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7" r:id="rId10"/>
    <p:sldId id="264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79" r:id="rId20"/>
    <p:sldId id="268" r:id="rId21"/>
    <p:sldId id="280" r:id="rId22"/>
    <p:sldId id="270" r:id="rId23"/>
    <p:sldId id="272" r:id="rId24"/>
    <p:sldId id="273" r:id="rId25"/>
    <p:sldId id="271" r:id="rId26"/>
    <p:sldId id="274" r:id="rId27"/>
    <p:sldId id="275" r:id="rId28"/>
    <p:sldId id="276" r:id="rId29"/>
    <p:sldId id="277" r:id="rId30"/>
    <p:sldId id="278" r:id="rId31"/>
    <p:sldId id="269" r:id="rId32"/>
    <p:sldId id="281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18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EF322C-310D-41F0-969D-7C6FECD2B471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04E85-700E-4537-92E7-89FFA9078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438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04E85-700E-4537-92E7-89FFA9078B3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141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1331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3316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17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18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3319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0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21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2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zh-CN" noProof="0" smtClean="0"/>
              <a:t>Click to edit Master title style</a:t>
            </a:r>
          </a:p>
        </p:txBody>
      </p:sp>
      <p:sp>
        <p:nvSpPr>
          <p:cNvPr id="1332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</a:p>
        </p:txBody>
      </p:sp>
      <p:sp>
        <p:nvSpPr>
          <p:cNvPr id="13326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altLang="zh-CN"/>
          </a:p>
        </p:txBody>
      </p:sp>
      <p:sp>
        <p:nvSpPr>
          <p:cNvPr id="13327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altLang="zh-CN"/>
          </a:p>
        </p:txBody>
      </p:sp>
      <p:sp>
        <p:nvSpPr>
          <p:cNvPr id="13328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6B3CDF-65DE-405C-AF6B-0F2DAF742ED1}" type="slidenum">
              <a:rPr lang="zh-CN" altLang="en-US"/>
              <a:pPr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4207EB-312B-4978-B182-C3B2D5D92947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17844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37292-37F8-4EC4-8484-005A8437F095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56484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4827AA-27CC-490C-87F8-B6F5EC402B3F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40869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CEC9CA-143C-4124-83BF-64397AED9838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4676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6B66D9-D3E7-4A66-B147-080F1642CA67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49968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2015D-9DD8-4264-9EDE-DFF7CAD0A227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6125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C2B254-A471-4ADC-B4D9-3CCB40DCF510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64469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38A471-327A-4AE5-94DA-46FE9854A4F9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42372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209E22-621F-41F2-9D59-BDA115D736AF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97116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EC182-E731-4841-A01B-8E8C17D50F29}" type="slidenum">
              <a:rPr lang="zh-CN" altLang="en-US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401380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533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447800"/>
            <a:ext cx="7848600" cy="48006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600200" y="6553200"/>
            <a:ext cx="7315200" cy="2286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Agile in NEC Wokshop, Loughborough, 4th March08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228600" y="6553200"/>
            <a:ext cx="762000" cy="228600"/>
          </a:xfrm>
        </p:spPr>
        <p:txBody>
          <a:bodyPr/>
          <a:lstStyle>
            <a:lvl1pPr>
              <a:defRPr/>
            </a:lvl1pPr>
          </a:lstStyle>
          <a:p>
            <a:fld id="{9F7BFB6E-EACB-402B-B74F-ECBAAD0D77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329317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zh-CN" altLang="en-US" sz="2400"/>
          </a:p>
        </p:txBody>
      </p:sp>
      <p:sp>
        <p:nvSpPr>
          <p:cNvPr id="12297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229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zh-CN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zh-CN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626DE6D-AC84-43A4-87FB-E929452429F4}" type="slidenum">
              <a:rPr lang="zh-CN" altLang="en-US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IuHMOLq760#t=159.48094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va-portal.org/smash/get/diva2:441600/fulltext01" TargetMode="External"/><Relationship Id="rId2" Type="http://schemas.openxmlformats.org/officeDocument/2006/relationships/hyperlink" Target="https://group2lean.wordpress.com/boe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an-manufacturing-japan.com/scm-terminology/crp-continuous-replenishment-program.htm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5616" y="1916832"/>
            <a:ext cx="6552728" cy="1079699"/>
          </a:xfrm>
        </p:spPr>
        <p:txBody>
          <a:bodyPr/>
          <a:lstStyle/>
          <a:p>
            <a:r>
              <a:rPr lang="en-US" altLang="zh-CN" sz="4000" dirty="0" smtClean="0"/>
              <a:t>The </a:t>
            </a:r>
            <a:r>
              <a:rPr lang="en-US" altLang="zh-CN" sz="4000" dirty="0"/>
              <a:t>agile supply </a:t>
            </a:r>
            <a:r>
              <a:rPr lang="en-US" altLang="zh-CN" sz="4000" dirty="0" smtClean="0"/>
              <a:t>chains: From Concept to Practice</a:t>
            </a:r>
            <a:endParaRPr lang="en-US" altLang="zh-CN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Content</a:t>
            </a:r>
          </a:p>
        </p:txBody>
      </p:sp>
      <p:grpSp>
        <p:nvGrpSpPr>
          <p:cNvPr id="9236" name="Group 20"/>
          <p:cNvGrpSpPr>
            <a:grpSpLocks/>
          </p:cNvGrpSpPr>
          <p:nvPr/>
        </p:nvGrpSpPr>
        <p:grpSpPr bwMode="auto">
          <a:xfrm>
            <a:off x="1979613" y="2824163"/>
            <a:ext cx="5322887" cy="625475"/>
            <a:chOff x="1152" y="1440"/>
            <a:chExt cx="3360" cy="474"/>
          </a:xfrm>
        </p:grpSpPr>
        <p:sp>
          <p:nvSpPr>
            <p:cNvPr id="9237" name="AutoShape 21"/>
            <p:cNvSpPr>
              <a:spLocks noChangeArrowheads="1"/>
            </p:cNvSpPr>
            <p:nvPr/>
          </p:nvSpPr>
          <p:spPr bwMode="gray">
            <a:xfrm>
              <a:off x="1382" y="1475"/>
              <a:ext cx="3130" cy="421"/>
            </a:xfrm>
            <a:prstGeom prst="roundRect">
              <a:avLst>
                <a:gd name="adj" fmla="val 50000"/>
              </a:avLst>
            </a:prstGeom>
            <a:noFill/>
            <a:ln w="38100" algn="ctr">
              <a:solidFill>
                <a:srgbClr val="9999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5EEB7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endParaRPr lang="en-GB"/>
            </a:p>
          </p:txBody>
        </p:sp>
        <p:grpSp>
          <p:nvGrpSpPr>
            <p:cNvPr id="9238" name="Group 22"/>
            <p:cNvGrpSpPr>
              <a:grpSpLocks/>
            </p:cNvGrpSpPr>
            <p:nvPr/>
          </p:nvGrpSpPr>
          <p:grpSpPr bwMode="auto">
            <a:xfrm>
              <a:off x="1152" y="1440"/>
              <a:ext cx="581" cy="468"/>
              <a:chOff x="720" y="960"/>
              <a:chExt cx="987" cy="795"/>
            </a:xfrm>
          </p:grpSpPr>
          <p:sp>
            <p:nvSpPr>
              <p:cNvPr id="9239" name="Oval 23"/>
              <p:cNvSpPr>
                <a:spLocks noChangeArrowheads="1"/>
              </p:cNvSpPr>
              <p:nvPr/>
            </p:nvSpPr>
            <p:spPr bwMode="gray">
              <a:xfrm rot="1758052">
                <a:off x="747" y="987"/>
                <a:ext cx="960" cy="768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40" name="Oval 24"/>
              <p:cNvSpPr>
                <a:spLocks noChangeArrowheads="1"/>
              </p:cNvSpPr>
              <p:nvPr/>
            </p:nvSpPr>
            <p:spPr bwMode="gray">
              <a:xfrm rot="1758052">
                <a:off x="720" y="960"/>
                <a:ext cx="960" cy="768"/>
              </a:xfrm>
              <a:prstGeom prst="ellipse">
                <a:avLst/>
              </a:prstGeom>
              <a:gradFill rotWithShape="1">
                <a:gsLst>
                  <a:gs pos="0">
                    <a:srgbClr val="9999FF"/>
                  </a:gs>
                  <a:gs pos="100000">
                    <a:srgbClr val="9999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41" name="Oval 25"/>
              <p:cNvSpPr>
                <a:spLocks noChangeArrowheads="1"/>
              </p:cNvSpPr>
              <p:nvPr/>
            </p:nvSpPr>
            <p:spPr bwMode="gray">
              <a:xfrm>
                <a:off x="816" y="1008"/>
                <a:ext cx="432" cy="43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alpha val="50000"/>
                    </a:srgbClr>
                  </a:gs>
                  <a:gs pos="100000">
                    <a:srgbClr val="FFFFFF">
                      <a:gamma/>
                      <a:shade val="46275"/>
                      <a:invGamma/>
                      <a:alpha val="0"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9242" name="Text Box 26"/>
            <p:cNvSpPr txBox="1">
              <a:spLocks noChangeArrowheads="1"/>
            </p:cNvSpPr>
            <p:nvPr/>
          </p:nvSpPr>
          <p:spPr bwMode="gray">
            <a:xfrm>
              <a:off x="1721" y="1511"/>
              <a:ext cx="2427" cy="3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zh-CN" sz="2800" b="1">
                  <a:latin typeface="Arial" panose="020B0604020202020204" pitchFamily="34" charset="0"/>
                </a:rPr>
                <a:t>The concept of agility</a:t>
              </a:r>
            </a:p>
          </p:txBody>
        </p:sp>
        <p:sp>
          <p:nvSpPr>
            <p:cNvPr id="9243" name="Text Box 27"/>
            <p:cNvSpPr txBox="1">
              <a:spLocks noChangeArrowheads="1"/>
            </p:cNvSpPr>
            <p:nvPr/>
          </p:nvSpPr>
          <p:spPr bwMode="gray">
            <a:xfrm>
              <a:off x="1299" y="1475"/>
              <a:ext cx="330" cy="4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US" altLang="zh-CN" sz="3200" b="1">
                  <a:solidFill>
                    <a:srgbClr val="FFFFFF"/>
                  </a:solidFill>
                  <a:latin typeface="Arial" panose="020B0604020202020204" pitchFamily="34" charset="0"/>
                </a:rPr>
                <a:t>1.</a:t>
              </a:r>
            </a:p>
          </p:txBody>
        </p:sp>
      </p:grpSp>
      <p:grpSp>
        <p:nvGrpSpPr>
          <p:cNvPr id="9244" name="Group 28"/>
          <p:cNvGrpSpPr>
            <a:grpSpLocks/>
          </p:cNvGrpSpPr>
          <p:nvPr/>
        </p:nvGrpSpPr>
        <p:grpSpPr bwMode="auto">
          <a:xfrm>
            <a:off x="1979613" y="3811588"/>
            <a:ext cx="5322887" cy="625475"/>
            <a:chOff x="1152" y="1440"/>
            <a:chExt cx="3360" cy="474"/>
          </a:xfrm>
        </p:grpSpPr>
        <p:sp>
          <p:nvSpPr>
            <p:cNvPr id="9245" name="AutoShape 29"/>
            <p:cNvSpPr>
              <a:spLocks noChangeArrowheads="1"/>
            </p:cNvSpPr>
            <p:nvPr/>
          </p:nvSpPr>
          <p:spPr bwMode="gray">
            <a:xfrm>
              <a:off x="1382" y="1475"/>
              <a:ext cx="3130" cy="421"/>
            </a:xfrm>
            <a:prstGeom prst="roundRect">
              <a:avLst>
                <a:gd name="adj" fmla="val 50000"/>
              </a:avLst>
            </a:prstGeom>
            <a:noFill/>
            <a:ln w="38100" algn="ctr">
              <a:solidFill>
                <a:srgbClr val="F1CA6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5EEB7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endParaRPr lang="en-GB"/>
            </a:p>
          </p:txBody>
        </p:sp>
        <p:grpSp>
          <p:nvGrpSpPr>
            <p:cNvPr id="9246" name="Group 30"/>
            <p:cNvGrpSpPr>
              <a:grpSpLocks/>
            </p:cNvGrpSpPr>
            <p:nvPr/>
          </p:nvGrpSpPr>
          <p:grpSpPr bwMode="auto">
            <a:xfrm>
              <a:off x="1152" y="1440"/>
              <a:ext cx="581" cy="468"/>
              <a:chOff x="720" y="960"/>
              <a:chExt cx="987" cy="795"/>
            </a:xfrm>
          </p:grpSpPr>
          <p:sp>
            <p:nvSpPr>
              <p:cNvPr id="9247" name="Oval 31"/>
              <p:cNvSpPr>
                <a:spLocks noChangeArrowheads="1"/>
              </p:cNvSpPr>
              <p:nvPr/>
            </p:nvSpPr>
            <p:spPr bwMode="gray">
              <a:xfrm rot="1758052">
                <a:off x="747" y="987"/>
                <a:ext cx="960" cy="768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48" name="Oval 32"/>
              <p:cNvSpPr>
                <a:spLocks noChangeArrowheads="1"/>
              </p:cNvSpPr>
              <p:nvPr/>
            </p:nvSpPr>
            <p:spPr bwMode="gray">
              <a:xfrm rot="1758052">
                <a:off x="720" y="960"/>
                <a:ext cx="960" cy="768"/>
              </a:xfrm>
              <a:prstGeom prst="ellipse">
                <a:avLst/>
              </a:prstGeom>
              <a:gradFill rotWithShape="1">
                <a:gsLst>
                  <a:gs pos="0">
                    <a:srgbClr val="F1CA69"/>
                  </a:gs>
                  <a:gs pos="100000">
                    <a:srgbClr val="F1CA69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49" name="Oval 33"/>
              <p:cNvSpPr>
                <a:spLocks noChangeArrowheads="1"/>
              </p:cNvSpPr>
              <p:nvPr/>
            </p:nvSpPr>
            <p:spPr bwMode="gray">
              <a:xfrm>
                <a:off x="816" y="1008"/>
                <a:ext cx="432" cy="43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alpha val="50000"/>
                    </a:srgbClr>
                  </a:gs>
                  <a:gs pos="100000">
                    <a:srgbClr val="FFFFFF">
                      <a:gamma/>
                      <a:shade val="46275"/>
                      <a:invGamma/>
                      <a:alpha val="0"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9250" name="Text Box 34"/>
            <p:cNvSpPr txBox="1">
              <a:spLocks noChangeArrowheads="1"/>
            </p:cNvSpPr>
            <p:nvPr/>
          </p:nvSpPr>
          <p:spPr bwMode="gray">
            <a:xfrm>
              <a:off x="1721" y="1511"/>
              <a:ext cx="1716" cy="3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zh-CN" sz="2800" b="1">
                  <a:latin typeface="Arial" panose="020B0604020202020204" pitchFamily="34" charset="0"/>
                </a:rPr>
                <a:t>Agile practices</a:t>
              </a:r>
            </a:p>
          </p:txBody>
        </p:sp>
        <p:sp>
          <p:nvSpPr>
            <p:cNvPr id="9251" name="Text Box 35"/>
            <p:cNvSpPr txBox="1">
              <a:spLocks noChangeArrowheads="1"/>
            </p:cNvSpPr>
            <p:nvPr/>
          </p:nvSpPr>
          <p:spPr bwMode="gray">
            <a:xfrm>
              <a:off x="1299" y="1475"/>
              <a:ext cx="330" cy="4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US" altLang="zh-CN" sz="3200" b="1">
                  <a:solidFill>
                    <a:srgbClr val="FFFFFF"/>
                  </a:solidFill>
                  <a:latin typeface="Arial" panose="020B0604020202020204" pitchFamily="34" charset="0"/>
                </a:rPr>
                <a:t>2.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2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36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Key issue</a:t>
            </a:r>
          </a:p>
        </p:txBody>
      </p:sp>
      <p:grpSp>
        <p:nvGrpSpPr>
          <p:cNvPr id="10252" name="Group 12"/>
          <p:cNvGrpSpPr>
            <a:grpSpLocks/>
          </p:cNvGrpSpPr>
          <p:nvPr/>
        </p:nvGrpSpPr>
        <p:grpSpPr bwMode="auto">
          <a:xfrm>
            <a:off x="1828800" y="3194050"/>
            <a:ext cx="5622925" cy="1314450"/>
            <a:chOff x="912" y="2016"/>
            <a:chExt cx="3984" cy="912"/>
          </a:xfrm>
        </p:grpSpPr>
        <p:sp>
          <p:nvSpPr>
            <p:cNvPr id="10253" name="AutoShape 13"/>
            <p:cNvSpPr>
              <a:spLocks noChangeArrowheads="1"/>
            </p:cNvSpPr>
            <p:nvPr/>
          </p:nvSpPr>
          <p:spPr bwMode="gray">
            <a:xfrm>
              <a:off x="912" y="2016"/>
              <a:ext cx="3984" cy="912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rgbClr val="DDDDDD"/>
                </a:gs>
                <a:gs pos="50000">
                  <a:srgbClr val="DDDDDD">
                    <a:gamma/>
                    <a:tint val="39216"/>
                    <a:invGamma/>
                  </a:srgbClr>
                </a:gs>
                <a:gs pos="100000">
                  <a:srgbClr val="DDDDDD"/>
                </a:gs>
              </a:gsLst>
              <a:lin ang="2700000" scaled="1"/>
            </a:gradFill>
            <a:ln w="38100">
              <a:solidFill>
                <a:srgbClr val="FFFFFF"/>
              </a:solidFill>
              <a:round/>
              <a:headEnd/>
              <a:tailE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254" name="Group 14"/>
            <p:cNvGrpSpPr>
              <a:grpSpLocks/>
            </p:cNvGrpSpPr>
            <p:nvPr/>
          </p:nvGrpSpPr>
          <p:grpSpPr bwMode="auto">
            <a:xfrm>
              <a:off x="999" y="2100"/>
              <a:ext cx="768" cy="746"/>
              <a:chOff x="999" y="2100"/>
              <a:chExt cx="768" cy="746"/>
            </a:xfrm>
          </p:grpSpPr>
          <p:sp>
            <p:nvSpPr>
              <p:cNvPr id="10255" name="AutoShape 15"/>
              <p:cNvSpPr>
                <a:spLocks noChangeArrowheads="1"/>
              </p:cNvSpPr>
              <p:nvPr/>
            </p:nvSpPr>
            <p:spPr bwMode="gray">
              <a:xfrm>
                <a:off x="999" y="2100"/>
                <a:ext cx="768" cy="746"/>
              </a:xfrm>
              <a:prstGeom prst="roundRect">
                <a:avLst>
                  <a:gd name="adj" fmla="val 11921"/>
                </a:avLst>
              </a:prstGeom>
              <a:solidFill>
                <a:srgbClr val="FFCC00"/>
              </a:solidFill>
              <a:ln w="38100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56" name="Freeform 16"/>
              <p:cNvSpPr>
                <a:spLocks/>
              </p:cNvSpPr>
              <p:nvPr/>
            </p:nvSpPr>
            <p:spPr bwMode="gray">
              <a:xfrm>
                <a:off x="1047" y="2148"/>
                <a:ext cx="383" cy="373"/>
              </a:xfrm>
              <a:custGeom>
                <a:avLst/>
                <a:gdLst>
                  <a:gd name="T0" fmla="*/ 118 w 596"/>
                  <a:gd name="T1" fmla="*/ 0 h 598"/>
                  <a:gd name="T2" fmla="*/ 0 w 596"/>
                  <a:gd name="T3" fmla="*/ 118 h 598"/>
                  <a:gd name="T4" fmla="*/ 0 w 596"/>
                  <a:gd name="T5" fmla="*/ 589 h 598"/>
                  <a:gd name="T6" fmla="*/ 161 w 596"/>
                  <a:gd name="T7" fmla="*/ 174 h 598"/>
                  <a:gd name="T8" fmla="*/ 589 w 596"/>
                  <a:gd name="T9" fmla="*/ 0 h 598"/>
                  <a:gd name="T10" fmla="*/ 118 w 596"/>
                  <a:gd name="T11" fmla="*/ 0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hlink">
                      <a:gamma/>
                      <a:tint val="42353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7" name="Text Box 17"/>
              <p:cNvSpPr txBox="1">
                <a:spLocks noChangeArrowheads="1"/>
              </p:cNvSpPr>
              <p:nvPr/>
            </p:nvSpPr>
            <p:spPr bwMode="gray">
              <a:xfrm>
                <a:off x="1240" y="2304"/>
                <a:ext cx="271" cy="359"/>
              </a:xfrm>
              <a:prstGeom prst="rect">
                <a:avLst/>
              </a:prstGeom>
              <a:noFill/>
              <a:ln>
                <a:noFill/>
              </a:ln>
              <a:effectLst>
                <a:outerShdw dist="35921" dir="2700000" algn="ctr" rotWithShape="0">
                  <a:schemeClr val="tx1"/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US" altLang="zh-CN" sz="28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10258" name="Text Box 18"/>
            <p:cNvSpPr txBox="1">
              <a:spLocks noChangeArrowheads="1"/>
            </p:cNvSpPr>
            <p:nvPr/>
          </p:nvSpPr>
          <p:spPr bwMode="gray">
            <a:xfrm>
              <a:off x="1871" y="2140"/>
              <a:ext cx="2931" cy="5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/>
              <a:r>
                <a:rPr lang="en-US" altLang="zh-CN" sz="2400" b="1">
                  <a:solidFill>
                    <a:srgbClr val="000000"/>
                  </a:solidFill>
                  <a:latin typeface="Arial" panose="020B0604020202020204" pitchFamily="34" charset="0"/>
                </a:rPr>
                <a:t>What are the dimensions of the agile supply chain?</a:t>
              </a:r>
              <a:endParaRPr lang="en-US" altLang="zh-CN" sz="24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925" y="2420938"/>
            <a:ext cx="467995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Market sensitive</a:t>
            </a:r>
          </a:p>
          <a:p>
            <a:pPr lvl="1">
              <a:lnSpc>
                <a:spcPct val="90000"/>
              </a:lnSpc>
            </a:pPr>
            <a:r>
              <a:rPr lang="en-US" altLang="zh-CN"/>
              <a:t>Supply chain is capable of reading and responding to real demand</a:t>
            </a:r>
          </a:p>
          <a:p>
            <a:pPr>
              <a:lnSpc>
                <a:spcPct val="90000"/>
              </a:lnSpc>
            </a:pPr>
            <a:r>
              <a:rPr lang="en-US" altLang="zh-CN"/>
              <a:t>Virtual </a:t>
            </a:r>
          </a:p>
          <a:p>
            <a:pPr lvl="1">
              <a:lnSpc>
                <a:spcPct val="90000"/>
              </a:lnSpc>
            </a:pPr>
            <a:r>
              <a:rPr lang="en-US" altLang="zh-CN"/>
              <a:t>Information-based supply chain, rather than inventory-based.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663" y="1773238"/>
            <a:ext cx="485775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5219700" y="6165850"/>
            <a:ext cx="2951163" cy="50323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Agile supply chain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916113"/>
            <a:ext cx="4535488" cy="4941887"/>
          </a:xfrm>
        </p:spPr>
        <p:txBody>
          <a:bodyPr/>
          <a:lstStyle/>
          <a:p>
            <a:r>
              <a:rPr lang="en-US" altLang="zh-CN" sz="2800"/>
              <a:t>Network based</a:t>
            </a:r>
          </a:p>
          <a:p>
            <a:pPr lvl="1"/>
            <a:r>
              <a:rPr lang="en-US" altLang="zh-CN" sz="2400"/>
              <a:t>EDI and internet enable partners in the supply chain to act upon the real demand</a:t>
            </a:r>
          </a:p>
          <a:p>
            <a:r>
              <a:rPr lang="en-US" altLang="zh-CN" sz="2800"/>
              <a:t>Process integration</a:t>
            </a:r>
          </a:p>
          <a:p>
            <a:pPr lvl="1"/>
            <a:r>
              <a:rPr lang="en-US" altLang="zh-CN" sz="2400"/>
              <a:t>Collaborative working between buyers and suppliers, joint product development, common systems and shared information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663" y="1773238"/>
            <a:ext cx="485775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5508625" y="6165850"/>
            <a:ext cx="2951163" cy="50323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Agile supply chain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20493" name="Rectangle 13"/>
          <p:cNvSpPr>
            <a:spLocks noGrp="1" noChangeArrowheads="1"/>
          </p:cNvSpPr>
          <p:nvPr>
            <p:ph type="body" idx="1"/>
          </p:nvPr>
        </p:nvSpPr>
        <p:spPr>
          <a:xfrm>
            <a:off x="539750" y="2017713"/>
            <a:ext cx="8415338" cy="4114800"/>
          </a:xfrm>
          <a:noFill/>
          <a:ln/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Demand characteristics and supply capabilities</a:t>
            </a:r>
          </a:p>
        </p:txBody>
      </p:sp>
      <p:grpSp>
        <p:nvGrpSpPr>
          <p:cNvPr id="20498" name="Group 18"/>
          <p:cNvGrpSpPr>
            <a:grpSpLocks/>
          </p:cNvGrpSpPr>
          <p:nvPr/>
        </p:nvGrpSpPr>
        <p:grpSpPr bwMode="auto">
          <a:xfrm>
            <a:off x="323850" y="3429000"/>
            <a:ext cx="8569325" cy="1800225"/>
            <a:chOff x="204" y="2160"/>
            <a:chExt cx="5398" cy="1134"/>
          </a:xfrm>
        </p:grpSpPr>
        <p:sp>
          <p:nvSpPr>
            <p:cNvPr id="20484" name="AutoShape 4"/>
            <p:cNvSpPr>
              <a:spLocks noChangeArrowheads="1"/>
            </p:cNvSpPr>
            <p:nvPr/>
          </p:nvSpPr>
          <p:spPr bwMode="auto">
            <a:xfrm>
              <a:off x="204" y="2251"/>
              <a:ext cx="1542" cy="907"/>
            </a:xfrm>
            <a:prstGeom prst="flowChartAlternate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r>
                <a:rPr lang="en-US" altLang="zh-CN" sz="2400"/>
                <a:t>end-customers become more knowledgeable about product</a:t>
              </a:r>
            </a:p>
          </p:txBody>
        </p:sp>
        <p:sp>
          <p:nvSpPr>
            <p:cNvPr id="20485" name="Rectangle 5"/>
            <p:cNvSpPr>
              <a:spLocks noChangeArrowheads="1"/>
            </p:cNvSpPr>
            <p:nvPr/>
          </p:nvSpPr>
          <p:spPr bwMode="auto">
            <a:xfrm>
              <a:off x="2315" y="2160"/>
              <a:ext cx="2177" cy="1134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486" name="AutoShape 6"/>
            <p:cNvSpPr>
              <a:spLocks noChangeArrowheads="1"/>
            </p:cNvSpPr>
            <p:nvPr/>
          </p:nvSpPr>
          <p:spPr bwMode="auto">
            <a:xfrm>
              <a:off x="2396" y="2251"/>
              <a:ext cx="1532" cy="317"/>
            </a:xfrm>
            <a:prstGeom prst="flowChartAlternate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/>
                <a:t>Lean supply chain</a:t>
              </a:r>
            </a:p>
          </p:txBody>
        </p:sp>
        <p:sp>
          <p:nvSpPr>
            <p:cNvPr id="20487" name="AutoShape 7"/>
            <p:cNvSpPr>
              <a:spLocks noChangeArrowheads="1"/>
            </p:cNvSpPr>
            <p:nvPr/>
          </p:nvSpPr>
          <p:spPr bwMode="auto">
            <a:xfrm>
              <a:off x="2396" y="2886"/>
              <a:ext cx="1532" cy="317"/>
            </a:xfrm>
            <a:prstGeom prst="flowChartAlternate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/>
                <a:t>Agile supply chain</a:t>
              </a:r>
            </a:p>
          </p:txBody>
        </p:sp>
        <p:cxnSp>
          <p:nvCxnSpPr>
            <p:cNvPr id="20488" name="AutoShape 8"/>
            <p:cNvCxnSpPr>
              <a:cxnSpLocks noChangeShapeType="1"/>
              <a:stCxn id="20486" idx="2"/>
              <a:endCxn id="20487" idx="0"/>
            </p:cNvCxnSpPr>
            <p:nvPr/>
          </p:nvCxnSpPr>
          <p:spPr bwMode="auto">
            <a:xfrm>
              <a:off x="3162" y="2568"/>
              <a:ext cx="0" cy="318"/>
            </a:xfrm>
            <a:prstGeom prst="straightConnector1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489" name="Rectangle 9"/>
            <p:cNvSpPr>
              <a:spLocks noChangeArrowheads="1"/>
            </p:cNvSpPr>
            <p:nvPr/>
          </p:nvSpPr>
          <p:spPr bwMode="auto">
            <a:xfrm>
              <a:off x="4008" y="2251"/>
              <a:ext cx="444" cy="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 b="1"/>
                <a:t>1980</a:t>
              </a:r>
              <a:r>
                <a:rPr lang="en-US" altLang="zh-CN" sz="2000" b="1">
                  <a:latin typeface="Arial" panose="020B0604020202020204" pitchFamily="34" charset="0"/>
                </a:rPr>
                <a:t>’</a:t>
              </a:r>
              <a:r>
                <a:rPr lang="en-US" altLang="zh-CN" sz="2000" b="1"/>
                <a:t>s</a:t>
              </a:r>
            </a:p>
          </p:txBody>
        </p:sp>
        <p:sp>
          <p:nvSpPr>
            <p:cNvPr id="20490" name="Rectangle 10"/>
            <p:cNvSpPr>
              <a:spLocks noChangeArrowheads="1"/>
            </p:cNvSpPr>
            <p:nvPr/>
          </p:nvSpPr>
          <p:spPr bwMode="auto">
            <a:xfrm>
              <a:off x="4008" y="2886"/>
              <a:ext cx="444" cy="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 b="1"/>
                <a:t>1990</a:t>
              </a:r>
              <a:r>
                <a:rPr lang="en-US" altLang="zh-CN" sz="2000" b="1">
                  <a:latin typeface="Arial" panose="020B0604020202020204" pitchFamily="34" charset="0"/>
                </a:rPr>
                <a:t>’</a:t>
              </a:r>
              <a:r>
                <a:rPr lang="en-US" altLang="zh-CN" sz="2000" b="1"/>
                <a:t>s</a:t>
              </a:r>
            </a:p>
          </p:txBody>
        </p:sp>
        <p:sp>
          <p:nvSpPr>
            <p:cNvPr id="20491" name="AutoShape 11"/>
            <p:cNvSpPr>
              <a:spLocks noChangeArrowheads="1"/>
            </p:cNvSpPr>
            <p:nvPr/>
          </p:nvSpPr>
          <p:spPr bwMode="auto">
            <a:xfrm>
              <a:off x="1791" y="2568"/>
              <a:ext cx="484" cy="318"/>
            </a:xfrm>
            <a:prstGeom prst="rightArrow">
              <a:avLst>
                <a:gd name="adj1" fmla="val 50000"/>
                <a:gd name="adj2" fmla="val 38050"/>
              </a:avLst>
            </a:prstGeom>
            <a:gradFill rotWithShape="1">
              <a:gsLst>
                <a:gs pos="0">
                  <a:srgbClr val="C0C0C0"/>
                </a:gs>
                <a:gs pos="100000">
                  <a:srgbClr val="C0C0C0">
                    <a:gamma/>
                    <a:shade val="46275"/>
                    <a:invGamma/>
                  </a:srgb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auto">
            <a:xfrm>
              <a:off x="4604" y="2250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/>
                <a:t>Efficiency, cost</a:t>
              </a:r>
            </a:p>
          </p:txBody>
        </p:sp>
        <p:sp>
          <p:nvSpPr>
            <p:cNvPr id="20495" name="Rectangle 15"/>
            <p:cNvSpPr>
              <a:spLocks noChangeArrowheads="1"/>
            </p:cNvSpPr>
            <p:nvPr/>
          </p:nvSpPr>
          <p:spPr bwMode="auto">
            <a:xfrm>
              <a:off x="4604" y="2886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/>
                <a:t>Responsiveness</a:t>
              </a:r>
            </a:p>
          </p:txBody>
        </p:sp>
        <p:cxnSp>
          <p:nvCxnSpPr>
            <p:cNvPr id="20496" name="AutoShape 16"/>
            <p:cNvCxnSpPr>
              <a:cxnSpLocks noChangeShapeType="1"/>
              <a:stCxn id="20494" idx="2"/>
              <a:endCxn id="20495" idx="0"/>
            </p:cNvCxnSpPr>
            <p:nvPr/>
          </p:nvCxnSpPr>
          <p:spPr bwMode="auto">
            <a:xfrm>
              <a:off x="5103" y="2568"/>
              <a:ext cx="0" cy="318"/>
            </a:xfrm>
            <a:prstGeom prst="straightConnector1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497" name="Oval 17"/>
            <p:cNvSpPr>
              <a:spLocks noChangeArrowheads="1"/>
            </p:cNvSpPr>
            <p:nvPr/>
          </p:nvSpPr>
          <p:spPr bwMode="auto">
            <a:xfrm>
              <a:off x="4694" y="2478"/>
              <a:ext cx="817" cy="453"/>
            </a:xfrm>
            <a:prstGeom prst="ellips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 b="1">
                  <a:solidFill>
                    <a:schemeClr val="hlink"/>
                  </a:solidFill>
                </a:rPr>
                <a:t>Focus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2988" y="44450"/>
            <a:ext cx="7793037" cy="839788"/>
          </a:xfrm>
        </p:spPr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884238"/>
            <a:ext cx="9144000" cy="5476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solidFill>
                  <a:srgbClr val="CC0000"/>
                </a:solidFill>
              </a:rPr>
              <a:t>Demand characteristics and supply capabilities</a:t>
            </a:r>
          </a:p>
          <a:p>
            <a:pPr lvl="1">
              <a:lnSpc>
                <a:spcPct val="90000"/>
              </a:lnSpc>
            </a:pPr>
            <a:endParaRPr lang="en-US" altLang="zh-CN" dirty="0"/>
          </a:p>
        </p:txBody>
      </p:sp>
      <p:graphicFrame>
        <p:nvGraphicFramePr>
          <p:cNvPr id="16465" name="Group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646665"/>
              </p:ext>
            </p:extLst>
          </p:nvPr>
        </p:nvGraphicFramePr>
        <p:xfrm>
          <a:off x="323850" y="1412875"/>
          <a:ext cx="8712200" cy="5059680"/>
        </p:xfrm>
        <a:graphic>
          <a:graphicData uri="http://schemas.openxmlformats.org/drawingml/2006/table">
            <a:tbl>
              <a:tblPr/>
              <a:tblGrid>
                <a:gridCol w="2928938">
                  <a:extLst>
                    <a:ext uri="{9D8B030D-6E8A-4147-A177-3AD203B41FA5}">
                      <a16:colId xmlns:a16="http://schemas.microsoft.com/office/drawing/2014/main" val="1662788850"/>
                    </a:ext>
                  </a:extLst>
                </a:gridCol>
                <a:gridCol w="2854325">
                  <a:extLst>
                    <a:ext uri="{9D8B030D-6E8A-4147-A177-3AD203B41FA5}">
                      <a16:colId xmlns:a16="http://schemas.microsoft.com/office/drawing/2014/main" val="1537372683"/>
                    </a:ext>
                  </a:extLst>
                </a:gridCol>
                <a:gridCol w="2928937">
                  <a:extLst>
                    <a:ext uri="{9D8B030D-6E8A-4147-A177-3AD203B41FA5}">
                      <a16:colId xmlns:a16="http://schemas.microsoft.com/office/drawing/2014/main" val="2922464986"/>
                    </a:ext>
                  </a:extLst>
                </a:gridCol>
              </a:tblGrid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Distinguishing attributes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Lean supply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Agile supply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7418153"/>
                  </a:ext>
                </a:extLst>
              </a:tr>
              <a:tr h="339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Typical products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Commodities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Fashion goods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5879762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Marketplace demand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Predictable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Volatile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3318119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Product variety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High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414292"/>
                  </a:ext>
                </a:extLst>
              </a:tr>
              <a:tr h="339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Product life cycle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Short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5845680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Customer drivers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Availability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4399198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Profit margin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High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1923830"/>
                  </a:ext>
                </a:extLst>
              </a:tr>
              <a:tr h="339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Dominant costs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Physical costs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Marketability costs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5668418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Stockout penalties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Long-term contractual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Immediate and volatile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5758538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Purchasing policy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Buy materials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Assign capacity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44377"/>
                  </a:ext>
                </a:extLst>
              </a:tr>
              <a:tr h="339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Information enrichment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Highly desirable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Obligatory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9785108"/>
                  </a:ext>
                </a:extLst>
              </a:tr>
              <a:tr h="338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Forecasting mechanism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Algorithmic()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Consultative()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027207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graphicFrame>
        <p:nvGraphicFramePr>
          <p:cNvPr id="17462" name="Group 54"/>
          <p:cNvGraphicFramePr>
            <a:graphicFrameLocks noGrp="1"/>
          </p:cNvGraphicFramePr>
          <p:nvPr/>
        </p:nvGraphicFramePr>
        <p:xfrm>
          <a:off x="177800" y="2276475"/>
          <a:ext cx="8858250" cy="4397569"/>
        </p:xfrm>
        <a:graphic>
          <a:graphicData uri="http://schemas.openxmlformats.org/drawingml/2006/table">
            <a:tbl>
              <a:tblPr/>
              <a:tblGrid>
                <a:gridCol w="2376488">
                  <a:extLst>
                    <a:ext uri="{9D8B030D-6E8A-4147-A177-3AD203B41FA5}">
                      <a16:colId xmlns:a16="http://schemas.microsoft.com/office/drawing/2014/main" val="2631595281"/>
                    </a:ext>
                  </a:extLst>
                </a:gridCol>
                <a:gridCol w="3241675">
                  <a:extLst>
                    <a:ext uri="{9D8B030D-6E8A-4147-A177-3AD203B41FA5}">
                      <a16:colId xmlns:a16="http://schemas.microsoft.com/office/drawing/2014/main" val="332283118"/>
                    </a:ext>
                  </a:extLst>
                </a:gridCol>
                <a:gridCol w="3240087">
                  <a:extLst>
                    <a:ext uri="{9D8B030D-6E8A-4147-A177-3AD203B41FA5}">
                      <a16:colId xmlns:a16="http://schemas.microsoft.com/office/drawing/2014/main" val="3743913473"/>
                    </a:ext>
                  </a:extLst>
                </a:gridCol>
              </a:tblGrid>
              <a:tr h="569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Characteristic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Lean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Agile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3672369"/>
                  </a:ext>
                </a:extLst>
              </a:tr>
              <a:tr h="5413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Logistics focus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Eliminate waste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Customers and markets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3739336"/>
                  </a:ext>
                </a:extLst>
              </a:tr>
              <a:tr h="5445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Partnerships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Long-term, stable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Fluid clusters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7517165"/>
                  </a:ext>
                </a:extLst>
              </a:tr>
              <a:tr h="542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Key measure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Output measure such as productivity and cost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Measure capabilities, and focus on customer satisfaction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4741991"/>
                  </a:ext>
                </a:extLst>
              </a:tr>
              <a:tr h="5413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Process focus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Work standardization, conformance to standards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Focus on operator self-management to maximize autonomy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90405450"/>
                  </a:ext>
                </a:extLst>
              </a:tr>
              <a:tr h="542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Logistics planning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Stable, fixed period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zh-CN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ea typeface="宋体" panose="02010600030101010101" pitchFamily="2" charset="-122"/>
                        </a:rPr>
                        <a:t>Instantaneous response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1433500"/>
                  </a:ext>
                </a:extLst>
              </a:tr>
            </a:tbl>
          </a:graphicData>
        </a:graphic>
      </p:graphicFrame>
      <p:sp>
        <p:nvSpPr>
          <p:cNvPr id="17461" name="Rectangle 53"/>
          <p:cNvSpPr>
            <a:spLocks noChangeArrowheads="1"/>
          </p:cNvSpPr>
          <p:nvPr/>
        </p:nvSpPr>
        <p:spPr bwMode="auto">
          <a:xfrm>
            <a:off x="1619250" y="1773238"/>
            <a:ext cx="5832475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</a:rPr>
              <a:t>Comparison of characteristics of lean and agile supply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" y="2071688"/>
            <a:ext cx="9074150" cy="370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900113" y="5876925"/>
            <a:ext cx="770413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US" altLang="zh-CN" sz="2000"/>
              <a:t>Source: Mason-Jones, Naylor and Towill (2000), Engineering the leagile supply chain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grpSp>
        <p:nvGrpSpPr>
          <p:cNvPr id="19472" name="Group 16"/>
          <p:cNvGrpSpPr>
            <a:grpSpLocks/>
          </p:cNvGrpSpPr>
          <p:nvPr/>
        </p:nvGrpSpPr>
        <p:grpSpPr bwMode="auto">
          <a:xfrm>
            <a:off x="107950" y="1987550"/>
            <a:ext cx="8928100" cy="4465638"/>
            <a:chOff x="68" y="1252"/>
            <a:chExt cx="5624" cy="2813"/>
          </a:xfrm>
        </p:grpSpPr>
        <p:sp>
          <p:nvSpPr>
            <p:cNvPr id="19460" name="Line 4"/>
            <p:cNvSpPr>
              <a:spLocks noChangeShapeType="1"/>
            </p:cNvSpPr>
            <p:nvPr/>
          </p:nvSpPr>
          <p:spPr bwMode="auto">
            <a:xfrm flipV="1">
              <a:off x="1428" y="1480"/>
              <a:ext cx="0" cy="2177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61" name="Line 5"/>
            <p:cNvSpPr>
              <a:spLocks noChangeShapeType="1"/>
            </p:cNvSpPr>
            <p:nvPr/>
          </p:nvSpPr>
          <p:spPr bwMode="auto">
            <a:xfrm flipV="1">
              <a:off x="1428" y="3657"/>
              <a:ext cx="326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62" name="Rectangle 6"/>
            <p:cNvSpPr>
              <a:spLocks noChangeArrowheads="1"/>
            </p:cNvSpPr>
            <p:nvPr/>
          </p:nvSpPr>
          <p:spPr bwMode="auto">
            <a:xfrm>
              <a:off x="158" y="1887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/>
                <a:t>Long lead time</a:t>
              </a:r>
            </a:p>
          </p:txBody>
        </p:sp>
        <p:sp>
          <p:nvSpPr>
            <p:cNvPr id="19463" name="Rectangle 7"/>
            <p:cNvSpPr>
              <a:spLocks noChangeArrowheads="1"/>
            </p:cNvSpPr>
            <p:nvPr/>
          </p:nvSpPr>
          <p:spPr bwMode="auto">
            <a:xfrm>
              <a:off x="158" y="3157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/>
                <a:t>Short lead time</a:t>
              </a:r>
            </a:p>
          </p:txBody>
        </p: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68" y="1252"/>
              <a:ext cx="1542" cy="5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Supply characteristics</a:t>
              </a: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4150" y="3384"/>
              <a:ext cx="1542" cy="5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Demand characteristics</a:t>
              </a: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1519" y="3747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000"/>
                <a:t>Predictable market</a:t>
              </a: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3152" y="3747"/>
              <a:ext cx="1089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000"/>
                <a:t>Unpredictable markets</a:t>
              </a: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1519" y="1842"/>
              <a:ext cx="99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Plan and control</a:t>
              </a:r>
            </a:p>
          </p:txBody>
        </p:sp>
        <p:sp>
          <p:nvSpPr>
            <p:cNvPr id="19469" name="Rectangle 13"/>
            <p:cNvSpPr>
              <a:spLocks noChangeArrowheads="1"/>
            </p:cNvSpPr>
            <p:nvPr/>
          </p:nvSpPr>
          <p:spPr bwMode="auto">
            <a:xfrm>
              <a:off x="1429" y="3157"/>
              <a:ext cx="1180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JIT: pull scheduling</a:t>
              </a:r>
            </a:p>
          </p:txBody>
        </p:sp>
        <p:sp>
          <p:nvSpPr>
            <p:cNvPr id="19470" name="Rectangle 14"/>
            <p:cNvSpPr>
              <a:spLocks noChangeArrowheads="1"/>
            </p:cNvSpPr>
            <p:nvPr/>
          </p:nvSpPr>
          <p:spPr bwMode="auto">
            <a:xfrm>
              <a:off x="2971" y="3113"/>
              <a:ext cx="1497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React and execute: agile capabilities</a:t>
              </a:r>
            </a:p>
          </p:txBody>
        </p:sp>
        <p:sp>
          <p:nvSpPr>
            <p:cNvPr id="19471" name="Rectangle 15"/>
            <p:cNvSpPr>
              <a:spLocks noChangeArrowheads="1"/>
            </p:cNvSpPr>
            <p:nvPr/>
          </p:nvSpPr>
          <p:spPr bwMode="auto">
            <a:xfrm>
              <a:off x="2789" y="1752"/>
              <a:ext cx="1905" cy="4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Hold inventory: hedge and deploy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2744" y="692696"/>
            <a:ext cx="8229600" cy="99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Agile Supply Chains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475544" y="1844824"/>
            <a:ext cx="8424863" cy="399256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Bef>
                <a:spcPts val="1200"/>
              </a:spcBef>
              <a:defRPr/>
            </a:pPr>
            <a:r>
              <a:rPr lang="en-GB" sz="2800" dirty="0">
                <a:solidFill>
                  <a:srgbClr val="ACA73B"/>
                </a:solidFill>
                <a:latin typeface="Calibri"/>
                <a:cs typeface="Calibri"/>
              </a:rPr>
              <a:t>‘</a:t>
            </a:r>
            <a:r>
              <a:rPr lang="en-GB" sz="2800" b="1" dirty="0">
                <a:latin typeface="Calibri"/>
                <a:cs typeface="Calibri"/>
              </a:rPr>
              <a:t>The agile supply chain is a demand-pull chain designed to cope with volatile demand</a:t>
            </a:r>
            <a:r>
              <a:rPr lang="en-GB" sz="2800" dirty="0">
                <a:solidFill>
                  <a:srgbClr val="ACA73B"/>
                </a:solidFill>
                <a:latin typeface="Calibri"/>
                <a:cs typeface="Calibri"/>
              </a:rPr>
              <a:t>’</a:t>
            </a: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(</a:t>
            </a:r>
            <a:r>
              <a:rPr lang="en-GB" sz="2400" dirty="0" err="1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Mangan</a:t>
            </a: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 et al., p.69)</a:t>
            </a:r>
            <a:b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</a:br>
            <a:endParaRPr lang="en-GB" sz="2400" dirty="0">
              <a:solidFill>
                <a:schemeClr val="tx1">
                  <a:lumMod val="90000"/>
                  <a:lumOff val="10000"/>
                </a:schemeClr>
              </a:solidFill>
              <a:latin typeface="Calibri"/>
              <a:cs typeface="Calibri"/>
            </a:endParaRPr>
          </a:p>
          <a:p>
            <a:pPr marL="742950" lvl="1" indent="-285750">
              <a:lnSpc>
                <a:spcPct val="110000"/>
              </a:lnSpc>
              <a:spcBef>
                <a:spcPts val="600"/>
              </a:spcBef>
              <a:buFont typeface="Arial"/>
              <a:buChar char="•"/>
              <a:defRPr/>
            </a:pP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Capability of firm to adapt &amp; respond to </a:t>
            </a:r>
            <a:b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</a:b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market changes &amp; potential disruptions</a:t>
            </a:r>
          </a:p>
          <a:p>
            <a:pPr marL="742950" lvl="1" indent="-285750">
              <a:lnSpc>
                <a:spcPct val="110000"/>
              </a:lnSpc>
              <a:spcBef>
                <a:spcPts val="600"/>
              </a:spcBef>
              <a:buFont typeface="Arial"/>
              <a:buChar char="•"/>
              <a:defRPr/>
            </a:pP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Allows maximum </a:t>
            </a:r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flexibility</a:t>
            </a:r>
          </a:p>
          <a:p>
            <a:pPr marL="742950" lvl="1" indent="-285750">
              <a:lnSpc>
                <a:spcPct val="110000"/>
              </a:lnSpc>
              <a:spcBef>
                <a:spcPts val="600"/>
              </a:spcBef>
              <a:buFont typeface="Arial"/>
              <a:buChar char="•"/>
              <a:defRPr/>
            </a:pP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Characterised by innovative, high variety, shorter lifecycle products with unpredictable, but high margin demand</a:t>
            </a:r>
            <a:r>
              <a:rPr lang="en-US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/>
            </a:r>
            <a:br>
              <a:rPr lang="en-US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</a:br>
            <a:endParaRPr lang="en-GB" sz="2400" dirty="0">
              <a:solidFill>
                <a:schemeClr val="tx1">
                  <a:lumMod val="90000"/>
                  <a:lumOff val="10000"/>
                </a:schemeClr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1527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356350"/>
            <a:ext cx="2895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fld id="{7DBA8B28-F2F7-4E21-B07B-F81F44B9807F}" type="slidenum">
              <a:rPr lang="en-US" altLang="en-US" sz="1200">
                <a:solidFill>
                  <a:srgbClr val="898989"/>
                </a:solidFill>
              </a:rPr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6810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Agile Supply Chains</a:t>
            </a:r>
          </a:p>
        </p:txBody>
      </p:sp>
      <p:sp>
        <p:nvSpPr>
          <p:cNvPr id="39940" name="Rectangle 3"/>
          <p:cNvSpPr>
            <a:spLocks noGrp="1" noChangeAspect="1" noChangeArrowheads="1"/>
          </p:cNvSpPr>
          <p:nvPr>
            <p:ph type="body" idx="1"/>
          </p:nvPr>
        </p:nvSpPr>
        <p:spPr>
          <a:xfrm>
            <a:off x="468313" y="1916113"/>
            <a:ext cx="8229600" cy="2836862"/>
          </a:xfrm>
        </p:spPr>
        <p:txBody>
          <a:bodyPr/>
          <a:lstStyle/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GB" altLang="en-US" dirty="0" smtClean="0"/>
              <a:t>The agile supply chain is a demand-pull chain designed to cope with volatile demand. </a:t>
            </a:r>
          </a:p>
          <a:p>
            <a:pPr lvl="1">
              <a:buClr>
                <a:schemeClr val="tx2">
                  <a:lumMod val="50000"/>
                </a:schemeClr>
              </a:buClr>
              <a:buFont typeface="Arial" charset="0"/>
              <a:buChar char="–"/>
              <a:defRPr/>
            </a:pPr>
            <a:r>
              <a:rPr lang="en-GB" altLang="en-US" dirty="0" smtClean="0"/>
              <a:t>Structured so as to allow maximum flexibility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dirty="0" smtClean="0"/>
              <a:t>Enabled by </a:t>
            </a:r>
            <a:r>
              <a:rPr lang="en-US" altLang="en-US" b="1" dirty="0" smtClean="0"/>
              <a:t>mass </a:t>
            </a:r>
            <a:r>
              <a:rPr lang="en-US" altLang="en-US" b="1" dirty="0" err="1" smtClean="0"/>
              <a:t>customisation</a:t>
            </a:r>
            <a:endParaRPr lang="en-US" altLang="en-US" b="1" dirty="0" smtClean="0"/>
          </a:p>
          <a:p>
            <a:pPr lvl="1">
              <a:buClr>
                <a:schemeClr val="tx2">
                  <a:lumMod val="50000"/>
                </a:schemeClr>
              </a:buClr>
              <a:buFont typeface="Arial" charset="0"/>
              <a:buChar char="–"/>
              <a:defRPr/>
            </a:pPr>
            <a:r>
              <a:rPr lang="en-GB" altLang="en-US" dirty="0" smtClean="0"/>
              <a:t>Often incorporates postponed production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9208554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356350"/>
            <a:ext cx="2895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fld id="{CA9B6171-71AC-4BD0-B44F-636009F37107}" type="slidenum">
              <a:rPr lang="en-US" altLang="en-US" sz="1200">
                <a:solidFill>
                  <a:srgbClr val="898989"/>
                </a:solidFill>
              </a:rPr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  <a:hlinkClick r:id="rId2"/>
              </a:rPr>
              <a:t>Mass </a:t>
            </a:r>
            <a:r>
              <a:rPr lang="en-US" altLang="en-US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  <a:hlinkClick r:id="rId2"/>
              </a:rPr>
              <a:t>Customisation</a:t>
            </a: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ＭＳ Ｐゴシック" pitchFamily="34" charset="-128"/>
            </a:endParaRPr>
          </a:p>
        </p:txBody>
      </p:sp>
      <p:sp>
        <p:nvSpPr>
          <p:cNvPr id="44036" name="Rectangle 3"/>
          <p:cNvSpPr>
            <a:spLocks noGrp="1" noChangeAspect="1" noChangeArrowheads="1"/>
          </p:cNvSpPr>
          <p:nvPr>
            <p:ph type="body" idx="1"/>
          </p:nvPr>
        </p:nvSpPr>
        <p:spPr>
          <a:xfrm>
            <a:off x="457200" y="1985962"/>
            <a:ext cx="8229600" cy="4060825"/>
          </a:xfrm>
        </p:spPr>
        <p:txBody>
          <a:bodyPr/>
          <a:lstStyle/>
          <a:p>
            <a:pPr>
              <a:buClr>
                <a:srgbClr val="002060"/>
              </a:buClr>
            </a:pPr>
            <a:r>
              <a:rPr lang="en-GB" altLang="en-US" sz="2400" dirty="0" smtClean="0"/>
              <a:t>Different product configurations contain a majority of shared components and features to accommodate volume and variety</a:t>
            </a:r>
          </a:p>
          <a:p>
            <a:pPr>
              <a:buClr>
                <a:srgbClr val="002060"/>
              </a:buClr>
            </a:pPr>
            <a:r>
              <a:rPr lang="en-GB" altLang="en-US" sz="2400" dirty="0" smtClean="0"/>
              <a:t>Enabled by </a:t>
            </a:r>
            <a:r>
              <a:rPr lang="en-GB" altLang="en-US" sz="2400" b="1" dirty="0" smtClean="0"/>
              <a:t>postponement</a:t>
            </a:r>
            <a:r>
              <a:rPr lang="en-GB" altLang="en-US" sz="2400" dirty="0" smtClean="0"/>
              <a:t> </a:t>
            </a:r>
          </a:p>
          <a:p>
            <a:pPr lvl="1">
              <a:buClr>
                <a:srgbClr val="002060"/>
              </a:buClr>
            </a:pPr>
            <a:r>
              <a:rPr lang="en-GB" altLang="en-US" sz="2200" dirty="0" smtClean="0"/>
              <a:t>the reconfiguration of product and process design so as to allow postponement of final product customisation as far downstream as possible</a:t>
            </a:r>
          </a:p>
          <a:p>
            <a:pPr lvl="1">
              <a:buClr>
                <a:srgbClr val="002060"/>
              </a:buClr>
            </a:pPr>
            <a:r>
              <a:rPr lang="en-GB" altLang="en-US" sz="2200" dirty="0" smtClean="0"/>
              <a:t>Not only applied to manufacturing </a:t>
            </a:r>
          </a:p>
          <a:p>
            <a:pPr lvl="1">
              <a:buClr>
                <a:srgbClr val="002060"/>
              </a:buClr>
            </a:pPr>
            <a:r>
              <a:rPr lang="en-GB" altLang="en-US" sz="2200" dirty="0" smtClean="0"/>
              <a:t>E.g. </a:t>
            </a:r>
            <a:r>
              <a:rPr lang="en-GB" altLang="en-US" sz="2200" i="1" dirty="0" smtClean="0"/>
              <a:t>Packaging postponement</a:t>
            </a:r>
            <a:r>
              <a:rPr lang="en-GB" altLang="en-US" sz="2200" dirty="0" smtClean="0"/>
              <a:t> is merely delaying final packaging of products until customer orders are received</a:t>
            </a:r>
            <a:endParaRPr lang="en-US" altLang="en-US" sz="2200" dirty="0" smtClean="0"/>
          </a:p>
        </p:txBody>
      </p:sp>
    </p:spTree>
    <p:extLst>
      <p:ext uri="{BB962C8B-B14F-4D97-AF65-F5344CB8AC3E}">
        <p14:creationId xmlns:p14="http://schemas.microsoft.com/office/powerpoint/2010/main" val="33351198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Date Placeholder 4"/>
          <p:cNvSpPr>
            <a:spLocks noGrp="1"/>
          </p:cNvSpPr>
          <p:nvPr>
            <p:ph type="dt" sz="quarter" idx="10"/>
          </p:nvPr>
        </p:nvSpPr>
        <p:spPr bwMode="auto">
          <a:xfrm>
            <a:off x="468313" y="6237288"/>
            <a:ext cx="4546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200" smtClean="0">
                <a:cs typeface="Arial" panose="020B0604020202020204" pitchFamily="34" charset="0"/>
              </a:rPr>
              <a:t>Copyright © 2002 by Edward J. Fern</a:t>
            </a:r>
          </a:p>
        </p:txBody>
      </p:sp>
      <p:sp>
        <p:nvSpPr>
          <p:cNvPr id="280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33438" y="1314450"/>
            <a:ext cx="3816350" cy="5105400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en-US" alt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 Production</a:t>
            </a:r>
            <a:endParaRPr lang="en-US" altLang="en-US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Inventory is free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Time is free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Either standardization at low cost or flexibility at high cost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One size fits all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Market share focus</a:t>
            </a:r>
          </a:p>
          <a:p>
            <a:pPr>
              <a:buClr>
                <a:schemeClr val="tx2">
                  <a:lumMod val="50000"/>
                </a:schemeClr>
              </a:buClr>
              <a:buFont typeface="Arial" charset="0"/>
              <a:buChar char="•"/>
              <a:defRPr/>
            </a:pPr>
            <a:r>
              <a:rPr lang="en-US" altLang="en-US" sz="2400" dirty="0"/>
              <a:t>Selling goods and services</a:t>
            </a:r>
          </a:p>
        </p:txBody>
      </p:sp>
      <p:sp>
        <p:nvSpPr>
          <p:cNvPr id="2805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4" y="1314450"/>
            <a:ext cx="4267200" cy="5105400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en-US" altLang="en-US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 </a:t>
            </a:r>
            <a:r>
              <a:rPr lang="en-US" altLang="en-US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Customisation</a:t>
            </a:r>
            <a:endParaRPr lang="en-US" altLang="en-US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Inventory is NOT</a:t>
            </a: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Time is everything</a:t>
            </a: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Low cost </a:t>
            </a:r>
            <a:r>
              <a:rPr lang="en-US" altLang="en-US" sz="2400" dirty="0">
                <a:solidFill>
                  <a:srgbClr val="800000"/>
                </a:solidFill>
              </a:rPr>
              <a:t>and</a:t>
            </a:r>
            <a:r>
              <a:rPr lang="en-US" altLang="en-US" sz="2400" dirty="0"/>
              <a:t> high flexibility</a:t>
            </a: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Customers are particular</a:t>
            </a: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Market fragment and variety focus</a:t>
            </a:r>
          </a:p>
          <a:p>
            <a:pPr>
              <a:buClr>
                <a:srgbClr val="002060"/>
              </a:buClr>
              <a:buFont typeface="Arial" charset="0"/>
              <a:buChar char="•"/>
              <a:defRPr/>
            </a:pPr>
            <a:r>
              <a:rPr lang="en-US" altLang="en-US" sz="2400" dirty="0"/>
              <a:t>Selling service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306031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7207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Postponement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539750" y="1341438"/>
            <a:ext cx="8208963" cy="177800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  <a:defRPr/>
            </a:pPr>
            <a:r>
              <a:rPr lang="en-GB" sz="2800" b="1" dirty="0">
                <a:solidFill>
                  <a:srgbClr val="ACA73B"/>
                </a:solidFill>
                <a:latin typeface="Calibri"/>
                <a:cs typeface="Calibri"/>
              </a:rPr>
              <a:t>A production philosophy known as ‘postponement</a:t>
            </a:r>
            <a:r>
              <a:rPr lang="en-GB" sz="2800" dirty="0">
                <a:solidFill>
                  <a:srgbClr val="ACA73B"/>
                </a:solidFill>
                <a:latin typeface="Calibri"/>
                <a:cs typeface="Calibri"/>
              </a:rPr>
              <a:t>’</a:t>
            </a:r>
          </a:p>
          <a:p>
            <a:pPr marL="742950" lvl="1" indent="-285750">
              <a:lnSpc>
                <a:spcPct val="110000"/>
              </a:lnSpc>
              <a:buFont typeface="Arial"/>
              <a:buChar char="•"/>
              <a:defRPr/>
            </a:pP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Reconfiguration of product &amp; process design</a:t>
            </a:r>
          </a:p>
          <a:p>
            <a:pPr marL="742950" lvl="1" indent="-285750">
              <a:lnSpc>
                <a:spcPct val="110000"/>
              </a:lnSpc>
              <a:buFont typeface="Arial"/>
              <a:buChar char="•"/>
              <a:defRPr/>
            </a:pP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Enables final product to be ‘</a:t>
            </a:r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customised</a:t>
            </a:r>
            <a:r>
              <a:rPr lang="en-GB" sz="2400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’ as late as possible</a:t>
            </a:r>
          </a:p>
          <a:p>
            <a:pPr marL="742950" lvl="1" indent="-285750">
              <a:lnSpc>
                <a:spcPct val="110000"/>
              </a:lnSpc>
              <a:buFont typeface="Arial"/>
              <a:buChar char="•"/>
              <a:defRPr/>
            </a:pPr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Calibri"/>
                <a:cs typeface="Calibri"/>
              </a:rPr>
              <a:t>What are the benefits of doing this? Examples?</a:t>
            </a:r>
            <a:endParaRPr lang="en-US" sz="2400" b="1" dirty="0">
              <a:solidFill>
                <a:schemeClr val="tx1">
                  <a:lumMod val="90000"/>
                  <a:lumOff val="10000"/>
                </a:schemeClr>
              </a:solidFill>
              <a:latin typeface="Calibri"/>
              <a:cs typeface="Calibri"/>
            </a:endParaRPr>
          </a:p>
        </p:txBody>
      </p:sp>
      <p:sp>
        <p:nvSpPr>
          <p:cNvPr id="4" name="Oval 3"/>
          <p:cNvSpPr/>
          <p:nvPr/>
        </p:nvSpPr>
        <p:spPr>
          <a:xfrm>
            <a:off x="827088" y="4899025"/>
            <a:ext cx="142875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331913" y="4225925"/>
            <a:ext cx="144462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331913" y="5429250"/>
            <a:ext cx="144462" cy="1428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2005013" y="3578225"/>
            <a:ext cx="144462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2005013" y="4441825"/>
            <a:ext cx="144462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2005013" y="5143500"/>
            <a:ext cx="144462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005013" y="5954713"/>
            <a:ext cx="144462" cy="1428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32588" y="3998913"/>
            <a:ext cx="142875" cy="1428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076825" y="4814888"/>
            <a:ext cx="142875" cy="1444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940425" y="4814888"/>
            <a:ext cx="144463" cy="1444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732588" y="5614988"/>
            <a:ext cx="142875" cy="1444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Diamond 4"/>
          <p:cNvSpPr/>
          <p:nvPr/>
        </p:nvSpPr>
        <p:spPr>
          <a:xfrm>
            <a:off x="2987675" y="3284538"/>
            <a:ext cx="144463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7" name="Diamond 16"/>
          <p:cNvSpPr/>
          <p:nvPr/>
        </p:nvSpPr>
        <p:spPr>
          <a:xfrm>
            <a:off x="2987675" y="3717925"/>
            <a:ext cx="144463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8" name="Diamond 17"/>
          <p:cNvSpPr/>
          <p:nvPr/>
        </p:nvSpPr>
        <p:spPr>
          <a:xfrm>
            <a:off x="2987675" y="4151313"/>
            <a:ext cx="144463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9" name="Diamond 18"/>
          <p:cNvSpPr/>
          <p:nvPr/>
        </p:nvSpPr>
        <p:spPr>
          <a:xfrm>
            <a:off x="2987675" y="4583113"/>
            <a:ext cx="144463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0" name="Diamond 19"/>
          <p:cNvSpPr/>
          <p:nvPr/>
        </p:nvSpPr>
        <p:spPr>
          <a:xfrm>
            <a:off x="2987675" y="5016500"/>
            <a:ext cx="144463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1" name="Diamond 20"/>
          <p:cNvSpPr/>
          <p:nvPr/>
        </p:nvSpPr>
        <p:spPr>
          <a:xfrm>
            <a:off x="2987675" y="5448300"/>
            <a:ext cx="144463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2" name="Diamond 21"/>
          <p:cNvSpPr/>
          <p:nvPr/>
        </p:nvSpPr>
        <p:spPr>
          <a:xfrm>
            <a:off x="2987675" y="5881688"/>
            <a:ext cx="144463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Diamond 22"/>
          <p:cNvSpPr/>
          <p:nvPr/>
        </p:nvSpPr>
        <p:spPr>
          <a:xfrm>
            <a:off x="2987675" y="6315075"/>
            <a:ext cx="144463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4" name="Diamond 23"/>
          <p:cNvSpPr/>
          <p:nvPr/>
        </p:nvSpPr>
        <p:spPr>
          <a:xfrm>
            <a:off x="7812088" y="3289300"/>
            <a:ext cx="144462" cy="155575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5" name="Diamond 24"/>
          <p:cNvSpPr/>
          <p:nvPr/>
        </p:nvSpPr>
        <p:spPr>
          <a:xfrm>
            <a:off x="7812088" y="3722688"/>
            <a:ext cx="144462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6" name="Diamond 25"/>
          <p:cNvSpPr/>
          <p:nvPr/>
        </p:nvSpPr>
        <p:spPr>
          <a:xfrm>
            <a:off x="7812088" y="4156075"/>
            <a:ext cx="144462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7" name="Diamond 26"/>
          <p:cNvSpPr/>
          <p:nvPr/>
        </p:nvSpPr>
        <p:spPr>
          <a:xfrm>
            <a:off x="7812088" y="4587875"/>
            <a:ext cx="144462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Diamond 27"/>
          <p:cNvSpPr/>
          <p:nvPr/>
        </p:nvSpPr>
        <p:spPr>
          <a:xfrm>
            <a:off x="7812088" y="5021263"/>
            <a:ext cx="144462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9" name="Diamond 28"/>
          <p:cNvSpPr/>
          <p:nvPr/>
        </p:nvSpPr>
        <p:spPr>
          <a:xfrm>
            <a:off x="7812088" y="5454650"/>
            <a:ext cx="144462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0" name="Diamond 29"/>
          <p:cNvSpPr/>
          <p:nvPr/>
        </p:nvSpPr>
        <p:spPr>
          <a:xfrm>
            <a:off x="7812088" y="5886450"/>
            <a:ext cx="144462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" name="Diamond 30"/>
          <p:cNvSpPr/>
          <p:nvPr/>
        </p:nvSpPr>
        <p:spPr>
          <a:xfrm>
            <a:off x="7812088" y="6319838"/>
            <a:ext cx="144462" cy="153987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cxnSp>
        <p:nvCxnSpPr>
          <p:cNvPr id="64" name="Straight Connector 63"/>
          <p:cNvCxnSpPr>
            <a:stCxn id="4" idx="7"/>
            <a:endCxn id="6" idx="3"/>
          </p:cNvCxnSpPr>
          <p:nvPr/>
        </p:nvCxnSpPr>
        <p:spPr>
          <a:xfrm flipV="1">
            <a:off x="949325" y="4349750"/>
            <a:ext cx="403225" cy="571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" idx="5"/>
            <a:endCxn id="7" idx="0"/>
          </p:cNvCxnSpPr>
          <p:nvPr/>
        </p:nvCxnSpPr>
        <p:spPr>
          <a:xfrm>
            <a:off x="949325" y="5022850"/>
            <a:ext cx="454025" cy="406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>
            <a:stCxn id="6" idx="7"/>
            <a:endCxn id="8" idx="3"/>
          </p:cNvCxnSpPr>
          <p:nvPr/>
        </p:nvCxnSpPr>
        <p:spPr>
          <a:xfrm flipV="1">
            <a:off x="1454150" y="3700463"/>
            <a:ext cx="571500" cy="546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>
            <a:stCxn id="6" idx="6"/>
            <a:endCxn id="9" idx="2"/>
          </p:cNvCxnSpPr>
          <p:nvPr/>
        </p:nvCxnSpPr>
        <p:spPr>
          <a:xfrm>
            <a:off x="1476375" y="4298950"/>
            <a:ext cx="528638" cy="215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>
            <a:stCxn id="7" idx="7"/>
            <a:endCxn id="10" idx="3"/>
          </p:cNvCxnSpPr>
          <p:nvPr/>
        </p:nvCxnSpPr>
        <p:spPr>
          <a:xfrm flipV="1">
            <a:off x="1454150" y="5267325"/>
            <a:ext cx="571500" cy="1825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>
            <a:stCxn id="7" idx="5"/>
            <a:endCxn id="11" idx="1"/>
          </p:cNvCxnSpPr>
          <p:nvPr/>
        </p:nvCxnSpPr>
        <p:spPr>
          <a:xfrm>
            <a:off x="1454150" y="5551488"/>
            <a:ext cx="571500" cy="423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>
            <a:stCxn id="8" idx="7"/>
            <a:endCxn id="5" idx="1"/>
          </p:cNvCxnSpPr>
          <p:nvPr/>
        </p:nvCxnSpPr>
        <p:spPr>
          <a:xfrm flipV="1">
            <a:off x="2127250" y="3362325"/>
            <a:ext cx="860425" cy="236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>
            <a:stCxn id="8" idx="5"/>
            <a:endCxn id="17" idx="1"/>
          </p:cNvCxnSpPr>
          <p:nvPr/>
        </p:nvCxnSpPr>
        <p:spPr>
          <a:xfrm>
            <a:off x="2127250" y="3700463"/>
            <a:ext cx="860425" cy="93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9" idx="6"/>
            <a:endCxn id="18" idx="1"/>
          </p:cNvCxnSpPr>
          <p:nvPr/>
        </p:nvCxnSpPr>
        <p:spPr>
          <a:xfrm flipV="1">
            <a:off x="2149475" y="4227513"/>
            <a:ext cx="838200" cy="287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>
            <a:stCxn id="9" idx="6"/>
            <a:endCxn id="19" idx="1"/>
          </p:cNvCxnSpPr>
          <p:nvPr/>
        </p:nvCxnSpPr>
        <p:spPr>
          <a:xfrm>
            <a:off x="2149475" y="4514850"/>
            <a:ext cx="838200" cy="146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/>
          <p:cNvCxnSpPr>
            <a:stCxn id="10" idx="6"/>
            <a:endCxn id="20" idx="1"/>
          </p:cNvCxnSpPr>
          <p:nvPr/>
        </p:nvCxnSpPr>
        <p:spPr>
          <a:xfrm flipV="1">
            <a:off x="2149475" y="5092700"/>
            <a:ext cx="838200" cy="123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>
            <a:stCxn id="10" idx="5"/>
            <a:endCxn id="21" idx="1"/>
          </p:cNvCxnSpPr>
          <p:nvPr/>
        </p:nvCxnSpPr>
        <p:spPr>
          <a:xfrm>
            <a:off x="2127250" y="5267325"/>
            <a:ext cx="860425" cy="258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>
            <a:stCxn id="11" idx="6"/>
            <a:endCxn id="22" idx="1"/>
          </p:cNvCxnSpPr>
          <p:nvPr/>
        </p:nvCxnSpPr>
        <p:spPr>
          <a:xfrm flipV="1">
            <a:off x="2149475" y="5959475"/>
            <a:ext cx="838200" cy="66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>
            <a:stCxn id="11" idx="5"/>
            <a:endCxn id="23" idx="1"/>
          </p:cNvCxnSpPr>
          <p:nvPr/>
        </p:nvCxnSpPr>
        <p:spPr>
          <a:xfrm>
            <a:off x="2127250" y="6076950"/>
            <a:ext cx="860425" cy="314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>
            <a:stCxn id="13" idx="6"/>
            <a:endCxn id="14" idx="2"/>
          </p:cNvCxnSpPr>
          <p:nvPr/>
        </p:nvCxnSpPr>
        <p:spPr>
          <a:xfrm>
            <a:off x="5219700" y="4887913"/>
            <a:ext cx="7207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>
            <a:stCxn id="14" idx="7"/>
            <a:endCxn id="12" idx="3"/>
          </p:cNvCxnSpPr>
          <p:nvPr/>
        </p:nvCxnSpPr>
        <p:spPr>
          <a:xfrm flipV="1">
            <a:off x="6062663" y="4121150"/>
            <a:ext cx="690562" cy="71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>
            <a:stCxn id="14" idx="5"/>
            <a:endCxn id="15" idx="1"/>
          </p:cNvCxnSpPr>
          <p:nvPr/>
        </p:nvCxnSpPr>
        <p:spPr>
          <a:xfrm>
            <a:off x="6062663" y="4938713"/>
            <a:ext cx="690562" cy="698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12" idx="7"/>
            <a:endCxn id="24" idx="1"/>
          </p:cNvCxnSpPr>
          <p:nvPr/>
        </p:nvCxnSpPr>
        <p:spPr>
          <a:xfrm flipV="1">
            <a:off x="6854825" y="3367088"/>
            <a:ext cx="957263" cy="652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>
            <a:stCxn id="12" idx="6"/>
            <a:endCxn id="25" idx="1"/>
          </p:cNvCxnSpPr>
          <p:nvPr/>
        </p:nvCxnSpPr>
        <p:spPr>
          <a:xfrm flipV="1">
            <a:off x="6875463" y="3800475"/>
            <a:ext cx="936625" cy="269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>
            <a:stCxn id="12" idx="6"/>
            <a:endCxn id="26" idx="1"/>
          </p:cNvCxnSpPr>
          <p:nvPr/>
        </p:nvCxnSpPr>
        <p:spPr>
          <a:xfrm>
            <a:off x="6875463" y="4070350"/>
            <a:ext cx="936625" cy="1619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>
            <a:stCxn id="12" idx="5"/>
            <a:endCxn id="27" idx="1"/>
          </p:cNvCxnSpPr>
          <p:nvPr/>
        </p:nvCxnSpPr>
        <p:spPr>
          <a:xfrm>
            <a:off x="6854825" y="4121150"/>
            <a:ext cx="957263" cy="544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15" idx="7"/>
            <a:endCxn id="28" idx="1"/>
          </p:cNvCxnSpPr>
          <p:nvPr/>
        </p:nvCxnSpPr>
        <p:spPr>
          <a:xfrm flipV="1">
            <a:off x="6854825" y="5097463"/>
            <a:ext cx="957263" cy="5397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15" idx="6"/>
            <a:endCxn id="29" idx="1"/>
          </p:cNvCxnSpPr>
          <p:nvPr/>
        </p:nvCxnSpPr>
        <p:spPr>
          <a:xfrm flipV="1">
            <a:off x="6875463" y="5530850"/>
            <a:ext cx="936625" cy="1571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15" idx="5"/>
            <a:endCxn id="30" idx="1"/>
          </p:cNvCxnSpPr>
          <p:nvPr/>
        </p:nvCxnSpPr>
        <p:spPr>
          <a:xfrm>
            <a:off x="6854825" y="5738813"/>
            <a:ext cx="957263" cy="225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endCxn id="31" idx="1"/>
          </p:cNvCxnSpPr>
          <p:nvPr/>
        </p:nvCxnSpPr>
        <p:spPr>
          <a:xfrm>
            <a:off x="6875463" y="5764213"/>
            <a:ext cx="936625" cy="631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36" name="TextBox 116"/>
          <p:cNvSpPr txBox="1">
            <a:spLocks noChangeArrowheads="1"/>
          </p:cNvSpPr>
          <p:nvPr/>
        </p:nvSpPr>
        <p:spPr bwMode="auto">
          <a:xfrm>
            <a:off x="1208088" y="6488113"/>
            <a:ext cx="183991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400"/>
              <a:t>Before standardisation</a:t>
            </a:r>
          </a:p>
        </p:txBody>
      </p:sp>
      <p:sp>
        <p:nvSpPr>
          <p:cNvPr id="46137" name="TextBox 117"/>
          <p:cNvSpPr txBox="1">
            <a:spLocks noChangeArrowheads="1"/>
          </p:cNvSpPr>
          <p:nvPr/>
        </p:nvSpPr>
        <p:spPr bwMode="auto">
          <a:xfrm>
            <a:off x="6045200" y="6505575"/>
            <a:ext cx="17272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400"/>
              <a:t>After standardisation</a:t>
            </a:r>
          </a:p>
        </p:txBody>
      </p:sp>
      <p:sp>
        <p:nvSpPr>
          <p:cNvPr id="119" name="Diamond 118"/>
          <p:cNvSpPr/>
          <p:nvPr/>
        </p:nvSpPr>
        <p:spPr>
          <a:xfrm>
            <a:off x="3925888" y="3654425"/>
            <a:ext cx="142875" cy="15398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6139" name="TextBox 119"/>
          <p:cNvSpPr txBox="1">
            <a:spLocks noChangeArrowheads="1"/>
          </p:cNvSpPr>
          <p:nvPr/>
        </p:nvSpPr>
        <p:spPr bwMode="auto">
          <a:xfrm>
            <a:off x="4068763" y="3578225"/>
            <a:ext cx="15113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400"/>
              <a:t>= finished product</a:t>
            </a:r>
          </a:p>
        </p:txBody>
      </p:sp>
    </p:spTree>
    <p:extLst>
      <p:ext uri="{BB962C8B-B14F-4D97-AF65-F5344CB8AC3E}">
        <p14:creationId xmlns:p14="http://schemas.microsoft.com/office/powerpoint/2010/main" val="3418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smtClean="0"/>
              <a:t>Hewlett-Packard LaserJet printer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One of the earliest well-documented examples was the Hewlett-Packard LaserJet printer. </a:t>
            </a:r>
          </a:p>
          <a:p>
            <a:r>
              <a:rPr lang="en-GB" altLang="en-US" sz="2400" smtClean="0"/>
              <a:t>Instead of making all the different variants of the L</a:t>
            </a:r>
            <a:r>
              <a:rPr lang="en-GB" altLang="en-US" sz="2400" b="1" smtClean="0"/>
              <a:t>aserJet printer</a:t>
            </a:r>
            <a:r>
              <a:rPr lang="en-GB" altLang="en-US" sz="2400" smtClean="0"/>
              <a:t> at the factory, it was decided to produce a generic printer there, and ship the generic printers to the regional warehouses across the world. </a:t>
            </a:r>
          </a:p>
          <a:p>
            <a:r>
              <a:rPr lang="en-GB" altLang="en-US" sz="2400" smtClean="0"/>
              <a:t>The final customization and packaging for a particular market was carried out at the warehouse. </a:t>
            </a:r>
          </a:p>
          <a:p>
            <a:r>
              <a:rPr lang="en-GB" altLang="en-US" sz="2400" smtClean="0"/>
              <a:t>Although this finishing operation was slightly more expensive to carry out in the warehouse, the savings in transport costs and inventory massively outweighed this small disadvantage.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4213" y="6092825"/>
            <a:ext cx="7056437" cy="2778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200" dirty="0">
                <a:latin typeface="+mn-lt"/>
              </a:rPr>
              <a:t>Source: The Logistics and Supply Chain Toolkit by Gwynne Richards, Susan </a:t>
            </a:r>
            <a:r>
              <a:rPr lang="en-GB" sz="1200" dirty="0" err="1">
                <a:latin typeface="+mn-lt"/>
              </a:rPr>
              <a:t>Grinsted</a:t>
            </a:r>
            <a:r>
              <a:rPr lang="en-GB" sz="1200" dirty="0">
                <a:latin typeface="+mn-lt"/>
              </a:rPr>
              <a:t>, Kogan, 2016</a:t>
            </a: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2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356350"/>
            <a:ext cx="2895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fld id="{CBDD9594-13A6-4059-B773-459DCC6E11D3}" type="slidenum">
              <a:rPr lang="en-US" altLang="en-US" sz="1200">
                <a:solidFill>
                  <a:srgbClr val="898989"/>
                </a:solidFill>
              </a:rPr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312738" y="1905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Combined Logistics Strategies</a:t>
            </a:r>
          </a:p>
        </p:txBody>
      </p:sp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" t="4376" r="5003"/>
          <a:stretch>
            <a:fillRect/>
          </a:stretch>
        </p:blipFill>
        <p:spPr bwMode="auto">
          <a:xfrm>
            <a:off x="250825" y="1052513"/>
            <a:ext cx="8497888" cy="532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3404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99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cs typeface="Calibri"/>
              </a:rPr>
              <a:t>‘</a:t>
            </a:r>
            <a:r>
              <a:rPr lang="en-GB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Leagile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’ Supply Chains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24075" y="1484313"/>
          <a:ext cx="6096000" cy="475456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76693">
                <a:tc>
                  <a:txBody>
                    <a:bodyPr/>
                    <a:lstStyle/>
                    <a:p>
                      <a:endParaRPr lang="en-GB" sz="2400" dirty="0" smtClean="0">
                        <a:latin typeface="Calibri" panose="020F050202020403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dirty="0" smtClean="0">
                          <a:latin typeface="Calibri" panose="020F0502020204030204" pitchFamily="34" charset="0"/>
                        </a:rPr>
                        <a:t>Lean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b="0" dirty="0" smtClean="0">
                          <a:latin typeface="Calibri" panose="020F0502020204030204" pitchFamily="34" charset="0"/>
                        </a:rPr>
                        <a:t>Plan &amp; execute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</a:rPr>
                        <a:t>e.g</a:t>
                      </a:r>
                      <a:r>
                        <a:rPr lang="en-GB" sz="1800" b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  <a:hlinkClick r:id="rId2"/>
                        </a:rPr>
                        <a:t>. Boeing</a:t>
                      </a:r>
                      <a:endParaRPr lang="en-GB" sz="1800" b="0" dirty="0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libri" panose="020F0502020204030204" pitchFamily="34" charset="0"/>
                      </a:endParaRPr>
                    </a:p>
                    <a:p>
                      <a:endParaRPr lang="en-GB" sz="1800" dirty="0" smtClean="0">
                        <a:latin typeface="Calibri" panose="020F0502020204030204" pitchFamily="34" charset="0"/>
                      </a:endParaRPr>
                    </a:p>
                    <a:p>
                      <a:endParaRPr lang="en-GB" sz="1800" dirty="0" smtClean="0">
                        <a:latin typeface="Calibri" panose="020F0502020204030204" pitchFamily="34" charset="0"/>
                      </a:endParaRPr>
                    </a:p>
                  </a:txBody>
                  <a:tcPr marT="45728" marB="45728">
                    <a:lnL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0"/>
                        </a:spcBef>
                      </a:pPr>
                      <a:r>
                        <a:rPr lang="en-GB" sz="1800" dirty="0" smtClean="0">
                          <a:latin typeface="Calibri" panose="020F0502020204030204" pitchFamily="34" charset="0"/>
                        </a:rPr>
                        <a:t/>
                      </a:r>
                      <a:br>
                        <a:rPr lang="en-GB" sz="1800" dirty="0" smtClean="0">
                          <a:latin typeface="Calibri" panose="020F0502020204030204" pitchFamily="34" charset="0"/>
                        </a:rPr>
                      </a:br>
                      <a:r>
                        <a:rPr lang="en-GB" sz="2800" dirty="0" err="1" smtClean="0">
                          <a:latin typeface="Calibri" panose="020F0502020204030204" pitchFamily="34" charset="0"/>
                        </a:rPr>
                        <a:t>Leagile</a:t>
                      </a:r>
                      <a:endParaRPr lang="en-GB" sz="2800" dirty="0" smtClean="0">
                        <a:latin typeface="Calibri" panose="020F050202020403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b="0" dirty="0" smtClean="0">
                          <a:latin typeface="Calibri" panose="020F0502020204030204" pitchFamily="34" charset="0"/>
                        </a:rPr>
                        <a:t>Postponement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</a:rPr>
                        <a:t>e.g. </a:t>
                      </a:r>
                      <a:r>
                        <a:rPr lang="en-GB" sz="1800" b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  <a:hlinkClick r:id="rId3"/>
                        </a:rPr>
                        <a:t>Zara</a:t>
                      </a:r>
                      <a:endParaRPr lang="en-GB" sz="1800" b="0" dirty="0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libri" panose="020F0502020204030204" pitchFamily="34" charset="0"/>
                      </a:endParaRPr>
                    </a:p>
                    <a:p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T="45728" marB="45728">
                    <a:lnL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77869">
                <a:tc>
                  <a:txBody>
                    <a:bodyPr/>
                    <a:lstStyle/>
                    <a:p>
                      <a:endParaRPr lang="en-GB" sz="1800" dirty="0" smtClean="0">
                        <a:latin typeface="Calibri" panose="020F050202020403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b="1" dirty="0" smtClean="0">
                          <a:latin typeface="Calibri" panose="020F0502020204030204" pitchFamily="34" charset="0"/>
                        </a:rPr>
                        <a:t>Lean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dirty="0" smtClean="0">
                          <a:latin typeface="Calibri" panose="020F0502020204030204" pitchFamily="34" charset="0"/>
                          <a:hlinkClick r:id="rId4"/>
                        </a:rPr>
                        <a:t>Continuous replenishment</a:t>
                      </a:r>
                      <a:endParaRPr lang="en-GB" sz="1800" dirty="0" smtClean="0">
                        <a:latin typeface="Calibri" panose="020F0502020204030204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</a:rPr>
                        <a:t>e.g. Campbell’s Soup</a:t>
                      </a:r>
                    </a:p>
                    <a:p>
                      <a:endParaRPr lang="en-GB" sz="1800" dirty="0" smtClean="0">
                        <a:latin typeface="Calibri" panose="020F0502020204030204" pitchFamily="34" charset="0"/>
                      </a:endParaRPr>
                    </a:p>
                    <a:p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T="45728" marB="45728">
                    <a:lnL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 smtClean="0">
                        <a:latin typeface="Calibri" panose="020F0502020204030204" pitchFamily="34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800" b="1" dirty="0" smtClean="0">
                          <a:latin typeface="Calibri" panose="020F0502020204030204" pitchFamily="34" charset="0"/>
                        </a:rPr>
                        <a:t>Agile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dirty="0" smtClean="0">
                          <a:latin typeface="Calibri" panose="020F0502020204030204" pitchFamily="34" charset="0"/>
                        </a:rPr>
                        <a:t>Quick response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</a:rPr>
                        <a:t>e.g. Apple</a:t>
                      </a:r>
                      <a:endParaRPr lang="en-GB" sz="1800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 panose="020F0502020204030204" pitchFamily="34" charset="0"/>
                      </a:endParaRPr>
                    </a:p>
                  </a:txBody>
                  <a:tcPr marT="45728" marB="45728">
                    <a:lnL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2">
                          <a:lumMod val="2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9166" name="TextBox 6"/>
          <p:cNvSpPr txBox="1">
            <a:spLocks noChangeArrowheads="1"/>
          </p:cNvSpPr>
          <p:nvPr/>
        </p:nvSpPr>
        <p:spPr bwMode="auto">
          <a:xfrm>
            <a:off x="323850" y="2276475"/>
            <a:ext cx="15922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1"/>
              <a:t>Long lead time</a:t>
            </a:r>
          </a:p>
        </p:txBody>
      </p:sp>
      <p:sp>
        <p:nvSpPr>
          <p:cNvPr id="49167" name="TextBox 7"/>
          <p:cNvSpPr txBox="1">
            <a:spLocks noChangeArrowheads="1"/>
          </p:cNvSpPr>
          <p:nvPr/>
        </p:nvSpPr>
        <p:spPr bwMode="auto">
          <a:xfrm>
            <a:off x="323850" y="4797425"/>
            <a:ext cx="16557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1"/>
              <a:t>Short lead time</a:t>
            </a:r>
          </a:p>
        </p:txBody>
      </p:sp>
      <p:sp>
        <p:nvSpPr>
          <p:cNvPr id="49168" name="TextBox 8"/>
          <p:cNvSpPr txBox="1">
            <a:spLocks noChangeArrowheads="1"/>
          </p:cNvSpPr>
          <p:nvPr/>
        </p:nvSpPr>
        <p:spPr bwMode="auto">
          <a:xfrm>
            <a:off x="2627313" y="6300788"/>
            <a:ext cx="21050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1"/>
              <a:t>Predictable demand</a:t>
            </a:r>
          </a:p>
        </p:txBody>
      </p:sp>
      <p:sp>
        <p:nvSpPr>
          <p:cNvPr id="49169" name="TextBox 9"/>
          <p:cNvSpPr txBox="1">
            <a:spLocks noChangeArrowheads="1"/>
          </p:cNvSpPr>
          <p:nvPr/>
        </p:nvSpPr>
        <p:spPr bwMode="auto">
          <a:xfrm>
            <a:off x="5580063" y="6300788"/>
            <a:ext cx="23796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00000"/>
              </a:buClr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1"/>
              <a:t>Unpredictable demand</a:t>
            </a:r>
          </a:p>
        </p:txBody>
      </p:sp>
    </p:spTree>
    <p:extLst>
      <p:ext uri="{BB962C8B-B14F-4D97-AF65-F5344CB8AC3E}">
        <p14:creationId xmlns:p14="http://schemas.microsoft.com/office/powerpoint/2010/main" val="181354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838200"/>
          </a:xfrm>
        </p:spPr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65188" y="1196975"/>
            <a:ext cx="8243887" cy="1223963"/>
          </a:xfrm>
        </p:spPr>
        <p:txBody>
          <a:bodyPr/>
          <a:lstStyle/>
          <a:p>
            <a:r>
              <a:rPr lang="en-US" altLang="zh-CN">
                <a:solidFill>
                  <a:srgbClr val="3366FF"/>
                </a:solidFill>
              </a:rPr>
              <a:t>Application of leagility: separation of </a:t>
            </a:r>
            <a:r>
              <a:rPr lang="en-US" altLang="zh-CN">
                <a:solidFill>
                  <a:srgbClr val="3366FF"/>
                </a:solidFill>
                <a:latin typeface="Arial" panose="020B0604020202020204" pitchFamily="34" charset="0"/>
              </a:rPr>
              <a:t>‘</a:t>
            </a:r>
            <a:r>
              <a:rPr lang="en-US" altLang="zh-CN">
                <a:solidFill>
                  <a:srgbClr val="3366FF"/>
                </a:solidFill>
              </a:rPr>
              <a:t>base</a:t>
            </a:r>
            <a:r>
              <a:rPr lang="en-US" altLang="zh-CN">
                <a:solidFill>
                  <a:srgbClr val="3366FF"/>
                </a:solidFill>
                <a:latin typeface="Arial" panose="020B0604020202020204" pitchFamily="34" charset="0"/>
              </a:rPr>
              <a:t>’</a:t>
            </a:r>
            <a:r>
              <a:rPr lang="en-US" altLang="zh-CN">
                <a:solidFill>
                  <a:srgbClr val="3366FF"/>
                </a:solidFill>
              </a:rPr>
              <a:t> and </a:t>
            </a:r>
            <a:r>
              <a:rPr lang="en-US" altLang="zh-CN">
                <a:solidFill>
                  <a:srgbClr val="3366FF"/>
                </a:solidFill>
                <a:latin typeface="Arial" panose="020B0604020202020204" pitchFamily="34" charset="0"/>
              </a:rPr>
              <a:t>‘</a:t>
            </a:r>
            <a:r>
              <a:rPr lang="en-US" altLang="zh-CN">
                <a:solidFill>
                  <a:srgbClr val="3366FF"/>
                </a:solidFill>
              </a:rPr>
              <a:t>surge</a:t>
            </a:r>
            <a:r>
              <a:rPr lang="en-US" altLang="zh-CN">
                <a:solidFill>
                  <a:srgbClr val="3366FF"/>
                </a:solidFill>
                <a:latin typeface="Arial" panose="020B0604020202020204" pitchFamily="34" charset="0"/>
              </a:rPr>
              <a:t>’</a:t>
            </a:r>
            <a:r>
              <a:rPr lang="en-US" altLang="zh-CN">
                <a:solidFill>
                  <a:srgbClr val="3366FF"/>
                </a:solidFill>
              </a:rPr>
              <a:t> demands</a:t>
            </a:r>
          </a:p>
        </p:txBody>
      </p:sp>
      <p:pic>
        <p:nvPicPr>
          <p:cNvPr id="35845" name="Picture 5" descr="00503104010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538413"/>
            <a:ext cx="9040813" cy="413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3750"/>
            <a:ext cx="9144000" cy="508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84213" y="6021388"/>
            <a:ext cx="770413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US" altLang="zh-CN" sz="2000"/>
              <a:t>Source: Martin, Christopher and Denis Towill, An integrated model for the design of agile supply chains </a:t>
            </a:r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50825" y="260350"/>
            <a:ext cx="8893175" cy="647700"/>
          </a:xfrm>
          <a:noFill/>
          <a:ln/>
        </p:spPr>
        <p:txBody>
          <a:bodyPr/>
          <a:lstStyle/>
          <a:p>
            <a:r>
              <a:rPr lang="en-US" altLang="zh-CN" sz="2800">
                <a:solidFill>
                  <a:srgbClr val="3366FF"/>
                </a:solidFill>
              </a:rPr>
              <a:t>Application of leagility: the Pareto curve approach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333375"/>
            <a:ext cx="8704263" cy="9794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>
                <a:solidFill>
                  <a:srgbClr val="3366FF"/>
                </a:solidFill>
              </a:rPr>
              <a:t>Application of leagility: the de-coupling point approach</a:t>
            </a:r>
            <a:endParaRPr lang="zh-CN" altLang="en-US">
              <a:solidFill>
                <a:srgbClr val="3366FF"/>
              </a:solidFill>
            </a:endParaRPr>
          </a:p>
        </p:txBody>
      </p:sp>
      <p:sp>
        <p:nvSpPr>
          <p:cNvPr id="36869" name="AutoShape 5" descr="ImageThe decoupling point"/>
          <p:cNvSpPr>
            <a:spLocks noChangeAspect="1" noChangeArrowheads="1"/>
          </p:cNvSpPr>
          <p:nvPr/>
        </p:nvSpPr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1" name="AutoShape 7" descr="ImageThe decoupling point"/>
          <p:cNvSpPr>
            <a:spLocks noChangeAspect="1" noChangeArrowheads="1"/>
          </p:cNvSpPr>
          <p:nvPr/>
        </p:nvSpPr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36872" name="Object 8"/>
          <p:cNvGraphicFramePr>
            <a:graphicFrameLocks noChangeAspect="1"/>
          </p:cNvGraphicFramePr>
          <p:nvPr/>
        </p:nvGraphicFramePr>
        <p:xfrm>
          <a:off x="179388" y="1773238"/>
          <a:ext cx="8785225" cy="4783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8" name="Photo Editor Photo" r:id="rId3" imgW="7314286" imgH="3982006" progId="MSPhotoEd.3">
                  <p:embed/>
                </p:oleObj>
              </mc:Choice>
              <mc:Fallback>
                <p:oleObj name="Photo Editor Photo" r:id="rId3" imgW="7314286" imgH="3982006" progId="MSPhotoEd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773238"/>
                        <a:ext cx="8785225" cy="4783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concept of Agility</a:t>
            </a:r>
            <a:endParaRPr lang="zh-CN" alt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266950"/>
            <a:ext cx="9144000" cy="4591050"/>
          </a:xfrm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Preconditions for successful agile practice</a:t>
            </a:r>
          </a:p>
          <a:p>
            <a:pPr lvl="1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Enterprise-level reality check</a:t>
            </a:r>
          </a:p>
          <a:p>
            <a:pPr lvl="1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Cost of complexity sanity check</a:t>
            </a:r>
          </a:p>
          <a:p>
            <a:pPr lvl="1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Lowering the cost of complexity: avoiding overly expensive agility</a:t>
            </a:r>
          </a:p>
          <a:p>
            <a:pPr lvl="1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Forecasting: reduce the need for last minutes crises</a:t>
            </a:r>
          </a:p>
          <a:p>
            <a:pPr lvl="2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External: demand forecast</a:t>
            </a:r>
          </a:p>
          <a:p>
            <a:pPr lvl="2"/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</a:rPr>
              <a:t>Internal: financial forecast, asset forecast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Content</a:t>
            </a:r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1979613" y="2824163"/>
            <a:ext cx="5322887" cy="625475"/>
            <a:chOff x="1152" y="1440"/>
            <a:chExt cx="3360" cy="474"/>
          </a:xfrm>
        </p:grpSpPr>
        <p:sp>
          <p:nvSpPr>
            <p:cNvPr id="27652" name="AutoShape 4"/>
            <p:cNvSpPr>
              <a:spLocks noChangeArrowheads="1"/>
            </p:cNvSpPr>
            <p:nvPr/>
          </p:nvSpPr>
          <p:spPr bwMode="gray">
            <a:xfrm>
              <a:off x="1382" y="1475"/>
              <a:ext cx="3130" cy="421"/>
            </a:xfrm>
            <a:prstGeom prst="roundRect">
              <a:avLst>
                <a:gd name="adj" fmla="val 50000"/>
              </a:avLst>
            </a:prstGeom>
            <a:noFill/>
            <a:ln w="38100" algn="ctr">
              <a:solidFill>
                <a:srgbClr val="9999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5EEB7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endParaRPr lang="en-GB"/>
            </a:p>
          </p:txBody>
        </p:sp>
        <p:grpSp>
          <p:nvGrpSpPr>
            <p:cNvPr id="27653" name="Group 5"/>
            <p:cNvGrpSpPr>
              <a:grpSpLocks/>
            </p:cNvGrpSpPr>
            <p:nvPr/>
          </p:nvGrpSpPr>
          <p:grpSpPr bwMode="auto">
            <a:xfrm>
              <a:off x="1152" y="1440"/>
              <a:ext cx="581" cy="468"/>
              <a:chOff x="720" y="960"/>
              <a:chExt cx="987" cy="795"/>
            </a:xfrm>
          </p:grpSpPr>
          <p:sp>
            <p:nvSpPr>
              <p:cNvPr id="27654" name="Oval 6"/>
              <p:cNvSpPr>
                <a:spLocks noChangeArrowheads="1"/>
              </p:cNvSpPr>
              <p:nvPr/>
            </p:nvSpPr>
            <p:spPr bwMode="gray">
              <a:xfrm rot="1758052">
                <a:off x="747" y="987"/>
                <a:ext cx="960" cy="768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5" name="Oval 7"/>
              <p:cNvSpPr>
                <a:spLocks noChangeArrowheads="1"/>
              </p:cNvSpPr>
              <p:nvPr/>
            </p:nvSpPr>
            <p:spPr bwMode="gray">
              <a:xfrm rot="1758052">
                <a:off x="720" y="960"/>
                <a:ext cx="960" cy="768"/>
              </a:xfrm>
              <a:prstGeom prst="ellipse">
                <a:avLst/>
              </a:prstGeom>
              <a:gradFill rotWithShape="1">
                <a:gsLst>
                  <a:gs pos="0">
                    <a:srgbClr val="9999FF"/>
                  </a:gs>
                  <a:gs pos="100000">
                    <a:srgbClr val="9999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56" name="Oval 8"/>
              <p:cNvSpPr>
                <a:spLocks noChangeArrowheads="1"/>
              </p:cNvSpPr>
              <p:nvPr/>
            </p:nvSpPr>
            <p:spPr bwMode="gray">
              <a:xfrm>
                <a:off x="816" y="1008"/>
                <a:ext cx="432" cy="43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alpha val="50000"/>
                    </a:srgbClr>
                  </a:gs>
                  <a:gs pos="100000">
                    <a:srgbClr val="FFFFFF">
                      <a:gamma/>
                      <a:shade val="46275"/>
                      <a:invGamma/>
                      <a:alpha val="0"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657" name="Text Box 9"/>
            <p:cNvSpPr txBox="1">
              <a:spLocks noChangeArrowheads="1"/>
            </p:cNvSpPr>
            <p:nvPr/>
          </p:nvSpPr>
          <p:spPr bwMode="gray">
            <a:xfrm>
              <a:off x="1721" y="1511"/>
              <a:ext cx="2427" cy="3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zh-CN" sz="2800" b="1">
                  <a:latin typeface="Arial" panose="020B0604020202020204" pitchFamily="34" charset="0"/>
                </a:rPr>
                <a:t>The concept of agility</a:t>
              </a:r>
            </a:p>
          </p:txBody>
        </p:sp>
        <p:sp>
          <p:nvSpPr>
            <p:cNvPr id="27658" name="Text Box 10"/>
            <p:cNvSpPr txBox="1">
              <a:spLocks noChangeArrowheads="1"/>
            </p:cNvSpPr>
            <p:nvPr/>
          </p:nvSpPr>
          <p:spPr bwMode="gray">
            <a:xfrm>
              <a:off x="1299" y="1475"/>
              <a:ext cx="330" cy="4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US" altLang="zh-CN" sz="3200" b="1">
                  <a:solidFill>
                    <a:srgbClr val="FFFFFF"/>
                  </a:solidFill>
                  <a:latin typeface="Arial" panose="020B0604020202020204" pitchFamily="34" charset="0"/>
                </a:rPr>
                <a:t>1.</a:t>
              </a:r>
            </a:p>
          </p:txBody>
        </p:sp>
      </p:grpSp>
      <p:grpSp>
        <p:nvGrpSpPr>
          <p:cNvPr id="27659" name="Group 11"/>
          <p:cNvGrpSpPr>
            <a:grpSpLocks/>
          </p:cNvGrpSpPr>
          <p:nvPr/>
        </p:nvGrpSpPr>
        <p:grpSpPr bwMode="auto">
          <a:xfrm>
            <a:off x="1979613" y="3811588"/>
            <a:ext cx="5322887" cy="625475"/>
            <a:chOff x="1152" y="1440"/>
            <a:chExt cx="3360" cy="474"/>
          </a:xfrm>
        </p:grpSpPr>
        <p:sp>
          <p:nvSpPr>
            <p:cNvPr id="27660" name="AutoShape 12"/>
            <p:cNvSpPr>
              <a:spLocks noChangeArrowheads="1"/>
            </p:cNvSpPr>
            <p:nvPr/>
          </p:nvSpPr>
          <p:spPr bwMode="gray">
            <a:xfrm>
              <a:off x="1382" y="1475"/>
              <a:ext cx="3130" cy="421"/>
            </a:xfrm>
            <a:prstGeom prst="roundRect">
              <a:avLst>
                <a:gd name="adj" fmla="val 50000"/>
              </a:avLst>
            </a:prstGeom>
            <a:noFill/>
            <a:ln w="38100" algn="ctr">
              <a:solidFill>
                <a:srgbClr val="F1CA69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5EEB7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endParaRPr lang="en-GB"/>
            </a:p>
          </p:txBody>
        </p:sp>
        <p:grpSp>
          <p:nvGrpSpPr>
            <p:cNvPr id="27661" name="Group 13"/>
            <p:cNvGrpSpPr>
              <a:grpSpLocks/>
            </p:cNvGrpSpPr>
            <p:nvPr/>
          </p:nvGrpSpPr>
          <p:grpSpPr bwMode="auto">
            <a:xfrm>
              <a:off x="1152" y="1440"/>
              <a:ext cx="581" cy="468"/>
              <a:chOff x="720" y="960"/>
              <a:chExt cx="987" cy="795"/>
            </a:xfrm>
          </p:grpSpPr>
          <p:sp>
            <p:nvSpPr>
              <p:cNvPr id="27662" name="Oval 14"/>
              <p:cNvSpPr>
                <a:spLocks noChangeArrowheads="1"/>
              </p:cNvSpPr>
              <p:nvPr/>
            </p:nvSpPr>
            <p:spPr bwMode="gray">
              <a:xfrm rot="1758052">
                <a:off x="747" y="987"/>
                <a:ext cx="960" cy="768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63" name="Oval 15"/>
              <p:cNvSpPr>
                <a:spLocks noChangeArrowheads="1"/>
              </p:cNvSpPr>
              <p:nvPr/>
            </p:nvSpPr>
            <p:spPr bwMode="gray">
              <a:xfrm rot="1758052">
                <a:off x="720" y="960"/>
                <a:ext cx="960" cy="768"/>
              </a:xfrm>
              <a:prstGeom prst="ellipse">
                <a:avLst/>
              </a:prstGeom>
              <a:gradFill rotWithShape="1">
                <a:gsLst>
                  <a:gs pos="0">
                    <a:srgbClr val="F1CA69"/>
                  </a:gs>
                  <a:gs pos="100000">
                    <a:srgbClr val="F1CA69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64" name="Oval 16"/>
              <p:cNvSpPr>
                <a:spLocks noChangeArrowheads="1"/>
              </p:cNvSpPr>
              <p:nvPr/>
            </p:nvSpPr>
            <p:spPr bwMode="gray">
              <a:xfrm>
                <a:off x="816" y="1008"/>
                <a:ext cx="432" cy="432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alpha val="50000"/>
                    </a:srgbClr>
                  </a:gs>
                  <a:gs pos="100000">
                    <a:srgbClr val="FFFFFF">
                      <a:gamma/>
                      <a:shade val="46275"/>
                      <a:invGamma/>
                      <a:alpha val="0"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665" name="Text Box 17"/>
            <p:cNvSpPr txBox="1">
              <a:spLocks noChangeArrowheads="1"/>
            </p:cNvSpPr>
            <p:nvPr/>
          </p:nvSpPr>
          <p:spPr bwMode="gray">
            <a:xfrm>
              <a:off x="1721" y="1511"/>
              <a:ext cx="1716" cy="3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zh-CN" sz="2800" b="1">
                  <a:latin typeface="Arial" panose="020B0604020202020204" pitchFamily="34" charset="0"/>
                </a:rPr>
                <a:t>Agile practices</a:t>
              </a:r>
            </a:p>
          </p:txBody>
        </p:sp>
        <p:sp>
          <p:nvSpPr>
            <p:cNvPr id="27666" name="Text Box 18"/>
            <p:cNvSpPr txBox="1">
              <a:spLocks noChangeArrowheads="1"/>
            </p:cNvSpPr>
            <p:nvPr/>
          </p:nvSpPr>
          <p:spPr bwMode="gray">
            <a:xfrm>
              <a:off x="1299" y="1475"/>
              <a:ext cx="330" cy="4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9FCAD3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US" altLang="zh-CN" sz="3200" b="1">
                  <a:solidFill>
                    <a:srgbClr val="FFFFFF"/>
                  </a:solidFill>
                  <a:latin typeface="Arial" panose="020B0604020202020204" pitchFamily="34" charset="0"/>
                </a:rPr>
                <a:t>2.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76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3600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Key issue</a:t>
            </a:r>
          </a:p>
        </p:txBody>
      </p:sp>
      <p:grpSp>
        <p:nvGrpSpPr>
          <p:cNvPr id="28676" name="Group 4"/>
          <p:cNvGrpSpPr>
            <a:grpSpLocks/>
          </p:cNvGrpSpPr>
          <p:nvPr/>
        </p:nvGrpSpPr>
        <p:grpSpPr bwMode="auto">
          <a:xfrm>
            <a:off x="1187450" y="3194050"/>
            <a:ext cx="6769100" cy="1603375"/>
            <a:chOff x="912" y="2016"/>
            <a:chExt cx="3984" cy="912"/>
          </a:xfrm>
        </p:grpSpPr>
        <p:sp>
          <p:nvSpPr>
            <p:cNvPr id="28677" name="AutoShape 5"/>
            <p:cNvSpPr>
              <a:spLocks noChangeArrowheads="1"/>
            </p:cNvSpPr>
            <p:nvPr/>
          </p:nvSpPr>
          <p:spPr bwMode="gray">
            <a:xfrm>
              <a:off x="912" y="2016"/>
              <a:ext cx="3984" cy="912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rgbClr val="DDDDDD"/>
                </a:gs>
                <a:gs pos="50000">
                  <a:srgbClr val="DDDDDD">
                    <a:gamma/>
                    <a:tint val="39216"/>
                    <a:invGamma/>
                  </a:srgbClr>
                </a:gs>
                <a:gs pos="100000">
                  <a:srgbClr val="DDDDDD"/>
                </a:gs>
              </a:gsLst>
              <a:lin ang="2700000" scaled="1"/>
            </a:gradFill>
            <a:ln w="38100">
              <a:solidFill>
                <a:srgbClr val="FFFFFF"/>
              </a:solidFill>
              <a:round/>
              <a:headEnd/>
              <a:tailE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8678" name="Group 6"/>
            <p:cNvGrpSpPr>
              <a:grpSpLocks/>
            </p:cNvGrpSpPr>
            <p:nvPr/>
          </p:nvGrpSpPr>
          <p:grpSpPr bwMode="auto">
            <a:xfrm>
              <a:off x="999" y="2100"/>
              <a:ext cx="768" cy="746"/>
              <a:chOff x="999" y="2100"/>
              <a:chExt cx="768" cy="746"/>
            </a:xfrm>
          </p:grpSpPr>
          <p:sp>
            <p:nvSpPr>
              <p:cNvPr id="28679" name="AutoShape 7"/>
              <p:cNvSpPr>
                <a:spLocks noChangeArrowheads="1"/>
              </p:cNvSpPr>
              <p:nvPr/>
            </p:nvSpPr>
            <p:spPr bwMode="gray">
              <a:xfrm>
                <a:off x="999" y="2100"/>
                <a:ext cx="768" cy="746"/>
              </a:xfrm>
              <a:prstGeom prst="roundRect">
                <a:avLst>
                  <a:gd name="adj" fmla="val 11921"/>
                </a:avLst>
              </a:prstGeom>
              <a:solidFill>
                <a:srgbClr val="FFCC00"/>
              </a:solidFill>
              <a:ln w="38100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80" name="Freeform 8"/>
              <p:cNvSpPr>
                <a:spLocks/>
              </p:cNvSpPr>
              <p:nvPr/>
            </p:nvSpPr>
            <p:spPr bwMode="gray">
              <a:xfrm>
                <a:off x="1047" y="2148"/>
                <a:ext cx="383" cy="373"/>
              </a:xfrm>
              <a:custGeom>
                <a:avLst/>
                <a:gdLst>
                  <a:gd name="T0" fmla="*/ 118 w 596"/>
                  <a:gd name="T1" fmla="*/ 0 h 598"/>
                  <a:gd name="T2" fmla="*/ 0 w 596"/>
                  <a:gd name="T3" fmla="*/ 118 h 598"/>
                  <a:gd name="T4" fmla="*/ 0 w 596"/>
                  <a:gd name="T5" fmla="*/ 589 h 598"/>
                  <a:gd name="T6" fmla="*/ 161 w 596"/>
                  <a:gd name="T7" fmla="*/ 174 h 598"/>
                  <a:gd name="T8" fmla="*/ 589 w 596"/>
                  <a:gd name="T9" fmla="*/ 0 h 598"/>
                  <a:gd name="T10" fmla="*/ 118 w 596"/>
                  <a:gd name="T11" fmla="*/ 0 h 5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chemeClr val="hlink">
                      <a:gamma/>
                      <a:tint val="42353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681" name="Text Box 9"/>
              <p:cNvSpPr txBox="1">
                <a:spLocks noChangeArrowheads="1"/>
              </p:cNvSpPr>
              <p:nvPr/>
            </p:nvSpPr>
            <p:spPr bwMode="gray">
              <a:xfrm>
                <a:off x="1262" y="2304"/>
                <a:ext cx="226" cy="295"/>
              </a:xfrm>
              <a:prstGeom prst="rect">
                <a:avLst/>
              </a:prstGeom>
              <a:noFill/>
              <a:ln>
                <a:noFill/>
              </a:ln>
              <a:effectLst>
                <a:outerShdw dist="35921" dir="2700000" algn="ctr" rotWithShape="0">
                  <a:schemeClr val="tx1"/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US" altLang="zh-CN" sz="280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28682" name="Text Box 10"/>
            <p:cNvSpPr txBox="1">
              <a:spLocks noChangeArrowheads="1"/>
            </p:cNvSpPr>
            <p:nvPr/>
          </p:nvSpPr>
          <p:spPr bwMode="gray">
            <a:xfrm>
              <a:off x="1871" y="2140"/>
              <a:ext cx="2931" cy="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/>
              <a:r>
                <a:rPr lang="en-US" altLang="zh-CN" sz="2400" b="1">
                  <a:solidFill>
                    <a:srgbClr val="000000"/>
                  </a:solidFill>
                  <a:latin typeface="Arial" panose="020B0604020202020204" pitchFamily="34" charset="0"/>
                </a:rPr>
                <a:t>How can we use agile practices to benefit from turbulence in the marketplace?</a:t>
              </a:r>
              <a:endParaRPr lang="en-US" altLang="zh-CN" sz="24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017713"/>
            <a:ext cx="8343900" cy="4114800"/>
          </a:xfrm>
        </p:spPr>
        <p:txBody>
          <a:bodyPr/>
          <a:lstStyle/>
          <a:p>
            <a:r>
              <a:rPr lang="en-US" altLang="zh-CN"/>
              <a:t>Three characteristics of supply chain operations related to agile</a:t>
            </a:r>
          </a:p>
          <a:p>
            <a:pPr lvl="1"/>
            <a:r>
              <a:rPr lang="en-US" altLang="zh-CN"/>
              <a:t>Mastering and benefiting from variation in demand;</a:t>
            </a:r>
          </a:p>
          <a:p>
            <a:pPr lvl="1"/>
            <a:r>
              <a:rPr lang="en-US" altLang="zh-CN"/>
              <a:t>Very fast response to market opportunities;</a:t>
            </a:r>
          </a:p>
          <a:p>
            <a:pPr lvl="1"/>
            <a:r>
              <a:rPr lang="en-US" altLang="zh-CN"/>
              <a:t>Unique or low volume response.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  <a:endParaRPr lang="zh-CN" alt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017713"/>
            <a:ext cx="8486775" cy="4840287"/>
          </a:xfrm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Benefiting from variance</a:t>
            </a:r>
          </a:p>
          <a:p>
            <a:pPr lvl="1"/>
            <a:r>
              <a:rPr lang="en-US" altLang="zh-CN"/>
              <a:t>Three sources of demand uncertainty</a:t>
            </a:r>
          </a:p>
          <a:p>
            <a:pPr lvl="2"/>
            <a:r>
              <a:rPr lang="en-US" altLang="zh-CN"/>
              <a:t>Seasonality</a:t>
            </a:r>
          </a:p>
          <a:p>
            <a:pPr lvl="2"/>
            <a:endParaRPr lang="en-US" altLang="zh-CN"/>
          </a:p>
          <a:p>
            <a:pPr lvl="2"/>
            <a:endParaRPr lang="en-US" altLang="zh-CN"/>
          </a:p>
          <a:p>
            <a:pPr lvl="2"/>
            <a:endParaRPr lang="en-US" altLang="zh-CN"/>
          </a:p>
          <a:p>
            <a:pPr lvl="2"/>
            <a:endParaRPr lang="en-US" altLang="zh-CN"/>
          </a:p>
          <a:p>
            <a:pPr lvl="2"/>
            <a:endParaRPr lang="en-US" altLang="zh-CN"/>
          </a:p>
          <a:p>
            <a:pPr lvl="2"/>
            <a:r>
              <a:rPr lang="en-US" altLang="zh-CN"/>
              <a:t>Product life cycles</a:t>
            </a:r>
          </a:p>
          <a:p>
            <a:pPr lvl="2"/>
            <a:r>
              <a:rPr lang="en-US" altLang="zh-CN"/>
              <a:t>End-customer demand</a:t>
            </a:r>
          </a:p>
        </p:txBody>
      </p:sp>
      <p:grpSp>
        <p:nvGrpSpPr>
          <p:cNvPr id="29708" name="Group 12"/>
          <p:cNvGrpSpPr>
            <a:grpSpLocks/>
          </p:cNvGrpSpPr>
          <p:nvPr/>
        </p:nvGrpSpPr>
        <p:grpSpPr bwMode="auto">
          <a:xfrm>
            <a:off x="1617663" y="3500438"/>
            <a:ext cx="5761037" cy="2232025"/>
            <a:chOff x="431" y="2205"/>
            <a:chExt cx="3629" cy="1406"/>
          </a:xfrm>
        </p:grpSpPr>
        <p:sp>
          <p:nvSpPr>
            <p:cNvPr id="29700" name="Line 4"/>
            <p:cNvSpPr>
              <a:spLocks noChangeShapeType="1"/>
            </p:cNvSpPr>
            <p:nvPr/>
          </p:nvSpPr>
          <p:spPr bwMode="auto">
            <a:xfrm flipV="1">
              <a:off x="794" y="2251"/>
              <a:ext cx="0" cy="122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1" name="Line 5"/>
            <p:cNvSpPr>
              <a:spLocks noChangeShapeType="1"/>
            </p:cNvSpPr>
            <p:nvPr/>
          </p:nvSpPr>
          <p:spPr bwMode="auto">
            <a:xfrm flipV="1">
              <a:off x="794" y="3475"/>
              <a:ext cx="2722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2" name="Rectangle 6"/>
            <p:cNvSpPr>
              <a:spLocks noChangeArrowheads="1"/>
            </p:cNvSpPr>
            <p:nvPr/>
          </p:nvSpPr>
          <p:spPr bwMode="auto">
            <a:xfrm>
              <a:off x="431" y="2387"/>
              <a:ext cx="272" cy="10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 algn="ctr"/>
              <a:r>
                <a:rPr lang="en-US" altLang="zh-CN" sz="2000"/>
                <a:t>Demand variance</a:t>
              </a:r>
            </a:p>
          </p:txBody>
        </p:sp>
        <p:sp>
          <p:nvSpPr>
            <p:cNvPr id="29703" name="Rectangle 7"/>
            <p:cNvSpPr>
              <a:spLocks noChangeArrowheads="1"/>
            </p:cNvSpPr>
            <p:nvPr/>
          </p:nvSpPr>
          <p:spPr bwMode="auto">
            <a:xfrm>
              <a:off x="3470" y="3339"/>
              <a:ext cx="590" cy="2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/>
                <a:t>Time</a:t>
              </a:r>
            </a:p>
          </p:txBody>
        </p:sp>
        <p:graphicFrame>
          <p:nvGraphicFramePr>
            <p:cNvPr id="29706" name="Object 10"/>
            <p:cNvGraphicFramePr>
              <a:graphicFrameLocks noChangeAspect="1"/>
            </p:cNvGraphicFramePr>
            <p:nvPr/>
          </p:nvGraphicFramePr>
          <p:xfrm>
            <a:off x="794" y="2205"/>
            <a:ext cx="2495" cy="115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9720" name="Visio" r:id="rId3" imgW="6739376" imgH="2465547" progId="Visio.Drawing.6">
                    <p:embed/>
                  </p:oleObj>
                </mc:Choice>
                <mc:Fallback>
                  <p:oleObj name="Visio" r:id="rId3" imgW="6739376" imgH="2465547" progId="Visio.Drawing.6">
                    <p:embed/>
                    <p:pic>
                      <p:nvPicPr>
                        <p:cNvPr id="0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94" y="2205"/>
                          <a:ext cx="2495" cy="115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9707" name="Line 11"/>
          <p:cNvSpPr>
            <a:spLocks noChangeShapeType="1"/>
          </p:cNvSpPr>
          <p:nvPr/>
        </p:nvSpPr>
        <p:spPr bwMode="auto">
          <a:xfrm>
            <a:off x="2193925" y="4508500"/>
            <a:ext cx="5546725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2698750" y="3573463"/>
            <a:ext cx="2879725" cy="1727200"/>
            <a:chOff x="1474" y="2251"/>
            <a:chExt cx="1814" cy="1088"/>
          </a:xfrm>
        </p:grpSpPr>
        <p:sp>
          <p:nvSpPr>
            <p:cNvPr id="29709" name="Line 13"/>
            <p:cNvSpPr>
              <a:spLocks noChangeShapeType="1"/>
            </p:cNvSpPr>
            <p:nvPr/>
          </p:nvSpPr>
          <p:spPr bwMode="auto">
            <a:xfrm>
              <a:off x="1474" y="2251"/>
              <a:ext cx="0" cy="5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0" name="Line 14"/>
            <p:cNvSpPr>
              <a:spLocks noChangeShapeType="1"/>
            </p:cNvSpPr>
            <p:nvPr/>
          </p:nvSpPr>
          <p:spPr bwMode="auto">
            <a:xfrm>
              <a:off x="3288" y="2251"/>
              <a:ext cx="0" cy="5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1" name="Line 15"/>
            <p:cNvSpPr>
              <a:spLocks noChangeShapeType="1"/>
            </p:cNvSpPr>
            <p:nvPr/>
          </p:nvSpPr>
          <p:spPr bwMode="auto">
            <a:xfrm>
              <a:off x="2245" y="2342"/>
              <a:ext cx="0" cy="49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2" name="Line 16"/>
            <p:cNvSpPr>
              <a:spLocks noChangeShapeType="1"/>
            </p:cNvSpPr>
            <p:nvPr/>
          </p:nvSpPr>
          <p:spPr bwMode="auto">
            <a:xfrm flipV="1">
              <a:off x="1882" y="2840"/>
              <a:ext cx="0" cy="40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3" name="Line 17"/>
            <p:cNvSpPr>
              <a:spLocks noChangeShapeType="1"/>
            </p:cNvSpPr>
            <p:nvPr/>
          </p:nvSpPr>
          <p:spPr bwMode="auto">
            <a:xfrm flipV="1">
              <a:off x="2744" y="2840"/>
              <a:ext cx="0" cy="49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29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  <a:endParaRPr lang="zh-CN" alt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017713"/>
            <a:ext cx="8704263" cy="4651375"/>
          </a:xfrm>
        </p:spPr>
        <p:txBody>
          <a:bodyPr/>
          <a:lstStyle/>
          <a:p>
            <a:r>
              <a:rPr lang="en-US" altLang="zh-CN" b="1" dirty="0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Benefiting from variance</a:t>
            </a:r>
          </a:p>
          <a:p>
            <a:pPr lvl="1"/>
            <a:r>
              <a:rPr lang="en-US" altLang="zh-CN" dirty="0"/>
              <a:t>Three sources of demand uncertainty</a:t>
            </a:r>
          </a:p>
          <a:p>
            <a:pPr lvl="2"/>
            <a:r>
              <a:rPr lang="en-US" altLang="zh-CN" dirty="0"/>
              <a:t>Seasonality</a:t>
            </a:r>
          </a:p>
          <a:p>
            <a:pPr lvl="2"/>
            <a:r>
              <a:rPr lang="en-US" altLang="zh-CN" dirty="0"/>
              <a:t>Product life cycles</a:t>
            </a:r>
          </a:p>
          <a:p>
            <a:pPr lvl="2"/>
            <a:endParaRPr lang="en-US" altLang="zh-CN" dirty="0"/>
          </a:p>
          <a:p>
            <a:pPr lvl="2"/>
            <a:endParaRPr lang="en-US" altLang="zh-CN" dirty="0"/>
          </a:p>
          <a:p>
            <a:pPr lvl="2"/>
            <a:endParaRPr lang="en-US" altLang="zh-CN" dirty="0"/>
          </a:p>
          <a:p>
            <a:pPr lvl="2"/>
            <a:endParaRPr lang="en-US" altLang="zh-CN" dirty="0"/>
          </a:p>
          <a:p>
            <a:pPr lvl="2"/>
            <a:endParaRPr lang="en-US" altLang="zh-CN" dirty="0"/>
          </a:p>
          <a:p>
            <a:pPr lvl="2"/>
            <a:r>
              <a:rPr lang="en-US" altLang="zh-CN" dirty="0"/>
              <a:t>End-customer demand</a:t>
            </a:r>
            <a:endParaRPr lang="zh-CN" altLang="en-US" dirty="0"/>
          </a:p>
        </p:txBody>
      </p:sp>
      <p:grpSp>
        <p:nvGrpSpPr>
          <p:cNvPr id="30736" name="Group 16"/>
          <p:cNvGrpSpPr>
            <a:grpSpLocks/>
          </p:cNvGrpSpPr>
          <p:nvPr/>
        </p:nvGrpSpPr>
        <p:grpSpPr bwMode="auto">
          <a:xfrm>
            <a:off x="1042988" y="3860800"/>
            <a:ext cx="6624637" cy="2447925"/>
            <a:chOff x="431" y="2432"/>
            <a:chExt cx="4173" cy="1542"/>
          </a:xfrm>
        </p:grpSpPr>
        <p:sp>
          <p:nvSpPr>
            <p:cNvPr id="30724" name="Line 4"/>
            <p:cNvSpPr>
              <a:spLocks noChangeShapeType="1"/>
            </p:cNvSpPr>
            <p:nvPr/>
          </p:nvSpPr>
          <p:spPr bwMode="auto">
            <a:xfrm flipV="1">
              <a:off x="1247" y="2478"/>
              <a:ext cx="0" cy="1315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25" name="Line 5"/>
            <p:cNvSpPr>
              <a:spLocks noChangeShapeType="1"/>
            </p:cNvSpPr>
            <p:nvPr/>
          </p:nvSpPr>
          <p:spPr bwMode="auto">
            <a:xfrm flipV="1">
              <a:off x="1247" y="3793"/>
              <a:ext cx="258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26" name="Rectangle 6"/>
            <p:cNvSpPr>
              <a:spLocks noChangeArrowheads="1"/>
            </p:cNvSpPr>
            <p:nvPr/>
          </p:nvSpPr>
          <p:spPr bwMode="auto">
            <a:xfrm>
              <a:off x="3878" y="3657"/>
              <a:ext cx="726" cy="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/>
                <a:t>variety</a:t>
              </a:r>
            </a:p>
          </p:txBody>
        </p:sp>
        <p:sp>
          <p:nvSpPr>
            <p:cNvPr id="30727" name="Rectangle 7"/>
            <p:cNvSpPr>
              <a:spLocks noChangeArrowheads="1"/>
            </p:cNvSpPr>
            <p:nvPr/>
          </p:nvSpPr>
          <p:spPr bwMode="auto">
            <a:xfrm>
              <a:off x="431" y="2704"/>
              <a:ext cx="726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/>
                <a:t>Volume</a:t>
              </a:r>
            </a:p>
          </p:txBody>
        </p:sp>
        <p:sp>
          <p:nvSpPr>
            <p:cNvPr id="30728" name="Line 8"/>
            <p:cNvSpPr>
              <a:spLocks noChangeShapeType="1"/>
            </p:cNvSpPr>
            <p:nvPr/>
          </p:nvSpPr>
          <p:spPr bwMode="auto">
            <a:xfrm flipH="1">
              <a:off x="2018" y="3521"/>
              <a:ext cx="1134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29" name="Line 9"/>
            <p:cNvSpPr>
              <a:spLocks noChangeShapeType="1"/>
            </p:cNvSpPr>
            <p:nvPr/>
          </p:nvSpPr>
          <p:spPr bwMode="auto">
            <a:xfrm flipH="1">
              <a:off x="2018" y="2750"/>
              <a:ext cx="1134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triangle" w="lg" len="lg"/>
              <a:tailEnd type="non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30" name="Line 10"/>
            <p:cNvSpPr>
              <a:spLocks noChangeShapeType="1"/>
            </p:cNvSpPr>
            <p:nvPr/>
          </p:nvSpPr>
          <p:spPr bwMode="auto">
            <a:xfrm flipH="1">
              <a:off x="1973" y="2750"/>
              <a:ext cx="0" cy="771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triangle" w="lg" len="lg"/>
              <a:tailEnd type="non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31" name="Line 11"/>
            <p:cNvSpPr>
              <a:spLocks noChangeShapeType="1"/>
            </p:cNvSpPr>
            <p:nvPr/>
          </p:nvSpPr>
          <p:spPr bwMode="auto">
            <a:xfrm flipH="1">
              <a:off x="3198" y="2750"/>
              <a:ext cx="0" cy="771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32" name="Rectangle 12"/>
            <p:cNvSpPr>
              <a:spLocks noChangeArrowheads="1"/>
            </p:cNvSpPr>
            <p:nvPr/>
          </p:nvSpPr>
          <p:spPr bwMode="auto">
            <a:xfrm>
              <a:off x="1383" y="3475"/>
              <a:ext cx="726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>
                  <a:solidFill>
                    <a:schemeClr val="hlink"/>
                  </a:solidFill>
                </a:rPr>
                <a:t>Start up</a:t>
              </a:r>
            </a:p>
          </p:txBody>
        </p:sp>
        <p:sp>
          <p:nvSpPr>
            <p:cNvPr id="30733" name="Rectangle 13"/>
            <p:cNvSpPr>
              <a:spLocks noChangeArrowheads="1"/>
            </p:cNvSpPr>
            <p:nvPr/>
          </p:nvSpPr>
          <p:spPr bwMode="auto">
            <a:xfrm>
              <a:off x="3016" y="3475"/>
              <a:ext cx="726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>
                  <a:solidFill>
                    <a:schemeClr val="hlink"/>
                  </a:solidFill>
                </a:rPr>
                <a:t>Micro-markets</a:t>
              </a:r>
            </a:p>
          </p:txBody>
        </p:sp>
        <p:sp>
          <p:nvSpPr>
            <p:cNvPr id="30734" name="Rectangle 14"/>
            <p:cNvSpPr>
              <a:spLocks noChangeArrowheads="1"/>
            </p:cNvSpPr>
            <p:nvPr/>
          </p:nvSpPr>
          <p:spPr bwMode="auto">
            <a:xfrm>
              <a:off x="1383" y="2432"/>
              <a:ext cx="726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>
                  <a:solidFill>
                    <a:schemeClr val="hlink"/>
                  </a:solidFill>
                </a:rPr>
                <a:t>Organize</a:t>
              </a:r>
            </a:p>
          </p:txBody>
        </p:sp>
        <p:sp>
          <p:nvSpPr>
            <p:cNvPr id="30735" name="Rectangle 15"/>
            <p:cNvSpPr>
              <a:spLocks noChangeArrowheads="1"/>
            </p:cNvSpPr>
            <p:nvPr/>
          </p:nvSpPr>
          <p:spPr bwMode="auto">
            <a:xfrm>
              <a:off x="3016" y="2432"/>
              <a:ext cx="726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000">
                  <a:solidFill>
                    <a:schemeClr val="hlink"/>
                  </a:solidFill>
                </a:rPr>
                <a:t>Adjust</a:t>
              </a:r>
            </a:p>
          </p:txBody>
        </p:sp>
      </p:grpSp>
      <p:grpSp>
        <p:nvGrpSpPr>
          <p:cNvPr id="30747" name="Group 27"/>
          <p:cNvGrpSpPr>
            <a:grpSpLocks/>
          </p:cNvGrpSpPr>
          <p:nvPr/>
        </p:nvGrpSpPr>
        <p:grpSpPr bwMode="auto">
          <a:xfrm>
            <a:off x="2916238" y="3933825"/>
            <a:ext cx="5903912" cy="2087563"/>
            <a:chOff x="1837" y="2478"/>
            <a:chExt cx="3719" cy="1315"/>
          </a:xfrm>
        </p:grpSpPr>
        <p:sp>
          <p:nvSpPr>
            <p:cNvPr id="30737" name="Oval 17"/>
            <p:cNvSpPr>
              <a:spLocks noChangeArrowheads="1"/>
            </p:cNvSpPr>
            <p:nvPr/>
          </p:nvSpPr>
          <p:spPr bwMode="auto">
            <a:xfrm>
              <a:off x="1837" y="3340"/>
              <a:ext cx="590" cy="453"/>
            </a:xfrm>
            <a:prstGeom prst="ellipse">
              <a:avLst/>
            </a:prstGeom>
            <a:noFill/>
            <a:ln w="254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8" name="Oval 18"/>
            <p:cNvSpPr>
              <a:spLocks noChangeArrowheads="1"/>
            </p:cNvSpPr>
            <p:nvPr/>
          </p:nvSpPr>
          <p:spPr bwMode="auto">
            <a:xfrm>
              <a:off x="3152" y="3294"/>
              <a:ext cx="590" cy="453"/>
            </a:xfrm>
            <a:prstGeom prst="ellipse">
              <a:avLst/>
            </a:prstGeom>
            <a:noFill/>
            <a:ln w="254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9" name="Rectangle 19"/>
            <p:cNvSpPr>
              <a:spLocks noChangeArrowheads="1"/>
            </p:cNvSpPr>
            <p:nvPr/>
          </p:nvSpPr>
          <p:spPr bwMode="auto">
            <a:xfrm>
              <a:off x="3833" y="2750"/>
              <a:ext cx="1723" cy="4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/>
              <a:r>
                <a:rPr lang="en-US" altLang="zh-CN" sz="2400" b="1">
                  <a:solidFill>
                    <a:srgbClr val="CC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Agile capability is needed</a:t>
              </a:r>
            </a:p>
          </p:txBody>
        </p:sp>
        <p:cxnSp>
          <p:nvCxnSpPr>
            <p:cNvPr id="30740" name="AutoShape 20"/>
            <p:cNvCxnSpPr>
              <a:cxnSpLocks noChangeShapeType="1"/>
              <a:stCxn id="30737" idx="7"/>
              <a:endCxn id="30739" idx="1"/>
            </p:cNvCxnSpPr>
            <p:nvPr/>
          </p:nvCxnSpPr>
          <p:spPr bwMode="auto">
            <a:xfrm flipV="1">
              <a:off x="2341" y="2954"/>
              <a:ext cx="1492" cy="444"/>
            </a:xfrm>
            <a:prstGeom prst="straightConnector1">
              <a:avLst/>
            </a:prstGeom>
            <a:noFill/>
            <a:ln w="254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0741" name="AutoShape 21"/>
            <p:cNvCxnSpPr>
              <a:cxnSpLocks noChangeShapeType="1"/>
              <a:stCxn id="30738" idx="7"/>
              <a:endCxn id="30739" idx="1"/>
            </p:cNvCxnSpPr>
            <p:nvPr/>
          </p:nvCxnSpPr>
          <p:spPr bwMode="auto">
            <a:xfrm flipV="1">
              <a:off x="3656" y="2954"/>
              <a:ext cx="177" cy="398"/>
            </a:xfrm>
            <a:prstGeom prst="straightConnector1">
              <a:avLst/>
            </a:prstGeom>
            <a:noFill/>
            <a:ln w="254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0743" name="Oval 23"/>
            <p:cNvSpPr>
              <a:spLocks noChangeArrowheads="1"/>
            </p:cNvSpPr>
            <p:nvPr/>
          </p:nvSpPr>
          <p:spPr bwMode="auto">
            <a:xfrm>
              <a:off x="3152" y="2478"/>
              <a:ext cx="590" cy="453"/>
            </a:xfrm>
            <a:prstGeom prst="ellipse">
              <a:avLst/>
            </a:prstGeom>
            <a:noFill/>
            <a:ln w="25400">
              <a:solidFill>
                <a:srgbClr val="0000FF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30744" name="AutoShape 24"/>
            <p:cNvCxnSpPr>
              <a:cxnSpLocks noChangeShapeType="1"/>
              <a:stCxn id="30743" idx="5"/>
              <a:endCxn id="30739" idx="1"/>
            </p:cNvCxnSpPr>
            <p:nvPr/>
          </p:nvCxnSpPr>
          <p:spPr bwMode="auto">
            <a:xfrm>
              <a:off x="3656" y="2873"/>
              <a:ext cx="177" cy="81"/>
            </a:xfrm>
            <a:prstGeom prst="straightConnector1">
              <a:avLst/>
            </a:prstGeom>
            <a:noFill/>
            <a:ln w="254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  <a:endParaRPr lang="zh-CN" altLang="en-US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565400"/>
            <a:ext cx="8559800" cy="3567113"/>
          </a:xfrm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Benefiting from short time windows</a:t>
            </a:r>
          </a:p>
          <a:p>
            <a:pPr lvl="1"/>
            <a:r>
              <a:rPr lang="en-US" altLang="zh-CN"/>
              <a:t>Decreased D-time requires different levels of agility (VMI &amp; QR)</a:t>
            </a:r>
          </a:p>
          <a:p>
            <a:pPr lvl="2"/>
            <a:r>
              <a:rPr lang="en-US" altLang="zh-CN"/>
              <a:t>Speed of replenishment</a:t>
            </a:r>
          </a:p>
          <a:p>
            <a:pPr lvl="2"/>
            <a:r>
              <a:rPr lang="en-US" altLang="zh-CN"/>
              <a:t>Upstream time sensitivity</a:t>
            </a:r>
          </a:p>
          <a:p>
            <a:pPr lvl="2"/>
            <a:r>
              <a:rPr lang="en-US" altLang="zh-CN"/>
              <a:t>Information dissemination and alignment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Agile practices</a:t>
            </a:r>
            <a:endParaRPr lang="zh-CN" alt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017713"/>
            <a:ext cx="8559800" cy="4114800"/>
          </a:xfrm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Benefiting from small volume</a:t>
            </a:r>
          </a:p>
          <a:p>
            <a:pPr lvl="1"/>
            <a:r>
              <a:rPr lang="en-US" altLang="zh-CN"/>
              <a:t>Small volume is a result of micro-markets, customization and rapid responsiveness.</a:t>
            </a:r>
          </a:p>
          <a:p>
            <a:pPr lvl="1"/>
            <a:r>
              <a:rPr lang="en-US" altLang="zh-CN"/>
              <a:t>Three approaches of agile strategy related to small volume</a:t>
            </a:r>
          </a:p>
          <a:p>
            <a:pPr lvl="2"/>
            <a:r>
              <a:rPr lang="en-US" altLang="zh-CN"/>
              <a:t>Changeover flexibility</a:t>
            </a:r>
          </a:p>
          <a:p>
            <a:pPr lvl="2"/>
            <a:r>
              <a:rPr lang="en-US" altLang="zh-CN"/>
              <a:t>Modularity at the network level</a:t>
            </a:r>
          </a:p>
          <a:p>
            <a:pPr lvl="2"/>
            <a:r>
              <a:rPr lang="en-US" altLang="zh-CN"/>
              <a:t>Service-based and information-based solutions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Agile practices</a:t>
            </a:r>
            <a:endParaRPr lang="zh-CN" alt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017713"/>
            <a:ext cx="8631238" cy="763587"/>
          </a:xfrm>
        </p:spPr>
        <p:txBody>
          <a:bodyPr/>
          <a:lstStyle/>
          <a:p>
            <a:r>
              <a:rPr lang="en-US" altLang="zh-CN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Benefiting from small volume</a:t>
            </a:r>
            <a:endParaRPr lang="zh-CN" altLang="en-US" b="1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pSp>
        <p:nvGrpSpPr>
          <p:cNvPr id="34830" name="Group 14"/>
          <p:cNvGrpSpPr>
            <a:grpSpLocks/>
          </p:cNvGrpSpPr>
          <p:nvPr/>
        </p:nvGrpSpPr>
        <p:grpSpPr bwMode="auto">
          <a:xfrm>
            <a:off x="250825" y="2708275"/>
            <a:ext cx="8066088" cy="3744913"/>
            <a:chOff x="158" y="1706"/>
            <a:chExt cx="5081" cy="2359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 flipV="1">
              <a:off x="1292" y="1887"/>
              <a:ext cx="0" cy="195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 flipV="1">
              <a:off x="1292" y="3838"/>
              <a:ext cx="2949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22" name="Rectangle 6"/>
            <p:cNvSpPr>
              <a:spLocks noChangeArrowheads="1"/>
            </p:cNvSpPr>
            <p:nvPr/>
          </p:nvSpPr>
          <p:spPr bwMode="auto">
            <a:xfrm>
              <a:off x="158" y="1706"/>
              <a:ext cx="998" cy="4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>
                <a:lnSpc>
                  <a:spcPct val="80000"/>
                </a:lnSpc>
              </a:pPr>
              <a:r>
                <a:rPr lang="en-US" altLang="zh-CN" sz="2400"/>
                <a:t>Variety decrease</a:t>
              </a:r>
            </a:p>
          </p:txBody>
        </p:sp>
        <p:sp>
          <p:nvSpPr>
            <p:cNvPr id="34823" name="Rectangle 7"/>
            <p:cNvSpPr>
              <a:spLocks noChangeArrowheads="1"/>
            </p:cNvSpPr>
            <p:nvPr/>
          </p:nvSpPr>
          <p:spPr bwMode="auto">
            <a:xfrm>
              <a:off x="4241" y="3611"/>
              <a:ext cx="998" cy="4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algn="ctr">
                <a:lnSpc>
                  <a:spcPct val="80000"/>
                </a:lnSpc>
              </a:pPr>
              <a:r>
                <a:rPr lang="en-US" altLang="zh-CN" sz="2400"/>
                <a:t>Volume decrease</a:t>
              </a:r>
            </a:p>
          </p:txBody>
        </p:sp>
        <p:sp>
          <p:nvSpPr>
            <p:cNvPr id="34824" name="Line 8"/>
            <p:cNvSpPr>
              <a:spLocks noChangeShapeType="1"/>
            </p:cNvSpPr>
            <p:nvPr/>
          </p:nvSpPr>
          <p:spPr bwMode="auto">
            <a:xfrm>
              <a:off x="1973" y="2160"/>
              <a:ext cx="680" cy="54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25" name="Line 9"/>
            <p:cNvSpPr>
              <a:spLocks noChangeShapeType="1"/>
            </p:cNvSpPr>
            <p:nvPr/>
          </p:nvSpPr>
          <p:spPr bwMode="auto">
            <a:xfrm>
              <a:off x="2835" y="2886"/>
              <a:ext cx="680" cy="54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26" name="Rectangle 10"/>
            <p:cNvSpPr>
              <a:spLocks noChangeArrowheads="1"/>
            </p:cNvSpPr>
            <p:nvPr/>
          </p:nvSpPr>
          <p:spPr bwMode="auto">
            <a:xfrm>
              <a:off x="1383" y="1842"/>
              <a:ext cx="1451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>
                  <a:solidFill>
                    <a:schemeClr val="hlink"/>
                  </a:solidFill>
                </a:rPr>
                <a:t>Mass production</a:t>
              </a:r>
            </a:p>
          </p:txBody>
        </p:sp>
        <p:sp>
          <p:nvSpPr>
            <p:cNvPr id="34827" name="Rectangle 11"/>
            <p:cNvSpPr>
              <a:spLocks noChangeArrowheads="1"/>
            </p:cNvSpPr>
            <p:nvPr/>
          </p:nvSpPr>
          <p:spPr bwMode="auto">
            <a:xfrm>
              <a:off x="2290" y="2251"/>
              <a:ext cx="1225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>
                  <a:solidFill>
                    <a:schemeClr val="hlink"/>
                  </a:solidFill>
                </a:rPr>
                <a:t>Flexibility</a:t>
              </a:r>
            </a:p>
          </p:txBody>
        </p:sp>
        <p:sp>
          <p:nvSpPr>
            <p:cNvPr id="34828" name="Rectangle 12"/>
            <p:cNvSpPr>
              <a:spLocks noChangeArrowheads="1"/>
            </p:cNvSpPr>
            <p:nvPr/>
          </p:nvSpPr>
          <p:spPr bwMode="auto">
            <a:xfrm>
              <a:off x="3015" y="2795"/>
              <a:ext cx="2178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>
                  <a:solidFill>
                    <a:schemeClr val="hlink"/>
                  </a:solidFill>
                </a:rPr>
                <a:t>Modular supply network</a:t>
              </a:r>
            </a:p>
          </p:txBody>
        </p:sp>
        <p:sp>
          <p:nvSpPr>
            <p:cNvPr id="34829" name="Rectangle 13"/>
            <p:cNvSpPr>
              <a:spLocks noChangeArrowheads="1"/>
            </p:cNvSpPr>
            <p:nvPr/>
          </p:nvSpPr>
          <p:spPr bwMode="auto">
            <a:xfrm>
              <a:off x="3516" y="3339"/>
              <a:ext cx="1451" cy="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zh-CN" sz="2400">
                  <a:solidFill>
                    <a:schemeClr val="hlink"/>
                  </a:solidFill>
                </a:rPr>
                <a:t>Craft production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6283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051050" y="6238875"/>
            <a:ext cx="51847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</a:rPr>
              <a:t>An integrated model for enabling the Agile supply chain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>
          <a:xfrm>
            <a:off x="864160" y="1339404"/>
            <a:ext cx="9144000" cy="533400"/>
          </a:xfrm>
        </p:spPr>
        <p:txBody>
          <a:bodyPr/>
          <a:lstStyle/>
          <a:p>
            <a:r>
              <a:rPr lang="en-GB" altLang="en-US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</a:rPr>
              <a:t>Agility versus Resilience</a:t>
            </a:r>
          </a:p>
        </p:txBody>
      </p:sp>
      <p:graphicFrame>
        <p:nvGraphicFramePr>
          <p:cNvPr id="361555" name="Group 8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4164917"/>
              </p:ext>
            </p:extLst>
          </p:nvPr>
        </p:nvGraphicFramePr>
        <p:xfrm>
          <a:off x="827584" y="1988840"/>
          <a:ext cx="7848600" cy="4332288"/>
        </p:xfrm>
        <a:graphic>
          <a:graphicData uri="http://schemas.openxmlformats.org/drawingml/2006/table">
            <a:tbl>
              <a:tblPr/>
              <a:tblGrid>
                <a:gridCol w="3743325">
                  <a:extLst>
                    <a:ext uri="{9D8B030D-6E8A-4147-A177-3AD203B41FA5}">
                      <a16:colId xmlns:a16="http://schemas.microsoft.com/office/drawing/2014/main" val="901033212"/>
                    </a:ext>
                  </a:extLst>
                </a:gridCol>
                <a:gridCol w="4105275">
                  <a:extLst>
                    <a:ext uri="{9D8B030D-6E8A-4147-A177-3AD203B41FA5}">
                      <a16:colId xmlns:a16="http://schemas.microsoft.com/office/drawing/2014/main" val="4258432021"/>
                    </a:ext>
                  </a:extLst>
                </a:gridCol>
              </a:tblGrid>
              <a:tr h="808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 </a:t>
                      </a: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</a:t>
                      </a: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 is the ability of systems to adapt and change faster in order to cope with the competition on fierce global markets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Resilience </a:t>
                      </a: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is the ability of systems to adapt or absorb disturbance, disruption, and critical / unexpected changes mainly due to disasters and/or catastrophes.</a:t>
                      </a:r>
                    </a:p>
                  </a:txBody>
                  <a:tcPr marL="90000" marR="90000" marT="36000" marB="360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4629016"/>
                  </a:ext>
                </a:extLst>
              </a:tr>
              <a:tr h="3619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 is not focused to respond to disruptive events.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Resilience is often defined in terms of the ability to continue the operations or recover a stable state after a major mishap or event. (Woods et.al, 2006)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5032310"/>
                  </a:ext>
                </a:extLst>
              </a:tr>
              <a:tr h="3619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 relates mainly to competitive business environments and markets.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In order to become resilient critical systems security and safety must be considered. Therefore it applies more to defence and military environments.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2790183"/>
                  </a:ext>
                </a:extLst>
              </a:tr>
              <a:tr h="314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 has the roots in manufacturing and supply chains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Resilience has emerged from human factors and ergonomics.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5117648"/>
                  </a:ext>
                </a:extLst>
              </a:tr>
              <a:tr h="819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 is supported by networking and collaborative work.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There is a growing consensus that resilience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may be increased by team processes in a complex, socio-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technical system.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723647"/>
                  </a:ext>
                </a:extLst>
              </a:tr>
              <a:tr h="36195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Agility contributes to achieve resilience – Resilience implies agility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4578368"/>
                  </a:ext>
                </a:extLst>
              </a:tr>
              <a:tr h="36195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0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anose="020B0606020202030204" pitchFamily="34" charset="0"/>
                        </a:rPr>
                        <a:t>From Agile Enterprise to Resilient Enterprise: Overcoming the Vulnerability for Competitive Advantages.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183218"/>
                  </a:ext>
                </a:extLst>
              </a:tr>
            </a:tbl>
          </a:graphicData>
        </a:graphic>
      </p:graphicFrame>
      <p:sp>
        <p:nvSpPr>
          <p:cNvPr id="361556" name="Text Box 84"/>
          <p:cNvSpPr txBox="1">
            <a:spLocks noChangeArrowheads="1"/>
          </p:cNvSpPr>
          <p:nvPr/>
        </p:nvSpPr>
        <p:spPr bwMode="auto">
          <a:xfrm>
            <a:off x="5795963" y="1196975"/>
            <a:ext cx="252095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1200">
              <a:latin typeface="Arial Narrow" panose="020B0606020202030204" pitchFamily="34" charset="0"/>
            </a:endParaRPr>
          </a:p>
        </p:txBody>
      </p:sp>
      <p:sp>
        <p:nvSpPr>
          <p:cNvPr id="361557" name="Text Box 85"/>
          <p:cNvSpPr txBox="1">
            <a:spLocks noChangeArrowheads="1"/>
          </p:cNvSpPr>
          <p:nvPr/>
        </p:nvSpPr>
        <p:spPr bwMode="auto">
          <a:xfrm>
            <a:off x="5040313" y="482642"/>
            <a:ext cx="403225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dirty="0">
                <a:latin typeface="Book Antiqua" panose="02040602050305030304" pitchFamily="18" charset="0"/>
              </a:rPr>
              <a:t>“Future is inevitable, but it may not happen” J. L. Borges</a:t>
            </a:r>
          </a:p>
        </p:txBody>
      </p:sp>
    </p:spTree>
    <p:extLst>
      <p:ext uri="{BB962C8B-B14F-4D97-AF65-F5344CB8AC3E}">
        <p14:creationId xmlns:p14="http://schemas.microsoft.com/office/powerpoint/2010/main" val="164119010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"/>
      </a:majorFont>
      <a:minorFont>
        <a:latin typeface="Tahoma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625</TotalTime>
  <Words>1226</Words>
  <Application>Microsoft Office PowerPoint</Application>
  <PresentationFormat>On-screen Show (4:3)</PresentationFormat>
  <Paragraphs>269</Paragraphs>
  <Slides>32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5" baseType="lpstr">
      <vt:lpstr>MS PGothic</vt:lpstr>
      <vt:lpstr>MS PGothic</vt:lpstr>
      <vt:lpstr>宋体</vt:lpstr>
      <vt:lpstr>Arial</vt:lpstr>
      <vt:lpstr>Arial Narrow</vt:lpstr>
      <vt:lpstr>Book Antiqua</vt:lpstr>
      <vt:lpstr>Calibri</vt:lpstr>
      <vt:lpstr>Tahoma</vt:lpstr>
      <vt:lpstr>Verdana</vt:lpstr>
      <vt:lpstr>Wingdings</vt:lpstr>
      <vt:lpstr>Blends</vt:lpstr>
      <vt:lpstr>Photo Editor Photo</vt:lpstr>
      <vt:lpstr>Visio</vt:lpstr>
      <vt:lpstr>The agile supply chains: From Concept to Practice</vt:lpstr>
      <vt:lpstr>Content</vt:lpstr>
      <vt:lpstr>The concept of Agility</vt:lpstr>
      <vt:lpstr>The concept of Agility</vt:lpstr>
      <vt:lpstr>The concept of Agility</vt:lpstr>
      <vt:lpstr>The concept of Agility</vt:lpstr>
      <vt:lpstr>The concept of Agility</vt:lpstr>
      <vt:lpstr>The concept of Agility</vt:lpstr>
      <vt:lpstr>The concept of Agility</vt:lpstr>
      <vt:lpstr>The concept of Agility</vt:lpstr>
      <vt:lpstr>Agile Supply Chains</vt:lpstr>
      <vt:lpstr>Agile Supply Chains</vt:lpstr>
      <vt:lpstr>Mass Customisation</vt:lpstr>
      <vt:lpstr>PowerPoint Presentation</vt:lpstr>
      <vt:lpstr>Postponement</vt:lpstr>
      <vt:lpstr>Hewlett-Packard LaserJet printer</vt:lpstr>
      <vt:lpstr>Combined Logistics Strategies</vt:lpstr>
      <vt:lpstr>‘Leagile’ Supply Chains</vt:lpstr>
      <vt:lpstr>The concept of Agility</vt:lpstr>
      <vt:lpstr>PowerPoint Presentation</vt:lpstr>
      <vt:lpstr>PowerPoint Presentation</vt:lpstr>
      <vt:lpstr>The concept of Agility</vt:lpstr>
      <vt:lpstr>Content</vt:lpstr>
      <vt:lpstr>Agile practices</vt:lpstr>
      <vt:lpstr>Agile practices</vt:lpstr>
      <vt:lpstr>Agile practices</vt:lpstr>
      <vt:lpstr>Agile practices</vt:lpstr>
      <vt:lpstr>Agile practices</vt:lpstr>
      <vt:lpstr>Agile practices</vt:lpstr>
      <vt:lpstr>Agile practices</vt:lpstr>
      <vt:lpstr>PowerPoint Presentation</vt:lpstr>
      <vt:lpstr>Agility versus Resilience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Irina Neaga</dc:creator>
  <cp:lastModifiedBy>Irina Neaga</cp:lastModifiedBy>
  <cp:revision>62</cp:revision>
  <dcterms:created xsi:type="dcterms:W3CDTF">1601-01-01T00:00:00Z</dcterms:created>
  <dcterms:modified xsi:type="dcterms:W3CDTF">2018-01-30T12:13:49Z</dcterms:modified>
</cp:coreProperties>
</file>