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5640" autoAdjust="0"/>
  </p:normalViewPr>
  <p:slideViewPr>
    <p:cSldViewPr snapToGrid="0">
      <p:cViewPr varScale="1">
        <p:scale>
          <a:sx n="56" d="100"/>
          <a:sy n="56" d="100"/>
        </p:scale>
        <p:origin x="102" y="9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6940E3-4108-40C7-BD20-3A44AA0FCDBF}" type="datetimeFigureOut">
              <a:rPr lang="en-GB" smtClean="0"/>
              <a:t>10/06/2020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BA7406-337B-46DF-854A-946D3A823BAC}" type="slidenum">
              <a:rPr lang="en-GB" smtClean="0"/>
              <a:t>‹#›</a:t>
            </a:fld>
            <a:endParaRPr lang="en-GB"/>
          </a:p>
        </p:txBody>
      </p:sp>
    </p:spTree>
    <p:extLst>
      <p:ext uri="{BB962C8B-B14F-4D97-AF65-F5344CB8AC3E}">
        <p14:creationId xmlns:p14="http://schemas.microsoft.com/office/powerpoint/2010/main" val="829655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BA7406-337B-46DF-854A-946D3A823BAC}" type="slidenum">
              <a:rPr lang="en-GB" smtClean="0"/>
              <a:t>1</a:t>
            </a:fld>
            <a:endParaRPr lang="en-GB"/>
          </a:p>
        </p:txBody>
      </p:sp>
    </p:spTree>
    <p:extLst>
      <p:ext uri="{BB962C8B-B14F-4D97-AF65-F5344CB8AC3E}">
        <p14:creationId xmlns:p14="http://schemas.microsoft.com/office/powerpoint/2010/main" val="8489081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6/10/2020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6/10/2020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CAF84-7563-4074-9F8F-9BB462FA794F}"/>
              </a:ext>
            </a:extLst>
          </p:cNvPr>
          <p:cNvSpPr>
            <a:spLocks noGrp="1"/>
          </p:cNvSpPr>
          <p:nvPr>
            <p:ph type="ctrTitle"/>
          </p:nvPr>
        </p:nvSpPr>
        <p:spPr>
          <a:xfrm>
            <a:off x="1876424" y="2103876"/>
            <a:ext cx="8791575" cy="2387600"/>
          </a:xfrm>
        </p:spPr>
        <p:txBody>
          <a:bodyPr/>
          <a:lstStyle/>
          <a:p>
            <a:pPr algn="ctr"/>
            <a:r>
              <a:rPr lang="en-GB" dirty="0"/>
              <a:t>Supporting the Democracy through finance: </a:t>
            </a:r>
            <a:r>
              <a:rPr lang="en-GB" dirty="0" err="1"/>
              <a:t>Eubulus</a:t>
            </a:r>
            <a:r>
              <a:rPr lang="en-GB" dirty="0"/>
              <a:t>’ Reforms</a:t>
            </a:r>
          </a:p>
        </p:txBody>
      </p:sp>
      <p:sp>
        <p:nvSpPr>
          <p:cNvPr id="3" name="Subtitle 2">
            <a:extLst>
              <a:ext uri="{FF2B5EF4-FFF2-40B4-BE49-F238E27FC236}">
                <a16:creationId xmlns:a16="http://schemas.microsoft.com/office/drawing/2014/main" id="{EA83BD7A-E026-4B28-919B-7D05C1BDFB3E}"/>
              </a:ext>
            </a:extLst>
          </p:cNvPr>
          <p:cNvSpPr>
            <a:spLocks noGrp="1"/>
          </p:cNvSpPr>
          <p:nvPr>
            <p:ph type="subTitle" idx="1"/>
          </p:nvPr>
        </p:nvSpPr>
        <p:spPr>
          <a:xfrm>
            <a:off x="1876424" y="4583551"/>
            <a:ext cx="8791575" cy="1655762"/>
          </a:xfrm>
        </p:spPr>
        <p:txBody>
          <a:bodyPr/>
          <a:lstStyle/>
          <a:p>
            <a:pPr algn="ctr"/>
            <a:r>
              <a:rPr lang="en-GB" dirty="0"/>
              <a:t>Tomas </a:t>
            </a:r>
            <a:r>
              <a:rPr lang="en-GB" dirty="0" err="1"/>
              <a:t>sharpe</a:t>
            </a:r>
            <a:r>
              <a:rPr lang="en-GB" dirty="0"/>
              <a:t> – 1500326 </a:t>
            </a:r>
          </a:p>
        </p:txBody>
      </p:sp>
    </p:spTree>
    <p:extLst>
      <p:ext uri="{BB962C8B-B14F-4D97-AF65-F5344CB8AC3E}">
        <p14:creationId xmlns:p14="http://schemas.microsoft.com/office/powerpoint/2010/main" val="3572665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6806F5-C690-414C-AB35-0615777EAE66}"/>
              </a:ext>
            </a:extLst>
          </p:cNvPr>
          <p:cNvSpPr>
            <a:spLocks noGrp="1"/>
          </p:cNvSpPr>
          <p:nvPr>
            <p:ph idx="1"/>
          </p:nvPr>
        </p:nvSpPr>
        <p:spPr>
          <a:xfrm>
            <a:off x="1141412" y="1570008"/>
            <a:ext cx="9905999" cy="4221193"/>
          </a:xfrm>
        </p:spPr>
        <p:txBody>
          <a:bodyPr>
            <a:normAutofit/>
          </a:bodyPr>
          <a:lstStyle/>
          <a:p>
            <a:r>
              <a:rPr lang="en-GB" sz="3200" dirty="0"/>
              <a:t>Section 1: Contextual Background</a:t>
            </a:r>
          </a:p>
          <a:p>
            <a:pPr marL="0" indent="0">
              <a:buNone/>
            </a:pPr>
            <a:endParaRPr lang="en-GB" sz="3200" dirty="0"/>
          </a:p>
          <a:p>
            <a:r>
              <a:rPr lang="en-GB" sz="3200" dirty="0"/>
              <a:t>Section 2: Debate on prosperity/need for revenue</a:t>
            </a:r>
          </a:p>
          <a:p>
            <a:pPr marL="0" indent="0">
              <a:buNone/>
            </a:pPr>
            <a:endParaRPr lang="en-GB" sz="3200" dirty="0"/>
          </a:p>
          <a:p>
            <a:r>
              <a:rPr lang="en-GB" sz="3200" dirty="0"/>
              <a:t>Section 3: </a:t>
            </a:r>
            <a:r>
              <a:rPr lang="en-GB" sz="3200" dirty="0" err="1"/>
              <a:t>Eubulus</a:t>
            </a:r>
            <a:r>
              <a:rPr lang="en-GB" sz="3200" dirty="0"/>
              <a:t>’ Reforms</a:t>
            </a:r>
          </a:p>
        </p:txBody>
      </p:sp>
    </p:spTree>
    <p:extLst>
      <p:ext uri="{BB962C8B-B14F-4D97-AF65-F5344CB8AC3E}">
        <p14:creationId xmlns:p14="http://schemas.microsoft.com/office/powerpoint/2010/main" val="422468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B8B5-6166-4ECA-9ED3-2A3A1F192940}"/>
              </a:ext>
            </a:extLst>
          </p:cNvPr>
          <p:cNvSpPr>
            <a:spLocks noGrp="1"/>
          </p:cNvSpPr>
          <p:nvPr>
            <p:ph type="title"/>
          </p:nvPr>
        </p:nvSpPr>
        <p:spPr/>
        <p:txBody>
          <a:bodyPr/>
          <a:lstStyle/>
          <a:p>
            <a:pPr algn="ctr"/>
            <a:br>
              <a:rPr lang="en-GB" dirty="0"/>
            </a:br>
            <a:br>
              <a:rPr lang="en-GB" dirty="0"/>
            </a:br>
            <a:r>
              <a:rPr lang="en-GB" dirty="0"/>
              <a:t>Section 1: Contextual Background</a:t>
            </a:r>
            <a:br>
              <a:rPr lang="en-GB" dirty="0"/>
            </a:br>
            <a:br>
              <a:rPr lang="en-GB" dirty="0"/>
            </a:br>
            <a:endParaRPr lang="en-GB" dirty="0"/>
          </a:p>
        </p:txBody>
      </p:sp>
      <p:sp>
        <p:nvSpPr>
          <p:cNvPr id="3" name="Text Placeholder 2">
            <a:extLst>
              <a:ext uri="{FF2B5EF4-FFF2-40B4-BE49-F238E27FC236}">
                <a16:creationId xmlns:a16="http://schemas.microsoft.com/office/drawing/2014/main" id="{F9CC147A-60EC-43BE-9909-B7EF6D683FE9}"/>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992157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BA76F-9E47-4CBE-BE6F-F38C15BE80D9}"/>
              </a:ext>
            </a:extLst>
          </p:cNvPr>
          <p:cNvSpPr>
            <a:spLocks noGrp="1"/>
          </p:cNvSpPr>
          <p:nvPr>
            <p:ph type="title"/>
          </p:nvPr>
        </p:nvSpPr>
        <p:spPr/>
        <p:txBody>
          <a:bodyPr/>
          <a:lstStyle/>
          <a:p>
            <a:r>
              <a:rPr lang="en-GB" dirty="0"/>
              <a:t>5</a:t>
            </a:r>
            <a:r>
              <a:rPr lang="en-GB" baseline="30000" dirty="0"/>
              <a:t>th</a:t>
            </a:r>
            <a:r>
              <a:rPr lang="en-GB" dirty="0"/>
              <a:t> Century reforms: </a:t>
            </a:r>
            <a:br>
              <a:rPr lang="en-GB" dirty="0"/>
            </a:br>
            <a:endParaRPr lang="en-GB" dirty="0"/>
          </a:p>
        </p:txBody>
      </p:sp>
      <p:sp>
        <p:nvSpPr>
          <p:cNvPr id="3" name="Content Placeholder 2">
            <a:extLst>
              <a:ext uri="{FF2B5EF4-FFF2-40B4-BE49-F238E27FC236}">
                <a16:creationId xmlns:a16="http://schemas.microsoft.com/office/drawing/2014/main" id="{C34459EC-D5FF-4B00-8617-1BE8702A48CF}"/>
              </a:ext>
            </a:extLst>
          </p:cNvPr>
          <p:cNvSpPr>
            <a:spLocks noGrp="1"/>
          </p:cNvSpPr>
          <p:nvPr>
            <p:ph idx="1"/>
          </p:nvPr>
        </p:nvSpPr>
        <p:spPr/>
        <p:txBody>
          <a:bodyPr/>
          <a:lstStyle/>
          <a:p>
            <a:r>
              <a:rPr lang="en-GB" dirty="0"/>
              <a:t>Election by lot</a:t>
            </a:r>
          </a:p>
          <a:p>
            <a:r>
              <a:rPr lang="en-GB" dirty="0"/>
              <a:t>Extension of the right to vote/be elected</a:t>
            </a:r>
          </a:p>
          <a:p>
            <a:r>
              <a:rPr lang="en-GB" dirty="0"/>
              <a:t>Changes within the judicial system</a:t>
            </a:r>
          </a:p>
          <a:p>
            <a:r>
              <a:rPr lang="en-GB" dirty="0"/>
              <a:t>Introduction of liturgies</a:t>
            </a:r>
          </a:p>
          <a:p>
            <a:r>
              <a:rPr lang="en-GB" dirty="0"/>
              <a:t>Pay for public offices</a:t>
            </a:r>
          </a:p>
          <a:p>
            <a:r>
              <a:rPr lang="en-GB" dirty="0"/>
              <a:t>Establishment of the </a:t>
            </a:r>
            <a:r>
              <a:rPr lang="en-GB" dirty="0" err="1"/>
              <a:t>Theorika</a:t>
            </a:r>
            <a:endParaRPr lang="en-GB" dirty="0"/>
          </a:p>
        </p:txBody>
      </p:sp>
    </p:spTree>
    <p:extLst>
      <p:ext uri="{BB962C8B-B14F-4D97-AF65-F5344CB8AC3E}">
        <p14:creationId xmlns:p14="http://schemas.microsoft.com/office/powerpoint/2010/main" val="2879420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57F3F5-7A2D-4F1A-BB54-5C9AC1B03D51}"/>
              </a:ext>
            </a:extLst>
          </p:cNvPr>
          <p:cNvSpPr>
            <a:spLocks noGrp="1"/>
          </p:cNvSpPr>
          <p:nvPr>
            <p:ph idx="1"/>
          </p:nvPr>
        </p:nvSpPr>
        <p:spPr>
          <a:xfrm>
            <a:off x="1141412" y="638356"/>
            <a:ext cx="9905999" cy="5152846"/>
          </a:xfrm>
        </p:spPr>
        <p:txBody>
          <a:bodyPr>
            <a:normAutofit/>
          </a:bodyPr>
          <a:lstStyle/>
          <a:p>
            <a:pPr marL="0" indent="0" algn="ctr">
              <a:buNone/>
            </a:pPr>
            <a:endParaRPr lang="en-GB" sz="2800" i="1" dirty="0"/>
          </a:p>
          <a:p>
            <a:pPr marL="0" indent="0" algn="ctr">
              <a:buNone/>
            </a:pPr>
            <a:endParaRPr lang="en-GB" sz="2800" i="1" dirty="0"/>
          </a:p>
          <a:p>
            <a:pPr marL="0" indent="0" algn="ctr">
              <a:buNone/>
            </a:pPr>
            <a:r>
              <a:rPr lang="en-GB" sz="2800" i="1" dirty="0"/>
              <a:t>“…there was a time not long ago when the revenue of your state did not exceed a hundred and thirty talents, and yet of those competent to undertake the trierarchy or pay the property-tax there is not one that declined the duty that devolved on him in the absence of a surplus…” </a:t>
            </a:r>
            <a:r>
              <a:rPr lang="en-GB" sz="2800" dirty="0"/>
              <a:t>(Dem. 10. 37)</a:t>
            </a:r>
          </a:p>
        </p:txBody>
      </p:sp>
    </p:spTree>
    <p:extLst>
      <p:ext uri="{BB962C8B-B14F-4D97-AF65-F5344CB8AC3E}">
        <p14:creationId xmlns:p14="http://schemas.microsoft.com/office/powerpoint/2010/main" val="1603702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3184-A688-4132-85D3-069912F1CD51}"/>
              </a:ext>
            </a:extLst>
          </p:cNvPr>
          <p:cNvSpPr>
            <a:spLocks noGrp="1"/>
          </p:cNvSpPr>
          <p:nvPr>
            <p:ph type="title"/>
          </p:nvPr>
        </p:nvSpPr>
        <p:spPr>
          <a:xfrm>
            <a:off x="1141411" y="1212192"/>
            <a:ext cx="9906000" cy="2852737"/>
          </a:xfrm>
        </p:spPr>
        <p:txBody>
          <a:bodyPr/>
          <a:lstStyle/>
          <a:p>
            <a:pPr algn="ctr"/>
            <a:r>
              <a:rPr lang="en-GB" dirty="0"/>
              <a:t>Section 2: internal prosperity vs prosperity through maintaining an empire</a:t>
            </a:r>
            <a:br>
              <a:rPr lang="en-GB" dirty="0"/>
            </a:br>
            <a:endParaRPr lang="en-GB" dirty="0"/>
          </a:p>
        </p:txBody>
      </p:sp>
      <p:sp>
        <p:nvSpPr>
          <p:cNvPr id="3" name="Text Placeholder 2">
            <a:extLst>
              <a:ext uri="{FF2B5EF4-FFF2-40B4-BE49-F238E27FC236}">
                <a16:creationId xmlns:a16="http://schemas.microsoft.com/office/drawing/2014/main" id="{C49459FD-670B-471E-B2AE-A9C67BCACCD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17541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853032-FFDC-4C09-A391-C1446CA66B09}"/>
              </a:ext>
            </a:extLst>
          </p:cNvPr>
          <p:cNvSpPr>
            <a:spLocks noGrp="1"/>
          </p:cNvSpPr>
          <p:nvPr>
            <p:ph idx="1"/>
          </p:nvPr>
        </p:nvSpPr>
        <p:spPr>
          <a:xfrm>
            <a:off x="1141412" y="828136"/>
            <a:ext cx="9905999" cy="4963065"/>
          </a:xfrm>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sz="3200" dirty="0"/>
              <a:t>“</a:t>
            </a:r>
            <a:r>
              <a:rPr lang="en-GB" sz="3200" i="1" dirty="0"/>
              <a:t>Only money we must have, and without money nothing can be done that ought to be done.” (</a:t>
            </a:r>
            <a:r>
              <a:rPr lang="en-GB" sz="3200" dirty="0"/>
              <a:t>Dem. 1. 20.)</a:t>
            </a:r>
          </a:p>
        </p:txBody>
      </p:sp>
    </p:spTree>
    <p:extLst>
      <p:ext uri="{BB962C8B-B14F-4D97-AF65-F5344CB8AC3E}">
        <p14:creationId xmlns:p14="http://schemas.microsoft.com/office/powerpoint/2010/main" val="3922790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C81CD-5D76-47A6-97DA-8C79A51506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4166E0-7235-4010-B989-E532F3322471}"/>
              </a:ext>
            </a:extLst>
          </p:cNvPr>
          <p:cNvSpPr>
            <a:spLocks noGrp="1"/>
          </p:cNvSpPr>
          <p:nvPr>
            <p:ph idx="1"/>
          </p:nvPr>
        </p:nvSpPr>
        <p:spPr/>
        <p:txBody>
          <a:bodyPr>
            <a:normAutofit/>
          </a:bodyPr>
          <a:lstStyle/>
          <a:p>
            <a:pPr marL="0" indent="0" algn="ctr">
              <a:buNone/>
            </a:pPr>
            <a:endParaRPr lang="en-GB" sz="3600" dirty="0"/>
          </a:p>
          <a:p>
            <a:pPr marL="0" indent="0" algn="ctr">
              <a:buNone/>
            </a:pPr>
            <a:r>
              <a:rPr lang="en-GB" sz="3600" dirty="0"/>
              <a:t>Internal Prosperity vs Prosperity through maintaining an empire</a:t>
            </a:r>
          </a:p>
        </p:txBody>
      </p:sp>
    </p:spTree>
    <p:extLst>
      <p:ext uri="{BB962C8B-B14F-4D97-AF65-F5344CB8AC3E}">
        <p14:creationId xmlns:p14="http://schemas.microsoft.com/office/powerpoint/2010/main" val="3947689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7170C5-D775-417E-8E28-59C83F540CDC}"/>
              </a:ext>
            </a:extLst>
          </p:cNvPr>
          <p:cNvSpPr>
            <a:spLocks noGrp="1"/>
          </p:cNvSpPr>
          <p:nvPr>
            <p:ph idx="1"/>
          </p:nvPr>
        </p:nvSpPr>
        <p:spPr>
          <a:xfrm>
            <a:off x="1143000" y="1658143"/>
            <a:ext cx="9905999" cy="3541714"/>
          </a:xfrm>
        </p:spPr>
        <p:txBody>
          <a:bodyPr/>
          <a:lstStyle/>
          <a:p>
            <a:pPr marL="0" indent="0">
              <a:buNone/>
            </a:pPr>
            <a:r>
              <a:rPr lang="en-GB" dirty="0"/>
              <a:t>“</a:t>
            </a:r>
            <a:r>
              <a:rPr lang="en-GB" i="1" dirty="0"/>
              <a:t>The proposal to introduce payment for attendance at the assembly was on the first occasion rejected; but as some people were not attending the assembly but the presidents kept contriving a number of devices to get the multitude to attend for the </a:t>
            </a:r>
            <a:r>
              <a:rPr lang="en-GB" i="1" dirty="0" err="1"/>
              <a:t>passinf</a:t>
            </a:r>
            <a:r>
              <a:rPr lang="en-GB" i="1" dirty="0"/>
              <a:t> of the resolution by show of hands… </a:t>
            </a:r>
            <a:r>
              <a:rPr lang="en-GB" i="1" dirty="0" err="1"/>
              <a:t>Agyrrhius</a:t>
            </a:r>
            <a:r>
              <a:rPr lang="en-GB" i="1" dirty="0"/>
              <a:t> introduced a fee of an obol, ad after him </a:t>
            </a:r>
            <a:r>
              <a:rPr lang="en-GB" i="1" dirty="0" err="1"/>
              <a:t>Heracleides</a:t>
            </a:r>
            <a:r>
              <a:rPr lang="en-GB" i="1" dirty="0"/>
              <a:t> of </a:t>
            </a:r>
            <a:r>
              <a:rPr lang="en-GB" i="1" dirty="0" err="1"/>
              <a:t>Clazomenae</a:t>
            </a:r>
            <a:r>
              <a:rPr lang="en-GB" i="1" dirty="0"/>
              <a:t>, two obols, and </a:t>
            </a:r>
            <a:r>
              <a:rPr lang="en-GB" i="1" dirty="0" err="1"/>
              <a:t>Agyrrhius</a:t>
            </a:r>
            <a:r>
              <a:rPr lang="en-GB" i="1" dirty="0"/>
              <a:t> again three obols…”</a:t>
            </a:r>
            <a:r>
              <a:rPr lang="en-GB" dirty="0"/>
              <a:t> (</a:t>
            </a:r>
            <a:r>
              <a:rPr lang="en-GB" dirty="0" err="1"/>
              <a:t>Aristot</a:t>
            </a:r>
            <a:r>
              <a:rPr lang="en-GB" dirty="0"/>
              <a:t>. </a:t>
            </a:r>
            <a:r>
              <a:rPr lang="en-GB" i="1" dirty="0"/>
              <a:t>Const. </a:t>
            </a:r>
            <a:r>
              <a:rPr lang="en-GB" i="1" dirty="0" err="1"/>
              <a:t>Ath</a:t>
            </a:r>
            <a:r>
              <a:rPr lang="en-GB" i="1" dirty="0"/>
              <a:t>. </a:t>
            </a:r>
            <a:r>
              <a:rPr lang="en-GB" dirty="0"/>
              <a:t>41.3.)</a:t>
            </a:r>
          </a:p>
        </p:txBody>
      </p:sp>
    </p:spTree>
    <p:extLst>
      <p:ext uri="{BB962C8B-B14F-4D97-AF65-F5344CB8AC3E}">
        <p14:creationId xmlns:p14="http://schemas.microsoft.com/office/powerpoint/2010/main" val="594929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02EF-7371-4CE5-B72E-1CDB6266DD7F}"/>
              </a:ext>
            </a:extLst>
          </p:cNvPr>
          <p:cNvSpPr>
            <a:spLocks noGrp="1"/>
          </p:cNvSpPr>
          <p:nvPr>
            <p:ph type="title"/>
          </p:nvPr>
        </p:nvSpPr>
        <p:spPr/>
        <p:txBody>
          <a:bodyPr/>
          <a:lstStyle/>
          <a:p>
            <a:pPr algn="ctr"/>
            <a:r>
              <a:rPr lang="en-GB" dirty="0"/>
              <a:t>Section 3: </a:t>
            </a:r>
            <a:r>
              <a:rPr lang="en-GB" dirty="0" err="1"/>
              <a:t>Eubulus</a:t>
            </a:r>
            <a:r>
              <a:rPr lang="en-GB" dirty="0"/>
              <a:t>’ Reforms</a:t>
            </a:r>
            <a:br>
              <a:rPr lang="en-GB" dirty="0"/>
            </a:br>
            <a:br>
              <a:rPr lang="en-GB" dirty="0"/>
            </a:br>
            <a:endParaRPr lang="en-GB" dirty="0"/>
          </a:p>
        </p:txBody>
      </p:sp>
      <p:sp>
        <p:nvSpPr>
          <p:cNvPr id="3" name="Text Placeholder 2">
            <a:extLst>
              <a:ext uri="{FF2B5EF4-FFF2-40B4-BE49-F238E27FC236}">
                <a16:creationId xmlns:a16="http://schemas.microsoft.com/office/drawing/2014/main" id="{DB0F7697-E040-4E8A-AEB3-0FC9F8F00C4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4251838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C8E86B-CB15-40BA-9EE2-6241ADB4B105}"/>
              </a:ext>
            </a:extLst>
          </p:cNvPr>
          <p:cNvSpPr>
            <a:spLocks noGrp="1"/>
          </p:cNvSpPr>
          <p:nvPr>
            <p:ph idx="1"/>
          </p:nvPr>
        </p:nvSpPr>
        <p:spPr>
          <a:xfrm>
            <a:off x="1141412" y="828136"/>
            <a:ext cx="9905999" cy="4963065"/>
          </a:xfrm>
        </p:spPr>
        <p:txBody>
          <a:bodyPr>
            <a:normAutofit lnSpcReduction="10000"/>
          </a:bodyPr>
          <a:lstStyle/>
          <a:p>
            <a:pPr marL="0" indent="0" algn="ctr">
              <a:buNone/>
            </a:pPr>
            <a:endParaRPr lang="en-GB" sz="2800" dirty="0"/>
          </a:p>
          <a:p>
            <a:pPr marL="0" indent="0" algn="ctr">
              <a:buNone/>
            </a:pPr>
            <a:r>
              <a:rPr lang="en-GB" sz="2800" dirty="0"/>
              <a:t>“</a:t>
            </a:r>
            <a:r>
              <a:rPr lang="en-GB" sz="2800" i="1" dirty="0"/>
              <a:t>In earlier times, fellow citizens, the city used to elect a Comptroller of the Treasury, who every </a:t>
            </a:r>
            <a:r>
              <a:rPr lang="en-GB" sz="2800" i="1" dirty="0" err="1"/>
              <a:t>prytany</a:t>
            </a:r>
            <a:r>
              <a:rPr lang="en-GB" sz="2800" i="1" dirty="0"/>
              <a:t> made to the people a report of the revenues. But because of the trust which you place in </a:t>
            </a:r>
            <a:r>
              <a:rPr lang="en-GB" sz="2800" i="1" dirty="0" err="1"/>
              <a:t>Eubulus</a:t>
            </a:r>
            <a:r>
              <a:rPr lang="en-GB" sz="2800" i="1" dirty="0"/>
              <a:t>, those who were elected superintendents of the </a:t>
            </a:r>
            <a:r>
              <a:rPr lang="en-GB" sz="2800" i="1" dirty="0" err="1"/>
              <a:t>Theoric</a:t>
            </a:r>
            <a:r>
              <a:rPr lang="en-GB" sz="2800" i="1" dirty="0"/>
              <a:t> fund held… the office of Comptroller of the treasury and the office of receiver of the moneys; they also controlled the dockyards, had charge of the naval arsenal that was building, and were superintendents of streets; almost the whole administration of the state was in their hands.” (</a:t>
            </a:r>
            <a:r>
              <a:rPr lang="en-GB" sz="2800" dirty="0" err="1"/>
              <a:t>Aeschin</a:t>
            </a:r>
            <a:r>
              <a:rPr lang="en-GB" sz="2800" dirty="0"/>
              <a:t>. 3. 25.) </a:t>
            </a:r>
          </a:p>
        </p:txBody>
      </p:sp>
    </p:spTree>
    <p:extLst>
      <p:ext uri="{BB962C8B-B14F-4D97-AF65-F5344CB8AC3E}">
        <p14:creationId xmlns:p14="http://schemas.microsoft.com/office/powerpoint/2010/main" val="1932103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C8E86B-CB15-40BA-9EE2-6241ADB4B105}"/>
              </a:ext>
            </a:extLst>
          </p:cNvPr>
          <p:cNvSpPr>
            <a:spLocks noGrp="1"/>
          </p:cNvSpPr>
          <p:nvPr>
            <p:ph idx="1"/>
          </p:nvPr>
        </p:nvSpPr>
        <p:spPr>
          <a:xfrm>
            <a:off x="1141412" y="828136"/>
            <a:ext cx="9905999" cy="4963065"/>
          </a:xfrm>
        </p:spPr>
        <p:txBody>
          <a:bodyPr/>
          <a:lstStyle/>
          <a:p>
            <a:pPr marL="0" indent="0" algn="ctr">
              <a:buNone/>
            </a:pPr>
            <a:endParaRPr lang="en-GB" dirty="0"/>
          </a:p>
          <a:p>
            <a:pPr marL="0" indent="0" algn="ctr">
              <a:buNone/>
            </a:pPr>
            <a:endParaRPr lang="en-GB" dirty="0"/>
          </a:p>
          <a:p>
            <a:pPr marL="0" indent="0" algn="ctr">
              <a:buNone/>
            </a:pPr>
            <a:r>
              <a:rPr lang="en-GB" sz="2800" dirty="0"/>
              <a:t>“</a:t>
            </a:r>
            <a:r>
              <a:rPr lang="en-GB" sz="2800" i="1" dirty="0"/>
              <a:t>But many others say that the people was first led on by him into allotments of public lands, festival-grants, and distributions of fees for public services, thereby falling into bad habits, and becoming luxurious and wanton under the influence of his public measures, instead of frugal and self-sufficing.” </a:t>
            </a:r>
            <a:r>
              <a:rPr lang="en-GB" sz="2800" dirty="0"/>
              <a:t>(</a:t>
            </a:r>
            <a:r>
              <a:rPr lang="en-GB" sz="2800" dirty="0" err="1"/>
              <a:t>Plut</a:t>
            </a:r>
            <a:r>
              <a:rPr lang="en-GB" sz="2800" dirty="0"/>
              <a:t>. </a:t>
            </a:r>
            <a:r>
              <a:rPr lang="en-GB" sz="2800" i="1" dirty="0"/>
              <a:t>Per</a:t>
            </a:r>
            <a:r>
              <a:rPr lang="en-GB" sz="2800" dirty="0"/>
              <a:t>. 9.1.)</a:t>
            </a:r>
          </a:p>
        </p:txBody>
      </p:sp>
    </p:spTree>
    <p:extLst>
      <p:ext uri="{BB962C8B-B14F-4D97-AF65-F5344CB8AC3E}">
        <p14:creationId xmlns:p14="http://schemas.microsoft.com/office/powerpoint/2010/main" val="147123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C8E86B-CB15-40BA-9EE2-6241ADB4B105}"/>
              </a:ext>
            </a:extLst>
          </p:cNvPr>
          <p:cNvSpPr>
            <a:spLocks noGrp="1"/>
          </p:cNvSpPr>
          <p:nvPr>
            <p:ph idx="1"/>
          </p:nvPr>
        </p:nvSpPr>
        <p:spPr>
          <a:xfrm>
            <a:off x="1143000" y="1099868"/>
            <a:ext cx="9905999" cy="4658264"/>
          </a:xfrm>
        </p:spPr>
        <p:txBody>
          <a:bodyPr/>
          <a:lstStyle/>
          <a:p>
            <a:pPr marL="0" indent="0" algn="ctr">
              <a:buNone/>
            </a:pPr>
            <a:endParaRPr lang="en-GB" dirty="0"/>
          </a:p>
          <a:p>
            <a:pPr marL="0" indent="0" algn="ctr">
              <a:buNone/>
            </a:pPr>
            <a:endParaRPr lang="en-GB" dirty="0"/>
          </a:p>
          <a:p>
            <a:pPr marL="0" indent="0" algn="ctr">
              <a:buNone/>
            </a:pPr>
            <a:r>
              <a:rPr lang="en-GB" sz="3200" dirty="0"/>
              <a:t>“</a:t>
            </a:r>
            <a:r>
              <a:rPr lang="en-GB" sz="3200" i="1" dirty="0"/>
              <a:t>…let me tell you how you will more readily </a:t>
            </a:r>
            <a:r>
              <a:rPr lang="en-GB" sz="3200" i="1" dirty="0" err="1"/>
              <a:t>grash</a:t>
            </a:r>
            <a:r>
              <a:rPr lang="en-GB" sz="3200" i="1" dirty="0"/>
              <a:t> the arguments on the question of illegality. Consider the status of the person whose favour the decree has been </a:t>
            </a:r>
            <a:r>
              <a:rPr lang="en-GB" sz="3200" i="1" dirty="0" err="1"/>
              <a:t>propsosed</a:t>
            </a:r>
            <a:r>
              <a:rPr lang="en-GB" sz="3200" i="1" dirty="0"/>
              <a:t>: is he an alien, a resident alien, or a citizen?...” </a:t>
            </a:r>
            <a:r>
              <a:rPr lang="en-GB" sz="3200" dirty="0"/>
              <a:t>(Dem. 23.23.)</a:t>
            </a:r>
          </a:p>
        </p:txBody>
      </p:sp>
    </p:spTree>
    <p:extLst>
      <p:ext uri="{BB962C8B-B14F-4D97-AF65-F5344CB8AC3E}">
        <p14:creationId xmlns:p14="http://schemas.microsoft.com/office/powerpoint/2010/main" val="12044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C8E86B-CB15-40BA-9EE2-6241ADB4B105}"/>
              </a:ext>
            </a:extLst>
          </p:cNvPr>
          <p:cNvSpPr>
            <a:spLocks noGrp="1"/>
          </p:cNvSpPr>
          <p:nvPr>
            <p:ph idx="1"/>
          </p:nvPr>
        </p:nvSpPr>
        <p:spPr>
          <a:xfrm>
            <a:off x="1141412" y="828136"/>
            <a:ext cx="9905999" cy="4963065"/>
          </a:xfrm>
        </p:spPr>
        <p:txBody>
          <a:bodyPr/>
          <a:lstStyle/>
          <a:p>
            <a:pPr marL="0" indent="0" algn="ctr">
              <a:buNone/>
            </a:pPr>
            <a:endParaRPr lang="en-GB" i="1" dirty="0"/>
          </a:p>
          <a:p>
            <a:pPr marL="0" indent="0" algn="ctr">
              <a:buNone/>
            </a:pPr>
            <a:r>
              <a:rPr lang="en-GB" i="1" dirty="0"/>
              <a:t>“</a:t>
            </a:r>
            <a:r>
              <a:rPr lang="en-GB" dirty="0"/>
              <a:t>If prizes were offered to the magistrates of the market for just and prompt settlement of disputes, so that sailings were not delayed, the effect would be that a far larger number of merchants would trade with us and with much greater satisfaction… the rise in the number of residents and visitors would of course lead to a corresponding expansion of our imports and exports, of sales, rents and customs. Now such additions to our revenues as these need cost us nothing whatever beyond benevolent legislation and measures of control…” (Xen. </a:t>
            </a:r>
            <a:r>
              <a:rPr lang="en-GB" i="1" dirty="0"/>
              <a:t>Ways.</a:t>
            </a:r>
            <a:r>
              <a:rPr lang="en-GB" dirty="0"/>
              <a:t> 3.3-7.)</a:t>
            </a:r>
            <a:endParaRPr lang="en-GB" i="1" dirty="0"/>
          </a:p>
        </p:txBody>
      </p:sp>
    </p:spTree>
    <p:extLst>
      <p:ext uri="{BB962C8B-B14F-4D97-AF65-F5344CB8AC3E}">
        <p14:creationId xmlns:p14="http://schemas.microsoft.com/office/powerpoint/2010/main" val="12161835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2AE50-2079-49C9-A9B8-2BB842CABD55}"/>
              </a:ext>
            </a:extLst>
          </p:cNvPr>
          <p:cNvSpPr>
            <a:spLocks noGrp="1"/>
          </p:cNvSpPr>
          <p:nvPr>
            <p:ph type="title"/>
          </p:nvPr>
        </p:nvSpPr>
        <p:spPr/>
        <p:txBody>
          <a:bodyPr/>
          <a:lstStyle/>
          <a:p>
            <a:pPr algn="ctr"/>
            <a:r>
              <a:rPr lang="en-GB" dirty="0"/>
              <a:t>Conclusion</a:t>
            </a:r>
            <a:br>
              <a:rPr lang="en-GB" dirty="0"/>
            </a:br>
            <a:br>
              <a:rPr lang="en-GB" dirty="0"/>
            </a:br>
            <a:endParaRPr lang="en-GB" dirty="0"/>
          </a:p>
        </p:txBody>
      </p:sp>
      <p:sp>
        <p:nvSpPr>
          <p:cNvPr id="3" name="Text Placeholder 2">
            <a:extLst>
              <a:ext uri="{FF2B5EF4-FFF2-40B4-BE49-F238E27FC236}">
                <a16:creationId xmlns:a16="http://schemas.microsoft.com/office/drawing/2014/main" id="{D1A4EF3E-BE54-4722-8E11-0982D3805B48}"/>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452162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B2DCD-4C38-4803-AE35-73A49BB0528F}"/>
              </a:ext>
            </a:extLst>
          </p:cNvPr>
          <p:cNvSpPr>
            <a:spLocks noGrp="1"/>
          </p:cNvSpPr>
          <p:nvPr>
            <p:ph type="ctrTitle"/>
          </p:nvPr>
        </p:nvSpPr>
        <p:spPr/>
        <p:txBody>
          <a:bodyPr/>
          <a:lstStyle/>
          <a:p>
            <a:pPr algn="ctr"/>
            <a:r>
              <a:rPr lang="en-GB" dirty="0"/>
              <a:t>Thank you for listening</a:t>
            </a:r>
          </a:p>
        </p:txBody>
      </p:sp>
      <p:sp>
        <p:nvSpPr>
          <p:cNvPr id="3" name="Subtitle 2">
            <a:extLst>
              <a:ext uri="{FF2B5EF4-FFF2-40B4-BE49-F238E27FC236}">
                <a16:creationId xmlns:a16="http://schemas.microsoft.com/office/drawing/2014/main" id="{5E09296B-B26F-4376-9998-19AE68EA426A}"/>
              </a:ext>
            </a:extLst>
          </p:cNvPr>
          <p:cNvSpPr>
            <a:spLocks noGrp="1"/>
          </p:cNvSpPr>
          <p:nvPr>
            <p:ph type="subTitle" idx="1"/>
          </p:nvPr>
        </p:nvSpPr>
        <p:spPr/>
        <p:txBody>
          <a:bodyPr/>
          <a:lstStyle/>
          <a:p>
            <a:pPr algn="ctr"/>
            <a:r>
              <a:rPr lang="en-GB" dirty="0"/>
              <a:t>Any questions? </a:t>
            </a:r>
          </a:p>
        </p:txBody>
      </p:sp>
    </p:spTree>
    <p:extLst>
      <p:ext uri="{BB962C8B-B14F-4D97-AF65-F5344CB8AC3E}">
        <p14:creationId xmlns:p14="http://schemas.microsoft.com/office/powerpoint/2010/main" val="3951658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BBAA0-3D72-43E0-BB3F-363DBEE1931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ED6CA17-6E12-404E-A74E-3C228C0EFC4B}"/>
              </a:ext>
            </a:extLst>
          </p:cNvPr>
          <p:cNvSpPr>
            <a:spLocks noGrp="1"/>
          </p:cNvSpPr>
          <p:nvPr>
            <p:ph idx="1"/>
          </p:nvPr>
        </p:nvSpPr>
        <p:spPr>
          <a:xfrm>
            <a:off x="1141412" y="1880558"/>
            <a:ext cx="9905999" cy="3985404"/>
          </a:xfrm>
        </p:spPr>
        <p:txBody>
          <a:bodyPr>
            <a:normAutofit fontScale="85000" lnSpcReduction="10000"/>
          </a:bodyPr>
          <a:lstStyle/>
          <a:p>
            <a:pPr marL="0" indent="0">
              <a:buNone/>
            </a:pPr>
            <a:r>
              <a:rPr lang="en-GB" dirty="0"/>
              <a:t>Modern Scholarship: </a:t>
            </a:r>
          </a:p>
          <a:p>
            <a:pPr marL="0" indent="0">
              <a:buNone/>
            </a:pPr>
            <a:r>
              <a:rPr lang="en-GB" sz="1800" dirty="0" err="1"/>
              <a:t>Andreades</a:t>
            </a:r>
            <a:r>
              <a:rPr lang="en-GB" sz="1800" dirty="0"/>
              <a:t>, A.M. 1933. </a:t>
            </a:r>
            <a:r>
              <a:rPr lang="en-GB" sz="1800" i="1" dirty="0"/>
              <a:t>A History of Greek Finance Volume 1. </a:t>
            </a:r>
            <a:r>
              <a:rPr lang="en-GB" sz="1800" dirty="0"/>
              <a:t>Massachusetts: Harvard University Press.</a:t>
            </a:r>
          </a:p>
          <a:p>
            <a:pPr marL="0" indent="0">
              <a:buNone/>
            </a:pPr>
            <a:r>
              <a:rPr lang="en-GB" sz="1800" dirty="0"/>
              <a:t>Burke, E.M. 1984. “</a:t>
            </a:r>
            <a:r>
              <a:rPr lang="en-GB" sz="1800" dirty="0" err="1"/>
              <a:t>Eubulus</a:t>
            </a:r>
            <a:r>
              <a:rPr lang="en-GB" sz="1800" dirty="0"/>
              <a:t>, Olynthus, and Euboea”. Transactions of the American Philological Association. Vol 114. 111-120. </a:t>
            </a:r>
          </a:p>
          <a:p>
            <a:pPr marL="0" indent="0">
              <a:buNone/>
            </a:pPr>
            <a:r>
              <a:rPr lang="en-GB" sz="1800" dirty="0"/>
              <a:t>Burke, E.M. 2010. “Finances and the Operation of the Athenian Democracy in the ‘</a:t>
            </a:r>
            <a:r>
              <a:rPr lang="en-GB" sz="1800" dirty="0" err="1"/>
              <a:t>Lycurgan</a:t>
            </a:r>
            <a:r>
              <a:rPr lang="en-GB" sz="1800" dirty="0"/>
              <a:t> Era’”. American Journal of Philology. Vol 131. No 3. 393-423.</a:t>
            </a:r>
          </a:p>
          <a:p>
            <a:pPr marL="0" indent="0">
              <a:buNone/>
            </a:pPr>
            <a:r>
              <a:rPr lang="en-GB" sz="1800" dirty="0" err="1"/>
              <a:t>Cawkwell</a:t>
            </a:r>
            <a:r>
              <a:rPr lang="en-GB" sz="1800" dirty="0"/>
              <a:t>, G.L. 1963. “</a:t>
            </a:r>
            <a:r>
              <a:rPr lang="en-GB" sz="1800" dirty="0" err="1"/>
              <a:t>Eubulus</a:t>
            </a:r>
            <a:r>
              <a:rPr lang="en-GB" sz="1800" dirty="0"/>
              <a:t>”. The Journal of Hellenic Studies. Vol 83. 47-67. </a:t>
            </a:r>
          </a:p>
          <a:p>
            <a:pPr marL="0" indent="0">
              <a:buNone/>
            </a:pPr>
            <a:r>
              <a:rPr lang="en-GB" sz="1800" dirty="0"/>
              <a:t>Rhodes, P.J. 1986. “Political Activity in Classical Athens”. The Journal of Hellenic Studies. Vol 106. 132-144. </a:t>
            </a:r>
          </a:p>
          <a:p>
            <a:pPr marL="0" indent="0">
              <a:buNone/>
            </a:pPr>
            <a:r>
              <a:rPr lang="en-GB" sz="1800" dirty="0"/>
              <a:t>Rhodes, P.J. 2013. “The organization of Athenian Public Finance”. Greece &amp; Rome second series. Vol 60. No 2. 203-231. </a:t>
            </a:r>
          </a:p>
          <a:p>
            <a:pPr marL="0" indent="0">
              <a:buNone/>
            </a:pPr>
            <a:r>
              <a:rPr lang="en-GB" sz="1800" dirty="0"/>
              <a:t>Roberts, J.T. 1982. “Athens’ so-called unofficial politicians”. Hermes. Bd 110. H 3. 354-362.</a:t>
            </a:r>
          </a:p>
          <a:p>
            <a:pPr marL="0" indent="0">
              <a:buNone/>
            </a:pPr>
            <a:r>
              <a:rPr lang="en-GB" sz="1800" dirty="0"/>
              <a:t>Sealey, R. 1955. “Athens after the social war”. The journal of Hellenic Studies. Vol 75. 74-81. </a:t>
            </a:r>
          </a:p>
          <a:p>
            <a:pPr marL="0" indent="0">
              <a:buNone/>
            </a:pPr>
            <a:endParaRPr lang="en-GB" sz="1800" dirty="0"/>
          </a:p>
        </p:txBody>
      </p:sp>
    </p:spTree>
    <p:extLst>
      <p:ext uri="{BB962C8B-B14F-4D97-AF65-F5344CB8AC3E}">
        <p14:creationId xmlns:p14="http://schemas.microsoft.com/office/powerpoint/2010/main" val="711083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BBAA0-3D72-43E0-BB3F-363DBEE1931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5ED6CA17-6E12-404E-A74E-3C228C0EFC4B}"/>
              </a:ext>
            </a:extLst>
          </p:cNvPr>
          <p:cNvSpPr>
            <a:spLocks noGrp="1"/>
          </p:cNvSpPr>
          <p:nvPr>
            <p:ph idx="1"/>
          </p:nvPr>
        </p:nvSpPr>
        <p:spPr>
          <a:xfrm>
            <a:off x="1141412" y="1880558"/>
            <a:ext cx="9905999" cy="3985404"/>
          </a:xfrm>
        </p:spPr>
        <p:txBody>
          <a:bodyPr>
            <a:normAutofit/>
          </a:bodyPr>
          <a:lstStyle/>
          <a:p>
            <a:pPr marL="0" indent="0">
              <a:buNone/>
            </a:pPr>
            <a:r>
              <a:rPr lang="en-GB" dirty="0"/>
              <a:t>Ancient Sources: </a:t>
            </a:r>
          </a:p>
          <a:p>
            <a:pPr marL="0" indent="0">
              <a:buNone/>
            </a:pPr>
            <a:r>
              <a:rPr lang="en-GB" sz="1800" dirty="0" err="1"/>
              <a:t>Aeschines</a:t>
            </a:r>
            <a:r>
              <a:rPr lang="en-GB" sz="1800" dirty="0"/>
              <a:t>. Against Ctesiphon. C.D. Adams (trans.). 1919. London: William Heinemann Ltd. </a:t>
            </a:r>
          </a:p>
          <a:p>
            <a:pPr marL="0" indent="0">
              <a:buNone/>
            </a:pPr>
            <a:r>
              <a:rPr lang="en-GB" sz="1800" dirty="0"/>
              <a:t>Aristotle. Athenian Constitution. H. Rackham (trans.). 1952. London: William Heinemann Ltd. </a:t>
            </a:r>
          </a:p>
          <a:p>
            <a:pPr marL="0" indent="0">
              <a:buNone/>
            </a:pPr>
            <a:r>
              <a:rPr lang="en-GB" sz="1800" dirty="0"/>
              <a:t>Demosthenes. Against </a:t>
            </a:r>
            <a:r>
              <a:rPr lang="en-GB" sz="1800" dirty="0" err="1"/>
              <a:t>Aristocrates</a:t>
            </a:r>
            <a:r>
              <a:rPr lang="en-GB" sz="1800" dirty="0"/>
              <a:t>. A.T. Murray (trans.). 1939. London: William Heinemann Ltd. </a:t>
            </a:r>
          </a:p>
          <a:p>
            <a:pPr marL="0" indent="0">
              <a:buNone/>
            </a:pPr>
            <a:r>
              <a:rPr lang="en-GB" sz="1800" dirty="0"/>
              <a:t>Demosthenes. </a:t>
            </a:r>
            <a:r>
              <a:rPr lang="en-GB" sz="1800" dirty="0" err="1"/>
              <a:t>Olynthiac</a:t>
            </a:r>
            <a:r>
              <a:rPr lang="en-GB" sz="1800" dirty="0"/>
              <a:t> 1. J.H. Vince (trans.). 1930. London: William Heinemann Ltd. </a:t>
            </a:r>
          </a:p>
          <a:p>
            <a:pPr marL="0" indent="0">
              <a:buNone/>
            </a:pPr>
            <a:r>
              <a:rPr lang="en-GB" sz="1800" dirty="0"/>
              <a:t>Demosthenes. Philippic 4. J.H. Vince (trans.). 1930. London: William Heinemann Ltd. </a:t>
            </a:r>
          </a:p>
          <a:p>
            <a:pPr marL="0" indent="0">
              <a:buNone/>
            </a:pPr>
            <a:r>
              <a:rPr lang="en-GB" sz="1800" dirty="0"/>
              <a:t>Plutarch. Pericles. B. Perrin (trans.). 1916. London: William Heinemann Ltd. </a:t>
            </a:r>
          </a:p>
          <a:p>
            <a:pPr marL="0" indent="0">
              <a:buNone/>
            </a:pPr>
            <a:r>
              <a:rPr lang="en-GB" sz="1800" dirty="0"/>
              <a:t>Xenophon. Way and Means. E.C. Marchant (trans.). 1925. </a:t>
            </a:r>
            <a:r>
              <a:rPr lang="en-GB" sz="1800"/>
              <a:t>London: William Heinemann Ltd. </a:t>
            </a:r>
          </a:p>
          <a:p>
            <a:pPr marL="0" indent="0">
              <a:buNone/>
            </a:pPr>
            <a:endParaRPr lang="en-GB" sz="1800" dirty="0"/>
          </a:p>
        </p:txBody>
      </p:sp>
    </p:spTree>
    <p:extLst>
      <p:ext uri="{BB962C8B-B14F-4D97-AF65-F5344CB8AC3E}">
        <p14:creationId xmlns:p14="http://schemas.microsoft.com/office/powerpoint/2010/main" val="38618717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3282</TotalTime>
  <Words>983</Words>
  <Application>Microsoft Office PowerPoint</Application>
  <PresentationFormat>Widescreen</PresentationFormat>
  <Paragraphs>60</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Tw Cen MT</vt:lpstr>
      <vt:lpstr>Circuit</vt:lpstr>
      <vt:lpstr>Supporting the Democracy through finance: Eubulus’ Reforms</vt:lpstr>
      <vt:lpstr>PowerPoint Presentation</vt:lpstr>
      <vt:lpstr>  Section 1: Contextual Background  </vt:lpstr>
      <vt:lpstr>5th Century reforms:  </vt:lpstr>
      <vt:lpstr>PowerPoint Presentation</vt:lpstr>
      <vt:lpstr>Section 2: internal prosperity vs prosperity through maintaining an empire </vt:lpstr>
      <vt:lpstr>PowerPoint Presentation</vt:lpstr>
      <vt:lpstr>PowerPoint Presentation</vt:lpstr>
      <vt:lpstr>PowerPoint Presentation</vt:lpstr>
      <vt:lpstr>Section 3: Eubulus’ Reforms  </vt:lpstr>
      <vt:lpstr>PowerPoint Presentation</vt:lpstr>
      <vt:lpstr>PowerPoint Presentation</vt:lpstr>
      <vt:lpstr>PowerPoint Presentation</vt:lpstr>
      <vt:lpstr>PowerPoint Presentation</vt:lpstr>
      <vt:lpstr>Conclusion  </vt:lpstr>
      <vt:lpstr>Thank you for listening</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Tomas Sharpe (1500326)</dc:creator>
  <cp:lastModifiedBy>Tomas Sharpe (1500326)</cp:lastModifiedBy>
  <cp:revision>26</cp:revision>
  <dcterms:created xsi:type="dcterms:W3CDTF">2020-06-10T01:43:25Z</dcterms:created>
  <dcterms:modified xsi:type="dcterms:W3CDTF">2020-06-12T19:22:21Z</dcterms:modified>
</cp:coreProperties>
</file>