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1" r:id="rId7"/>
    <p:sldId id="264"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2950321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4079045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FB74B1-3C79-4C8C-A401-F72B016299E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689253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FB74B1-3C79-4C8C-A401-F72B016299EA}"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1987438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FB74B1-3C79-4C8C-A401-F72B016299EA}" type="datetimeFigureOut">
              <a:rPr lang="en-GB" smtClean="0"/>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1142612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FB74B1-3C79-4C8C-A401-F72B016299EA}" type="datetimeFigureOut">
              <a:rPr lang="en-GB" smtClean="0"/>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4247297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FB74B1-3C79-4C8C-A401-F72B016299EA}" type="datetimeFigureOut">
              <a:rPr lang="en-GB" smtClean="0"/>
              <a:t>04/12/2017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3555727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FB74B1-3C79-4C8C-A401-F72B016299EA}"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4121301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FB74B1-3C79-4C8C-A401-F72B016299EA}"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193960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3212051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3308096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FB74B1-3C79-4C8C-A401-F72B016299EA}" type="datetimeFigureOut">
              <a:rPr lang="en-GB" smtClean="0"/>
              <a:t>04/12/2017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9EF30B-B711-4C25-9E5A-BD124C97BBA1}" type="slidenum">
              <a:rPr lang="en-GB" smtClean="0"/>
              <a:t>‹#›</a:t>
            </a:fld>
            <a:endParaRPr lang="en-GB"/>
          </a:p>
        </p:txBody>
      </p:sp>
    </p:spTree>
    <p:extLst>
      <p:ext uri="{BB962C8B-B14F-4D97-AF65-F5344CB8AC3E}">
        <p14:creationId xmlns:p14="http://schemas.microsoft.com/office/powerpoint/2010/main" val="225144741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McDonalds in Bolivia	</a:t>
            </a:r>
          </a:p>
        </p:txBody>
      </p:sp>
      <p:sp>
        <p:nvSpPr>
          <p:cNvPr id="3" name="Subtitle 2"/>
          <p:cNvSpPr>
            <a:spLocks noGrp="1"/>
          </p:cNvSpPr>
          <p:nvPr>
            <p:ph type="subTitle" idx="1"/>
          </p:nvPr>
        </p:nvSpPr>
        <p:spPr/>
        <p:txBody>
          <a:bodyPr/>
          <a:lstStyle/>
          <a:p>
            <a:r>
              <a:rPr lang="en-GB" dirty="0"/>
              <a:t>A failure of IBC relationship building	</a:t>
            </a:r>
          </a:p>
        </p:txBody>
      </p:sp>
    </p:spTree>
    <p:extLst>
      <p:ext uri="{BB962C8B-B14F-4D97-AF65-F5344CB8AC3E}">
        <p14:creationId xmlns:p14="http://schemas.microsoft.com/office/powerpoint/2010/main" val="3340202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Lack of Marketing Research: McDonald’s closed All Their Restaurants in Bolivia</a:t>
            </a:r>
            <a:br>
              <a:rPr lang="en-GB" b="1" dirty="0"/>
            </a:br>
            <a:endParaRPr lang="en-GB" dirty="0"/>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530469" y="1681895"/>
            <a:ext cx="6098173" cy="4134705"/>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7077808" y="2092569"/>
            <a:ext cx="4141177" cy="2308324"/>
          </a:xfrm>
          <a:prstGeom prst="rect">
            <a:avLst/>
          </a:prstGeom>
        </p:spPr>
        <p:txBody>
          <a:bodyPr wrap="square">
            <a:spAutoFit/>
          </a:bodyPr>
          <a:lstStyle/>
          <a:p>
            <a:pPr algn="just"/>
            <a:r>
              <a:rPr lang="en-GB" dirty="0">
                <a:ln w="0"/>
                <a:effectLst>
                  <a:outerShdw blurRad="38100" dist="19050" dir="2700000" algn="tl" rotWithShape="0">
                    <a:schemeClr val="dk1">
                      <a:alpha val="40000"/>
                    </a:schemeClr>
                  </a:outerShdw>
                </a:effectLst>
              </a:rPr>
              <a:t>After operating five years in Bolivia, McDonalds closed its eight branches and left the country in 2002. </a:t>
            </a:r>
            <a:r>
              <a:rPr lang="en-US" dirty="0">
                <a:ln w="0"/>
                <a:effectLst>
                  <a:outerShdw blurRad="38100" dist="19050" dir="2700000" algn="tl" rotWithShape="0">
                    <a:schemeClr val="dk1">
                      <a:alpha val="40000"/>
                    </a:schemeClr>
                  </a:outerShdw>
                </a:effectLst>
              </a:rPr>
              <a:t>For 14 years, McDonald's attempted to court Bolivians into making a habit out of eating their processed menu items -- only to experience an overwhelming, nation-wide rejection.</a:t>
            </a:r>
            <a:endParaRPr lang="en-GB"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54402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Why did McDonalds leave Bolivia?</a:t>
            </a:r>
          </a:p>
        </p:txBody>
      </p:sp>
      <p:sp>
        <p:nvSpPr>
          <p:cNvPr id="3" name="Content Placeholder 2"/>
          <p:cNvSpPr>
            <a:spLocks noGrp="1"/>
          </p:cNvSpPr>
          <p:nvPr>
            <p:ph idx="1"/>
          </p:nvPr>
        </p:nvSpPr>
        <p:spPr>
          <a:xfrm>
            <a:off x="4820194" y="1690688"/>
            <a:ext cx="6533605" cy="4486275"/>
          </a:xfrm>
        </p:spPr>
        <p:txBody>
          <a:bodyPr/>
          <a:lstStyle/>
          <a:p>
            <a:r>
              <a:rPr lang="en-GB" dirty="0"/>
              <a:t>A documentary film named “Why did McDonald’s Bolivia go Bankrupt,” was developed for knowing the reason of the failure of McDonald.</a:t>
            </a:r>
          </a:p>
          <a:p>
            <a:r>
              <a:rPr lang="en-GB" dirty="0"/>
              <a:t>The documentary film consists of interviews with different concerned people for example cooks, sociologists, nutritionists and educators who all agree that Bolivians are not against McDonald they are just hate ‘fast food,’ that always dislike in Bolivia.</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617" y="1449978"/>
            <a:ext cx="4563576" cy="3703319"/>
          </a:xfrm>
          <a:prstGeom prst="rect">
            <a:avLst/>
          </a:prstGeom>
        </p:spPr>
      </p:pic>
    </p:spTree>
    <p:extLst>
      <p:ext uri="{BB962C8B-B14F-4D97-AF65-F5344CB8AC3E}">
        <p14:creationId xmlns:p14="http://schemas.microsoft.com/office/powerpoint/2010/main" val="4156075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0A94-793C-40D3-9900-B93504569FFA}"/>
              </a:ext>
            </a:extLst>
          </p:cNvPr>
          <p:cNvSpPr>
            <a:spLocks noGrp="1"/>
          </p:cNvSpPr>
          <p:nvPr>
            <p:ph type="title"/>
          </p:nvPr>
        </p:nvSpPr>
        <p:spPr/>
        <p:txBody>
          <a:bodyPr>
            <a:normAutofit fontScale="90000"/>
          </a:bodyPr>
          <a:lstStyle/>
          <a:p>
            <a:r>
              <a:rPr lang="en-US" altLang="zh-CN" dirty="0" err="1"/>
              <a:t>Trompenaars</a:t>
            </a:r>
            <a:r>
              <a:rPr lang="en-US" altLang="zh-CN" dirty="0"/>
              <a:t>' model of national culture differences</a:t>
            </a:r>
            <a:br>
              <a:rPr lang="en-US" altLang="zh-CN" dirty="0"/>
            </a:br>
            <a:endParaRPr lang="zh-CN" altLang="en-US" dirty="0"/>
          </a:p>
        </p:txBody>
      </p:sp>
      <p:sp>
        <p:nvSpPr>
          <p:cNvPr id="3" name="Content Placeholder 2">
            <a:extLst>
              <a:ext uri="{FF2B5EF4-FFF2-40B4-BE49-F238E27FC236}">
                <a16:creationId xmlns:a16="http://schemas.microsoft.com/office/drawing/2014/main" id="{A32DCABB-CE2C-454E-91C8-6A46D5163211}"/>
              </a:ext>
            </a:extLst>
          </p:cNvPr>
          <p:cNvSpPr>
            <a:spLocks noGrp="1"/>
          </p:cNvSpPr>
          <p:nvPr>
            <p:ph idx="1"/>
          </p:nvPr>
        </p:nvSpPr>
        <p:spPr>
          <a:xfrm>
            <a:off x="5525310" y="1177047"/>
            <a:ext cx="5828489" cy="4999916"/>
          </a:xfrm>
        </p:spPr>
        <p:txBody>
          <a:bodyPr/>
          <a:lstStyle/>
          <a:p>
            <a:r>
              <a:rPr lang="en-US" altLang="zh-CN" dirty="0"/>
              <a:t>Individualism vs. Communitarianism </a:t>
            </a:r>
          </a:p>
          <a:p>
            <a:r>
              <a:rPr lang="en-US" altLang="zh-CN" dirty="0"/>
              <a:t>About United States, you can see a country with high individualism. People regarding themselves as individuals. In Bolivia, people regarding themselves as part of a group. Communist countries always has communitarianism culture.</a:t>
            </a:r>
            <a:endParaRPr lang="zh-CN" altLang="en-US" dirty="0"/>
          </a:p>
        </p:txBody>
      </p:sp>
      <p:pic>
        <p:nvPicPr>
          <p:cNvPr id="4" name="Picture 3">
            <a:extLst>
              <a:ext uri="{FF2B5EF4-FFF2-40B4-BE49-F238E27FC236}">
                <a16:creationId xmlns:a16="http://schemas.microsoft.com/office/drawing/2014/main" id="{62416AA0-10B1-43BE-AF62-8429020A9A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923" y="1437514"/>
            <a:ext cx="5165386" cy="4739449"/>
          </a:xfrm>
          <a:prstGeom prst="rect">
            <a:avLst/>
          </a:prstGeom>
        </p:spPr>
      </p:pic>
    </p:spTree>
    <p:extLst>
      <p:ext uri="{BB962C8B-B14F-4D97-AF65-F5344CB8AC3E}">
        <p14:creationId xmlns:p14="http://schemas.microsoft.com/office/powerpoint/2010/main" val="291183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Different culture </a:t>
            </a:r>
            <a:endParaRPr lang="en-GB" dirty="0"/>
          </a:p>
        </p:txBody>
      </p:sp>
      <p:sp>
        <p:nvSpPr>
          <p:cNvPr id="3" name="Content Placeholder 2"/>
          <p:cNvSpPr>
            <a:spLocks noGrp="1"/>
          </p:cNvSpPr>
          <p:nvPr>
            <p:ph idx="1"/>
          </p:nvPr>
        </p:nvSpPr>
        <p:spPr>
          <a:xfrm>
            <a:off x="838200" y="1715331"/>
            <a:ext cx="10507651" cy="4320344"/>
          </a:xfrm>
        </p:spPr>
        <p:txBody>
          <a:bodyPr/>
          <a:lstStyle/>
          <a:p>
            <a:r>
              <a:rPr lang="en-GB" dirty="0"/>
              <a:t>It’s not that Bolivians are against the concept of hamburgers and French fries . It’s that they are against the concept of ‘fast food’.</a:t>
            </a:r>
          </a:p>
          <a:p>
            <a:r>
              <a:rPr lang="en-GB" dirty="0"/>
              <a:t>Bolivians believe all meals should be prepared with love, dedication, certain hygiene standards and proper cook time.</a:t>
            </a:r>
          </a:p>
        </p:txBody>
      </p:sp>
    </p:spTree>
    <p:extLst>
      <p:ext uri="{BB962C8B-B14F-4D97-AF65-F5344CB8AC3E}">
        <p14:creationId xmlns:p14="http://schemas.microsoft.com/office/powerpoint/2010/main" val="2199156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9382" y="1399309"/>
            <a:ext cx="11104418" cy="4777654"/>
          </a:xfrm>
        </p:spPr>
        <p:txBody>
          <a:bodyPr/>
          <a:lstStyle/>
          <a:p>
            <a:pPr marL="0" indent="0">
              <a:buNone/>
            </a:pPr>
            <a:r>
              <a:rPr lang="en-GB" dirty="0"/>
              <a:t>On my opinion ,I think doing business effectively it is a basic need to know about your target customer’s preferences. </a:t>
            </a:r>
          </a:p>
          <a:p>
            <a:pPr marL="0" indent="0">
              <a:buNone/>
            </a:pPr>
            <a:endParaRPr lang="en-GB" dirty="0"/>
          </a:p>
          <a:p>
            <a:pPr marL="0" indent="0">
              <a:buNone/>
            </a:pPr>
            <a:r>
              <a:rPr lang="en-GB" dirty="0"/>
              <a:t>And the country culture is also important , you can meet a culture conflict in this case . So market research can help company build a good IBC relationship with other different countries.</a:t>
            </a:r>
          </a:p>
        </p:txBody>
      </p:sp>
      <p:sp>
        <p:nvSpPr>
          <p:cNvPr id="4" name="Rectangle 3"/>
          <p:cNvSpPr/>
          <p:nvPr/>
        </p:nvSpPr>
        <p:spPr>
          <a:xfrm>
            <a:off x="249382" y="376535"/>
            <a:ext cx="6321507" cy="923330"/>
          </a:xfrm>
          <a:prstGeom prst="rect">
            <a:avLst/>
          </a:prstGeom>
          <a:noFill/>
        </p:spPr>
        <p:txBody>
          <a:bodyPr wrap="square" lIns="91440" tIns="45720" rIns="91440" bIns="45720">
            <a:spAutoFit/>
          </a:bodyPr>
          <a:lstStyle/>
          <a:p>
            <a:r>
              <a:rPr lang="en-US" sz="5400" b="0" cap="none" spc="0" dirty="0">
                <a:ln w="0"/>
                <a:solidFill>
                  <a:schemeClr val="tx1"/>
                </a:solidFill>
                <a:effectLst>
                  <a:outerShdw blurRad="38100" dist="19050" dir="2700000" algn="tl" rotWithShape="0">
                    <a:schemeClr val="dk1">
                      <a:alpha val="40000"/>
                    </a:schemeClr>
                  </a:outerShdw>
                </a:effectLst>
              </a:rPr>
              <a:t>Conclusion </a:t>
            </a:r>
          </a:p>
        </p:txBody>
      </p:sp>
    </p:spTree>
    <p:extLst>
      <p:ext uri="{BB962C8B-B14F-4D97-AF65-F5344CB8AC3E}">
        <p14:creationId xmlns:p14="http://schemas.microsoft.com/office/powerpoint/2010/main" val="1092882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4500F-33F2-4AC5-811E-5F31CB50E2FE}"/>
              </a:ext>
            </a:extLst>
          </p:cNvPr>
          <p:cNvSpPr>
            <a:spLocks noGrp="1"/>
          </p:cNvSpPr>
          <p:nvPr>
            <p:ph type="title"/>
          </p:nvPr>
        </p:nvSpPr>
        <p:spPr/>
        <p:txBody>
          <a:bodyPr/>
          <a:lstStyle/>
          <a:p>
            <a:r>
              <a:rPr lang="en-US" altLang="zh-CN" dirty="0"/>
              <a:t>References</a:t>
            </a:r>
            <a:endParaRPr lang="zh-CN" altLang="en-US" dirty="0"/>
          </a:p>
        </p:txBody>
      </p:sp>
      <p:sp>
        <p:nvSpPr>
          <p:cNvPr id="3" name="Content Placeholder 2">
            <a:extLst>
              <a:ext uri="{FF2B5EF4-FFF2-40B4-BE49-F238E27FC236}">
                <a16:creationId xmlns:a16="http://schemas.microsoft.com/office/drawing/2014/main" id="{3801FA26-5B6F-423F-9F15-8F464CDF9793}"/>
              </a:ext>
            </a:extLst>
          </p:cNvPr>
          <p:cNvSpPr>
            <a:spLocks noGrp="1"/>
          </p:cNvSpPr>
          <p:nvPr>
            <p:ph idx="1"/>
          </p:nvPr>
        </p:nvSpPr>
        <p:spPr>
          <a:xfrm>
            <a:off x="359229" y="1690688"/>
            <a:ext cx="10994571" cy="4486275"/>
          </a:xfrm>
        </p:spPr>
        <p:txBody>
          <a:bodyPr/>
          <a:lstStyle/>
          <a:p>
            <a:r>
              <a:rPr lang="en-US" altLang="zh-CN" dirty="0"/>
              <a:t>Available at :http://wafflesatnoon.com/</a:t>
            </a:r>
            <a:r>
              <a:rPr lang="en-US" altLang="zh-CN" dirty="0" err="1"/>
              <a:t>mcdonalds</a:t>
            </a:r>
            <a:r>
              <a:rPr lang="en-US" altLang="zh-CN" dirty="0"/>
              <a:t>-banned-in-</a:t>
            </a:r>
            <a:r>
              <a:rPr lang="en-US" altLang="zh-CN" dirty="0" err="1"/>
              <a:t>bolivia</a:t>
            </a:r>
            <a:r>
              <a:rPr lang="en-US" altLang="zh-CN" dirty="0"/>
              <a:t>/</a:t>
            </a:r>
          </a:p>
          <a:p>
            <a:pPr marL="0" indent="0">
              <a:buNone/>
            </a:pPr>
            <a:r>
              <a:rPr lang="en-US" altLang="zh-CN" dirty="0"/>
              <a:t>[Accessed 3 December]</a:t>
            </a:r>
          </a:p>
          <a:p>
            <a:pPr marL="0" indent="0">
              <a:buNone/>
            </a:pPr>
            <a:endParaRPr lang="en-US" altLang="zh-CN" dirty="0"/>
          </a:p>
          <a:p>
            <a:pPr marL="0" indent="0">
              <a:buNone/>
            </a:pPr>
            <a:r>
              <a:rPr lang="en-US" altLang="zh-CN" dirty="0"/>
              <a:t>Hofstede G, (1996), Riding the waves of commerce: A test of </a:t>
            </a:r>
            <a:r>
              <a:rPr lang="en-US" altLang="zh-CN" dirty="0" err="1"/>
              <a:t>trompenaars</a:t>
            </a:r>
            <a:r>
              <a:rPr lang="en-US" altLang="zh-CN" dirty="0"/>
              <a:t>' “model” of national culture differences, Journal of Intercultural Relations</a:t>
            </a:r>
            <a:r>
              <a:rPr lang="en-US" altLang="zh-CN" u="sng" dirty="0"/>
              <a:t>, </a:t>
            </a:r>
            <a:r>
              <a:rPr lang="en-US" altLang="zh-CN" dirty="0"/>
              <a:t>189-198.</a:t>
            </a:r>
          </a:p>
          <a:p>
            <a:pPr marL="0" indent="0">
              <a:buNone/>
            </a:pPr>
            <a:endParaRPr lang="en-US" altLang="zh-CN" dirty="0"/>
          </a:p>
          <a:p>
            <a:pPr marL="0" indent="0">
              <a:buNone/>
            </a:pPr>
            <a:r>
              <a:rPr lang="en-US" altLang="zh-CN" dirty="0"/>
              <a:t>Johnson L, (2013), McDonald’s closing all restaurants in Bolivia as nation rejects fast food. Journal of Natural News.</a:t>
            </a:r>
          </a:p>
          <a:p>
            <a:pPr marL="0" indent="0">
              <a:buNone/>
            </a:pPr>
            <a:endParaRPr lang="zh-CN" altLang="en-US" dirty="0"/>
          </a:p>
        </p:txBody>
      </p:sp>
    </p:spTree>
    <p:extLst>
      <p:ext uri="{BB962C8B-B14F-4D97-AF65-F5344CB8AC3E}">
        <p14:creationId xmlns:p14="http://schemas.microsoft.com/office/powerpoint/2010/main" val="3730372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3616" y="2233247"/>
            <a:ext cx="10515600" cy="1585180"/>
          </a:xfrm>
        </p:spPr>
        <p:txBody>
          <a:bodyPr>
            <a:normAutofit/>
          </a:bodyPr>
          <a:lstStyle/>
          <a:p>
            <a:r>
              <a:rPr lang="en-GB" sz="6600" dirty="0"/>
              <a:t>Thank you for watching !</a:t>
            </a:r>
          </a:p>
        </p:txBody>
      </p:sp>
    </p:spTree>
    <p:extLst>
      <p:ext uri="{BB962C8B-B14F-4D97-AF65-F5344CB8AC3E}">
        <p14:creationId xmlns:p14="http://schemas.microsoft.com/office/powerpoint/2010/main" val="22570348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
  <TotalTime>420</TotalTime>
  <Words>373</Words>
  <Application>Microsoft Office PowerPoint</Application>
  <PresentationFormat>Widescreen</PresentationFormat>
  <Paragraphs>25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等线</vt:lpstr>
      <vt:lpstr>等线 Light</vt:lpstr>
      <vt:lpstr>Arial</vt:lpstr>
      <vt:lpstr>Calibri</vt:lpstr>
      <vt:lpstr>Calibri Light</vt:lpstr>
      <vt:lpstr>Office Theme</vt:lpstr>
      <vt:lpstr>McDonalds in Bolivia </vt:lpstr>
      <vt:lpstr>Lack of Marketing Research: McDonald’s closed All Their Restaurants in Bolivia </vt:lpstr>
      <vt:lpstr>Why did McDonalds leave Bolivia?</vt:lpstr>
      <vt:lpstr>Trompenaars' model of national culture differences </vt:lpstr>
      <vt:lpstr>Different culture </vt:lpstr>
      <vt:lpstr>PowerPoint Presentation</vt:lpstr>
      <vt:lpstr>References</vt:lpstr>
      <vt:lpstr>Thank you for watching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McDonalds in Bolivia </dc:title>
  <dc:creator>Yihang Chen</dc:creator>
  <cp:lastModifiedBy>陈逸航</cp:lastModifiedBy>
  <cp:revision>17</cp:revision>
  <dcterms:created xsi:type="dcterms:W3CDTF">2017-11-08T11:17:09Z</dcterms:created>
  <dcterms:modified xsi:type="dcterms:W3CDTF">2017-12-05T02:31:18Z</dcterms:modified>
</cp:coreProperties>
</file>