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57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279" r:id="rId23"/>
    <p:sldId id="280" r:id="rId24"/>
  </p:sldIdLst>
  <p:sldSz cx="9144000" cy="6858000" type="screen4x3"/>
  <p:notesSz cx="9926638" cy="6797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9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73E14-8119-4C40-9BDE-FCC81A0848F4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9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B28405-F52C-41A7-84F5-6A1EFA6DC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366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799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CA3D56-FCE0-4E44-A9FF-599074DCE4C2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665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799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8BFA35-32D8-4BC3-8FC7-063D5A73E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299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mailto:ken.dicks@uwtsd.ac.uk" TargetMode="External"/><Relationship Id="rId7" Type="http://schemas.openxmlformats.org/officeDocument/2006/relationships/image" Target="../media/image5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What%20are%20the%20main%20points%20that%20we%20covered%20in%20our%20previous%20session.docx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5" Type="http://schemas.openxmlformats.org/officeDocument/2006/relationships/image" Target="../media/image9.png"/><Relationship Id="rId4" Type="http://schemas.openxmlformats.org/officeDocument/2006/relationships/hyperlink" Target="What%20do%20we%20mean%20by%20Inclusive%20Education.docx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What%20do%20we%20mean%20by%20Inclusive%20Education.docx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gov.wales/docs/dcells/publications/160318-inclusion-and-pupil-support-en.pdf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What%20do%20we%20mean%20by%20Inclusive%20Education.docx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fWhQUz2J7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icef.org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What%20do%20we%20mean%20by%20Inclusive%20Education.docx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sierpB2ydrE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HE4Q8ABxSI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consultations/education/draft-aln-and-education-tribunal-wales-bill/?lang=en" TargetMode="External"/><Relationship Id="rId2" Type="http://schemas.openxmlformats.org/officeDocument/2006/relationships/hyperlink" Target="http://www.unesco.org/education/pdf/SALAMA_E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gov.wales/topics/educationandskills/schoolshome/pupilsupport/inclusionpupilsupportguidance/?lang=en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mbudsman.org.uk/__data/assets/pdf_file/0019/33337/FDN-218144-Introduction-to-the-Social-and-Medical-Models-of-Disability.pdf" TargetMode="External"/><Relationship Id="rId2" Type="http://schemas.openxmlformats.org/officeDocument/2006/relationships/hyperlink" Target="https://assemblyinbrief.wordpress.com/2015/10/14/committee-to-carry-out-pre-legislative-scrutiny-of-draft-aln-bill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ope.org.uk/support/professionals/learning-together/inclusive-learning/schools" TargetMode="External"/><Relationship Id="rId2" Type="http://schemas.openxmlformats.org/officeDocument/2006/relationships/hyperlink" Target="http://webarchive.nationalarchives.gov.uk/+/http:/www.cabinetoffice.gov.uk/media/cabinetoffice/strategy/assets/disability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definition-of-disability-under-equality-act-20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11560" y="404664"/>
            <a:ext cx="2448272" cy="33120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11560" y="3861048"/>
            <a:ext cx="2448272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275856" y="404664"/>
            <a:ext cx="2736304" cy="165601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275856" y="2520280"/>
            <a:ext cx="3384376" cy="227687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3275856" y="2155129"/>
            <a:ext cx="2736304" cy="26575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156176" y="404664"/>
            <a:ext cx="2448272" cy="1883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804248" y="2420888"/>
            <a:ext cx="1800200" cy="165618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804248" y="4149080"/>
            <a:ext cx="1800200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8315" y="5072510"/>
            <a:ext cx="8712968" cy="891530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/>
              <a:t>SJSI5017: Equality and Disability in Education</a:t>
            </a:r>
            <a:endParaRPr lang="en-US" sz="4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55776" y="6002124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Ken Dicks </a:t>
            </a:r>
            <a:r>
              <a:rPr lang="en-GB" sz="2800" b="1" dirty="0" smtClean="0">
                <a:hlinkClick r:id="rId3"/>
              </a:rPr>
              <a:t>ken.dicks@uwtsd.ac.uk</a:t>
            </a:r>
            <a:r>
              <a:rPr lang="en-GB" sz="2800" b="1" dirty="0" smtClean="0"/>
              <a:t> </a:t>
            </a:r>
            <a:endParaRPr lang="en-GB" sz="28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4990" y="517190"/>
            <a:ext cx="2161702" cy="296153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18499" y="520781"/>
            <a:ext cx="2141933" cy="16064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37975" y="626404"/>
            <a:ext cx="1871589" cy="12477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4711" y="2694308"/>
            <a:ext cx="3166665" cy="187155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97960" y="2542592"/>
            <a:ext cx="1412776" cy="141277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8072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Recap of last session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134076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Discuss, in small groups, the key features of our last session.</a:t>
            </a:r>
            <a:endParaRPr lang="en-GB" sz="2800" dirty="0"/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3" y="3717034"/>
            <a:ext cx="1728190" cy="172819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5576" y="2690917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Share your discussions with the larger group.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6747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11560" y="33265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Key Phrases and Concepts: Inclusive Education</a:t>
            </a:r>
            <a:endParaRPr lang="en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1465620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In small groups discuss the following:</a:t>
            </a:r>
            <a:endParaRPr lang="en-GB" sz="2800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7944" y="2051530"/>
            <a:ext cx="968732" cy="7293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331640" y="2766407"/>
            <a:ext cx="65527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What does inclusive education mean to you?</a:t>
            </a:r>
          </a:p>
          <a:p>
            <a:pPr algn="ctr"/>
            <a:endParaRPr lang="en-GB" sz="2800" dirty="0" smtClean="0"/>
          </a:p>
          <a:p>
            <a:pPr algn="ctr"/>
            <a:r>
              <a:rPr lang="en-GB" sz="2800" dirty="0" smtClean="0"/>
              <a:t>What issues and examples are you aware of?</a:t>
            </a:r>
            <a:endParaRPr lang="en-GB" sz="2800" dirty="0"/>
          </a:p>
        </p:txBody>
      </p:sp>
      <p:pic>
        <p:nvPicPr>
          <p:cNvPr id="10" name="Picture 9">
            <a:hlinkClick r:id="rId4" action="ppaction://hlinkfile"/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50092" y="6136933"/>
            <a:ext cx="604435" cy="604435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83568" y="5067181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Now share the thoughts of your group with the larger group.</a:t>
            </a:r>
            <a:endParaRPr lang="en-GB" sz="2800" dirty="0"/>
          </a:p>
        </p:txBody>
      </p:sp>
      <p:sp>
        <p:nvSpPr>
          <p:cNvPr id="16" name="TextBox 15"/>
          <p:cNvSpPr txBox="1"/>
          <p:nvPr/>
        </p:nvSpPr>
        <p:spPr>
          <a:xfrm>
            <a:off x="251520" y="94240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Learning Task </a:t>
            </a:r>
            <a:endParaRPr lang="en-GB" sz="2800" b="1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76064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GB" b="1" dirty="0" smtClean="0"/>
              <a:t>Principles of inclusive learning environments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1700808"/>
            <a:ext cx="87129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valuing all students and staff equally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increasing the participation of students in the cultures, curricula and communities of local schools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restructuring the cultures, policies and practices in schools to respond to the diversity of students in the locality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reducing barriers to learning and participation for all </a:t>
            </a:r>
            <a:r>
              <a:rPr lang="en-GB" sz="2800" dirty="0" smtClean="0"/>
              <a:t>students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979712" y="5373216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(Booth and </a:t>
            </a:r>
            <a:r>
              <a:rPr lang="en-GB" sz="2400" dirty="0" err="1"/>
              <a:t>Ainscow</a:t>
            </a:r>
            <a:r>
              <a:rPr lang="en-GB" sz="2400" dirty="0"/>
              <a:t>, 2002 cited in Armstrong 2012</a:t>
            </a:r>
            <a:r>
              <a:rPr lang="en-GB" sz="2400" dirty="0" smtClean="0"/>
              <a:t>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11331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76064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GB" b="1" dirty="0" smtClean="0"/>
              <a:t>Principles of inclusive learning environments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1700808"/>
            <a:ext cx="87129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view difference between students as resources to support learning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acknowledging the right of students to an education in their locality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emphasising</a:t>
            </a:r>
            <a:r>
              <a:rPr lang="en-US" sz="2800" dirty="0"/>
              <a:t> the role of schools in building community and developing values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recognising</a:t>
            </a:r>
            <a:r>
              <a:rPr lang="en-US" sz="2800" dirty="0"/>
              <a:t> that inclusion in education is one aspect of inclusion in society.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79712" y="5373216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(Booth and </a:t>
            </a:r>
            <a:r>
              <a:rPr lang="en-GB" sz="2400" dirty="0" err="1"/>
              <a:t>Ainscow</a:t>
            </a:r>
            <a:r>
              <a:rPr lang="en-GB" sz="2400" dirty="0"/>
              <a:t>, 2002 cited in Armstrong 2012</a:t>
            </a:r>
            <a:r>
              <a:rPr lang="en-GB" sz="2400" dirty="0" smtClean="0"/>
              <a:t>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29866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39552" y="112474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Learning Task </a:t>
            </a:r>
            <a:endParaRPr lang="en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899592" y="2264673"/>
            <a:ext cx="741682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Revisit the answers that you gave in Task 1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Are there any examples of good practice that you are aware of?</a:t>
            </a:r>
          </a:p>
          <a:p>
            <a:pPr algn="ctr"/>
            <a:endParaRPr lang="en-GB" sz="2800" dirty="0" smtClean="0"/>
          </a:p>
          <a:p>
            <a:pPr algn="ctr"/>
            <a:r>
              <a:rPr lang="en-GB" sz="2800" dirty="0" smtClean="0"/>
              <a:t>Feedback </a:t>
            </a:r>
            <a:r>
              <a:rPr lang="en-GB" sz="2800" dirty="0"/>
              <a:t>with tutor</a:t>
            </a:r>
          </a:p>
          <a:p>
            <a:pPr algn="ctr"/>
            <a:endParaRPr lang="en-GB" sz="28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873" y="1124744"/>
            <a:ext cx="638801" cy="638801"/>
          </a:xfrm>
          <a:prstGeom prst="rect">
            <a:avLst/>
          </a:prstGeom>
        </p:spPr>
      </p:pic>
      <p:pic>
        <p:nvPicPr>
          <p:cNvPr id="9" name="Picture 8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7043" y="5373216"/>
            <a:ext cx="820459" cy="820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713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Inclusion and Pupil Support 2006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470" y="1196752"/>
            <a:ext cx="4363059" cy="5201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64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Inclusion and Pupil Support 2006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755576" y="980728"/>
            <a:ext cx="7992888" cy="38770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2800" i="1" dirty="0"/>
              <a:t>There must be high standards and expectations, together </a:t>
            </a:r>
            <a:r>
              <a:rPr lang="en-US" sz="2800" i="1" dirty="0" smtClean="0"/>
              <a:t>with progressive </a:t>
            </a:r>
            <a:r>
              <a:rPr lang="en-US" sz="2800" i="1" dirty="0"/>
              <a:t>improvements in outcomes for all </a:t>
            </a:r>
            <a:r>
              <a:rPr lang="en-US" sz="2800" i="1" dirty="0" smtClean="0"/>
              <a:t>learners;</a:t>
            </a:r>
            <a:endParaRPr lang="en-US" sz="2800" i="1" dirty="0"/>
          </a:p>
          <a:p>
            <a:r>
              <a:rPr lang="en-US" sz="2800" i="1" dirty="0" smtClean="0"/>
              <a:t>The </a:t>
            </a:r>
            <a:r>
              <a:rPr lang="en-US" sz="2800" i="1" dirty="0"/>
              <a:t>interests of learners override all other </a:t>
            </a:r>
            <a:r>
              <a:rPr lang="en-US" sz="2800" i="1" dirty="0" smtClean="0"/>
              <a:t>considerations;</a:t>
            </a:r>
          </a:p>
          <a:p>
            <a:r>
              <a:rPr lang="en-GB" sz="2800" i="1" dirty="0"/>
              <a:t>All children and young people should have access to an appropriate education that affords them the opportunity to achieve their personal potential</a:t>
            </a:r>
            <a:r>
              <a:rPr lang="en-GB" sz="2800" i="1" dirty="0" smtClean="0"/>
              <a:t>;</a:t>
            </a:r>
          </a:p>
          <a:p>
            <a:r>
              <a:rPr lang="en-US" sz="2800" i="1" dirty="0"/>
              <a:t>An inclusive education service offers excellence and choice and seeks and responds to the views of parents, </a:t>
            </a:r>
            <a:r>
              <a:rPr lang="en-US" sz="2800" i="1" dirty="0" err="1"/>
              <a:t>carers</a:t>
            </a:r>
            <a:r>
              <a:rPr lang="en-US" sz="2800" i="1" dirty="0"/>
              <a:t>, children and </a:t>
            </a:r>
            <a:r>
              <a:rPr lang="en-GB" sz="2800" i="1" dirty="0"/>
              <a:t>young people;</a:t>
            </a:r>
          </a:p>
          <a:p>
            <a:endParaRPr lang="en-GB" sz="2800" i="1" dirty="0"/>
          </a:p>
          <a:p>
            <a:endParaRPr lang="en-US" sz="2800" i="1" dirty="0" smtClean="0"/>
          </a:p>
        </p:txBody>
      </p:sp>
    </p:spTree>
    <p:extLst>
      <p:ext uri="{BB962C8B-B14F-4D97-AF65-F5344CB8AC3E}">
        <p14:creationId xmlns:p14="http://schemas.microsoft.com/office/powerpoint/2010/main" val="3694744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Inclusion and Pupil Support 2006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755576" y="1208128"/>
            <a:ext cx="7992888" cy="38770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2800" i="1" dirty="0"/>
              <a:t>The interests of all children and young people are safeguarded;</a:t>
            </a:r>
          </a:p>
          <a:p>
            <a:r>
              <a:rPr lang="en-GB" sz="2800" i="1" dirty="0"/>
              <a:t>With the right training, strategies and support, nearly all children and young people with additional learning needs can be successfully included in mainstream </a:t>
            </a:r>
            <a:r>
              <a:rPr lang="en-GB" sz="2800" i="1" dirty="0" smtClean="0"/>
              <a:t>education;</a:t>
            </a:r>
          </a:p>
          <a:p>
            <a:r>
              <a:rPr lang="en-US" sz="2800" i="1" dirty="0"/>
              <a:t>Inclusive education is an ongoing process concerned with ensuring equality of educational opportunity by accounting for and addressing the </a:t>
            </a:r>
            <a:r>
              <a:rPr lang="en-GB" sz="2800" i="1" dirty="0"/>
              <a:t>diversity present in schools </a:t>
            </a:r>
          </a:p>
          <a:p>
            <a:pPr marL="0" indent="0">
              <a:buNone/>
            </a:pPr>
            <a:endParaRPr lang="en-GB" sz="2800" i="1" dirty="0"/>
          </a:p>
          <a:p>
            <a:endParaRPr lang="en-GB" sz="2800" i="1" dirty="0"/>
          </a:p>
          <a:p>
            <a:endParaRPr lang="en-US" sz="2800" i="1" dirty="0" smtClean="0"/>
          </a:p>
        </p:txBody>
      </p:sp>
    </p:spTree>
    <p:extLst>
      <p:ext uri="{BB962C8B-B14F-4D97-AF65-F5344CB8AC3E}">
        <p14:creationId xmlns:p14="http://schemas.microsoft.com/office/powerpoint/2010/main" val="2999534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Inclusion and Pupil Support 2016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76064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GB" b="1" dirty="0" smtClean="0"/>
              <a:t>Welsh Government Guidance 203/2016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1700808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/>
              <a:t>Published in March 2016</a:t>
            </a:r>
            <a:endParaRPr lang="en-US" sz="2800" dirty="0"/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5068" y="2348880"/>
            <a:ext cx="2949888" cy="4067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391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Inclusion and Pupil Support 2016</a:t>
            </a:r>
            <a:endParaRPr lang="en-US" dirty="0"/>
          </a:p>
        </p:txBody>
      </p:sp>
      <p:sp>
        <p:nvSpPr>
          <p:cNvPr id="7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395536" y="1784192"/>
            <a:ext cx="8352928" cy="38770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2800" i="1" dirty="0"/>
              <a:t>Additional Learning Needs and Education Tribunal </a:t>
            </a:r>
            <a:r>
              <a:rPr lang="en-GB" sz="2800" i="1" dirty="0" smtClean="0"/>
              <a:t>(Wales</a:t>
            </a:r>
            <a:r>
              <a:rPr lang="en-GB" sz="2800" i="1" dirty="0"/>
              <a:t>) Bill</a:t>
            </a:r>
          </a:p>
          <a:p>
            <a:r>
              <a:rPr lang="en-GB" sz="2800" i="1" dirty="0"/>
              <a:t>Introducing the terms ‘additional learning needs’ and ‘additional learning provision’ to replace the existing terms ‘special educational needs’ and ‘special educational provision</a:t>
            </a:r>
          </a:p>
          <a:p>
            <a:pPr marL="0" indent="0">
              <a:buNone/>
            </a:pPr>
            <a:endParaRPr lang="en-GB" sz="2800" i="1" dirty="0"/>
          </a:p>
          <a:p>
            <a:endParaRPr lang="en-GB" sz="2800" i="1" dirty="0"/>
          </a:p>
          <a:p>
            <a:endParaRPr lang="en-US" sz="2800" i="1" dirty="0" smtClean="0"/>
          </a:p>
        </p:txBody>
      </p:sp>
    </p:spTree>
    <p:extLst>
      <p:ext uri="{BB962C8B-B14F-4D97-AF65-F5344CB8AC3E}">
        <p14:creationId xmlns:p14="http://schemas.microsoft.com/office/powerpoint/2010/main" val="4030515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Inclusion and Pupil Support 2016</a:t>
            </a:r>
            <a:endParaRPr lang="en-US" dirty="0"/>
          </a:p>
        </p:txBody>
      </p:sp>
      <p:sp>
        <p:nvSpPr>
          <p:cNvPr id="7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395536" y="1424152"/>
            <a:ext cx="8352928" cy="3877056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2400" i="1" dirty="0"/>
              <a:t>The best interests of learners must be a primary consideration</a:t>
            </a:r>
          </a:p>
          <a:p>
            <a:r>
              <a:rPr lang="en-GB" sz="2400" i="1" dirty="0"/>
              <a:t>Learners’ opinions should always be considered, along with those of their parents</a:t>
            </a:r>
          </a:p>
          <a:p>
            <a:r>
              <a:rPr lang="en-GB" sz="2400" i="1" dirty="0"/>
              <a:t>Learners should expect to have their needs identified and </a:t>
            </a:r>
            <a:r>
              <a:rPr lang="en-GB" sz="2400" i="1" dirty="0" smtClean="0"/>
              <a:t>met</a:t>
            </a:r>
          </a:p>
          <a:p>
            <a:r>
              <a:rPr lang="en-GB" sz="2400" i="1" dirty="0"/>
              <a:t>Agreeing assessment and provision for learners should be simpler and less adversarial</a:t>
            </a:r>
          </a:p>
          <a:p>
            <a:r>
              <a:rPr lang="en-GB" sz="2400" i="1" dirty="0"/>
              <a:t>Disagreements should be resolved as quickly and easily as possible</a:t>
            </a:r>
          </a:p>
          <a:p>
            <a:r>
              <a:rPr lang="en-GB" sz="2400" i="1" dirty="0"/>
              <a:t>All those involved in providing support to learners should work together to provide a seamless service</a:t>
            </a:r>
          </a:p>
          <a:p>
            <a:endParaRPr lang="en-GB" sz="2400" i="1" dirty="0"/>
          </a:p>
          <a:p>
            <a:pPr marL="0" indent="0">
              <a:buNone/>
            </a:pPr>
            <a:endParaRPr lang="en-GB" sz="2400" i="1" dirty="0"/>
          </a:p>
          <a:p>
            <a:endParaRPr lang="en-GB" sz="2400" i="1" dirty="0"/>
          </a:p>
          <a:p>
            <a:endParaRPr lang="en-US" sz="2400" i="1" dirty="0" smtClean="0"/>
          </a:p>
        </p:txBody>
      </p:sp>
    </p:spTree>
    <p:extLst>
      <p:ext uri="{BB962C8B-B14F-4D97-AF65-F5344CB8AC3E}">
        <p14:creationId xmlns:p14="http://schemas.microsoft.com/office/powerpoint/2010/main" val="283122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39552" y="40466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Learning Task </a:t>
            </a:r>
            <a:endParaRPr lang="en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899592" y="2420888"/>
            <a:ext cx="741682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1: Identify similarities with your own thoughts on inclusive practice in Tasks 1 &amp; 4.</a:t>
            </a:r>
          </a:p>
          <a:p>
            <a:pPr algn="ctr"/>
            <a:endParaRPr lang="en-GB" sz="2800" dirty="0" smtClean="0"/>
          </a:p>
          <a:p>
            <a:pPr algn="ctr"/>
            <a:r>
              <a:rPr lang="en-GB" sz="2800" dirty="0" smtClean="0"/>
              <a:t>2: Identify are issues or challenges that are raised by the principles outlined in the </a:t>
            </a:r>
            <a:r>
              <a:rPr lang="en-GB" sz="2800" dirty="0" smtClean="0"/>
              <a:t>Welsh Government </a:t>
            </a:r>
            <a:r>
              <a:rPr lang="en-GB" sz="2800" dirty="0" smtClean="0"/>
              <a:t>document.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873" y="404664"/>
            <a:ext cx="638801" cy="638801"/>
          </a:xfrm>
          <a:prstGeom prst="rect">
            <a:avLst/>
          </a:prstGeom>
        </p:spPr>
      </p:pic>
      <p:pic>
        <p:nvPicPr>
          <p:cNvPr id="9" name="Picture 8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7043" y="5373216"/>
            <a:ext cx="820459" cy="8204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1638071"/>
            <a:ext cx="782817" cy="78281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55576" y="1538789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In groups, read through the handout taken from ‘Inclusion and Pupil Support’ (p.2</a:t>
            </a:r>
            <a:r>
              <a:rPr lang="en-GB" sz="2800" dirty="0" smtClean="0"/>
              <a:t>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24953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Inclusive Education: A </a:t>
            </a:r>
            <a:r>
              <a:rPr lang="en-GB" sz="3600" dirty="0" smtClean="0"/>
              <a:t>UN</a:t>
            </a:r>
            <a:r>
              <a:rPr lang="en-GB" sz="3600" dirty="0" smtClean="0"/>
              <a:t> </a:t>
            </a:r>
            <a:r>
              <a:rPr lang="en-GB" sz="3600" dirty="0" smtClean="0"/>
              <a:t>perspective</a:t>
            </a:r>
            <a:endParaRPr lang="en-US" sz="3600" dirty="0"/>
          </a:p>
        </p:txBody>
      </p:sp>
      <p:sp>
        <p:nvSpPr>
          <p:cNvPr id="9" name="TextBox 8"/>
          <p:cNvSpPr txBox="1"/>
          <p:nvPr/>
        </p:nvSpPr>
        <p:spPr>
          <a:xfrm>
            <a:off x="6444208" y="5548064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UNICEF (2013)</a:t>
            </a:r>
            <a:endParaRPr lang="en-GB" dirty="0"/>
          </a:p>
        </p:txBody>
      </p:sp>
      <p:sp>
        <p:nvSpPr>
          <p:cNvPr id="3" name="Action Button: Movie 2">
            <a:hlinkClick r:id="rId2" highlightClick="1"/>
          </p:cNvPr>
          <p:cNvSpPr/>
          <p:nvPr/>
        </p:nvSpPr>
        <p:spPr>
          <a:xfrm>
            <a:off x="2915816" y="1916832"/>
            <a:ext cx="3672408" cy="324036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681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Inclusive Education: A global perspective</a:t>
            </a:r>
            <a:endParaRPr lang="en-US" sz="3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052736"/>
            <a:ext cx="4105011" cy="507573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851920" y="6309320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GB" dirty="0" smtClean="0">
                <a:hlinkClick r:id="rId3"/>
              </a:rPr>
              <a:t>www.unicef.org</a:t>
            </a:r>
            <a:r>
              <a:rPr lang="en-GB" dirty="0" smtClean="0"/>
              <a:t> (2013)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085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Inclusive Education: A global perspective</a:t>
            </a:r>
            <a:endParaRPr lang="en-US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1196752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The Salamanca Statement</a:t>
            </a:r>
            <a:endParaRPr lang="en-GB" sz="28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0528" y="1196752"/>
            <a:ext cx="638801" cy="63880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5536" y="2132856"/>
            <a:ext cx="83529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UNESCO </a:t>
            </a:r>
            <a:r>
              <a:rPr lang="en-GB" sz="2800" dirty="0" smtClean="0"/>
              <a:t>(United Nations Educational Scientific and Cultural Organisation) world </a:t>
            </a:r>
            <a:r>
              <a:rPr lang="en-GB" sz="2800" dirty="0"/>
              <a:t>conference 1994.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It calls upon all governments to “adopt as a matter of law or policy the principle of inclusive education, enrolling all children in regular schools, unless there are compelling reasons for doing otherwise’.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2822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39552" y="40466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Learning Task </a:t>
            </a:r>
            <a:endParaRPr lang="en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899592" y="3268141"/>
            <a:ext cx="74168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Discuss in groups and then feedback to the larger group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873" y="404664"/>
            <a:ext cx="638801" cy="638801"/>
          </a:xfrm>
          <a:prstGeom prst="rect">
            <a:avLst/>
          </a:prstGeom>
        </p:spPr>
      </p:pic>
      <p:pic>
        <p:nvPicPr>
          <p:cNvPr id="9" name="Picture 8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7043" y="5373216"/>
            <a:ext cx="820459" cy="82045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55576" y="1538789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Is enrolling all children in regular (mainstream) schools enough to ensure inclusive education?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03101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Inclusive Education: A global perspective</a:t>
            </a:r>
            <a:endParaRPr lang="en-US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908720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The Salamanca Statement</a:t>
            </a:r>
            <a:endParaRPr lang="en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95536" y="1412776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The statement goes on to say that;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251520" y="1916832"/>
            <a:ext cx="864096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give the 'highest policy and budgetary priority' to improve education services so that all children could be included, regardless of differences or difficulties.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'adopt as a matter of law or policy the principle of inclusive education' and enrol all children in ordinary schools unless there were compelling reasons for doing otherwise.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develop demonstration projects and encourage exchanges with countries with inclusive schools.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ensure that organisations of disabled people, along with parents and community bodies, are involved in planning decision-making.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put greater effort into pre-school strategies as well as vocational aspects of inclusive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ensure that both initial and in-service teacher training address the provision of inclusive education.</a:t>
            </a:r>
          </a:p>
        </p:txBody>
      </p:sp>
    </p:spTree>
    <p:extLst>
      <p:ext uri="{BB962C8B-B14F-4D97-AF65-F5344CB8AC3E}">
        <p14:creationId xmlns:p14="http://schemas.microsoft.com/office/powerpoint/2010/main" val="2428171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Inclusive Education: A global perspective</a:t>
            </a:r>
            <a:endParaRPr lang="en-US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908720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The Salamanca Statement</a:t>
            </a:r>
            <a:endParaRPr lang="en-GB" sz="2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572000" y="5229200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Inclusion Europe (2009)</a:t>
            </a:r>
            <a:endParaRPr lang="en-GB" sz="2000" dirty="0"/>
          </a:p>
        </p:txBody>
      </p:sp>
      <p:sp>
        <p:nvSpPr>
          <p:cNvPr id="6" name="Action Button: Movie 5">
            <a:hlinkClick r:id="rId2" highlightClick="1"/>
          </p:cNvPr>
          <p:cNvSpPr/>
          <p:nvPr/>
        </p:nvSpPr>
        <p:spPr>
          <a:xfrm>
            <a:off x="2339752" y="2060848"/>
            <a:ext cx="4104456" cy="288032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91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Inclusive </a:t>
            </a:r>
            <a:r>
              <a:rPr lang="en-GB" sz="3600" dirty="0" smtClean="0"/>
              <a:t>Education</a:t>
            </a:r>
            <a:r>
              <a:rPr lang="en-GB" sz="3600" dirty="0"/>
              <a:t> </a:t>
            </a:r>
            <a:r>
              <a:rPr lang="en-GB" sz="3600" dirty="0" smtClean="0"/>
              <a:t>from the learner’s perspective</a:t>
            </a:r>
            <a:endParaRPr lang="en-US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2915816" y="5229200"/>
            <a:ext cx="5328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Lebanese Association for Self Advocacy(2009)</a:t>
            </a:r>
            <a:endParaRPr lang="en-GB" sz="2000" dirty="0"/>
          </a:p>
        </p:txBody>
      </p:sp>
      <p:sp>
        <p:nvSpPr>
          <p:cNvPr id="2" name="Action Button: Movie 1">
            <a:hlinkClick r:id="rId2" highlightClick="1"/>
          </p:cNvPr>
          <p:cNvSpPr/>
          <p:nvPr/>
        </p:nvSpPr>
        <p:spPr>
          <a:xfrm>
            <a:off x="2771800" y="1772816"/>
            <a:ext cx="4032448" cy="3096344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22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>
            <a:spLocks noGrp="1"/>
          </p:cNvSpPr>
          <p:nvPr>
            <p:ph type="title"/>
          </p:nvPr>
        </p:nvSpPr>
        <p:spPr>
          <a:xfrm>
            <a:off x="685800" y="-27384"/>
            <a:ext cx="7772400" cy="1143000"/>
          </a:xfrm>
        </p:spPr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eferences</a:t>
            </a:r>
            <a:endParaRPr lang="en-GB" dirty="0"/>
          </a:p>
        </p:txBody>
      </p:sp>
      <p:sp>
        <p:nvSpPr>
          <p:cNvPr id="5" name="Content Placeholder 5"/>
          <p:cNvSpPr>
            <a:spLocks noGrp="1"/>
          </p:cNvSpPr>
          <p:nvPr>
            <p:ph idx="1"/>
          </p:nvPr>
        </p:nvSpPr>
        <p:spPr>
          <a:xfrm>
            <a:off x="323528" y="836712"/>
            <a:ext cx="8568952" cy="3733800"/>
          </a:xfrm>
        </p:spPr>
        <p:txBody>
          <a:bodyPr>
            <a:noAutofit/>
          </a:bodyPr>
          <a:lstStyle/>
          <a:p>
            <a:r>
              <a:rPr lang="en-US" sz="2000" dirty="0"/>
              <a:t>Booth, T. and </a:t>
            </a:r>
            <a:r>
              <a:rPr lang="en-US" sz="2000" dirty="0" err="1"/>
              <a:t>Ainscow</a:t>
            </a:r>
            <a:r>
              <a:rPr lang="en-US" sz="2000" dirty="0"/>
              <a:t>, M. (2011) </a:t>
            </a:r>
            <a:r>
              <a:rPr lang="en-US" sz="2000" i="1" dirty="0"/>
              <a:t>Index for Inclusion: developing learning and participation in schools</a:t>
            </a:r>
            <a:r>
              <a:rPr lang="en-US" sz="2000" dirty="0"/>
              <a:t>, Bristol: CSIE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UNESCO ( 1994) The Salamanca Statement and Framework for Action on Special Educational Needs. </a:t>
            </a:r>
            <a:r>
              <a:rPr lang="en-US" sz="2000" dirty="0"/>
              <a:t>Available at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www.unesco.org/education/pdf/SALAMA_E.PDF</a:t>
            </a:r>
            <a:r>
              <a:rPr lang="en-US" sz="2000" dirty="0" smtClean="0"/>
              <a:t> ( Accessed January 5th 2017)</a:t>
            </a:r>
          </a:p>
          <a:p>
            <a:r>
              <a:rPr lang="en-GB" sz="2000" dirty="0" smtClean="0"/>
              <a:t>Wales: Department for Education, Lifelong Learning and Skills ( 2006) </a:t>
            </a:r>
            <a:r>
              <a:rPr lang="en-GB" sz="2000" i="1" dirty="0" smtClean="0"/>
              <a:t>Inclusion and Pupil Support</a:t>
            </a:r>
            <a:r>
              <a:rPr lang="en-GB" sz="2000" dirty="0" smtClean="0"/>
              <a:t>, Cardiff: Welsh Assembly Government</a:t>
            </a:r>
          </a:p>
          <a:p>
            <a:r>
              <a:rPr lang="en-GB" sz="2000" dirty="0" smtClean="0"/>
              <a:t>Wales: Department for Education and Skills ( 2015)</a:t>
            </a:r>
            <a:r>
              <a:rPr lang="en-GB" sz="2000" i="1" dirty="0"/>
              <a:t> Draft Additional Learning Needs and Education Tribunal ( Wales) </a:t>
            </a:r>
            <a:r>
              <a:rPr lang="en-GB" sz="2000" i="1" dirty="0" smtClean="0"/>
              <a:t>Bill, </a:t>
            </a:r>
            <a:r>
              <a:rPr lang="en-GB" sz="2000" dirty="0" smtClean="0"/>
              <a:t>Cardiff:  Welsh Government. </a:t>
            </a:r>
            <a:r>
              <a:rPr lang="en-GB" sz="2000" dirty="0"/>
              <a:t>Available at </a:t>
            </a:r>
            <a:r>
              <a:rPr lang="en-GB" sz="2000" dirty="0">
                <a:hlinkClick r:id="rId3"/>
              </a:rPr>
              <a:t>http://gov.wales/consultations/education/draft-aln-and-education-tribunal-wales-bill/?</a:t>
            </a:r>
            <a:r>
              <a:rPr lang="en-GB" sz="2000" dirty="0" smtClean="0">
                <a:hlinkClick r:id="rId3"/>
              </a:rPr>
              <a:t>lang=en</a:t>
            </a:r>
            <a:r>
              <a:rPr lang="en-GB" sz="2000" dirty="0" smtClean="0"/>
              <a:t> ( Accessed January 5th 2017)</a:t>
            </a:r>
          </a:p>
          <a:p>
            <a:r>
              <a:rPr lang="en-GB" sz="2000" dirty="0" smtClean="0"/>
              <a:t>Wales: Department for Education and Skills (2016) </a:t>
            </a:r>
            <a:r>
              <a:rPr lang="en-GB" sz="2000" i="1" dirty="0" smtClean="0"/>
              <a:t>Inclusion and Pupil Support, </a:t>
            </a:r>
            <a:r>
              <a:rPr lang="en-GB" sz="2000" dirty="0" smtClean="0"/>
              <a:t>Cardiff: Welsh Assembly Government Available </a:t>
            </a:r>
            <a:r>
              <a:rPr lang="en-GB" sz="2000" dirty="0"/>
              <a:t>at </a:t>
            </a:r>
            <a:r>
              <a:rPr lang="en-GB" sz="2000" dirty="0">
                <a:hlinkClick r:id="rId4"/>
              </a:rPr>
              <a:t>http://gov.wales/topics/educationandskills/schoolshome/pupilsupport/inclusionpupilsupportguidance/?</a:t>
            </a:r>
            <a:r>
              <a:rPr lang="en-GB" sz="2000" dirty="0" smtClean="0">
                <a:hlinkClick r:id="rId4"/>
              </a:rPr>
              <a:t>lang=en</a:t>
            </a:r>
            <a:r>
              <a:rPr lang="en-GB" sz="2000" dirty="0" smtClean="0"/>
              <a:t> (Accessed January 5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2017)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49164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66738"/>
            <a:ext cx="8229600" cy="4525963"/>
          </a:xfrm>
        </p:spPr>
        <p:txBody>
          <a:bodyPr>
            <a:noAutofit/>
          </a:bodyPr>
          <a:lstStyle/>
          <a:p>
            <a:r>
              <a:rPr lang="en-US" sz="1800" dirty="0" smtClean="0"/>
              <a:t>Barnes C, (2007) </a:t>
            </a:r>
            <a:r>
              <a:rPr lang="en-US" sz="1800" i="1" dirty="0" smtClean="0"/>
              <a:t>Disability and Higher Education: Shaping the Future, Conference Presentation, Centre for Disability Studies </a:t>
            </a:r>
            <a:endParaRPr lang="en-US" sz="1800" dirty="0" smtClean="0"/>
          </a:p>
          <a:p>
            <a:r>
              <a:rPr lang="en-US" sz="1800" dirty="0" smtClean="0"/>
              <a:t>Booth T &amp; </a:t>
            </a:r>
            <a:r>
              <a:rPr lang="en-US" sz="1800" dirty="0" err="1" smtClean="0"/>
              <a:t>Ainscow</a:t>
            </a:r>
            <a:r>
              <a:rPr lang="en-US" sz="1800" dirty="0" smtClean="0"/>
              <a:t>. M, (2002) </a:t>
            </a:r>
            <a:r>
              <a:rPr lang="en-US" sz="1800" i="1" dirty="0" smtClean="0"/>
              <a:t>Index for Inclusion Bristol: </a:t>
            </a:r>
            <a:r>
              <a:rPr lang="en-US" sz="1800" i="1" dirty="0" err="1" smtClean="0"/>
              <a:t>CSIE</a:t>
            </a:r>
            <a:r>
              <a:rPr lang="en-US" sz="1800" i="1" dirty="0" smtClean="0"/>
              <a:t> </a:t>
            </a:r>
          </a:p>
          <a:p>
            <a:r>
              <a:rPr lang="en-US" sz="1800" dirty="0" err="1" smtClean="0"/>
              <a:t>Dauncey</a:t>
            </a:r>
            <a:r>
              <a:rPr lang="en-US" sz="1800" dirty="0" smtClean="0"/>
              <a:t>, M (2015) </a:t>
            </a:r>
            <a:r>
              <a:rPr lang="en-GB" sz="1800" i="1" dirty="0"/>
              <a:t>Committee to carry out pre-legislative scrutiny of Draft ALN </a:t>
            </a:r>
            <a:r>
              <a:rPr lang="en-GB" sz="1800" i="1" dirty="0" smtClean="0"/>
              <a:t>Bill </a:t>
            </a:r>
            <a:r>
              <a:rPr lang="en-GB" sz="1800" dirty="0"/>
              <a:t>Available at </a:t>
            </a:r>
            <a:r>
              <a:rPr lang="en-GB" sz="1800" dirty="0">
                <a:hlinkClick r:id="rId2"/>
              </a:rPr>
              <a:t>https://assemblyinbrief.wordpress.com/2015/10/14/committee-to-carry-out-pre-legislative-scrutiny-of-draft-aln-bill</a:t>
            </a:r>
            <a:r>
              <a:rPr lang="en-GB" sz="1800" dirty="0" smtClean="0">
                <a:hlinkClick r:id="rId2"/>
              </a:rPr>
              <a:t>/</a:t>
            </a:r>
            <a:r>
              <a:rPr lang="en-GB" sz="1800" dirty="0" smtClean="0"/>
              <a:t> [Accessed 28/10/2016]</a:t>
            </a:r>
            <a:endParaRPr lang="en-US" sz="1800" i="1" dirty="0" smtClean="0"/>
          </a:p>
          <a:p>
            <a:r>
              <a:rPr lang="en-US" sz="1800" dirty="0" smtClean="0"/>
              <a:t>Larkin, M (2011) </a:t>
            </a:r>
            <a:r>
              <a:rPr lang="en-US" sz="1800" i="1" dirty="0" smtClean="0"/>
              <a:t>Vulnerable Groups in Health and Social Care</a:t>
            </a:r>
            <a:r>
              <a:rPr lang="en-US" sz="1800" dirty="0" smtClean="0"/>
              <a:t>, London: Sage</a:t>
            </a:r>
          </a:p>
          <a:p>
            <a:r>
              <a:rPr lang="en-US" sz="1800" dirty="0" smtClean="0"/>
              <a:t>National Assembly for Wales (2015) </a:t>
            </a:r>
            <a:r>
              <a:rPr lang="en-GB" sz="1800" i="1" dirty="0" smtClean="0"/>
              <a:t>Special </a:t>
            </a:r>
            <a:r>
              <a:rPr lang="en-GB" sz="1800" i="1" dirty="0"/>
              <a:t>Educational Needs (SEN)/Additional Learning Needs (ALN) in Wales </a:t>
            </a:r>
            <a:r>
              <a:rPr lang="en-GB" sz="1800" dirty="0" smtClean="0"/>
              <a:t>Cardiff: June 2015</a:t>
            </a:r>
          </a:p>
          <a:p>
            <a:r>
              <a:rPr lang="en-US" sz="1800" dirty="0" smtClean="0"/>
              <a:t>Parliamentary and Health Service Ombudsman  (No Date) </a:t>
            </a:r>
            <a:r>
              <a:rPr lang="en-US" sz="1800" i="1" dirty="0" smtClean="0"/>
              <a:t>Introduction to the Social and Medical Models of Disability </a:t>
            </a:r>
            <a:r>
              <a:rPr lang="en-US" sz="1800" dirty="0"/>
              <a:t>Available at </a:t>
            </a:r>
            <a:r>
              <a:rPr lang="en-US" sz="1800" dirty="0">
                <a:hlinkClick r:id="rId3"/>
              </a:rPr>
              <a:t>http://www.ombudsman.org.uk/__</a:t>
            </a:r>
            <a:r>
              <a:rPr lang="en-US" sz="1800" dirty="0" smtClean="0">
                <a:hlinkClick r:id="rId3"/>
              </a:rPr>
              <a:t>data/assets/pdf_file/0019/33337/FDN-218144-Introduction-to-the-Social-and-Medical-Models-of-Disability.pdf</a:t>
            </a:r>
            <a:r>
              <a:rPr lang="en-US" sz="1800" dirty="0" smtClean="0"/>
              <a:t> [Accessed 12/11/2016]</a:t>
            </a:r>
            <a:endParaRPr lang="en-US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References </a:t>
            </a:r>
            <a:r>
              <a:rPr lang="en-US" sz="4400" dirty="0" smtClean="0">
                <a:effectLst/>
              </a:rPr>
              <a:t/>
            </a:r>
            <a:br>
              <a:rPr lang="en-US" sz="4400" dirty="0" smtClean="0">
                <a:effectLst/>
              </a:rPr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Prime Minister’s Strategy Unit (2005) </a:t>
            </a:r>
            <a:r>
              <a:rPr lang="en-GB" sz="2000" i="1" dirty="0"/>
              <a:t>Improving the life chances of disabled people </a:t>
            </a:r>
            <a:r>
              <a:rPr lang="en-GB" sz="2000" dirty="0"/>
              <a:t>Available at </a:t>
            </a:r>
            <a:r>
              <a:rPr lang="en-GB" sz="2000" dirty="0">
                <a:hlinkClick r:id="rId2"/>
              </a:rPr>
              <a:t>http://webarchive.nationalarchives.gov.uk/+/http:/www.cabinetoffice.gov.uk/media/cabinetoffice/strategy/assets/disability.pdf</a:t>
            </a:r>
            <a:r>
              <a:rPr lang="en-GB" sz="2000" dirty="0"/>
              <a:t> [Accessed 28/10/2016</a:t>
            </a:r>
            <a:r>
              <a:rPr lang="en-GB" sz="2000" dirty="0" smtClean="0"/>
              <a:t>]</a:t>
            </a:r>
            <a:endParaRPr lang="en-US" sz="2000" dirty="0" smtClean="0"/>
          </a:p>
          <a:p>
            <a:r>
              <a:rPr lang="en-US" sz="2000" dirty="0" err="1" smtClean="0"/>
              <a:t>Rieser</a:t>
            </a:r>
            <a:r>
              <a:rPr lang="en-US" sz="2000" dirty="0" smtClean="0"/>
              <a:t> R, (2002) </a:t>
            </a:r>
            <a:r>
              <a:rPr lang="en-US" sz="2000" i="1" dirty="0" smtClean="0"/>
              <a:t>Everybody In: Good Practice in the Identification and Inclusion of Disabled Children and those with SEN, London: Disability, Equality and Education &amp; UK Disability for European Affairs </a:t>
            </a:r>
          </a:p>
          <a:p>
            <a:r>
              <a:rPr lang="en-US" sz="2000" dirty="0" smtClean="0"/>
              <a:t>SCOPE (No Date) </a:t>
            </a:r>
            <a:r>
              <a:rPr lang="en-US" sz="2000" i="1" dirty="0" smtClean="0"/>
              <a:t>Inclusive Learning</a:t>
            </a:r>
            <a:r>
              <a:rPr lang="en-US" sz="2000" dirty="0"/>
              <a:t> Available at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www.scope.org.uk/support/professionals/learning-together/inclusive-learning/schools</a:t>
            </a:r>
            <a:r>
              <a:rPr lang="en-US" sz="2000" dirty="0" smtClean="0"/>
              <a:t> [Accessed 28/10/2016]</a:t>
            </a:r>
          </a:p>
          <a:p>
            <a:r>
              <a:rPr lang="en-US" sz="2000" dirty="0" smtClean="0"/>
              <a:t>UK</a:t>
            </a:r>
            <a:r>
              <a:rPr lang="en-US" sz="2000" dirty="0"/>
              <a:t> </a:t>
            </a:r>
            <a:r>
              <a:rPr lang="en-US" sz="2000" dirty="0" smtClean="0"/>
              <a:t>Government (updated 2016) ‘Definition of disability under the Equality Act’ Available at </a:t>
            </a:r>
            <a:r>
              <a:rPr lang="en-US" sz="2000" dirty="0" smtClean="0">
                <a:hlinkClick r:id="rId4"/>
              </a:rPr>
              <a:t>https://www.gov.uk/definition-of-disability-under-equality-act-2010</a:t>
            </a:r>
            <a:r>
              <a:rPr lang="en-US" sz="2000" dirty="0" smtClean="0"/>
              <a:t>  [Accessed 28/10/2106] </a:t>
            </a:r>
          </a:p>
          <a:p>
            <a:r>
              <a:rPr lang="en-US" sz="2000" dirty="0" smtClean="0"/>
              <a:t>Welsh Government (2011) </a:t>
            </a:r>
            <a:r>
              <a:rPr lang="en-US" sz="2000" i="1" dirty="0" smtClean="0"/>
              <a:t>Prevalence of disability in Wales, 2007-2010</a:t>
            </a:r>
            <a:r>
              <a:rPr lang="en-US" sz="2000" dirty="0" smtClean="0"/>
              <a:t>, Cardiff: Welsh Government</a:t>
            </a:r>
          </a:p>
          <a:p>
            <a:endParaRPr lang="en-US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4900" dirty="0" smtClean="0">
                <a:effectLst/>
              </a:rPr>
              <a:t>References </a:t>
            </a:r>
            <a:br>
              <a:rPr lang="en-US" sz="4900" dirty="0" smtClean="0">
                <a:effectLst/>
              </a:rPr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1025</TotalTime>
  <Words>1255</Words>
  <Application>Microsoft Office PowerPoint</Application>
  <PresentationFormat>On-screen Show (4:3)</PresentationFormat>
  <Paragraphs>110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UWTSD PPT Template (lectures)</vt:lpstr>
      <vt:lpstr>SJSI5017: Equality and Disability in Education</vt:lpstr>
      <vt:lpstr>Recap of last session</vt:lpstr>
      <vt:lpstr>PowerPoint Presentation</vt:lpstr>
      <vt:lpstr>Overview</vt:lpstr>
      <vt:lpstr>Overview</vt:lpstr>
      <vt:lpstr>PowerPoint Presentation</vt:lpstr>
      <vt:lpstr>Inclusion and Pupil Support 2006</vt:lpstr>
      <vt:lpstr>Inclusion and Pupil Support 2006</vt:lpstr>
      <vt:lpstr>Inclusion and Pupil Support 2006</vt:lpstr>
      <vt:lpstr>Inclusion and Pupil Support 2016</vt:lpstr>
      <vt:lpstr>Inclusion and Pupil Support 2016</vt:lpstr>
      <vt:lpstr>Inclusion and Pupil Support 2016</vt:lpstr>
      <vt:lpstr>PowerPoint Presentation</vt:lpstr>
      <vt:lpstr>Inclusive Education: A UN perspective</vt:lpstr>
      <vt:lpstr>Inclusive Education: A global perspective</vt:lpstr>
      <vt:lpstr>Inclusive Education: A global perspective</vt:lpstr>
      <vt:lpstr>PowerPoint Presentation</vt:lpstr>
      <vt:lpstr>Inclusive Education: A global perspective</vt:lpstr>
      <vt:lpstr>Inclusive Education: A global perspective</vt:lpstr>
      <vt:lpstr>Inclusive Education from the learner’s perspective</vt:lpstr>
      <vt:lpstr>References</vt:lpstr>
      <vt:lpstr> References  </vt:lpstr>
      <vt:lpstr>  References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SJTA4010: Additional Needs in Context</dc:title>
  <dc:creator>Ken Dicks</dc:creator>
  <cp:lastModifiedBy>Ken Dicks</cp:lastModifiedBy>
  <cp:revision>49</cp:revision>
  <cp:lastPrinted>2016-11-12T10:46:07Z</cp:lastPrinted>
  <dcterms:created xsi:type="dcterms:W3CDTF">2016-10-28T11:34:04Z</dcterms:created>
  <dcterms:modified xsi:type="dcterms:W3CDTF">2017-10-15T15:18:26Z</dcterms:modified>
</cp:coreProperties>
</file>