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notesMasterIdLst>
    <p:notesMasterId r:id="rId59"/>
  </p:notesMasterIdLst>
  <p:sldIdLst>
    <p:sldId id="256" r:id="rId2"/>
    <p:sldId id="339" r:id="rId3"/>
    <p:sldId id="317" r:id="rId4"/>
    <p:sldId id="318" r:id="rId5"/>
    <p:sldId id="323" r:id="rId6"/>
    <p:sldId id="275" r:id="rId7"/>
    <p:sldId id="257" r:id="rId8"/>
    <p:sldId id="320" r:id="rId9"/>
    <p:sldId id="258" r:id="rId10"/>
    <p:sldId id="319" r:id="rId11"/>
    <p:sldId id="316" r:id="rId12"/>
    <p:sldId id="291" r:id="rId13"/>
    <p:sldId id="280" r:id="rId14"/>
    <p:sldId id="259" r:id="rId15"/>
    <p:sldId id="262" r:id="rId16"/>
    <p:sldId id="267" r:id="rId17"/>
    <p:sldId id="260" r:id="rId18"/>
    <p:sldId id="315" r:id="rId19"/>
    <p:sldId id="261" r:id="rId20"/>
    <p:sldId id="263" r:id="rId21"/>
    <p:sldId id="264" r:id="rId22"/>
    <p:sldId id="281" r:id="rId23"/>
    <p:sldId id="282" r:id="rId24"/>
    <p:sldId id="265" r:id="rId25"/>
    <p:sldId id="268" r:id="rId26"/>
    <p:sldId id="269" r:id="rId27"/>
    <p:sldId id="270" r:id="rId28"/>
    <p:sldId id="271" r:id="rId29"/>
    <p:sldId id="293" r:id="rId30"/>
    <p:sldId id="340" r:id="rId31"/>
    <p:sldId id="336" r:id="rId32"/>
    <p:sldId id="341" r:id="rId33"/>
    <p:sldId id="299" r:id="rId34"/>
    <p:sldId id="300" r:id="rId35"/>
    <p:sldId id="301" r:id="rId36"/>
    <p:sldId id="302" r:id="rId37"/>
    <p:sldId id="342" r:id="rId38"/>
    <p:sldId id="303" r:id="rId39"/>
    <p:sldId id="304" r:id="rId40"/>
    <p:sldId id="330" r:id="rId41"/>
    <p:sldId id="277" r:id="rId42"/>
    <p:sldId id="278" r:id="rId43"/>
    <p:sldId id="279" r:id="rId44"/>
    <p:sldId id="305" r:id="rId45"/>
    <p:sldId id="266" r:id="rId46"/>
    <p:sldId id="306" r:id="rId47"/>
    <p:sldId id="308" r:id="rId48"/>
    <p:sldId id="310" r:id="rId49"/>
    <p:sldId id="311" r:id="rId50"/>
    <p:sldId id="312" r:id="rId51"/>
    <p:sldId id="337" r:id="rId52"/>
    <p:sldId id="314" r:id="rId53"/>
    <p:sldId id="272" r:id="rId54"/>
    <p:sldId id="321" r:id="rId55"/>
    <p:sldId id="338" r:id="rId56"/>
    <p:sldId id="284" r:id="rId57"/>
    <p:sldId id="283"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788"/>
  </p:normalViewPr>
  <p:slideViewPr>
    <p:cSldViewPr snapToGrid="0" snapToObjects="1">
      <p:cViewPr varScale="1">
        <p:scale>
          <a:sx n="90" d="100"/>
          <a:sy n="90" d="100"/>
        </p:scale>
        <p:origin x="232" y="6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F7A4A-6DB1-4BFD-AC02-FC91EED8443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6C43954-D872-4636-B4E9-4D009EF8413C}">
      <dgm:prSet/>
      <dgm:spPr/>
      <dgm:t>
        <a:bodyPr/>
        <a:lstStyle/>
        <a:p>
          <a:r>
            <a:rPr lang="en-US"/>
            <a:t>Borg and Gall (1989)  state, “Although the importance of a thorough review of the literature is obvious to everyone, this task is more frequently slighted than any other phase of research…</a:t>
          </a:r>
        </a:p>
      </dgm:t>
    </dgm:pt>
    <dgm:pt modelId="{AD9C4E46-B831-4D59-BD5F-B228D0354DD0}" type="parTrans" cxnId="{A2A032F3-2B88-45D1-AFC5-C05B21F3162C}">
      <dgm:prSet/>
      <dgm:spPr/>
      <dgm:t>
        <a:bodyPr/>
        <a:lstStyle/>
        <a:p>
          <a:endParaRPr lang="en-US"/>
        </a:p>
      </dgm:t>
    </dgm:pt>
    <dgm:pt modelId="{C07C3A9D-D9F4-4315-9DE0-9D2D6424858D}" type="sibTrans" cxnId="{A2A032F3-2B88-45D1-AFC5-C05B21F3162C}">
      <dgm:prSet/>
      <dgm:spPr/>
      <dgm:t>
        <a:bodyPr/>
        <a:lstStyle/>
        <a:p>
          <a:endParaRPr lang="en-US"/>
        </a:p>
      </dgm:t>
    </dgm:pt>
    <dgm:pt modelId="{5BCE17C7-E122-42D9-9553-9DD8C83C8458}">
      <dgm:prSet/>
      <dgm:spPr/>
      <dgm:t>
        <a:bodyPr/>
        <a:lstStyle/>
        <a:p>
          <a:r>
            <a:rPr lang="en-US"/>
            <a:t>Often the insights gained through the review will save as much time in conducting the research as the review itself required.”</a:t>
          </a:r>
        </a:p>
      </dgm:t>
    </dgm:pt>
    <dgm:pt modelId="{F35EF139-B425-4E3A-BF93-A4565DD3594A}" type="parTrans" cxnId="{A9E82AEF-2C97-48B5-A78C-D5B3F9A950CB}">
      <dgm:prSet/>
      <dgm:spPr/>
      <dgm:t>
        <a:bodyPr/>
        <a:lstStyle/>
        <a:p>
          <a:endParaRPr lang="en-US"/>
        </a:p>
      </dgm:t>
    </dgm:pt>
    <dgm:pt modelId="{26AE8903-F569-4A0E-88F0-FC2C5D31243A}" type="sibTrans" cxnId="{A9E82AEF-2C97-48B5-A78C-D5B3F9A950CB}">
      <dgm:prSet/>
      <dgm:spPr/>
      <dgm:t>
        <a:bodyPr/>
        <a:lstStyle/>
        <a:p>
          <a:endParaRPr lang="en-US"/>
        </a:p>
      </dgm:t>
    </dgm:pt>
    <dgm:pt modelId="{66C8659B-473B-004A-A31C-5CE4E5A89939}" type="pres">
      <dgm:prSet presAssocID="{8A5F7A4A-6DB1-4BFD-AC02-FC91EED84437}" presName="hierChild1" presStyleCnt="0">
        <dgm:presLayoutVars>
          <dgm:chPref val="1"/>
          <dgm:dir/>
          <dgm:animOne val="branch"/>
          <dgm:animLvl val="lvl"/>
          <dgm:resizeHandles/>
        </dgm:presLayoutVars>
      </dgm:prSet>
      <dgm:spPr/>
    </dgm:pt>
    <dgm:pt modelId="{E0F7A4A3-CF07-EB42-B665-40B7BA00F5E3}" type="pres">
      <dgm:prSet presAssocID="{36C43954-D872-4636-B4E9-4D009EF8413C}" presName="hierRoot1" presStyleCnt="0"/>
      <dgm:spPr/>
    </dgm:pt>
    <dgm:pt modelId="{C8E0EC73-578F-DE4D-8481-9AA2F8F9C4CD}" type="pres">
      <dgm:prSet presAssocID="{36C43954-D872-4636-B4E9-4D009EF8413C}" presName="composite" presStyleCnt="0"/>
      <dgm:spPr/>
    </dgm:pt>
    <dgm:pt modelId="{3619784B-503B-BC4F-88DA-5AB151C737B1}" type="pres">
      <dgm:prSet presAssocID="{36C43954-D872-4636-B4E9-4D009EF8413C}" presName="background" presStyleLbl="node0" presStyleIdx="0" presStyleCnt="2"/>
      <dgm:spPr/>
    </dgm:pt>
    <dgm:pt modelId="{E20422AC-A443-EE46-96B1-5D0CB2924A7E}" type="pres">
      <dgm:prSet presAssocID="{36C43954-D872-4636-B4E9-4D009EF8413C}" presName="text" presStyleLbl="fgAcc0" presStyleIdx="0" presStyleCnt="2">
        <dgm:presLayoutVars>
          <dgm:chPref val="3"/>
        </dgm:presLayoutVars>
      </dgm:prSet>
      <dgm:spPr/>
    </dgm:pt>
    <dgm:pt modelId="{54B60E05-C179-9146-8651-8F9D67D1E1FC}" type="pres">
      <dgm:prSet presAssocID="{36C43954-D872-4636-B4E9-4D009EF8413C}" presName="hierChild2" presStyleCnt="0"/>
      <dgm:spPr/>
    </dgm:pt>
    <dgm:pt modelId="{B71B9B0B-6AF8-0946-86CC-05511200375D}" type="pres">
      <dgm:prSet presAssocID="{5BCE17C7-E122-42D9-9553-9DD8C83C8458}" presName="hierRoot1" presStyleCnt="0"/>
      <dgm:spPr/>
    </dgm:pt>
    <dgm:pt modelId="{8458AF3D-DBD4-C540-8E0E-0E56D4E3AE53}" type="pres">
      <dgm:prSet presAssocID="{5BCE17C7-E122-42D9-9553-9DD8C83C8458}" presName="composite" presStyleCnt="0"/>
      <dgm:spPr/>
    </dgm:pt>
    <dgm:pt modelId="{F0913E9A-7061-AD44-A632-0342E478B84C}" type="pres">
      <dgm:prSet presAssocID="{5BCE17C7-E122-42D9-9553-9DD8C83C8458}" presName="background" presStyleLbl="node0" presStyleIdx="1" presStyleCnt="2"/>
      <dgm:spPr/>
    </dgm:pt>
    <dgm:pt modelId="{2066967C-E0F8-0947-AD8E-DA602E1CEBAF}" type="pres">
      <dgm:prSet presAssocID="{5BCE17C7-E122-42D9-9553-9DD8C83C8458}" presName="text" presStyleLbl="fgAcc0" presStyleIdx="1" presStyleCnt="2">
        <dgm:presLayoutVars>
          <dgm:chPref val="3"/>
        </dgm:presLayoutVars>
      </dgm:prSet>
      <dgm:spPr/>
    </dgm:pt>
    <dgm:pt modelId="{3565C847-851F-784A-B221-10AF9BB4C00F}" type="pres">
      <dgm:prSet presAssocID="{5BCE17C7-E122-42D9-9553-9DD8C83C8458}" presName="hierChild2" presStyleCnt="0"/>
      <dgm:spPr/>
    </dgm:pt>
  </dgm:ptLst>
  <dgm:cxnLst>
    <dgm:cxn modelId="{60BD3910-AFA9-FC41-8821-52FE4A7E94C3}" type="presOf" srcId="{5BCE17C7-E122-42D9-9553-9DD8C83C8458}" destId="{2066967C-E0F8-0947-AD8E-DA602E1CEBAF}" srcOrd="0" destOrd="0" presId="urn:microsoft.com/office/officeart/2005/8/layout/hierarchy1"/>
    <dgm:cxn modelId="{D2D2046E-E7AD-1640-BA71-08436AB383BC}" type="presOf" srcId="{36C43954-D872-4636-B4E9-4D009EF8413C}" destId="{E20422AC-A443-EE46-96B1-5D0CB2924A7E}" srcOrd="0" destOrd="0" presId="urn:microsoft.com/office/officeart/2005/8/layout/hierarchy1"/>
    <dgm:cxn modelId="{CBFE02B6-3532-274E-BCDB-D9457DCD7ADE}" type="presOf" srcId="{8A5F7A4A-6DB1-4BFD-AC02-FC91EED84437}" destId="{66C8659B-473B-004A-A31C-5CE4E5A89939}" srcOrd="0" destOrd="0" presId="urn:microsoft.com/office/officeart/2005/8/layout/hierarchy1"/>
    <dgm:cxn modelId="{A9E82AEF-2C97-48B5-A78C-D5B3F9A950CB}" srcId="{8A5F7A4A-6DB1-4BFD-AC02-FC91EED84437}" destId="{5BCE17C7-E122-42D9-9553-9DD8C83C8458}" srcOrd="1" destOrd="0" parTransId="{F35EF139-B425-4E3A-BF93-A4565DD3594A}" sibTransId="{26AE8903-F569-4A0E-88F0-FC2C5D31243A}"/>
    <dgm:cxn modelId="{A2A032F3-2B88-45D1-AFC5-C05B21F3162C}" srcId="{8A5F7A4A-6DB1-4BFD-AC02-FC91EED84437}" destId="{36C43954-D872-4636-B4E9-4D009EF8413C}" srcOrd="0" destOrd="0" parTransId="{AD9C4E46-B831-4D59-BD5F-B228D0354DD0}" sibTransId="{C07C3A9D-D9F4-4315-9DE0-9D2D6424858D}"/>
    <dgm:cxn modelId="{A1CF23AB-CDBD-2E46-B511-F3C540938809}" type="presParOf" srcId="{66C8659B-473B-004A-A31C-5CE4E5A89939}" destId="{E0F7A4A3-CF07-EB42-B665-40B7BA00F5E3}" srcOrd="0" destOrd="0" presId="urn:microsoft.com/office/officeart/2005/8/layout/hierarchy1"/>
    <dgm:cxn modelId="{FEA2EEF2-7083-3240-8645-4391656C714F}" type="presParOf" srcId="{E0F7A4A3-CF07-EB42-B665-40B7BA00F5E3}" destId="{C8E0EC73-578F-DE4D-8481-9AA2F8F9C4CD}" srcOrd="0" destOrd="0" presId="urn:microsoft.com/office/officeart/2005/8/layout/hierarchy1"/>
    <dgm:cxn modelId="{3F2789F9-8598-EE48-9331-0D549F9C41BB}" type="presParOf" srcId="{C8E0EC73-578F-DE4D-8481-9AA2F8F9C4CD}" destId="{3619784B-503B-BC4F-88DA-5AB151C737B1}" srcOrd="0" destOrd="0" presId="urn:microsoft.com/office/officeart/2005/8/layout/hierarchy1"/>
    <dgm:cxn modelId="{3E9672A9-D879-784E-8665-4EA88102BBE0}" type="presParOf" srcId="{C8E0EC73-578F-DE4D-8481-9AA2F8F9C4CD}" destId="{E20422AC-A443-EE46-96B1-5D0CB2924A7E}" srcOrd="1" destOrd="0" presId="urn:microsoft.com/office/officeart/2005/8/layout/hierarchy1"/>
    <dgm:cxn modelId="{08CF9A5F-A1AF-C945-BBA9-1F3158178C80}" type="presParOf" srcId="{E0F7A4A3-CF07-EB42-B665-40B7BA00F5E3}" destId="{54B60E05-C179-9146-8651-8F9D67D1E1FC}" srcOrd="1" destOrd="0" presId="urn:microsoft.com/office/officeart/2005/8/layout/hierarchy1"/>
    <dgm:cxn modelId="{8F3F6C9B-09FA-6141-9F61-EE425830280E}" type="presParOf" srcId="{66C8659B-473B-004A-A31C-5CE4E5A89939}" destId="{B71B9B0B-6AF8-0946-86CC-05511200375D}" srcOrd="1" destOrd="0" presId="urn:microsoft.com/office/officeart/2005/8/layout/hierarchy1"/>
    <dgm:cxn modelId="{EB27E5EA-6240-6441-A8F0-81A5C1EFDDE2}" type="presParOf" srcId="{B71B9B0B-6AF8-0946-86CC-05511200375D}" destId="{8458AF3D-DBD4-C540-8E0E-0E56D4E3AE53}" srcOrd="0" destOrd="0" presId="urn:microsoft.com/office/officeart/2005/8/layout/hierarchy1"/>
    <dgm:cxn modelId="{8F59B952-2BD8-4743-99AF-CCE3AE9BE577}" type="presParOf" srcId="{8458AF3D-DBD4-C540-8E0E-0E56D4E3AE53}" destId="{F0913E9A-7061-AD44-A632-0342E478B84C}" srcOrd="0" destOrd="0" presId="urn:microsoft.com/office/officeart/2005/8/layout/hierarchy1"/>
    <dgm:cxn modelId="{DB840026-4EF4-6E48-B55F-26F3D6987BB8}" type="presParOf" srcId="{8458AF3D-DBD4-C540-8E0E-0E56D4E3AE53}" destId="{2066967C-E0F8-0947-AD8E-DA602E1CEBAF}" srcOrd="1" destOrd="0" presId="urn:microsoft.com/office/officeart/2005/8/layout/hierarchy1"/>
    <dgm:cxn modelId="{E9165E20-D176-A64D-97CA-AF992A49DFCB}" type="presParOf" srcId="{B71B9B0B-6AF8-0946-86CC-05511200375D}" destId="{3565C847-851F-784A-B221-10AF9BB4C00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C0E8AF-B5D5-48B5-8AF6-D8E99DAE56C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E59318B-F001-46B7-9167-BB03EB1A59BD}">
      <dgm:prSet/>
      <dgm:spPr/>
      <dgm:t>
        <a:bodyPr/>
        <a:lstStyle/>
        <a:p>
          <a:r>
            <a:rPr lang="en-GB"/>
            <a:t>Start each chapter on a new page.</a:t>
          </a:r>
          <a:endParaRPr lang="en-US"/>
        </a:p>
      </dgm:t>
    </dgm:pt>
    <dgm:pt modelId="{AC7EDE32-E02A-4CAD-9A89-50DB16E8A11C}" type="parTrans" cxnId="{B0A8E8B5-BAF0-4BA9-ACD5-3056719C9EC5}">
      <dgm:prSet/>
      <dgm:spPr/>
      <dgm:t>
        <a:bodyPr/>
        <a:lstStyle/>
        <a:p>
          <a:endParaRPr lang="en-US"/>
        </a:p>
      </dgm:t>
    </dgm:pt>
    <dgm:pt modelId="{BCB3105A-1513-4831-A6BE-FD847CB0C13A}" type="sibTrans" cxnId="{B0A8E8B5-BAF0-4BA9-ACD5-3056719C9EC5}">
      <dgm:prSet/>
      <dgm:spPr/>
      <dgm:t>
        <a:bodyPr/>
        <a:lstStyle/>
        <a:p>
          <a:endParaRPr lang="en-US"/>
        </a:p>
      </dgm:t>
    </dgm:pt>
    <dgm:pt modelId="{91EDE0FB-31EB-4E9F-BCC3-F3E20F8245FF}">
      <dgm:prSet/>
      <dgm:spPr/>
      <dgm:t>
        <a:bodyPr/>
        <a:lstStyle/>
        <a:p>
          <a:r>
            <a:rPr lang="en-GB"/>
            <a:t>Each chapter should have an introductory paragraph </a:t>
          </a:r>
          <a:endParaRPr lang="en-US"/>
        </a:p>
      </dgm:t>
    </dgm:pt>
    <dgm:pt modelId="{7B32C832-D416-4F1E-BC98-EA0920579353}" type="parTrans" cxnId="{A0904FC8-03CA-4183-94F1-51545B88FF4C}">
      <dgm:prSet/>
      <dgm:spPr/>
      <dgm:t>
        <a:bodyPr/>
        <a:lstStyle/>
        <a:p>
          <a:endParaRPr lang="en-US"/>
        </a:p>
      </dgm:t>
    </dgm:pt>
    <dgm:pt modelId="{3C489502-FA7D-4753-8A28-63701A8AE30A}" type="sibTrans" cxnId="{A0904FC8-03CA-4183-94F1-51545B88FF4C}">
      <dgm:prSet/>
      <dgm:spPr/>
      <dgm:t>
        <a:bodyPr/>
        <a:lstStyle/>
        <a:p>
          <a:endParaRPr lang="en-US"/>
        </a:p>
      </dgm:t>
    </dgm:pt>
    <dgm:pt modelId="{EB32C586-25EE-47C8-87CD-036829D17D01}">
      <dgm:prSet/>
      <dgm:spPr/>
      <dgm:t>
        <a:bodyPr/>
        <a:lstStyle/>
        <a:p>
          <a:r>
            <a:rPr lang="en-GB"/>
            <a:t>Describes what the chapter contains/will achieve and how it is organised/structured.  </a:t>
          </a:r>
          <a:endParaRPr lang="en-US"/>
        </a:p>
      </dgm:t>
    </dgm:pt>
    <dgm:pt modelId="{B7A93118-610C-48C1-9A5F-AF81FC71B752}" type="parTrans" cxnId="{1DF18832-B328-4872-B39D-109F35378FA7}">
      <dgm:prSet/>
      <dgm:spPr/>
      <dgm:t>
        <a:bodyPr/>
        <a:lstStyle/>
        <a:p>
          <a:endParaRPr lang="en-US"/>
        </a:p>
      </dgm:t>
    </dgm:pt>
    <dgm:pt modelId="{82EA706D-7323-4360-974D-5754AB4024C0}" type="sibTrans" cxnId="{1DF18832-B328-4872-B39D-109F35378FA7}">
      <dgm:prSet/>
      <dgm:spPr/>
      <dgm:t>
        <a:bodyPr/>
        <a:lstStyle/>
        <a:p>
          <a:endParaRPr lang="en-US"/>
        </a:p>
      </dgm:t>
    </dgm:pt>
    <dgm:pt modelId="{9EC12793-BAFC-4D4D-91D9-75C1BF995212}">
      <dgm:prSet/>
      <dgm:spPr/>
      <dgm:t>
        <a:bodyPr/>
        <a:lstStyle/>
        <a:p>
          <a:r>
            <a:rPr lang="en-GB"/>
            <a:t>Acts as a signpost to the reader.  </a:t>
          </a:r>
          <a:endParaRPr lang="en-US"/>
        </a:p>
      </dgm:t>
    </dgm:pt>
    <dgm:pt modelId="{96758BD3-CFB8-4438-B6A2-8B83E6AE748F}" type="parTrans" cxnId="{94BAFF30-4C4F-45DB-BAC8-6F67D4053BB3}">
      <dgm:prSet/>
      <dgm:spPr/>
      <dgm:t>
        <a:bodyPr/>
        <a:lstStyle/>
        <a:p>
          <a:endParaRPr lang="en-US"/>
        </a:p>
      </dgm:t>
    </dgm:pt>
    <dgm:pt modelId="{BADD8AF6-7A92-4AF1-9044-9E7B73FB30AB}" type="sibTrans" cxnId="{94BAFF30-4C4F-45DB-BAC8-6F67D4053BB3}">
      <dgm:prSet/>
      <dgm:spPr/>
      <dgm:t>
        <a:bodyPr/>
        <a:lstStyle/>
        <a:p>
          <a:endParaRPr lang="en-US"/>
        </a:p>
      </dgm:t>
    </dgm:pt>
    <dgm:pt modelId="{C1774780-8994-4069-8C91-27F32CEF7523}">
      <dgm:prSet/>
      <dgm:spPr/>
      <dgm:t>
        <a:bodyPr/>
        <a:lstStyle/>
        <a:p>
          <a:r>
            <a:rPr lang="en-GB"/>
            <a:t>Start by identifying what the chapter will do, i.e. this chapter will review critically the published literature pertaining to the research objectives.  </a:t>
          </a:r>
          <a:endParaRPr lang="en-US"/>
        </a:p>
      </dgm:t>
    </dgm:pt>
    <dgm:pt modelId="{C705A79D-FB03-4846-9F32-6C3D820A678E}" type="parTrans" cxnId="{C207215F-EB67-48DE-A2FE-82C4F4181F75}">
      <dgm:prSet/>
      <dgm:spPr/>
      <dgm:t>
        <a:bodyPr/>
        <a:lstStyle/>
        <a:p>
          <a:endParaRPr lang="en-US"/>
        </a:p>
      </dgm:t>
    </dgm:pt>
    <dgm:pt modelId="{BA9769C8-CC19-4B92-83B3-A47339D738D6}" type="sibTrans" cxnId="{C207215F-EB67-48DE-A2FE-82C4F4181F75}">
      <dgm:prSet/>
      <dgm:spPr/>
      <dgm:t>
        <a:bodyPr/>
        <a:lstStyle/>
        <a:p>
          <a:endParaRPr lang="en-US"/>
        </a:p>
      </dgm:t>
    </dgm:pt>
    <dgm:pt modelId="{EB8D7070-8791-4A7F-8D34-AA8F67651C3C}">
      <dgm:prSet/>
      <dgm:spPr/>
      <dgm:t>
        <a:bodyPr/>
        <a:lstStyle/>
        <a:p>
          <a:r>
            <a:rPr lang="en-GB"/>
            <a:t>Where did you get the lit?  Journals, texts, industry sources, etc.  </a:t>
          </a:r>
          <a:endParaRPr lang="en-US"/>
        </a:p>
      </dgm:t>
    </dgm:pt>
    <dgm:pt modelId="{C8A2F5E3-98BF-47EF-BFB1-1DDB6AE3E5BF}" type="parTrans" cxnId="{3A28F731-449F-468B-B539-26137708CCC7}">
      <dgm:prSet/>
      <dgm:spPr/>
      <dgm:t>
        <a:bodyPr/>
        <a:lstStyle/>
        <a:p>
          <a:endParaRPr lang="en-US"/>
        </a:p>
      </dgm:t>
    </dgm:pt>
    <dgm:pt modelId="{F0C6A37D-C4A0-44A2-83AA-685E8E920515}" type="sibTrans" cxnId="{3A28F731-449F-468B-B539-26137708CCC7}">
      <dgm:prSet/>
      <dgm:spPr/>
      <dgm:t>
        <a:bodyPr/>
        <a:lstStyle/>
        <a:p>
          <a:endParaRPr lang="en-US"/>
        </a:p>
      </dgm:t>
    </dgm:pt>
    <dgm:pt modelId="{A7B75089-925F-4BFF-B099-9EF1684B2B9E}">
      <dgm:prSet/>
      <dgm:spPr/>
      <dgm:t>
        <a:bodyPr/>
        <a:lstStyle/>
        <a:p>
          <a:r>
            <a:rPr lang="en-GB"/>
            <a:t>Use a numbered LIST for the objectives or the themes drawn from the objectives. For example:</a:t>
          </a:r>
          <a:endParaRPr lang="en-US"/>
        </a:p>
      </dgm:t>
    </dgm:pt>
    <dgm:pt modelId="{859A4EE3-9DB3-4A98-B4F4-58B32D768AAA}" type="parTrans" cxnId="{26861ECE-6531-44D7-976A-AD0A3D2B4125}">
      <dgm:prSet/>
      <dgm:spPr/>
      <dgm:t>
        <a:bodyPr/>
        <a:lstStyle/>
        <a:p>
          <a:endParaRPr lang="en-US"/>
        </a:p>
      </dgm:t>
    </dgm:pt>
    <dgm:pt modelId="{D92BBA30-D918-44B6-85C4-CA622BD48B35}" type="sibTrans" cxnId="{26861ECE-6531-44D7-976A-AD0A3D2B4125}">
      <dgm:prSet/>
      <dgm:spPr/>
      <dgm:t>
        <a:bodyPr/>
        <a:lstStyle/>
        <a:p>
          <a:endParaRPr lang="en-US"/>
        </a:p>
      </dgm:t>
    </dgm:pt>
    <dgm:pt modelId="{638C2B80-73D0-944F-B7EF-55A0E51E79DD}" type="pres">
      <dgm:prSet presAssocID="{3AC0E8AF-B5D5-48B5-8AF6-D8E99DAE56CD}" presName="linear" presStyleCnt="0">
        <dgm:presLayoutVars>
          <dgm:animLvl val="lvl"/>
          <dgm:resizeHandles val="exact"/>
        </dgm:presLayoutVars>
      </dgm:prSet>
      <dgm:spPr/>
    </dgm:pt>
    <dgm:pt modelId="{2038BFCC-C8EA-B94D-99A8-E50A68AD04D9}" type="pres">
      <dgm:prSet presAssocID="{2E59318B-F001-46B7-9167-BB03EB1A59BD}" presName="parentText" presStyleLbl="node1" presStyleIdx="0" presStyleCnt="2">
        <dgm:presLayoutVars>
          <dgm:chMax val="0"/>
          <dgm:bulletEnabled val="1"/>
        </dgm:presLayoutVars>
      </dgm:prSet>
      <dgm:spPr/>
    </dgm:pt>
    <dgm:pt modelId="{8F1D1ABA-B4CB-8F45-9AA3-22B247F47C91}" type="pres">
      <dgm:prSet presAssocID="{BCB3105A-1513-4831-A6BE-FD847CB0C13A}" presName="spacer" presStyleCnt="0"/>
      <dgm:spPr/>
    </dgm:pt>
    <dgm:pt modelId="{2634155B-AEA2-3549-B41A-A12BEAC46173}" type="pres">
      <dgm:prSet presAssocID="{91EDE0FB-31EB-4E9F-BCC3-F3E20F8245FF}" presName="parentText" presStyleLbl="node1" presStyleIdx="1" presStyleCnt="2">
        <dgm:presLayoutVars>
          <dgm:chMax val="0"/>
          <dgm:bulletEnabled val="1"/>
        </dgm:presLayoutVars>
      </dgm:prSet>
      <dgm:spPr/>
    </dgm:pt>
    <dgm:pt modelId="{3FBDAC6C-E87A-3E45-8BD1-26884D5C4DA5}" type="pres">
      <dgm:prSet presAssocID="{91EDE0FB-31EB-4E9F-BCC3-F3E20F8245FF}" presName="childText" presStyleLbl="revTx" presStyleIdx="0" presStyleCnt="1">
        <dgm:presLayoutVars>
          <dgm:bulletEnabled val="1"/>
        </dgm:presLayoutVars>
      </dgm:prSet>
      <dgm:spPr/>
    </dgm:pt>
  </dgm:ptLst>
  <dgm:cxnLst>
    <dgm:cxn modelId="{94BAFF30-4C4F-45DB-BAC8-6F67D4053BB3}" srcId="{91EDE0FB-31EB-4E9F-BCC3-F3E20F8245FF}" destId="{9EC12793-BAFC-4D4D-91D9-75C1BF995212}" srcOrd="1" destOrd="0" parTransId="{96758BD3-CFB8-4438-B6A2-8B83E6AE748F}" sibTransId="{BADD8AF6-7A92-4AF1-9044-9E7B73FB30AB}"/>
    <dgm:cxn modelId="{3A28F731-449F-468B-B539-26137708CCC7}" srcId="{91EDE0FB-31EB-4E9F-BCC3-F3E20F8245FF}" destId="{EB8D7070-8791-4A7F-8D34-AA8F67651C3C}" srcOrd="3" destOrd="0" parTransId="{C8A2F5E3-98BF-47EF-BFB1-1DDB6AE3E5BF}" sibTransId="{F0C6A37D-C4A0-44A2-83AA-685E8E920515}"/>
    <dgm:cxn modelId="{1DF18832-B328-4872-B39D-109F35378FA7}" srcId="{91EDE0FB-31EB-4E9F-BCC3-F3E20F8245FF}" destId="{EB32C586-25EE-47C8-87CD-036829D17D01}" srcOrd="0" destOrd="0" parTransId="{B7A93118-610C-48C1-9A5F-AF81FC71B752}" sibTransId="{82EA706D-7323-4360-974D-5754AB4024C0}"/>
    <dgm:cxn modelId="{3437BE49-D272-A645-AE88-3E7DBDB2918D}" type="presOf" srcId="{3AC0E8AF-B5D5-48B5-8AF6-D8E99DAE56CD}" destId="{638C2B80-73D0-944F-B7EF-55A0E51E79DD}" srcOrd="0" destOrd="0" presId="urn:microsoft.com/office/officeart/2005/8/layout/vList2"/>
    <dgm:cxn modelId="{C207215F-EB67-48DE-A2FE-82C4F4181F75}" srcId="{91EDE0FB-31EB-4E9F-BCC3-F3E20F8245FF}" destId="{C1774780-8994-4069-8C91-27F32CEF7523}" srcOrd="2" destOrd="0" parTransId="{C705A79D-FB03-4846-9F32-6C3D820A678E}" sibTransId="{BA9769C8-CC19-4B92-83B3-A47339D738D6}"/>
    <dgm:cxn modelId="{81583279-85C2-6042-816B-4347B224D662}" type="presOf" srcId="{EB8D7070-8791-4A7F-8D34-AA8F67651C3C}" destId="{3FBDAC6C-E87A-3E45-8BD1-26884D5C4DA5}" srcOrd="0" destOrd="3" presId="urn:microsoft.com/office/officeart/2005/8/layout/vList2"/>
    <dgm:cxn modelId="{0FCE8F7B-F4B3-6B48-A377-5963ACB91504}" type="presOf" srcId="{C1774780-8994-4069-8C91-27F32CEF7523}" destId="{3FBDAC6C-E87A-3E45-8BD1-26884D5C4DA5}" srcOrd="0" destOrd="2" presId="urn:microsoft.com/office/officeart/2005/8/layout/vList2"/>
    <dgm:cxn modelId="{4E60BEAC-F01A-1D45-B167-01E736E1C9CF}" type="presOf" srcId="{A7B75089-925F-4BFF-B099-9EF1684B2B9E}" destId="{3FBDAC6C-E87A-3E45-8BD1-26884D5C4DA5}" srcOrd="0" destOrd="4" presId="urn:microsoft.com/office/officeart/2005/8/layout/vList2"/>
    <dgm:cxn modelId="{ADC14DAD-59B8-6445-9BCF-4F5B20F67F4B}" type="presOf" srcId="{2E59318B-F001-46B7-9167-BB03EB1A59BD}" destId="{2038BFCC-C8EA-B94D-99A8-E50A68AD04D9}" srcOrd="0" destOrd="0" presId="urn:microsoft.com/office/officeart/2005/8/layout/vList2"/>
    <dgm:cxn modelId="{7760C9AF-5EFA-0343-BCBC-06F2C039C71D}" type="presOf" srcId="{91EDE0FB-31EB-4E9F-BCC3-F3E20F8245FF}" destId="{2634155B-AEA2-3549-B41A-A12BEAC46173}" srcOrd="0" destOrd="0" presId="urn:microsoft.com/office/officeart/2005/8/layout/vList2"/>
    <dgm:cxn modelId="{B0A8E8B5-BAF0-4BA9-ACD5-3056719C9EC5}" srcId="{3AC0E8AF-B5D5-48B5-8AF6-D8E99DAE56CD}" destId="{2E59318B-F001-46B7-9167-BB03EB1A59BD}" srcOrd="0" destOrd="0" parTransId="{AC7EDE32-E02A-4CAD-9A89-50DB16E8A11C}" sibTransId="{BCB3105A-1513-4831-A6BE-FD847CB0C13A}"/>
    <dgm:cxn modelId="{A0904FC8-03CA-4183-94F1-51545B88FF4C}" srcId="{3AC0E8AF-B5D5-48B5-8AF6-D8E99DAE56CD}" destId="{91EDE0FB-31EB-4E9F-BCC3-F3E20F8245FF}" srcOrd="1" destOrd="0" parTransId="{7B32C832-D416-4F1E-BC98-EA0920579353}" sibTransId="{3C489502-FA7D-4753-8A28-63701A8AE30A}"/>
    <dgm:cxn modelId="{26861ECE-6531-44D7-976A-AD0A3D2B4125}" srcId="{91EDE0FB-31EB-4E9F-BCC3-F3E20F8245FF}" destId="{A7B75089-925F-4BFF-B099-9EF1684B2B9E}" srcOrd="4" destOrd="0" parTransId="{859A4EE3-9DB3-4A98-B4F4-58B32D768AAA}" sibTransId="{D92BBA30-D918-44B6-85C4-CA622BD48B35}"/>
    <dgm:cxn modelId="{6BC6D1D6-B37D-5B4E-9989-F24BF97D8823}" type="presOf" srcId="{EB32C586-25EE-47C8-87CD-036829D17D01}" destId="{3FBDAC6C-E87A-3E45-8BD1-26884D5C4DA5}" srcOrd="0" destOrd="0" presId="urn:microsoft.com/office/officeart/2005/8/layout/vList2"/>
    <dgm:cxn modelId="{001A35DD-4B9C-D649-8464-E4C180679427}" type="presOf" srcId="{9EC12793-BAFC-4D4D-91D9-75C1BF995212}" destId="{3FBDAC6C-E87A-3E45-8BD1-26884D5C4DA5}" srcOrd="0" destOrd="1" presId="urn:microsoft.com/office/officeart/2005/8/layout/vList2"/>
    <dgm:cxn modelId="{0E974AC4-6B3A-324B-9A8C-3DC414C4D520}" type="presParOf" srcId="{638C2B80-73D0-944F-B7EF-55A0E51E79DD}" destId="{2038BFCC-C8EA-B94D-99A8-E50A68AD04D9}" srcOrd="0" destOrd="0" presId="urn:microsoft.com/office/officeart/2005/8/layout/vList2"/>
    <dgm:cxn modelId="{E74DDB43-78D5-BB47-841B-BABDD785D297}" type="presParOf" srcId="{638C2B80-73D0-944F-B7EF-55A0E51E79DD}" destId="{8F1D1ABA-B4CB-8F45-9AA3-22B247F47C91}" srcOrd="1" destOrd="0" presId="urn:microsoft.com/office/officeart/2005/8/layout/vList2"/>
    <dgm:cxn modelId="{3E171ACB-6D5B-F946-9B6E-6BA2A4804E6B}" type="presParOf" srcId="{638C2B80-73D0-944F-B7EF-55A0E51E79DD}" destId="{2634155B-AEA2-3549-B41A-A12BEAC46173}" srcOrd="2" destOrd="0" presId="urn:microsoft.com/office/officeart/2005/8/layout/vList2"/>
    <dgm:cxn modelId="{37E106B3-350B-C841-B9E6-2E927A15FB80}" type="presParOf" srcId="{638C2B80-73D0-944F-B7EF-55A0E51E79DD}" destId="{3FBDAC6C-E87A-3E45-8BD1-26884D5C4DA5}"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1A7202-C71A-4D13-A288-AFBEDA7E530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BBE4B7C-409B-4004-A759-A10F659B3AEC}">
      <dgm:prSet/>
      <dgm:spPr/>
      <dgm:t>
        <a:bodyPr/>
        <a:lstStyle/>
        <a:p>
          <a:r>
            <a:rPr lang="en-GB"/>
            <a:t>This chapter reviews critically the published literature on biometrics.  The literature sources include security texts and journal articles, journals and organisations relating to the use and promotion of biometrics, governmental publications and the case study organisational literature.  The chapter is organised around three themes drawn from the objectives of the research:</a:t>
          </a:r>
          <a:endParaRPr lang="en-US"/>
        </a:p>
      </dgm:t>
    </dgm:pt>
    <dgm:pt modelId="{D9C19557-2D0F-4A0C-B578-4F56935DC148}" type="parTrans" cxnId="{052F66FB-BDB3-4B85-8EF4-840F25B99739}">
      <dgm:prSet/>
      <dgm:spPr/>
      <dgm:t>
        <a:bodyPr/>
        <a:lstStyle/>
        <a:p>
          <a:endParaRPr lang="en-US"/>
        </a:p>
      </dgm:t>
    </dgm:pt>
    <dgm:pt modelId="{FCFEC9FE-D2DC-41DB-9B48-9B096B1B8D7D}" type="sibTrans" cxnId="{052F66FB-BDB3-4B85-8EF4-840F25B99739}">
      <dgm:prSet/>
      <dgm:spPr/>
      <dgm:t>
        <a:bodyPr/>
        <a:lstStyle/>
        <a:p>
          <a:endParaRPr lang="en-US"/>
        </a:p>
      </dgm:t>
    </dgm:pt>
    <dgm:pt modelId="{76DC03EE-74F7-4F70-966F-8D20486E25B4}">
      <dgm:prSet/>
      <dgm:spPr/>
      <dgm:t>
        <a:bodyPr/>
        <a:lstStyle/>
        <a:p>
          <a:r>
            <a:rPr lang="en-GB"/>
            <a:t>biometric techniques and their uses.  </a:t>
          </a:r>
          <a:endParaRPr lang="en-US"/>
        </a:p>
      </dgm:t>
    </dgm:pt>
    <dgm:pt modelId="{9B60B674-7DA2-4ABE-8F53-102D887ABC98}" type="parTrans" cxnId="{8A8AC816-D3BE-4E3E-8923-F25BA8C40CE9}">
      <dgm:prSet/>
      <dgm:spPr/>
      <dgm:t>
        <a:bodyPr/>
        <a:lstStyle/>
        <a:p>
          <a:endParaRPr lang="en-US"/>
        </a:p>
      </dgm:t>
    </dgm:pt>
    <dgm:pt modelId="{C270E7FD-558A-4F1B-A53E-6EBFE2B73BB4}" type="sibTrans" cxnId="{8A8AC816-D3BE-4E3E-8923-F25BA8C40CE9}">
      <dgm:prSet/>
      <dgm:spPr/>
      <dgm:t>
        <a:bodyPr/>
        <a:lstStyle/>
        <a:p>
          <a:endParaRPr lang="en-US"/>
        </a:p>
      </dgm:t>
    </dgm:pt>
    <dgm:pt modelId="{2272938D-B074-456A-A8A1-28EB62B1A693}">
      <dgm:prSet/>
      <dgm:spPr/>
      <dgm:t>
        <a:bodyPr/>
        <a:lstStyle/>
        <a:p>
          <a:r>
            <a:rPr lang="en-GB"/>
            <a:t>the benefits and limitations of biometric systems. </a:t>
          </a:r>
          <a:endParaRPr lang="en-US"/>
        </a:p>
      </dgm:t>
    </dgm:pt>
    <dgm:pt modelId="{B605E30D-097E-40FA-AF14-E11AF5EE3D6B}" type="parTrans" cxnId="{AEB0043C-79D5-4E36-9351-92C0829E2202}">
      <dgm:prSet/>
      <dgm:spPr/>
      <dgm:t>
        <a:bodyPr/>
        <a:lstStyle/>
        <a:p>
          <a:endParaRPr lang="en-US"/>
        </a:p>
      </dgm:t>
    </dgm:pt>
    <dgm:pt modelId="{2292EF5D-568A-4492-BE40-CC803B875850}" type="sibTrans" cxnId="{AEB0043C-79D5-4E36-9351-92C0829E2202}">
      <dgm:prSet/>
      <dgm:spPr/>
      <dgm:t>
        <a:bodyPr/>
        <a:lstStyle/>
        <a:p>
          <a:endParaRPr lang="en-US"/>
        </a:p>
      </dgm:t>
    </dgm:pt>
    <dgm:pt modelId="{CEC9EFD5-86CE-480C-B826-688F3D89E85F}">
      <dgm:prSet/>
      <dgm:spPr/>
      <dgm:t>
        <a:bodyPr/>
        <a:lstStyle/>
        <a:p>
          <a:r>
            <a:rPr lang="en-GB"/>
            <a:t>the management of change during the implementation of a biometric system.     </a:t>
          </a:r>
          <a:endParaRPr lang="en-US"/>
        </a:p>
      </dgm:t>
    </dgm:pt>
    <dgm:pt modelId="{32953CBC-415A-4198-B63A-1A7DEB8B3524}" type="parTrans" cxnId="{ADFBE3F0-BB1D-4B49-B906-07218E184BF0}">
      <dgm:prSet/>
      <dgm:spPr/>
      <dgm:t>
        <a:bodyPr/>
        <a:lstStyle/>
        <a:p>
          <a:endParaRPr lang="en-US"/>
        </a:p>
      </dgm:t>
    </dgm:pt>
    <dgm:pt modelId="{B3E389C8-117D-4DA6-A03F-E11775422268}" type="sibTrans" cxnId="{ADFBE3F0-BB1D-4B49-B906-07218E184BF0}">
      <dgm:prSet/>
      <dgm:spPr/>
      <dgm:t>
        <a:bodyPr/>
        <a:lstStyle/>
        <a:p>
          <a:endParaRPr lang="en-US"/>
        </a:p>
      </dgm:t>
    </dgm:pt>
    <dgm:pt modelId="{E6E7DFB3-8945-554B-9AA4-26A39D8CC8DF}" type="pres">
      <dgm:prSet presAssocID="{F41A7202-C71A-4D13-A288-AFBEDA7E5301}" presName="linear" presStyleCnt="0">
        <dgm:presLayoutVars>
          <dgm:animLvl val="lvl"/>
          <dgm:resizeHandles val="exact"/>
        </dgm:presLayoutVars>
      </dgm:prSet>
      <dgm:spPr/>
    </dgm:pt>
    <dgm:pt modelId="{0541EA44-926B-3F46-BC62-0FFF25F49BCA}" type="pres">
      <dgm:prSet presAssocID="{5BBE4B7C-409B-4004-A759-A10F659B3AEC}" presName="parentText" presStyleLbl="node1" presStyleIdx="0" presStyleCnt="1">
        <dgm:presLayoutVars>
          <dgm:chMax val="0"/>
          <dgm:bulletEnabled val="1"/>
        </dgm:presLayoutVars>
      </dgm:prSet>
      <dgm:spPr/>
    </dgm:pt>
    <dgm:pt modelId="{1E994CB2-4427-814A-A79F-7AE5E2D47C6B}" type="pres">
      <dgm:prSet presAssocID="{5BBE4B7C-409B-4004-A759-A10F659B3AEC}" presName="childText" presStyleLbl="revTx" presStyleIdx="0" presStyleCnt="1">
        <dgm:presLayoutVars>
          <dgm:bulletEnabled val="1"/>
        </dgm:presLayoutVars>
      </dgm:prSet>
      <dgm:spPr/>
    </dgm:pt>
  </dgm:ptLst>
  <dgm:cxnLst>
    <dgm:cxn modelId="{8A8AC816-D3BE-4E3E-8923-F25BA8C40CE9}" srcId="{5BBE4B7C-409B-4004-A759-A10F659B3AEC}" destId="{76DC03EE-74F7-4F70-966F-8D20486E25B4}" srcOrd="0" destOrd="0" parTransId="{9B60B674-7DA2-4ABE-8F53-102D887ABC98}" sibTransId="{C270E7FD-558A-4F1B-A53E-6EBFE2B73BB4}"/>
    <dgm:cxn modelId="{6E2F7C1A-1786-A24A-9E23-33C4396F9C1B}" type="presOf" srcId="{CEC9EFD5-86CE-480C-B826-688F3D89E85F}" destId="{1E994CB2-4427-814A-A79F-7AE5E2D47C6B}" srcOrd="0" destOrd="2" presId="urn:microsoft.com/office/officeart/2005/8/layout/vList2"/>
    <dgm:cxn modelId="{9B852C25-1732-4248-BDF8-683CFCCE5206}" type="presOf" srcId="{F41A7202-C71A-4D13-A288-AFBEDA7E5301}" destId="{E6E7DFB3-8945-554B-9AA4-26A39D8CC8DF}" srcOrd="0" destOrd="0" presId="urn:microsoft.com/office/officeart/2005/8/layout/vList2"/>
    <dgm:cxn modelId="{AEB0043C-79D5-4E36-9351-92C0829E2202}" srcId="{5BBE4B7C-409B-4004-A759-A10F659B3AEC}" destId="{2272938D-B074-456A-A8A1-28EB62B1A693}" srcOrd="1" destOrd="0" parTransId="{B605E30D-097E-40FA-AF14-E11AF5EE3D6B}" sibTransId="{2292EF5D-568A-4492-BE40-CC803B875850}"/>
    <dgm:cxn modelId="{B91C2355-B323-2245-A3C5-1D572AB54E83}" type="presOf" srcId="{5BBE4B7C-409B-4004-A759-A10F659B3AEC}" destId="{0541EA44-926B-3F46-BC62-0FFF25F49BCA}" srcOrd="0" destOrd="0" presId="urn:microsoft.com/office/officeart/2005/8/layout/vList2"/>
    <dgm:cxn modelId="{80CDA38A-3600-5A48-A096-8F2B6CE4CC5B}" type="presOf" srcId="{76DC03EE-74F7-4F70-966F-8D20486E25B4}" destId="{1E994CB2-4427-814A-A79F-7AE5E2D47C6B}" srcOrd="0" destOrd="0" presId="urn:microsoft.com/office/officeart/2005/8/layout/vList2"/>
    <dgm:cxn modelId="{686BFDE7-1168-0045-96CD-1F36EDA5841D}" type="presOf" srcId="{2272938D-B074-456A-A8A1-28EB62B1A693}" destId="{1E994CB2-4427-814A-A79F-7AE5E2D47C6B}" srcOrd="0" destOrd="1" presId="urn:microsoft.com/office/officeart/2005/8/layout/vList2"/>
    <dgm:cxn modelId="{ADFBE3F0-BB1D-4B49-B906-07218E184BF0}" srcId="{5BBE4B7C-409B-4004-A759-A10F659B3AEC}" destId="{CEC9EFD5-86CE-480C-B826-688F3D89E85F}" srcOrd="2" destOrd="0" parTransId="{32953CBC-415A-4198-B63A-1A7DEB8B3524}" sibTransId="{B3E389C8-117D-4DA6-A03F-E11775422268}"/>
    <dgm:cxn modelId="{052F66FB-BDB3-4B85-8EF4-840F25B99739}" srcId="{F41A7202-C71A-4D13-A288-AFBEDA7E5301}" destId="{5BBE4B7C-409B-4004-A759-A10F659B3AEC}" srcOrd="0" destOrd="0" parTransId="{D9C19557-2D0F-4A0C-B578-4F56935DC148}" sibTransId="{FCFEC9FE-D2DC-41DB-9B48-9B096B1B8D7D}"/>
    <dgm:cxn modelId="{A79B3696-460A-1248-A0F1-0F51673F0F22}" type="presParOf" srcId="{E6E7DFB3-8945-554B-9AA4-26A39D8CC8DF}" destId="{0541EA44-926B-3F46-BC62-0FFF25F49BCA}" srcOrd="0" destOrd="0" presId="urn:microsoft.com/office/officeart/2005/8/layout/vList2"/>
    <dgm:cxn modelId="{B035568E-DAC0-2246-90BB-DFB5FC6B68AA}" type="presParOf" srcId="{E6E7DFB3-8945-554B-9AA4-26A39D8CC8DF}" destId="{1E994CB2-4427-814A-A79F-7AE5E2D47C6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BEBFC0-3A58-4125-94AD-D0577CD43694}"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D5DE25A0-F4F1-4B00-B0CD-F56D7C20B00E}">
      <dgm:prSet/>
      <dgm:spPr/>
      <dgm:t>
        <a:bodyPr/>
        <a:lstStyle/>
        <a:p>
          <a:r>
            <a:rPr lang="en-US" dirty="0"/>
            <a:t>Provenance</a:t>
          </a:r>
        </a:p>
      </dgm:t>
    </dgm:pt>
    <dgm:pt modelId="{CCE83683-D276-4F46-A23C-24E5C4527CEF}" type="parTrans" cxnId="{08EB5638-22A4-4C8F-9EAF-1A367C7A7D2A}">
      <dgm:prSet/>
      <dgm:spPr/>
      <dgm:t>
        <a:bodyPr/>
        <a:lstStyle/>
        <a:p>
          <a:endParaRPr lang="en-US"/>
        </a:p>
      </dgm:t>
    </dgm:pt>
    <dgm:pt modelId="{F9747D78-B03E-4B96-A9F6-CABD9547F7CF}" type="sibTrans" cxnId="{08EB5638-22A4-4C8F-9EAF-1A367C7A7D2A}">
      <dgm:prSet/>
      <dgm:spPr/>
      <dgm:t>
        <a:bodyPr/>
        <a:lstStyle/>
        <a:p>
          <a:endParaRPr lang="en-US"/>
        </a:p>
      </dgm:t>
    </dgm:pt>
    <dgm:pt modelId="{904792C5-4D08-43B0-9668-3512A3D240EE}">
      <dgm:prSet/>
      <dgm:spPr/>
      <dgm:t>
        <a:bodyPr/>
        <a:lstStyle/>
        <a:p>
          <a:r>
            <a:rPr lang="en-US"/>
            <a:t>Objectivity</a:t>
          </a:r>
        </a:p>
      </dgm:t>
    </dgm:pt>
    <dgm:pt modelId="{1FCF3507-EC31-45E7-A995-D3D6E78A749A}" type="parTrans" cxnId="{34A5C1F6-5286-47BD-ACB8-E2DD551C4C8D}">
      <dgm:prSet/>
      <dgm:spPr/>
      <dgm:t>
        <a:bodyPr/>
        <a:lstStyle/>
        <a:p>
          <a:endParaRPr lang="en-US"/>
        </a:p>
      </dgm:t>
    </dgm:pt>
    <dgm:pt modelId="{22AFDE01-7068-4E4D-9739-8E14FF0781F4}" type="sibTrans" cxnId="{34A5C1F6-5286-47BD-ACB8-E2DD551C4C8D}">
      <dgm:prSet/>
      <dgm:spPr/>
      <dgm:t>
        <a:bodyPr/>
        <a:lstStyle/>
        <a:p>
          <a:endParaRPr lang="en-US"/>
        </a:p>
      </dgm:t>
    </dgm:pt>
    <dgm:pt modelId="{3B98E286-239A-482B-AD29-F1CEBC5DC0CF}">
      <dgm:prSet/>
      <dgm:spPr/>
      <dgm:t>
        <a:bodyPr/>
        <a:lstStyle/>
        <a:p>
          <a:r>
            <a:rPr lang="en-US"/>
            <a:t>Persuasiveness</a:t>
          </a:r>
        </a:p>
      </dgm:t>
    </dgm:pt>
    <dgm:pt modelId="{C349C8E1-4C2A-44BB-964E-EEF85C4DA835}" type="parTrans" cxnId="{D8FA11CD-00A3-4CF0-B49A-D61C372951D2}">
      <dgm:prSet/>
      <dgm:spPr/>
      <dgm:t>
        <a:bodyPr/>
        <a:lstStyle/>
        <a:p>
          <a:endParaRPr lang="en-US"/>
        </a:p>
      </dgm:t>
    </dgm:pt>
    <dgm:pt modelId="{BE9F0509-FB26-4391-80DF-D9C347DF577B}" type="sibTrans" cxnId="{D8FA11CD-00A3-4CF0-B49A-D61C372951D2}">
      <dgm:prSet/>
      <dgm:spPr/>
      <dgm:t>
        <a:bodyPr/>
        <a:lstStyle/>
        <a:p>
          <a:endParaRPr lang="en-US"/>
        </a:p>
      </dgm:t>
    </dgm:pt>
    <dgm:pt modelId="{2A94CF58-6B83-4F14-ACD4-A3BF65420637}">
      <dgm:prSet/>
      <dgm:spPr/>
      <dgm:t>
        <a:bodyPr/>
        <a:lstStyle/>
        <a:p>
          <a:r>
            <a:rPr lang="en-US"/>
            <a:t>Value</a:t>
          </a:r>
        </a:p>
      </dgm:t>
    </dgm:pt>
    <dgm:pt modelId="{71CEE854-1B39-4A1C-8EBB-60F6D13FAB63}" type="parTrans" cxnId="{EB87D5D2-3B35-424B-81C8-E1A04B46F694}">
      <dgm:prSet/>
      <dgm:spPr/>
      <dgm:t>
        <a:bodyPr/>
        <a:lstStyle/>
        <a:p>
          <a:endParaRPr lang="en-US"/>
        </a:p>
      </dgm:t>
    </dgm:pt>
    <dgm:pt modelId="{AECF8302-EA61-4201-8D38-DBAF3966E3D8}" type="sibTrans" cxnId="{EB87D5D2-3B35-424B-81C8-E1A04B46F694}">
      <dgm:prSet/>
      <dgm:spPr/>
      <dgm:t>
        <a:bodyPr/>
        <a:lstStyle/>
        <a:p>
          <a:endParaRPr lang="en-US"/>
        </a:p>
      </dgm:t>
    </dgm:pt>
    <dgm:pt modelId="{B45A4F2F-985B-C145-B5A3-8D6A8B4D5384}" type="pres">
      <dgm:prSet presAssocID="{A0BEBFC0-3A58-4125-94AD-D0577CD43694}" presName="matrix" presStyleCnt="0">
        <dgm:presLayoutVars>
          <dgm:chMax val="1"/>
          <dgm:dir/>
          <dgm:resizeHandles val="exact"/>
        </dgm:presLayoutVars>
      </dgm:prSet>
      <dgm:spPr/>
    </dgm:pt>
    <dgm:pt modelId="{297B121E-CBCE-704F-AF52-4CDB66687510}" type="pres">
      <dgm:prSet presAssocID="{A0BEBFC0-3A58-4125-94AD-D0577CD43694}" presName="diamond" presStyleLbl="bgShp" presStyleIdx="0" presStyleCnt="1"/>
      <dgm:spPr/>
    </dgm:pt>
    <dgm:pt modelId="{7C29D77C-B9A5-1444-BF5D-9DD501579080}" type="pres">
      <dgm:prSet presAssocID="{A0BEBFC0-3A58-4125-94AD-D0577CD43694}" presName="quad1" presStyleLbl="node1" presStyleIdx="0" presStyleCnt="4">
        <dgm:presLayoutVars>
          <dgm:chMax val="0"/>
          <dgm:chPref val="0"/>
          <dgm:bulletEnabled val="1"/>
        </dgm:presLayoutVars>
      </dgm:prSet>
      <dgm:spPr/>
    </dgm:pt>
    <dgm:pt modelId="{527774B6-3662-D24C-8C6F-C41C2E1BAE00}" type="pres">
      <dgm:prSet presAssocID="{A0BEBFC0-3A58-4125-94AD-D0577CD43694}" presName="quad2" presStyleLbl="node1" presStyleIdx="1" presStyleCnt="4">
        <dgm:presLayoutVars>
          <dgm:chMax val="0"/>
          <dgm:chPref val="0"/>
          <dgm:bulletEnabled val="1"/>
        </dgm:presLayoutVars>
      </dgm:prSet>
      <dgm:spPr/>
    </dgm:pt>
    <dgm:pt modelId="{6BA75BEA-BDEE-9C4B-A9FD-D29F04AB4526}" type="pres">
      <dgm:prSet presAssocID="{A0BEBFC0-3A58-4125-94AD-D0577CD43694}" presName="quad3" presStyleLbl="node1" presStyleIdx="2" presStyleCnt="4">
        <dgm:presLayoutVars>
          <dgm:chMax val="0"/>
          <dgm:chPref val="0"/>
          <dgm:bulletEnabled val="1"/>
        </dgm:presLayoutVars>
      </dgm:prSet>
      <dgm:spPr/>
    </dgm:pt>
    <dgm:pt modelId="{E163B8A1-FCB1-5D42-94B9-0A05DFF5BABC}" type="pres">
      <dgm:prSet presAssocID="{A0BEBFC0-3A58-4125-94AD-D0577CD43694}" presName="quad4" presStyleLbl="node1" presStyleIdx="3" presStyleCnt="4">
        <dgm:presLayoutVars>
          <dgm:chMax val="0"/>
          <dgm:chPref val="0"/>
          <dgm:bulletEnabled val="1"/>
        </dgm:presLayoutVars>
      </dgm:prSet>
      <dgm:spPr/>
    </dgm:pt>
  </dgm:ptLst>
  <dgm:cxnLst>
    <dgm:cxn modelId="{05CC5304-791C-EC42-B887-D2DC301B78E2}" type="presOf" srcId="{D5DE25A0-F4F1-4B00-B0CD-F56D7C20B00E}" destId="{7C29D77C-B9A5-1444-BF5D-9DD501579080}" srcOrd="0" destOrd="0" presId="urn:microsoft.com/office/officeart/2005/8/layout/matrix3"/>
    <dgm:cxn modelId="{955A8A22-5B80-2041-A0D8-6D60E9D57A33}" type="presOf" srcId="{904792C5-4D08-43B0-9668-3512A3D240EE}" destId="{527774B6-3662-D24C-8C6F-C41C2E1BAE00}" srcOrd="0" destOrd="0" presId="urn:microsoft.com/office/officeart/2005/8/layout/matrix3"/>
    <dgm:cxn modelId="{08EB5638-22A4-4C8F-9EAF-1A367C7A7D2A}" srcId="{A0BEBFC0-3A58-4125-94AD-D0577CD43694}" destId="{D5DE25A0-F4F1-4B00-B0CD-F56D7C20B00E}" srcOrd="0" destOrd="0" parTransId="{CCE83683-D276-4F46-A23C-24E5C4527CEF}" sibTransId="{F9747D78-B03E-4B96-A9F6-CABD9547F7CF}"/>
    <dgm:cxn modelId="{41B6083E-D6BE-934A-8C74-484A00BE8C0F}" type="presOf" srcId="{2A94CF58-6B83-4F14-ACD4-A3BF65420637}" destId="{E163B8A1-FCB1-5D42-94B9-0A05DFF5BABC}" srcOrd="0" destOrd="0" presId="urn:microsoft.com/office/officeart/2005/8/layout/matrix3"/>
    <dgm:cxn modelId="{29152FC9-D8AC-0649-B602-F009CFDEF213}" type="presOf" srcId="{A0BEBFC0-3A58-4125-94AD-D0577CD43694}" destId="{B45A4F2F-985B-C145-B5A3-8D6A8B4D5384}" srcOrd="0" destOrd="0" presId="urn:microsoft.com/office/officeart/2005/8/layout/matrix3"/>
    <dgm:cxn modelId="{40B940CC-A5B6-1A41-BB63-670B12D93B97}" type="presOf" srcId="{3B98E286-239A-482B-AD29-F1CEBC5DC0CF}" destId="{6BA75BEA-BDEE-9C4B-A9FD-D29F04AB4526}" srcOrd="0" destOrd="0" presId="urn:microsoft.com/office/officeart/2005/8/layout/matrix3"/>
    <dgm:cxn modelId="{D8FA11CD-00A3-4CF0-B49A-D61C372951D2}" srcId="{A0BEBFC0-3A58-4125-94AD-D0577CD43694}" destId="{3B98E286-239A-482B-AD29-F1CEBC5DC0CF}" srcOrd="2" destOrd="0" parTransId="{C349C8E1-4C2A-44BB-964E-EEF85C4DA835}" sibTransId="{BE9F0509-FB26-4391-80DF-D9C347DF577B}"/>
    <dgm:cxn modelId="{EB87D5D2-3B35-424B-81C8-E1A04B46F694}" srcId="{A0BEBFC0-3A58-4125-94AD-D0577CD43694}" destId="{2A94CF58-6B83-4F14-ACD4-A3BF65420637}" srcOrd="3" destOrd="0" parTransId="{71CEE854-1B39-4A1C-8EBB-60F6D13FAB63}" sibTransId="{AECF8302-EA61-4201-8D38-DBAF3966E3D8}"/>
    <dgm:cxn modelId="{34A5C1F6-5286-47BD-ACB8-E2DD551C4C8D}" srcId="{A0BEBFC0-3A58-4125-94AD-D0577CD43694}" destId="{904792C5-4D08-43B0-9668-3512A3D240EE}" srcOrd="1" destOrd="0" parTransId="{1FCF3507-EC31-45E7-A995-D3D6E78A749A}" sibTransId="{22AFDE01-7068-4E4D-9739-8E14FF0781F4}"/>
    <dgm:cxn modelId="{A03C5D5C-89DD-8C45-86C6-0BEDE01F46F8}" type="presParOf" srcId="{B45A4F2F-985B-C145-B5A3-8D6A8B4D5384}" destId="{297B121E-CBCE-704F-AF52-4CDB66687510}" srcOrd="0" destOrd="0" presId="urn:microsoft.com/office/officeart/2005/8/layout/matrix3"/>
    <dgm:cxn modelId="{F81D497D-3D71-B144-9710-1F9AAF3E5203}" type="presParOf" srcId="{B45A4F2F-985B-C145-B5A3-8D6A8B4D5384}" destId="{7C29D77C-B9A5-1444-BF5D-9DD501579080}" srcOrd="1" destOrd="0" presId="urn:microsoft.com/office/officeart/2005/8/layout/matrix3"/>
    <dgm:cxn modelId="{3FD43671-595C-3A47-B217-83774EE2ED45}" type="presParOf" srcId="{B45A4F2F-985B-C145-B5A3-8D6A8B4D5384}" destId="{527774B6-3662-D24C-8C6F-C41C2E1BAE00}" srcOrd="2" destOrd="0" presId="urn:microsoft.com/office/officeart/2005/8/layout/matrix3"/>
    <dgm:cxn modelId="{EC87148E-2EC6-AC49-9378-C58065E14565}" type="presParOf" srcId="{B45A4F2F-985B-C145-B5A3-8D6A8B4D5384}" destId="{6BA75BEA-BDEE-9C4B-A9FD-D29F04AB4526}" srcOrd="3" destOrd="0" presId="urn:microsoft.com/office/officeart/2005/8/layout/matrix3"/>
    <dgm:cxn modelId="{3BA4B46C-98B3-2D4E-8976-8D61DAE73601}" type="presParOf" srcId="{B45A4F2F-985B-C145-B5A3-8D6A8B4D5384}" destId="{E163B8A1-FCB1-5D42-94B9-0A05DFF5BABC}"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F84888-BC0E-4A45-9423-6CC3273E6C3B}"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73CD8185-F9E7-4157-A38A-59A85468D5C5}">
      <dgm:prSet/>
      <dgm:spPr/>
      <dgm:t>
        <a:bodyPr/>
        <a:lstStyle/>
        <a:p>
          <a:r>
            <a:rPr lang="en-US"/>
            <a:t>(I know it’s a pain, but it will be worth it in the end, promise.</a:t>
          </a:r>
        </a:p>
      </dgm:t>
    </dgm:pt>
    <dgm:pt modelId="{08C7DB94-2FF5-4B20-8829-EB2AE1037B51}" type="parTrans" cxnId="{90639AEA-566A-4318-BBEF-8CF06B802535}">
      <dgm:prSet/>
      <dgm:spPr/>
      <dgm:t>
        <a:bodyPr/>
        <a:lstStyle/>
        <a:p>
          <a:endParaRPr lang="en-US"/>
        </a:p>
      </dgm:t>
    </dgm:pt>
    <dgm:pt modelId="{1E3BC142-3007-4362-AB4F-11E6C868024E}" type="sibTrans" cxnId="{90639AEA-566A-4318-BBEF-8CF06B802535}">
      <dgm:prSet/>
      <dgm:spPr/>
      <dgm:t>
        <a:bodyPr/>
        <a:lstStyle/>
        <a:p>
          <a:endParaRPr lang="en-US"/>
        </a:p>
      </dgm:t>
    </dgm:pt>
    <dgm:pt modelId="{BDB2B69D-B9EC-469E-9B3C-25011D73E8ED}">
      <dgm:prSet/>
      <dgm:spPr/>
      <dgm:t>
        <a:bodyPr/>
        <a:lstStyle/>
        <a:p>
          <a:r>
            <a:rPr lang="en-US"/>
            <a:t>What does the community of scholars have to say on this topic?</a:t>
          </a:r>
        </a:p>
      </dgm:t>
    </dgm:pt>
    <dgm:pt modelId="{289D56F3-9866-4C58-8F35-D27F967E497A}" type="parTrans" cxnId="{CE1DE305-7D83-4D2F-B389-CCFD92B1E0DD}">
      <dgm:prSet/>
      <dgm:spPr/>
      <dgm:t>
        <a:bodyPr/>
        <a:lstStyle/>
        <a:p>
          <a:endParaRPr lang="en-US"/>
        </a:p>
      </dgm:t>
    </dgm:pt>
    <dgm:pt modelId="{223A9931-6F45-4D2A-899A-2405815CC8E2}" type="sibTrans" cxnId="{CE1DE305-7D83-4D2F-B389-CCFD92B1E0DD}">
      <dgm:prSet/>
      <dgm:spPr/>
      <dgm:t>
        <a:bodyPr/>
        <a:lstStyle/>
        <a:p>
          <a:endParaRPr lang="en-US"/>
        </a:p>
      </dgm:t>
    </dgm:pt>
    <dgm:pt modelId="{E5D62271-CBE1-4DAA-A087-8750959C6471}">
      <dgm:prSet/>
      <dgm:spPr/>
      <dgm:t>
        <a:bodyPr/>
        <a:lstStyle/>
        <a:p>
          <a:r>
            <a:rPr lang="en-US"/>
            <a:t>What are the findings?</a:t>
          </a:r>
        </a:p>
      </dgm:t>
    </dgm:pt>
    <dgm:pt modelId="{3381CEE3-2ECD-44A7-99B8-1CE04736CCAE}" type="parTrans" cxnId="{49D4538E-688F-4A07-99D1-76B198887C4E}">
      <dgm:prSet/>
      <dgm:spPr/>
      <dgm:t>
        <a:bodyPr/>
        <a:lstStyle/>
        <a:p>
          <a:endParaRPr lang="en-US"/>
        </a:p>
      </dgm:t>
    </dgm:pt>
    <dgm:pt modelId="{04D242D6-B1F2-4F3D-BA12-76D95E5048ED}" type="sibTrans" cxnId="{49D4538E-688F-4A07-99D1-76B198887C4E}">
      <dgm:prSet/>
      <dgm:spPr/>
      <dgm:t>
        <a:bodyPr/>
        <a:lstStyle/>
        <a:p>
          <a:endParaRPr lang="en-US"/>
        </a:p>
      </dgm:t>
    </dgm:pt>
    <dgm:pt modelId="{EBA1D652-885E-4119-9837-2050108D9B70}">
      <dgm:prSet/>
      <dgm:spPr/>
      <dgm:t>
        <a:bodyPr/>
        <a:lstStyle/>
        <a:p>
          <a:r>
            <a:rPr lang="en-US"/>
            <a:t>What is missing from the research?  What hasn’t been explored?</a:t>
          </a:r>
        </a:p>
      </dgm:t>
    </dgm:pt>
    <dgm:pt modelId="{970A563E-CAE5-468D-8E34-1FEC397716F9}" type="parTrans" cxnId="{24A5BD12-636A-49EE-A426-C7A6EF27A866}">
      <dgm:prSet/>
      <dgm:spPr/>
      <dgm:t>
        <a:bodyPr/>
        <a:lstStyle/>
        <a:p>
          <a:endParaRPr lang="en-US"/>
        </a:p>
      </dgm:t>
    </dgm:pt>
    <dgm:pt modelId="{5580BFEF-780E-45B4-B26A-FDA11E64F8C4}" type="sibTrans" cxnId="{24A5BD12-636A-49EE-A426-C7A6EF27A866}">
      <dgm:prSet/>
      <dgm:spPr/>
      <dgm:t>
        <a:bodyPr/>
        <a:lstStyle/>
        <a:p>
          <a:endParaRPr lang="en-US"/>
        </a:p>
      </dgm:t>
    </dgm:pt>
    <dgm:pt modelId="{3564966D-182B-0D44-979C-442B0A04F8F3}" type="pres">
      <dgm:prSet presAssocID="{97F84888-BC0E-4A45-9423-6CC3273E6C3B}" presName="matrix" presStyleCnt="0">
        <dgm:presLayoutVars>
          <dgm:chMax val="1"/>
          <dgm:dir/>
          <dgm:resizeHandles val="exact"/>
        </dgm:presLayoutVars>
      </dgm:prSet>
      <dgm:spPr/>
    </dgm:pt>
    <dgm:pt modelId="{741F51B2-4DD0-3942-B4D2-2136602F4E82}" type="pres">
      <dgm:prSet presAssocID="{97F84888-BC0E-4A45-9423-6CC3273E6C3B}" presName="diamond" presStyleLbl="bgShp" presStyleIdx="0" presStyleCnt="1"/>
      <dgm:spPr/>
    </dgm:pt>
    <dgm:pt modelId="{EBC1D75E-9141-7D48-9267-C7A77AF8C5DE}" type="pres">
      <dgm:prSet presAssocID="{97F84888-BC0E-4A45-9423-6CC3273E6C3B}" presName="quad1" presStyleLbl="node1" presStyleIdx="0" presStyleCnt="4">
        <dgm:presLayoutVars>
          <dgm:chMax val="0"/>
          <dgm:chPref val="0"/>
          <dgm:bulletEnabled val="1"/>
        </dgm:presLayoutVars>
      </dgm:prSet>
      <dgm:spPr/>
    </dgm:pt>
    <dgm:pt modelId="{C2BD8B03-E8C3-2742-BC39-5DDF89479F52}" type="pres">
      <dgm:prSet presAssocID="{97F84888-BC0E-4A45-9423-6CC3273E6C3B}" presName="quad2" presStyleLbl="node1" presStyleIdx="1" presStyleCnt="4">
        <dgm:presLayoutVars>
          <dgm:chMax val="0"/>
          <dgm:chPref val="0"/>
          <dgm:bulletEnabled val="1"/>
        </dgm:presLayoutVars>
      </dgm:prSet>
      <dgm:spPr/>
    </dgm:pt>
    <dgm:pt modelId="{937C3844-E517-0E45-8A8C-ABBC0DF0131B}" type="pres">
      <dgm:prSet presAssocID="{97F84888-BC0E-4A45-9423-6CC3273E6C3B}" presName="quad3" presStyleLbl="node1" presStyleIdx="2" presStyleCnt="4">
        <dgm:presLayoutVars>
          <dgm:chMax val="0"/>
          <dgm:chPref val="0"/>
          <dgm:bulletEnabled val="1"/>
        </dgm:presLayoutVars>
      </dgm:prSet>
      <dgm:spPr/>
    </dgm:pt>
    <dgm:pt modelId="{136BB743-AE48-9642-806C-CE67BF676FA9}" type="pres">
      <dgm:prSet presAssocID="{97F84888-BC0E-4A45-9423-6CC3273E6C3B}" presName="quad4" presStyleLbl="node1" presStyleIdx="3" presStyleCnt="4">
        <dgm:presLayoutVars>
          <dgm:chMax val="0"/>
          <dgm:chPref val="0"/>
          <dgm:bulletEnabled val="1"/>
        </dgm:presLayoutVars>
      </dgm:prSet>
      <dgm:spPr/>
    </dgm:pt>
  </dgm:ptLst>
  <dgm:cxnLst>
    <dgm:cxn modelId="{CE1DE305-7D83-4D2F-B389-CCFD92B1E0DD}" srcId="{97F84888-BC0E-4A45-9423-6CC3273E6C3B}" destId="{BDB2B69D-B9EC-469E-9B3C-25011D73E8ED}" srcOrd="1" destOrd="0" parTransId="{289D56F3-9866-4C58-8F35-D27F967E497A}" sibTransId="{223A9931-6F45-4D2A-899A-2405815CC8E2}"/>
    <dgm:cxn modelId="{24A5BD12-636A-49EE-A426-C7A6EF27A866}" srcId="{97F84888-BC0E-4A45-9423-6CC3273E6C3B}" destId="{EBA1D652-885E-4119-9837-2050108D9B70}" srcOrd="3" destOrd="0" parTransId="{970A563E-CAE5-468D-8E34-1FEC397716F9}" sibTransId="{5580BFEF-780E-45B4-B26A-FDA11E64F8C4}"/>
    <dgm:cxn modelId="{5538261B-E27D-C342-8A01-7BB2A1DBBE0E}" type="presOf" srcId="{73CD8185-F9E7-4157-A38A-59A85468D5C5}" destId="{EBC1D75E-9141-7D48-9267-C7A77AF8C5DE}" srcOrd="0" destOrd="0" presId="urn:microsoft.com/office/officeart/2005/8/layout/matrix3"/>
    <dgm:cxn modelId="{AABA9577-C3E0-F04F-ACFD-BA034523059B}" type="presOf" srcId="{E5D62271-CBE1-4DAA-A087-8750959C6471}" destId="{937C3844-E517-0E45-8A8C-ABBC0DF0131B}" srcOrd="0" destOrd="0" presId="urn:microsoft.com/office/officeart/2005/8/layout/matrix3"/>
    <dgm:cxn modelId="{F309848A-18A4-D54F-A8E9-262D18009D33}" type="presOf" srcId="{EBA1D652-885E-4119-9837-2050108D9B70}" destId="{136BB743-AE48-9642-806C-CE67BF676FA9}" srcOrd="0" destOrd="0" presId="urn:microsoft.com/office/officeart/2005/8/layout/matrix3"/>
    <dgm:cxn modelId="{49D4538E-688F-4A07-99D1-76B198887C4E}" srcId="{97F84888-BC0E-4A45-9423-6CC3273E6C3B}" destId="{E5D62271-CBE1-4DAA-A087-8750959C6471}" srcOrd="2" destOrd="0" parTransId="{3381CEE3-2ECD-44A7-99B8-1CE04736CCAE}" sibTransId="{04D242D6-B1F2-4F3D-BA12-76D95E5048ED}"/>
    <dgm:cxn modelId="{C19A968F-7E87-B84E-BFEE-4F0FD387053A}" type="presOf" srcId="{BDB2B69D-B9EC-469E-9B3C-25011D73E8ED}" destId="{C2BD8B03-E8C3-2742-BC39-5DDF89479F52}" srcOrd="0" destOrd="0" presId="urn:microsoft.com/office/officeart/2005/8/layout/matrix3"/>
    <dgm:cxn modelId="{F9AB459F-2081-B343-B788-ABEEDDCB56CB}" type="presOf" srcId="{97F84888-BC0E-4A45-9423-6CC3273E6C3B}" destId="{3564966D-182B-0D44-979C-442B0A04F8F3}" srcOrd="0" destOrd="0" presId="urn:microsoft.com/office/officeart/2005/8/layout/matrix3"/>
    <dgm:cxn modelId="{90639AEA-566A-4318-BBEF-8CF06B802535}" srcId="{97F84888-BC0E-4A45-9423-6CC3273E6C3B}" destId="{73CD8185-F9E7-4157-A38A-59A85468D5C5}" srcOrd="0" destOrd="0" parTransId="{08C7DB94-2FF5-4B20-8829-EB2AE1037B51}" sibTransId="{1E3BC142-3007-4362-AB4F-11E6C868024E}"/>
    <dgm:cxn modelId="{8851EDCE-0902-4D42-8115-CF80F7832D62}" type="presParOf" srcId="{3564966D-182B-0D44-979C-442B0A04F8F3}" destId="{741F51B2-4DD0-3942-B4D2-2136602F4E82}" srcOrd="0" destOrd="0" presId="urn:microsoft.com/office/officeart/2005/8/layout/matrix3"/>
    <dgm:cxn modelId="{EDEE20CF-8897-AF48-9B35-29D428DBAAD7}" type="presParOf" srcId="{3564966D-182B-0D44-979C-442B0A04F8F3}" destId="{EBC1D75E-9141-7D48-9267-C7A77AF8C5DE}" srcOrd="1" destOrd="0" presId="urn:microsoft.com/office/officeart/2005/8/layout/matrix3"/>
    <dgm:cxn modelId="{6A72D456-F2EE-BC4A-ACA9-FE1DB1689185}" type="presParOf" srcId="{3564966D-182B-0D44-979C-442B0A04F8F3}" destId="{C2BD8B03-E8C3-2742-BC39-5DDF89479F52}" srcOrd="2" destOrd="0" presId="urn:microsoft.com/office/officeart/2005/8/layout/matrix3"/>
    <dgm:cxn modelId="{4B64DDD1-43A8-604A-BA15-554B2853F7D7}" type="presParOf" srcId="{3564966D-182B-0D44-979C-442B0A04F8F3}" destId="{937C3844-E517-0E45-8A8C-ABBC0DF0131B}" srcOrd="3" destOrd="0" presId="urn:microsoft.com/office/officeart/2005/8/layout/matrix3"/>
    <dgm:cxn modelId="{E3249188-06A3-8F49-BE61-C34A2988AE1A}" type="presParOf" srcId="{3564966D-182B-0D44-979C-442B0A04F8F3}" destId="{136BB743-AE48-9642-806C-CE67BF676FA9}"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9784B-503B-BC4F-88DA-5AB151C737B1}">
      <dsp:nvSpPr>
        <dsp:cNvPr id="0" name=""/>
        <dsp:cNvSpPr/>
      </dsp:nvSpPr>
      <dsp:spPr>
        <a:xfrm>
          <a:off x="1283" y="4057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0422AC-A443-EE46-96B1-5D0CB2924A7E}">
      <dsp:nvSpPr>
        <dsp:cNvPr id="0" name=""/>
        <dsp:cNvSpPr/>
      </dsp:nvSpPr>
      <dsp:spPr>
        <a:xfrm>
          <a:off x="501904" y="8813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Borg and Gall (1989)  state, “Although the importance of a thorough review of the literature is obvious to everyone, this task is more frequently slighted than any other phase of research…</a:t>
          </a:r>
        </a:p>
      </dsp:txBody>
      <dsp:txXfrm>
        <a:off x="585701" y="965137"/>
        <a:ext cx="4337991" cy="2693452"/>
      </dsp:txXfrm>
    </dsp:sp>
    <dsp:sp modelId="{F0913E9A-7061-AD44-A632-0342E478B84C}">
      <dsp:nvSpPr>
        <dsp:cNvPr id="0" name=""/>
        <dsp:cNvSpPr/>
      </dsp:nvSpPr>
      <dsp:spPr>
        <a:xfrm>
          <a:off x="5508110" y="4057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66967C-E0F8-0947-AD8E-DA602E1CEBAF}">
      <dsp:nvSpPr>
        <dsp:cNvPr id="0" name=""/>
        <dsp:cNvSpPr/>
      </dsp:nvSpPr>
      <dsp:spPr>
        <a:xfrm>
          <a:off x="6008730" y="8813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Often the insights gained through the review will save as much time in conducting the research as the review itself required.”</a:t>
          </a:r>
        </a:p>
      </dsp:txBody>
      <dsp:txXfrm>
        <a:off x="6092527" y="965137"/>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38BFCC-C8EA-B94D-99A8-E50A68AD04D9}">
      <dsp:nvSpPr>
        <dsp:cNvPr id="0" name=""/>
        <dsp:cNvSpPr/>
      </dsp:nvSpPr>
      <dsp:spPr>
        <a:xfrm>
          <a:off x="0" y="229562"/>
          <a:ext cx="5803231" cy="9136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Start each chapter on a new page.</a:t>
          </a:r>
          <a:endParaRPr lang="en-US" sz="2300" kern="1200"/>
        </a:p>
      </dsp:txBody>
      <dsp:txXfrm>
        <a:off x="44602" y="274164"/>
        <a:ext cx="5714027" cy="824474"/>
      </dsp:txXfrm>
    </dsp:sp>
    <dsp:sp modelId="{2634155B-AEA2-3549-B41A-A12BEAC46173}">
      <dsp:nvSpPr>
        <dsp:cNvPr id="0" name=""/>
        <dsp:cNvSpPr/>
      </dsp:nvSpPr>
      <dsp:spPr>
        <a:xfrm>
          <a:off x="0" y="1209481"/>
          <a:ext cx="5803231" cy="913678"/>
        </a:xfrm>
        <a:prstGeom prst="roundRect">
          <a:avLst/>
        </a:prstGeom>
        <a:solidFill>
          <a:schemeClr val="accent2">
            <a:hueOff val="-1490532"/>
            <a:satOff val="-10393"/>
            <a:lumOff val="27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Each chapter should have an introductory paragraph </a:t>
          </a:r>
          <a:endParaRPr lang="en-US" sz="2300" kern="1200"/>
        </a:p>
      </dsp:txBody>
      <dsp:txXfrm>
        <a:off x="44602" y="1254083"/>
        <a:ext cx="5714027" cy="824474"/>
      </dsp:txXfrm>
    </dsp:sp>
    <dsp:sp modelId="{3FBDAC6C-E87A-3E45-8BD1-26884D5C4DA5}">
      <dsp:nvSpPr>
        <dsp:cNvPr id="0" name=""/>
        <dsp:cNvSpPr/>
      </dsp:nvSpPr>
      <dsp:spPr>
        <a:xfrm>
          <a:off x="0" y="2123160"/>
          <a:ext cx="5803231" cy="3142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253"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kern="1200"/>
            <a:t>Describes what the chapter contains/will achieve and how it is organised/structured.  </a:t>
          </a:r>
          <a:endParaRPr lang="en-US" sz="1800" kern="1200"/>
        </a:p>
        <a:p>
          <a:pPr marL="171450" lvl="1" indent="-171450" algn="l" defTabSz="800100">
            <a:lnSpc>
              <a:spcPct val="90000"/>
            </a:lnSpc>
            <a:spcBef>
              <a:spcPct val="0"/>
            </a:spcBef>
            <a:spcAft>
              <a:spcPct val="20000"/>
            </a:spcAft>
            <a:buChar char="•"/>
          </a:pPr>
          <a:r>
            <a:rPr lang="en-GB" sz="1800" kern="1200"/>
            <a:t>Acts as a signpost to the reader.  </a:t>
          </a:r>
          <a:endParaRPr lang="en-US" sz="1800" kern="1200"/>
        </a:p>
        <a:p>
          <a:pPr marL="171450" lvl="1" indent="-171450" algn="l" defTabSz="800100">
            <a:lnSpc>
              <a:spcPct val="90000"/>
            </a:lnSpc>
            <a:spcBef>
              <a:spcPct val="0"/>
            </a:spcBef>
            <a:spcAft>
              <a:spcPct val="20000"/>
            </a:spcAft>
            <a:buChar char="•"/>
          </a:pPr>
          <a:r>
            <a:rPr lang="en-GB" sz="1800" kern="1200"/>
            <a:t>Start by identifying what the chapter will do, i.e. this chapter will review critically the published literature pertaining to the research objectives.  </a:t>
          </a:r>
          <a:endParaRPr lang="en-US" sz="1800" kern="1200"/>
        </a:p>
        <a:p>
          <a:pPr marL="171450" lvl="1" indent="-171450" algn="l" defTabSz="800100">
            <a:lnSpc>
              <a:spcPct val="90000"/>
            </a:lnSpc>
            <a:spcBef>
              <a:spcPct val="0"/>
            </a:spcBef>
            <a:spcAft>
              <a:spcPct val="20000"/>
            </a:spcAft>
            <a:buChar char="•"/>
          </a:pPr>
          <a:r>
            <a:rPr lang="en-GB" sz="1800" kern="1200"/>
            <a:t>Where did you get the lit?  Journals, texts, industry sources, etc.  </a:t>
          </a:r>
          <a:endParaRPr lang="en-US" sz="1800" kern="1200"/>
        </a:p>
        <a:p>
          <a:pPr marL="171450" lvl="1" indent="-171450" algn="l" defTabSz="800100">
            <a:lnSpc>
              <a:spcPct val="90000"/>
            </a:lnSpc>
            <a:spcBef>
              <a:spcPct val="0"/>
            </a:spcBef>
            <a:spcAft>
              <a:spcPct val="20000"/>
            </a:spcAft>
            <a:buChar char="•"/>
          </a:pPr>
          <a:r>
            <a:rPr lang="en-GB" sz="1800" kern="1200"/>
            <a:t>Use a numbered LIST for the objectives or the themes drawn from the objectives. For example:</a:t>
          </a:r>
          <a:endParaRPr lang="en-US" sz="1800" kern="1200"/>
        </a:p>
      </dsp:txBody>
      <dsp:txXfrm>
        <a:off x="0" y="2123160"/>
        <a:ext cx="5803231" cy="31422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1EA44-926B-3F46-BC62-0FFF25F49BCA}">
      <dsp:nvSpPr>
        <dsp:cNvPr id="0" name=""/>
        <dsp:cNvSpPr/>
      </dsp:nvSpPr>
      <dsp:spPr>
        <a:xfrm>
          <a:off x="0" y="181906"/>
          <a:ext cx="5803231" cy="4015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This chapter reviews critically the published literature on biometrics.  The literature sources include security texts and journal articles, journals and organisations relating to the use and promotion of biometrics, governmental publications and the case study organisational literature.  The chapter is organised around three themes drawn from the objectives of the research:</a:t>
          </a:r>
          <a:endParaRPr lang="en-US" sz="2200" kern="1200"/>
        </a:p>
      </dsp:txBody>
      <dsp:txXfrm>
        <a:off x="196018" y="377924"/>
        <a:ext cx="5411195" cy="3623404"/>
      </dsp:txXfrm>
    </dsp:sp>
    <dsp:sp modelId="{1E994CB2-4427-814A-A79F-7AE5E2D47C6B}">
      <dsp:nvSpPr>
        <dsp:cNvPr id="0" name=""/>
        <dsp:cNvSpPr/>
      </dsp:nvSpPr>
      <dsp:spPr>
        <a:xfrm>
          <a:off x="0" y="4197346"/>
          <a:ext cx="5803231" cy="1115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253"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biometric techniques and their uses.  </a:t>
          </a:r>
          <a:endParaRPr lang="en-US" sz="1700" kern="1200"/>
        </a:p>
        <a:p>
          <a:pPr marL="171450" lvl="1" indent="-171450" algn="l" defTabSz="755650">
            <a:lnSpc>
              <a:spcPct val="90000"/>
            </a:lnSpc>
            <a:spcBef>
              <a:spcPct val="0"/>
            </a:spcBef>
            <a:spcAft>
              <a:spcPct val="20000"/>
            </a:spcAft>
            <a:buChar char="•"/>
          </a:pPr>
          <a:r>
            <a:rPr lang="en-GB" sz="1700" kern="1200"/>
            <a:t>the benefits and limitations of biometric systems. </a:t>
          </a:r>
          <a:endParaRPr lang="en-US" sz="1700" kern="1200"/>
        </a:p>
        <a:p>
          <a:pPr marL="171450" lvl="1" indent="-171450" algn="l" defTabSz="755650">
            <a:lnSpc>
              <a:spcPct val="90000"/>
            </a:lnSpc>
            <a:spcBef>
              <a:spcPct val="0"/>
            </a:spcBef>
            <a:spcAft>
              <a:spcPct val="20000"/>
            </a:spcAft>
            <a:buChar char="•"/>
          </a:pPr>
          <a:r>
            <a:rPr lang="en-GB" sz="1700" kern="1200"/>
            <a:t>the management of change during the implementation of a biometric system.     </a:t>
          </a:r>
          <a:endParaRPr lang="en-US" sz="1700" kern="1200"/>
        </a:p>
      </dsp:txBody>
      <dsp:txXfrm>
        <a:off x="0" y="4197346"/>
        <a:ext cx="5803231" cy="11157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B121E-CBCE-704F-AF52-4CDB66687510}">
      <dsp:nvSpPr>
        <dsp:cNvPr id="0" name=""/>
        <dsp:cNvSpPr/>
      </dsp:nvSpPr>
      <dsp:spPr>
        <a:xfrm>
          <a:off x="154124" y="0"/>
          <a:ext cx="5494983" cy="549498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29D77C-B9A5-1444-BF5D-9DD501579080}">
      <dsp:nvSpPr>
        <dsp:cNvPr id="0" name=""/>
        <dsp:cNvSpPr/>
      </dsp:nvSpPr>
      <dsp:spPr>
        <a:xfrm>
          <a:off x="676147" y="522023"/>
          <a:ext cx="2143043" cy="21430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Provenance</a:t>
          </a:r>
        </a:p>
      </dsp:txBody>
      <dsp:txXfrm>
        <a:off x="780762" y="626638"/>
        <a:ext cx="1933813" cy="1933813"/>
      </dsp:txXfrm>
    </dsp:sp>
    <dsp:sp modelId="{527774B6-3662-D24C-8C6F-C41C2E1BAE00}">
      <dsp:nvSpPr>
        <dsp:cNvPr id="0" name=""/>
        <dsp:cNvSpPr/>
      </dsp:nvSpPr>
      <dsp:spPr>
        <a:xfrm>
          <a:off x="2984040" y="522023"/>
          <a:ext cx="2143043" cy="214304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Objectivity</a:t>
          </a:r>
        </a:p>
      </dsp:txBody>
      <dsp:txXfrm>
        <a:off x="3088655" y="626638"/>
        <a:ext cx="1933813" cy="1933813"/>
      </dsp:txXfrm>
    </dsp:sp>
    <dsp:sp modelId="{6BA75BEA-BDEE-9C4B-A9FD-D29F04AB4526}">
      <dsp:nvSpPr>
        <dsp:cNvPr id="0" name=""/>
        <dsp:cNvSpPr/>
      </dsp:nvSpPr>
      <dsp:spPr>
        <a:xfrm>
          <a:off x="676147" y="2829916"/>
          <a:ext cx="2143043" cy="214304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Persuasiveness</a:t>
          </a:r>
        </a:p>
      </dsp:txBody>
      <dsp:txXfrm>
        <a:off x="780762" y="2934531"/>
        <a:ext cx="1933813" cy="1933813"/>
      </dsp:txXfrm>
    </dsp:sp>
    <dsp:sp modelId="{E163B8A1-FCB1-5D42-94B9-0A05DFF5BABC}">
      <dsp:nvSpPr>
        <dsp:cNvPr id="0" name=""/>
        <dsp:cNvSpPr/>
      </dsp:nvSpPr>
      <dsp:spPr>
        <a:xfrm>
          <a:off x="2984040" y="2829916"/>
          <a:ext cx="2143043" cy="214304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Value</a:t>
          </a:r>
        </a:p>
      </dsp:txBody>
      <dsp:txXfrm>
        <a:off x="3088655" y="2934531"/>
        <a:ext cx="1933813" cy="19338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1F51B2-4DD0-3942-B4D2-2136602F4E82}">
      <dsp:nvSpPr>
        <dsp:cNvPr id="0" name=""/>
        <dsp:cNvSpPr/>
      </dsp:nvSpPr>
      <dsp:spPr>
        <a:xfrm>
          <a:off x="656244" y="0"/>
          <a:ext cx="5338764" cy="533876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C1D75E-9141-7D48-9267-C7A77AF8C5DE}">
      <dsp:nvSpPr>
        <dsp:cNvPr id="0" name=""/>
        <dsp:cNvSpPr/>
      </dsp:nvSpPr>
      <dsp:spPr>
        <a:xfrm>
          <a:off x="1163427" y="507182"/>
          <a:ext cx="2082117" cy="208211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 know it’s a pain, but it will be worth it in the end, promise.</a:t>
          </a:r>
        </a:p>
      </dsp:txBody>
      <dsp:txXfrm>
        <a:off x="1265068" y="608823"/>
        <a:ext cx="1878835" cy="1878835"/>
      </dsp:txXfrm>
    </dsp:sp>
    <dsp:sp modelId="{C2BD8B03-E8C3-2742-BC39-5DDF89479F52}">
      <dsp:nvSpPr>
        <dsp:cNvPr id="0" name=""/>
        <dsp:cNvSpPr/>
      </dsp:nvSpPr>
      <dsp:spPr>
        <a:xfrm>
          <a:off x="3405707" y="507182"/>
          <a:ext cx="2082117" cy="208211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What does the community of scholars have to say on this topic?</a:t>
          </a:r>
        </a:p>
      </dsp:txBody>
      <dsp:txXfrm>
        <a:off x="3507348" y="608823"/>
        <a:ext cx="1878835" cy="1878835"/>
      </dsp:txXfrm>
    </dsp:sp>
    <dsp:sp modelId="{937C3844-E517-0E45-8A8C-ABBC0DF0131B}">
      <dsp:nvSpPr>
        <dsp:cNvPr id="0" name=""/>
        <dsp:cNvSpPr/>
      </dsp:nvSpPr>
      <dsp:spPr>
        <a:xfrm>
          <a:off x="1163427" y="2749463"/>
          <a:ext cx="2082117" cy="208211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What are the findings?</a:t>
          </a:r>
        </a:p>
      </dsp:txBody>
      <dsp:txXfrm>
        <a:off x="1265068" y="2851104"/>
        <a:ext cx="1878835" cy="1878835"/>
      </dsp:txXfrm>
    </dsp:sp>
    <dsp:sp modelId="{136BB743-AE48-9642-806C-CE67BF676FA9}">
      <dsp:nvSpPr>
        <dsp:cNvPr id="0" name=""/>
        <dsp:cNvSpPr/>
      </dsp:nvSpPr>
      <dsp:spPr>
        <a:xfrm>
          <a:off x="3405707" y="2749463"/>
          <a:ext cx="2082117" cy="208211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What is missing from the research?  What hasn’t been explored?</a:t>
          </a:r>
        </a:p>
      </dsp:txBody>
      <dsp:txXfrm>
        <a:off x="3507348" y="2851104"/>
        <a:ext cx="1878835" cy="18788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52A2F5-8B93-C744-8374-85278D31D881}" type="datetimeFigureOut">
              <a:rPr lang="en-US" smtClean="0"/>
              <a:t>3/17/20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329CC0-A155-7249-BFAE-E09D5318515B}" type="slidenum">
              <a:rPr lang="en-US" smtClean="0"/>
              <a:t>‹#›</a:t>
            </a:fld>
            <a:endParaRPr lang="en-US"/>
          </a:p>
        </p:txBody>
      </p:sp>
    </p:spTree>
    <p:extLst>
      <p:ext uri="{BB962C8B-B14F-4D97-AF65-F5344CB8AC3E}">
        <p14:creationId xmlns:p14="http://schemas.microsoft.com/office/powerpoint/2010/main" val="2763843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kern="1200" dirty="0">
                <a:solidFill>
                  <a:schemeClr val="tx1"/>
                </a:solidFill>
                <a:effectLst/>
                <a:latin typeface="+mn-lt"/>
                <a:ea typeface="+mn-ea"/>
                <a:cs typeface="+mn-cs"/>
              </a:rPr>
              <a:t>Questions</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1. Define what research is. What types of organizations can undertake research? Give examples.</a:t>
            </a:r>
            <a:endParaRPr lang="en-GB"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Basically, research is an activity used to increase knowledge. According to the Cambridge Dictionary (2009), research is “a detailed study of a subject, especially in order to discover (new) information or reach a (new) understanding.” In a practical way, research is the process of thoroughly examining and analyzing the situational factors surrounding a given problem in order to seek out a solution or alternative solutions to it. </a:t>
            </a:r>
            <a:endParaRPr lang="en-GB"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Research can be undertaken by many people or organizations, such as government, businesses, consultants, academics and, of course, students. The business world is not the only place in which people use research to find solutions to problems. Medicine, science, education, and engineering are just some of the disciplines that annually spend millions on research to address complex problems such as cures for given illnesses or how a given policy can be implemented. Organizations want to understand the alternative choices they have and then develop arguments for and against each.</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2. What are the differences between positivist and interpretivist research?</a:t>
            </a:r>
            <a:endParaRPr lang="en-GB"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In positivist research, the researcher remains separate and independent from the subject of the study. There is an assumption in positivist research that there are some universal truths that researchers can identify. This assumption means that we as researchers can examine research questions using empirical methods and find relationships that will exist irrespective of the context (i.e., the relationships are generalizable). This approach assumes that any analysis is based on an objective description and explanation and is usually associated with quantitative data.</a:t>
            </a:r>
            <a:endParaRPr lang="en-GB"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On the other hand interpretivist research is an alternative perspective to positivism as it argues that people or phenomena cannot be analyzed in such an objective way, because the researcher, context, and social reality affect research outcomes. In this approach, “reality” there is not one universal truth. Two researchers examining the same issue would come to different conclusions because they bring their own individual perspectives. Similarly, looking at a phenomenon at a different point in time would mean the environmental factors differ in importance and thus different conclusions would be reached. In these types of studies, the researcher becomes fully involved with individual subjects, and analysis is subjective and based on perceptions. This generally involves qualitative methodologies.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3. What are some of the business skills that employers want in new employees that this module can give YOU?</a:t>
            </a:r>
            <a:endParaRPr lang="en-GB"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There are a range of skills that employers want in new business employees, and studies have generally found that the main attributes are not an understanding of theory related to a specific discipline, but rather a range of generic managerial and problem-solving skills. More specifically these managerial skills include the ability to communicate effectively in the form of both written and oral presentations; the ability to work as part of a team and to meet deadlines; the ability to be self-directed and work without supervision; and the ability to think “outside the box” in decision making and to examine alternative solutions to complex problems. It is hoped that some of these skills will be used while working on the research project.</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4. How do you see that a business project could improve your business skills?</a:t>
            </a:r>
            <a:endParaRPr lang="en-GB" sz="1200" kern="1200" dirty="0">
              <a:solidFill>
                <a:schemeClr val="tx1"/>
              </a:solidFill>
              <a:effectLst/>
              <a:latin typeface="+mn-lt"/>
              <a:ea typeface="+mn-ea"/>
              <a:cs typeface="+mn-cs"/>
            </a:endParaRPr>
          </a:p>
          <a:p>
            <a:r>
              <a:rPr lang="en-AU" sz="1200" i="1" kern="1200" dirty="0">
                <a:solidFill>
                  <a:schemeClr val="tx1"/>
                </a:solidFill>
                <a:effectLst/>
                <a:latin typeface="+mn-lt"/>
                <a:ea typeface="+mn-ea"/>
                <a:cs typeface="+mn-cs"/>
              </a:rPr>
              <a:t>This question is for the student to contemplate for </a:t>
            </a:r>
            <a:r>
              <a:rPr lang="en-AU" sz="1200" i="1" kern="1200" dirty="0" err="1">
                <a:solidFill>
                  <a:schemeClr val="tx1"/>
                </a:solidFill>
                <a:effectLst/>
                <a:latin typeface="+mn-lt"/>
                <a:ea typeface="+mn-ea"/>
                <a:cs typeface="+mn-cs"/>
              </a:rPr>
              <a:t>themself</a:t>
            </a:r>
            <a:r>
              <a:rPr lang="en-AU" sz="1200" i="1" kern="1200" dirty="0">
                <a:solidFill>
                  <a:schemeClr val="tx1"/>
                </a:solidFill>
                <a:effectLst/>
                <a:latin typeface="+mn-lt"/>
                <a:ea typeface="+mn-ea"/>
                <a:cs typeface="+mn-cs"/>
              </a:rPr>
              <a:t>. However, by doing the research project it is assumed that the students would be able to improve their skills in </a:t>
            </a:r>
            <a:r>
              <a:rPr lang="en-US" sz="1200" i="1" kern="1200" dirty="0">
                <a:solidFill>
                  <a:schemeClr val="tx1"/>
                </a:solidFill>
                <a:effectLst/>
                <a:latin typeface="+mn-lt"/>
                <a:ea typeface="+mn-ea"/>
                <a:cs typeface="+mn-cs"/>
              </a:rPr>
              <a:t>communication in both written and oral forms; teamwork skills; ability to meet deadlines; be able to work without supervision; and the ability to make decision and find solutions to problems.</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5. What do you think are your main limitations in undertaking research?</a:t>
            </a:r>
            <a:endParaRPr lang="en-GB" sz="1200" kern="1200" dirty="0">
              <a:solidFill>
                <a:schemeClr val="tx1"/>
              </a:solidFill>
              <a:effectLst/>
              <a:latin typeface="+mn-lt"/>
              <a:ea typeface="+mn-ea"/>
              <a:cs typeface="+mn-cs"/>
            </a:endParaRPr>
          </a:p>
          <a:p>
            <a:r>
              <a:rPr lang="en-AU" sz="1200" i="1" kern="1200" dirty="0">
                <a:solidFill>
                  <a:schemeClr val="tx1"/>
                </a:solidFill>
                <a:effectLst/>
                <a:latin typeface="+mn-lt"/>
                <a:ea typeface="+mn-ea"/>
                <a:cs typeface="+mn-cs"/>
              </a:rPr>
              <a:t>This question is for the student to contemplate for </a:t>
            </a:r>
            <a:r>
              <a:rPr lang="en-AU" sz="1200" i="1" kern="1200" dirty="0" err="1">
                <a:solidFill>
                  <a:schemeClr val="tx1"/>
                </a:solidFill>
                <a:effectLst/>
                <a:latin typeface="+mn-lt"/>
                <a:ea typeface="+mn-ea"/>
                <a:cs typeface="+mn-cs"/>
              </a:rPr>
              <a:t>themself</a:t>
            </a:r>
            <a:r>
              <a:rPr lang="en-AU" sz="1200" i="1" kern="1200" dirty="0">
                <a:solidFill>
                  <a:schemeClr val="tx1"/>
                </a:solidFill>
                <a:effectLst/>
                <a:latin typeface="+mn-lt"/>
                <a:ea typeface="+mn-ea"/>
                <a:cs typeface="+mn-cs"/>
              </a:rPr>
              <a:t>. However, depending on the type of research that they are undertaking there will be some limitations. Overall, there may be limitations in time, money and effort in getting the report completed by the deadline. Relating to the various types of research that is being used, whether it is quantitative or qualitative, there will be some limitations, which will be discussed in the relevant chapters.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1329CC0-A155-7249-BFAE-E09D5318515B}" type="slidenum">
              <a:rPr lang="en-US" smtClean="0"/>
              <a:t>3</a:t>
            </a:fld>
            <a:endParaRPr lang="en-US"/>
          </a:p>
        </p:txBody>
      </p:sp>
    </p:spTree>
    <p:extLst>
      <p:ext uri="{BB962C8B-B14F-4D97-AF65-F5344CB8AC3E}">
        <p14:creationId xmlns:p14="http://schemas.microsoft.com/office/powerpoint/2010/main" val="2261502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a:solidFill>
                  <a:schemeClr val="tx1"/>
                </a:solidFill>
                <a:effectLst/>
                <a:latin typeface="+mn-lt"/>
                <a:ea typeface="+mn-ea"/>
                <a:cs typeface="+mn-cs"/>
              </a:rPr>
              <a:t>1. For your research project, identify how the literature could assist you in developing the rationale and methodology.</a:t>
            </a:r>
            <a:endParaRPr lang="en-GB"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The literature can set the rationale for examining the issue, whereby the student would draw on previous literature identifying the area as warranting further examination. In doing this, the student may be more likely to draw on the practitioner or popular literature, with the framing of the issue to take place in a Background or Introduction section. Similarly by looking at previous literature the student researcher can justify why a certain methodological approach was used.</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2. Identify the main areas that you need to cover within your literature review.</a:t>
            </a:r>
            <a:endParaRPr lang="en-GB" sz="1200" kern="1200" dirty="0">
              <a:solidFill>
                <a:schemeClr val="tx1"/>
              </a:solidFill>
              <a:effectLst/>
              <a:latin typeface="+mn-lt"/>
              <a:ea typeface="+mn-ea"/>
              <a:cs typeface="+mn-cs"/>
            </a:endParaRPr>
          </a:p>
          <a:p>
            <a:r>
              <a:rPr lang="en-AU" sz="1200" i="1" kern="1200" dirty="0">
                <a:solidFill>
                  <a:schemeClr val="tx1"/>
                </a:solidFill>
                <a:effectLst/>
                <a:latin typeface="+mn-lt"/>
                <a:ea typeface="+mn-ea"/>
                <a:cs typeface="+mn-cs"/>
              </a:rPr>
              <a:t>The student should try to discover all the relevant issues or theories associated with their project, and how past studies have observed these issues. From this the student would use the findings of these studies to justify why they are undertaking the research the way they are doing it.</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3. Develop a concept map for the literature review associated with your assignment.</a:t>
            </a:r>
            <a:endParaRPr lang="en-GB" sz="1200" kern="1200" dirty="0">
              <a:solidFill>
                <a:schemeClr val="tx1"/>
              </a:solidFill>
              <a:effectLst/>
              <a:latin typeface="+mn-lt"/>
              <a:ea typeface="+mn-ea"/>
              <a:cs typeface="+mn-cs"/>
            </a:endParaRPr>
          </a:p>
          <a:p>
            <a:r>
              <a:rPr lang="en-AU" sz="1200" i="1" kern="1200" dirty="0">
                <a:solidFill>
                  <a:schemeClr val="tx1"/>
                </a:solidFill>
                <a:effectLst/>
                <a:latin typeface="+mn-lt"/>
                <a:ea typeface="+mn-ea"/>
                <a:cs typeface="+mn-cs"/>
              </a:rPr>
              <a:t>The last two questions will help guide the student in developing their own concept map. This should help the student plan the structure of the literature review in their project report. They should refer to Figure 7.2 on page 136 or other examples provided within Table 7.1 page 138.</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4. Find out the appropriate referencing style for your assignment and then format references for a book, journal article, newspaper story, and website using that structure.</a:t>
            </a:r>
            <a:endParaRPr lang="en-GB" sz="1200" kern="1200" dirty="0">
              <a:solidFill>
                <a:schemeClr val="tx1"/>
              </a:solidFill>
              <a:effectLst/>
              <a:latin typeface="+mn-lt"/>
              <a:ea typeface="+mn-ea"/>
              <a:cs typeface="+mn-cs"/>
            </a:endParaRPr>
          </a:p>
          <a:p>
            <a:r>
              <a:rPr lang="en-AU" sz="1200" i="1" kern="1200" dirty="0">
                <a:solidFill>
                  <a:schemeClr val="tx1"/>
                </a:solidFill>
                <a:effectLst/>
                <a:latin typeface="+mn-lt"/>
                <a:ea typeface="+mn-ea"/>
                <a:cs typeface="+mn-cs"/>
              </a:rPr>
              <a:t>The Harvard Style is most likely the approach used for the report, but the student should check what is required in your unit. It is extremely important that the student references properly. Poor referencing can reflect a poor standard in research overall. </a:t>
            </a:r>
            <a:endParaRPr lang="en-GB" sz="1200" kern="1200" dirty="0">
              <a:solidFill>
                <a:schemeClr val="tx1"/>
              </a:solidFill>
              <a:effectLst/>
              <a:latin typeface="+mn-lt"/>
              <a:ea typeface="+mn-ea"/>
              <a:cs typeface="+mn-cs"/>
            </a:endParaRPr>
          </a:p>
          <a:p>
            <a:r>
              <a:rPr lang="en-AU" sz="1200" i="1" kern="1200" dirty="0">
                <a:solidFill>
                  <a:schemeClr val="tx1"/>
                </a:solidFill>
                <a:effectLst/>
                <a:latin typeface="+mn-lt"/>
                <a:ea typeface="+mn-ea"/>
                <a:cs typeface="+mn-cs"/>
              </a:rPr>
              <a:t>Links to the alternatives style which provide examples of different types of sources are found in Table 7.7, page 160.</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5. What might it mean if you cannot find enough topics on your subject when you start your literature review?</a:t>
            </a:r>
            <a:endParaRPr lang="en-GB" sz="1200" kern="1200" dirty="0">
              <a:solidFill>
                <a:schemeClr val="tx1"/>
              </a:solidFill>
              <a:effectLst/>
              <a:latin typeface="+mn-lt"/>
              <a:ea typeface="+mn-ea"/>
              <a:cs typeface="+mn-cs"/>
            </a:endParaRPr>
          </a:p>
          <a:p>
            <a:r>
              <a:rPr lang="en-AU" sz="1200" i="1" kern="1200" dirty="0">
                <a:solidFill>
                  <a:schemeClr val="tx1"/>
                </a:solidFill>
                <a:effectLst/>
                <a:latin typeface="+mn-lt"/>
                <a:ea typeface="+mn-ea"/>
                <a:cs typeface="+mn-cs"/>
              </a:rPr>
              <a:t>In determining when there is enough literature, refer back to the specifics of the assignment. If this is not specified, ask the professor/lecturer, who may simply suggest that the coverage should be comprehensive, that is, that it should cover all important topic areas. If there is not enough information, this may be due to the newness of the topic, previous research may not think that it is a topic of interest, or the student’s topic is too narrowly focused. The supervisor may suggest a broadening of the main topic of the research to allow for the introduction of more relevant literature.</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6. Identify the databases that your university has (or has access to) that would be most </a:t>
            </a:r>
            <a:r>
              <a:rPr lang="en-AU" sz="1200" kern="1200" dirty="0" err="1">
                <a:solidFill>
                  <a:schemeClr val="tx1"/>
                </a:solidFill>
                <a:effectLst/>
                <a:latin typeface="+mn-lt"/>
                <a:ea typeface="+mn-ea"/>
                <a:cs typeface="+mn-cs"/>
              </a:rPr>
              <a:t>valueable</a:t>
            </a:r>
            <a:r>
              <a:rPr lang="en-AU" sz="1200" kern="1200" dirty="0">
                <a:solidFill>
                  <a:schemeClr val="tx1"/>
                </a:solidFill>
                <a:effectLst/>
                <a:latin typeface="+mn-lt"/>
                <a:ea typeface="+mn-ea"/>
                <a:cs typeface="+mn-cs"/>
              </a:rPr>
              <a:t> for your assignment.</a:t>
            </a:r>
            <a:endParaRPr lang="en-GB" sz="1200" kern="1200" dirty="0">
              <a:solidFill>
                <a:schemeClr val="tx1"/>
              </a:solidFill>
              <a:effectLst/>
              <a:latin typeface="+mn-lt"/>
              <a:ea typeface="+mn-ea"/>
              <a:cs typeface="+mn-cs"/>
            </a:endParaRPr>
          </a:p>
          <a:p>
            <a:r>
              <a:rPr lang="en-AU" sz="1200" i="1" kern="1200" dirty="0">
                <a:solidFill>
                  <a:schemeClr val="tx1"/>
                </a:solidFill>
                <a:effectLst/>
                <a:latin typeface="+mn-lt"/>
                <a:ea typeface="+mn-ea"/>
                <a:cs typeface="+mn-cs"/>
              </a:rPr>
              <a:t>A university library can host numerous databases online. These can include ABI/INFORM Global (ProQuest), Academic Search Premier (EBSCO), Business Source Premier (</a:t>
            </a:r>
            <a:r>
              <a:rPr lang="en-AU" sz="1200" i="1" kern="1200" dirty="0" err="1">
                <a:solidFill>
                  <a:schemeClr val="tx1"/>
                </a:solidFill>
                <a:effectLst/>
                <a:latin typeface="+mn-lt"/>
                <a:ea typeface="+mn-ea"/>
                <a:cs typeface="+mn-cs"/>
              </a:rPr>
              <a:t>Ebsco</a:t>
            </a:r>
            <a:r>
              <a:rPr lang="en-AU" sz="1200" i="1" kern="1200" dirty="0">
                <a:solidFill>
                  <a:schemeClr val="tx1"/>
                </a:solidFill>
                <a:effectLst/>
                <a:latin typeface="+mn-lt"/>
                <a:ea typeface="+mn-ea"/>
                <a:cs typeface="+mn-cs"/>
              </a:rPr>
              <a:t>), EDGE (</a:t>
            </a:r>
            <a:r>
              <a:rPr lang="en-AU" sz="1200" i="1" kern="1200" dirty="0" err="1">
                <a:solidFill>
                  <a:schemeClr val="tx1"/>
                </a:solidFill>
                <a:effectLst/>
                <a:latin typeface="+mn-lt"/>
                <a:ea typeface="+mn-ea"/>
                <a:cs typeface="+mn-cs"/>
              </a:rPr>
              <a:t>Informit</a:t>
            </a:r>
            <a:r>
              <a:rPr lang="en-AU" sz="1200" i="1" kern="1200" dirty="0">
                <a:solidFill>
                  <a:schemeClr val="tx1"/>
                </a:solidFill>
                <a:effectLst/>
                <a:latin typeface="+mn-lt"/>
                <a:ea typeface="+mn-ea"/>
                <a:cs typeface="+mn-cs"/>
              </a:rPr>
              <a:t>), </a:t>
            </a:r>
            <a:r>
              <a:rPr lang="en-AU" sz="1200" i="1" kern="1200" dirty="0" err="1">
                <a:solidFill>
                  <a:schemeClr val="tx1"/>
                </a:solidFill>
                <a:effectLst/>
                <a:latin typeface="+mn-lt"/>
                <a:ea typeface="+mn-ea"/>
                <a:cs typeface="+mn-cs"/>
              </a:rPr>
              <a:t>Factiva.com</a:t>
            </a:r>
            <a:r>
              <a:rPr lang="en-AU" sz="1200" i="1" kern="1200" dirty="0">
                <a:solidFill>
                  <a:schemeClr val="tx1"/>
                </a:solidFill>
                <a:effectLst/>
                <a:latin typeface="+mn-lt"/>
                <a:ea typeface="+mn-ea"/>
                <a:cs typeface="+mn-cs"/>
              </a:rPr>
              <a:t>, PsycINFO (OVID), Science Direct (Elsevier) and WARC – World Advertising Research </a:t>
            </a:r>
            <a:r>
              <a:rPr lang="en-AU" sz="1200" i="1" kern="1200" dirty="0" err="1">
                <a:solidFill>
                  <a:schemeClr val="tx1"/>
                </a:solidFill>
                <a:effectLst/>
                <a:latin typeface="+mn-lt"/>
                <a:ea typeface="+mn-ea"/>
                <a:cs typeface="+mn-cs"/>
              </a:rPr>
              <a:t>Center</a:t>
            </a:r>
            <a:r>
              <a:rPr lang="en-AU"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1329CC0-A155-7249-BFAE-E09D5318515B}" type="slidenum">
              <a:rPr lang="en-US" smtClean="0"/>
              <a:t>8</a:t>
            </a:fld>
            <a:endParaRPr lang="en-US"/>
          </a:p>
        </p:txBody>
      </p:sp>
    </p:spTree>
    <p:extLst>
      <p:ext uri="{BB962C8B-B14F-4D97-AF65-F5344CB8AC3E}">
        <p14:creationId xmlns:p14="http://schemas.microsoft.com/office/powerpoint/2010/main" val="23858534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C9211F-9EFB-401C-B4DE-410A5FCFC3FF}" type="slidenum">
              <a:rPr lang="en-US" smtClean="0"/>
              <a:t>11</a:t>
            </a:fld>
            <a:endParaRPr lang="en-US" dirty="0"/>
          </a:p>
        </p:txBody>
      </p:sp>
    </p:spTree>
    <p:extLst>
      <p:ext uri="{BB962C8B-B14F-4D97-AF65-F5344CB8AC3E}">
        <p14:creationId xmlns:p14="http://schemas.microsoft.com/office/powerpoint/2010/main" val="399039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C9211F-9EFB-401C-B4DE-410A5FCFC3FF}" type="slidenum">
              <a:rPr lang="en-US" smtClean="0"/>
              <a:t>12</a:t>
            </a:fld>
            <a:endParaRPr lang="en-US" dirty="0"/>
          </a:p>
        </p:txBody>
      </p:sp>
    </p:spTree>
    <p:extLst>
      <p:ext uri="{BB962C8B-B14F-4D97-AF65-F5344CB8AC3E}">
        <p14:creationId xmlns:p14="http://schemas.microsoft.com/office/powerpoint/2010/main" val="1540707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0F17F8A-5AF2-485C-98E1-80B555838AA9}" type="slidenum">
              <a:rPr lang="en-US" altLang="en-US"/>
              <a:pPr>
                <a:spcBef>
                  <a:spcPct val="0"/>
                </a:spcBef>
              </a:pPr>
              <a:t>15</a:t>
            </a:fld>
            <a:endParaRPr lang="en-US" altLang="en-US"/>
          </a:p>
        </p:txBody>
      </p:sp>
    </p:spTree>
    <p:extLst>
      <p:ext uri="{BB962C8B-B14F-4D97-AF65-F5344CB8AC3E}">
        <p14:creationId xmlns:p14="http://schemas.microsoft.com/office/powerpoint/2010/main" val="1912183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C9211F-9EFB-401C-B4DE-410A5FCFC3FF}" type="slidenum">
              <a:rPr lang="en-US" smtClean="0"/>
              <a:t>18</a:t>
            </a:fld>
            <a:endParaRPr lang="en-US" dirty="0"/>
          </a:p>
        </p:txBody>
      </p:sp>
    </p:spTree>
    <p:extLst>
      <p:ext uri="{BB962C8B-B14F-4D97-AF65-F5344CB8AC3E}">
        <p14:creationId xmlns:p14="http://schemas.microsoft.com/office/powerpoint/2010/main" val="14051238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C9211F-9EFB-401C-B4DE-410A5FCFC3FF}" type="slidenum">
              <a:rPr lang="en-US" smtClean="0"/>
              <a:t>29</a:t>
            </a:fld>
            <a:endParaRPr lang="en-US" dirty="0"/>
          </a:p>
        </p:txBody>
      </p:sp>
    </p:spTree>
    <p:extLst>
      <p:ext uri="{BB962C8B-B14F-4D97-AF65-F5344CB8AC3E}">
        <p14:creationId xmlns:p14="http://schemas.microsoft.com/office/powerpoint/2010/main" val="3688263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DEB1285-4167-4162-84DD-B292B57DC9C6}" type="slidenum">
              <a:rPr lang="en-US" altLang="en-US"/>
              <a:pPr>
                <a:spcBef>
                  <a:spcPct val="0"/>
                </a:spcBef>
              </a:pPr>
              <a:t>31</a:t>
            </a:fld>
            <a:endParaRPr lang="en-US" altLang="en-US"/>
          </a:p>
        </p:txBody>
      </p:sp>
    </p:spTree>
    <p:extLst>
      <p:ext uri="{BB962C8B-B14F-4D97-AF65-F5344CB8AC3E}">
        <p14:creationId xmlns:p14="http://schemas.microsoft.com/office/powerpoint/2010/main" val="6692723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Provenance – what are the author’s credentials?  Are the author’s arguments supported by evidence (primary historical material, case studies, narratives, statistics recent scientific finding)</a:t>
            </a:r>
          </a:p>
          <a:p>
            <a:endParaRPr lang="en-US" dirty="0"/>
          </a:p>
          <a:p>
            <a:r>
              <a:rPr lang="en-US" dirty="0"/>
              <a:t>Objectivity – is the author’s perspective even-handed or prejudicial?  Is contrary data considered or is certain pertinent information ignored to prove the author’s point</a:t>
            </a:r>
          </a:p>
          <a:p>
            <a:endParaRPr lang="en-US" dirty="0"/>
          </a:p>
          <a:p>
            <a:r>
              <a:rPr lang="en-US" dirty="0"/>
              <a:t>Persuasiveness-  which of the author’s theses are most/least convincing</a:t>
            </a:r>
          </a:p>
          <a:p>
            <a:endParaRPr lang="en-US" dirty="0"/>
          </a:p>
          <a:p>
            <a:r>
              <a:rPr lang="en-US" dirty="0"/>
              <a:t>Value – are the author’s arguments and conclusions convincing?  Does the work ultimately contribute in any significant way to an understanding of the subject?</a:t>
            </a:r>
          </a:p>
        </p:txBody>
      </p:sp>
      <p:sp>
        <p:nvSpPr>
          <p:cNvPr id="4" name="Slide Number Placeholder 3"/>
          <p:cNvSpPr>
            <a:spLocks noGrp="1"/>
          </p:cNvSpPr>
          <p:nvPr>
            <p:ph type="sldNum" sz="quarter" idx="10"/>
          </p:nvPr>
        </p:nvSpPr>
        <p:spPr/>
        <p:txBody>
          <a:bodyPr/>
          <a:lstStyle/>
          <a:p>
            <a:fld id="{97C9211F-9EFB-401C-B4DE-410A5FCFC3FF}" type="slidenum">
              <a:rPr lang="en-US" smtClean="0"/>
              <a:t>33</a:t>
            </a:fld>
            <a:endParaRPr lang="en-US" dirty="0"/>
          </a:p>
        </p:txBody>
      </p:sp>
    </p:spTree>
    <p:extLst>
      <p:ext uri="{BB962C8B-B14F-4D97-AF65-F5344CB8AC3E}">
        <p14:creationId xmlns:p14="http://schemas.microsoft.com/office/powerpoint/2010/main" val="28206158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C9211F-9EFB-401C-B4DE-410A5FCFC3FF}" type="slidenum">
              <a:rPr lang="en-US" smtClean="0"/>
              <a:t>34</a:t>
            </a:fld>
            <a:endParaRPr lang="en-US" dirty="0"/>
          </a:p>
        </p:txBody>
      </p:sp>
    </p:spTree>
    <p:extLst>
      <p:ext uri="{BB962C8B-B14F-4D97-AF65-F5344CB8AC3E}">
        <p14:creationId xmlns:p14="http://schemas.microsoft.com/office/powerpoint/2010/main" val="5664627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C9211F-9EFB-401C-B4DE-410A5FCFC3FF}" type="slidenum">
              <a:rPr lang="en-US" smtClean="0"/>
              <a:t>35</a:t>
            </a:fld>
            <a:endParaRPr lang="en-US" dirty="0"/>
          </a:p>
        </p:txBody>
      </p:sp>
    </p:spTree>
    <p:extLst>
      <p:ext uri="{BB962C8B-B14F-4D97-AF65-F5344CB8AC3E}">
        <p14:creationId xmlns:p14="http://schemas.microsoft.com/office/powerpoint/2010/main" val="1029413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C9211F-9EFB-401C-B4DE-410A5FCFC3FF}" type="slidenum">
              <a:rPr lang="en-US" smtClean="0"/>
              <a:t>36</a:t>
            </a:fld>
            <a:endParaRPr lang="en-US" dirty="0"/>
          </a:p>
        </p:txBody>
      </p:sp>
    </p:spTree>
    <p:extLst>
      <p:ext uri="{BB962C8B-B14F-4D97-AF65-F5344CB8AC3E}">
        <p14:creationId xmlns:p14="http://schemas.microsoft.com/office/powerpoint/2010/main" val="2806745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C9211F-9EFB-401C-B4DE-410A5FCFC3FF}" type="slidenum">
              <a:rPr lang="en-US" smtClean="0"/>
              <a:t>38</a:t>
            </a:fld>
            <a:endParaRPr lang="en-US" dirty="0"/>
          </a:p>
        </p:txBody>
      </p:sp>
    </p:spTree>
    <p:extLst>
      <p:ext uri="{BB962C8B-B14F-4D97-AF65-F5344CB8AC3E}">
        <p14:creationId xmlns:p14="http://schemas.microsoft.com/office/powerpoint/2010/main" val="16016846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EndNote is a reference management software package (and web platform) that enables you to create you own list of bibliographical references.  The EndNote software is site licensed at UAB for employees and students.  Go to the UAB IT Software library for more information </a:t>
            </a:r>
          </a:p>
        </p:txBody>
      </p:sp>
      <p:sp>
        <p:nvSpPr>
          <p:cNvPr id="4" name="Slide Number Placeholder 3"/>
          <p:cNvSpPr>
            <a:spLocks noGrp="1"/>
          </p:cNvSpPr>
          <p:nvPr>
            <p:ph type="sldNum" sz="quarter" idx="10"/>
          </p:nvPr>
        </p:nvSpPr>
        <p:spPr/>
        <p:txBody>
          <a:bodyPr/>
          <a:lstStyle/>
          <a:p>
            <a:fld id="{97C9211F-9EFB-401C-B4DE-410A5FCFC3FF}" type="slidenum">
              <a:rPr lang="en-US" smtClean="0"/>
              <a:t>39</a:t>
            </a:fld>
            <a:endParaRPr lang="en-US" dirty="0"/>
          </a:p>
        </p:txBody>
      </p:sp>
    </p:spTree>
    <p:extLst>
      <p:ext uri="{BB962C8B-B14F-4D97-AF65-F5344CB8AC3E}">
        <p14:creationId xmlns:p14="http://schemas.microsoft.com/office/powerpoint/2010/main" val="20357381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6B3A26F-9C9A-48E7-A641-A3EA3B3AC10B}" type="slidenum">
              <a:rPr lang="en-US" altLang="en-US"/>
              <a:pPr>
                <a:spcBef>
                  <a:spcPct val="0"/>
                </a:spcBef>
              </a:pPr>
              <a:t>40</a:t>
            </a:fld>
            <a:endParaRPr lang="en-US" altLang="en-US"/>
          </a:p>
        </p:txBody>
      </p:sp>
    </p:spTree>
    <p:extLst>
      <p:ext uri="{BB962C8B-B14F-4D97-AF65-F5344CB8AC3E}">
        <p14:creationId xmlns:p14="http://schemas.microsoft.com/office/powerpoint/2010/main" val="3646347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35033A4-F252-4954-9F6B-DFD0D667E947}" type="slidenum">
              <a:rPr lang="en-US" altLang="en-US"/>
              <a:pPr>
                <a:spcBef>
                  <a:spcPct val="0"/>
                </a:spcBef>
              </a:pPr>
              <a:t>41</a:t>
            </a:fld>
            <a:endParaRPr lang="en-US" altLang="en-US"/>
          </a:p>
        </p:txBody>
      </p:sp>
    </p:spTree>
    <p:extLst>
      <p:ext uri="{BB962C8B-B14F-4D97-AF65-F5344CB8AC3E}">
        <p14:creationId xmlns:p14="http://schemas.microsoft.com/office/powerpoint/2010/main" val="7306493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26E9804-DDBE-4103-A8F7-5B75BE20D5ED}" type="slidenum">
              <a:rPr lang="en-US" altLang="en-US"/>
              <a:pPr>
                <a:spcBef>
                  <a:spcPct val="0"/>
                </a:spcBef>
              </a:pPr>
              <a:t>42</a:t>
            </a:fld>
            <a:endParaRPr lang="en-US" altLang="en-US"/>
          </a:p>
        </p:txBody>
      </p:sp>
    </p:spTree>
    <p:extLst>
      <p:ext uri="{BB962C8B-B14F-4D97-AF65-F5344CB8AC3E}">
        <p14:creationId xmlns:p14="http://schemas.microsoft.com/office/powerpoint/2010/main" val="459392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C9211F-9EFB-401C-B4DE-410A5FCFC3FF}" type="slidenum">
              <a:rPr lang="en-US" smtClean="0"/>
              <a:t>43</a:t>
            </a:fld>
            <a:endParaRPr lang="en-US" dirty="0"/>
          </a:p>
        </p:txBody>
      </p:sp>
    </p:spTree>
    <p:extLst>
      <p:ext uri="{BB962C8B-B14F-4D97-AF65-F5344CB8AC3E}">
        <p14:creationId xmlns:p14="http://schemas.microsoft.com/office/powerpoint/2010/main" val="6175958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C9211F-9EFB-401C-B4DE-410A5FCFC3FF}" type="slidenum">
              <a:rPr lang="en-US" smtClean="0"/>
              <a:t>44</a:t>
            </a:fld>
            <a:endParaRPr lang="en-US" dirty="0"/>
          </a:p>
        </p:txBody>
      </p:sp>
    </p:spTree>
    <p:extLst>
      <p:ext uri="{BB962C8B-B14F-4D97-AF65-F5344CB8AC3E}">
        <p14:creationId xmlns:p14="http://schemas.microsoft.com/office/powerpoint/2010/main" val="14598899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will need to keep notes on what you have found, which articles seem promising and what in the article you might use in your review.  The better you are at keeping track of what you have read and the ideas you have found, the easier the writing part of the review will be.  If strapped, the MEMO or WRITE and GO apps on your phone</a:t>
            </a:r>
            <a:r>
              <a:rPr lang="en-US" baseline="0" dirty="0"/>
              <a:t> or tablet can help you out if you don’t have your computer handy at that moment.  Be sure to transcribe it to your computer ASAP.</a:t>
            </a:r>
          </a:p>
          <a:p>
            <a:endParaRPr lang="en-US" baseline="0" dirty="0"/>
          </a:p>
          <a:p>
            <a:r>
              <a:rPr lang="en-US" baseline="0" dirty="0"/>
              <a:t>There are ways to categorize the literature.  You might consider: (1) the methodology employed; (2) the quality of the findings or conclusions; (3) the document’s major strengths and weaknesses; and (4) any other pivotal information.  You also might think about what beliefs are expressed, is there an ideological stance, what is being described – comprehensive or narrow; and are the results generalizable.</a:t>
            </a:r>
            <a:endParaRPr lang="en-US" dirty="0"/>
          </a:p>
        </p:txBody>
      </p:sp>
      <p:sp>
        <p:nvSpPr>
          <p:cNvPr id="4" name="Slide Number Placeholder 3"/>
          <p:cNvSpPr>
            <a:spLocks noGrp="1"/>
          </p:cNvSpPr>
          <p:nvPr>
            <p:ph type="sldNum" sz="quarter" idx="10"/>
          </p:nvPr>
        </p:nvSpPr>
        <p:spPr/>
        <p:txBody>
          <a:bodyPr/>
          <a:lstStyle/>
          <a:p>
            <a:fld id="{97C9211F-9EFB-401C-B4DE-410A5FCFC3FF}" type="slidenum">
              <a:rPr lang="en-US" smtClean="0"/>
              <a:t>45</a:t>
            </a:fld>
            <a:endParaRPr lang="en-US" dirty="0"/>
          </a:p>
        </p:txBody>
      </p:sp>
    </p:spTree>
    <p:extLst>
      <p:ext uri="{BB962C8B-B14F-4D97-AF65-F5344CB8AC3E}">
        <p14:creationId xmlns:p14="http://schemas.microsoft.com/office/powerpoint/2010/main" val="6114675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Lit Reviews should comprise the following elements:</a:t>
            </a:r>
          </a:p>
          <a:p>
            <a:endParaRPr lang="en-US" dirty="0"/>
          </a:p>
          <a:p>
            <a:pPr marL="232943" indent="-232943">
              <a:buAutoNum type="arabicPeriod"/>
            </a:pPr>
            <a:r>
              <a:rPr lang="en-US" dirty="0"/>
              <a:t>An overview of the subject, issue or theory under consideration, along with the objectives of the lit review</a:t>
            </a:r>
          </a:p>
          <a:p>
            <a:pPr marL="232943" indent="-232943">
              <a:buAutoNum type="arabicPeriod"/>
            </a:pPr>
            <a:r>
              <a:rPr lang="en-US" dirty="0"/>
              <a:t>Division of works under review into categories (those in support of a particular position, those against, and those offering alternative theses entirely)</a:t>
            </a:r>
          </a:p>
          <a:p>
            <a:pPr marL="232943" indent="-232943">
              <a:buAutoNum type="arabicPeriod"/>
            </a:pPr>
            <a:r>
              <a:rPr lang="en-US" dirty="0"/>
              <a:t>Explanation of how each work is similar to and how it varies from the others</a:t>
            </a:r>
          </a:p>
          <a:p>
            <a:pPr marL="232943" indent="-232943">
              <a:buAutoNum type="arabicPeriod"/>
            </a:pPr>
            <a:r>
              <a:rPr lang="en-US" dirty="0"/>
              <a:t>Conclusions as to which pieces are best considered in their argument, are most convincing of their opinions, and make the greatest contribution to the understanding and development of their area of research</a:t>
            </a:r>
          </a:p>
        </p:txBody>
      </p:sp>
      <p:sp>
        <p:nvSpPr>
          <p:cNvPr id="4" name="Slide Number Placeholder 3"/>
          <p:cNvSpPr>
            <a:spLocks noGrp="1"/>
          </p:cNvSpPr>
          <p:nvPr>
            <p:ph type="sldNum" sz="quarter" idx="10"/>
          </p:nvPr>
        </p:nvSpPr>
        <p:spPr/>
        <p:txBody>
          <a:bodyPr/>
          <a:lstStyle/>
          <a:p>
            <a:fld id="{97C9211F-9EFB-401C-B4DE-410A5FCFC3FF}" type="slidenum">
              <a:rPr lang="en-US" smtClean="0"/>
              <a:t>46</a:t>
            </a:fld>
            <a:endParaRPr lang="en-US" dirty="0"/>
          </a:p>
        </p:txBody>
      </p:sp>
    </p:spTree>
    <p:extLst>
      <p:ext uri="{BB962C8B-B14F-4D97-AF65-F5344CB8AC3E}">
        <p14:creationId xmlns:p14="http://schemas.microsoft.com/office/powerpoint/2010/main" val="20730560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201" y="4260850"/>
            <a:ext cx="6705600" cy="4880610"/>
          </a:xfrm>
        </p:spPr>
        <p:txBody>
          <a:bodyPr/>
          <a:lstStyle/>
          <a:p>
            <a:r>
              <a:rPr lang="en-US" dirty="0"/>
              <a:t>Some possible ways to structure your lit review:</a:t>
            </a:r>
          </a:p>
          <a:p>
            <a:endParaRPr lang="en-US" dirty="0"/>
          </a:p>
          <a:p>
            <a:pPr marL="232943" indent="-232943">
              <a:buAutoNum type="arabicParenBoth"/>
            </a:pPr>
            <a:r>
              <a:rPr lang="en-US" dirty="0"/>
              <a:t>Chronological organization – the discussion of the research/articles is ordered according to an historical or developmental context.  This structure does NOT mean that you take the earliest published article, then the next and then the next one.  That is the essence of an annotated bibliography.   Chronological organization means that you take the earliest idea and trace that  idea through time.  </a:t>
            </a:r>
          </a:p>
          <a:p>
            <a:pPr marL="232943" indent="-232943">
              <a:buAutoNum type="arabicParenBoth"/>
            </a:pPr>
            <a:r>
              <a:rPr lang="en-US" dirty="0"/>
              <a:t>The “Classic” studies organization is a discussion or outline of the major writings regarded as significant in you area of study.  In nearly all research there are “benchmark” studies or articles that should be acknowledged.</a:t>
            </a:r>
          </a:p>
          <a:p>
            <a:pPr marL="232943" indent="-232943">
              <a:buAutoNum type="arabicParenBoth"/>
            </a:pPr>
            <a:r>
              <a:rPr lang="en-US" dirty="0"/>
              <a:t>Topical or thematic organization – the research is divided into sections representing the categories or conceptual subjects for your topic.  The discussion part is organized into these categories or subjects.</a:t>
            </a:r>
          </a:p>
          <a:p>
            <a:pPr marL="232943" indent="-232943">
              <a:buAutoNum type="arabicParenBoth"/>
            </a:pPr>
            <a:r>
              <a:rPr lang="en-US" dirty="0"/>
              <a:t>Inverted pyramid organization – the lit review begins with a discussion of the related literature from  a broad perspective.  It then deals with more and more specific or localized studies which focus increasingly on the specific questions at hand.       </a:t>
            </a:r>
          </a:p>
          <a:p>
            <a:pPr marL="232943" indent="-232943">
              <a:buAutoNum type="arabicParenBoth"/>
            </a:pPr>
            <a:endParaRPr lang="en-US" dirty="0"/>
          </a:p>
          <a:p>
            <a:r>
              <a:rPr lang="en-US" dirty="0"/>
              <a:t>It is important that your lit review has a logical and coherent structure and that this structure is clearly apparent to the reader.  It is a good idea to let your readers know exactly how the review is organized.  Remember that the way your choose to organize your review will largely depend upon the type of information that you have gathered and that some lit reviews use a combination of structural approaches.   </a:t>
            </a:r>
          </a:p>
          <a:p>
            <a:endParaRPr lang="en-US" dirty="0"/>
          </a:p>
        </p:txBody>
      </p:sp>
      <p:sp>
        <p:nvSpPr>
          <p:cNvPr id="4" name="Slide Number Placeholder 3"/>
          <p:cNvSpPr>
            <a:spLocks noGrp="1"/>
          </p:cNvSpPr>
          <p:nvPr>
            <p:ph type="sldNum" sz="quarter" idx="10"/>
          </p:nvPr>
        </p:nvSpPr>
        <p:spPr/>
        <p:txBody>
          <a:bodyPr/>
          <a:lstStyle/>
          <a:p>
            <a:fld id="{97C9211F-9EFB-401C-B4DE-410A5FCFC3FF}" type="slidenum">
              <a:rPr lang="en-US" smtClean="0"/>
              <a:t>47</a:t>
            </a:fld>
            <a:endParaRPr lang="en-US" dirty="0"/>
          </a:p>
        </p:txBody>
      </p:sp>
    </p:spTree>
    <p:extLst>
      <p:ext uri="{BB962C8B-B14F-4D97-AF65-F5344CB8AC3E}">
        <p14:creationId xmlns:p14="http://schemas.microsoft.com/office/powerpoint/2010/main" val="19897824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7C9211F-9EFB-401C-B4DE-410A5FCFC3FF}" type="slidenum">
              <a:rPr lang="en-US" smtClean="0"/>
              <a:t>48</a:t>
            </a:fld>
            <a:endParaRPr lang="en-US" dirty="0"/>
          </a:p>
        </p:txBody>
      </p:sp>
    </p:spTree>
    <p:extLst>
      <p:ext uri="{BB962C8B-B14F-4D97-AF65-F5344CB8AC3E}">
        <p14:creationId xmlns:p14="http://schemas.microsoft.com/office/powerpoint/2010/main" val="24340213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7C9211F-9EFB-401C-B4DE-410A5FCFC3FF}" type="slidenum">
              <a:rPr lang="en-US" smtClean="0"/>
              <a:t>49</a:t>
            </a:fld>
            <a:endParaRPr lang="en-US" dirty="0"/>
          </a:p>
        </p:txBody>
      </p:sp>
    </p:spTree>
    <p:extLst>
      <p:ext uri="{BB962C8B-B14F-4D97-AF65-F5344CB8AC3E}">
        <p14:creationId xmlns:p14="http://schemas.microsoft.com/office/powerpoint/2010/main" val="38827585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7C9211F-9EFB-401C-B4DE-410A5FCFC3FF}" type="slidenum">
              <a:rPr lang="en-US" smtClean="0"/>
              <a:t>50</a:t>
            </a:fld>
            <a:endParaRPr lang="en-US" dirty="0"/>
          </a:p>
        </p:txBody>
      </p:sp>
    </p:spTree>
    <p:extLst>
      <p:ext uri="{BB962C8B-B14F-4D97-AF65-F5344CB8AC3E}">
        <p14:creationId xmlns:p14="http://schemas.microsoft.com/office/powerpoint/2010/main" val="7688834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83905BC-82A4-4EC5-86F7-3A8ACA46DCA7}" type="slidenum">
              <a:rPr lang="en-US" altLang="en-US"/>
              <a:pPr>
                <a:spcBef>
                  <a:spcPct val="0"/>
                </a:spcBef>
              </a:pPr>
              <a:t>51</a:t>
            </a:fld>
            <a:endParaRPr lang="en-US" altLang="en-US"/>
          </a:p>
        </p:txBody>
      </p:sp>
    </p:spTree>
    <p:extLst>
      <p:ext uri="{BB962C8B-B14F-4D97-AF65-F5344CB8AC3E}">
        <p14:creationId xmlns:p14="http://schemas.microsoft.com/office/powerpoint/2010/main" val="22007044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very little the reference librarians, your instructor</a:t>
            </a:r>
            <a:r>
              <a:rPr lang="en-US" baseline="0" dirty="0"/>
              <a:t> or the Crisis Hotline can do if you wait until the day before (or even three days) your paper is due.  If you are doing this for a senior thesis or master’s thesis and certainly PhD work, there are deadlines you will have to meet.  Even then, the earlier you start the better.</a:t>
            </a:r>
            <a:endParaRPr lang="en-US" dirty="0"/>
          </a:p>
        </p:txBody>
      </p:sp>
      <p:sp>
        <p:nvSpPr>
          <p:cNvPr id="4" name="Slide Number Placeholder 3"/>
          <p:cNvSpPr>
            <a:spLocks noGrp="1"/>
          </p:cNvSpPr>
          <p:nvPr>
            <p:ph type="sldNum" sz="quarter" idx="10"/>
          </p:nvPr>
        </p:nvSpPr>
        <p:spPr/>
        <p:txBody>
          <a:bodyPr/>
          <a:lstStyle/>
          <a:p>
            <a:fld id="{97C9211F-9EFB-401C-B4DE-410A5FCFC3FF}" type="slidenum">
              <a:rPr lang="en-US" smtClean="0"/>
              <a:t>52</a:t>
            </a:fld>
            <a:endParaRPr lang="en-US" dirty="0"/>
          </a:p>
        </p:txBody>
      </p:sp>
    </p:spTree>
    <p:extLst>
      <p:ext uri="{BB962C8B-B14F-4D97-AF65-F5344CB8AC3E}">
        <p14:creationId xmlns:p14="http://schemas.microsoft.com/office/powerpoint/2010/main" val="3394016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FFCBD7-457B-4400-9A7F-A5B6DF7C0FBA}" type="slidenum">
              <a:rPr lang="en-US" altLang="en-US"/>
              <a:pPr>
                <a:spcBef>
                  <a:spcPct val="0"/>
                </a:spcBef>
              </a:pPr>
              <a:t>55</a:t>
            </a:fld>
            <a:endParaRPr lang="en-US" altLang="en-US"/>
          </a:p>
        </p:txBody>
      </p:sp>
    </p:spTree>
    <p:extLst>
      <p:ext uri="{BB962C8B-B14F-4D97-AF65-F5344CB8AC3E}">
        <p14:creationId xmlns:p14="http://schemas.microsoft.com/office/powerpoint/2010/main" val="38234992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FFCBD7-457B-4400-9A7F-A5B6DF7C0FBA}" type="slidenum">
              <a:rPr lang="en-US" altLang="en-US"/>
              <a:pPr>
                <a:spcBef>
                  <a:spcPct val="0"/>
                </a:spcBef>
              </a:pPr>
              <a:t>56</a:t>
            </a:fld>
            <a:endParaRPr lang="en-US" altLang="en-US"/>
          </a:p>
        </p:txBody>
      </p:sp>
    </p:spTree>
    <p:extLst>
      <p:ext uri="{BB962C8B-B14F-4D97-AF65-F5344CB8AC3E}">
        <p14:creationId xmlns:p14="http://schemas.microsoft.com/office/powerpoint/2010/main" val="16191868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FFCBD7-457B-4400-9A7F-A5B6DF7C0FBA}" type="slidenum">
              <a:rPr lang="en-US" altLang="en-US"/>
              <a:pPr>
                <a:spcBef>
                  <a:spcPct val="0"/>
                </a:spcBef>
              </a:pPr>
              <a:t>57</a:t>
            </a:fld>
            <a:endParaRPr lang="en-US" altLang="en-US"/>
          </a:p>
        </p:txBody>
      </p:sp>
    </p:spTree>
    <p:extLst>
      <p:ext uri="{BB962C8B-B14F-4D97-AF65-F5344CB8AC3E}">
        <p14:creationId xmlns:p14="http://schemas.microsoft.com/office/powerpoint/2010/main" val="2121796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3/17/20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59240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3/17/20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70622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3/17/20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48820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3/17/20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58609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3/17/20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98076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3/17/20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99575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3/17/20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97711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3/17/20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16034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3/17/20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54230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3/17/20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89345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3/17/20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75349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3/17/20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1396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3/17/20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48580563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62" r:id="rId5"/>
    <p:sldLayoutId id="2147483663" r:id="rId6"/>
    <p:sldLayoutId id="2147483669" r:id="rId7"/>
    <p:sldLayoutId id="2147483664" r:id="rId8"/>
    <p:sldLayoutId id="2147483665" r:id="rId9"/>
    <p:sldLayoutId id="2147483666" r:id="rId10"/>
    <p:sldLayoutId id="2147483667" r:id="rId11"/>
    <p:sldLayoutId id="2147483668"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28F8463-C793-47A2-AF22-A764AB9025DF}"/>
              </a:ext>
            </a:extLst>
          </p:cNvPr>
          <p:cNvPicPr>
            <a:picLocks noChangeAspect="1"/>
          </p:cNvPicPr>
          <p:nvPr/>
        </p:nvPicPr>
        <p:blipFill rotWithShape="1">
          <a:blip r:embed="rId2"/>
          <a:srcRect l="11130" r="5336" b="1"/>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0962AE-1D28-B04A-9B5A-D8D5AB836F08}"/>
              </a:ext>
            </a:extLst>
          </p:cNvPr>
          <p:cNvSpPr>
            <a:spLocks noGrp="1"/>
          </p:cNvSpPr>
          <p:nvPr>
            <p:ph type="ctrTitle"/>
          </p:nvPr>
        </p:nvSpPr>
        <p:spPr>
          <a:xfrm>
            <a:off x="1524000" y="4416721"/>
            <a:ext cx="9144000" cy="1152663"/>
          </a:xfrm>
        </p:spPr>
        <p:txBody>
          <a:bodyPr>
            <a:normAutofit/>
          </a:bodyPr>
          <a:lstStyle/>
          <a:p>
            <a:pPr algn="ctr"/>
            <a:r>
              <a:rPr lang="en-US" dirty="0">
                <a:solidFill>
                  <a:schemeClr val="bg1"/>
                </a:solidFill>
              </a:rPr>
              <a:t>Business Research Project</a:t>
            </a:r>
          </a:p>
        </p:txBody>
      </p:sp>
      <p:sp>
        <p:nvSpPr>
          <p:cNvPr id="3" name="Subtitle 2">
            <a:extLst>
              <a:ext uri="{FF2B5EF4-FFF2-40B4-BE49-F238E27FC236}">
                <a16:creationId xmlns:a16="http://schemas.microsoft.com/office/drawing/2014/main" id="{060650D4-A8FD-054F-80E8-775645D38CDF}"/>
              </a:ext>
            </a:extLst>
          </p:cNvPr>
          <p:cNvSpPr>
            <a:spLocks noGrp="1"/>
          </p:cNvSpPr>
          <p:nvPr>
            <p:ph type="subTitle" idx="1"/>
          </p:nvPr>
        </p:nvSpPr>
        <p:spPr>
          <a:xfrm>
            <a:off x="1524000" y="5636465"/>
            <a:ext cx="9144000" cy="646785"/>
          </a:xfrm>
        </p:spPr>
        <p:txBody>
          <a:bodyPr>
            <a:normAutofit/>
          </a:bodyPr>
          <a:lstStyle/>
          <a:p>
            <a:pPr algn="ctr"/>
            <a:r>
              <a:rPr lang="en-US" dirty="0">
                <a:solidFill>
                  <a:schemeClr val="bg1"/>
                </a:solidFill>
              </a:rPr>
              <a:t>Dr caroline jawad 2020</a:t>
            </a:r>
          </a:p>
        </p:txBody>
      </p:sp>
    </p:spTree>
    <p:extLst>
      <p:ext uri="{BB962C8B-B14F-4D97-AF65-F5344CB8AC3E}">
        <p14:creationId xmlns:p14="http://schemas.microsoft.com/office/powerpoint/2010/main" val="2272979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0" name="Rectangle 9">
            <a:extLst>
              <a:ext uri="{FF2B5EF4-FFF2-40B4-BE49-F238E27FC236}">
                <a16:creationId xmlns:a16="http://schemas.microsoft.com/office/drawing/2014/main" id="{3DF994C0-2A89-4EE7-A2E1-2D1BC34CE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0E0B39D-28FB-41E0-999D-8298BDB09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9D409C-DC3B-9F46-A6D8-6C062CF3E075}"/>
              </a:ext>
            </a:extLst>
          </p:cNvPr>
          <p:cNvSpPr>
            <a:spLocks noGrp="1"/>
          </p:cNvSpPr>
          <p:nvPr>
            <p:ph type="title"/>
          </p:nvPr>
        </p:nvSpPr>
        <p:spPr>
          <a:xfrm>
            <a:off x="934873" y="1674546"/>
            <a:ext cx="5594224" cy="3508908"/>
          </a:xfrm>
          <a:noFill/>
        </p:spPr>
        <p:txBody>
          <a:bodyPr vert="horz" lIns="91440" tIns="45720" rIns="91440" bIns="45720" rtlCol="0" anchor="ctr">
            <a:normAutofit/>
          </a:bodyPr>
          <a:lstStyle/>
          <a:p>
            <a:r>
              <a:rPr lang="en-US" sz="4800">
                <a:solidFill>
                  <a:srgbClr val="FFFFFF"/>
                </a:solidFill>
              </a:rPr>
              <a:t>Link</a:t>
            </a:r>
          </a:p>
        </p:txBody>
      </p:sp>
      <p:sp>
        <p:nvSpPr>
          <p:cNvPr id="3" name="Content Placeholder 2">
            <a:extLst>
              <a:ext uri="{FF2B5EF4-FFF2-40B4-BE49-F238E27FC236}">
                <a16:creationId xmlns:a16="http://schemas.microsoft.com/office/drawing/2014/main" id="{B1CE0A6F-D079-9348-AB3F-0CE72ED8DCD5}"/>
              </a:ext>
            </a:extLst>
          </p:cNvPr>
          <p:cNvSpPr>
            <a:spLocks noGrp="1"/>
          </p:cNvSpPr>
          <p:nvPr>
            <p:ph idx="1"/>
          </p:nvPr>
        </p:nvSpPr>
        <p:spPr>
          <a:xfrm>
            <a:off x="8109284" y="1674546"/>
            <a:ext cx="3404938" cy="3508908"/>
          </a:xfrm>
        </p:spPr>
        <p:txBody>
          <a:bodyPr vert="horz" lIns="91440" tIns="45720" rIns="91440" bIns="45720" rtlCol="0" anchor="ctr">
            <a:normAutofit/>
          </a:bodyPr>
          <a:lstStyle/>
          <a:p>
            <a:pPr marL="0" indent="0">
              <a:buNone/>
            </a:pPr>
            <a:r>
              <a:rPr lang="en-US" cap="all" dirty="0"/>
              <a:t>https://</a:t>
            </a:r>
            <a:r>
              <a:rPr lang="en-US" cap="all" dirty="0" err="1"/>
              <a:t>study.sagepub.com</a:t>
            </a:r>
            <a:r>
              <a:rPr lang="en-US" cap="all" dirty="0"/>
              <a:t>/jonathanwilson2e/student-resources/chapter-3</a:t>
            </a:r>
          </a:p>
        </p:txBody>
      </p:sp>
    </p:spTree>
    <p:extLst>
      <p:ext uri="{BB962C8B-B14F-4D97-AF65-F5344CB8AC3E}">
        <p14:creationId xmlns:p14="http://schemas.microsoft.com/office/powerpoint/2010/main" val="2959392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23B499"/>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F6C5C83-9C2F-6D45-A6C8-ED0C24F2BFB0}"/>
              </a:ext>
            </a:extLst>
          </p:cNvPr>
          <p:cNvSpPr>
            <a:spLocks noGrp="1"/>
          </p:cNvSpPr>
          <p:nvPr>
            <p:ph type="title"/>
          </p:nvPr>
        </p:nvSpPr>
        <p:spPr>
          <a:xfrm>
            <a:off x="838200" y="713312"/>
            <a:ext cx="3461084" cy="5431376"/>
          </a:xfrm>
        </p:spPr>
        <p:txBody>
          <a:bodyPr>
            <a:normAutofit/>
          </a:bodyPr>
          <a:lstStyle/>
          <a:p>
            <a:r>
              <a:rPr lang="en-US">
                <a:solidFill>
                  <a:srgbClr val="FFFFFF"/>
                </a:solidFill>
              </a:rPr>
              <a:t>Activity 1</a:t>
            </a:r>
          </a:p>
        </p:txBody>
      </p:sp>
      <p:sp>
        <p:nvSpPr>
          <p:cNvPr id="3" name="Content Placeholder 2">
            <a:extLst>
              <a:ext uri="{FF2B5EF4-FFF2-40B4-BE49-F238E27FC236}">
                <a16:creationId xmlns:a16="http://schemas.microsoft.com/office/drawing/2014/main" id="{DB65E7EB-F178-CB4F-B4A7-A03915FCF01C}"/>
              </a:ext>
            </a:extLst>
          </p:cNvPr>
          <p:cNvSpPr>
            <a:spLocks noGrp="1"/>
          </p:cNvSpPr>
          <p:nvPr>
            <p:ph idx="1"/>
          </p:nvPr>
        </p:nvSpPr>
        <p:spPr>
          <a:xfrm>
            <a:off x="6095999" y="713313"/>
            <a:ext cx="5257801" cy="5431376"/>
          </a:xfrm>
        </p:spPr>
        <p:txBody>
          <a:bodyPr anchor="ctr">
            <a:normAutofit/>
          </a:bodyPr>
          <a:lstStyle/>
          <a:p>
            <a:pPr marL="0" indent="0">
              <a:buNone/>
            </a:pPr>
            <a:r>
              <a:rPr lang="en-AU" sz="2000" b="1"/>
              <a:t> </a:t>
            </a:r>
            <a:endParaRPr lang="en-GB" sz="2000"/>
          </a:p>
          <a:p>
            <a:r>
              <a:rPr lang="en-AU" sz="2000"/>
              <a:t>1. Define what research is. What types of organizations can undertake research? Give examples.</a:t>
            </a:r>
            <a:endParaRPr lang="en-GB" sz="2000"/>
          </a:p>
          <a:p>
            <a:r>
              <a:rPr lang="en-AU" sz="2000"/>
              <a:t>2. What are the differences between positivist and interpretivist research?</a:t>
            </a:r>
            <a:endParaRPr lang="en-GB" sz="2000"/>
          </a:p>
          <a:p>
            <a:r>
              <a:rPr lang="en-AU" sz="2000"/>
              <a:t>3. What are some of the business skills that employers want in new employees that this module can give YOU?</a:t>
            </a:r>
            <a:endParaRPr lang="en-GB" sz="2000"/>
          </a:p>
          <a:p>
            <a:r>
              <a:rPr lang="en-AU" sz="2000"/>
              <a:t>4. How do you see that a business project could improve your business skills?</a:t>
            </a:r>
            <a:endParaRPr lang="en-GB" sz="2000"/>
          </a:p>
          <a:p>
            <a:r>
              <a:rPr lang="en-AU" sz="2000"/>
              <a:t>5. What do you think are your main limitations in undertaking research?</a:t>
            </a:r>
            <a:endParaRPr lang="en-GB" sz="2000"/>
          </a:p>
          <a:p>
            <a:endParaRPr lang="en-US" sz="2000"/>
          </a:p>
        </p:txBody>
      </p:sp>
    </p:spTree>
    <p:extLst>
      <p:ext uri="{BB962C8B-B14F-4D97-AF65-F5344CB8AC3E}">
        <p14:creationId xmlns:p14="http://schemas.microsoft.com/office/powerpoint/2010/main" val="1647759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1">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322A57A-B6E9-C346-B841-407A499240C3}"/>
              </a:ext>
            </a:extLst>
          </p:cNvPr>
          <p:cNvSpPr>
            <a:spLocks noGrp="1"/>
          </p:cNvSpPr>
          <p:nvPr>
            <p:ph type="title"/>
          </p:nvPr>
        </p:nvSpPr>
        <p:spPr>
          <a:xfrm>
            <a:off x="838200" y="1495426"/>
            <a:ext cx="3220880" cy="4024310"/>
          </a:xfrm>
        </p:spPr>
        <p:txBody>
          <a:bodyPr>
            <a:normAutofit/>
          </a:bodyPr>
          <a:lstStyle/>
          <a:p>
            <a:r>
              <a:rPr lang="en-US" sz="3600" dirty="0"/>
              <a:t>Activity 2</a:t>
            </a:r>
            <a:br>
              <a:rPr lang="en-US" sz="3600" dirty="0"/>
            </a:br>
            <a:r>
              <a:rPr lang="en-US" sz="3600" dirty="0"/>
              <a:t>What does the research project do for you?</a:t>
            </a:r>
          </a:p>
        </p:txBody>
      </p:sp>
      <p:graphicFrame>
        <p:nvGraphicFramePr>
          <p:cNvPr id="5" name="Content Placeholder 4">
            <a:extLst>
              <a:ext uri="{FF2B5EF4-FFF2-40B4-BE49-F238E27FC236}">
                <a16:creationId xmlns:a16="http://schemas.microsoft.com/office/drawing/2014/main" id="{41BD62D8-4906-AE42-B28D-271483E68FCF}"/>
              </a:ext>
            </a:extLst>
          </p:cNvPr>
          <p:cNvGraphicFramePr>
            <a:graphicFrameLocks noGrp="1"/>
          </p:cNvGraphicFramePr>
          <p:nvPr>
            <p:ph idx="1"/>
            <p:extLst>
              <p:ext uri="{D42A27DB-BD31-4B8C-83A1-F6EECF244321}">
                <p14:modId xmlns:p14="http://schemas.microsoft.com/office/powerpoint/2010/main" val="4228535346"/>
              </p:ext>
            </p:extLst>
          </p:nvPr>
        </p:nvGraphicFramePr>
        <p:xfrm>
          <a:off x="4975407" y="838199"/>
          <a:ext cx="6105536" cy="5338771"/>
        </p:xfrm>
        <a:graphic>
          <a:graphicData uri="http://schemas.openxmlformats.org/drawingml/2006/table">
            <a:tbl>
              <a:tblPr firstRow="1" bandRow="1"/>
              <a:tblGrid>
                <a:gridCol w="1268925">
                  <a:extLst>
                    <a:ext uri="{9D8B030D-6E8A-4147-A177-3AD203B41FA5}">
                      <a16:colId xmlns:a16="http://schemas.microsoft.com/office/drawing/2014/main" val="3088047884"/>
                    </a:ext>
                  </a:extLst>
                </a:gridCol>
                <a:gridCol w="788809">
                  <a:extLst>
                    <a:ext uri="{9D8B030D-6E8A-4147-A177-3AD203B41FA5}">
                      <a16:colId xmlns:a16="http://schemas.microsoft.com/office/drawing/2014/main" val="2570917913"/>
                    </a:ext>
                  </a:extLst>
                </a:gridCol>
                <a:gridCol w="1235092">
                  <a:extLst>
                    <a:ext uri="{9D8B030D-6E8A-4147-A177-3AD203B41FA5}">
                      <a16:colId xmlns:a16="http://schemas.microsoft.com/office/drawing/2014/main" val="2655724757"/>
                    </a:ext>
                  </a:extLst>
                </a:gridCol>
                <a:gridCol w="788809">
                  <a:extLst>
                    <a:ext uri="{9D8B030D-6E8A-4147-A177-3AD203B41FA5}">
                      <a16:colId xmlns:a16="http://schemas.microsoft.com/office/drawing/2014/main" val="3496562234"/>
                    </a:ext>
                  </a:extLst>
                </a:gridCol>
                <a:gridCol w="1235092">
                  <a:extLst>
                    <a:ext uri="{9D8B030D-6E8A-4147-A177-3AD203B41FA5}">
                      <a16:colId xmlns:a16="http://schemas.microsoft.com/office/drawing/2014/main" val="4289339070"/>
                    </a:ext>
                  </a:extLst>
                </a:gridCol>
                <a:gridCol w="788809">
                  <a:extLst>
                    <a:ext uri="{9D8B030D-6E8A-4147-A177-3AD203B41FA5}">
                      <a16:colId xmlns:a16="http://schemas.microsoft.com/office/drawing/2014/main" val="773617866"/>
                    </a:ext>
                  </a:extLst>
                </a:gridCol>
              </a:tblGrid>
              <a:tr h="315524">
                <a:tc gridSpan="2">
                  <a:txBody>
                    <a:bodyPr/>
                    <a:lstStyle/>
                    <a:p>
                      <a:pPr algn="l" fontAlgn="ctr">
                        <a:lnSpc>
                          <a:spcPct val="120000"/>
                        </a:lnSpc>
                        <a:spcBef>
                          <a:spcPts val="0"/>
                        </a:spcBef>
                        <a:spcAft>
                          <a:spcPts val="0"/>
                        </a:spcAft>
                      </a:pPr>
                      <a:r>
                        <a:rPr lang="en-GB" sz="1000" b="1" i="0" u="none" strike="noStrike">
                          <a:effectLst/>
                          <a:latin typeface="Calibri Light" panose="020F0302020204030204" pitchFamily="34" charset="0"/>
                          <a:ea typeface="Times New Roman" panose="02020603050405020304" pitchFamily="18" charset="0"/>
                        </a:rPr>
                        <a:t>Knowledge/awareness of </a:t>
                      </a:r>
                      <a:endParaRPr lang="en-GB" sz="1800" b="0" i="0" u="none" strike="noStrike">
                        <a:effectLst/>
                        <a:latin typeface="Arial" panose="020B0604020202020204" pitchFamily="34" charset="0"/>
                      </a:endParaRPr>
                    </a:p>
                  </a:txBody>
                  <a:tcPr marL="92801" marR="92801" marT="46400" marB="464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gridSpan="2">
                  <a:txBody>
                    <a:bodyPr/>
                    <a:lstStyle/>
                    <a:p>
                      <a:pPr algn="l" fontAlgn="ctr">
                        <a:lnSpc>
                          <a:spcPct val="120000"/>
                        </a:lnSpc>
                        <a:spcBef>
                          <a:spcPts val="0"/>
                        </a:spcBef>
                        <a:spcAft>
                          <a:spcPts val="0"/>
                        </a:spcAft>
                      </a:pPr>
                      <a:r>
                        <a:rPr lang="en-GB" sz="1000" b="1" i="0" u="none" strike="noStrike">
                          <a:effectLst/>
                          <a:latin typeface="Calibri Light" panose="020F0302020204030204" pitchFamily="34" charset="0"/>
                          <a:ea typeface="Times New Roman" panose="02020603050405020304" pitchFamily="18" charset="0"/>
                        </a:rPr>
                        <a:t>Skills and Abilities </a:t>
                      </a:r>
                      <a:endParaRPr lang="en-GB" sz="1800" b="0" i="0" u="none" strike="noStrike">
                        <a:effectLst/>
                        <a:latin typeface="Arial" panose="020B0604020202020204" pitchFamily="34" charset="0"/>
                      </a:endParaRPr>
                    </a:p>
                  </a:txBody>
                  <a:tcPr marL="92801" marR="92801" marT="46400" marB="464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gridSpan="2">
                  <a:txBody>
                    <a:bodyPr/>
                    <a:lstStyle/>
                    <a:p>
                      <a:pPr algn="l" fontAlgn="ctr">
                        <a:lnSpc>
                          <a:spcPct val="120000"/>
                        </a:lnSpc>
                        <a:spcBef>
                          <a:spcPts val="0"/>
                        </a:spcBef>
                        <a:spcAft>
                          <a:spcPts val="0"/>
                        </a:spcAft>
                      </a:pPr>
                      <a:r>
                        <a:rPr lang="en-GB" sz="1000" b="1" i="0" u="none" strike="noStrike">
                          <a:effectLst/>
                          <a:latin typeface="Calibri Light" panose="020F0302020204030204" pitchFamily="34" charset="0"/>
                          <a:ea typeface="Times New Roman" panose="02020603050405020304" pitchFamily="18" charset="0"/>
                        </a:rPr>
                        <a:t>Personal Qualities </a:t>
                      </a:r>
                      <a:endParaRPr lang="en-GB" sz="1800" b="0" i="0" u="none" strike="noStrike">
                        <a:effectLst/>
                        <a:latin typeface="Arial" panose="020B0604020202020204" pitchFamily="34" charset="0"/>
                      </a:endParaRPr>
                    </a:p>
                  </a:txBody>
                  <a:tcPr marL="92801" marR="92801" marT="46400" marB="464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3994164462"/>
                  </a:ext>
                </a:extLst>
              </a:tr>
              <a:tr h="900557">
                <a:tc>
                  <a:txBody>
                    <a:bodyPr/>
                    <a:lstStyle/>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Do you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have this now? Yes/No</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Do you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have this now?</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Yes/No</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Do you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have this now?</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Yes/No</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03768182"/>
                  </a:ext>
                </a:extLst>
              </a:tr>
              <a:tr h="687115">
                <a:tc>
                  <a:txBody>
                    <a:bodyPr/>
                    <a:lstStyle/>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Give-example(s)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Give-example(s)</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Give-example(s)</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1"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43981828"/>
                  </a:ext>
                </a:extLst>
              </a:tr>
              <a:tr h="687115">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52226741"/>
                  </a:ext>
                </a:extLst>
              </a:tr>
              <a:tr h="687115">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22054410"/>
                  </a:ext>
                </a:extLst>
              </a:tr>
              <a:tr h="687115">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7127"/>
                  </a:ext>
                </a:extLst>
              </a:tr>
              <a:tr h="687115">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04095015"/>
                  </a:ext>
                </a:extLst>
              </a:tr>
              <a:tr h="687115">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p>
                      <a:pPr algn="l" fontAlgn="ctr">
                        <a:lnSpc>
                          <a:spcPct val="115000"/>
                        </a:lnSpc>
                        <a:spcBef>
                          <a:spcPts val="0"/>
                        </a:spcBef>
                        <a:spcAft>
                          <a:spcPts val="0"/>
                        </a:spcAft>
                      </a:pPr>
                      <a:r>
                        <a:rPr lang="en-AU" sz="1200" b="0" i="0" u="none" strike="noStrike">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lnSpc>
                          <a:spcPct val="115000"/>
                        </a:lnSpc>
                        <a:spcBef>
                          <a:spcPts val="0"/>
                        </a:spcBef>
                        <a:spcAft>
                          <a:spcPts val="0"/>
                        </a:spcAft>
                      </a:pPr>
                      <a:r>
                        <a:rPr lang="en-AU" sz="1200" b="0" i="0" u="none" strike="noStrike"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AU" sz="1800" b="0" i="0" u="none" strike="noStrike" dirty="0">
                        <a:effectLst/>
                        <a:latin typeface="Arial" panose="020B0604020202020204" pitchFamily="34" charset="0"/>
                      </a:endParaRPr>
                    </a:p>
                  </a:txBody>
                  <a:tcPr marL="69601" marR="69601" marT="96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33817800"/>
                  </a:ext>
                </a:extLst>
              </a:tr>
            </a:tbl>
          </a:graphicData>
        </a:graphic>
      </p:graphicFrame>
    </p:spTree>
    <p:extLst>
      <p:ext uri="{BB962C8B-B14F-4D97-AF65-F5344CB8AC3E}">
        <p14:creationId xmlns:p14="http://schemas.microsoft.com/office/powerpoint/2010/main" val="1164553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965B507D-4489-B845-B6DD-6D855B44C368}"/>
              </a:ext>
            </a:extLst>
          </p:cNvPr>
          <p:cNvGraphicFramePr>
            <a:graphicFrameLocks noGrp="1"/>
          </p:cNvGraphicFramePr>
          <p:nvPr>
            <p:extLst>
              <p:ext uri="{D42A27DB-BD31-4B8C-83A1-F6EECF244321}">
                <p14:modId xmlns:p14="http://schemas.microsoft.com/office/powerpoint/2010/main" val="3251352871"/>
              </p:ext>
            </p:extLst>
          </p:nvPr>
        </p:nvGraphicFramePr>
        <p:xfrm>
          <a:off x="1956123" y="688599"/>
          <a:ext cx="7870782" cy="5480801"/>
        </p:xfrm>
        <a:graphic>
          <a:graphicData uri="http://schemas.openxmlformats.org/drawingml/2006/table">
            <a:tbl>
              <a:tblPr firstRow="1" firstCol="1" bandRow="1">
                <a:tableStyleId>{5C22544A-7EE6-4342-B048-85BDC9FD1C3A}</a:tableStyleId>
              </a:tblPr>
              <a:tblGrid>
                <a:gridCol w="1828799">
                  <a:extLst>
                    <a:ext uri="{9D8B030D-6E8A-4147-A177-3AD203B41FA5}">
                      <a16:colId xmlns:a16="http://schemas.microsoft.com/office/drawing/2014/main" val="561278766"/>
                    </a:ext>
                  </a:extLst>
                </a:gridCol>
                <a:gridCol w="794227">
                  <a:extLst>
                    <a:ext uri="{9D8B030D-6E8A-4147-A177-3AD203B41FA5}">
                      <a16:colId xmlns:a16="http://schemas.microsoft.com/office/drawing/2014/main" val="1411145052"/>
                    </a:ext>
                  </a:extLst>
                </a:gridCol>
                <a:gridCol w="1786928">
                  <a:extLst>
                    <a:ext uri="{9D8B030D-6E8A-4147-A177-3AD203B41FA5}">
                      <a16:colId xmlns:a16="http://schemas.microsoft.com/office/drawing/2014/main" val="3515158911"/>
                    </a:ext>
                  </a:extLst>
                </a:gridCol>
                <a:gridCol w="836098">
                  <a:extLst>
                    <a:ext uri="{9D8B030D-6E8A-4147-A177-3AD203B41FA5}">
                      <a16:colId xmlns:a16="http://schemas.microsoft.com/office/drawing/2014/main" val="2691818979"/>
                    </a:ext>
                  </a:extLst>
                </a:gridCol>
                <a:gridCol w="1312365">
                  <a:extLst>
                    <a:ext uri="{9D8B030D-6E8A-4147-A177-3AD203B41FA5}">
                      <a16:colId xmlns:a16="http://schemas.microsoft.com/office/drawing/2014/main" val="2824936865"/>
                    </a:ext>
                  </a:extLst>
                </a:gridCol>
                <a:gridCol w="1312365">
                  <a:extLst>
                    <a:ext uri="{9D8B030D-6E8A-4147-A177-3AD203B41FA5}">
                      <a16:colId xmlns:a16="http://schemas.microsoft.com/office/drawing/2014/main" val="2945907616"/>
                    </a:ext>
                  </a:extLst>
                </a:gridCol>
              </a:tblGrid>
              <a:tr h="187524">
                <a:tc gridSpan="2">
                  <a:txBody>
                    <a:bodyPr/>
                    <a:lstStyle/>
                    <a:p>
                      <a:r>
                        <a:rPr lang="en-GB" sz="1400">
                          <a:effectLst/>
                        </a:rPr>
                        <a:t>Knowledge/awareness of </a:t>
                      </a:r>
                      <a:endParaRPr lang="en-GB" sz="1400">
                        <a:effectLst/>
                        <a:latin typeface="Calibri" panose="020F0502020204030204" pitchFamily="34" charset="0"/>
                        <a:ea typeface="Times New Roman" panose="02020603050405020304" pitchFamily="18" charset="0"/>
                      </a:endParaRPr>
                    </a:p>
                  </a:txBody>
                  <a:tcPr marL="68580" marR="68580" marT="0" marB="0"/>
                </a:tc>
                <a:tc hMerge="1">
                  <a:txBody>
                    <a:bodyPr/>
                    <a:lstStyle/>
                    <a:p>
                      <a:endParaRPr lang="en-US"/>
                    </a:p>
                  </a:txBody>
                  <a:tcPr/>
                </a:tc>
                <a:tc gridSpan="2">
                  <a:txBody>
                    <a:bodyPr/>
                    <a:lstStyle/>
                    <a:p>
                      <a:r>
                        <a:rPr lang="en-GB" sz="1400">
                          <a:effectLst/>
                        </a:rPr>
                        <a:t>Skills and Abilities </a:t>
                      </a:r>
                      <a:endParaRPr lang="en-GB" sz="1400">
                        <a:effectLst/>
                        <a:latin typeface="Calibri" panose="020F0502020204030204" pitchFamily="34" charset="0"/>
                        <a:ea typeface="Times New Roman" panose="02020603050405020304" pitchFamily="18" charset="0"/>
                      </a:endParaRPr>
                    </a:p>
                  </a:txBody>
                  <a:tcPr marL="68580" marR="68580" marT="0" marB="0"/>
                </a:tc>
                <a:tc hMerge="1">
                  <a:txBody>
                    <a:bodyPr/>
                    <a:lstStyle/>
                    <a:p>
                      <a:endParaRPr lang="en-US"/>
                    </a:p>
                  </a:txBody>
                  <a:tcPr/>
                </a:tc>
                <a:tc gridSpan="2">
                  <a:txBody>
                    <a:bodyPr/>
                    <a:lstStyle/>
                    <a:p>
                      <a:r>
                        <a:rPr lang="en-GB" sz="1400">
                          <a:effectLst/>
                        </a:rPr>
                        <a:t>Personal Qualities </a:t>
                      </a:r>
                      <a:endParaRPr lang="en-GB" sz="1400">
                        <a:effectLst/>
                        <a:latin typeface="Calibri" panose="020F0502020204030204" pitchFamily="34" charset="0"/>
                        <a:ea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3025589950"/>
                  </a:ext>
                </a:extLst>
              </a:tr>
              <a:tr h="201588">
                <a:tc>
                  <a:txBody>
                    <a:bodyPr/>
                    <a:lstStyle/>
                    <a:p>
                      <a:pPr>
                        <a:lnSpc>
                          <a:spcPct val="115000"/>
                        </a:lnSpc>
                        <a:spcAft>
                          <a:spcPts val="0"/>
                        </a:spcAft>
                      </a:pPr>
                      <a:r>
                        <a:rPr lang="en-AU"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Yes/No</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Yes/No</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000">
                          <a:effectLst/>
                        </a:rPr>
                        <a:t>Yes/No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42089852"/>
                  </a:ext>
                </a:extLst>
              </a:tr>
              <a:tr h="618720">
                <a:tc>
                  <a:txBody>
                    <a:bodyPr/>
                    <a:lstStyle/>
                    <a:p>
                      <a:pPr>
                        <a:lnSpc>
                          <a:spcPct val="115000"/>
                        </a:lnSpc>
                        <a:spcAft>
                          <a:spcPts val="0"/>
                        </a:spcAft>
                      </a:pPr>
                      <a:r>
                        <a:rPr lang="en-AU" sz="1400">
                          <a:effectLst/>
                        </a:rPr>
                        <a:t>Different assumptions about the world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Planning, organising and managing one’s own time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Self-awareness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0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6251137"/>
                  </a:ext>
                </a:extLst>
              </a:tr>
              <a:tr h="682031">
                <a:tc>
                  <a:txBody>
                    <a:bodyPr/>
                    <a:lstStyle/>
                    <a:p>
                      <a:pPr>
                        <a:lnSpc>
                          <a:spcPct val="115000"/>
                        </a:lnSpc>
                        <a:spcAft>
                          <a:spcPts val="0"/>
                        </a:spcAft>
                      </a:pPr>
                      <a:r>
                        <a:rPr lang="en-AU" sz="1400" dirty="0">
                          <a:effectLst/>
                        </a:rPr>
                        <a:t>Qualitative and quantitative research methods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Searching libraries and online data sources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Clarity of thought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0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62361202"/>
                  </a:ext>
                </a:extLst>
              </a:tr>
              <a:tr h="462421">
                <a:tc>
                  <a:txBody>
                    <a:bodyPr/>
                    <a:lstStyle/>
                    <a:p>
                      <a:pPr>
                        <a:lnSpc>
                          <a:spcPct val="115000"/>
                        </a:lnSpc>
                        <a:spcAft>
                          <a:spcPts val="0"/>
                        </a:spcAft>
                      </a:pPr>
                      <a:r>
                        <a:rPr lang="en-AU" sz="1400">
                          <a:effectLst/>
                        </a:rPr>
                        <a:t>Range of research designs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Interviewing and observation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Sensitivity to events and feelings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0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96779854"/>
                  </a:ext>
                </a:extLst>
              </a:tr>
              <a:tr h="848547">
                <a:tc>
                  <a:txBody>
                    <a:bodyPr/>
                    <a:lstStyle/>
                    <a:p>
                      <a:pPr>
                        <a:lnSpc>
                          <a:spcPct val="115000"/>
                        </a:lnSpc>
                        <a:spcAft>
                          <a:spcPts val="0"/>
                        </a:spcAft>
                      </a:pPr>
                      <a:r>
                        <a:rPr lang="en-AU" sz="1400">
                          <a:effectLst/>
                        </a:rPr>
                        <a:t>Immediate subject of study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Structuring and arguing a case in writing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Emotional resilience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0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05944091"/>
                  </a:ext>
                </a:extLst>
              </a:tr>
              <a:tr h="632894">
                <a:tc>
                  <a:txBody>
                    <a:bodyPr/>
                    <a:lstStyle/>
                    <a:p>
                      <a:pPr>
                        <a:lnSpc>
                          <a:spcPct val="115000"/>
                        </a:lnSpc>
                        <a:spcAft>
                          <a:spcPts val="0"/>
                        </a:spcAft>
                      </a:pPr>
                      <a:r>
                        <a:rPr lang="en-AU" sz="1400">
                          <a:effectLst/>
                        </a:rPr>
                        <a:t>Related subjects and disciplines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Defending and arguing views orally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Creativity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0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6656366"/>
                  </a:ext>
                </a:extLst>
              </a:tr>
              <a:tr h="1064123">
                <a:tc>
                  <a:txBody>
                    <a:bodyPr/>
                    <a:lstStyle/>
                    <a:p>
                      <a:pPr>
                        <a:lnSpc>
                          <a:spcPct val="115000"/>
                        </a:lnSpc>
                        <a:spcAft>
                          <a:spcPts val="0"/>
                        </a:spcAft>
                      </a:pPr>
                      <a:r>
                        <a:rPr lang="en-AU" sz="1400">
                          <a:effectLst/>
                        </a:rPr>
                        <a:t>Key networks and contacts in chosen research area</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Gaining support and cooperation</a:t>
                      </a:r>
                      <a:endParaRPr lang="en-GB" sz="1400">
                        <a:effectLst/>
                      </a:endParaRPr>
                    </a:p>
                    <a:p>
                      <a:pPr>
                        <a:lnSpc>
                          <a:spcPct val="115000"/>
                        </a:lnSpc>
                        <a:spcAft>
                          <a:spcPts val="0"/>
                        </a:spcAft>
                      </a:pPr>
                      <a:r>
                        <a:rPr lang="en-AU" sz="1400">
                          <a:effectLst/>
                        </a:rPr>
                        <a:t>From others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400" dirty="0">
                          <a:effectLst/>
                        </a:rPr>
                        <a:t>Learning from experience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AU" sz="10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67522224"/>
                  </a:ext>
                </a:extLst>
              </a:tr>
            </a:tbl>
          </a:graphicData>
        </a:graphic>
      </p:graphicFrame>
    </p:spTree>
    <p:extLst>
      <p:ext uri="{BB962C8B-B14F-4D97-AF65-F5344CB8AC3E}">
        <p14:creationId xmlns:p14="http://schemas.microsoft.com/office/powerpoint/2010/main" val="3077100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1D7EF1B-7265-4A47-AB85-5639DB833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3615"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74" name="Rectangle 2"/>
          <p:cNvSpPr>
            <a:spLocks noGrp="1" noChangeArrowheads="1"/>
          </p:cNvSpPr>
          <p:nvPr>
            <p:ph type="title"/>
          </p:nvPr>
        </p:nvSpPr>
        <p:spPr>
          <a:xfrm>
            <a:off x="6848542" y="1065749"/>
            <a:ext cx="4505258" cy="4726502"/>
          </a:xfrm>
        </p:spPr>
        <p:txBody>
          <a:bodyPr>
            <a:normAutofit/>
          </a:bodyPr>
          <a:lstStyle/>
          <a:p>
            <a:r>
              <a:rPr lang="en-GB">
                <a:solidFill>
                  <a:srgbClr val="FFFFFF"/>
                </a:solidFill>
              </a:rPr>
              <a:t>What is a Research Project?</a:t>
            </a:r>
            <a:endParaRPr lang="en-US">
              <a:solidFill>
                <a:srgbClr val="FFFFFF"/>
              </a:solidFill>
            </a:endParaRPr>
          </a:p>
        </p:txBody>
      </p:sp>
      <p:sp>
        <p:nvSpPr>
          <p:cNvPr id="3075" name="Rectangle 3"/>
          <p:cNvSpPr>
            <a:spLocks noGrp="1" noChangeArrowheads="1"/>
          </p:cNvSpPr>
          <p:nvPr>
            <p:ph type="body" idx="1"/>
          </p:nvPr>
        </p:nvSpPr>
        <p:spPr>
          <a:xfrm>
            <a:off x="838200" y="713313"/>
            <a:ext cx="3815778" cy="5431376"/>
          </a:xfrm>
        </p:spPr>
        <p:txBody>
          <a:bodyPr anchor="ctr">
            <a:normAutofit/>
          </a:bodyPr>
          <a:lstStyle/>
          <a:p>
            <a:pPr marL="0" indent="0">
              <a:buNone/>
            </a:pPr>
            <a:r>
              <a:rPr lang="en-GB" sz="2000" dirty="0"/>
              <a:t>The module aims to develop students’ research skills so as to endow them with competencies to design and conduct a feasible and consistent business research project.</a:t>
            </a:r>
          </a:p>
          <a:p>
            <a:pPr marL="0" indent="0">
              <a:buNone/>
            </a:pPr>
            <a:r>
              <a:rPr lang="en-GB" sz="2000" dirty="0"/>
              <a:t>And so far, you have written a blueprint in the form of your research proposal.</a:t>
            </a:r>
          </a:p>
          <a:p>
            <a:pPr marL="0" indent="0">
              <a:buNone/>
            </a:pPr>
            <a:r>
              <a:rPr lang="en-GB" sz="2000" dirty="0"/>
              <a:t>The research proposal is not stored in the usual repository and you can use any of that material for your final document.</a:t>
            </a:r>
            <a:endParaRPr lang="en-US" sz="2000" dirty="0"/>
          </a:p>
          <a:p>
            <a:endParaRPr lang="en-US" sz="2000" dirty="0"/>
          </a:p>
        </p:txBody>
      </p:sp>
    </p:spTree>
    <p:extLst>
      <p:ext uri="{BB962C8B-B14F-4D97-AF65-F5344CB8AC3E}">
        <p14:creationId xmlns:p14="http://schemas.microsoft.com/office/powerpoint/2010/main" val="763314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0" name="Rectangle 9">
            <a:extLst>
              <a:ext uri="{FF2B5EF4-FFF2-40B4-BE49-F238E27FC236}">
                <a16:creationId xmlns:a16="http://schemas.microsoft.com/office/drawing/2014/main" id="{0C277D19-7DB2-4EB7-A9D7-94188998E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B197D2C-A33B-4345-BB16-C894ABA82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024" y="1040877"/>
            <a:ext cx="7080494" cy="4776246"/>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A6AB974-D5F9-7742-97F6-141AE598BF6E}"/>
              </a:ext>
            </a:extLst>
          </p:cNvPr>
          <p:cNvSpPr>
            <a:spLocks noGrp="1"/>
          </p:cNvSpPr>
          <p:nvPr>
            <p:ph type="title"/>
          </p:nvPr>
        </p:nvSpPr>
        <p:spPr>
          <a:xfrm>
            <a:off x="1924216" y="1924217"/>
            <a:ext cx="4476584" cy="3009568"/>
          </a:xfrm>
        </p:spPr>
        <p:txBody>
          <a:bodyPr vert="horz" lIns="91440" tIns="45720" rIns="91440" bIns="45720" rtlCol="0" anchor="ctr">
            <a:normAutofit fontScale="90000"/>
          </a:bodyPr>
          <a:lstStyle/>
          <a:p>
            <a:r>
              <a:rPr lang="en-US" sz="5200" dirty="0">
                <a:solidFill>
                  <a:srgbClr val="FFFFFF"/>
                </a:solidFill>
              </a:rPr>
              <a:t>So you have completed your research proposal. What happens next?</a:t>
            </a:r>
          </a:p>
        </p:txBody>
      </p:sp>
    </p:spTree>
    <p:extLst>
      <p:ext uri="{BB962C8B-B14F-4D97-AF65-F5344CB8AC3E}">
        <p14:creationId xmlns:p14="http://schemas.microsoft.com/office/powerpoint/2010/main" val="2520172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E20309-1FB9-4818-BAFA-9C4C0534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23B499">
              <a:alpha val="20000"/>
            </a:srgbClr>
          </a:solidFill>
          <a:ln w="32707" cap="flat">
            <a:noFill/>
            <a:prstDash val="solid"/>
            <a:miter/>
          </a:ln>
        </p:spPr>
        <p:txBody>
          <a:bodyPr rtlCol="0" anchor="ctr"/>
          <a:lstStyle/>
          <a:p>
            <a:endParaRPr lang="en-US" dirty="0"/>
          </a:p>
        </p:txBody>
      </p:sp>
      <p:sp>
        <p:nvSpPr>
          <p:cNvPr id="3" name="Title 2">
            <a:extLst>
              <a:ext uri="{FF2B5EF4-FFF2-40B4-BE49-F238E27FC236}">
                <a16:creationId xmlns:a16="http://schemas.microsoft.com/office/drawing/2014/main" id="{E3285561-BB05-9C4E-A8DA-0276C66EE610}"/>
              </a:ext>
            </a:extLst>
          </p:cNvPr>
          <p:cNvSpPr>
            <a:spLocks noGrp="1"/>
          </p:cNvSpPr>
          <p:nvPr>
            <p:ph type="title"/>
          </p:nvPr>
        </p:nvSpPr>
        <p:spPr>
          <a:xfrm>
            <a:off x="838200" y="713312"/>
            <a:ext cx="3524250" cy="5431376"/>
          </a:xfrm>
        </p:spPr>
        <p:txBody>
          <a:bodyPr>
            <a:normAutofit/>
          </a:bodyPr>
          <a:lstStyle/>
          <a:p>
            <a:r>
              <a:rPr lang="en-US" dirty="0"/>
              <a:t>Activity 3</a:t>
            </a:r>
          </a:p>
        </p:txBody>
      </p:sp>
      <p:sp>
        <p:nvSpPr>
          <p:cNvPr id="4" name="Content Placeholder 3">
            <a:extLst>
              <a:ext uri="{FF2B5EF4-FFF2-40B4-BE49-F238E27FC236}">
                <a16:creationId xmlns:a16="http://schemas.microsoft.com/office/drawing/2014/main" id="{C8FF0AA1-C6D8-B74C-88EB-2DC026D375A2}"/>
              </a:ext>
            </a:extLst>
          </p:cNvPr>
          <p:cNvSpPr>
            <a:spLocks noGrp="1"/>
          </p:cNvSpPr>
          <p:nvPr>
            <p:ph idx="1"/>
          </p:nvPr>
        </p:nvSpPr>
        <p:spPr>
          <a:xfrm>
            <a:off x="6095999" y="713313"/>
            <a:ext cx="5257801" cy="5431376"/>
          </a:xfrm>
        </p:spPr>
        <p:txBody>
          <a:bodyPr anchor="ctr">
            <a:normAutofit/>
          </a:bodyPr>
          <a:lstStyle/>
          <a:p>
            <a:r>
              <a:rPr lang="en-AU" sz="2000" dirty="0"/>
              <a:t>How do you think the will the literature review assist you in developing the rationale and methodology?</a:t>
            </a:r>
            <a:endParaRPr lang="en-GB" sz="2000" dirty="0"/>
          </a:p>
          <a:p>
            <a:r>
              <a:rPr lang="en-US" sz="2000" dirty="0"/>
              <a:t>What are the main areas that you need to cover within your literature review?</a:t>
            </a:r>
          </a:p>
          <a:p>
            <a:r>
              <a:rPr lang="en-US" sz="2000" dirty="0"/>
              <a:t>Develop a concept map for the literature review.</a:t>
            </a:r>
          </a:p>
          <a:p>
            <a:r>
              <a:rPr lang="en-US" sz="2000" dirty="0"/>
              <a:t>List the databases sources UWTSD provides access to.</a:t>
            </a:r>
          </a:p>
        </p:txBody>
      </p:sp>
    </p:spTree>
    <p:extLst>
      <p:ext uri="{BB962C8B-B14F-4D97-AF65-F5344CB8AC3E}">
        <p14:creationId xmlns:p14="http://schemas.microsoft.com/office/powerpoint/2010/main" val="279864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9" name="Rectangle 8">
            <a:extLst>
              <a:ext uri="{FF2B5EF4-FFF2-40B4-BE49-F238E27FC236}">
                <a16:creationId xmlns:a16="http://schemas.microsoft.com/office/drawing/2014/main" id="{3DF994C0-2A89-4EE7-A2E1-2D1BC34CE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0E0B39D-28FB-41E0-999D-8298BDB09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3" y="1674546"/>
            <a:ext cx="5594224" cy="3508908"/>
          </a:xfrm>
          <a:noFill/>
        </p:spPr>
        <p:txBody>
          <a:bodyPr vert="horz" lIns="91440" tIns="45720" rIns="91440" bIns="45720" rtlCol="0" anchor="ctr">
            <a:normAutofit/>
          </a:bodyPr>
          <a:lstStyle/>
          <a:p>
            <a:pPr algn="l"/>
            <a:r>
              <a:rPr lang="en-US" sz="4800" dirty="0">
                <a:solidFill>
                  <a:srgbClr val="FFFFFF"/>
                </a:solidFill>
              </a:rPr>
              <a:t>You now need to write the literature review</a:t>
            </a:r>
          </a:p>
        </p:txBody>
      </p:sp>
    </p:spTree>
    <p:extLst>
      <p:ext uri="{BB962C8B-B14F-4D97-AF65-F5344CB8AC3E}">
        <p14:creationId xmlns:p14="http://schemas.microsoft.com/office/powerpoint/2010/main" val="262566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AE572-C468-D64B-B163-9F61FA1284A4}"/>
              </a:ext>
            </a:extLst>
          </p:cNvPr>
          <p:cNvSpPr>
            <a:spLocks noGrp="1"/>
          </p:cNvSpPr>
          <p:nvPr>
            <p:ph type="title"/>
          </p:nvPr>
        </p:nvSpPr>
        <p:spPr>
          <a:xfrm>
            <a:off x="838200" y="937845"/>
            <a:ext cx="6696453" cy="3643679"/>
          </a:xfrm>
        </p:spPr>
        <p:txBody>
          <a:bodyPr vert="horz" lIns="91440" tIns="45720" rIns="91440" bIns="45720" rtlCol="0" anchor="b">
            <a:normAutofit/>
          </a:bodyPr>
          <a:lstStyle/>
          <a:p>
            <a:pPr algn="l"/>
            <a:r>
              <a:rPr lang="en-US" sz="6000"/>
              <a:t>Because you have to</a:t>
            </a:r>
            <a:br>
              <a:rPr lang="en-US" sz="6000"/>
            </a:br>
            <a:r>
              <a:rPr lang="en-US" sz="6000"/>
              <a:t>Mark allocation of 20%</a:t>
            </a:r>
          </a:p>
        </p:txBody>
      </p:sp>
    </p:spTree>
    <p:extLst>
      <p:ext uri="{BB962C8B-B14F-4D97-AF65-F5344CB8AC3E}">
        <p14:creationId xmlns:p14="http://schemas.microsoft.com/office/powerpoint/2010/main" val="2487478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US" dirty="0"/>
              <a:t>Why  am  I  doing  this??</a:t>
            </a:r>
          </a:p>
        </p:txBody>
      </p:sp>
      <p:sp>
        <p:nvSpPr>
          <p:cNvPr id="3" name="Content Placeholder 2"/>
          <p:cNvSpPr>
            <a:spLocks noGrp="1"/>
          </p:cNvSpPr>
          <p:nvPr>
            <p:ph idx="1"/>
          </p:nvPr>
        </p:nvSpPr>
        <p:spPr>
          <a:xfrm>
            <a:off x="838200" y="2013625"/>
            <a:ext cx="10515600" cy="4163338"/>
          </a:xfrm>
        </p:spPr>
        <p:txBody>
          <a:bodyPr>
            <a:normAutofit/>
          </a:bodyPr>
          <a:lstStyle/>
          <a:p>
            <a:pPr marL="342900" indent="-342900">
              <a:buFont typeface="Wingdings" pitchFamily="2" charset="2"/>
              <a:buChar char="Ø"/>
            </a:pPr>
            <a:r>
              <a:rPr lang="en-US" sz="2000"/>
              <a:t>To carry on from where others have already reached (reviewing the field allows you to build on the platform of existing knowledge and ideas)</a:t>
            </a:r>
          </a:p>
          <a:p>
            <a:pPr marL="342900" indent="-342900">
              <a:buFont typeface="Wingdings" pitchFamily="2" charset="2"/>
              <a:buChar char="Ø"/>
            </a:pPr>
            <a:r>
              <a:rPr lang="en-US" sz="2000"/>
              <a:t>To increase your breadth of knowledge of your subject area</a:t>
            </a:r>
          </a:p>
          <a:p>
            <a:pPr marL="342900" indent="-342900">
              <a:buFont typeface="Wingdings" pitchFamily="2" charset="2"/>
              <a:buChar char="Ø"/>
            </a:pPr>
            <a:r>
              <a:rPr lang="en-US" sz="2000"/>
              <a:t>To identify seminal works in your area</a:t>
            </a:r>
          </a:p>
          <a:p>
            <a:pPr marL="342900" indent="-342900">
              <a:buFont typeface="Wingdings" pitchFamily="2" charset="2"/>
              <a:buChar char="Ø"/>
            </a:pPr>
            <a:r>
              <a:rPr lang="en-US" sz="2000"/>
              <a:t>To provide the intellectual context for your own work, enabling you to position your project relative to other work</a:t>
            </a:r>
          </a:p>
          <a:p>
            <a:pPr marL="342900" indent="-342900">
              <a:buFont typeface="Wingdings" pitchFamily="2" charset="2"/>
              <a:buChar char="Ø"/>
            </a:pPr>
            <a:r>
              <a:rPr lang="en-US" sz="2000"/>
              <a:t>We do literature reviews because we are scholars.  Each paper contributes to the information we know about the topic.</a:t>
            </a:r>
          </a:p>
          <a:p>
            <a:pPr marL="342900" indent="-342900">
              <a:buFont typeface="Wingdings" pitchFamily="2" charset="2"/>
              <a:buChar char="Ø"/>
            </a:pPr>
            <a:endParaRPr lang="en-US" sz="2000"/>
          </a:p>
          <a:p>
            <a:pPr marL="342900" indent="-342900">
              <a:buFont typeface="Wingdings" pitchFamily="2" charset="2"/>
              <a:buChar char="Ø"/>
            </a:pPr>
            <a:endParaRPr lang="en-US" sz="2000"/>
          </a:p>
          <a:p>
            <a:pPr marL="342900" indent="-342900"/>
            <a:endParaRPr lang="en-US" sz="2000"/>
          </a:p>
        </p:txBody>
      </p:sp>
    </p:spTree>
    <p:extLst>
      <p:ext uri="{BB962C8B-B14F-4D97-AF65-F5344CB8AC3E}">
        <p14:creationId xmlns:p14="http://schemas.microsoft.com/office/powerpoint/2010/main" val="2579430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US" dirty="0"/>
              <a:t>Why  am  I  doing  this??</a:t>
            </a:r>
          </a:p>
        </p:txBody>
      </p:sp>
      <p:sp>
        <p:nvSpPr>
          <p:cNvPr id="3" name="Content Placeholder 2"/>
          <p:cNvSpPr>
            <a:spLocks noGrp="1"/>
          </p:cNvSpPr>
          <p:nvPr>
            <p:ph idx="1"/>
          </p:nvPr>
        </p:nvSpPr>
        <p:spPr>
          <a:xfrm>
            <a:off x="838200" y="2013625"/>
            <a:ext cx="10515600" cy="4163338"/>
          </a:xfrm>
        </p:spPr>
        <p:txBody>
          <a:bodyPr>
            <a:normAutofit/>
          </a:bodyPr>
          <a:lstStyle/>
          <a:p>
            <a:pPr marL="342900" indent="-342900"/>
            <a:r>
              <a:rPr lang="en-US" sz="2000"/>
              <a:t>To avoid reinventing the wheel – at the very least this will save time and it can stop you from making the same mistakes as others.</a:t>
            </a:r>
          </a:p>
          <a:p>
            <a:pPr marL="342900" indent="-342900"/>
            <a:r>
              <a:rPr lang="en-US" sz="2000"/>
              <a:t>To identify opposing views</a:t>
            </a:r>
          </a:p>
          <a:p>
            <a:pPr marL="342900" indent="-342900"/>
            <a:r>
              <a:rPr lang="en-US" sz="2000"/>
              <a:t>To put your work into perspective</a:t>
            </a:r>
          </a:p>
          <a:p>
            <a:pPr marL="342900" indent="-342900"/>
            <a:r>
              <a:rPr lang="en-US" sz="2000"/>
              <a:t>To demonstrate that you can access previous work in an area</a:t>
            </a:r>
          </a:p>
          <a:p>
            <a:pPr marL="342900" indent="-342900"/>
            <a:r>
              <a:rPr lang="en-US" sz="2000"/>
              <a:t>To identify information and ideas that may be relevant to your topic or project</a:t>
            </a:r>
          </a:p>
          <a:p>
            <a:pPr marL="342900" indent="-342900"/>
            <a:r>
              <a:rPr lang="en-US" sz="2000"/>
              <a:t>To identify methods that could be relevant to your topic or project</a:t>
            </a:r>
          </a:p>
          <a:p>
            <a:pPr marL="342900" indent="-342900"/>
            <a:endParaRPr lang="en-US" sz="2000"/>
          </a:p>
        </p:txBody>
      </p:sp>
    </p:spTree>
    <p:extLst>
      <p:ext uri="{BB962C8B-B14F-4D97-AF65-F5344CB8AC3E}">
        <p14:creationId xmlns:p14="http://schemas.microsoft.com/office/powerpoint/2010/main" val="3562327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In the research proposal </a:t>
            </a:r>
          </a:p>
        </p:txBody>
      </p:sp>
      <p:sp>
        <p:nvSpPr>
          <p:cNvPr id="3" name="Content Placeholder 2"/>
          <p:cNvSpPr>
            <a:spLocks noGrp="1"/>
          </p:cNvSpPr>
          <p:nvPr>
            <p:ph sz="quarter" idx="1"/>
          </p:nvPr>
        </p:nvSpPr>
        <p:spPr>
          <a:xfrm>
            <a:off x="838200" y="2013625"/>
            <a:ext cx="10515600" cy="4163338"/>
          </a:xfrm>
        </p:spPr>
        <p:txBody>
          <a:bodyPr>
            <a:normAutofit/>
          </a:bodyPr>
          <a:lstStyle/>
          <a:p>
            <a:r>
              <a:rPr lang="en-GB" sz="2000" dirty="0"/>
              <a:t> You defined and explained your key topic areas/issues. </a:t>
            </a:r>
          </a:p>
          <a:p>
            <a:pPr lvl="1"/>
            <a:r>
              <a:rPr lang="en-GB" sz="2000" dirty="0"/>
              <a:t>Because definitions can be problematic and different authors have different viewpoints – it was important to adopt a workable definition of concepts or theories leant to allow your arguments to progress. </a:t>
            </a:r>
          </a:p>
          <a:p>
            <a:pPr lvl="1"/>
            <a:r>
              <a:rPr lang="en-GB" sz="2000" dirty="0"/>
              <a:t>It will enhance your analysis if you recognise that there are different implications for different organisations dependant on their size, sector or areas of activity, etc.</a:t>
            </a:r>
          </a:p>
          <a:p>
            <a:pPr lvl="0"/>
            <a:r>
              <a:rPr lang="en-GB" sz="2000" dirty="0"/>
              <a:t>Hopefully, you identified what this study is about (and what it does not include).  Often, topics are broad but we take ‘an angle’ on them. And I think you all managed to do that – for those students who met with me face-to-face.</a:t>
            </a:r>
          </a:p>
          <a:p>
            <a:pPr>
              <a:buNone/>
            </a:pPr>
            <a:r>
              <a:rPr lang="en-GB" sz="2000" dirty="0"/>
              <a:t> </a:t>
            </a:r>
          </a:p>
          <a:p>
            <a:endParaRPr lang="en-GB" sz="2000" dirty="0"/>
          </a:p>
        </p:txBody>
      </p:sp>
    </p:spTree>
    <p:extLst>
      <p:ext uri="{BB962C8B-B14F-4D97-AF65-F5344CB8AC3E}">
        <p14:creationId xmlns:p14="http://schemas.microsoft.com/office/powerpoint/2010/main" val="1936593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Next</a:t>
            </a:r>
          </a:p>
        </p:txBody>
      </p:sp>
      <p:sp>
        <p:nvSpPr>
          <p:cNvPr id="3" name="Content Placeholder 2"/>
          <p:cNvSpPr>
            <a:spLocks noGrp="1"/>
          </p:cNvSpPr>
          <p:nvPr>
            <p:ph sz="quarter" idx="1"/>
          </p:nvPr>
        </p:nvSpPr>
        <p:spPr>
          <a:xfrm>
            <a:off x="838200" y="2013625"/>
            <a:ext cx="10515600" cy="4163338"/>
          </a:xfrm>
        </p:spPr>
        <p:txBody>
          <a:bodyPr>
            <a:normAutofit/>
          </a:bodyPr>
          <a:lstStyle/>
          <a:p>
            <a:pPr marL="320040" lvl="1" indent="-320040">
              <a:spcBef>
                <a:spcPts val="700"/>
              </a:spcBef>
              <a:buClr>
                <a:schemeClr val="accent2"/>
              </a:buClr>
              <a:buSzPct val="60000"/>
              <a:buFont typeface="Wingdings"/>
              <a:buChar char=""/>
            </a:pPr>
            <a:r>
              <a:rPr lang="en-GB" sz="2000" dirty="0"/>
              <a:t>In your research proposal you introduced the </a:t>
            </a:r>
            <a:r>
              <a:rPr lang="en-GB" sz="2000" i="1" dirty="0"/>
              <a:t>themes</a:t>
            </a:r>
            <a:r>
              <a:rPr lang="en-GB" sz="2000" dirty="0"/>
              <a:t> of the Research Project (i.e. the topics covered by your objectives). I hope you gave background literature/statistics only – because you should leave the in-depth analysis for the literature review.</a:t>
            </a:r>
          </a:p>
          <a:p>
            <a:pPr lvl="0"/>
            <a:r>
              <a:rPr lang="en-GB" sz="2000" dirty="0"/>
              <a:t>The themes or issues discussed throughout the Introduction chapter should relate clearly to the objectives which you will have specified in the research proposal.  </a:t>
            </a:r>
          </a:p>
          <a:p>
            <a:pPr lvl="0"/>
            <a:r>
              <a:rPr lang="en-GB" sz="2000" dirty="0"/>
              <a:t>Set the scene for the specification of your objectives; you are providing the </a:t>
            </a:r>
            <a:r>
              <a:rPr lang="en-GB" sz="2000" i="1" dirty="0"/>
              <a:t>rationale</a:t>
            </a:r>
            <a:r>
              <a:rPr lang="en-GB" sz="2000" dirty="0"/>
              <a:t> for this study, that is, </a:t>
            </a:r>
            <a:r>
              <a:rPr lang="en-GB" sz="2000" i="1" dirty="0"/>
              <a:t>why</a:t>
            </a:r>
            <a:r>
              <a:rPr lang="en-GB" sz="2000" dirty="0"/>
              <a:t> it is worth doing (possibly a new issue, or old issue but new context, or current, topical, problematic, etc.). </a:t>
            </a:r>
          </a:p>
          <a:p>
            <a:pPr lvl="0"/>
            <a:r>
              <a:rPr lang="en-GB" sz="2000" dirty="0"/>
              <a:t>And you needed a bit of background on each of your objectives to justify what you are going to do. </a:t>
            </a:r>
          </a:p>
          <a:p>
            <a:endParaRPr lang="en-GB" sz="2000" dirty="0"/>
          </a:p>
        </p:txBody>
      </p:sp>
    </p:spTree>
    <p:extLst>
      <p:ext uri="{BB962C8B-B14F-4D97-AF65-F5344CB8AC3E}">
        <p14:creationId xmlns:p14="http://schemas.microsoft.com/office/powerpoint/2010/main" val="415511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22" name="Title 1"/>
          <p:cNvSpPr>
            <a:spLocks noGrp="1"/>
          </p:cNvSpPr>
          <p:nvPr>
            <p:ph type="title"/>
          </p:nvPr>
        </p:nvSpPr>
        <p:spPr>
          <a:xfrm>
            <a:off x="838199" y="1065749"/>
            <a:ext cx="4702629" cy="4726502"/>
          </a:xfrm>
        </p:spPr>
        <p:txBody>
          <a:bodyPr>
            <a:normAutofit/>
          </a:bodyPr>
          <a:lstStyle/>
          <a:p>
            <a:r>
              <a:rPr lang="en-GB" sz="4400">
                <a:solidFill>
                  <a:srgbClr val="FFFFFF"/>
                </a:solidFill>
              </a:rPr>
              <a:t>What is a literature review and what are its main purposes?</a:t>
            </a:r>
          </a:p>
        </p:txBody>
      </p:sp>
      <p:sp>
        <p:nvSpPr>
          <p:cNvPr id="18435" name="Content Placeholder 2"/>
          <p:cNvSpPr>
            <a:spLocks noGrp="1"/>
          </p:cNvSpPr>
          <p:nvPr>
            <p:ph idx="1"/>
          </p:nvPr>
        </p:nvSpPr>
        <p:spPr>
          <a:xfrm>
            <a:off x="7538022" y="713313"/>
            <a:ext cx="3815778" cy="5431376"/>
          </a:xfrm>
        </p:spPr>
        <p:txBody>
          <a:bodyPr anchor="ctr">
            <a:normAutofit/>
          </a:bodyPr>
          <a:lstStyle/>
          <a:p>
            <a:r>
              <a:rPr lang="en-GB" altLang="en-US" sz="2000"/>
              <a:t>A literature review is a </a:t>
            </a:r>
            <a:r>
              <a:rPr lang="en-GB" altLang="en-US" sz="2000" b="1"/>
              <a:t>continuous process,</a:t>
            </a:r>
            <a:r>
              <a:rPr lang="en-GB" altLang="en-US" sz="2000"/>
              <a:t> requiring writing and refocusing throughout the research project</a:t>
            </a:r>
          </a:p>
          <a:p>
            <a:r>
              <a:rPr lang="en-GB" altLang="en-US" sz="2000"/>
              <a:t>It should be </a:t>
            </a:r>
            <a:r>
              <a:rPr lang="en-GB" altLang="en-US" sz="2000" b="1"/>
              <a:t>used as a tool</a:t>
            </a:r>
            <a:r>
              <a:rPr lang="en-GB" altLang="en-US" sz="2000"/>
              <a:t> to learn about existing research </a:t>
            </a:r>
          </a:p>
          <a:p>
            <a:r>
              <a:rPr lang="en-GB" altLang="en-US" sz="2000"/>
              <a:t>It should </a:t>
            </a:r>
            <a:r>
              <a:rPr lang="en-GB" altLang="en-US" sz="2000" b="1"/>
              <a:t>inform</a:t>
            </a:r>
            <a:r>
              <a:rPr lang="en-GB" altLang="en-US" sz="2000"/>
              <a:t> the creative development of </a:t>
            </a:r>
            <a:r>
              <a:rPr lang="en-GB" altLang="en-US" sz="2000" b="1"/>
              <a:t>future</a:t>
            </a:r>
            <a:r>
              <a:rPr lang="en-GB" altLang="en-US" sz="2000"/>
              <a:t> </a:t>
            </a:r>
            <a:r>
              <a:rPr lang="en-GB" altLang="en-US" sz="2000" b="1"/>
              <a:t>research</a:t>
            </a:r>
            <a:r>
              <a:rPr lang="en-GB" altLang="en-US" sz="2000"/>
              <a:t> and </a:t>
            </a:r>
            <a:r>
              <a:rPr lang="en-GB" altLang="en-US" sz="2000" b="1"/>
              <a:t>strengthen arguments</a:t>
            </a:r>
            <a:r>
              <a:rPr lang="en-GB" altLang="en-US" sz="2000"/>
              <a:t> for such research, rather than blindly repeating what has been said before</a:t>
            </a:r>
          </a:p>
        </p:txBody>
      </p:sp>
    </p:spTree>
    <p:extLst>
      <p:ext uri="{BB962C8B-B14F-4D97-AF65-F5344CB8AC3E}">
        <p14:creationId xmlns:p14="http://schemas.microsoft.com/office/powerpoint/2010/main" val="2467736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a:normAutofit/>
          </a:bodyPr>
          <a:lstStyle/>
          <a:p>
            <a:r>
              <a:rPr lang="en-GB" sz="4400">
                <a:solidFill>
                  <a:srgbClr val="FFFFFF"/>
                </a:solidFill>
              </a:rPr>
              <a:t>Aim and objectives</a:t>
            </a:r>
          </a:p>
        </p:txBody>
      </p:sp>
      <p:sp>
        <p:nvSpPr>
          <p:cNvPr id="3" name="Content Placeholder 2"/>
          <p:cNvSpPr>
            <a:spLocks noGrp="1"/>
          </p:cNvSpPr>
          <p:nvPr>
            <p:ph sz="quarter" idx="1"/>
          </p:nvPr>
        </p:nvSpPr>
        <p:spPr>
          <a:xfrm>
            <a:off x="7538022" y="713313"/>
            <a:ext cx="3815778" cy="5431376"/>
          </a:xfrm>
        </p:spPr>
        <p:txBody>
          <a:bodyPr anchor="ctr">
            <a:normAutofit/>
          </a:bodyPr>
          <a:lstStyle/>
          <a:p>
            <a:pPr>
              <a:lnSpc>
                <a:spcPct val="90000"/>
              </a:lnSpc>
            </a:pPr>
            <a:r>
              <a:rPr lang="en-GB" sz="2000" dirty="0"/>
              <a:t> Consider adding a sentence underneath each objective to show HOW you will go about achieving it (e.g. case study, experiment, questionnaire survey, etc.) </a:t>
            </a:r>
          </a:p>
          <a:p>
            <a:pPr>
              <a:lnSpc>
                <a:spcPct val="90000"/>
              </a:lnSpc>
            </a:pPr>
            <a:r>
              <a:rPr lang="en-GB" sz="2000" dirty="0"/>
              <a:t>Indicate briefly WHO you will question (this forces you to confront issues of access.  If you can’t gather the data, you can’t analyse it). </a:t>
            </a:r>
          </a:p>
          <a:p>
            <a:pPr>
              <a:lnSpc>
                <a:spcPct val="90000"/>
              </a:lnSpc>
            </a:pPr>
            <a:r>
              <a:rPr lang="en-GB" sz="2000" dirty="0"/>
              <a:t>You might embolden the objective itself (WHAT) but leave in normal font the research strategy underneath (HOW).</a:t>
            </a:r>
          </a:p>
        </p:txBody>
      </p:sp>
    </p:spTree>
    <p:extLst>
      <p:ext uri="{BB962C8B-B14F-4D97-AF65-F5344CB8AC3E}">
        <p14:creationId xmlns:p14="http://schemas.microsoft.com/office/powerpoint/2010/main" val="2905635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a:normAutofit/>
          </a:bodyPr>
          <a:lstStyle/>
          <a:p>
            <a:r>
              <a:rPr lang="en-GB" sz="4400">
                <a:solidFill>
                  <a:srgbClr val="FFFFFF"/>
                </a:solidFill>
              </a:rPr>
              <a:t>Also in the research proposal</a:t>
            </a:r>
          </a:p>
        </p:txBody>
      </p:sp>
      <p:sp>
        <p:nvSpPr>
          <p:cNvPr id="3" name="Content Placeholder 2"/>
          <p:cNvSpPr>
            <a:spLocks noGrp="1"/>
          </p:cNvSpPr>
          <p:nvPr>
            <p:ph sz="quarter" idx="1"/>
          </p:nvPr>
        </p:nvSpPr>
        <p:spPr>
          <a:xfrm>
            <a:off x="7538022" y="713313"/>
            <a:ext cx="3815778" cy="5431376"/>
          </a:xfrm>
        </p:spPr>
        <p:txBody>
          <a:bodyPr anchor="ctr">
            <a:normAutofit/>
          </a:bodyPr>
          <a:lstStyle/>
          <a:p>
            <a:pPr marL="0" indent="0">
              <a:buNone/>
            </a:pPr>
            <a:endParaRPr lang="en-GB" sz="2000"/>
          </a:p>
          <a:p>
            <a:r>
              <a:rPr lang="en-GB" sz="2000"/>
              <a:t>Where applicable, specify the context of the research.  Are you using a case study organisation, for example?  If so, introduce the company and give some pertinent information about it and where it sits in its industry (a little competitive information, size, products, market share, etc).</a:t>
            </a:r>
          </a:p>
          <a:p>
            <a:pPr lvl="0"/>
            <a:endParaRPr lang="en-GB" sz="2000"/>
          </a:p>
          <a:p>
            <a:pPr lvl="1"/>
            <a:endParaRPr lang="en-GB" sz="2000"/>
          </a:p>
        </p:txBody>
      </p:sp>
    </p:spTree>
    <p:extLst>
      <p:ext uri="{BB962C8B-B14F-4D97-AF65-F5344CB8AC3E}">
        <p14:creationId xmlns:p14="http://schemas.microsoft.com/office/powerpoint/2010/main" val="18850649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D11FD0E-2D27-4A5A-949D-222E61ECB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BC8109F-B452-45EE-8BB3-65433C039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5991225" y="279400"/>
            <a:ext cx="5362576" cy="1892300"/>
          </a:xfrm>
        </p:spPr>
        <p:txBody>
          <a:bodyPr>
            <a:normAutofit/>
          </a:bodyPr>
          <a:lstStyle/>
          <a:p>
            <a:r>
              <a:rPr lang="en-US" dirty="0"/>
              <a:t>Why a Literature Review is important</a:t>
            </a:r>
          </a:p>
        </p:txBody>
      </p:sp>
      <p:graphicFrame>
        <p:nvGraphicFramePr>
          <p:cNvPr id="5" name="Content Placeholder 2">
            <a:extLst>
              <a:ext uri="{FF2B5EF4-FFF2-40B4-BE49-F238E27FC236}">
                <a16:creationId xmlns:a16="http://schemas.microsoft.com/office/drawing/2014/main" id="{393AC7A0-B658-497E-BB87-99EDCEC9B69E}"/>
              </a:ext>
            </a:extLst>
          </p:cNvPr>
          <p:cNvGraphicFramePr>
            <a:graphicFrameLocks noGrp="1"/>
          </p:cNvGraphicFramePr>
          <p:nvPr>
            <p:ph idx="1"/>
            <p:extLst>
              <p:ext uri="{D42A27DB-BD31-4B8C-83A1-F6EECF244321}">
                <p14:modId xmlns:p14="http://schemas.microsoft.com/office/powerpoint/2010/main" val="3309473063"/>
              </p:ext>
            </p:extLst>
          </p:nvPr>
        </p:nvGraphicFramePr>
        <p:xfrm>
          <a:off x="838200" y="2028825"/>
          <a:ext cx="10515600" cy="4148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58243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Now to the literature review</a:t>
            </a:r>
          </a:p>
        </p:txBody>
      </p:sp>
      <p:sp>
        <p:nvSpPr>
          <p:cNvPr id="3" name="Content Placeholder 2"/>
          <p:cNvSpPr>
            <a:spLocks noGrp="1"/>
          </p:cNvSpPr>
          <p:nvPr>
            <p:ph sz="quarter" idx="1"/>
          </p:nvPr>
        </p:nvSpPr>
        <p:spPr>
          <a:xfrm>
            <a:off x="838200" y="2013625"/>
            <a:ext cx="10515600" cy="4163338"/>
          </a:xfrm>
        </p:spPr>
        <p:txBody>
          <a:bodyPr>
            <a:normAutofit/>
          </a:bodyPr>
          <a:lstStyle/>
          <a:p>
            <a:endParaRPr lang="en-GB" sz="2000" dirty="0"/>
          </a:p>
          <a:p>
            <a:r>
              <a:rPr lang="en-GB" sz="2000" dirty="0"/>
              <a:t>Define the relationship between your research and previous research in related topic areas, stressing the similarities and differences.</a:t>
            </a:r>
          </a:p>
          <a:p>
            <a:r>
              <a:rPr lang="en-GB" sz="2000" dirty="0"/>
              <a:t>The research proposal and the literature review (usually chapters 1 &amp; 2) are based on what you have read elsewhere – secondary research. </a:t>
            </a:r>
          </a:p>
          <a:p>
            <a:pPr lvl="1"/>
            <a:r>
              <a:rPr lang="en-GB" sz="2000" dirty="0"/>
              <a:t>You MUST give credit to academic and industrial authors on whose research your work is based (Harvard referencing system). </a:t>
            </a:r>
          </a:p>
          <a:p>
            <a:pPr lvl="1"/>
            <a:r>
              <a:rPr lang="en-GB" sz="2000" dirty="0"/>
              <a:t>Every paragraph should contain </a:t>
            </a:r>
            <a:r>
              <a:rPr lang="en-GB" sz="2000" i="1" dirty="0">
                <a:highlight>
                  <a:srgbClr val="FFFF00"/>
                </a:highlight>
              </a:rPr>
              <a:t>at least </a:t>
            </a:r>
            <a:r>
              <a:rPr lang="en-GB" sz="2000" dirty="0">
                <a:highlight>
                  <a:srgbClr val="FFFF00"/>
                </a:highlight>
              </a:rPr>
              <a:t>one </a:t>
            </a:r>
            <a:r>
              <a:rPr lang="en-GB" sz="2000" dirty="0"/>
              <a:t>reference. </a:t>
            </a:r>
          </a:p>
          <a:p>
            <a:pPr lvl="1"/>
            <a:r>
              <a:rPr lang="en-GB" sz="2000" dirty="0"/>
              <a:t>References should be current.  Only include a dated source if it’s the seminal work in the field. </a:t>
            </a:r>
          </a:p>
          <a:p>
            <a:pPr lvl="1"/>
            <a:endParaRPr lang="en-GB" sz="2000" dirty="0"/>
          </a:p>
        </p:txBody>
      </p:sp>
    </p:spTree>
    <p:extLst>
      <p:ext uri="{BB962C8B-B14F-4D97-AF65-F5344CB8AC3E}">
        <p14:creationId xmlns:p14="http://schemas.microsoft.com/office/powerpoint/2010/main" val="34535826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a:normAutofit/>
          </a:bodyPr>
          <a:lstStyle/>
          <a:p>
            <a:r>
              <a:rPr lang="en-GB" sz="4400" dirty="0">
                <a:solidFill>
                  <a:srgbClr val="FFFFFF"/>
                </a:solidFill>
              </a:rPr>
              <a:t>Structure</a:t>
            </a:r>
          </a:p>
        </p:txBody>
      </p:sp>
      <p:sp>
        <p:nvSpPr>
          <p:cNvPr id="3" name="Content Placeholder 2"/>
          <p:cNvSpPr>
            <a:spLocks noGrp="1"/>
          </p:cNvSpPr>
          <p:nvPr>
            <p:ph sz="quarter" idx="1"/>
          </p:nvPr>
        </p:nvSpPr>
        <p:spPr>
          <a:xfrm>
            <a:off x="7538022" y="713313"/>
            <a:ext cx="3815778" cy="5431376"/>
          </a:xfrm>
        </p:spPr>
        <p:txBody>
          <a:bodyPr anchor="ctr">
            <a:normAutofit/>
          </a:bodyPr>
          <a:lstStyle/>
          <a:p>
            <a:pPr lvl="0"/>
            <a:r>
              <a:rPr lang="en-GB" sz="2000" dirty="0"/>
              <a:t>End the chapter with a ‘link’ paragraph that bridges the gap between chapters 1 and 2.  For example:</a:t>
            </a:r>
          </a:p>
          <a:p>
            <a:pPr marL="319088" indent="-52388">
              <a:buNone/>
            </a:pPr>
            <a:r>
              <a:rPr lang="en-GB" sz="2000" dirty="0"/>
              <a:t>‘This chapter has outlined some of the implications of….  Chapter 2, the Review of Literature, explores the key themes’. </a:t>
            </a:r>
          </a:p>
          <a:p>
            <a:endParaRPr lang="en-GB" sz="2000" dirty="0"/>
          </a:p>
        </p:txBody>
      </p:sp>
    </p:spTree>
    <p:extLst>
      <p:ext uri="{BB962C8B-B14F-4D97-AF65-F5344CB8AC3E}">
        <p14:creationId xmlns:p14="http://schemas.microsoft.com/office/powerpoint/2010/main" val="12607114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F51C78D6-FC55-4C2E-9A7C-F85EEA280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926ABA4-C8CE-4D75-AC96-BAC602AFF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482"/>
            <a:ext cx="5463940" cy="6861482"/>
          </a:xfrm>
          <a:custGeom>
            <a:avLst/>
            <a:gdLst>
              <a:gd name="connsiteX0" fmla="*/ 5463940 w 5463940"/>
              <a:gd name="connsiteY0" fmla="*/ 0 h 6861482"/>
              <a:gd name="connsiteX1" fmla="*/ 792388 w 5463940"/>
              <a:gd name="connsiteY1" fmla="*/ 0 h 6861482"/>
              <a:gd name="connsiteX2" fmla="*/ 807288 w 5463940"/>
              <a:gd name="connsiteY2" fmla="*/ 23688 h 6861482"/>
              <a:gd name="connsiteX3" fmla="*/ 847167 w 5463940"/>
              <a:gd name="connsiteY3" fmla="*/ 52392 h 6861482"/>
              <a:gd name="connsiteX4" fmla="*/ 861906 w 5463940"/>
              <a:gd name="connsiteY4" fmla="*/ 104693 h 6861482"/>
              <a:gd name="connsiteX5" fmla="*/ 891809 w 5463940"/>
              <a:gd name="connsiteY5" fmla="*/ 314763 h 6861482"/>
              <a:gd name="connsiteX6" fmla="*/ 883105 w 5463940"/>
              <a:gd name="connsiteY6" fmla="*/ 361124 h 6861482"/>
              <a:gd name="connsiteX7" fmla="*/ 839062 w 5463940"/>
              <a:gd name="connsiteY7" fmla="*/ 423850 h 6861482"/>
              <a:gd name="connsiteX8" fmla="*/ 804620 w 5463940"/>
              <a:gd name="connsiteY8" fmla="*/ 560313 h 6861482"/>
              <a:gd name="connsiteX9" fmla="*/ 736357 w 5463940"/>
              <a:gd name="connsiteY9" fmla="*/ 760897 h 6861482"/>
              <a:gd name="connsiteX10" fmla="*/ 701931 w 5463940"/>
              <a:gd name="connsiteY10" fmla="*/ 821285 h 6861482"/>
              <a:gd name="connsiteX11" fmla="*/ 730099 w 5463940"/>
              <a:gd name="connsiteY11" fmla="*/ 854014 h 6861482"/>
              <a:gd name="connsiteX12" fmla="*/ 828340 w 5463940"/>
              <a:gd name="connsiteY12" fmla="*/ 1080052 h 6861482"/>
              <a:gd name="connsiteX13" fmla="*/ 700490 w 5463940"/>
              <a:gd name="connsiteY13" fmla="*/ 1372761 h 6861482"/>
              <a:gd name="connsiteX14" fmla="*/ 632708 w 5463940"/>
              <a:gd name="connsiteY14" fmla="*/ 1466109 h 6861482"/>
              <a:gd name="connsiteX15" fmla="*/ 768641 w 5463940"/>
              <a:gd name="connsiteY15" fmla="*/ 1459414 h 6861482"/>
              <a:gd name="connsiteX16" fmla="*/ 819196 w 5463940"/>
              <a:gd name="connsiteY16" fmla="*/ 1556554 h 6861482"/>
              <a:gd name="connsiteX17" fmla="*/ 841602 w 5463940"/>
              <a:gd name="connsiteY17" fmla="*/ 1606217 h 6861482"/>
              <a:gd name="connsiteX18" fmla="*/ 979741 w 5463940"/>
              <a:gd name="connsiteY18" fmla="*/ 1914129 h 6861482"/>
              <a:gd name="connsiteX19" fmla="*/ 961586 w 5463940"/>
              <a:gd name="connsiteY19" fmla="*/ 2014028 h 6861482"/>
              <a:gd name="connsiteX20" fmla="*/ 763580 w 5463940"/>
              <a:gd name="connsiteY20" fmla="*/ 2524080 h 6861482"/>
              <a:gd name="connsiteX21" fmla="*/ 993601 w 5463940"/>
              <a:gd name="connsiteY21" fmla="*/ 2596949 h 6861482"/>
              <a:gd name="connsiteX22" fmla="*/ 1013917 w 5463940"/>
              <a:gd name="connsiteY22" fmla="*/ 2810127 h 6861482"/>
              <a:gd name="connsiteX23" fmla="*/ 1136989 w 5463940"/>
              <a:gd name="connsiteY23" fmla="*/ 3024678 h 6861482"/>
              <a:gd name="connsiteX24" fmla="*/ 1259967 w 5463940"/>
              <a:gd name="connsiteY24" fmla="*/ 3181568 h 6861482"/>
              <a:gd name="connsiteX25" fmla="*/ 1265794 w 5463940"/>
              <a:gd name="connsiteY25" fmla="*/ 3198166 h 6861482"/>
              <a:gd name="connsiteX26" fmla="*/ 1265717 w 5463940"/>
              <a:gd name="connsiteY26" fmla="*/ 3204655 h 6861482"/>
              <a:gd name="connsiteX27" fmla="*/ 1288242 w 5463940"/>
              <a:gd name="connsiteY27" fmla="*/ 3274732 h 6861482"/>
              <a:gd name="connsiteX28" fmla="*/ 1291297 w 5463940"/>
              <a:gd name="connsiteY28" fmla="*/ 3279721 h 6861482"/>
              <a:gd name="connsiteX29" fmla="*/ 1314272 w 5463940"/>
              <a:gd name="connsiteY29" fmla="*/ 3363918 h 6861482"/>
              <a:gd name="connsiteX30" fmla="*/ 1319860 w 5463940"/>
              <a:gd name="connsiteY30" fmla="*/ 3393684 h 6861482"/>
              <a:gd name="connsiteX31" fmla="*/ 1316519 w 5463940"/>
              <a:gd name="connsiteY31" fmla="*/ 3405686 h 6861482"/>
              <a:gd name="connsiteX32" fmla="*/ 1288529 w 5463940"/>
              <a:gd name="connsiteY32" fmla="*/ 3445525 h 6861482"/>
              <a:gd name="connsiteX33" fmla="*/ 1242782 w 5463940"/>
              <a:gd name="connsiteY33" fmla="*/ 3705028 h 6861482"/>
              <a:gd name="connsiteX34" fmla="*/ 1286485 w 5463940"/>
              <a:gd name="connsiteY34" fmla="*/ 3747325 h 6861482"/>
              <a:gd name="connsiteX35" fmla="*/ 1292276 w 5463940"/>
              <a:gd name="connsiteY35" fmla="*/ 3757935 h 6861482"/>
              <a:gd name="connsiteX36" fmla="*/ 1295640 w 5463940"/>
              <a:gd name="connsiteY36" fmla="*/ 3771718 h 6861482"/>
              <a:gd name="connsiteX37" fmla="*/ 1297165 w 5463940"/>
              <a:gd name="connsiteY37" fmla="*/ 3800021 h 6861482"/>
              <a:gd name="connsiteX38" fmla="*/ 1175354 w 5463940"/>
              <a:gd name="connsiteY38" fmla="*/ 3860429 h 6861482"/>
              <a:gd name="connsiteX39" fmla="*/ 1307283 w 5463940"/>
              <a:gd name="connsiteY39" fmla="*/ 4017890 h 6861482"/>
              <a:gd name="connsiteX40" fmla="*/ 1296662 w 5463940"/>
              <a:gd name="connsiteY40" fmla="*/ 4042035 h 6861482"/>
              <a:gd name="connsiteX41" fmla="*/ 1272882 w 5463940"/>
              <a:gd name="connsiteY41" fmla="*/ 4153970 h 6861482"/>
              <a:gd name="connsiteX42" fmla="*/ 1262688 w 5463940"/>
              <a:gd name="connsiteY42" fmla="*/ 4216187 h 6861482"/>
              <a:gd name="connsiteX43" fmla="*/ 1264417 w 5463940"/>
              <a:gd name="connsiteY43" fmla="*/ 4216187 h 6861482"/>
              <a:gd name="connsiteX44" fmla="*/ 1262699 w 5463940"/>
              <a:gd name="connsiteY44" fmla="*/ 4228245 h 6861482"/>
              <a:gd name="connsiteX45" fmla="*/ 1261091 w 5463940"/>
              <a:gd name="connsiteY45" fmla="*/ 4239616 h 6861482"/>
              <a:gd name="connsiteX46" fmla="*/ 1260815 w 5463940"/>
              <a:gd name="connsiteY46" fmla="*/ 4241609 h 6861482"/>
              <a:gd name="connsiteX47" fmla="*/ 1260967 w 5463940"/>
              <a:gd name="connsiteY47" fmla="*/ 4240495 h 6861482"/>
              <a:gd name="connsiteX48" fmla="*/ 1261091 w 5463940"/>
              <a:gd name="connsiteY48" fmla="*/ 4239616 h 6861482"/>
              <a:gd name="connsiteX49" fmla="*/ 1261469 w 5463940"/>
              <a:gd name="connsiteY49" fmla="*/ 4236887 h 6861482"/>
              <a:gd name="connsiteX50" fmla="*/ 1256626 w 5463940"/>
              <a:gd name="connsiteY50" fmla="*/ 4265601 h 6861482"/>
              <a:gd name="connsiteX51" fmla="*/ 1248755 w 5463940"/>
              <a:gd name="connsiteY51" fmla="*/ 4319440 h 6861482"/>
              <a:gd name="connsiteX52" fmla="*/ 1247265 w 5463940"/>
              <a:gd name="connsiteY52" fmla="*/ 4327380 h 6861482"/>
              <a:gd name="connsiteX53" fmla="*/ 1237396 w 5463940"/>
              <a:gd name="connsiteY53" fmla="*/ 4327380 h 6861482"/>
              <a:gd name="connsiteX54" fmla="*/ 1217455 w 5463940"/>
              <a:gd name="connsiteY54" fmla="*/ 4371063 h 6861482"/>
              <a:gd name="connsiteX55" fmla="*/ 1141096 w 5463940"/>
              <a:gd name="connsiteY55" fmla="*/ 4440302 h 6861482"/>
              <a:gd name="connsiteX56" fmla="*/ 987553 w 5463940"/>
              <a:gd name="connsiteY56" fmla="*/ 4640688 h 6861482"/>
              <a:gd name="connsiteX57" fmla="*/ 649254 w 5463940"/>
              <a:gd name="connsiteY57" fmla="*/ 5463560 h 6861482"/>
              <a:gd name="connsiteX58" fmla="*/ 542839 w 5463940"/>
              <a:gd name="connsiteY58" fmla="*/ 5729320 h 6861482"/>
              <a:gd name="connsiteX59" fmla="*/ 629662 w 5463940"/>
              <a:gd name="connsiteY59" fmla="*/ 5793573 h 6861482"/>
              <a:gd name="connsiteX60" fmla="*/ 476494 w 5463940"/>
              <a:gd name="connsiteY60" fmla="*/ 6082357 h 6861482"/>
              <a:gd name="connsiteX61" fmla="*/ 295356 w 5463940"/>
              <a:gd name="connsiteY61" fmla="*/ 6405892 h 6861482"/>
              <a:gd name="connsiteX62" fmla="*/ 21866 w 5463940"/>
              <a:gd name="connsiteY62" fmla="*/ 6831011 h 6861482"/>
              <a:gd name="connsiteX63" fmla="*/ 0 w 5463940"/>
              <a:gd name="connsiteY63" fmla="*/ 6861482 h 6861482"/>
              <a:gd name="connsiteX64" fmla="*/ 5463940 w 5463940"/>
              <a:gd name="connsiteY64" fmla="*/ 6861482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463940" h="6861482">
                <a:moveTo>
                  <a:pt x="5463940" y="0"/>
                </a:moveTo>
                <a:lnTo>
                  <a:pt x="792388" y="0"/>
                </a:lnTo>
                <a:lnTo>
                  <a:pt x="807288" y="23688"/>
                </a:lnTo>
                <a:cubicBezTo>
                  <a:pt x="818348" y="36363"/>
                  <a:pt x="831351" y="46345"/>
                  <a:pt x="847167" y="52392"/>
                </a:cubicBezTo>
                <a:cubicBezTo>
                  <a:pt x="862365" y="58007"/>
                  <a:pt x="867376" y="78523"/>
                  <a:pt x="861906" y="104693"/>
                </a:cubicBezTo>
                <a:cubicBezTo>
                  <a:pt x="843817" y="191375"/>
                  <a:pt x="858534" y="258432"/>
                  <a:pt x="891809" y="314763"/>
                </a:cubicBezTo>
                <a:cubicBezTo>
                  <a:pt x="903576" y="334407"/>
                  <a:pt x="899159" y="347903"/>
                  <a:pt x="883105" y="361124"/>
                </a:cubicBezTo>
                <a:cubicBezTo>
                  <a:pt x="864669" y="375704"/>
                  <a:pt x="850327" y="397046"/>
                  <a:pt x="839062" y="423850"/>
                </a:cubicBezTo>
                <a:cubicBezTo>
                  <a:pt x="820568" y="467166"/>
                  <a:pt x="811859" y="513531"/>
                  <a:pt x="804620" y="560313"/>
                </a:cubicBezTo>
                <a:cubicBezTo>
                  <a:pt x="793378" y="633687"/>
                  <a:pt x="780112" y="704450"/>
                  <a:pt x="736357" y="760897"/>
                </a:cubicBezTo>
                <a:cubicBezTo>
                  <a:pt x="723332" y="778040"/>
                  <a:pt x="712885" y="799992"/>
                  <a:pt x="701931" y="821285"/>
                </a:cubicBezTo>
                <a:cubicBezTo>
                  <a:pt x="705425" y="839840"/>
                  <a:pt x="714063" y="852486"/>
                  <a:pt x="730099" y="854014"/>
                </a:cubicBezTo>
                <a:cubicBezTo>
                  <a:pt x="832163" y="864105"/>
                  <a:pt x="827638" y="966113"/>
                  <a:pt x="828340" y="1080052"/>
                </a:cubicBezTo>
                <a:cubicBezTo>
                  <a:pt x="829412" y="1221065"/>
                  <a:pt x="771840" y="1300280"/>
                  <a:pt x="700490" y="1372761"/>
                </a:cubicBezTo>
                <a:cubicBezTo>
                  <a:pt x="676074" y="1397333"/>
                  <a:pt x="640472" y="1405223"/>
                  <a:pt x="632708" y="1466109"/>
                </a:cubicBezTo>
                <a:cubicBezTo>
                  <a:pt x="675330" y="1511622"/>
                  <a:pt x="723920" y="1454776"/>
                  <a:pt x="768641" y="1459414"/>
                </a:cubicBezTo>
                <a:cubicBezTo>
                  <a:pt x="805594" y="1463610"/>
                  <a:pt x="865476" y="1442049"/>
                  <a:pt x="819196" y="1556554"/>
                </a:cubicBezTo>
                <a:cubicBezTo>
                  <a:pt x="805723" y="1590108"/>
                  <a:pt x="823233" y="1607581"/>
                  <a:pt x="841602" y="1606217"/>
                </a:cubicBezTo>
                <a:cubicBezTo>
                  <a:pt x="990393" y="1592503"/>
                  <a:pt x="928704" y="1817105"/>
                  <a:pt x="979741" y="1914129"/>
                </a:cubicBezTo>
                <a:cubicBezTo>
                  <a:pt x="994130" y="1940125"/>
                  <a:pt x="981845" y="1995898"/>
                  <a:pt x="961586" y="2014028"/>
                </a:cubicBezTo>
                <a:cubicBezTo>
                  <a:pt x="833010" y="2130710"/>
                  <a:pt x="821559" y="2335317"/>
                  <a:pt x="763580" y="2524080"/>
                </a:cubicBezTo>
                <a:cubicBezTo>
                  <a:pt x="834503" y="2575904"/>
                  <a:pt x="917665" y="2570407"/>
                  <a:pt x="993601" y="2596949"/>
                </a:cubicBezTo>
                <a:cubicBezTo>
                  <a:pt x="1072474" y="2624324"/>
                  <a:pt x="1073570" y="2658988"/>
                  <a:pt x="1013917" y="2810127"/>
                </a:cubicBezTo>
                <a:cubicBezTo>
                  <a:pt x="1181198" y="2798901"/>
                  <a:pt x="1181198" y="2798901"/>
                  <a:pt x="1136989" y="3024678"/>
                </a:cubicBezTo>
                <a:cubicBezTo>
                  <a:pt x="1180902" y="3020054"/>
                  <a:pt x="1224298" y="3088781"/>
                  <a:pt x="1259967" y="3181568"/>
                </a:cubicBezTo>
                <a:lnTo>
                  <a:pt x="1265794" y="3198166"/>
                </a:lnTo>
                <a:lnTo>
                  <a:pt x="1265717" y="3204655"/>
                </a:lnTo>
                <a:cubicBezTo>
                  <a:pt x="1268733" y="3236251"/>
                  <a:pt x="1277862" y="3256804"/>
                  <a:pt x="1288242" y="3274732"/>
                </a:cubicBezTo>
                <a:lnTo>
                  <a:pt x="1291297" y="3279721"/>
                </a:lnTo>
                <a:lnTo>
                  <a:pt x="1314272" y="3363918"/>
                </a:lnTo>
                <a:lnTo>
                  <a:pt x="1319860" y="3393684"/>
                </a:lnTo>
                <a:lnTo>
                  <a:pt x="1316519" y="3405686"/>
                </a:lnTo>
                <a:cubicBezTo>
                  <a:pt x="1310372" y="3418102"/>
                  <a:pt x="1301211" y="3431228"/>
                  <a:pt x="1288529" y="3445525"/>
                </a:cubicBezTo>
                <a:cubicBezTo>
                  <a:pt x="1161348" y="3588143"/>
                  <a:pt x="1146805" y="3608961"/>
                  <a:pt x="1242782" y="3705028"/>
                </a:cubicBezTo>
                <a:lnTo>
                  <a:pt x="1286485" y="3747325"/>
                </a:lnTo>
                <a:lnTo>
                  <a:pt x="1292276" y="3757935"/>
                </a:lnTo>
                <a:lnTo>
                  <a:pt x="1295640" y="3771718"/>
                </a:lnTo>
                <a:cubicBezTo>
                  <a:pt x="1296144" y="3781009"/>
                  <a:pt x="1296074" y="3791627"/>
                  <a:pt x="1297165" y="3800021"/>
                </a:cubicBezTo>
                <a:cubicBezTo>
                  <a:pt x="1261584" y="3834526"/>
                  <a:pt x="1216509" y="3777846"/>
                  <a:pt x="1175354" y="3860429"/>
                </a:cubicBezTo>
                <a:lnTo>
                  <a:pt x="1307283" y="4017890"/>
                </a:lnTo>
                <a:lnTo>
                  <a:pt x="1296662" y="4042035"/>
                </a:lnTo>
                <a:cubicBezTo>
                  <a:pt x="1285446" y="4076730"/>
                  <a:pt x="1278762" y="4115040"/>
                  <a:pt x="1272882" y="4153970"/>
                </a:cubicBezTo>
                <a:lnTo>
                  <a:pt x="1262688" y="4216187"/>
                </a:lnTo>
                <a:lnTo>
                  <a:pt x="1264417" y="4216187"/>
                </a:lnTo>
                <a:lnTo>
                  <a:pt x="1262699" y="4228245"/>
                </a:lnTo>
                <a:lnTo>
                  <a:pt x="1261091" y="4239616"/>
                </a:lnTo>
                <a:lnTo>
                  <a:pt x="1260815" y="4241609"/>
                </a:lnTo>
                <a:cubicBezTo>
                  <a:pt x="1260689" y="4242505"/>
                  <a:pt x="1260696" y="4242428"/>
                  <a:pt x="1260967" y="4240495"/>
                </a:cubicBezTo>
                <a:lnTo>
                  <a:pt x="1261091" y="4239616"/>
                </a:lnTo>
                <a:lnTo>
                  <a:pt x="1261469" y="4236887"/>
                </a:lnTo>
                <a:cubicBezTo>
                  <a:pt x="1262532" y="4229054"/>
                  <a:pt x="1263675" y="4219786"/>
                  <a:pt x="1256626" y="4265601"/>
                </a:cubicBezTo>
                <a:cubicBezTo>
                  <a:pt x="1256291" y="4267782"/>
                  <a:pt x="1251762" y="4300784"/>
                  <a:pt x="1248755" y="4319440"/>
                </a:cubicBezTo>
                <a:lnTo>
                  <a:pt x="1247265" y="4327380"/>
                </a:lnTo>
                <a:lnTo>
                  <a:pt x="1237396" y="4327380"/>
                </a:lnTo>
                <a:lnTo>
                  <a:pt x="1217455" y="4371063"/>
                </a:lnTo>
                <a:cubicBezTo>
                  <a:pt x="1199891" y="4400506"/>
                  <a:pt x="1175680" y="4424583"/>
                  <a:pt x="1141096" y="4440302"/>
                </a:cubicBezTo>
                <a:cubicBezTo>
                  <a:pt x="1069946" y="4473150"/>
                  <a:pt x="1038303" y="4575550"/>
                  <a:pt x="987553" y="4640688"/>
                </a:cubicBezTo>
                <a:cubicBezTo>
                  <a:pt x="810580" y="4866180"/>
                  <a:pt x="695846" y="5129308"/>
                  <a:pt x="649254" y="5463560"/>
                </a:cubicBezTo>
                <a:cubicBezTo>
                  <a:pt x="636193" y="5556007"/>
                  <a:pt x="578841" y="5642157"/>
                  <a:pt x="542839" y="5729320"/>
                </a:cubicBezTo>
                <a:cubicBezTo>
                  <a:pt x="563420" y="5782527"/>
                  <a:pt x="660486" y="5634705"/>
                  <a:pt x="629662" y="5793573"/>
                </a:cubicBezTo>
                <a:cubicBezTo>
                  <a:pt x="606320" y="5913360"/>
                  <a:pt x="539304" y="6000311"/>
                  <a:pt x="476494" y="6082357"/>
                </a:cubicBezTo>
                <a:cubicBezTo>
                  <a:pt x="404358" y="6175982"/>
                  <a:pt x="324070" y="6256850"/>
                  <a:pt x="295356" y="6405892"/>
                </a:cubicBezTo>
                <a:cubicBezTo>
                  <a:pt x="293791" y="6413841"/>
                  <a:pt x="198424" y="6580901"/>
                  <a:pt x="21866" y="6831011"/>
                </a:cubicBezTo>
                <a:lnTo>
                  <a:pt x="0" y="6861482"/>
                </a:lnTo>
                <a:lnTo>
                  <a:pt x="5463940" y="6861482"/>
                </a:ln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713312"/>
            <a:ext cx="3200400" cy="5431376"/>
          </a:xfrm>
        </p:spPr>
        <p:txBody>
          <a:bodyPr>
            <a:normAutofit/>
          </a:bodyPr>
          <a:lstStyle/>
          <a:p>
            <a:r>
              <a:rPr lang="en-GB" sz="3600" b="1" dirty="0">
                <a:solidFill>
                  <a:srgbClr val="FFFFFF"/>
                </a:solidFill>
              </a:rPr>
              <a:t>Literature Review</a:t>
            </a:r>
            <a:endParaRPr lang="en-GB" sz="3600" dirty="0">
              <a:solidFill>
                <a:srgbClr val="FFFFFF"/>
              </a:solidFill>
            </a:endParaRPr>
          </a:p>
        </p:txBody>
      </p:sp>
      <p:graphicFrame>
        <p:nvGraphicFramePr>
          <p:cNvPr id="5" name="Content Placeholder 2">
            <a:extLst>
              <a:ext uri="{FF2B5EF4-FFF2-40B4-BE49-F238E27FC236}">
                <a16:creationId xmlns:a16="http://schemas.microsoft.com/office/drawing/2014/main" id="{14F10813-2D2E-448C-B654-3C0BBAF3F5F8}"/>
              </a:ext>
            </a:extLst>
          </p:cNvPr>
          <p:cNvGraphicFramePr>
            <a:graphicFrameLocks noGrp="1"/>
          </p:cNvGraphicFramePr>
          <p:nvPr>
            <p:ph sz="quarter" idx="1"/>
            <p:extLst>
              <p:ext uri="{D42A27DB-BD31-4B8C-83A1-F6EECF244321}">
                <p14:modId xmlns:p14="http://schemas.microsoft.com/office/powerpoint/2010/main" val="251252440"/>
              </p:ext>
            </p:extLst>
          </p:nvPr>
        </p:nvGraphicFramePr>
        <p:xfrm>
          <a:off x="5550568" y="713312"/>
          <a:ext cx="5803231" cy="5494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8298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35F74-4DEF-B841-800F-80A0006FA698}"/>
              </a:ext>
            </a:extLst>
          </p:cNvPr>
          <p:cNvSpPr>
            <a:spLocks noGrp="1"/>
          </p:cNvSpPr>
          <p:nvPr>
            <p:ph type="title"/>
          </p:nvPr>
        </p:nvSpPr>
        <p:spPr/>
        <p:txBody>
          <a:bodyPr/>
          <a:lstStyle/>
          <a:p>
            <a:r>
              <a:rPr lang="en-US" dirty="0"/>
              <a:t>Starting tips</a:t>
            </a:r>
          </a:p>
        </p:txBody>
      </p:sp>
      <p:sp>
        <p:nvSpPr>
          <p:cNvPr id="3" name="Content Placeholder 2">
            <a:extLst>
              <a:ext uri="{FF2B5EF4-FFF2-40B4-BE49-F238E27FC236}">
                <a16:creationId xmlns:a16="http://schemas.microsoft.com/office/drawing/2014/main" id="{DBDB5749-A9DF-D746-8FE6-B7700585103C}"/>
              </a:ext>
            </a:extLst>
          </p:cNvPr>
          <p:cNvSpPr>
            <a:spLocks noGrp="1"/>
          </p:cNvSpPr>
          <p:nvPr>
            <p:ph idx="1"/>
          </p:nvPr>
        </p:nvSpPr>
        <p:spPr/>
        <p:txBody>
          <a:bodyPr>
            <a:normAutofit fontScale="77500" lnSpcReduction="20000"/>
          </a:bodyPr>
          <a:lstStyle/>
          <a:p>
            <a:r>
              <a:rPr lang="en-GB" dirty="0"/>
              <a:t>Start by identifying what you will need to know to inform your research:</a:t>
            </a:r>
          </a:p>
          <a:p>
            <a:r>
              <a:rPr lang="en-GB" dirty="0"/>
              <a:t>What research has already been done on this topic?</a:t>
            </a:r>
          </a:p>
          <a:p>
            <a:r>
              <a:rPr lang="en-GB" dirty="0"/>
              <a:t>What are the sub-areas of the topic you need to explore?</a:t>
            </a:r>
          </a:p>
          <a:p>
            <a:r>
              <a:rPr lang="en-GB" dirty="0"/>
              <a:t>What other research (perhaps not directly on the topic) might be relevant to your investigation?</a:t>
            </a:r>
          </a:p>
          <a:p>
            <a:r>
              <a:rPr lang="en-GB" dirty="0"/>
              <a:t>How do these sub-topics and other research overlap with your investigation?</a:t>
            </a:r>
          </a:p>
          <a:p>
            <a:r>
              <a:rPr lang="en-GB" dirty="0"/>
              <a:t>Note down all your initial thoughts on the topic. You can use a </a:t>
            </a:r>
            <a:r>
              <a:rPr lang="en-GB" dirty="0" err="1"/>
              <a:t>spidergram</a:t>
            </a:r>
            <a:r>
              <a:rPr lang="en-GB" dirty="0"/>
              <a:t> or list to help you identify the areas you want to investigate further. It is important to do this before you start reading so that you don't waste time on unfocussed and irrelevant reading.</a:t>
            </a:r>
          </a:p>
          <a:p>
            <a:endParaRPr lang="en-US" dirty="0"/>
          </a:p>
        </p:txBody>
      </p:sp>
    </p:spTree>
    <p:extLst>
      <p:ext uri="{BB962C8B-B14F-4D97-AF65-F5344CB8AC3E}">
        <p14:creationId xmlns:p14="http://schemas.microsoft.com/office/powerpoint/2010/main" val="38354120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74AE59B0-1456-FA4B-B652-AE9748B3627A}"/>
              </a:ext>
            </a:extLst>
          </p:cNvPr>
          <p:cNvSpPr>
            <a:spLocks noGrp="1"/>
          </p:cNvSpPr>
          <p:nvPr>
            <p:ph type="title"/>
          </p:nvPr>
        </p:nvSpPr>
        <p:spPr>
          <a:xfrm>
            <a:off x="838200" y="365125"/>
            <a:ext cx="10515600" cy="1325563"/>
          </a:xfrm>
        </p:spPr>
        <p:txBody>
          <a:bodyPr>
            <a:normAutofit/>
          </a:bodyPr>
          <a:lstStyle/>
          <a:p>
            <a:r>
              <a:rPr lang="en-GB" dirty="0"/>
              <a:t>Think about the sort of research that would help your project.</a:t>
            </a:r>
            <a:endParaRPr lang="en-US" dirty="0"/>
          </a:p>
        </p:txBody>
      </p:sp>
      <p:sp>
        <p:nvSpPr>
          <p:cNvPr id="3" name="Content Placeholder 2">
            <a:extLst>
              <a:ext uri="{FF2B5EF4-FFF2-40B4-BE49-F238E27FC236}">
                <a16:creationId xmlns:a16="http://schemas.microsoft.com/office/drawing/2014/main" id="{061A7F1A-6026-DA4C-BC1C-35935AF04B9D}"/>
              </a:ext>
            </a:extLst>
          </p:cNvPr>
          <p:cNvSpPr>
            <a:spLocks noGrp="1"/>
          </p:cNvSpPr>
          <p:nvPr>
            <p:ph idx="1"/>
          </p:nvPr>
        </p:nvSpPr>
        <p:spPr>
          <a:xfrm>
            <a:off x="838200" y="2013625"/>
            <a:ext cx="10515600" cy="4163338"/>
          </a:xfrm>
        </p:spPr>
        <p:txBody>
          <a:bodyPr>
            <a:normAutofit/>
          </a:bodyPr>
          <a:lstStyle/>
          <a:p>
            <a:r>
              <a:rPr lang="en-GB" sz="2000"/>
              <a:t>1. What subject areas does you topic fall into?</a:t>
            </a:r>
          </a:p>
          <a:p>
            <a:r>
              <a:rPr lang="en-GB" sz="2000"/>
              <a:t>2. What possible sources could you use? Think broadly, for example:</a:t>
            </a:r>
          </a:p>
          <a:p>
            <a:r>
              <a:rPr lang="en-GB" sz="2000"/>
              <a:t>Company reports</a:t>
            </a:r>
          </a:p>
          <a:p>
            <a:r>
              <a:rPr lang="en-GB" sz="2000"/>
              <a:t>Industry profiles</a:t>
            </a:r>
          </a:p>
          <a:p>
            <a:r>
              <a:rPr lang="en-GB" sz="2000"/>
              <a:t>Market research</a:t>
            </a:r>
          </a:p>
          <a:p>
            <a:r>
              <a:rPr lang="en-GB" sz="2000"/>
              <a:t>Financial reports</a:t>
            </a:r>
          </a:p>
          <a:p>
            <a:r>
              <a:rPr lang="en-GB" sz="2000"/>
              <a:t>Newspaper articles</a:t>
            </a:r>
          </a:p>
          <a:p>
            <a:r>
              <a:rPr lang="en-GB" sz="2000"/>
              <a:t>Journal articles</a:t>
            </a:r>
          </a:p>
          <a:p>
            <a:r>
              <a:rPr lang="en-GB" sz="2000"/>
              <a:t>3. What don't you want?  What are the limits? For example, geographical restrictions or time periods.</a:t>
            </a:r>
          </a:p>
          <a:p>
            <a:endParaRPr lang="en-US" sz="2000"/>
          </a:p>
        </p:txBody>
      </p:sp>
    </p:spTree>
    <p:extLst>
      <p:ext uri="{BB962C8B-B14F-4D97-AF65-F5344CB8AC3E}">
        <p14:creationId xmlns:p14="http://schemas.microsoft.com/office/powerpoint/2010/main" val="12517428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1C78D6-FC55-4C2E-9A7C-F85EEA280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926ABA4-C8CE-4D75-AC96-BAC602AFF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482"/>
            <a:ext cx="5463940" cy="6861482"/>
          </a:xfrm>
          <a:custGeom>
            <a:avLst/>
            <a:gdLst>
              <a:gd name="connsiteX0" fmla="*/ 5463940 w 5463940"/>
              <a:gd name="connsiteY0" fmla="*/ 0 h 6861482"/>
              <a:gd name="connsiteX1" fmla="*/ 792388 w 5463940"/>
              <a:gd name="connsiteY1" fmla="*/ 0 h 6861482"/>
              <a:gd name="connsiteX2" fmla="*/ 807288 w 5463940"/>
              <a:gd name="connsiteY2" fmla="*/ 23688 h 6861482"/>
              <a:gd name="connsiteX3" fmla="*/ 847167 w 5463940"/>
              <a:gd name="connsiteY3" fmla="*/ 52392 h 6861482"/>
              <a:gd name="connsiteX4" fmla="*/ 861906 w 5463940"/>
              <a:gd name="connsiteY4" fmla="*/ 104693 h 6861482"/>
              <a:gd name="connsiteX5" fmla="*/ 891809 w 5463940"/>
              <a:gd name="connsiteY5" fmla="*/ 314763 h 6861482"/>
              <a:gd name="connsiteX6" fmla="*/ 883105 w 5463940"/>
              <a:gd name="connsiteY6" fmla="*/ 361124 h 6861482"/>
              <a:gd name="connsiteX7" fmla="*/ 839062 w 5463940"/>
              <a:gd name="connsiteY7" fmla="*/ 423850 h 6861482"/>
              <a:gd name="connsiteX8" fmla="*/ 804620 w 5463940"/>
              <a:gd name="connsiteY8" fmla="*/ 560313 h 6861482"/>
              <a:gd name="connsiteX9" fmla="*/ 736357 w 5463940"/>
              <a:gd name="connsiteY9" fmla="*/ 760897 h 6861482"/>
              <a:gd name="connsiteX10" fmla="*/ 701931 w 5463940"/>
              <a:gd name="connsiteY10" fmla="*/ 821285 h 6861482"/>
              <a:gd name="connsiteX11" fmla="*/ 730099 w 5463940"/>
              <a:gd name="connsiteY11" fmla="*/ 854014 h 6861482"/>
              <a:gd name="connsiteX12" fmla="*/ 828340 w 5463940"/>
              <a:gd name="connsiteY12" fmla="*/ 1080052 h 6861482"/>
              <a:gd name="connsiteX13" fmla="*/ 700490 w 5463940"/>
              <a:gd name="connsiteY13" fmla="*/ 1372761 h 6861482"/>
              <a:gd name="connsiteX14" fmla="*/ 632708 w 5463940"/>
              <a:gd name="connsiteY14" fmla="*/ 1466109 h 6861482"/>
              <a:gd name="connsiteX15" fmla="*/ 768641 w 5463940"/>
              <a:gd name="connsiteY15" fmla="*/ 1459414 h 6861482"/>
              <a:gd name="connsiteX16" fmla="*/ 819196 w 5463940"/>
              <a:gd name="connsiteY16" fmla="*/ 1556554 h 6861482"/>
              <a:gd name="connsiteX17" fmla="*/ 841602 w 5463940"/>
              <a:gd name="connsiteY17" fmla="*/ 1606217 h 6861482"/>
              <a:gd name="connsiteX18" fmla="*/ 979741 w 5463940"/>
              <a:gd name="connsiteY18" fmla="*/ 1914129 h 6861482"/>
              <a:gd name="connsiteX19" fmla="*/ 961586 w 5463940"/>
              <a:gd name="connsiteY19" fmla="*/ 2014028 h 6861482"/>
              <a:gd name="connsiteX20" fmla="*/ 763580 w 5463940"/>
              <a:gd name="connsiteY20" fmla="*/ 2524080 h 6861482"/>
              <a:gd name="connsiteX21" fmla="*/ 993601 w 5463940"/>
              <a:gd name="connsiteY21" fmla="*/ 2596949 h 6861482"/>
              <a:gd name="connsiteX22" fmla="*/ 1013917 w 5463940"/>
              <a:gd name="connsiteY22" fmla="*/ 2810127 h 6861482"/>
              <a:gd name="connsiteX23" fmla="*/ 1136989 w 5463940"/>
              <a:gd name="connsiteY23" fmla="*/ 3024678 h 6861482"/>
              <a:gd name="connsiteX24" fmla="*/ 1259967 w 5463940"/>
              <a:gd name="connsiteY24" fmla="*/ 3181568 h 6861482"/>
              <a:gd name="connsiteX25" fmla="*/ 1265794 w 5463940"/>
              <a:gd name="connsiteY25" fmla="*/ 3198166 h 6861482"/>
              <a:gd name="connsiteX26" fmla="*/ 1265717 w 5463940"/>
              <a:gd name="connsiteY26" fmla="*/ 3204655 h 6861482"/>
              <a:gd name="connsiteX27" fmla="*/ 1288242 w 5463940"/>
              <a:gd name="connsiteY27" fmla="*/ 3274732 h 6861482"/>
              <a:gd name="connsiteX28" fmla="*/ 1291297 w 5463940"/>
              <a:gd name="connsiteY28" fmla="*/ 3279721 h 6861482"/>
              <a:gd name="connsiteX29" fmla="*/ 1314272 w 5463940"/>
              <a:gd name="connsiteY29" fmla="*/ 3363918 h 6861482"/>
              <a:gd name="connsiteX30" fmla="*/ 1319860 w 5463940"/>
              <a:gd name="connsiteY30" fmla="*/ 3393684 h 6861482"/>
              <a:gd name="connsiteX31" fmla="*/ 1316519 w 5463940"/>
              <a:gd name="connsiteY31" fmla="*/ 3405686 h 6861482"/>
              <a:gd name="connsiteX32" fmla="*/ 1288529 w 5463940"/>
              <a:gd name="connsiteY32" fmla="*/ 3445525 h 6861482"/>
              <a:gd name="connsiteX33" fmla="*/ 1242782 w 5463940"/>
              <a:gd name="connsiteY33" fmla="*/ 3705028 h 6861482"/>
              <a:gd name="connsiteX34" fmla="*/ 1286485 w 5463940"/>
              <a:gd name="connsiteY34" fmla="*/ 3747325 h 6861482"/>
              <a:gd name="connsiteX35" fmla="*/ 1292276 w 5463940"/>
              <a:gd name="connsiteY35" fmla="*/ 3757935 h 6861482"/>
              <a:gd name="connsiteX36" fmla="*/ 1295640 w 5463940"/>
              <a:gd name="connsiteY36" fmla="*/ 3771718 h 6861482"/>
              <a:gd name="connsiteX37" fmla="*/ 1297165 w 5463940"/>
              <a:gd name="connsiteY37" fmla="*/ 3800021 h 6861482"/>
              <a:gd name="connsiteX38" fmla="*/ 1175354 w 5463940"/>
              <a:gd name="connsiteY38" fmla="*/ 3860429 h 6861482"/>
              <a:gd name="connsiteX39" fmla="*/ 1307283 w 5463940"/>
              <a:gd name="connsiteY39" fmla="*/ 4017890 h 6861482"/>
              <a:gd name="connsiteX40" fmla="*/ 1296662 w 5463940"/>
              <a:gd name="connsiteY40" fmla="*/ 4042035 h 6861482"/>
              <a:gd name="connsiteX41" fmla="*/ 1272882 w 5463940"/>
              <a:gd name="connsiteY41" fmla="*/ 4153970 h 6861482"/>
              <a:gd name="connsiteX42" fmla="*/ 1262688 w 5463940"/>
              <a:gd name="connsiteY42" fmla="*/ 4216187 h 6861482"/>
              <a:gd name="connsiteX43" fmla="*/ 1264417 w 5463940"/>
              <a:gd name="connsiteY43" fmla="*/ 4216187 h 6861482"/>
              <a:gd name="connsiteX44" fmla="*/ 1262699 w 5463940"/>
              <a:gd name="connsiteY44" fmla="*/ 4228245 h 6861482"/>
              <a:gd name="connsiteX45" fmla="*/ 1261091 w 5463940"/>
              <a:gd name="connsiteY45" fmla="*/ 4239616 h 6861482"/>
              <a:gd name="connsiteX46" fmla="*/ 1260815 w 5463940"/>
              <a:gd name="connsiteY46" fmla="*/ 4241609 h 6861482"/>
              <a:gd name="connsiteX47" fmla="*/ 1260967 w 5463940"/>
              <a:gd name="connsiteY47" fmla="*/ 4240495 h 6861482"/>
              <a:gd name="connsiteX48" fmla="*/ 1261091 w 5463940"/>
              <a:gd name="connsiteY48" fmla="*/ 4239616 h 6861482"/>
              <a:gd name="connsiteX49" fmla="*/ 1261469 w 5463940"/>
              <a:gd name="connsiteY49" fmla="*/ 4236887 h 6861482"/>
              <a:gd name="connsiteX50" fmla="*/ 1256626 w 5463940"/>
              <a:gd name="connsiteY50" fmla="*/ 4265601 h 6861482"/>
              <a:gd name="connsiteX51" fmla="*/ 1248755 w 5463940"/>
              <a:gd name="connsiteY51" fmla="*/ 4319440 h 6861482"/>
              <a:gd name="connsiteX52" fmla="*/ 1247265 w 5463940"/>
              <a:gd name="connsiteY52" fmla="*/ 4327380 h 6861482"/>
              <a:gd name="connsiteX53" fmla="*/ 1237396 w 5463940"/>
              <a:gd name="connsiteY53" fmla="*/ 4327380 h 6861482"/>
              <a:gd name="connsiteX54" fmla="*/ 1217455 w 5463940"/>
              <a:gd name="connsiteY54" fmla="*/ 4371063 h 6861482"/>
              <a:gd name="connsiteX55" fmla="*/ 1141096 w 5463940"/>
              <a:gd name="connsiteY55" fmla="*/ 4440302 h 6861482"/>
              <a:gd name="connsiteX56" fmla="*/ 987553 w 5463940"/>
              <a:gd name="connsiteY56" fmla="*/ 4640688 h 6861482"/>
              <a:gd name="connsiteX57" fmla="*/ 649254 w 5463940"/>
              <a:gd name="connsiteY57" fmla="*/ 5463560 h 6861482"/>
              <a:gd name="connsiteX58" fmla="*/ 542839 w 5463940"/>
              <a:gd name="connsiteY58" fmla="*/ 5729320 h 6861482"/>
              <a:gd name="connsiteX59" fmla="*/ 629662 w 5463940"/>
              <a:gd name="connsiteY59" fmla="*/ 5793573 h 6861482"/>
              <a:gd name="connsiteX60" fmla="*/ 476494 w 5463940"/>
              <a:gd name="connsiteY60" fmla="*/ 6082357 h 6861482"/>
              <a:gd name="connsiteX61" fmla="*/ 295356 w 5463940"/>
              <a:gd name="connsiteY61" fmla="*/ 6405892 h 6861482"/>
              <a:gd name="connsiteX62" fmla="*/ 21866 w 5463940"/>
              <a:gd name="connsiteY62" fmla="*/ 6831011 h 6861482"/>
              <a:gd name="connsiteX63" fmla="*/ 0 w 5463940"/>
              <a:gd name="connsiteY63" fmla="*/ 6861482 h 6861482"/>
              <a:gd name="connsiteX64" fmla="*/ 5463940 w 5463940"/>
              <a:gd name="connsiteY64" fmla="*/ 6861482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463940" h="6861482">
                <a:moveTo>
                  <a:pt x="5463940" y="0"/>
                </a:moveTo>
                <a:lnTo>
                  <a:pt x="792388" y="0"/>
                </a:lnTo>
                <a:lnTo>
                  <a:pt x="807288" y="23688"/>
                </a:lnTo>
                <a:cubicBezTo>
                  <a:pt x="818348" y="36363"/>
                  <a:pt x="831351" y="46345"/>
                  <a:pt x="847167" y="52392"/>
                </a:cubicBezTo>
                <a:cubicBezTo>
                  <a:pt x="862365" y="58007"/>
                  <a:pt x="867376" y="78523"/>
                  <a:pt x="861906" y="104693"/>
                </a:cubicBezTo>
                <a:cubicBezTo>
                  <a:pt x="843817" y="191375"/>
                  <a:pt x="858534" y="258432"/>
                  <a:pt x="891809" y="314763"/>
                </a:cubicBezTo>
                <a:cubicBezTo>
                  <a:pt x="903576" y="334407"/>
                  <a:pt x="899159" y="347903"/>
                  <a:pt x="883105" y="361124"/>
                </a:cubicBezTo>
                <a:cubicBezTo>
                  <a:pt x="864669" y="375704"/>
                  <a:pt x="850327" y="397046"/>
                  <a:pt x="839062" y="423850"/>
                </a:cubicBezTo>
                <a:cubicBezTo>
                  <a:pt x="820568" y="467166"/>
                  <a:pt x="811859" y="513531"/>
                  <a:pt x="804620" y="560313"/>
                </a:cubicBezTo>
                <a:cubicBezTo>
                  <a:pt x="793378" y="633687"/>
                  <a:pt x="780112" y="704450"/>
                  <a:pt x="736357" y="760897"/>
                </a:cubicBezTo>
                <a:cubicBezTo>
                  <a:pt x="723332" y="778040"/>
                  <a:pt x="712885" y="799992"/>
                  <a:pt x="701931" y="821285"/>
                </a:cubicBezTo>
                <a:cubicBezTo>
                  <a:pt x="705425" y="839840"/>
                  <a:pt x="714063" y="852486"/>
                  <a:pt x="730099" y="854014"/>
                </a:cubicBezTo>
                <a:cubicBezTo>
                  <a:pt x="832163" y="864105"/>
                  <a:pt x="827638" y="966113"/>
                  <a:pt x="828340" y="1080052"/>
                </a:cubicBezTo>
                <a:cubicBezTo>
                  <a:pt x="829412" y="1221065"/>
                  <a:pt x="771840" y="1300280"/>
                  <a:pt x="700490" y="1372761"/>
                </a:cubicBezTo>
                <a:cubicBezTo>
                  <a:pt x="676074" y="1397333"/>
                  <a:pt x="640472" y="1405223"/>
                  <a:pt x="632708" y="1466109"/>
                </a:cubicBezTo>
                <a:cubicBezTo>
                  <a:pt x="675330" y="1511622"/>
                  <a:pt x="723920" y="1454776"/>
                  <a:pt x="768641" y="1459414"/>
                </a:cubicBezTo>
                <a:cubicBezTo>
                  <a:pt x="805594" y="1463610"/>
                  <a:pt x="865476" y="1442049"/>
                  <a:pt x="819196" y="1556554"/>
                </a:cubicBezTo>
                <a:cubicBezTo>
                  <a:pt x="805723" y="1590108"/>
                  <a:pt x="823233" y="1607581"/>
                  <a:pt x="841602" y="1606217"/>
                </a:cubicBezTo>
                <a:cubicBezTo>
                  <a:pt x="990393" y="1592503"/>
                  <a:pt x="928704" y="1817105"/>
                  <a:pt x="979741" y="1914129"/>
                </a:cubicBezTo>
                <a:cubicBezTo>
                  <a:pt x="994130" y="1940125"/>
                  <a:pt x="981845" y="1995898"/>
                  <a:pt x="961586" y="2014028"/>
                </a:cubicBezTo>
                <a:cubicBezTo>
                  <a:pt x="833010" y="2130710"/>
                  <a:pt x="821559" y="2335317"/>
                  <a:pt x="763580" y="2524080"/>
                </a:cubicBezTo>
                <a:cubicBezTo>
                  <a:pt x="834503" y="2575904"/>
                  <a:pt x="917665" y="2570407"/>
                  <a:pt x="993601" y="2596949"/>
                </a:cubicBezTo>
                <a:cubicBezTo>
                  <a:pt x="1072474" y="2624324"/>
                  <a:pt x="1073570" y="2658988"/>
                  <a:pt x="1013917" y="2810127"/>
                </a:cubicBezTo>
                <a:cubicBezTo>
                  <a:pt x="1181198" y="2798901"/>
                  <a:pt x="1181198" y="2798901"/>
                  <a:pt x="1136989" y="3024678"/>
                </a:cubicBezTo>
                <a:cubicBezTo>
                  <a:pt x="1180902" y="3020054"/>
                  <a:pt x="1224298" y="3088781"/>
                  <a:pt x="1259967" y="3181568"/>
                </a:cubicBezTo>
                <a:lnTo>
                  <a:pt x="1265794" y="3198166"/>
                </a:lnTo>
                <a:lnTo>
                  <a:pt x="1265717" y="3204655"/>
                </a:lnTo>
                <a:cubicBezTo>
                  <a:pt x="1268733" y="3236251"/>
                  <a:pt x="1277862" y="3256804"/>
                  <a:pt x="1288242" y="3274732"/>
                </a:cubicBezTo>
                <a:lnTo>
                  <a:pt x="1291297" y="3279721"/>
                </a:lnTo>
                <a:lnTo>
                  <a:pt x="1314272" y="3363918"/>
                </a:lnTo>
                <a:lnTo>
                  <a:pt x="1319860" y="3393684"/>
                </a:lnTo>
                <a:lnTo>
                  <a:pt x="1316519" y="3405686"/>
                </a:lnTo>
                <a:cubicBezTo>
                  <a:pt x="1310372" y="3418102"/>
                  <a:pt x="1301211" y="3431228"/>
                  <a:pt x="1288529" y="3445525"/>
                </a:cubicBezTo>
                <a:cubicBezTo>
                  <a:pt x="1161348" y="3588143"/>
                  <a:pt x="1146805" y="3608961"/>
                  <a:pt x="1242782" y="3705028"/>
                </a:cubicBezTo>
                <a:lnTo>
                  <a:pt x="1286485" y="3747325"/>
                </a:lnTo>
                <a:lnTo>
                  <a:pt x="1292276" y="3757935"/>
                </a:lnTo>
                <a:lnTo>
                  <a:pt x="1295640" y="3771718"/>
                </a:lnTo>
                <a:cubicBezTo>
                  <a:pt x="1296144" y="3781009"/>
                  <a:pt x="1296074" y="3791627"/>
                  <a:pt x="1297165" y="3800021"/>
                </a:cubicBezTo>
                <a:cubicBezTo>
                  <a:pt x="1261584" y="3834526"/>
                  <a:pt x="1216509" y="3777846"/>
                  <a:pt x="1175354" y="3860429"/>
                </a:cubicBezTo>
                <a:lnTo>
                  <a:pt x="1307283" y="4017890"/>
                </a:lnTo>
                <a:lnTo>
                  <a:pt x="1296662" y="4042035"/>
                </a:lnTo>
                <a:cubicBezTo>
                  <a:pt x="1285446" y="4076730"/>
                  <a:pt x="1278762" y="4115040"/>
                  <a:pt x="1272882" y="4153970"/>
                </a:cubicBezTo>
                <a:lnTo>
                  <a:pt x="1262688" y="4216187"/>
                </a:lnTo>
                <a:lnTo>
                  <a:pt x="1264417" y="4216187"/>
                </a:lnTo>
                <a:lnTo>
                  <a:pt x="1262699" y="4228245"/>
                </a:lnTo>
                <a:lnTo>
                  <a:pt x="1261091" y="4239616"/>
                </a:lnTo>
                <a:lnTo>
                  <a:pt x="1260815" y="4241609"/>
                </a:lnTo>
                <a:cubicBezTo>
                  <a:pt x="1260689" y="4242505"/>
                  <a:pt x="1260696" y="4242428"/>
                  <a:pt x="1260967" y="4240495"/>
                </a:cubicBezTo>
                <a:lnTo>
                  <a:pt x="1261091" y="4239616"/>
                </a:lnTo>
                <a:lnTo>
                  <a:pt x="1261469" y="4236887"/>
                </a:lnTo>
                <a:cubicBezTo>
                  <a:pt x="1262532" y="4229054"/>
                  <a:pt x="1263675" y="4219786"/>
                  <a:pt x="1256626" y="4265601"/>
                </a:cubicBezTo>
                <a:cubicBezTo>
                  <a:pt x="1256291" y="4267782"/>
                  <a:pt x="1251762" y="4300784"/>
                  <a:pt x="1248755" y="4319440"/>
                </a:cubicBezTo>
                <a:lnTo>
                  <a:pt x="1247265" y="4327380"/>
                </a:lnTo>
                <a:lnTo>
                  <a:pt x="1237396" y="4327380"/>
                </a:lnTo>
                <a:lnTo>
                  <a:pt x="1217455" y="4371063"/>
                </a:lnTo>
                <a:cubicBezTo>
                  <a:pt x="1199891" y="4400506"/>
                  <a:pt x="1175680" y="4424583"/>
                  <a:pt x="1141096" y="4440302"/>
                </a:cubicBezTo>
                <a:cubicBezTo>
                  <a:pt x="1069946" y="4473150"/>
                  <a:pt x="1038303" y="4575550"/>
                  <a:pt x="987553" y="4640688"/>
                </a:cubicBezTo>
                <a:cubicBezTo>
                  <a:pt x="810580" y="4866180"/>
                  <a:pt x="695846" y="5129308"/>
                  <a:pt x="649254" y="5463560"/>
                </a:cubicBezTo>
                <a:cubicBezTo>
                  <a:pt x="636193" y="5556007"/>
                  <a:pt x="578841" y="5642157"/>
                  <a:pt x="542839" y="5729320"/>
                </a:cubicBezTo>
                <a:cubicBezTo>
                  <a:pt x="563420" y="5782527"/>
                  <a:pt x="660486" y="5634705"/>
                  <a:pt x="629662" y="5793573"/>
                </a:cubicBezTo>
                <a:cubicBezTo>
                  <a:pt x="606320" y="5913360"/>
                  <a:pt x="539304" y="6000311"/>
                  <a:pt x="476494" y="6082357"/>
                </a:cubicBezTo>
                <a:cubicBezTo>
                  <a:pt x="404358" y="6175982"/>
                  <a:pt x="324070" y="6256850"/>
                  <a:pt x="295356" y="6405892"/>
                </a:cubicBezTo>
                <a:cubicBezTo>
                  <a:pt x="293791" y="6413841"/>
                  <a:pt x="198424" y="6580901"/>
                  <a:pt x="21866" y="6831011"/>
                </a:cubicBezTo>
                <a:lnTo>
                  <a:pt x="0" y="6861482"/>
                </a:lnTo>
                <a:lnTo>
                  <a:pt x="5463940" y="6861482"/>
                </a:ln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713312"/>
            <a:ext cx="3200400" cy="5431376"/>
          </a:xfrm>
        </p:spPr>
        <p:txBody>
          <a:bodyPr>
            <a:normAutofit/>
          </a:bodyPr>
          <a:lstStyle/>
          <a:p>
            <a:r>
              <a:rPr lang="en-GB" sz="3600" b="1">
                <a:solidFill>
                  <a:srgbClr val="FFFFFF"/>
                </a:solidFill>
              </a:rPr>
              <a:t>Example:</a:t>
            </a:r>
            <a:endParaRPr lang="en-GB" sz="3600">
              <a:solidFill>
                <a:srgbClr val="FFFFFF"/>
              </a:solidFill>
            </a:endParaRPr>
          </a:p>
        </p:txBody>
      </p:sp>
      <p:graphicFrame>
        <p:nvGraphicFramePr>
          <p:cNvPr id="5" name="Content Placeholder 2">
            <a:extLst>
              <a:ext uri="{FF2B5EF4-FFF2-40B4-BE49-F238E27FC236}">
                <a16:creationId xmlns:a16="http://schemas.microsoft.com/office/drawing/2014/main" id="{6841260E-6134-4392-AD49-5966C0111F7C}"/>
              </a:ext>
            </a:extLst>
          </p:cNvPr>
          <p:cNvGraphicFramePr>
            <a:graphicFrameLocks noGrp="1"/>
          </p:cNvGraphicFramePr>
          <p:nvPr>
            <p:ph sz="quarter" idx="1"/>
            <p:extLst>
              <p:ext uri="{D42A27DB-BD31-4B8C-83A1-F6EECF244321}">
                <p14:modId xmlns:p14="http://schemas.microsoft.com/office/powerpoint/2010/main" val="2996662485"/>
              </p:ext>
            </p:extLst>
          </p:nvPr>
        </p:nvGraphicFramePr>
        <p:xfrm>
          <a:off x="5550568" y="713312"/>
          <a:ext cx="5803231" cy="5494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40925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Literature review</a:t>
            </a:r>
          </a:p>
        </p:txBody>
      </p:sp>
      <p:sp>
        <p:nvSpPr>
          <p:cNvPr id="3" name="Content Placeholder 2"/>
          <p:cNvSpPr>
            <a:spLocks noGrp="1"/>
          </p:cNvSpPr>
          <p:nvPr>
            <p:ph sz="quarter" idx="1"/>
          </p:nvPr>
        </p:nvSpPr>
        <p:spPr>
          <a:xfrm>
            <a:off x="838200" y="2013625"/>
            <a:ext cx="10515600" cy="4163338"/>
          </a:xfrm>
        </p:spPr>
        <p:txBody>
          <a:bodyPr>
            <a:normAutofit/>
          </a:bodyPr>
          <a:lstStyle/>
          <a:p>
            <a:r>
              <a:rPr lang="en-GB" sz="2000" dirty="0"/>
              <a:t>The </a:t>
            </a:r>
            <a:r>
              <a:rPr lang="en-GB" sz="2000" i="1" dirty="0"/>
              <a:t>main</a:t>
            </a:r>
            <a:r>
              <a:rPr lang="en-GB" sz="2000" dirty="0"/>
              <a:t> headings of the chapter should ideally match the objectives/themes of the study (but you can have many more </a:t>
            </a:r>
            <a:r>
              <a:rPr lang="en-GB" sz="2000" i="1" dirty="0"/>
              <a:t>sub</a:t>
            </a:r>
            <a:r>
              <a:rPr lang="en-GB" sz="2000" dirty="0"/>
              <a:t>-headings).  </a:t>
            </a:r>
          </a:p>
          <a:p>
            <a:pPr lvl="1"/>
            <a:r>
              <a:rPr lang="en-GB" sz="2000" dirty="0"/>
              <a:t>By structuring each chapter according to the objectives of the study you ensure that you keep focused on the achievement of the objectives and that you are discussing issues of relevance. </a:t>
            </a:r>
          </a:p>
          <a:p>
            <a:pPr lvl="1"/>
            <a:r>
              <a:rPr lang="en-GB" sz="2000" dirty="0"/>
              <a:t>Provides a common thread that weaves through all the chapters: this will be reflected clearly in your table of contents.</a:t>
            </a:r>
          </a:p>
          <a:p>
            <a:pPr lvl="0"/>
            <a:r>
              <a:rPr lang="en-GB" sz="2000" dirty="0"/>
              <a:t>Research Projects require an extensive overview of the literature, and must be scholarly. Reviews must be analytical and critical; cite reports that go against your research objectives/questions as well as those supporting them.</a:t>
            </a:r>
          </a:p>
          <a:p>
            <a:endParaRPr lang="en-GB" sz="2000" dirty="0"/>
          </a:p>
        </p:txBody>
      </p:sp>
    </p:spTree>
    <p:extLst>
      <p:ext uri="{BB962C8B-B14F-4D97-AF65-F5344CB8AC3E}">
        <p14:creationId xmlns:p14="http://schemas.microsoft.com/office/powerpoint/2010/main" val="2688752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Use of theory/models</a:t>
            </a:r>
          </a:p>
        </p:txBody>
      </p:sp>
      <p:sp>
        <p:nvSpPr>
          <p:cNvPr id="3" name="Content Placeholder 2"/>
          <p:cNvSpPr>
            <a:spLocks noGrp="1"/>
          </p:cNvSpPr>
          <p:nvPr>
            <p:ph sz="quarter" idx="1"/>
          </p:nvPr>
        </p:nvSpPr>
        <p:spPr>
          <a:xfrm>
            <a:off x="838200" y="2013625"/>
            <a:ext cx="10515600" cy="4163338"/>
          </a:xfrm>
        </p:spPr>
        <p:txBody>
          <a:bodyPr>
            <a:normAutofit/>
          </a:bodyPr>
          <a:lstStyle/>
          <a:p>
            <a:pPr lvl="0"/>
            <a:r>
              <a:rPr lang="en-GB" sz="2000" dirty="0"/>
              <a:t>The chapter should contain reference to a wide-ranging number of theoretical models/concepts. </a:t>
            </a:r>
          </a:p>
          <a:p>
            <a:pPr lvl="0"/>
            <a:r>
              <a:rPr lang="en-GB" sz="2000" dirty="0"/>
              <a:t>However, do not throw lots of theoretical models at the reader without saying </a:t>
            </a:r>
            <a:r>
              <a:rPr lang="en-GB" sz="2000" i="1" dirty="0"/>
              <a:t>why</a:t>
            </a:r>
            <a:r>
              <a:rPr lang="en-GB" sz="2000" dirty="0"/>
              <a:t> each model is relevant to your research. What it will contribute? Will you address each of the areas?  Do the models contribute to the achievement of your objectives?  </a:t>
            </a:r>
          </a:p>
          <a:p>
            <a:pPr lvl="0"/>
            <a:r>
              <a:rPr lang="en-GB" sz="2000" dirty="0"/>
              <a:t>Be critical of the models/concepts, do not accept anything at face value.  </a:t>
            </a:r>
          </a:p>
          <a:p>
            <a:pPr lvl="0"/>
            <a:r>
              <a:rPr lang="en-GB" sz="2000" dirty="0"/>
              <a:t>Evaluate the usefulness and real-world application of the models for </a:t>
            </a:r>
            <a:r>
              <a:rPr lang="en-GB" sz="2000" i="1" dirty="0"/>
              <a:t>your research</a:t>
            </a:r>
            <a:r>
              <a:rPr lang="en-GB" sz="2000" dirty="0"/>
              <a:t>.  When discussing the models you might introduce some general industry examples regarding the application of the models in your sector.  You might append some of the models if they are peripheral to the discussion.  </a:t>
            </a:r>
          </a:p>
          <a:p>
            <a:endParaRPr lang="en-GB" sz="2000" dirty="0"/>
          </a:p>
        </p:txBody>
      </p:sp>
    </p:spTree>
    <p:extLst>
      <p:ext uri="{BB962C8B-B14F-4D97-AF65-F5344CB8AC3E}">
        <p14:creationId xmlns:p14="http://schemas.microsoft.com/office/powerpoint/2010/main" val="29349953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Literature review</a:t>
            </a:r>
          </a:p>
        </p:txBody>
      </p:sp>
      <p:sp>
        <p:nvSpPr>
          <p:cNvPr id="3" name="Content Placeholder 2"/>
          <p:cNvSpPr>
            <a:spLocks noGrp="1"/>
          </p:cNvSpPr>
          <p:nvPr>
            <p:ph sz="quarter" idx="1"/>
          </p:nvPr>
        </p:nvSpPr>
        <p:spPr>
          <a:xfrm>
            <a:off x="838200" y="2013625"/>
            <a:ext cx="10515600" cy="4163338"/>
          </a:xfrm>
        </p:spPr>
        <p:txBody>
          <a:bodyPr>
            <a:normAutofit/>
          </a:bodyPr>
          <a:lstStyle/>
          <a:p>
            <a:pPr lvl="0"/>
            <a:r>
              <a:rPr lang="en-GB" sz="2000"/>
              <a:t>Theoretical issues and concepts can be dry topics, but real-life </a:t>
            </a:r>
            <a:r>
              <a:rPr lang="en-GB" sz="2000" i="1"/>
              <a:t>examples</a:t>
            </a:r>
            <a:r>
              <a:rPr lang="en-GB" sz="2000"/>
              <a:t> bring them to life, and show that you can interpret the literature.  </a:t>
            </a:r>
          </a:p>
          <a:p>
            <a:pPr lvl="0"/>
            <a:r>
              <a:rPr lang="en-GB" sz="2000"/>
              <a:t>Good literature reviews achieve depth of analysis by addressing, for example: </a:t>
            </a:r>
          </a:p>
          <a:p>
            <a:pPr lvl="1"/>
            <a:r>
              <a:rPr lang="en-GB" sz="2000"/>
              <a:t>academic/theoretical models and </a:t>
            </a:r>
            <a:r>
              <a:rPr lang="en-GB" sz="2000" i="1"/>
              <a:t>debate</a:t>
            </a:r>
            <a:r>
              <a:rPr lang="en-GB" sz="2000"/>
              <a:t>, </a:t>
            </a:r>
          </a:p>
          <a:p>
            <a:pPr lvl="1"/>
            <a:r>
              <a:rPr lang="en-GB" sz="2000"/>
              <a:t>industry standards and practices, </a:t>
            </a:r>
          </a:p>
          <a:p>
            <a:pPr lvl="1"/>
            <a:r>
              <a:rPr lang="en-GB" sz="2000"/>
              <a:t>governmental/statistical evidence and </a:t>
            </a:r>
          </a:p>
          <a:p>
            <a:pPr lvl="1"/>
            <a:r>
              <a:rPr lang="en-GB" sz="2000"/>
              <a:t>real-life examples (rhetoric vs. reality). </a:t>
            </a:r>
          </a:p>
          <a:p>
            <a:pPr lvl="0"/>
            <a:r>
              <a:rPr lang="en-GB" sz="2000"/>
              <a:t>What approach did other organisations/researchers take? Did they use the models you propose?  Any previous research? Any pitfalls, examples, lessons to be learned?</a:t>
            </a:r>
          </a:p>
          <a:p>
            <a:endParaRPr lang="en-GB" sz="2000"/>
          </a:p>
        </p:txBody>
      </p:sp>
    </p:spTree>
    <p:extLst>
      <p:ext uri="{BB962C8B-B14F-4D97-AF65-F5344CB8AC3E}">
        <p14:creationId xmlns:p14="http://schemas.microsoft.com/office/powerpoint/2010/main" val="12703983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Literature reviews</a:t>
            </a:r>
          </a:p>
        </p:txBody>
      </p:sp>
      <p:sp>
        <p:nvSpPr>
          <p:cNvPr id="3" name="Content Placeholder 2"/>
          <p:cNvSpPr>
            <a:spLocks noGrp="1"/>
          </p:cNvSpPr>
          <p:nvPr>
            <p:ph sz="quarter" idx="1"/>
          </p:nvPr>
        </p:nvSpPr>
        <p:spPr/>
        <p:txBody>
          <a:bodyPr>
            <a:normAutofit fontScale="85000" lnSpcReduction="20000"/>
          </a:bodyPr>
          <a:lstStyle/>
          <a:p>
            <a:pPr lvl="0"/>
            <a:r>
              <a:rPr lang="en-GB" dirty="0"/>
              <a:t>Ensure that you include in the literature review relevant issues only; try to relate much of the theoretical material in the literature review to </a:t>
            </a:r>
            <a:r>
              <a:rPr lang="en-GB" i="1" dirty="0"/>
              <a:t>your study</a:t>
            </a:r>
            <a:r>
              <a:rPr lang="en-GB" dirty="0"/>
              <a:t>. Focus on those issues that inform your investigation, </a:t>
            </a:r>
            <a:r>
              <a:rPr lang="en-GB" i="1" dirty="0"/>
              <a:t>and those to which you will return (in chapters 4 and 5) to compare critically with </a:t>
            </a:r>
            <a:r>
              <a:rPr lang="en-GB" b="1" i="1" dirty="0"/>
              <a:t>your</a:t>
            </a:r>
            <a:r>
              <a:rPr lang="en-GB" i="1" dirty="0"/>
              <a:t> findings</a:t>
            </a:r>
            <a:r>
              <a:rPr lang="en-GB" dirty="0"/>
              <a:t>.  This facilitates research validity.</a:t>
            </a:r>
          </a:p>
          <a:p>
            <a:pPr lvl="0"/>
            <a:r>
              <a:rPr lang="en-GB" dirty="0"/>
              <a:t>You won’t be able to identify and discuss everything, so be selective.  For example, identify the </a:t>
            </a:r>
            <a:r>
              <a:rPr lang="en-GB" b="1" dirty="0"/>
              <a:t>key</a:t>
            </a:r>
            <a:r>
              <a:rPr lang="en-GB" dirty="0"/>
              <a:t> differences/issues relating to your topic.</a:t>
            </a:r>
          </a:p>
          <a:p>
            <a:pPr lvl="0"/>
            <a:r>
              <a:rPr lang="en-GB" dirty="0"/>
              <a:t>Try to link similar ideas together into paragraphs to avoid a disjointed discussion (i.e. try not to jump from topic to topic.  Try to smooth the flow).  Link words help, such as </a:t>
            </a:r>
            <a:r>
              <a:rPr lang="en-GB" i="1" dirty="0"/>
              <a:t>however</a:t>
            </a:r>
            <a:r>
              <a:rPr lang="en-GB" dirty="0"/>
              <a:t>, </a:t>
            </a:r>
            <a:r>
              <a:rPr lang="en-GB" i="1" dirty="0"/>
              <a:t>therefore, thus, conversely, nevertheless.</a:t>
            </a:r>
            <a:r>
              <a:rPr lang="en-GB" dirty="0"/>
              <a:t> </a:t>
            </a:r>
          </a:p>
          <a:p>
            <a:pPr>
              <a:buNone/>
            </a:pPr>
            <a:endParaRPr lang="en-GB" dirty="0"/>
          </a:p>
          <a:p>
            <a:endParaRPr lang="en-GB" dirty="0"/>
          </a:p>
        </p:txBody>
      </p:sp>
    </p:spTree>
    <p:extLst>
      <p:ext uri="{BB962C8B-B14F-4D97-AF65-F5344CB8AC3E}">
        <p14:creationId xmlns:p14="http://schemas.microsoft.com/office/powerpoint/2010/main" val="14686617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US" dirty="0"/>
              <a:t>Your  goal  is…</a:t>
            </a:r>
          </a:p>
        </p:txBody>
      </p:sp>
      <p:sp>
        <p:nvSpPr>
          <p:cNvPr id="3" name="Content Placeholder 2"/>
          <p:cNvSpPr>
            <a:spLocks noGrp="1"/>
          </p:cNvSpPr>
          <p:nvPr>
            <p:ph idx="1"/>
          </p:nvPr>
        </p:nvSpPr>
        <p:spPr>
          <a:xfrm>
            <a:off x="838200" y="2013625"/>
            <a:ext cx="10515600" cy="4163338"/>
          </a:xfrm>
        </p:spPr>
        <p:txBody>
          <a:bodyPr>
            <a:normAutofit/>
          </a:bodyPr>
          <a:lstStyle/>
          <a:p>
            <a:pPr marL="342900" indent="-342900">
              <a:buFont typeface="Wingdings" pitchFamily="2" charset="2"/>
              <a:buChar char="Ø"/>
            </a:pPr>
            <a:r>
              <a:rPr lang="en-US" sz="2000"/>
              <a:t>To include major discoveries on this topic</a:t>
            </a:r>
          </a:p>
          <a:p>
            <a:pPr marL="342900" indent="-342900">
              <a:buFont typeface="Wingdings" pitchFamily="2" charset="2"/>
              <a:buChar char="Ø"/>
            </a:pPr>
            <a:r>
              <a:rPr lang="en-US" sz="2000"/>
              <a:t>Place each work in the context of its contribution to the understanding of the subject under review</a:t>
            </a:r>
          </a:p>
          <a:p>
            <a:pPr marL="342900" indent="-342900">
              <a:buFont typeface="Wingdings" pitchFamily="2" charset="2"/>
              <a:buChar char="Ø"/>
            </a:pPr>
            <a:r>
              <a:rPr lang="en-US" sz="2000"/>
              <a:t>Describe the relationship of each work to the others under consideration</a:t>
            </a:r>
          </a:p>
          <a:p>
            <a:pPr marL="342900" indent="-342900">
              <a:buFont typeface="Wingdings" pitchFamily="2" charset="2"/>
              <a:buChar char="Ø"/>
            </a:pPr>
            <a:r>
              <a:rPr lang="en-US" sz="2000"/>
              <a:t>To find out if there are disagreements in the field or if everyone is in consensus.</a:t>
            </a:r>
          </a:p>
          <a:p>
            <a:pPr marL="342900" indent="-342900">
              <a:buFont typeface="Wingdings" pitchFamily="2" charset="2"/>
              <a:buChar char="Ø"/>
            </a:pPr>
            <a:r>
              <a:rPr lang="en-US" sz="2000"/>
              <a:t>Resolve conflicts among seemingly contradictory previous studies</a:t>
            </a:r>
          </a:p>
          <a:p>
            <a:pPr marL="342900" indent="-342900">
              <a:buFont typeface="Wingdings" pitchFamily="2" charset="2"/>
              <a:buChar char="Ø"/>
            </a:pPr>
            <a:r>
              <a:rPr lang="en-US" sz="2000"/>
              <a:t>To examine if the area been explored fully?  Are there gaps in the research</a:t>
            </a:r>
          </a:p>
          <a:p>
            <a:pPr marL="342900" indent="-342900">
              <a:buFont typeface="Wingdings" pitchFamily="2" charset="2"/>
              <a:buChar char="Ø"/>
            </a:pPr>
            <a:r>
              <a:rPr lang="en-US" sz="2000"/>
              <a:t>To identify who the “major players” or authors are on this topic</a:t>
            </a:r>
          </a:p>
          <a:p>
            <a:pPr marL="342900" indent="-342900">
              <a:buFont typeface="Wingdings" pitchFamily="2" charset="2"/>
              <a:buChar char="Ø"/>
            </a:pPr>
            <a:r>
              <a:rPr lang="en-US" sz="2000"/>
              <a:t>To place your own research in the context of existing literature</a:t>
            </a:r>
          </a:p>
          <a:p>
            <a:pPr marL="342900" indent="-342900">
              <a:buFont typeface="Wingdings" pitchFamily="2" charset="2"/>
              <a:buChar char="Ø"/>
            </a:pPr>
            <a:endParaRPr lang="en-US" sz="2000"/>
          </a:p>
        </p:txBody>
      </p:sp>
    </p:spTree>
    <p:extLst>
      <p:ext uri="{BB962C8B-B14F-4D97-AF65-F5344CB8AC3E}">
        <p14:creationId xmlns:p14="http://schemas.microsoft.com/office/powerpoint/2010/main" val="14079617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9" name="Rectangle 8">
            <a:extLst>
              <a:ext uri="{FF2B5EF4-FFF2-40B4-BE49-F238E27FC236}">
                <a16:creationId xmlns:a16="http://schemas.microsoft.com/office/drawing/2014/main" id="{3DF994C0-2A89-4EE7-A2E1-2D1BC34CE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0E0B39D-28FB-41E0-999D-8298BDB09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8BDA45E-85A2-F74C-84DA-6FA37A95903B}"/>
              </a:ext>
            </a:extLst>
          </p:cNvPr>
          <p:cNvSpPr>
            <a:spLocks noGrp="1"/>
          </p:cNvSpPr>
          <p:nvPr>
            <p:ph type="title"/>
          </p:nvPr>
        </p:nvSpPr>
        <p:spPr>
          <a:xfrm>
            <a:off x="934873" y="1674546"/>
            <a:ext cx="5594224" cy="3508908"/>
          </a:xfrm>
          <a:noFill/>
        </p:spPr>
        <p:txBody>
          <a:bodyPr vert="horz" lIns="91440" tIns="45720" rIns="91440" bIns="45720" rtlCol="0" anchor="ctr">
            <a:normAutofit/>
          </a:bodyPr>
          <a:lstStyle/>
          <a:p>
            <a:pPr algn="l"/>
            <a:r>
              <a:rPr lang="en-US" sz="4800" dirty="0">
                <a:solidFill>
                  <a:srgbClr val="FFFFFF"/>
                </a:solidFill>
              </a:rPr>
              <a:t>How to assess material</a:t>
            </a:r>
          </a:p>
        </p:txBody>
      </p:sp>
    </p:spTree>
    <p:extLst>
      <p:ext uri="{BB962C8B-B14F-4D97-AF65-F5344CB8AC3E}">
        <p14:creationId xmlns:p14="http://schemas.microsoft.com/office/powerpoint/2010/main" val="35115841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42" name="Title 1"/>
          <p:cNvSpPr>
            <a:spLocks noGrp="1"/>
          </p:cNvSpPr>
          <p:nvPr>
            <p:ph type="title"/>
          </p:nvPr>
        </p:nvSpPr>
        <p:spPr>
          <a:xfrm>
            <a:off x="838201" y="643467"/>
            <a:ext cx="3888526" cy="1800526"/>
          </a:xfrm>
        </p:spPr>
        <p:txBody>
          <a:bodyPr>
            <a:normAutofit/>
          </a:bodyPr>
          <a:lstStyle/>
          <a:p>
            <a:r>
              <a:rPr lang="en-GB" dirty="0"/>
              <a:t>Evaluating literature</a:t>
            </a:r>
          </a:p>
        </p:txBody>
      </p:sp>
      <p:sp>
        <p:nvSpPr>
          <p:cNvPr id="38915" name="Content Placeholder 2"/>
          <p:cNvSpPr>
            <a:spLocks noGrp="1"/>
          </p:cNvSpPr>
          <p:nvPr>
            <p:ph idx="1"/>
          </p:nvPr>
        </p:nvSpPr>
        <p:spPr>
          <a:xfrm>
            <a:off x="838201" y="2623381"/>
            <a:ext cx="3888528" cy="3553581"/>
          </a:xfrm>
        </p:spPr>
        <p:txBody>
          <a:bodyPr>
            <a:normAutofit/>
          </a:bodyPr>
          <a:lstStyle/>
          <a:p>
            <a:r>
              <a:rPr lang="en-GB" altLang="en-US" sz="2000"/>
              <a:t>Reading techniques</a:t>
            </a:r>
          </a:p>
          <a:p>
            <a:r>
              <a:rPr lang="en-GB" altLang="en-US" sz="2000"/>
              <a:t>Summary records</a:t>
            </a:r>
          </a:p>
          <a:p>
            <a:r>
              <a:rPr lang="en-GB" altLang="en-US" sz="2000"/>
              <a:t>Critical assessment</a:t>
            </a:r>
          </a:p>
          <a:p>
            <a:r>
              <a:rPr lang="en-GB" altLang="en-US" sz="2000"/>
              <a:t>Identifying problems and themes</a:t>
            </a:r>
          </a:p>
        </p:txBody>
      </p:sp>
      <p:graphicFrame>
        <p:nvGraphicFramePr>
          <p:cNvPr id="4" name="Table 3"/>
          <p:cNvGraphicFramePr>
            <a:graphicFrameLocks noGrp="1"/>
          </p:cNvGraphicFramePr>
          <p:nvPr>
            <p:extLst>
              <p:ext uri="{D42A27DB-BD31-4B8C-83A1-F6EECF244321}">
                <p14:modId xmlns:p14="http://schemas.microsoft.com/office/powerpoint/2010/main" val="712794974"/>
              </p:ext>
            </p:extLst>
          </p:nvPr>
        </p:nvGraphicFramePr>
        <p:xfrm>
          <a:off x="7056646" y="673796"/>
          <a:ext cx="4491887" cy="5538754"/>
        </p:xfrm>
        <a:graphic>
          <a:graphicData uri="http://schemas.openxmlformats.org/drawingml/2006/table">
            <a:tbl>
              <a:tblPr firstRow="1" firstCol="1" bandRow="1">
                <a:tableStyleId>{2D5ABB26-0587-4C30-8999-92F81FD0307C}</a:tableStyleId>
              </a:tblPr>
              <a:tblGrid>
                <a:gridCol w="4491887">
                  <a:extLst>
                    <a:ext uri="{9D8B030D-6E8A-4147-A177-3AD203B41FA5}">
                      <a16:colId xmlns:a16="http://schemas.microsoft.com/office/drawing/2014/main" val="20000"/>
                    </a:ext>
                  </a:extLst>
                </a:gridCol>
              </a:tblGrid>
              <a:tr h="1104787">
                <a:tc>
                  <a:txBody>
                    <a:bodyPr/>
                    <a:lstStyle/>
                    <a:p>
                      <a:pPr>
                        <a:lnSpc>
                          <a:spcPct val="150000"/>
                        </a:lnSpc>
                        <a:spcAft>
                          <a:spcPts val="0"/>
                        </a:spcAft>
                      </a:pPr>
                      <a:r>
                        <a:rPr lang="en-US" sz="2400">
                          <a:effectLst/>
                        </a:rPr>
                        <a:t>PURPOSE: What is the purpose of this source? </a:t>
                      </a:r>
                      <a:endParaRPr lang="en-GB" sz="2400">
                        <a:effectLst/>
                        <a:latin typeface="Times New Roman"/>
                        <a:ea typeface="Times New Roman"/>
                      </a:endParaRPr>
                    </a:p>
                  </a:txBody>
                  <a:tcPr marL="93859" marR="93859" marT="0" marB="0">
                    <a:solidFill>
                      <a:schemeClr val="accent1">
                        <a:lumMod val="20000"/>
                        <a:lumOff val="80000"/>
                      </a:schemeClr>
                    </a:solidFill>
                  </a:tcPr>
                </a:tc>
                <a:extLst>
                  <a:ext uri="{0D108BD9-81ED-4DB2-BD59-A6C34878D82A}">
                    <a16:rowId xmlns:a16="http://schemas.microsoft.com/office/drawing/2014/main" val="10000"/>
                  </a:ext>
                </a:extLst>
              </a:tr>
              <a:tr h="1104787">
                <a:tc>
                  <a:txBody>
                    <a:bodyPr/>
                    <a:lstStyle/>
                    <a:p>
                      <a:pPr>
                        <a:lnSpc>
                          <a:spcPct val="150000"/>
                        </a:lnSpc>
                        <a:spcAft>
                          <a:spcPts val="0"/>
                        </a:spcAft>
                      </a:pPr>
                      <a:r>
                        <a:rPr lang="en-US" sz="2400">
                          <a:effectLst/>
                        </a:rPr>
                        <a:t>AUTHORSHIP: Who is responsible for the source? </a:t>
                      </a:r>
                      <a:endParaRPr lang="en-GB" sz="2400">
                        <a:effectLst/>
                        <a:latin typeface="Times New Roman"/>
                        <a:ea typeface="Times New Roman"/>
                      </a:endParaRPr>
                    </a:p>
                  </a:txBody>
                  <a:tcPr marL="93859" marR="93859" marT="0" marB="0">
                    <a:solidFill>
                      <a:schemeClr val="accent1">
                        <a:lumMod val="20000"/>
                        <a:lumOff val="80000"/>
                      </a:schemeClr>
                    </a:solidFill>
                  </a:tcPr>
                </a:tc>
                <a:extLst>
                  <a:ext uri="{0D108BD9-81ED-4DB2-BD59-A6C34878D82A}">
                    <a16:rowId xmlns:a16="http://schemas.microsoft.com/office/drawing/2014/main" val="10001"/>
                  </a:ext>
                </a:extLst>
              </a:tr>
              <a:tr h="1664590">
                <a:tc>
                  <a:txBody>
                    <a:bodyPr/>
                    <a:lstStyle/>
                    <a:p>
                      <a:pPr>
                        <a:lnSpc>
                          <a:spcPct val="150000"/>
                        </a:lnSpc>
                        <a:spcAft>
                          <a:spcPts val="0"/>
                        </a:spcAft>
                      </a:pPr>
                      <a:r>
                        <a:rPr lang="en-US" sz="2400">
                          <a:effectLst/>
                        </a:rPr>
                        <a:t>CREDIBILITY AND ACCURACY: Why should this be credible information? </a:t>
                      </a:r>
                      <a:endParaRPr lang="en-GB" sz="2400">
                        <a:effectLst/>
                        <a:latin typeface="Times New Roman"/>
                        <a:ea typeface="Times New Roman"/>
                      </a:endParaRPr>
                    </a:p>
                  </a:txBody>
                  <a:tcPr marL="93859" marR="93859" marT="0" marB="0">
                    <a:solidFill>
                      <a:schemeClr val="accent1">
                        <a:lumMod val="20000"/>
                        <a:lumOff val="80000"/>
                      </a:schemeClr>
                    </a:solidFill>
                  </a:tcPr>
                </a:tc>
                <a:extLst>
                  <a:ext uri="{0D108BD9-81ED-4DB2-BD59-A6C34878D82A}">
                    <a16:rowId xmlns:a16="http://schemas.microsoft.com/office/drawing/2014/main" val="10002"/>
                  </a:ext>
                </a:extLst>
              </a:tr>
              <a:tr h="1664590">
                <a:tc>
                  <a:txBody>
                    <a:bodyPr/>
                    <a:lstStyle/>
                    <a:p>
                      <a:pPr>
                        <a:lnSpc>
                          <a:spcPct val="150000"/>
                        </a:lnSpc>
                        <a:spcAft>
                          <a:spcPts val="0"/>
                        </a:spcAft>
                      </a:pPr>
                      <a:r>
                        <a:rPr lang="en-US" sz="2400">
                          <a:effectLst/>
                        </a:rPr>
                        <a:t>TIMELINESS: When was the source created? When was it last updated?</a:t>
                      </a:r>
                      <a:endParaRPr lang="en-GB" sz="2400">
                        <a:effectLst/>
                        <a:latin typeface="Times New Roman"/>
                        <a:ea typeface="Times New Roman"/>
                      </a:endParaRPr>
                    </a:p>
                  </a:txBody>
                  <a:tcPr marL="93859" marR="93859" marT="0" marB="0">
                    <a:solidFill>
                      <a:schemeClr val="accent1">
                        <a:lumMod val="20000"/>
                        <a:lumOff val="8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3540058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1" name="Rectangle 10">
            <a:extLst>
              <a:ext uri="{FF2B5EF4-FFF2-40B4-BE49-F238E27FC236}">
                <a16:creationId xmlns:a16="http://schemas.microsoft.com/office/drawing/2014/main" id="{80E21785-62D8-430F-9521-90166EF7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D7CF8A0-D3E4-4A16-87D3-1D973AC61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3296" y="697832"/>
            <a:ext cx="8189484" cy="5541981"/>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879D5FE6-D861-DF44-AC52-9142D3C771CA}"/>
              </a:ext>
            </a:extLst>
          </p:cNvPr>
          <p:cNvSpPr>
            <a:spLocks noGrp="1"/>
          </p:cNvSpPr>
          <p:nvPr>
            <p:ph type="title"/>
          </p:nvPr>
        </p:nvSpPr>
        <p:spPr>
          <a:xfrm>
            <a:off x="3325473" y="1998925"/>
            <a:ext cx="5541054" cy="2149412"/>
          </a:xfrm>
        </p:spPr>
        <p:txBody>
          <a:bodyPr vert="horz" lIns="91440" tIns="45720" rIns="91440" bIns="45720" rtlCol="0" anchor="b">
            <a:normAutofit/>
          </a:bodyPr>
          <a:lstStyle/>
          <a:p>
            <a:r>
              <a:rPr lang="en-US" sz="4800">
                <a:solidFill>
                  <a:srgbClr val="FFFFFF"/>
                </a:solidFill>
              </a:rPr>
              <a:t>Or</a:t>
            </a:r>
          </a:p>
        </p:txBody>
      </p:sp>
    </p:spTree>
    <p:extLst>
      <p:ext uri="{BB962C8B-B14F-4D97-AF65-F5344CB8AC3E}">
        <p14:creationId xmlns:p14="http://schemas.microsoft.com/office/powerpoint/2010/main" val="21385719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51C78D6-FC55-4C2E-9A7C-F85EEA280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926ABA4-C8CE-4D75-AC96-BAC602AFF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482"/>
            <a:ext cx="5463940" cy="6861482"/>
          </a:xfrm>
          <a:custGeom>
            <a:avLst/>
            <a:gdLst>
              <a:gd name="connsiteX0" fmla="*/ 5463940 w 5463940"/>
              <a:gd name="connsiteY0" fmla="*/ 0 h 6861482"/>
              <a:gd name="connsiteX1" fmla="*/ 792388 w 5463940"/>
              <a:gd name="connsiteY1" fmla="*/ 0 h 6861482"/>
              <a:gd name="connsiteX2" fmla="*/ 807288 w 5463940"/>
              <a:gd name="connsiteY2" fmla="*/ 23688 h 6861482"/>
              <a:gd name="connsiteX3" fmla="*/ 847167 w 5463940"/>
              <a:gd name="connsiteY3" fmla="*/ 52392 h 6861482"/>
              <a:gd name="connsiteX4" fmla="*/ 861906 w 5463940"/>
              <a:gd name="connsiteY4" fmla="*/ 104693 h 6861482"/>
              <a:gd name="connsiteX5" fmla="*/ 891809 w 5463940"/>
              <a:gd name="connsiteY5" fmla="*/ 314763 h 6861482"/>
              <a:gd name="connsiteX6" fmla="*/ 883105 w 5463940"/>
              <a:gd name="connsiteY6" fmla="*/ 361124 h 6861482"/>
              <a:gd name="connsiteX7" fmla="*/ 839062 w 5463940"/>
              <a:gd name="connsiteY7" fmla="*/ 423850 h 6861482"/>
              <a:gd name="connsiteX8" fmla="*/ 804620 w 5463940"/>
              <a:gd name="connsiteY8" fmla="*/ 560313 h 6861482"/>
              <a:gd name="connsiteX9" fmla="*/ 736357 w 5463940"/>
              <a:gd name="connsiteY9" fmla="*/ 760897 h 6861482"/>
              <a:gd name="connsiteX10" fmla="*/ 701931 w 5463940"/>
              <a:gd name="connsiteY10" fmla="*/ 821285 h 6861482"/>
              <a:gd name="connsiteX11" fmla="*/ 730099 w 5463940"/>
              <a:gd name="connsiteY11" fmla="*/ 854014 h 6861482"/>
              <a:gd name="connsiteX12" fmla="*/ 828340 w 5463940"/>
              <a:gd name="connsiteY12" fmla="*/ 1080052 h 6861482"/>
              <a:gd name="connsiteX13" fmla="*/ 700490 w 5463940"/>
              <a:gd name="connsiteY13" fmla="*/ 1372761 h 6861482"/>
              <a:gd name="connsiteX14" fmla="*/ 632708 w 5463940"/>
              <a:gd name="connsiteY14" fmla="*/ 1466109 h 6861482"/>
              <a:gd name="connsiteX15" fmla="*/ 768641 w 5463940"/>
              <a:gd name="connsiteY15" fmla="*/ 1459414 h 6861482"/>
              <a:gd name="connsiteX16" fmla="*/ 819196 w 5463940"/>
              <a:gd name="connsiteY16" fmla="*/ 1556554 h 6861482"/>
              <a:gd name="connsiteX17" fmla="*/ 841602 w 5463940"/>
              <a:gd name="connsiteY17" fmla="*/ 1606217 h 6861482"/>
              <a:gd name="connsiteX18" fmla="*/ 979741 w 5463940"/>
              <a:gd name="connsiteY18" fmla="*/ 1914129 h 6861482"/>
              <a:gd name="connsiteX19" fmla="*/ 961586 w 5463940"/>
              <a:gd name="connsiteY19" fmla="*/ 2014028 h 6861482"/>
              <a:gd name="connsiteX20" fmla="*/ 763580 w 5463940"/>
              <a:gd name="connsiteY20" fmla="*/ 2524080 h 6861482"/>
              <a:gd name="connsiteX21" fmla="*/ 993601 w 5463940"/>
              <a:gd name="connsiteY21" fmla="*/ 2596949 h 6861482"/>
              <a:gd name="connsiteX22" fmla="*/ 1013917 w 5463940"/>
              <a:gd name="connsiteY22" fmla="*/ 2810127 h 6861482"/>
              <a:gd name="connsiteX23" fmla="*/ 1136989 w 5463940"/>
              <a:gd name="connsiteY23" fmla="*/ 3024678 h 6861482"/>
              <a:gd name="connsiteX24" fmla="*/ 1259967 w 5463940"/>
              <a:gd name="connsiteY24" fmla="*/ 3181568 h 6861482"/>
              <a:gd name="connsiteX25" fmla="*/ 1265794 w 5463940"/>
              <a:gd name="connsiteY25" fmla="*/ 3198166 h 6861482"/>
              <a:gd name="connsiteX26" fmla="*/ 1265717 w 5463940"/>
              <a:gd name="connsiteY26" fmla="*/ 3204655 h 6861482"/>
              <a:gd name="connsiteX27" fmla="*/ 1288242 w 5463940"/>
              <a:gd name="connsiteY27" fmla="*/ 3274732 h 6861482"/>
              <a:gd name="connsiteX28" fmla="*/ 1291297 w 5463940"/>
              <a:gd name="connsiteY28" fmla="*/ 3279721 h 6861482"/>
              <a:gd name="connsiteX29" fmla="*/ 1314272 w 5463940"/>
              <a:gd name="connsiteY29" fmla="*/ 3363918 h 6861482"/>
              <a:gd name="connsiteX30" fmla="*/ 1319860 w 5463940"/>
              <a:gd name="connsiteY30" fmla="*/ 3393684 h 6861482"/>
              <a:gd name="connsiteX31" fmla="*/ 1316519 w 5463940"/>
              <a:gd name="connsiteY31" fmla="*/ 3405686 h 6861482"/>
              <a:gd name="connsiteX32" fmla="*/ 1288529 w 5463940"/>
              <a:gd name="connsiteY32" fmla="*/ 3445525 h 6861482"/>
              <a:gd name="connsiteX33" fmla="*/ 1242782 w 5463940"/>
              <a:gd name="connsiteY33" fmla="*/ 3705028 h 6861482"/>
              <a:gd name="connsiteX34" fmla="*/ 1286485 w 5463940"/>
              <a:gd name="connsiteY34" fmla="*/ 3747325 h 6861482"/>
              <a:gd name="connsiteX35" fmla="*/ 1292276 w 5463940"/>
              <a:gd name="connsiteY35" fmla="*/ 3757935 h 6861482"/>
              <a:gd name="connsiteX36" fmla="*/ 1295640 w 5463940"/>
              <a:gd name="connsiteY36" fmla="*/ 3771718 h 6861482"/>
              <a:gd name="connsiteX37" fmla="*/ 1297165 w 5463940"/>
              <a:gd name="connsiteY37" fmla="*/ 3800021 h 6861482"/>
              <a:gd name="connsiteX38" fmla="*/ 1175354 w 5463940"/>
              <a:gd name="connsiteY38" fmla="*/ 3860429 h 6861482"/>
              <a:gd name="connsiteX39" fmla="*/ 1307283 w 5463940"/>
              <a:gd name="connsiteY39" fmla="*/ 4017890 h 6861482"/>
              <a:gd name="connsiteX40" fmla="*/ 1296662 w 5463940"/>
              <a:gd name="connsiteY40" fmla="*/ 4042035 h 6861482"/>
              <a:gd name="connsiteX41" fmla="*/ 1272882 w 5463940"/>
              <a:gd name="connsiteY41" fmla="*/ 4153970 h 6861482"/>
              <a:gd name="connsiteX42" fmla="*/ 1262688 w 5463940"/>
              <a:gd name="connsiteY42" fmla="*/ 4216187 h 6861482"/>
              <a:gd name="connsiteX43" fmla="*/ 1264417 w 5463940"/>
              <a:gd name="connsiteY43" fmla="*/ 4216187 h 6861482"/>
              <a:gd name="connsiteX44" fmla="*/ 1262699 w 5463940"/>
              <a:gd name="connsiteY44" fmla="*/ 4228245 h 6861482"/>
              <a:gd name="connsiteX45" fmla="*/ 1261091 w 5463940"/>
              <a:gd name="connsiteY45" fmla="*/ 4239616 h 6861482"/>
              <a:gd name="connsiteX46" fmla="*/ 1260815 w 5463940"/>
              <a:gd name="connsiteY46" fmla="*/ 4241609 h 6861482"/>
              <a:gd name="connsiteX47" fmla="*/ 1260967 w 5463940"/>
              <a:gd name="connsiteY47" fmla="*/ 4240495 h 6861482"/>
              <a:gd name="connsiteX48" fmla="*/ 1261091 w 5463940"/>
              <a:gd name="connsiteY48" fmla="*/ 4239616 h 6861482"/>
              <a:gd name="connsiteX49" fmla="*/ 1261469 w 5463940"/>
              <a:gd name="connsiteY49" fmla="*/ 4236887 h 6861482"/>
              <a:gd name="connsiteX50" fmla="*/ 1256626 w 5463940"/>
              <a:gd name="connsiteY50" fmla="*/ 4265601 h 6861482"/>
              <a:gd name="connsiteX51" fmla="*/ 1248755 w 5463940"/>
              <a:gd name="connsiteY51" fmla="*/ 4319440 h 6861482"/>
              <a:gd name="connsiteX52" fmla="*/ 1247265 w 5463940"/>
              <a:gd name="connsiteY52" fmla="*/ 4327380 h 6861482"/>
              <a:gd name="connsiteX53" fmla="*/ 1237396 w 5463940"/>
              <a:gd name="connsiteY53" fmla="*/ 4327380 h 6861482"/>
              <a:gd name="connsiteX54" fmla="*/ 1217455 w 5463940"/>
              <a:gd name="connsiteY54" fmla="*/ 4371063 h 6861482"/>
              <a:gd name="connsiteX55" fmla="*/ 1141096 w 5463940"/>
              <a:gd name="connsiteY55" fmla="*/ 4440302 h 6861482"/>
              <a:gd name="connsiteX56" fmla="*/ 987553 w 5463940"/>
              <a:gd name="connsiteY56" fmla="*/ 4640688 h 6861482"/>
              <a:gd name="connsiteX57" fmla="*/ 649254 w 5463940"/>
              <a:gd name="connsiteY57" fmla="*/ 5463560 h 6861482"/>
              <a:gd name="connsiteX58" fmla="*/ 542839 w 5463940"/>
              <a:gd name="connsiteY58" fmla="*/ 5729320 h 6861482"/>
              <a:gd name="connsiteX59" fmla="*/ 629662 w 5463940"/>
              <a:gd name="connsiteY59" fmla="*/ 5793573 h 6861482"/>
              <a:gd name="connsiteX60" fmla="*/ 476494 w 5463940"/>
              <a:gd name="connsiteY60" fmla="*/ 6082357 h 6861482"/>
              <a:gd name="connsiteX61" fmla="*/ 295356 w 5463940"/>
              <a:gd name="connsiteY61" fmla="*/ 6405892 h 6861482"/>
              <a:gd name="connsiteX62" fmla="*/ 21866 w 5463940"/>
              <a:gd name="connsiteY62" fmla="*/ 6831011 h 6861482"/>
              <a:gd name="connsiteX63" fmla="*/ 0 w 5463940"/>
              <a:gd name="connsiteY63" fmla="*/ 6861482 h 6861482"/>
              <a:gd name="connsiteX64" fmla="*/ 5463940 w 5463940"/>
              <a:gd name="connsiteY64" fmla="*/ 6861482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463940" h="6861482">
                <a:moveTo>
                  <a:pt x="5463940" y="0"/>
                </a:moveTo>
                <a:lnTo>
                  <a:pt x="792388" y="0"/>
                </a:lnTo>
                <a:lnTo>
                  <a:pt x="807288" y="23688"/>
                </a:lnTo>
                <a:cubicBezTo>
                  <a:pt x="818348" y="36363"/>
                  <a:pt x="831351" y="46345"/>
                  <a:pt x="847167" y="52392"/>
                </a:cubicBezTo>
                <a:cubicBezTo>
                  <a:pt x="862365" y="58007"/>
                  <a:pt x="867376" y="78523"/>
                  <a:pt x="861906" y="104693"/>
                </a:cubicBezTo>
                <a:cubicBezTo>
                  <a:pt x="843817" y="191375"/>
                  <a:pt x="858534" y="258432"/>
                  <a:pt x="891809" y="314763"/>
                </a:cubicBezTo>
                <a:cubicBezTo>
                  <a:pt x="903576" y="334407"/>
                  <a:pt x="899159" y="347903"/>
                  <a:pt x="883105" y="361124"/>
                </a:cubicBezTo>
                <a:cubicBezTo>
                  <a:pt x="864669" y="375704"/>
                  <a:pt x="850327" y="397046"/>
                  <a:pt x="839062" y="423850"/>
                </a:cubicBezTo>
                <a:cubicBezTo>
                  <a:pt x="820568" y="467166"/>
                  <a:pt x="811859" y="513531"/>
                  <a:pt x="804620" y="560313"/>
                </a:cubicBezTo>
                <a:cubicBezTo>
                  <a:pt x="793378" y="633687"/>
                  <a:pt x="780112" y="704450"/>
                  <a:pt x="736357" y="760897"/>
                </a:cubicBezTo>
                <a:cubicBezTo>
                  <a:pt x="723332" y="778040"/>
                  <a:pt x="712885" y="799992"/>
                  <a:pt x="701931" y="821285"/>
                </a:cubicBezTo>
                <a:cubicBezTo>
                  <a:pt x="705425" y="839840"/>
                  <a:pt x="714063" y="852486"/>
                  <a:pt x="730099" y="854014"/>
                </a:cubicBezTo>
                <a:cubicBezTo>
                  <a:pt x="832163" y="864105"/>
                  <a:pt x="827638" y="966113"/>
                  <a:pt x="828340" y="1080052"/>
                </a:cubicBezTo>
                <a:cubicBezTo>
                  <a:pt x="829412" y="1221065"/>
                  <a:pt x="771840" y="1300280"/>
                  <a:pt x="700490" y="1372761"/>
                </a:cubicBezTo>
                <a:cubicBezTo>
                  <a:pt x="676074" y="1397333"/>
                  <a:pt x="640472" y="1405223"/>
                  <a:pt x="632708" y="1466109"/>
                </a:cubicBezTo>
                <a:cubicBezTo>
                  <a:pt x="675330" y="1511622"/>
                  <a:pt x="723920" y="1454776"/>
                  <a:pt x="768641" y="1459414"/>
                </a:cubicBezTo>
                <a:cubicBezTo>
                  <a:pt x="805594" y="1463610"/>
                  <a:pt x="865476" y="1442049"/>
                  <a:pt x="819196" y="1556554"/>
                </a:cubicBezTo>
                <a:cubicBezTo>
                  <a:pt x="805723" y="1590108"/>
                  <a:pt x="823233" y="1607581"/>
                  <a:pt x="841602" y="1606217"/>
                </a:cubicBezTo>
                <a:cubicBezTo>
                  <a:pt x="990393" y="1592503"/>
                  <a:pt x="928704" y="1817105"/>
                  <a:pt x="979741" y="1914129"/>
                </a:cubicBezTo>
                <a:cubicBezTo>
                  <a:pt x="994130" y="1940125"/>
                  <a:pt x="981845" y="1995898"/>
                  <a:pt x="961586" y="2014028"/>
                </a:cubicBezTo>
                <a:cubicBezTo>
                  <a:pt x="833010" y="2130710"/>
                  <a:pt x="821559" y="2335317"/>
                  <a:pt x="763580" y="2524080"/>
                </a:cubicBezTo>
                <a:cubicBezTo>
                  <a:pt x="834503" y="2575904"/>
                  <a:pt x="917665" y="2570407"/>
                  <a:pt x="993601" y="2596949"/>
                </a:cubicBezTo>
                <a:cubicBezTo>
                  <a:pt x="1072474" y="2624324"/>
                  <a:pt x="1073570" y="2658988"/>
                  <a:pt x="1013917" y="2810127"/>
                </a:cubicBezTo>
                <a:cubicBezTo>
                  <a:pt x="1181198" y="2798901"/>
                  <a:pt x="1181198" y="2798901"/>
                  <a:pt x="1136989" y="3024678"/>
                </a:cubicBezTo>
                <a:cubicBezTo>
                  <a:pt x="1180902" y="3020054"/>
                  <a:pt x="1224298" y="3088781"/>
                  <a:pt x="1259967" y="3181568"/>
                </a:cubicBezTo>
                <a:lnTo>
                  <a:pt x="1265794" y="3198166"/>
                </a:lnTo>
                <a:lnTo>
                  <a:pt x="1265717" y="3204655"/>
                </a:lnTo>
                <a:cubicBezTo>
                  <a:pt x="1268733" y="3236251"/>
                  <a:pt x="1277862" y="3256804"/>
                  <a:pt x="1288242" y="3274732"/>
                </a:cubicBezTo>
                <a:lnTo>
                  <a:pt x="1291297" y="3279721"/>
                </a:lnTo>
                <a:lnTo>
                  <a:pt x="1314272" y="3363918"/>
                </a:lnTo>
                <a:lnTo>
                  <a:pt x="1319860" y="3393684"/>
                </a:lnTo>
                <a:lnTo>
                  <a:pt x="1316519" y="3405686"/>
                </a:lnTo>
                <a:cubicBezTo>
                  <a:pt x="1310372" y="3418102"/>
                  <a:pt x="1301211" y="3431228"/>
                  <a:pt x="1288529" y="3445525"/>
                </a:cubicBezTo>
                <a:cubicBezTo>
                  <a:pt x="1161348" y="3588143"/>
                  <a:pt x="1146805" y="3608961"/>
                  <a:pt x="1242782" y="3705028"/>
                </a:cubicBezTo>
                <a:lnTo>
                  <a:pt x="1286485" y="3747325"/>
                </a:lnTo>
                <a:lnTo>
                  <a:pt x="1292276" y="3757935"/>
                </a:lnTo>
                <a:lnTo>
                  <a:pt x="1295640" y="3771718"/>
                </a:lnTo>
                <a:cubicBezTo>
                  <a:pt x="1296144" y="3781009"/>
                  <a:pt x="1296074" y="3791627"/>
                  <a:pt x="1297165" y="3800021"/>
                </a:cubicBezTo>
                <a:cubicBezTo>
                  <a:pt x="1261584" y="3834526"/>
                  <a:pt x="1216509" y="3777846"/>
                  <a:pt x="1175354" y="3860429"/>
                </a:cubicBezTo>
                <a:lnTo>
                  <a:pt x="1307283" y="4017890"/>
                </a:lnTo>
                <a:lnTo>
                  <a:pt x="1296662" y="4042035"/>
                </a:lnTo>
                <a:cubicBezTo>
                  <a:pt x="1285446" y="4076730"/>
                  <a:pt x="1278762" y="4115040"/>
                  <a:pt x="1272882" y="4153970"/>
                </a:cubicBezTo>
                <a:lnTo>
                  <a:pt x="1262688" y="4216187"/>
                </a:lnTo>
                <a:lnTo>
                  <a:pt x="1264417" y="4216187"/>
                </a:lnTo>
                <a:lnTo>
                  <a:pt x="1262699" y="4228245"/>
                </a:lnTo>
                <a:lnTo>
                  <a:pt x="1261091" y="4239616"/>
                </a:lnTo>
                <a:lnTo>
                  <a:pt x="1260815" y="4241609"/>
                </a:lnTo>
                <a:cubicBezTo>
                  <a:pt x="1260689" y="4242505"/>
                  <a:pt x="1260696" y="4242428"/>
                  <a:pt x="1260967" y="4240495"/>
                </a:cubicBezTo>
                <a:lnTo>
                  <a:pt x="1261091" y="4239616"/>
                </a:lnTo>
                <a:lnTo>
                  <a:pt x="1261469" y="4236887"/>
                </a:lnTo>
                <a:cubicBezTo>
                  <a:pt x="1262532" y="4229054"/>
                  <a:pt x="1263675" y="4219786"/>
                  <a:pt x="1256626" y="4265601"/>
                </a:cubicBezTo>
                <a:cubicBezTo>
                  <a:pt x="1256291" y="4267782"/>
                  <a:pt x="1251762" y="4300784"/>
                  <a:pt x="1248755" y="4319440"/>
                </a:cubicBezTo>
                <a:lnTo>
                  <a:pt x="1247265" y="4327380"/>
                </a:lnTo>
                <a:lnTo>
                  <a:pt x="1237396" y="4327380"/>
                </a:lnTo>
                <a:lnTo>
                  <a:pt x="1217455" y="4371063"/>
                </a:lnTo>
                <a:cubicBezTo>
                  <a:pt x="1199891" y="4400506"/>
                  <a:pt x="1175680" y="4424583"/>
                  <a:pt x="1141096" y="4440302"/>
                </a:cubicBezTo>
                <a:cubicBezTo>
                  <a:pt x="1069946" y="4473150"/>
                  <a:pt x="1038303" y="4575550"/>
                  <a:pt x="987553" y="4640688"/>
                </a:cubicBezTo>
                <a:cubicBezTo>
                  <a:pt x="810580" y="4866180"/>
                  <a:pt x="695846" y="5129308"/>
                  <a:pt x="649254" y="5463560"/>
                </a:cubicBezTo>
                <a:cubicBezTo>
                  <a:pt x="636193" y="5556007"/>
                  <a:pt x="578841" y="5642157"/>
                  <a:pt x="542839" y="5729320"/>
                </a:cubicBezTo>
                <a:cubicBezTo>
                  <a:pt x="563420" y="5782527"/>
                  <a:pt x="660486" y="5634705"/>
                  <a:pt x="629662" y="5793573"/>
                </a:cubicBezTo>
                <a:cubicBezTo>
                  <a:pt x="606320" y="5913360"/>
                  <a:pt x="539304" y="6000311"/>
                  <a:pt x="476494" y="6082357"/>
                </a:cubicBezTo>
                <a:cubicBezTo>
                  <a:pt x="404358" y="6175982"/>
                  <a:pt x="324070" y="6256850"/>
                  <a:pt x="295356" y="6405892"/>
                </a:cubicBezTo>
                <a:cubicBezTo>
                  <a:pt x="293791" y="6413841"/>
                  <a:pt x="198424" y="6580901"/>
                  <a:pt x="21866" y="6831011"/>
                </a:cubicBezTo>
                <a:lnTo>
                  <a:pt x="0" y="6861482"/>
                </a:lnTo>
                <a:lnTo>
                  <a:pt x="5463940" y="6861482"/>
                </a:ln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713312"/>
            <a:ext cx="3200400" cy="5431376"/>
          </a:xfrm>
        </p:spPr>
        <p:txBody>
          <a:bodyPr>
            <a:normAutofit/>
          </a:bodyPr>
          <a:lstStyle/>
          <a:p>
            <a:r>
              <a:rPr lang="en-US" sz="3600">
                <a:solidFill>
                  <a:srgbClr val="FFFFFF"/>
                </a:solidFill>
              </a:rPr>
              <a:t>Assessing  Material</a:t>
            </a:r>
          </a:p>
        </p:txBody>
      </p:sp>
      <p:graphicFrame>
        <p:nvGraphicFramePr>
          <p:cNvPr id="12" name="Content Placeholder 2">
            <a:extLst>
              <a:ext uri="{FF2B5EF4-FFF2-40B4-BE49-F238E27FC236}">
                <a16:creationId xmlns:a16="http://schemas.microsoft.com/office/drawing/2014/main" id="{71813751-E8AE-4E08-AC7C-2406918FCD78}"/>
              </a:ext>
            </a:extLst>
          </p:cNvPr>
          <p:cNvGraphicFramePr>
            <a:graphicFrameLocks noGrp="1"/>
          </p:cNvGraphicFramePr>
          <p:nvPr>
            <p:ph idx="1"/>
            <p:extLst>
              <p:ext uri="{D42A27DB-BD31-4B8C-83A1-F6EECF244321}">
                <p14:modId xmlns:p14="http://schemas.microsoft.com/office/powerpoint/2010/main" val="604705043"/>
              </p:ext>
            </p:extLst>
          </p:nvPr>
        </p:nvGraphicFramePr>
        <p:xfrm>
          <a:off x="5550568" y="713312"/>
          <a:ext cx="5803231" cy="5494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46061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US" dirty="0"/>
              <a:t>Questions about the Material</a:t>
            </a:r>
          </a:p>
        </p:txBody>
      </p:sp>
      <p:sp>
        <p:nvSpPr>
          <p:cNvPr id="3" name="Content Placeholder 2"/>
          <p:cNvSpPr>
            <a:spLocks noGrp="1"/>
          </p:cNvSpPr>
          <p:nvPr>
            <p:ph idx="1"/>
          </p:nvPr>
        </p:nvSpPr>
        <p:spPr>
          <a:xfrm>
            <a:off x="838200" y="2013625"/>
            <a:ext cx="10515600" cy="4163338"/>
          </a:xfrm>
        </p:spPr>
        <p:txBody>
          <a:bodyPr>
            <a:normAutofit/>
          </a:bodyPr>
          <a:lstStyle/>
          <a:p>
            <a:r>
              <a:rPr lang="en-US" sz="2000" dirty="0"/>
              <a:t>Has the author formulated a problem or issue?</a:t>
            </a:r>
          </a:p>
          <a:p>
            <a:endParaRPr lang="en-US" sz="2000" dirty="0"/>
          </a:p>
          <a:p>
            <a:r>
              <a:rPr lang="en-US" sz="2000" dirty="0"/>
              <a:t>Is it clearly defined?  Is its significance (scope, severity, relevance) clearly established?</a:t>
            </a:r>
          </a:p>
          <a:p>
            <a:endParaRPr lang="en-US" sz="2000" dirty="0"/>
          </a:p>
          <a:p>
            <a:r>
              <a:rPr lang="en-US" sz="2000" dirty="0"/>
              <a:t>Could the problem have been approached more effectively from another perspective?</a:t>
            </a:r>
          </a:p>
          <a:p>
            <a:endParaRPr lang="en-US" sz="2000" dirty="0"/>
          </a:p>
          <a:p>
            <a:r>
              <a:rPr lang="en-US" sz="2000" dirty="0"/>
              <a:t>What is the author’s research orientation (positivist, interpretive, or a combination)</a:t>
            </a:r>
          </a:p>
        </p:txBody>
      </p:sp>
    </p:spTree>
    <p:extLst>
      <p:ext uri="{BB962C8B-B14F-4D97-AF65-F5344CB8AC3E}">
        <p14:creationId xmlns:p14="http://schemas.microsoft.com/office/powerpoint/2010/main" val="31002099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US" dirty="0"/>
              <a:t>Questions…Material</a:t>
            </a:r>
          </a:p>
        </p:txBody>
      </p:sp>
      <p:sp>
        <p:nvSpPr>
          <p:cNvPr id="3" name="Content Placeholder 2"/>
          <p:cNvSpPr>
            <a:spLocks noGrp="1"/>
          </p:cNvSpPr>
          <p:nvPr>
            <p:ph idx="1"/>
          </p:nvPr>
        </p:nvSpPr>
        <p:spPr>
          <a:xfrm>
            <a:off x="838200" y="2013625"/>
            <a:ext cx="10515600" cy="4163338"/>
          </a:xfrm>
        </p:spPr>
        <p:txBody>
          <a:bodyPr>
            <a:normAutofit/>
          </a:bodyPr>
          <a:lstStyle/>
          <a:p>
            <a:pPr>
              <a:lnSpc>
                <a:spcPct val="90000"/>
              </a:lnSpc>
            </a:pPr>
            <a:r>
              <a:rPr lang="en-US" sz="2000" dirty="0"/>
              <a:t>What is the author’s theoretical framework ?</a:t>
            </a:r>
          </a:p>
          <a:p>
            <a:pPr>
              <a:lnSpc>
                <a:spcPct val="90000"/>
              </a:lnSpc>
            </a:pPr>
            <a:endParaRPr lang="en-US" sz="2000" dirty="0"/>
          </a:p>
          <a:p>
            <a:pPr>
              <a:lnSpc>
                <a:spcPct val="90000"/>
              </a:lnSpc>
            </a:pPr>
            <a:r>
              <a:rPr lang="en-US" sz="2000" dirty="0"/>
              <a:t>Has the author evaluated the literature relevant to the problem/issue/topic?  Does the author include literature that takes a position either agreeing or disagreeing with the author’s point-of-view</a:t>
            </a:r>
          </a:p>
          <a:p>
            <a:pPr>
              <a:lnSpc>
                <a:spcPct val="90000"/>
              </a:lnSpc>
            </a:pPr>
            <a:endParaRPr lang="en-US" sz="2000" dirty="0"/>
          </a:p>
          <a:p>
            <a:pPr>
              <a:lnSpc>
                <a:spcPct val="90000"/>
              </a:lnSpc>
            </a:pPr>
            <a:r>
              <a:rPr lang="en-US" sz="2000" dirty="0"/>
              <a:t>In a research study, how good are the basic components of the study design? </a:t>
            </a:r>
          </a:p>
        </p:txBody>
      </p:sp>
    </p:spTree>
    <p:extLst>
      <p:ext uri="{BB962C8B-B14F-4D97-AF65-F5344CB8AC3E}">
        <p14:creationId xmlns:p14="http://schemas.microsoft.com/office/powerpoint/2010/main" val="38483840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US" dirty="0"/>
              <a:t>Questions…material</a:t>
            </a:r>
          </a:p>
        </p:txBody>
      </p:sp>
      <p:sp>
        <p:nvSpPr>
          <p:cNvPr id="3" name="Content Placeholder 2"/>
          <p:cNvSpPr>
            <a:spLocks noGrp="1"/>
          </p:cNvSpPr>
          <p:nvPr>
            <p:ph idx="1"/>
          </p:nvPr>
        </p:nvSpPr>
        <p:spPr>
          <a:xfrm>
            <a:off x="838200" y="2013625"/>
            <a:ext cx="10515600" cy="4163338"/>
          </a:xfrm>
        </p:spPr>
        <p:txBody>
          <a:bodyPr>
            <a:normAutofit/>
          </a:bodyPr>
          <a:lstStyle/>
          <a:p>
            <a:r>
              <a:rPr lang="en-US" sz="2000" dirty="0"/>
              <a:t>How does the author structure the argument/presentation?</a:t>
            </a:r>
          </a:p>
          <a:p>
            <a:endParaRPr lang="en-US" sz="2000" dirty="0"/>
          </a:p>
          <a:p>
            <a:r>
              <a:rPr lang="en-US" sz="2000" dirty="0"/>
              <a:t>In what way(s) does this article/book/??? Contribute to our understanding of the problem under study, and in what way(s) is it useful for practice?  What are the strengths and limitations?</a:t>
            </a:r>
          </a:p>
          <a:p>
            <a:endParaRPr lang="en-US" sz="2000" dirty="0"/>
          </a:p>
          <a:p>
            <a:r>
              <a:rPr lang="en-US" sz="2000" dirty="0"/>
              <a:t>How does this article/book/??? Relate to the specific thesis or question I am developing?</a:t>
            </a:r>
          </a:p>
        </p:txBody>
      </p:sp>
    </p:spTree>
    <p:extLst>
      <p:ext uri="{BB962C8B-B14F-4D97-AF65-F5344CB8AC3E}">
        <p14:creationId xmlns:p14="http://schemas.microsoft.com/office/powerpoint/2010/main" val="2443144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1" name="Rectangle 10">
            <a:extLst>
              <a:ext uri="{FF2B5EF4-FFF2-40B4-BE49-F238E27FC236}">
                <a16:creationId xmlns:a16="http://schemas.microsoft.com/office/drawing/2014/main" id="{3DF994C0-2A89-4EE7-A2E1-2D1BC34CE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20E0B39D-28FB-41E0-999D-8298BDB09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04CD3E29-936A-6F4A-8D8B-BFD87EB5C742}"/>
              </a:ext>
            </a:extLst>
          </p:cNvPr>
          <p:cNvSpPr>
            <a:spLocks noGrp="1"/>
          </p:cNvSpPr>
          <p:nvPr>
            <p:ph type="title"/>
          </p:nvPr>
        </p:nvSpPr>
        <p:spPr>
          <a:xfrm>
            <a:off x="934873" y="1674546"/>
            <a:ext cx="5594224" cy="3508908"/>
          </a:xfrm>
          <a:noFill/>
        </p:spPr>
        <p:txBody>
          <a:bodyPr vert="horz" lIns="91440" tIns="45720" rIns="91440" bIns="45720" rtlCol="0" anchor="ctr">
            <a:normAutofit/>
          </a:bodyPr>
          <a:lstStyle/>
          <a:p>
            <a:pPr algn="l"/>
            <a:r>
              <a:rPr lang="en-US" sz="4800" dirty="0">
                <a:solidFill>
                  <a:srgbClr val="FFFFFF"/>
                </a:solidFill>
              </a:rPr>
              <a:t>Another way to look at the questions</a:t>
            </a:r>
            <a:endParaRPr lang="en-US" sz="4800" b="1" dirty="0">
              <a:solidFill>
                <a:srgbClr val="FFFFFF"/>
              </a:solidFill>
            </a:endParaRPr>
          </a:p>
        </p:txBody>
      </p:sp>
    </p:spTree>
    <p:extLst>
      <p:ext uri="{BB962C8B-B14F-4D97-AF65-F5344CB8AC3E}">
        <p14:creationId xmlns:p14="http://schemas.microsoft.com/office/powerpoint/2010/main" val="42654639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8628CD4-C616-4AE5-93ED-5825EFB50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C151479-028A-44AB-BBD0-BFBDDD0902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444" y="507492"/>
            <a:ext cx="11183112" cy="5843016"/>
          </a:xfrm>
          <a:prstGeom prst="rect">
            <a:avLst/>
          </a:prstGeom>
          <a:solidFill>
            <a:srgbClr val="FFFFFF"/>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http://www.lc.unsw.edu.au/images/litrev1sm.jpg"/>
          <p:cNvPicPr>
            <a:picLocks noGrp="1"/>
          </p:cNvPicPr>
          <p:nvPr>
            <p:ph idx="4294967295"/>
          </p:nvPr>
        </p:nvPicPr>
        <p:blipFill rotWithShape="1">
          <a:blip r:embed="rId3">
            <a:extLst>
              <a:ext uri="{28A0092B-C50C-407E-A947-70E740481C1C}">
                <a14:useLocalDpi xmlns:a14="http://schemas.microsoft.com/office/drawing/2010/main" val="0"/>
              </a:ext>
            </a:extLst>
          </a:blip>
          <a:srcRect t="1488" r="1" b="3908"/>
          <a:stretch/>
        </p:blipFill>
        <p:spPr bwMode="auto">
          <a:xfrm>
            <a:off x="643467" y="643467"/>
            <a:ext cx="10905066" cy="5571066"/>
          </a:xfrm>
          <a:prstGeom prst="rect">
            <a:avLst/>
          </a:prstGeom>
          <a:noFill/>
        </p:spPr>
      </p:pic>
    </p:spTree>
    <p:extLst>
      <p:ext uri="{BB962C8B-B14F-4D97-AF65-F5344CB8AC3E}">
        <p14:creationId xmlns:p14="http://schemas.microsoft.com/office/powerpoint/2010/main" val="26737633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US" dirty="0"/>
              <a:t>A  Word  to  the  wise</a:t>
            </a:r>
          </a:p>
        </p:txBody>
      </p:sp>
      <p:sp>
        <p:nvSpPr>
          <p:cNvPr id="3" name="Content Placeholder 2"/>
          <p:cNvSpPr>
            <a:spLocks noGrp="1"/>
          </p:cNvSpPr>
          <p:nvPr>
            <p:ph idx="1"/>
          </p:nvPr>
        </p:nvSpPr>
        <p:spPr>
          <a:xfrm>
            <a:off x="838200" y="2013625"/>
            <a:ext cx="10515600" cy="4163338"/>
          </a:xfrm>
        </p:spPr>
        <p:txBody>
          <a:bodyPr>
            <a:normAutofit/>
          </a:bodyPr>
          <a:lstStyle/>
          <a:p>
            <a:pPr marL="457200" indent="-457200">
              <a:buAutoNum type="arabicPeriod"/>
            </a:pPr>
            <a:r>
              <a:rPr lang="en-US" sz="2000" dirty="0"/>
              <a:t>Take GOOD notes.  As you read, look for the major concepts, conclusions, theories, arguments that underlie the work, and look for similarities and differences with closely related work and write these down.</a:t>
            </a:r>
          </a:p>
          <a:p>
            <a:pPr marL="457200" indent="-457200">
              <a:buAutoNum type="arabicPeriod"/>
            </a:pPr>
            <a:r>
              <a:rPr lang="en-US" sz="2000" dirty="0"/>
              <a:t>Make sure your document evaluates the articles and shows relationships between the research that has already been done.</a:t>
            </a:r>
          </a:p>
          <a:p>
            <a:pPr marL="457200" indent="-457200">
              <a:buAutoNum type="arabicPeriod"/>
            </a:pPr>
            <a:r>
              <a:rPr lang="en-US" sz="2000" dirty="0"/>
              <a:t>Write down the </a:t>
            </a:r>
            <a:r>
              <a:rPr lang="en-US" sz="2000" i="1" u="sng" dirty="0"/>
              <a:t>COMPLETE </a:t>
            </a:r>
            <a:r>
              <a:rPr lang="en-US" sz="2000" dirty="0"/>
              <a:t>citation of any article/source that you use in your paper.  This is a huge time saver!!</a:t>
            </a:r>
            <a:endParaRPr lang="en-US" sz="2000" i="1" u="sng" dirty="0"/>
          </a:p>
          <a:p>
            <a:pPr marL="457200" indent="-457200">
              <a:buAutoNum type="arabicPeriod"/>
            </a:pPr>
            <a:r>
              <a:rPr lang="en-US" sz="2000" dirty="0"/>
              <a:t>Investigate the use of EndNote/EndNote Web for managing your references.  </a:t>
            </a:r>
          </a:p>
          <a:p>
            <a:pPr marL="457200" indent="-457200">
              <a:buAutoNum type="arabicPeriod"/>
            </a:pPr>
            <a:r>
              <a:rPr lang="en-US" sz="2000" dirty="0"/>
              <a:t>If statistics are involved, check, check again and recheck the math involved and if you are using the correct stat calculation.</a:t>
            </a:r>
          </a:p>
        </p:txBody>
      </p:sp>
    </p:spTree>
    <p:extLst>
      <p:ext uri="{BB962C8B-B14F-4D97-AF65-F5344CB8AC3E}">
        <p14:creationId xmlns:p14="http://schemas.microsoft.com/office/powerpoint/2010/main" val="23907460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38" name="Rectangle 137">
            <a:extLst>
              <a:ext uri="{FF2B5EF4-FFF2-40B4-BE49-F238E27FC236}">
                <a16:creationId xmlns:a16="http://schemas.microsoft.com/office/drawing/2014/main" id="{BD517D21-289D-4850-929A-9D0A854EA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0" name="mask">
            <a:extLst>
              <a:ext uri="{FF2B5EF4-FFF2-40B4-BE49-F238E27FC236}">
                <a16:creationId xmlns:a16="http://schemas.microsoft.com/office/drawing/2014/main" id="{69F2D923-FC6D-402C-AF7F-48E07A89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3" y="-1"/>
            <a:ext cx="12188952" cy="6858000"/>
          </a:xfrm>
          <a:custGeom>
            <a:avLst/>
            <a:gdLst>
              <a:gd name="connsiteX0" fmla="*/ 10360682 w 12188952"/>
              <a:gd name="connsiteY0" fmla="*/ 1582951 h 6858000"/>
              <a:gd name="connsiteX1" fmla="*/ 9965970 w 12188952"/>
              <a:gd name="connsiteY1" fmla="*/ 1755290 h 6858000"/>
              <a:gd name="connsiteX2" fmla="*/ 9601833 w 12188952"/>
              <a:gd name="connsiteY2" fmla="*/ 1855358 h 6858000"/>
              <a:gd name="connsiteX3" fmla="*/ 9032001 w 12188952"/>
              <a:gd name="connsiteY3" fmla="*/ 1899833 h 6858000"/>
              <a:gd name="connsiteX4" fmla="*/ 8453831 w 12188952"/>
              <a:gd name="connsiteY4" fmla="*/ 1933189 h 6858000"/>
              <a:gd name="connsiteX5" fmla="*/ 7883999 w 12188952"/>
              <a:gd name="connsiteY5" fmla="*/ 1944308 h 6858000"/>
              <a:gd name="connsiteX6" fmla="*/ 7311387 w 12188952"/>
              <a:gd name="connsiteY6" fmla="*/ 1941528 h 6858000"/>
              <a:gd name="connsiteX7" fmla="*/ 7047319 w 12188952"/>
              <a:gd name="connsiteY7" fmla="*/ 1938749 h 6858000"/>
              <a:gd name="connsiteX8" fmla="*/ 6335724 w 12188952"/>
              <a:gd name="connsiteY8" fmla="*/ 1913732 h 6858000"/>
              <a:gd name="connsiteX9" fmla="*/ 6332945 w 12188952"/>
              <a:gd name="connsiteY9" fmla="*/ 1913732 h 6858000"/>
              <a:gd name="connsiteX10" fmla="*/ 6168943 w 12188952"/>
              <a:gd name="connsiteY10" fmla="*/ 1908172 h 6858000"/>
              <a:gd name="connsiteX11" fmla="*/ 5596332 w 12188952"/>
              <a:gd name="connsiteY11" fmla="*/ 1908172 h 6858000"/>
              <a:gd name="connsiteX12" fmla="*/ 5023720 w 12188952"/>
              <a:gd name="connsiteY12" fmla="*/ 1977664 h 6858000"/>
              <a:gd name="connsiteX13" fmla="*/ 4453890 w 12188952"/>
              <a:gd name="connsiteY13" fmla="*/ 2058275 h 6858000"/>
              <a:gd name="connsiteX14" fmla="*/ 4028600 w 12188952"/>
              <a:gd name="connsiteY14" fmla="*/ 2113868 h 6858000"/>
              <a:gd name="connsiteX15" fmla="*/ 3956328 w 12188952"/>
              <a:gd name="connsiteY15" fmla="*/ 2347360 h 6858000"/>
              <a:gd name="connsiteX16" fmla="*/ 4209278 w 12188952"/>
              <a:gd name="connsiteY16" fmla="*/ 2525259 h 6858000"/>
              <a:gd name="connsiteX17" fmla="*/ 4053617 w 12188952"/>
              <a:gd name="connsiteY17" fmla="*/ 2644784 h 6858000"/>
              <a:gd name="connsiteX18" fmla="*/ 4278770 w 12188952"/>
              <a:gd name="connsiteY18" fmla="*/ 2789327 h 6858000"/>
              <a:gd name="connsiteX19" fmla="*/ 4412194 w 12188952"/>
              <a:gd name="connsiteY19" fmla="*/ 2914412 h 6858000"/>
              <a:gd name="connsiteX20" fmla="*/ 4920873 w 12188952"/>
              <a:gd name="connsiteY20" fmla="*/ 2970006 h 6858000"/>
              <a:gd name="connsiteX21" fmla="*/ 5051518 w 12188952"/>
              <a:gd name="connsiteY21" fmla="*/ 3045057 h 6858000"/>
              <a:gd name="connsiteX22" fmla="*/ 4920873 w 12188952"/>
              <a:gd name="connsiteY22" fmla="*/ 3092311 h 6858000"/>
              <a:gd name="connsiteX23" fmla="*/ 4137007 w 12188952"/>
              <a:gd name="connsiteY23" fmla="*/ 3075633 h 6858000"/>
              <a:gd name="connsiteX24" fmla="*/ 4034159 w 12188952"/>
              <a:gd name="connsiteY24" fmla="*/ 3136786 h 6858000"/>
              <a:gd name="connsiteX25" fmla="*/ 5296129 w 12188952"/>
              <a:gd name="connsiteY25" fmla="*/ 3286888 h 6858000"/>
              <a:gd name="connsiteX26" fmla="*/ 4517821 w 12188952"/>
              <a:gd name="connsiteY26" fmla="*/ 3589872 h 6858000"/>
              <a:gd name="connsiteX27" fmla="*/ 4754094 w 12188952"/>
              <a:gd name="connsiteY27" fmla="*/ 3648245 h 6858000"/>
              <a:gd name="connsiteX28" fmla="*/ 5218298 w 12188952"/>
              <a:gd name="connsiteY28" fmla="*/ 3890077 h 6858000"/>
              <a:gd name="connsiteX29" fmla="*/ 4806907 w 12188952"/>
              <a:gd name="connsiteY29" fmla="*/ 4067975 h 6858000"/>
              <a:gd name="connsiteX30" fmla="*/ 5137687 w 12188952"/>
              <a:gd name="connsiteY30" fmla="*/ 4173602 h 6858000"/>
              <a:gd name="connsiteX31" fmla="*/ 5218298 w 12188952"/>
              <a:gd name="connsiteY31" fmla="*/ 4240314 h 6858000"/>
              <a:gd name="connsiteX32" fmla="*/ 5176602 w 12188952"/>
              <a:gd name="connsiteY32" fmla="*/ 4256992 h 6858000"/>
              <a:gd name="connsiteX33" fmla="*/ 5913214 w 12188952"/>
              <a:gd name="connsiteY33" fmla="*/ 4384858 h 6858000"/>
              <a:gd name="connsiteX34" fmla="*/ 5607451 w 12188952"/>
              <a:gd name="connsiteY34" fmla="*/ 4443230 h 6858000"/>
              <a:gd name="connsiteX35" fmla="*/ 7586575 w 12188952"/>
              <a:gd name="connsiteY35" fmla="*/ 4924113 h 6858000"/>
              <a:gd name="connsiteX36" fmla="*/ 10471869 w 12188952"/>
              <a:gd name="connsiteY36" fmla="*/ 4985265 h 6858000"/>
              <a:gd name="connsiteX37" fmla="*/ 10916616 w 12188952"/>
              <a:gd name="connsiteY37" fmla="*/ 4687841 h 6858000"/>
              <a:gd name="connsiteX38" fmla="*/ 11333566 w 12188952"/>
              <a:gd name="connsiteY38" fmla="*/ 3392515 h 6858000"/>
              <a:gd name="connsiteX39" fmla="*/ 11289091 w 12188952"/>
              <a:gd name="connsiteY39" fmla="*/ 2300106 h 6858000"/>
              <a:gd name="connsiteX40" fmla="*/ 10747056 w 12188952"/>
              <a:gd name="connsiteY40" fmla="*/ 1816443 h 6858000"/>
              <a:gd name="connsiteX41" fmla="*/ 10360682 w 12188952"/>
              <a:gd name="connsiteY41" fmla="*/ 1582951 h 6858000"/>
              <a:gd name="connsiteX42" fmla="*/ 0 w 12188952"/>
              <a:gd name="connsiteY42" fmla="*/ 0 h 6858000"/>
              <a:gd name="connsiteX43" fmla="*/ 12188952 w 12188952"/>
              <a:gd name="connsiteY43" fmla="*/ 0 h 6858000"/>
              <a:gd name="connsiteX44" fmla="*/ 12188952 w 12188952"/>
              <a:gd name="connsiteY44" fmla="*/ 6858000 h 6858000"/>
              <a:gd name="connsiteX45" fmla="*/ 0 w 12188952"/>
              <a:gd name="connsiteY4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188952" h="6858000">
                <a:moveTo>
                  <a:pt x="10360682" y="1582951"/>
                </a:moveTo>
                <a:cubicBezTo>
                  <a:pt x="10227259" y="1638544"/>
                  <a:pt x="10118852" y="1796986"/>
                  <a:pt x="9965970" y="1755290"/>
                </a:cubicBezTo>
                <a:cubicBezTo>
                  <a:pt x="9813089" y="1716375"/>
                  <a:pt x="9743597" y="1916511"/>
                  <a:pt x="9601833" y="1855358"/>
                </a:cubicBezTo>
                <a:cubicBezTo>
                  <a:pt x="9415596" y="1910952"/>
                  <a:pt x="9223799" y="1910952"/>
                  <a:pt x="9032001" y="1899833"/>
                </a:cubicBezTo>
                <a:cubicBezTo>
                  <a:pt x="8840205" y="1924850"/>
                  <a:pt x="8648407" y="1952647"/>
                  <a:pt x="8453831" y="1933189"/>
                </a:cubicBezTo>
                <a:cubicBezTo>
                  <a:pt x="8262034" y="1949868"/>
                  <a:pt x="8075796" y="1960986"/>
                  <a:pt x="7883999" y="1944308"/>
                </a:cubicBezTo>
                <a:cubicBezTo>
                  <a:pt x="7692202" y="1963765"/>
                  <a:pt x="7500405" y="1955426"/>
                  <a:pt x="7311387" y="1941528"/>
                </a:cubicBezTo>
                <a:cubicBezTo>
                  <a:pt x="7222438" y="1941528"/>
                  <a:pt x="7136268" y="1938749"/>
                  <a:pt x="7047319" y="1938749"/>
                </a:cubicBezTo>
                <a:cubicBezTo>
                  <a:pt x="6811047" y="1927630"/>
                  <a:pt x="6574776" y="1922071"/>
                  <a:pt x="6335724" y="1913732"/>
                </a:cubicBezTo>
                <a:cubicBezTo>
                  <a:pt x="6335724" y="1913732"/>
                  <a:pt x="6332945" y="1913732"/>
                  <a:pt x="6332945" y="1913732"/>
                </a:cubicBezTo>
                <a:cubicBezTo>
                  <a:pt x="6277350" y="1910952"/>
                  <a:pt x="6224538" y="1910952"/>
                  <a:pt x="6168943" y="1908172"/>
                </a:cubicBezTo>
                <a:cubicBezTo>
                  <a:pt x="5977147" y="1908172"/>
                  <a:pt x="5785350" y="1908172"/>
                  <a:pt x="5596332" y="1908172"/>
                </a:cubicBezTo>
                <a:cubicBezTo>
                  <a:pt x="5410094" y="1983223"/>
                  <a:pt x="5207180" y="1919291"/>
                  <a:pt x="5023720" y="1977664"/>
                </a:cubicBezTo>
                <a:cubicBezTo>
                  <a:pt x="4829144" y="1974885"/>
                  <a:pt x="4645687" y="2033257"/>
                  <a:pt x="4453890" y="2058275"/>
                </a:cubicBezTo>
                <a:cubicBezTo>
                  <a:pt x="4309346" y="2069393"/>
                  <a:pt x="4162024" y="2055495"/>
                  <a:pt x="4028600" y="2113868"/>
                </a:cubicBezTo>
                <a:cubicBezTo>
                  <a:pt x="3925752" y="2161122"/>
                  <a:pt x="3845142" y="2222275"/>
                  <a:pt x="3956328" y="2347360"/>
                </a:cubicBezTo>
                <a:cubicBezTo>
                  <a:pt x="4089753" y="2344581"/>
                  <a:pt x="4075854" y="2555835"/>
                  <a:pt x="4209278" y="2525259"/>
                </a:cubicBezTo>
                <a:cubicBezTo>
                  <a:pt x="4181482" y="2622548"/>
                  <a:pt x="4086973" y="2572513"/>
                  <a:pt x="4053617" y="2644784"/>
                </a:cubicBezTo>
                <a:cubicBezTo>
                  <a:pt x="4123109" y="2705937"/>
                  <a:pt x="4256532" y="2661463"/>
                  <a:pt x="4278770" y="2789327"/>
                </a:cubicBezTo>
                <a:cubicBezTo>
                  <a:pt x="4250974" y="2922751"/>
                  <a:pt x="4339924" y="2906073"/>
                  <a:pt x="4412194" y="2914412"/>
                </a:cubicBezTo>
                <a:cubicBezTo>
                  <a:pt x="4584534" y="2931091"/>
                  <a:pt x="4751314" y="2942209"/>
                  <a:pt x="4920873" y="2970006"/>
                </a:cubicBezTo>
                <a:cubicBezTo>
                  <a:pt x="4962568" y="2978345"/>
                  <a:pt x="5059857" y="2958887"/>
                  <a:pt x="5051518" y="3045057"/>
                </a:cubicBezTo>
                <a:cubicBezTo>
                  <a:pt x="5043179" y="3114548"/>
                  <a:pt x="4968127" y="3089532"/>
                  <a:pt x="4920873" y="3092311"/>
                </a:cubicBezTo>
                <a:cubicBezTo>
                  <a:pt x="4659584" y="3125668"/>
                  <a:pt x="4395517" y="3072854"/>
                  <a:pt x="4137007" y="3075633"/>
                </a:cubicBezTo>
                <a:cubicBezTo>
                  <a:pt x="4106431" y="3075633"/>
                  <a:pt x="4100871" y="3167362"/>
                  <a:pt x="4034159" y="3136786"/>
                </a:cubicBezTo>
                <a:cubicBezTo>
                  <a:pt x="4209278" y="3220176"/>
                  <a:pt x="5023720" y="3242414"/>
                  <a:pt x="5296129" y="3286888"/>
                </a:cubicBezTo>
                <a:cubicBezTo>
                  <a:pt x="5012602" y="3603771"/>
                  <a:pt x="4742974" y="3411974"/>
                  <a:pt x="4517821" y="3589872"/>
                </a:cubicBezTo>
                <a:cubicBezTo>
                  <a:pt x="4517821" y="3589872"/>
                  <a:pt x="4562296" y="3589872"/>
                  <a:pt x="4754094" y="3648245"/>
                </a:cubicBezTo>
                <a:cubicBezTo>
                  <a:pt x="4906975" y="3695499"/>
                  <a:pt x="4831925" y="3762211"/>
                  <a:pt x="5218298" y="3890077"/>
                </a:cubicBezTo>
                <a:cubicBezTo>
                  <a:pt x="5070976" y="3931771"/>
                  <a:pt x="4879178" y="3851161"/>
                  <a:pt x="4806907" y="4067975"/>
                </a:cubicBezTo>
                <a:cubicBezTo>
                  <a:pt x="4920873" y="4106891"/>
                  <a:pt x="5057077" y="4070755"/>
                  <a:pt x="5137687" y="4173602"/>
                </a:cubicBezTo>
                <a:cubicBezTo>
                  <a:pt x="5162704" y="4204179"/>
                  <a:pt x="5187722" y="4223637"/>
                  <a:pt x="5218298" y="4240314"/>
                </a:cubicBezTo>
                <a:cubicBezTo>
                  <a:pt x="5204400" y="4245874"/>
                  <a:pt x="5187722" y="4251433"/>
                  <a:pt x="5176602" y="4256992"/>
                </a:cubicBezTo>
                <a:cubicBezTo>
                  <a:pt x="5198840" y="4276451"/>
                  <a:pt x="5768673" y="4382077"/>
                  <a:pt x="5913214" y="4384858"/>
                </a:cubicBezTo>
                <a:cubicBezTo>
                  <a:pt x="5813146" y="4418213"/>
                  <a:pt x="5607451" y="4443230"/>
                  <a:pt x="5607451" y="4443230"/>
                </a:cubicBezTo>
                <a:cubicBezTo>
                  <a:pt x="5607451" y="4443230"/>
                  <a:pt x="5651926" y="4571095"/>
                  <a:pt x="7586575" y="4924113"/>
                </a:cubicBezTo>
                <a:cubicBezTo>
                  <a:pt x="7942372" y="4988046"/>
                  <a:pt x="10310649" y="4996385"/>
                  <a:pt x="10471869" y="4985265"/>
                </a:cubicBezTo>
                <a:cubicBezTo>
                  <a:pt x="10624751" y="4974147"/>
                  <a:pt x="10827667" y="4668383"/>
                  <a:pt x="10916616" y="4687841"/>
                </a:cubicBezTo>
                <a:cubicBezTo>
                  <a:pt x="10944413" y="4660044"/>
                  <a:pt x="11250176" y="3981806"/>
                  <a:pt x="11333566" y="3392515"/>
                </a:cubicBezTo>
                <a:cubicBezTo>
                  <a:pt x="11355803" y="3156244"/>
                  <a:pt x="11378041" y="2483564"/>
                  <a:pt x="11289091" y="2300106"/>
                </a:cubicBezTo>
                <a:cubicBezTo>
                  <a:pt x="11239057" y="2194478"/>
                  <a:pt x="10874921" y="1872037"/>
                  <a:pt x="10747056" y="1816443"/>
                </a:cubicBezTo>
                <a:cubicBezTo>
                  <a:pt x="10616412" y="1744172"/>
                  <a:pt x="10463531" y="1708036"/>
                  <a:pt x="10360682" y="1582951"/>
                </a:cubicBezTo>
                <a:close/>
                <a:moveTo>
                  <a:pt x="0" y="0"/>
                </a:moveTo>
                <a:lnTo>
                  <a:pt x="12188952" y="0"/>
                </a:lnTo>
                <a:lnTo>
                  <a:pt x="12188952"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70" name="Title 1"/>
          <p:cNvSpPr>
            <a:spLocks noGrp="1"/>
          </p:cNvSpPr>
          <p:nvPr>
            <p:ph type="title"/>
          </p:nvPr>
        </p:nvSpPr>
        <p:spPr>
          <a:xfrm>
            <a:off x="838200" y="1113158"/>
            <a:ext cx="4614334" cy="2806704"/>
          </a:xfrm>
        </p:spPr>
        <p:txBody>
          <a:bodyPr vert="horz" lIns="91440" tIns="45720" rIns="91440" bIns="45720" rtlCol="0" anchor="b">
            <a:normAutofit/>
          </a:bodyPr>
          <a:lstStyle/>
          <a:p>
            <a:r>
              <a:rPr lang="en-US" sz="4800"/>
              <a:t>Review process</a:t>
            </a:r>
          </a:p>
        </p:txBody>
      </p:sp>
      <p:pic>
        <p:nvPicPr>
          <p:cNvPr id="22531" name="Picture 1" descr="Easterby-Smith_5e_Fig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4470" y="1157891"/>
            <a:ext cx="5482167" cy="45227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214328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4FD16D7-4EB3-40C2-A811-4F8DE52B3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42310"/>
            <a:ext cx="12192000" cy="2515690"/>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42" name="Title 1"/>
          <p:cNvSpPr>
            <a:spLocks noGrp="1"/>
          </p:cNvSpPr>
          <p:nvPr>
            <p:ph type="title"/>
          </p:nvPr>
        </p:nvSpPr>
        <p:spPr>
          <a:xfrm>
            <a:off x="894956" y="5467480"/>
            <a:ext cx="10515600" cy="888869"/>
          </a:xfrm>
        </p:spPr>
        <p:txBody>
          <a:bodyPr>
            <a:normAutofit/>
          </a:bodyPr>
          <a:lstStyle/>
          <a:p>
            <a:pPr algn="ctr"/>
            <a:r>
              <a:rPr lang="en-GB">
                <a:solidFill>
                  <a:srgbClr val="FFFFFF"/>
                </a:solidFill>
              </a:rPr>
              <a:t>Summary record</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128878998"/>
              </p:ext>
            </p:extLst>
          </p:nvPr>
        </p:nvGraphicFramePr>
        <p:xfrm>
          <a:off x="643467" y="1136891"/>
          <a:ext cx="10905068" cy="2954147"/>
        </p:xfrm>
        <a:graphic>
          <a:graphicData uri="http://schemas.openxmlformats.org/drawingml/2006/table">
            <a:tbl>
              <a:tblPr/>
              <a:tblGrid>
                <a:gridCol w="1105368">
                  <a:extLst>
                    <a:ext uri="{9D8B030D-6E8A-4147-A177-3AD203B41FA5}">
                      <a16:colId xmlns:a16="http://schemas.microsoft.com/office/drawing/2014/main" val="20000"/>
                    </a:ext>
                  </a:extLst>
                </a:gridCol>
                <a:gridCol w="1886221">
                  <a:extLst>
                    <a:ext uri="{9D8B030D-6E8A-4147-A177-3AD203B41FA5}">
                      <a16:colId xmlns:a16="http://schemas.microsoft.com/office/drawing/2014/main" val="20001"/>
                    </a:ext>
                  </a:extLst>
                </a:gridCol>
                <a:gridCol w="1445417">
                  <a:extLst>
                    <a:ext uri="{9D8B030D-6E8A-4147-A177-3AD203B41FA5}">
                      <a16:colId xmlns:a16="http://schemas.microsoft.com/office/drawing/2014/main" val="20002"/>
                    </a:ext>
                  </a:extLst>
                </a:gridCol>
                <a:gridCol w="1663720">
                  <a:extLst>
                    <a:ext uri="{9D8B030D-6E8A-4147-A177-3AD203B41FA5}">
                      <a16:colId xmlns:a16="http://schemas.microsoft.com/office/drawing/2014/main" val="20003"/>
                    </a:ext>
                  </a:extLst>
                </a:gridCol>
                <a:gridCol w="1523082">
                  <a:extLst>
                    <a:ext uri="{9D8B030D-6E8A-4147-A177-3AD203B41FA5}">
                      <a16:colId xmlns:a16="http://schemas.microsoft.com/office/drawing/2014/main" val="20004"/>
                    </a:ext>
                  </a:extLst>
                </a:gridCol>
                <a:gridCol w="1730890">
                  <a:extLst>
                    <a:ext uri="{9D8B030D-6E8A-4147-A177-3AD203B41FA5}">
                      <a16:colId xmlns:a16="http://schemas.microsoft.com/office/drawing/2014/main" val="20005"/>
                    </a:ext>
                  </a:extLst>
                </a:gridCol>
                <a:gridCol w="1550370">
                  <a:extLst>
                    <a:ext uri="{9D8B030D-6E8A-4147-A177-3AD203B41FA5}">
                      <a16:colId xmlns:a16="http://schemas.microsoft.com/office/drawing/2014/main" val="20006"/>
                    </a:ext>
                  </a:extLst>
                </a:gridCol>
              </a:tblGrid>
              <a:tr h="2111916">
                <a:tc>
                  <a:txBody>
                    <a:bodyPr/>
                    <a:lstStyle/>
                    <a:p>
                      <a:pPr>
                        <a:lnSpc>
                          <a:spcPct val="150000"/>
                        </a:lnSpc>
                        <a:spcAft>
                          <a:spcPts val="0"/>
                        </a:spcAft>
                      </a:pPr>
                      <a:r>
                        <a:rPr lang="en-US" sz="1900" b="1">
                          <a:effectLst/>
                          <a:latin typeface="+mn-lt"/>
                          <a:ea typeface="Times New Roman"/>
                        </a:rPr>
                        <a:t>Author and year</a:t>
                      </a:r>
                      <a:endParaRPr lang="en-GB" sz="1900" b="1">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b="1">
                          <a:effectLst/>
                          <a:latin typeface="+mn-lt"/>
                          <a:ea typeface="Times New Roman"/>
                        </a:rPr>
                        <a:t>Research question/ topic/problem and main findings</a:t>
                      </a:r>
                      <a:endParaRPr lang="en-GB" sz="1900" b="1">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b="1">
                          <a:effectLst/>
                          <a:latin typeface="+mn-lt"/>
                          <a:ea typeface="Times New Roman"/>
                        </a:rPr>
                        <a:t>Argument</a:t>
                      </a:r>
                      <a:endParaRPr lang="en-GB" sz="1900" b="1">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b="1">
                          <a:effectLst/>
                          <a:latin typeface="+mn-lt"/>
                          <a:ea typeface="Times New Roman"/>
                        </a:rPr>
                        <a:t>Design: theory, concepts and method</a:t>
                      </a:r>
                      <a:endParaRPr lang="en-GB" sz="1900" b="1">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b="1">
                          <a:effectLst/>
                          <a:latin typeface="+mn-lt"/>
                          <a:ea typeface="Times New Roman"/>
                        </a:rPr>
                        <a:t>Key references</a:t>
                      </a:r>
                      <a:endParaRPr lang="en-GB" sz="1900" b="1">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b="1">
                          <a:effectLst/>
                          <a:latin typeface="+mn-lt"/>
                          <a:ea typeface="Times New Roman"/>
                        </a:rPr>
                        <a:t>Why relevant/ problematic </a:t>
                      </a:r>
                      <a:endParaRPr lang="en-GB" sz="1900" b="1">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b="1">
                          <a:effectLst/>
                          <a:latin typeface="+mn-lt"/>
                          <a:ea typeface="Times New Roman"/>
                        </a:rPr>
                        <a:t>Comments</a:t>
                      </a:r>
                      <a:endParaRPr lang="en-GB" sz="1900" b="1">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19227">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19227">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900">
                          <a:effectLst/>
                          <a:latin typeface="+mn-lt"/>
                          <a:ea typeface="Times New Roman"/>
                        </a:rPr>
                        <a:t> </a:t>
                      </a:r>
                      <a:endParaRPr lang="en-GB" sz="1900">
                        <a:effectLst/>
                        <a:latin typeface="+mn-lt"/>
                        <a:ea typeface="Times New Roman"/>
                      </a:endParaRPr>
                    </a:p>
                  </a:txBody>
                  <a:tcPr marL="90678" marR="906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7918618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77" name="Rectangle 76">
            <a:extLst>
              <a:ext uri="{FF2B5EF4-FFF2-40B4-BE49-F238E27FC236}">
                <a16:creationId xmlns:a16="http://schemas.microsoft.com/office/drawing/2014/main" id="{50822218-0828-4B6C-924D-D40E4C0E7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p:cNvSpPr>
            <a:spLocks noGrp="1"/>
          </p:cNvSpPr>
          <p:nvPr>
            <p:ph type="title"/>
          </p:nvPr>
        </p:nvSpPr>
        <p:spPr>
          <a:xfrm>
            <a:off x="1389797" y="4063296"/>
            <a:ext cx="9412406" cy="1152663"/>
          </a:xfrm>
        </p:spPr>
        <p:txBody>
          <a:bodyPr vert="horz" lIns="91440" tIns="45720" rIns="91440" bIns="45720" rtlCol="0" anchor="ctr">
            <a:normAutofit/>
          </a:bodyPr>
          <a:lstStyle/>
          <a:p>
            <a:pPr algn="ctr"/>
            <a:r>
              <a:rPr lang="en-US" sz="4800"/>
              <a:t>Reference management</a:t>
            </a:r>
          </a:p>
        </p:txBody>
      </p:sp>
      <p:pic>
        <p:nvPicPr>
          <p:cNvPr id="43011" name="Picture 2" descr="Easterby-Smith_5e_Figure 2"/>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43469" y="1406402"/>
            <a:ext cx="3420532" cy="16333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3" name="Picture 4" descr="Easterby-Smith_5e_Figure 2"/>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4385732" y="876219"/>
            <a:ext cx="3420532" cy="26936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2" name="Picture 3" descr="Easterby-Smith_5e_Figure 2"/>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8127998" y="910424"/>
            <a:ext cx="3420533" cy="262526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78083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US" dirty="0"/>
              <a:t>CHECKLIST</a:t>
            </a:r>
          </a:p>
        </p:txBody>
      </p:sp>
      <p:sp>
        <p:nvSpPr>
          <p:cNvPr id="3" name="Content Placeholder 2"/>
          <p:cNvSpPr>
            <a:spLocks noGrp="1"/>
          </p:cNvSpPr>
          <p:nvPr>
            <p:ph idx="1"/>
          </p:nvPr>
        </p:nvSpPr>
        <p:spPr>
          <a:xfrm>
            <a:off x="838200" y="2013625"/>
            <a:ext cx="10515600" cy="4163338"/>
          </a:xfrm>
        </p:spPr>
        <p:txBody>
          <a:bodyPr>
            <a:normAutofit/>
          </a:bodyPr>
          <a:lstStyle/>
          <a:p>
            <a:r>
              <a:rPr lang="en-US" sz="2000" dirty="0"/>
              <a:t>Have you created a Research Sentence?</a:t>
            </a:r>
          </a:p>
          <a:p>
            <a:endParaRPr lang="en-US" sz="2000" dirty="0"/>
          </a:p>
          <a:p>
            <a:r>
              <a:rPr lang="en-US" sz="2000" dirty="0"/>
              <a:t>Have you documented where you found your information?</a:t>
            </a:r>
          </a:p>
          <a:p>
            <a:endParaRPr lang="en-US" sz="2000" dirty="0"/>
          </a:p>
          <a:p>
            <a:r>
              <a:rPr lang="en-US" sz="2000" dirty="0"/>
              <a:t>Have you found multiple viewpoints on your topic?</a:t>
            </a:r>
          </a:p>
          <a:p>
            <a:endParaRPr lang="en-US" sz="2000" dirty="0"/>
          </a:p>
          <a:p>
            <a:r>
              <a:rPr lang="en-US" sz="2000" dirty="0"/>
              <a:t>Can you list the major schools of thought on your topic?</a:t>
            </a:r>
          </a:p>
        </p:txBody>
      </p:sp>
    </p:spTree>
    <p:extLst>
      <p:ext uri="{BB962C8B-B14F-4D97-AF65-F5344CB8AC3E}">
        <p14:creationId xmlns:p14="http://schemas.microsoft.com/office/powerpoint/2010/main" val="1359827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F0A98B-63F0-47BD-9203-AD26B8E33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D3D6B5C-B8B4-4071-9480-DEE5EC781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31334"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solidFill>
            <a:srgbClr val="23B499">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10323" y="2242457"/>
            <a:ext cx="3731849" cy="2373086"/>
          </a:xfrm>
        </p:spPr>
        <p:txBody>
          <a:bodyPr>
            <a:normAutofit/>
          </a:bodyPr>
          <a:lstStyle/>
          <a:p>
            <a:r>
              <a:rPr lang="en-US" dirty="0"/>
              <a:t>Analyze  the  research…</a:t>
            </a:r>
          </a:p>
        </p:txBody>
      </p:sp>
      <p:sp>
        <p:nvSpPr>
          <p:cNvPr id="3" name="Content Placeholder 2"/>
          <p:cNvSpPr>
            <a:spLocks noGrp="1"/>
          </p:cNvSpPr>
          <p:nvPr>
            <p:ph idx="1"/>
          </p:nvPr>
        </p:nvSpPr>
        <p:spPr>
          <a:xfrm>
            <a:off x="838200" y="713313"/>
            <a:ext cx="4617381" cy="5431376"/>
          </a:xfrm>
        </p:spPr>
        <p:txBody>
          <a:bodyPr anchor="ctr">
            <a:normAutofit/>
          </a:bodyPr>
          <a:lstStyle/>
          <a:p>
            <a:r>
              <a:rPr lang="en-US" sz="2000"/>
              <a:t>Look  at:</a:t>
            </a:r>
          </a:p>
          <a:p>
            <a:pPr marL="342900" indent="-342900"/>
            <a:r>
              <a:rPr lang="en-US" sz="2000"/>
              <a:t>The author’s new research</a:t>
            </a:r>
          </a:p>
          <a:p>
            <a:pPr marL="342900" indent="-342900"/>
            <a:r>
              <a:rPr lang="en-US" sz="2000"/>
              <a:t>Their lit reviews</a:t>
            </a:r>
          </a:p>
          <a:p>
            <a:pPr marL="342900" indent="-342900"/>
            <a:r>
              <a:rPr lang="en-US" sz="2000"/>
              <a:t>What articles/authors they mention</a:t>
            </a:r>
          </a:p>
          <a:p>
            <a:pPr marL="342900" indent="-342900"/>
            <a:r>
              <a:rPr lang="en-US" sz="2000"/>
              <a:t>Who they cited in their bibliography</a:t>
            </a:r>
          </a:p>
          <a:p>
            <a:pPr marL="342900" indent="-342900"/>
            <a:endParaRPr lang="en-US" sz="2000"/>
          </a:p>
          <a:p>
            <a:r>
              <a:rPr lang="en-US" sz="2000"/>
              <a:t>This will give you clues to the important events in the field and who the major authors and scholars are.</a:t>
            </a:r>
          </a:p>
        </p:txBody>
      </p:sp>
    </p:spTree>
    <p:extLst>
      <p:ext uri="{BB962C8B-B14F-4D97-AF65-F5344CB8AC3E}">
        <p14:creationId xmlns:p14="http://schemas.microsoft.com/office/powerpoint/2010/main" val="28433378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1495426"/>
            <a:ext cx="3220880" cy="4024310"/>
          </a:xfrm>
        </p:spPr>
        <p:txBody>
          <a:bodyPr>
            <a:normAutofit/>
          </a:bodyPr>
          <a:lstStyle/>
          <a:p>
            <a:r>
              <a:rPr lang="en-US" sz="2800" dirty="0"/>
              <a:t>Analyze…</a:t>
            </a:r>
            <a:br>
              <a:rPr lang="en-US" sz="2800" dirty="0"/>
            </a:br>
            <a:r>
              <a:rPr lang="en-US" sz="2800" dirty="0"/>
              <a:t>analyze…</a:t>
            </a:r>
            <a:br>
              <a:rPr lang="en-US" sz="2800" dirty="0"/>
            </a:br>
            <a:r>
              <a:rPr lang="en-US" sz="2800" dirty="0"/>
              <a:t>analyze</a:t>
            </a:r>
          </a:p>
        </p:txBody>
      </p:sp>
      <p:graphicFrame>
        <p:nvGraphicFramePr>
          <p:cNvPr id="12" name="Content Placeholder 2">
            <a:extLst>
              <a:ext uri="{FF2B5EF4-FFF2-40B4-BE49-F238E27FC236}">
                <a16:creationId xmlns:a16="http://schemas.microsoft.com/office/drawing/2014/main" id="{52259F22-47CA-4E51-A352-BC743BE5A051}"/>
              </a:ext>
            </a:extLst>
          </p:cNvPr>
          <p:cNvGraphicFramePr>
            <a:graphicFrameLocks noGrp="1"/>
          </p:cNvGraphicFramePr>
          <p:nvPr>
            <p:ph idx="1"/>
            <p:extLst>
              <p:ext uri="{D42A27DB-BD31-4B8C-83A1-F6EECF244321}">
                <p14:modId xmlns:p14="http://schemas.microsoft.com/office/powerpoint/2010/main" val="244124776"/>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34444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251316" cy="1807305"/>
          </a:xfrm>
        </p:spPr>
        <p:txBody>
          <a:bodyPr>
            <a:normAutofit/>
          </a:bodyPr>
          <a:lstStyle/>
          <a:p>
            <a:r>
              <a:rPr lang="en-US" dirty="0"/>
              <a:t>Time  to  write</a:t>
            </a:r>
          </a:p>
        </p:txBody>
      </p:sp>
      <p:sp>
        <p:nvSpPr>
          <p:cNvPr id="3" name="Content Placeholder 2"/>
          <p:cNvSpPr>
            <a:spLocks noGrp="1"/>
          </p:cNvSpPr>
          <p:nvPr>
            <p:ph idx="1"/>
          </p:nvPr>
        </p:nvSpPr>
        <p:spPr>
          <a:xfrm>
            <a:off x="838200" y="2333297"/>
            <a:ext cx="4619621" cy="3843666"/>
          </a:xfrm>
        </p:spPr>
        <p:txBody>
          <a:bodyPr>
            <a:normAutofit/>
          </a:bodyPr>
          <a:lstStyle/>
          <a:p>
            <a:pPr>
              <a:lnSpc>
                <a:spcPct val="90000"/>
              </a:lnSpc>
            </a:pPr>
            <a:r>
              <a:rPr lang="en-US" sz="1400"/>
              <a:t>When starting to write ask yourself…</a:t>
            </a:r>
          </a:p>
          <a:p>
            <a:pPr>
              <a:lnSpc>
                <a:spcPct val="90000"/>
              </a:lnSpc>
            </a:pPr>
            <a:endParaRPr lang="en-US" sz="1400"/>
          </a:p>
          <a:p>
            <a:pPr marL="457200" indent="-457200">
              <a:lnSpc>
                <a:spcPct val="90000"/>
              </a:lnSpc>
              <a:buAutoNum type="arabicPeriod"/>
            </a:pPr>
            <a:r>
              <a:rPr lang="en-US" sz="1400"/>
              <a:t>What type of literature review am I doing?</a:t>
            </a:r>
          </a:p>
          <a:p>
            <a:pPr marL="457200" indent="-457200">
              <a:lnSpc>
                <a:spcPct val="90000"/>
              </a:lnSpc>
              <a:buAutoNum type="arabicPeriod"/>
            </a:pPr>
            <a:r>
              <a:rPr lang="en-US" sz="1400"/>
              <a:t>Why type of publications did I include?</a:t>
            </a:r>
          </a:p>
          <a:p>
            <a:pPr marL="457200" indent="-457200">
              <a:lnSpc>
                <a:spcPct val="90000"/>
              </a:lnSpc>
              <a:buAutoNum type="arabicPeriod"/>
            </a:pPr>
            <a:r>
              <a:rPr lang="en-US" sz="1400"/>
              <a:t>What sources did I use to locate articles?</a:t>
            </a:r>
          </a:p>
          <a:p>
            <a:pPr marL="914400" lvl="1" indent="-457200">
              <a:lnSpc>
                <a:spcPct val="90000"/>
              </a:lnSpc>
              <a:buAutoNum type="arabicPeriod"/>
            </a:pPr>
            <a:r>
              <a:rPr lang="en-US" sz="1400"/>
              <a:t>Did I search all the appropriate databases?</a:t>
            </a:r>
          </a:p>
          <a:p>
            <a:pPr marL="914400" lvl="1" indent="-457200">
              <a:lnSpc>
                <a:spcPct val="90000"/>
              </a:lnSpc>
              <a:buAutoNum type="arabicPeriod"/>
            </a:pPr>
            <a:r>
              <a:rPr lang="en-US" sz="1400"/>
              <a:t>Was my search strategy too broad or too narrow?</a:t>
            </a:r>
          </a:p>
          <a:p>
            <a:pPr marL="457200" indent="-457200">
              <a:lnSpc>
                <a:spcPct val="90000"/>
              </a:lnSpc>
              <a:buAutoNum type="arabicPeriod"/>
            </a:pPr>
            <a:r>
              <a:rPr lang="en-US" sz="1400"/>
              <a:t>Did I critically analyze the articles</a:t>
            </a:r>
          </a:p>
          <a:p>
            <a:pPr marL="457200" indent="-457200">
              <a:lnSpc>
                <a:spcPct val="90000"/>
              </a:lnSpc>
              <a:buAutoNum type="arabicPeriod"/>
            </a:pPr>
            <a:r>
              <a:rPr lang="en-US" sz="1400"/>
              <a:t>Did I include articles that both prove and disprove my thesis/research statement?</a:t>
            </a:r>
          </a:p>
        </p:txBody>
      </p:sp>
      <p:pic>
        <p:nvPicPr>
          <p:cNvPr id="4" name="Picture 3">
            <a:extLst>
              <a:ext uri="{FF2B5EF4-FFF2-40B4-BE49-F238E27FC236}">
                <a16:creationId xmlns:a16="http://schemas.microsoft.com/office/drawing/2014/main" id="{6A5D83F3-301A-F343-B28F-ADE87E5B4B09}"/>
              </a:ext>
            </a:extLst>
          </p:cNvPr>
          <p:cNvPicPr>
            <a:picLocks noChangeAspect="1"/>
          </p:cNvPicPr>
          <p:nvPr/>
        </p:nvPicPr>
        <p:blipFill rotWithShape="1">
          <a:blip r:embed="rId3"/>
          <a:srcRect l="11410" r="164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8881292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US" dirty="0"/>
              <a:t>Structure</a:t>
            </a:r>
            <a:br>
              <a:rPr lang="en-US" dirty="0"/>
            </a:br>
            <a:endParaRPr lang="en-US" dirty="0"/>
          </a:p>
        </p:txBody>
      </p:sp>
      <p:sp>
        <p:nvSpPr>
          <p:cNvPr id="3" name="Content Placeholder 2"/>
          <p:cNvSpPr>
            <a:spLocks noGrp="1"/>
          </p:cNvSpPr>
          <p:nvPr>
            <p:ph idx="1"/>
          </p:nvPr>
        </p:nvSpPr>
        <p:spPr>
          <a:xfrm>
            <a:off x="838200" y="2013625"/>
            <a:ext cx="10515600" cy="4163338"/>
          </a:xfrm>
        </p:spPr>
        <p:txBody>
          <a:bodyPr>
            <a:normAutofit/>
          </a:bodyPr>
          <a:lstStyle/>
          <a:p>
            <a:pPr>
              <a:buAutoNum type="arabicParenBoth"/>
            </a:pPr>
            <a:r>
              <a:rPr lang="en-US" sz="2000"/>
              <a:t>Chronological organization </a:t>
            </a:r>
          </a:p>
          <a:p>
            <a:pPr>
              <a:buAutoNum type="arabicParenBoth"/>
            </a:pPr>
            <a:endParaRPr lang="en-US" sz="2000"/>
          </a:p>
          <a:p>
            <a:pPr>
              <a:buAutoNum type="arabicParenBoth"/>
            </a:pPr>
            <a:r>
              <a:rPr lang="en-US" sz="2000"/>
              <a:t>The “Classic” studies organization</a:t>
            </a:r>
          </a:p>
          <a:p>
            <a:pPr>
              <a:buAutoNum type="arabicParenBoth"/>
            </a:pPr>
            <a:endParaRPr lang="en-US" sz="2000"/>
          </a:p>
          <a:p>
            <a:pPr>
              <a:buAutoNum type="arabicParenBoth"/>
            </a:pPr>
            <a:r>
              <a:rPr lang="en-US" sz="2000"/>
              <a:t>Topical or thematic organization</a:t>
            </a:r>
          </a:p>
          <a:p>
            <a:pPr>
              <a:buAutoNum type="arabicParenBoth"/>
            </a:pPr>
            <a:endParaRPr lang="en-US" sz="2000"/>
          </a:p>
          <a:p>
            <a:pPr>
              <a:buAutoNum type="arabicParenBoth"/>
            </a:pPr>
            <a:r>
              <a:rPr lang="en-US" sz="2000"/>
              <a:t>Inverted pyramid organization</a:t>
            </a:r>
          </a:p>
          <a:p>
            <a:endParaRPr lang="en-US" sz="2000"/>
          </a:p>
        </p:txBody>
      </p:sp>
    </p:spTree>
    <p:extLst>
      <p:ext uri="{BB962C8B-B14F-4D97-AF65-F5344CB8AC3E}">
        <p14:creationId xmlns:p14="http://schemas.microsoft.com/office/powerpoint/2010/main" val="1929151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US" dirty="0"/>
              <a:t>Writing the introduction</a:t>
            </a:r>
          </a:p>
        </p:txBody>
      </p:sp>
      <p:sp>
        <p:nvSpPr>
          <p:cNvPr id="3" name="Content Placeholder 2"/>
          <p:cNvSpPr>
            <a:spLocks noGrp="1"/>
          </p:cNvSpPr>
          <p:nvPr>
            <p:ph idx="1"/>
          </p:nvPr>
        </p:nvSpPr>
        <p:spPr>
          <a:xfrm>
            <a:off x="838200" y="2013625"/>
            <a:ext cx="10515600" cy="4163338"/>
          </a:xfrm>
        </p:spPr>
        <p:txBody>
          <a:bodyPr>
            <a:normAutofit/>
          </a:bodyPr>
          <a:lstStyle/>
          <a:p>
            <a:r>
              <a:rPr lang="en-US" sz="2000"/>
              <a:t>You should:</a:t>
            </a:r>
          </a:p>
          <a:p>
            <a:pPr marL="457200" indent="-457200">
              <a:buFont typeface="+mj-lt"/>
              <a:buAutoNum type="arabicPeriod"/>
            </a:pPr>
            <a:r>
              <a:rPr lang="en-US" sz="2000"/>
              <a:t>Define or identify the general topic, issue or area of concern, thus providing an appropriate context for reviewing the literature</a:t>
            </a:r>
          </a:p>
          <a:p>
            <a:pPr marL="457200" indent="-457200">
              <a:buFont typeface="+mj-lt"/>
              <a:buAutoNum type="arabicPeriod"/>
            </a:pPr>
            <a:r>
              <a:rPr lang="en-US" sz="2000"/>
              <a:t>Point out overall trends in what has been published about the topic; or conflicts in theory, methodology, evidence and conclusions; or gaps in research and scholarship; or single problem or new perspective of immediate interest</a:t>
            </a:r>
          </a:p>
          <a:p>
            <a:pPr marL="457200" indent="-457200">
              <a:buFont typeface="+mj-lt"/>
              <a:buAutoNum type="arabicPeriod"/>
            </a:pPr>
            <a:r>
              <a:rPr lang="en-US" sz="2000"/>
              <a:t>Establish your reason (point of view) for reviewing the literature; explain the criteria to be used in analyzing and comparing literature and the organization of the review (sequence); and, when necessary, state why certain literature is or is not included (scope)</a:t>
            </a:r>
          </a:p>
        </p:txBody>
      </p:sp>
    </p:spTree>
    <p:extLst>
      <p:ext uri="{BB962C8B-B14F-4D97-AF65-F5344CB8AC3E}">
        <p14:creationId xmlns:p14="http://schemas.microsoft.com/office/powerpoint/2010/main" val="3479473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US" dirty="0"/>
              <a:t>Writing the body</a:t>
            </a:r>
          </a:p>
        </p:txBody>
      </p:sp>
      <p:sp>
        <p:nvSpPr>
          <p:cNvPr id="3" name="Content Placeholder 2"/>
          <p:cNvSpPr>
            <a:spLocks noGrp="1"/>
          </p:cNvSpPr>
          <p:nvPr>
            <p:ph idx="1"/>
          </p:nvPr>
        </p:nvSpPr>
        <p:spPr>
          <a:xfrm>
            <a:off x="838200" y="2013625"/>
            <a:ext cx="10515600" cy="4163338"/>
          </a:xfrm>
        </p:spPr>
        <p:txBody>
          <a:bodyPr>
            <a:normAutofit/>
          </a:bodyPr>
          <a:lstStyle/>
          <a:p>
            <a:r>
              <a:rPr lang="en-US" sz="2000"/>
              <a:t>You should:</a:t>
            </a:r>
          </a:p>
          <a:p>
            <a:pPr marL="457200" indent="-457200">
              <a:buFont typeface="+mj-lt"/>
              <a:buAutoNum type="arabicPeriod"/>
            </a:pPr>
            <a:r>
              <a:rPr lang="en-US" sz="2000"/>
              <a:t>Group research studies and other types of literature (reviews, theoretical articles, case studies, etc.) according to common denominators such as qualitative vs. quantitative approaches, conclusions of authors, specific purpose or objective, chronology, etc.</a:t>
            </a:r>
          </a:p>
          <a:p>
            <a:pPr marL="457200" indent="-457200">
              <a:buFont typeface="+mj-lt"/>
              <a:buAutoNum type="arabicPeriod"/>
            </a:pPr>
            <a:r>
              <a:rPr lang="en-US" sz="2000"/>
              <a:t>Summarize individual studies or articles with as much or a little detail as each merits according to its comparative importance in the literature, remembering that space (length) denotes significance</a:t>
            </a:r>
          </a:p>
          <a:p>
            <a:pPr marL="457200" indent="-457200">
              <a:buFont typeface="+mj-lt"/>
              <a:buAutoNum type="arabicPeriod"/>
            </a:pPr>
            <a:r>
              <a:rPr lang="en-US" sz="2000"/>
              <a:t>Provide the reader with strong “umbrella” sentences at beginnings of paragraphs, “signposts” throughout, and brief “so what” summary sentences at intermediate points in the review to aid in understanding comparisons and analyses.</a:t>
            </a:r>
          </a:p>
        </p:txBody>
      </p:sp>
    </p:spTree>
    <p:extLst>
      <p:ext uri="{BB962C8B-B14F-4D97-AF65-F5344CB8AC3E}">
        <p14:creationId xmlns:p14="http://schemas.microsoft.com/office/powerpoint/2010/main" val="93102816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US" dirty="0"/>
              <a:t>Writing the conclusion</a:t>
            </a:r>
          </a:p>
        </p:txBody>
      </p:sp>
      <p:sp>
        <p:nvSpPr>
          <p:cNvPr id="3" name="Content Placeholder 2"/>
          <p:cNvSpPr>
            <a:spLocks noGrp="1"/>
          </p:cNvSpPr>
          <p:nvPr>
            <p:ph idx="1"/>
          </p:nvPr>
        </p:nvSpPr>
        <p:spPr>
          <a:xfrm>
            <a:off x="838200" y="2013625"/>
            <a:ext cx="10515600" cy="4163338"/>
          </a:xfrm>
        </p:spPr>
        <p:txBody>
          <a:bodyPr>
            <a:normAutofit/>
          </a:bodyPr>
          <a:lstStyle/>
          <a:p>
            <a:r>
              <a:rPr lang="en-US" sz="2000"/>
              <a:t>You should:</a:t>
            </a:r>
          </a:p>
          <a:p>
            <a:pPr marL="457200" indent="-457200">
              <a:buFont typeface="+mj-lt"/>
              <a:buAutoNum type="arabicPeriod"/>
            </a:pPr>
            <a:r>
              <a:rPr lang="en-US" sz="2000"/>
              <a:t>Summarize major contributions of significant studies and articles to the body of knowledge under review, maintaining the focus established in the introduction</a:t>
            </a:r>
          </a:p>
          <a:p>
            <a:pPr marL="457200" indent="-457200">
              <a:buFont typeface="+mj-lt"/>
              <a:buAutoNum type="arabicPeriod"/>
            </a:pPr>
            <a:r>
              <a:rPr lang="en-US" sz="2000"/>
              <a:t>Evaluate the current “state of the art” for the body of knowledge reviewed pointing out major methodological flaws or gaps in research, inconsistencies in theory and findings, and areas or issues pertinent to future study</a:t>
            </a:r>
          </a:p>
          <a:p>
            <a:pPr marL="457200" indent="-457200">
              <a:buFont typeface="+mj-lt"/>
              <a:buAutoNum type="arabicPeriod"/>
            </a:pPr>
            <a:r>
              <a:rPr lang="en-US" sz="2000"/>
              <a:t>Conclude by providing some insight into the relationship between the central topic of the literature review and a larger area of study such as a discipline, a scientific endeavor, or a profession.</a:t>
            </a:r>
          </a:p>
          <a:p>
            <a:pPr marL="457200" indent="-457200">
              <a:buFont typeface="+mj-lt"/>
              <a:buAutoNum type="arabicPeriod"/>
            </a:pPr>
            <a:endParaRPr lang="en-US" sz="2000"/>
          </a:p>
        </p:txBody>
      </p:sp>
    </p:spTree>
    <p:extLst>
      <p:ext uri="{BB962C8B-B14F-4D97-AF65-F5344CB8AC3E}">
        <p14:creationId xmlns:p14="http://schemas.microsoft.com/office/powerpoint/2010/main" val="22491958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70">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2" name="Freeform: Shape 72">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66" name="Title 1"/>
          <p:cNvSpPr>
            <a:spLocks noGrp="1"/>
          </p:cNvSpPr>
          <p:nvPr>
            <p:ph type="title"/>
          </p:nvPr>
        </p:nvSpPr>
        <p:spPr>
          <a:xfrm>
            <a:off x="838200" y="365125"/>
            <a:ext cx="10515600" cy="930275"/>
          </a:xfrm>
        </p:spPr>
        <p:txBody>
          <a:bodyPr>
            <a:normAutofit/>
          </a:bodyPr>
          <a:lstStyle/>
          <a:p>
            <a:r>
              <a:rPr lang="en-GB">
                <a:solidFill>
                  <a:schemeClr val="bg1"/>
                </a:solidFill>
              </a:rPr>
              <a:t>Writing a literature review</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90779530"/>
              </p:ext>
            </p:extLst>
          </p:nvPr>
        </p:nvGraphicFramePr>
        <p:xfrm>
          <a:off x="838200" y="2035366"/>
          <a:ext cx="10515600" cy="4112836"/>
        </p:xfrm>
        <a:graphic>
          <a:graphicData uri="http://schemas.openxmlformats.org/drawingml/2006/table">
            <a:tbl>
              <a:tblPr firstRow="1" bandRow="1">
                <a:tableStyleId>{5C22544A-7EE6-4342-B048-85BDC9FD1C3A}</a:tableStyleId>
              </a:tblPr>
              <a:tblGrid>
                <a:gridCol w="10515600">
                  <a:extLst>
                    <a:ext uri="{9D8B030D-6E8A-4147-A177-3AD203B41FA5}">
                      <a16:colId xmlns:a16="http://schemas.microsoft.com/office/drawing/2014/main" val="20000"/>
                    </a:ext>
                  </a:extLst>
                </a:gridCol>
              </a:tblGrid>
              <a:tr h="316372">
                <a:tc>
                  <a:txBody>
                    <a:bodyPr/>
                    <a:lstStyle/>
                    <a:p>
                      <a:r>
                        <a:rPr lang="en-GB" sz="1300" b="0"/>
                        <a:t>Topic, aim and scope are clearly identified</a:t>
                      </a:r>
                      <a:endParaRPr lang="en-GB" sz="1300" b="0">
                        <a:solidFill>
                          <a:schemeClr val="tx1"/>
                        </a:solidFill>
                      </a:endParaRPr>
                    </a:p>
                  </a:txBody>
                  <a:tcPr marL="128400" marR="128400" marT="40831" marB="40831"/>
                </a:tc>
                <a:extLst>
                  <a:ext uri="{0D108BD9-81ED-4DB2-BD59-A6C34878D82A}">
                    <a16:rowId xmlns:a16="http://schemas.microsoft.com/office/drawing/2014/main" val="10000"/>
                  </a:ext>
                </a:extLst>
              </a:tr>
              <a:tr h="316372">
                <a:tc>
                  <a:txBody>
                    <a:bodyPr/>
                    <a:lstStyle/>
                    <a:p>
                      <a:r>
                        <a:rPr lang="en-GB" sz="1300"/>
                        <a:t>Relevance or significance of the</a:t>
                      </a:r>
                      <a:r>
                        <a:rPr lang="en-GB" sz="1300" baseline="0"/>
                        <a:t> topic is identified</a:t>
                      </a:r>
                      <a:endParaRPr lang="en-GB" sz="1300" b="0">
                        <a:solidFill>
                          <a:schemeClr val="tx1"/>
                        </a:solidFill>
                      </a:endParaRPr>
                    </a:p>
                  </a:txBody>
                  <a:tcPr marL="128400" marR="128400" marT="40831" marB="40831"/>
                </a:tc>
                <a:extLst>
                  <a:ext uri="{0D108BD9-81ED-4DB2-BD59-A6C34878D82A}">
                    <a16:rowId xmlns:a16="http://schemas.microsoft.com/office/drawing/2014/main" val="10001"/>
                  </a:ext>
                </a:extLst>
              </a:tr>
              <a:tr h="316372">
                <a:tc>
                  <a:txBody>
                    <a:bodyPr/>
                    <a:lstStyle/>
                    <a:p>
                      <a:r>
                        <a:rPr lang="en-GB" sz="1300"/>
                        <a:t>Context of the topic is established</a:t>
                      </a:r>
                      <a:endParaRPr lang="en-GB" sz="1300" b="0">
                        <a:solidFill>
                          <a:schemeClr val="tx1"/>
                        </a:solidFill>
                      </a:endParaRPr>
                    </a:p>
                  </a:txBody>
                  <a:tcPr marL="128400" marR="128400" marT="40831" marB="40831"/>
                </a:tc>
                <a:extLst>
                  <a:ext uri="{0D108BD9-81ED-4DB2-BD59-A6C34878D82A}">
                    <a16:rowId xmlns:a16="http://schemas.microsoft.com/office/drawing/2014/main" val="10002"/>
                  </a:ext>
                </a:extLst>
              </a:tr>
              <a:tr h="316372">
                <a:tc>
                  <a:txBody>
                    <a:bodyPr/>
                    <a:lstStyle/>
                    <a:p>
                      <a:r>
                        <a:rPr lang="en-GB" sz="1300"/>
                        <a:t>A clear understanding</a:t>
                      </a:r>
                      <a:r>
                        <a:rPr lang="en-GB" sz="1300" baseline="0"/>
                        <a:t> of the relevant terms and concepts is shown</a:t>
                      </a:r>
                      <a:endParaRPr lang="en-GB" sz="1300" b="0">
                        <a:solidFill>
                          <a:schemeClr val="tx1"/>
                        </a:solidFill>
                      </a:endParaRPr>
                    </a:p>
                  </a:txBody>
                  <a:tcPr marL="128400" marR="128400" marT="40831" marB="40831"/>
                </a:tc>
                <a:extLst>
                  <a:ext uri="{0D108BD9-81ED-4DB2-BD59-A6C34878D82A}">
                    <a16:rowId xmlns:a16="http://schemas.microsoft.com/office/drawing/2014/main" val="10003"/>
                  </a:ext>
                </a:extLst>
              </a:tr>
              <a:tr h="316372">
                <a:tc>
                  <a:txBody>
                    <a:bodyPr/>
                    <a:lstStyle/>
                    <a:p>
                      <a:r>
                        <a:rPr lang="en-GB" sz="1300"/>
                        <a:t>The review includes appropriate</a:t>
                      </a:r>
                      <a:r>
                        <a:rPr lang="en-GB" sz="1300" baseline="0"/>
                        <a:t> material and states why the material was selected</a:t>
                      </a:r>
                      <a:endParaRPr lang="en-GB" sz="1300" b="0">
                        <a:solidFill>
                          <a:schemeClr val="tx1"/>
                        </a:solidFill>
                      </a:endParaRPr>
                    </a:p>
                  </a:txBody>
                  <a:tcPr marL="128400" marR="128400" marT="40831" marB="40831"/>
                </a:tc>
                <a:extLst>
                  <a:ext uri="{0D108BD9-81ED-4DB2-BD59-A6C34878D82A}">
                    <a16:rowId xmlns:a16="http://schemas.microsoft.com/office/drawing/2014/main" val="10004"/>
                  </a:ext>
                </a:extLst>
              </a:tr>
              <a:tr h="316372">
                <a:tc>
                  <a:txBody>
                    <a:bodyPr/>
                    <a:lstStyle/>
                    <a:p>
                      <a:r>
                        <a:rPr lang="en-GB" sz="1300"/>
                        <a:t>Key resources</a:t>
                      </a:r>
                      <a:r>
                        <a:rPr lang="en-GB" sz="1300" baseline="0"/>
                        <a:t> and landmark studies are covered</a:t>
                      </a:r>
                      <a:endParaRPr lang="en-GB" sz="1300" b="0">
                        <a:solidFill>
                          <a:schemeClr val="tx1"/>
                        </a:solidFill>
                      </a:endParaRPr>
                    </a:p>
                  </a:txBody>
                  <a:tcPr marL="128400" marR="128400" marT="40831" marB="40831"/>
                </a:tc>
                <a:extLst>
                  <a:ext uri="{0D108BD9-81ED-4DB2-BD59-A6C34878D82A}">
                    <a16:rowId xmlns:a16="http://schemas.microsoft.com/office/drawing/2014/main" val="10005"/>
                  </a:ext>
                </a:extLst>
              </a:tr>
              <a:tr h="316372">
                <a:tc>
                  <a:txBody>
                    <a:bodyPr/>
                    <a:lstStyle/>
                    <a:p>
                      <a:r>
                        <a:rPr lang="en-GB" sz="1300"/>
                        <a:t>The review includes</a:t>
                      </a:r>
                      <a:r>
                        <a:rPr lang="en-GB" sz="1300" baseline="0"/>
                        <a:t> up-to-date material</a:t>
                      </a:r>
                      <a:endParaRPr lang="en-GB" sz="1300" b="0">
                        <a:solidFill>
                          <a:schemeClr val="tx1"/>
                        </a:solidFill>
                      </a:endParaRPr>
                    </a:p>
                  </a:txBody>
                  <a:tcPr marL="128400" marR="128400" marT="40831" marB="40831"/>
                </a:tc>
                <a:extLst>
                  <a:ext uri="{0D108BD9-81ED-4DB2-BD59-A6C34878D82A}">
                    <a16:rowId xmlns:a16="http://schemas.microsoft.com/office/drawing/2014/main" val="10006"/>
                  </a:ext>
                </a:extLst>
              </a:tr>
              <a:tr h="316372">
                <a:tc>
                  <a:txBody>
                    <a:bodyPr/>
                    <a:lstStyle/>
                    <a:p>
                      <a:r>
                        <a:rPr lang="en-GB" sz="1300"/>
                        <a:t>Existing research is summarized</a:t>
                      </a:r>
                      <a:r>
                        <a:rPr lang="en-GB" sz="1300" baseline="0"/>
                        <a:t> and critically evaluated</a:t>
                      </a:r>
                      <a:endParaRPr lang="en-GB" sz="1300" b="0">
                        <a:solidFill>
                          <a:schemeClr val="tx1"/>
                        </a:solidFill>
                      </a:endParaRPr>
                    </a:p>
                  </a:txBody>
                  <a:tcPr marL="128400" marR="128400" marT="40831" marB="40831"/>
                </a:tc>
                <a:extLst>
                  <a:ext uri="{0D108BD9-81ED-4DB2-BD59-A6C34878D82A}">
                    <a16:rowId xmlns:a16="http://schemas.microsoft.com/office/drawing/2014/main" val="10007"/>
                  </a:ext>
                </a:extLst>
              </a:tr>
              <a:tr h="316372">
                <a:tc>
                  <a:txBody>
                    <a:bodyPr/>
                    <a:lstStyle/>
                    <a:p>
                      <a:r>
                        <a:rPr lang="en-GB" sz="1300"/>
                        <a:t>The relationship</a:t>
                      </a:r>
                      <a:r>
                        <a:rPr lang="en-GB" sz="1300" baseline="0"/>
                        <a:t> between theory and empirical research is addressed; main methodologies are identified</a:t>
                      </a:r>
                      <a:endParaRPr lang="en-GB" sz="1300" b="0">
                        <a:solidFill>
                          <a:schemeClr val="tx1"/>
                        </a:solidFill>
                      </a:endParaRPr>
                    </a:p>
                  </a:txBody>
                  <a:tcPr marL="128400" marR="128400" marT="40831" marB="40831"/>
                </a:tc>
                <a:extLst>
                  <a:ext uri="{0D108BD9-81ED-4DB2-BD59-A6C34878D82A}">
                    <a16:rowId xmlns:a16="http://schemas.microsoft.com/office/drawing/2014/main" val="10008"/>
                  </a:ext>
                </a:extLst>
              </a:tr>
              <a:tr h="316372">
                <a:tc>
                  <a:txBody>
                    <a:bodyPr/>
                    <a:lstStyle/>
                    <a:p>
                      <a:r>
                        <a:rPr lang="en-GB" sz="1300"/>
                        <a:t>Existing research is synthesized in a way that opens up a new perspective</a:t>
                      </a:r>
                      <a:endParaRPr lang="en-GB" sz="1300" b="0">
                        <a:solidFill>
                          <a:schemeClr val="tx1"/>
                        </a:solidFill>
                      </a:endParaRPr>
                    </a:p>
                  </a:txBody>
                  <a:tcPr marL="128400" marR="128400" marT="40831" marB="40831"/>
                </a:tc>
                <a:extLst>
                  <a:ext uri="{0D108BD9-81ED-4DB2-BD59-A6C34878D82A}">
                    <a16:rowId xmlns:a16="http://schemas.microsoft.com/office/drawing/2014/main" val="10009"/>
                  </a:ext>
                </a:extLst>
              </a:tr>
              <a:tr h="316372">
                <a:tc>
                  <a:txBody>
                    <a:bodyPr/>
                    <a:lstStyle/>
                    <a:p>
                      <a:r>
                        <a:rPr lang="en-GB" sz="1300"/>
                        <a:t>The reviewer shows a reflexive approach when detailing the analysis undertaken for the review</a:t>
                      </a:r>
                      <a:endParaRPr lang="en-GB" sz="1300" b="0">
                        <a:solidFill>
                          <a:schemeClr val="tx1"/>
                        </a:solidFill>
                      </a:endParaRPr>
                    </a:p>
                  </a:txBody>
                  <a:tcPr marL="128400" marR="128400" marT="40831" marB="40831"/>
                </a:tc>
                <a:extLst>
                  <a:ext uri="{0D108BD9-81ED-4DB2-BD59-A6C34878D82A}">
                    <a16:rowId xmlns:a16="http://schemas.microsoft.com/office/drawing/2014/main" val="10010"/>
                  </a:ext>
                </a:extLst>
              </a:tr>
              <a:tr h="316372">
                <a:tc>
                  <a:txBody>
                    <a:bodyPr/>
                    <a:lstStyle/>
                    <a:p>
                      <a:r>
                        <a:rPr lang="en-GB" sz="1300"/>
                        <a:t>Appropriate quotations and examples are used to justify the main arguments</a:t>
                      </a:r>
                      <a:endParaRPr lang="en-GB" sz="1300" b="0">
                        <a:solidFill>
                          <a:schemeClr val="tx1"/>
                        </a:solidFill>
                      </a:endParaRPr>
                    </a:p>
                  </a:txBody>
                  <a:tcPr marL="128400" marR="128400" marT="40831" marB="40831"/>
                </a:tc>
                <a:extLst>
                  <a:ext uri="{0D108BD9-81ED-4DB2-BD59-A6C34878D82A}">
                    <a16:rowId xmlns:a16="http://schemas.microsoft.com/office/drawing/2014/main" val="10011"/>
                  </a:ext>
                </a:extLst>
              </a:tr>
              <a:tr h="316372">
                <a:tc>
                  <a:txBody>
                    <a:bodyPr/>
                    <a:lstStyle/>
                    <a:p>
                      <a:r>
                        <a:rPr lang="en-GB" sz="1300"/>
                        <a:t>The review</a:t>
                      </a:r>
                      <a:r>
                        <a:rPr lang="en-GB" sz="1300" baseline="0"/>
                        <a:t> meets expected standards of academic writing (references, spelling etc.)</a:t>
                      </a:r>
                      <a:endParaRPr lang="en-GB" sz="1300" b="0">
                        <a:solidFill>
                          <a:schemeClr val="tx1"/>
                        </a:solidFill>
                      </a:endParaRPr>
                    </a:p>
                  </a:txBody>
                  <a:tcPr marL="128400" marR="128400" marT="40831" marB="40831"/>
                </a:tc>
                <a:extLst>
                  <a:ext uri="{0D108BD9-81ED-4DB2-BD59-A6C34878D82A}">
                    <a16:rowId xmlns:a16="http://schemas.microsoft.com/office/drawing/2014/main" val="10012"/>
                  </a:ext>
                </a:extLst>
              </a:tr>
            </a:tbl>
          </a:graphicData>
        </a:graphic>
      </p:graphicFrame>
    </p:spTree>
    <p:extLst>
      <p:ext uri="{BB962C8B-B14F-4D97-AF65-F5344CB8AC3E}">
        <p14:creationId xmlns:p14="http://schemas.microsoft.com/office/powerpoint/2010/main" val="35203298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23B499">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5526156" y="365125"/>
            <a:ext cx="5827643" cy="1433433"/>
          </a:xfrm>
        </p:spPr>
        <p:txBody>
          <a:bodyPr anchor="b">
            <a:normAutofit/>
          </a:bodyPr>
          <a:lstStyle/>
          <a:p>
            <a:r>
              <a:rPr lang="en-US"/>
              <a:t>H  E  L  P  !!!!!!!!</a:t>
            </a:r>
          </a:p>
        </p:txBody>
      </p:sp>
      <p:pic>
        <p:nvPicPr>
          <p:cNvPr id="4" name="Picture 3">
            <a:extLst>
              <a:ext uri="{FF2B5EF4-FFF2-40B4-BE49-F238E27FC236}">
                <a16:creationId xmlns:a16="http://schemas.microsoft.com/office/drawing/2014/main" id="{D3F44BB7-8985-074D-806D-1F5B588E6A97}"/>
              </a:ext>
            </a:extLst>
          </p:cNvPr>
          <p:cNvPicPr>
            <a:picLocks noChangeAspect="1"/>
          </p:cNvPicPr>
          <p:nvPr/>
        </p:nvPicPr>
        <p:blipFill>
          <a:blip r:embed="rId3"/>
          <a:stretch>
            <a:fillRect/>
          </a:stretch>
        </p:blipFill>
        <p:spPr>
          <a:xfrm>
            <a:off x="1015788" y="2782956"/>
            <a:ext cx="3564888" cy="3449030"/>
          </a:xfrm>
          <a:prstGeom prst="rect">
            <a:avLst/>
          </a:prstGeom>
        </p:spPr>
      </p:pic>
      <p:sp>
        <p:nvSpPr>
          <p:cNvPr id="3" name="Content Placeholder 2"/>
          <p:cNvSpPr>
            <a:spLocks noGrp="1"/>
          </p:cNvSpPr>
          <p:nvPr>
            <p:ph idx="1"/>
          </p:nvPr>
        </p:nvSpPr>
        <p:spPr>
          <a:xfrm>
            <a:off x="5526156" y="2055813"/>
            <a:ext cx="5827644" cy="4121149"/>
          </a:xfrm>
        </p:spPr>
        <p:txBody>
          <a:bodyPr anchor="t">
            <a:normAutofit/>
          </a:bodyPr>
          <a:lstStyle/>
          <a:p>
            <a:r>
              <a:rPr lang="en-US" sz="2400" dirty="0"/>
              <a:t>If you run into trouble …</a:t>
            </a:r>
          </a:p>
          <a:p>
            <a:r>
              <a:rPr lang="en-US" sz="2400" dirty="0"/>
              <a:t>DON’T  WAIT  AND  HOPE  IT  WILL  BE  BETTER  IN THE MORNING!</a:t>
            </a:r>
          </a:p>
          <a:p>
            <a:r>
              <a:rPr lang="en-US" sz="2400" dirty="0"/>
              <a:t>Contact me</a:t>
            </a:r>
          </a:p>
          <a:p>
            <a:r>
              <a:rPr lang="en-US" sz="2400" dirty="0"/>
              <a:t>Send up a smoke signal…shout help from the rooftop</a:t>
            </a:r>
          </a:p>
          <a:p>
            <a:r>
              <a:rPr lang="en-US" sz="2400" dirty="0"/>
              <a:t>Just, PLEASE, don’t wait too long to ask for help.  Waiting could prove disastrous!</a:t>
            </a:r>
          </a:p>
        </p:txBody>
      </p:sp>
    </p:spTree>
    <p:extLst>
      <p:ext uri="{BB962C8B-B14F-4D97-AF65-F5344CB8AC3E}">
        <p14:creationId xmlns:p14="http://schemas.microsoft.com/office/powerpoint/2010/main" val="367221965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Extra</a:t>
            </a:r>
          </a:p>
        </p:txBody>
      </p:sp>
      <p:sp>
        <p:nvSpPr>
          <p:cNvPr id="3" name="Content Placeholder 2"/>
          <p:cNvSpPr>
            <a:spLocks noGrp="1"/>
          </p:cNvSpPr>
          <p:nvPr>
            <p:ph sz="quarter" idx="1"/>
          </p:nvPr>
        </p:nvSpPr>
        <p:spPr/>
        <p:txBody>
          <a:bodyPr>
            <a:normAutofit fontScale="92500" lnSpcReduction="10000"/>
          </a:bodyPr>
          <a:lstStyle/>
          <a:p>
            <a:pPr lvl="0"/>
            <a:r>
              <a:rPr lang="en-GB" dirty="0"/>
              <a:t>There will always be a little uncertainty about in which chapter to place things, but you can always ‘cut and paste’ later. </a:t>
            </a:r>
          </a:p>
          <a:p>
            <a:pPr lvl="0"/>
            <a:r>
              <a:rPr lang="en-GB" dirty="0"/>
              <a:t>Each chapter should end with a closing ‘bridge’ paragraph that links the previous discussion to the next chapter. End the discussion in this chapter with a </a:t>
            </a:r>
            <a:r>
              <a:rPr lang="en-GB" i="1" dirty="0"/>
              <a:t>conclusion</a:t>
            </a:r>
            <a:r>
              <a:rPr lang="en-GB" dirty="0"/>
              <a:t> regarding the themes drawn from your objectives.  In effect, you summarise the key issues that you will be investigating (a list of priority issues), which will provide a common thread through all chapters.  </a:t>
            </a:r>
          </a:p>
          <a:p>
            <a:pPr lvl="0"/>
            <a:r>
              <a:rPr lang="en-GB" dirty="0"/>
              <a:t>Edit for conciseness and clarity.</a:t>
            </a:r>
          </a:p>
          <a:p>
            <a:endParaRPr lang="en-GB" dirty="0"/>
          </a:p>
        </p:txBody>
      </p:sp>
    </p:spTree>
    <p:extLst>
      <p:ext uri="{BB962C8B-B14F-4D97-AF65-F5344CB8AC3E}">
        <p14:creationId xmlns:p14="http://schemas.microsoft.com/office/powerpoint/2010/main" val="200280953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23B499"/>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6FE7363-C1B2-124C-AC2B-32602B02A6D4}"/>
              </a:ext>
            </a:extLst>
          </p:cNvPr>
          <p:cNvSpPr>
            <a:spLocks noGrp="1"/>
          </p:cNvSpPr>
          <p:nvPr>
            <p:ph type="title"/>
          </p:nvPr>
        </p:nvSpPr>
        <p:spPr>
          <a:xfrm>
            <a:off x="838200" y="713312"/>
            <a:ext cx="3461084" cy="5431376"/>
          </a:xfrm>
        </p:spPr>
        <p:txBody>
          <a:bodyPr>
            <a:normAutofit/>
          </a:bodyPr>
          <a:lstStyle/>
          <a:p>
            <a:r>
              <a:rPr lang="en-US">
                <a:solidFill>
                  <a:srgbClr val="FFFFFF"/>
                </a:solidFill>
              </a:rPr>
              <a:t>Finally</a:t>
            </a:r>
          </a:p>
        </p:txBody>
      </p:sp>
      <p:sp>
        <p:nvSpPr>
          <p:cNvPr id="3" name="Content Placeholder 2">
            <a:extLst>
              <a:ext uri="{FF2B5EF4-FFF2-40B4-BE49-F238E27FC236}">
                <a16:creationId xmlns:a16="http://schemas.microsoft.com/office/drawing/2014/main" id="{50BA55E8-27D4-1042-B714-3EBC17E795FF}"/>
              </a:ext>
            </a:extLst>
          </p:cNvPr>
          <p:cNvSpPr>
            <a:spLocks noGrp="1"/>
          </p:cNvSpPr>
          <p:nvPr>
            <p:ph idx="1"/>
          </p:nvPr>
        </p:nvSpPr>
        <p:spPr>
          <a:xfrm>
            <a:off x="6095999" y="713313"/>
            <a:ext cx="5257801" cy="5431376"/>
          </a:xfrm>
        </p:spPr>
        <p:txBody>
          <a:bodyPr anchor="ctr">
            <a:normAutofit/>
          </a:bodyPr>
          <a:lstStyle/>
          <a:p>
            <a:r>
              <a:rPr lang="en-AU" sz="2000"/>
              <a:t>Explain why you believe that each approach is appropriate for addressing your research question.</a:t>
            </a:r>
            <a:endParaRPr lang="en-GB" sz="2000"/>
          </a:p>
          <a:p>
            <a:pPr marL="0" indent="0">
              <a:buNone/>
            </a:pPr>
            <a:endParaRPr lang="en-US" sz="2000"/>
          </a:p>
        </p:txBody>
      </p:sp>
    </p:spTree>
    <p:extLst>
      <p:ext uri="{BB962C8B-B14F-4D97-AF65-F5344CB8AC3E}">
        <p14:creationId xmlns:p14="http://schemas.microsoft.com/office/powerpoint/2010/main" val="195748402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0339EE9-5436-4860-BBFC-7CD7C90D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0"/>
            <a:ext cx="7537705"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23B499">
              <a:alpha val="20000"/>
            </a:srgbClr>
          </a:solidFill>
          <a:ln w="32707" cap="flat">
            <a:noFill/>
            <a:prstDash val="solid"/>
            <a:miter/>
          </a:ln>
        </p:spPr>
        <p:txBody>
          <a:bodyPr rtlCol="0" anchor="ctr"/>
          <a:lstStyle/>
          <a:p>
            <a:endParaRPr lang="en-US">
              <a:solidFill>
                <a:schemeClr val="tx1"/>
              </a:solidFill>
            </a:endParaRPr>
          </a:p>
        </p:txBody>
      </p:sp>
      <p:sp>
        <p:nvSpPr>
          <p:cNvPr id="12290" name="Rectangle 2"/>
          <p:cNvSpPr>
            <a:spLocks noGrp="1" noChangeArrowheads="1"/>
          </p:cNvSpPr>
          <p:nvPr>
            <p:ph type="title"/>
          </p:nvPr>
        </p:nvSpPr>
        <p:spPr>
          <a:xfrm>
            <a:off x="905484" y="1065749"/>
            <a:ext cx="3748810" cy="4726502"/>
          </a:xfrm>
        </p:spPr>
        <p:txBody>
          <a:bodyPr>
            <a:normAutofit/>
          </a:bodyPr>
          <a:lstStyle/>
          <a:p>
            <a:r>
              <a:rPr lang="en-GB" dirty="0"/>
              <a:t>Further reading</a:t>
            </a:r>
            <a:endParaRPr lang="en-US" dirty="0"/>
          </a:p>
        </p:txBody>
      </p:sp>
      <p:sp>
        <p:nvSpPr>
          <p:cNvPr id="47107" name="Rectangle 3"/>
          <p:cNvSpPr>
            <a:spLocks noGrp="1" noChangeArrowheads="1"/>
          </p:cNvSpPr>
          <p:nvPr>
            <p:ph idx="1"/>
          </p:nvPr>
        </p:nvSpPr>
        <p:spPr>
          <a:xfrm>
            <a:off x="6804401" y="713313"/>
            <a:ext cx="4549400" cy="5431376"/>
          </a:xfrm>
        </p:spPr>
        <p:txBody>
          <a:bodyPr anchor="ctr">
            <a:normAutofit/>
          </a:bodyPr>
          <a:lstStyle/>
          <a:p>
            <a:pPr>
              <a:lnSpc>
                <a:spcPct val="90000"/>
              </a:lnSpc>
            </a:pPr>
            <a:r>
              <a:rPr lang="en-US" altLang="en-US" sz="2000"/>
              <a:t>Easterby-Smith, M. (1997) ‘Disciplines of organizational learning: contributions and critiques’, </a:t>
            </a:r>
            <a:r>
              <a:rPr lang="en-US" altLang="en-US" sz="2000" i="1"/>
              <a:t>Human Relations,</a:t>
            </a:r>
            <a:r>
              <a:rPr lang="en-US" altLang="en-US" sz="2000"/>
              <a:t> 51 (9): 1085-116.</a:t>
            </a:r>
          </a:p>
          <a:p>
            <a:pPr>
              <a:lnSpc>
                <a:spcPct val="90000"/>
              </a:lnSpc>
            </a:pPr>
            <a:r>
              <a:rPr lang="en-GB" altLang="en-US" sz="2000"/>
              <a:t>Fink, A. (2005) </a:t>
            </a:r>
            <a:r>
              <a:rPr lang="en-GB" altLang="en-US" sz="2000" i="1"/>
              <a:t>Conducting Research Literature Reviews: From the Internet to Paper.</a:t>
            </a:r>
            <a:r>
              <a:rPr lang="en-GB" altLang="en-US" sz="2000"/>
              <a:t> Thousand Oaks, CA: Sage.</a:t>
            </a:r>
          </a:p>
          <a:p>
            <a:pPr>
              <a:lnSpc>
                <a:spcPct val="90000"/>
              </a:lnSpc>
            </a:pPr>
            <a:r>
              <a:rPr lang="en-GB" altLang="en-US" sz="2000"/>
              <a:t>Hart, C. (1998) </a:t>
            </a:r>
            <a:r>
              <a:rPr lang="en-GB" altLang="en-US" sz="2000" i="1"/>
              <a:t>Doing a Literature Review: Releasing the Social Science Research Imagination.</a:t>
            </a:r>
            <a:r>
              <a:rPr lang="en-GB" altLang="en-US" sz="2000"/>
              <a:t> London: Sage.</a:t>
            </a:r>
          </a:p>
          <a:p>
            <a:pPr>
              <a:lnSpc>
                <a:spcPct val="90000"/>
              </a:lnSpc>
            </a:pPr>
            <a:r>
              <a:rPr lang="en-GB" altLang="en-US" sz="2000"/>
              <a:t>Jesson, J., Matheson, L. and Lacey, F.M. (2011) </a:t>
            </a:r>
            <a:r>
              <a:rPr lang="en-GB" altLang="en-US" sz="2000" i="1"/>
              <a:t>Doing Your Literature Review. Traditional and Systematic Techniques.</a:t>
            </a:r>
            <a:r>
              <a:rPr lang="en-GB" altLang="en-US" sz="2000"/>
              <a:t> London: Sage.</a:t>
            </a:r>
          </a:p>
        </p:txBody>
      </p:sp>
    </p:spTree>
    <p:extLst>
      <p:ext uri="{BB962C8B-B14F-4D97-AF65-F5344CB8AC3E}">
        <p14:creationId xmlns:p14="http://schemas.microsoft.com/office/powerpoint/2010/main" val="30899348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90" name="Rectangle 2"/>
          <p:cNvSpPr>
            <a:spLocks noGrp="1" noChangeArrowheads="1"/>
          </p:cNvSpPr>
          <p:nvPr>
            <p:ph type="title"/>
          </p:nvPr>
        </p:nvSpPr>
        <p:spPr>
          <a:xfrm>
            <a:off x="838199" y="1065749"/>
            <a:ext cx="4702629" cy="4726502"/>
          </a:xfrm>
        </p:spPr>
        <p:txBody>
          <a:bodyPr>
            <a:normAutofit/>
          </a:bodyPr>
          <a:lstStyle/>
          <a:p>
            <a:r>
              <a:rPr lang="en-GB" sz="4400">
                <a:solidFill>
                  <a:srgbClr val="FFFFFF"/>
                </a:solidFill>
              </a:rPr>
              <a:t>Further reading</a:t>
            </a:r>
            <a:endParaRPr lang="en-US" sz="4400">
              <a:solidFill>
                <a:srgbClr val="FFFFFF"/>
              </a:solidFill>
            </a:endParaRPr>
          </a:p>
        </p:txBody>
      </p:sp>
      <p:sp>
        <p:nvSpPr>
          <p:cNvPr id="47107" name="Rectangle 3"/>
          <p:cNvSpPr>
            <a:spLocks noGrp="1" noChangeArrowheads="1"/>
          </p:cNvSpPr>
          <p:nvPr>
            <p:ph idx="1"/>
          </p:nvPr>
        </p:nvSpPr>
        <p:spPr>
          <a:xfrm>
            <a:off x="7538022" y="713313"/>
            <a:ext cx="3815778" cy="5431376"/>
          </a:xfrm>
        </p:spPr>
        <p:txBody>
          <a:bodyPr anchor="ctr">
            <a:normAutofit/>
          </a:bodyPr>
          <a:lstStyle/>
          <a:p>
            <a:r>
              <a:rPr lang="en-US" altLang="en-US" sz="2000"/>
              <a:t>Petticrew, M. and Roberts, H. (2006) </a:t>
            </a:r>
            <a:r>
              <a:rPr lang="en-US" altLang="en-US" sz="2000" i="1"/>
              <a:t>Systematic Reviews in the Social Sciences: A Practical Guide.</a:t>
            </a:r>
            <a:r>
              <a:rPr lang="en-US" altLang="en-US" sz="2000"/>
              <a:t> Malden, MA: Blackwell.</a:t>
            </a:r>
          </a:p>
          <a:p>
            <a:r>
              <a:rPr lang="en-US" altLang="en-US" sz="2000"/>
              <a:t>Shalley, C.E. and Gilson, L.L. (2004) ‘What leaders need to know: a review of social and contextual factors that can foster or hinder creativity’, </a:t>
            </a:r>
            <a:r>
              <a:rPr lang="en-US" altLang="en-US" sz="2000" i="1"/>
              <a:t>The Leadership Quarterly,</a:t>
            </a:r>
            <a:r>
              <a:rPr lang="en-US" altLang="en-US" sz="2000"/>
              <a:t> 15 (1): 33-53.</a:t>
            </a:r>
          </a:p>
          <a:p>
            <a:endParaRPr lang="en-US" altLang="en-US" sz="2000"/>
          </a:p>
        </p:txBody>
      </p:sp>
    </p:spTree>
    <p:extLst>
      <p:ext uri="{BB962C8B-B14F-4D97-AF65-F5344CB8AC3E}">
        <p14:creationId xmlns:p14="http://schemas.microsoft.com/office/powerpoint/2010/main" val="396358795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82FD8D3-C74C-4B1D-A596-F090EE1A2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AD3D6B5C-B8B4-4071-9480-DEE5EC781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solidFill>
            <a:srgbClr val="23B49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90" name="Rectangle 2"/>
          <p:cNvSpPr>
            <a:spLocks noGrp="1" noChangeArrowheads="1"/>
          </p:cNvSpPr>
          <p:nvPr>
            <p:ph type="title"/>
          </p:nvPr>
        </p:nvSpPr>
        <p:spPr>
          <a:xfrm>
            <a:off x="1768928" y="2242457"/>
            <a:ext cx="3731849" cy="2373086"/>
          </a:xfrm>
        </p:spPr>
        <p:txBody>
          <a:bodyPr>
            <a:normAutofit/>
          </a:bodyPr>
          <a:lstStyle/>
          <a:p>
            <a:r>
              <a:rPr lang="en-GB">
                <a:solidFill>
                  <a:srgbClr val="FFFFFF"/>
                </a:solidFill>
              </a:rPr>
              <a:t>Further reading</a:t>
            </a:r>
            <a:endParaRPr lang="en-US">
              <a:solidFill>
                <a:srgbClr val="FFFFFF"/>
              </a:solidFill>
            </a:endParaRPr>
          </a:p>
        </p:txBody>
      </p:sp>
      <p:sp>
        <p:nvSpPr>
          <p:cNvPr id="47107" name="Rectangle 3"/>
          <p:cNvSpPr>
            <a:spLocks noGrp="1" noChangeArrowheads="1"/>
          </p:cNvSpPr>
          <p:nvPr>
            <p:ph idx="1"/>
          </p:nvPr>
        </p:nvSpPr>
        <p:spPr>
          <a:xfrm>
            <a:off x="6736419" y="713313"/>
            <a:ext cx="4617381" cy="5431376"/>
          </a:xfrm>
        </p:spPr>
        <p:txBody>
          <a:bodyPr anchor="ctr">
            <a:normAutofit/>
          </a:bodyPr>
          <a:lstStyle/>
          <a:p>
            <a:r>
              <a:rPr lang="en-US" altLang="en-US" sz="2000"/>
              <a:t>Thorpe, R., Holt, R., Macpherson, A. and Pittaway, L. (2005) ‘Knowledge within small and medium-sized firms: a review of the evidence’, </a:t>
            </a:r>
            <a:r>
              <a:rPr lang="en-US" altLang="en-US" sz="2000" i="1"/>
              <a:t>International Journal of Management Reviews,</a:t>
            </a:r>
            <a:r>
              <a:rPr lang="en-US" altLang="en-US" sz="2000"/>
              <a:t> 7 (4): 257-81.</a:t>
            </a:r>
          </a:p>
          <a:p>
            <a:r>
              <a:rPr lang="en-US" altLang="en-US" sz="2000"/>
              <a:t>Tranfield, D., Denyer, D. and Smart, P. (2003) ‘Towards a methodology for developing evidence-informed management knowledge by means of systematic review’, </a:t>
            </a:r>
            <a:r>
              <a:rPr lang="en-US" altLang="en-US" sz="2000" i="1"/>
              <a:t>British Journal of Management.</a:t>
            </a:r>
            <a:r>
              <a:rPr lang="en-US" altLang="en-US" sz="2000"/>
              <a:t> 14 (3): 207-22.</a:t>
            </a:r>
          </a:p>
          <a:p>
            <a:endParaRPr lang="en-US" altLang="en-US" sz="2000"/>
          </a:p>
        </p:txBody>
      </p:sp>
    </p:spTree>
    <p:extLst>
      <p:ext uri="{BB962C8B-B14F-4D97-AF65-F5344CB8AC3E}">
        <p14:creationId xmlns:p14="http://schemas.microsoft.com/office/powerpoint/2010/main" val="1264185237"/>
      </p:ext>
    </p:extLst>
  </p:cSld>
  <p:clrMapOvr>
    <a:masterClrMapping/>
  </p:clrMapOvr>
</p:sld>
</file>

<file path=ppt/theme/theme1.xml><?xml version="1.0" encoding="utf-8"?>
<a:theme xmlns:a="http://schemas.openxmlformats.org/drawingml/2006/main" name="BrushVTI">
  <a:themeElements>
    <a:clrScheme name="AnalogousFromDarkSeedLeftStep">
      <a:dk1>
        <a:srgbClr val="000000"/>
      </a:dk1>
      <a:lt1>
        <a:srgbClr val="FFFFFF"/>
      </a:lt1>
      <a:dk2>
        <a:srgbClr val="2E3D22"/>
      </a:dk2>
      <a:lt2>
        <a:srgbClr val="E8E2E3"/>
      </a:lt2>
      <a:accent1>
        <a:srgbClr val="23B499"/>
      </a:accent1>
      <a:accent2>
        <a:srgbClr val="17B756"/>
      </a:accent2>
      <a:accent3>
        <a:srgbClr val="27B824"/>
      </a:accent3>
      <a:accent4>
        <a:srgbClr val="5CB417"/>
      </a:accent4>
      <a:accent5>
        <a:srgbClr val="95A921"/>
      </a:accent5>
      <a:accent6>
        <a:srgbClr val="CA9A19"/>
      </a:accent6>
      <a:hlink>
        <a:srgbClr val="6F8C2E"/>
      </a:hlink>
      <a:folHlink>
        <a:srgbClr val="828282"/>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6035</Words>
  <Application>Microsoft Macintosh PowerPoint</Application>
  <PresentationFormat>Widescreen</PresentationFormat>
  <Paragraphs>494</Paragraphs>
  <Slides>57</Slides>
  <Notes>30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57</vt:i4>
      </vt:variant>
    </vt:vector>
  </HeadingPairs>
  <TitlesOfParts>
    <vt:vector size="65" baseType="lpstr">
      <vt:lpstr>Arial</vt:lpstr>
      <vt:lpstr>Calibri</vt:lpstr>
      <vt:lpstr>Calibri Light</vt:lpstr>
      <vt:lpstr>Century Gothic</vt:lpstr>
      <vt:lpstr>Elephant</vt:lpstr>
      <vt:lpstr>Times New Roman</vt:lpstr>
      <vt:lpstr>Wingdings</vt:lpstr>
      <vt:lpstr>BrushVTI</vt:lpstr>
      <vt:lpstr>Business Research Project</vt:lpstr>
      <vt:lpstr>Link</vt:lpstr>
      <vt:lpstr>Activity 1</vt:lpstr>
      <vt:lpstr>Activity 2 What does the research project do for you?</vt:lpstr>
      <vt:lpstr>PowerPoint Presentation</vt:lpstr>
      <vt:lpstr>What is a Research Project?</vt:lpstr>
      <vt:lpstr>So you have completed your research proposal. What happens next?</vt:lpstr>
      <vt:lpstr>Activity 3</vt:lpstr>
      <vt:lpstr>You now need to write the literature review</vt:lpstr>
      <vt:lpstr>Because you have to Mark allocation of 20%</vt:lpstr>
      <vt:lpstr>Why  am  I  doing  this??</vt:lpstr>
      <vt:lpstr>Why  am  I  doing  this??</vt:lpstr>
      <vt:lpstr>In the research proposal </vt:lpstr>
      <vt:lpstr>Next</vt:lpstr>
      <vt:lpstr>What is a literature review and what are its main purposes?</vt:lpstr>
      <vt:lpstr>Aim and objectives</vt:lpstr>
      <vt:lpstr>Also in the research proposal</vt:lpstr>
      <vt:lpstr>Why a Literature Review is important</vt:lpstr>
      <vt:lpstr>Now to the literature review</vt:lpstr>
      <vt:lpstr>Structure</vt:lpstr>
      <vt:lpstr>Literature Review</vt:lpstr>
      <vt:lpstr>Starting tips</vt:lpstr>
      <vt:lpstr>Think about the sort of research that would help your project.</vt:lpstr>
      <vt:lpstr>Example:</vt:lpstr>
      <vt:lpstr>Literature review</vt:lpstr>
      <vt:lpstr>Use of theory/models</vt:lpstr>
      <vt:lpstr>Literature review</vt:lpstr>
      <vt:lpstr>Literature reviews</vt:lpstr>
      <vt:lpstr>Your  goal  is…</vt:lpstr>
      <vt:lpstr>How to assess material</vt:lpstr>
      <vt:lpstr>Evaluating literature</vt:lpstr>
      <vt:lpstr>Or</vt:lpstr>
      <vt:lpstr>Assessing  Material</vt:lpstr>
      <vt:lpstr>Questions about the Material</vt:lpstr>
      <vt:lpstr>Questions…Material</vt:lpstr>
      <vt:lpstr>Questions…material</vt:lpstr>
      <vt:lpstr>Another way to look at the questions</vt:lpstr>
      <vt:lpstr>PowerPoint Presentation</vt:lpstr>
      <vt:lpstr>A  Word  to  the  wise</vt:lpstr>
      <vt:lpstr>Review process</vt:lpstr>
      <vt:lpstr>Summary record</vt:lpstr>
      <vt:lpstr>Reference management</vt:lpstr>
      <vt:lpstr>CHECKLIST</vt:lpstr>
      <vt:lpstr>Analyze  the  research…</vt:lpstr>
      <vt:lpstr>Analyze… analyze… analyze</vt:lpstr>
      <vt:lpstr>Time  to  write</vt:lpstr>
      <vt:lpstr>Structure </vt:lpstr>
      <vt:lpstr>Writing the introduction</vt:lpstr>
      <vt:lpstr>Writing the body</vt:lpstr>
      <vt:lpstr>Writing the conclusion</vt:lpstr>
      <vt:lpstr>Writing a literature review</vt:lpstr>
      <vt:lpstr>H  E  L  P  !!!!!!!!</vt:lpstr>
      <vt:lpstr>Extra</vt:lpstr>
      <vt:lpstr>Finally</vt:lpstr>
      <vt:lpstr>Further reading</vt:lpstr>
      <vt:lpstr>Further reading</vt:lpstr>
      <vt:lpstr>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Research Project</dc:title>
  <dc:creator>caroline jawad</dc:creator>
  <cp:lastModifiedBy>caroline jawad</cp:lastModifiedBy>
  <cp:revision>1</cp:revision>
  <dcterms:created xsi:type="dcterms:W3CDTF">2020-03-23T18:05:02Z</dcterms:created>
  <dcterms:modified xsi:type="dcterms:W3CDTF">2020-03-23T18:06:58Z</dcterms:modified>
</cp:coreProperties>
</file>