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304" r:id="rId3"/>
    <p:sldId id="267" r:id="rId4"/>
    <p:sldId id="306" r:id="rId5"/>
    <p:sldId id="307" r:id="rId6"/>
    <p:sldId id="308" r:id="rId7"/>
    <p:sldId id="309" r:id="rId8"/>
    <p:sldId id="310" r:id="rId9"/>
    <p:sldId id="280" r:id="rId10"/>
    <p:sldId id="281" r:id="rId11"/>
    <p:sldId id="282" r:id="rId12"/>
    <p:sldId id="312" r:id="rId13"/>
    <p:sldId id="313" r:id="rId14"/>
    <p:sldId id="314" r:id="rId15"/>
    <p:sldId id="315" r:id="rId16"/>
    <p:sldId id="316" r:id="rId17"/>
    <p:sldId id="269" r:id="rId18"/>
    <p:sldId id="311" r:id="rId19"/>
    <p:sldId id="317" r:id="rId20"/>
    <p:sldId id="274" r:id="rId21"/>
    <p:sldId id="275" r:id="rId22"/>
    <p:sldId id="302" r:id="rId23"/>
    <p:sldId id="305"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3" d="100"/>
          <a:sy n="103" d="100"/>
        </p:scale>
        <p:origin x="172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4" y="1"/>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4" y="9264651"/>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ngurbanproject.com/product-launch-plan-product-marketer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4</a:t>
            </a:r>
          </a:p>
          <a:p>
            <a:pPr eaLnBrk="1" hangingPunct="1"/>
            <a:r>
              <a:rPr lang="en-GB" altLang="en-US" dirty="0">
                <a:solidFill>
                  <a:schemeClr val="accent2"/>
                </a:solidFill>
              </a:rPr>
              <a:t>Marketing Research</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A182B-5B86-F7CB-8B20-7BECA8867A03}"/>
              </a:ext>
            </a:extLst>
          </p:cNvPr>
          <p:cNvSpPr>
            <a:spLocks noGrp="1"/>
          </p:cNvSpPr>
          <p:nvPr>
            <p:ph type="title"/>
          </p:nvPr>
        </p:nvSpPr>
        <p:spPr/>
        <p:txBody>
          <a:bodyPr/>
          <a:lstStyle/>
          <a:p>
            <a:r>
              <a:rPr lang="en-GB" sz="3200" dirty="0"/>
              <a:t>Learning Objectives</a:t>
            </a:r>
          </a:p>
        </p:txBody>
      </p:sp>
      <p:sp>
        <p:nvSpPr>
          <p:cNvPr id="3" name="Content Placeholder 2">
            <a:extLst>
              <a:ext uri="{FF2B5EF4-FFF2-40B4-BE49-F238E27FC236}">
                <a16:creationId xmlns:a16="http://schemas.microsoft.com/office/drawing/2014/main" id="{2B2ED9C2-9277-9ACC-1656-355599E756A4}"/>
              </a:ext>
            </a:extLst>
          </p:cNvPr>
          <p:cNvSpPr>
            <a:spLocks noGrp="1"/>
          </p:cNvSpPr>
          <p:nvPr>
            <p:ph idx="1"/>
          </p:nvPr>
        </p:nvSpPr>
        <p:spPr/>
        <p:txBody>
          <a:bodyPr/>
          <a:lstStyle/>
          <a:p>
            <a:r>
              <a:rPr lang="en-GB" sz="2400" dirty="0"/>
              <a:t>To determine what is research</a:t>
            </a:r>
          </a:p>
          <a:p>
            <a:r>
              <a:rPr lang="en-GB" sz="2400" dirty="0"/>
              <a:t>To analyse the advantages and disadvantages of research</a:t>
            </a:r>
          </a:p>
          <a:p>
            <a:r>
              <a:rPr lang="en-GB" sz="2400" dirty="0"/>
              <a:t>To determine what is quantitative and qualitative research. </a:t>
            </a:r>
          </a:p>
          <a:p>
            <a:r>
              <a:rPr lang="en-GB" sz="2400" dirty="0"/>
              <a:t>To analyse the main advantages and disadvantages of primary and secondary research</a:t>
            </a:r>
          </a:p>
          <a:p>
            <a:r>
              <a:rPr lang="en-GB" sz="2400" dirty="0"/>
              <a:t>To outline the opportunities and challenges of primary and secondary research in an international context.</a:t>
            </a:r>
          </a:p>
        </p:txBody>
      </p:sp>
      <p:sp>
        <p:nvSpPr>
          <p:cNvPr id="4" name="Date Placeholder 3">
            <a:extLst>
              <a:ext uri="{FF2B5EF4-FFF2-40B4-BE49-F238E27FC236}">
                <a16:creationId xmlns:a16="http://schemas.microsoft.com/office/drawing/2014/main" id="{709EC315-DCD9-0BE1-7B5B-E47081922CFA}"/>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B8092160-8599-A99D-4565-39DD73973DC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39663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dirty="0"/>
            </a:br>
            <a:br>
              <a:rPr lang="en-GB" sz="3100" b="1" dirty="0"/>
            </a:br>
            <a:r>
              <a:rPr lang="en-GB" sz="3600" dirty="0"/>
              <a:t>What is Marketing Research?</a:t>
            </a:r>
            <a:br>
              <a:rPr lang="en-GB" dirty="0"/>
            </a:br>
            <a:endParaRPr lang="en-GB" dirty="0"/>
          </a:p>
        </p:txBody>
      </p:sp>
      <p:sp>
        <p:nvSpPr>
          <p:cNvPr id="3" name="Content Placeholder 2"/>
          <p:cNvSpPr>
            <a:spLocks noGrp="1"/>
          </p:cNvSpPr>
          <p:nvPr>
            <p:ph idx="1"/>
          </p:nvPr>
        </p:nvSpPr>
        <p:spPr/>
        <p:txBody>
          <a:bodyPr>
            <a:normAutofit/>
          </a:bodyPr>
          <a:lstStyle/>
          <a:p>
            <a:r>
              <a:rPr lang="en-US" b="1" dirty="0"/>
              <a:t>Marketing research</a:t>
            </a:r>
            <a:r>
              <a:rPr lang="en-US" dirty="0"/>
              <a:t> is the systematic gathering, recording, and analysis of data.</a:t>
            </a:r>
            <a:endParaRPr lang="en-GB" dirty="0"/>
          </a:p>
        </p:txBody>
      </p:sp>
    </p:spTree>
    <p:extLst>
      <p:ext uri="{BB962C8B-B14F-4D97-AF65-F5344CB8AC3E}">
        <p14:creationId xmlns:p14="http://schemas.microsoft.com/office/powerpoint/2010/main" val="132848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04224-C787-669B-6D79-A4CD7E19CC6B}"/>
              </a:ext>
            </a:extLst>
          </p:cNvPr>
          <p:cNvSpPr>
            <a:spLocks noGrp="1"/>
          </p:cNvSpPr>
          <p:nvPr>
            <p:ph type="title"/>
          </p:nvPr>
        </p:nvSpPr>
        <p:spPr/>
        <p:txBody>
          <a:bodyPr/>
          <a:lstStyle/>
          <a:p>
            <a:r>
              <a:rPr lang="en-GB" sz="3200" dirty="0"/>
              <a:t>Advantages of Marketing Research</a:t>
            </a:r>
          </a:p>
        </p:txBody>
      </p:sp>
      <p:sp>
        <p:nvSpPr>
          <p:cNvPr id="3" name="Content Placeholder 2">
            <a:extLst>
              <a:ext uri="{FF2B5EF4-FFF2-40B4-BE49-F238E27FC236}">
                <a16:creationId xmlns:a16="http://schemas.microsoft.com/office/drawing/2014/main" id="{4EE94722-23B7-F339-F37D-E7041FE7673A}"/>
              </a:ext>
            </a:extLst>
          </p:cNvPr>
          <p:cNvSpPr>
            <a:spLocks noGrp="1"/>
          </p:cNvSpPr>
          <p:nvPr>
            <p:ph idx="1"/>
          </p:nvPr>
        </p:nvSpPr>
        <p:spPr/>
        <p:txBody>
          <a:bodyPr/>
          <a:lstStyle/>
          <a:p>
            <a:pPr algn="l">
              <a:buNone/>
            </a:pPr>
            <a:r>
              <a:rPr lang="en-GB" sz="2800" b="1" i="0" dirty="0">
                <a:solidFill>
                  <a:srgbClr val="111111"/>
                </a:solidFill>
                <a:effectLst/>
                <a:latin typeface="Ariel"/>
              </a:rPr>
              <a:t>Enhances Target Audience Understanding</a:t>
            </a:r>
            <a:endParaRPr lang="en-GB" sz="2800" b="0" i="0" dirty="0">
              <a:solidFill>
                <a:srgbClr val="111111"/>
              </a:solidFill>
              <a:effectLst/>
              <a:latin typeface="Ariel"/>
            </a:endParaRPr>
          </a:p>
          <a:p>
            <a:pPr algn="l"/>
            <a:r>
              <a:rPr lang="en-GB" sz="2800" b="0" i="0" dirty="0">
                <a:solidFill>
                  <a:srgbClr val="111111"/>
                </a:solidFill>
                <a:effectLst/>
                <a:latin typeface="Ariel"/>
              </a:rPr>
              <a:t>One of the primary advantages of marketing research is the deep understanding it provides of the target audience. </a:t>
            </a:r>
          </a:p>
          <a:p>
            <a:pPr algn="l">
              <a:buNone/>
            </a:pPr>
            <a:r>
              <a:rPr lang="en-GB" sz="2800" b="1" i="0" dirty="0">
                <a:solidFill>
                  <a:srgbClr val="111111"/>
                </a:solidFill>
                <a:effectLst/>
                <a:latin typeface="Ariel"/>
              </a:rPr>
              <a:t>Informs Product Development and Innovation</a:t>
            </a:r>
            <a:endParaRPr lang="en-GB" sz="2800" b="0" i="0" dirty="0">
              <a:solidFill>
                <a:srgbClr val="111111"/>
              </a:solidFill>
              <a:effectLst/>
              <a:latin typeface="Ariel"/>
            </a:endParaRPr>
          </a:p>
          <a:p>
            <a:pPr algn="l"/>
            <a:r>
              <a:rPr lang="en-GB" sz="2800" b="0" i="0" dirty="0">
                <a:solidFill>
                  <a:srgbClr val="111111"/>
                </a:solidFill>
                <a:effectLst/>
                <a:latin typeface="Ariel"/>
              </a:rPr>
              <a:t>Marketing research plays a crucial role in product development  It helps businesses to innovate and</a:t>
            </a:r>
            <a:r>
              <a:rPr lang="en-GB" sz="2800" b="0" i="0" u="sng" dirty="0">
                <a:effectLst/>
                <a:latin typeface="Ariel"/>
              </a:rPr>
              <a:t> </a:t>
            </a:r>
            <a:r>
              <a:rPr lang="en-GB" sz="2800" b="0" i="0" u="sng" dirty="0">
                <a:effectLst/>
                <a:latin typeface="Ariel"/>
                <a:hlinkClick r:id="rId2">
                  <a:extLst>
                    <a:ext uri="{A12FA001-AC4F-418D-AE19-62706E023703}">
                      <ahyp:hlinkClr xmlns:ahyp="http://schemas.microsoft.com/office/drawing/2018/hyperlinkcolor" val="tx"/>
                    </a:ext>
                  </a:extLst>
                </a:hlinkClick>
              </a:rPr>
              <a:t>create products</a:t>
            </a:r>
            <a:r>
              <a:rPr lang="en-GB" sz="2800" b="0" i="0" u="sng" dirty="0">
                <a:effectLst/>
                <a:latin typeface="Ariel"/>
              </a:rPr>
              <a:t> </a:t>
            </a:r>
            <a:r>
              <a:rPr lang="en-GB" sz="2800" b="0" i="0" dirty="0">
                <a:solidFill>
                  <a:srgbClr val="111111"/>
                </a:solidFill>
                <a:effectLst/>
                <a:latin typeface="Ariel"/>
              </a:rPr>
              <a:t>that align with market demands, reducing the risk of product failure.</a:t>
            </a:r>
          </a:p>
          <a:p>
            <a:pPr algn="l"/>
            <a:endParaRPr lang="en-GB" dirty="0"/>
          </a:p>
        </p:txBody>
      </p:sp>
      <p:sp>
        <p:nvSpPr>
          <p:cNvPr id="4" name="Date Placeholder 3">
            <a:extLst>
              <a:ext uri="{FF2B5EF4-FFF2-40B4-BE49-F238E27FC236}">
                <a16:creationId xmlns:a16="http://schemas.microsoft.com/office/drawing/2014/main" id="{CBE7F0CB-158C-5B9B-6E94-FB52EBA0A769}"/>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D1E0376B-CCB6-DB4C-8856-177E31274F74}"/>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224842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2E5D4-63DE-0202-ED33-5D1C3F1CF233}"/>
              </a:ext>
            </a:extLst>
          </p:cNvPr>
          <p:cNvSpPr>
            <a:spLocks noGrp="1"/>
          </p:cNvSpPr>
          <p:nvPr>
            <p:ph type="title"/>
          </p:nvPr>
        </p:nvSpPr>
        <p:spPr/>
        <p:txBody>
          <a:bodyPr/>
          <a:lstStyle/>
          <a:p>
            <a:r>
              <a:rPr lang="en-GB" sz="3200" dirty="0"/>
              <a:t>Advantages of Marketing Research</a:t>
            </a:r>
          </a:p>
        </p:txBody>
      </p:sp>
      <p:sp>
        <p:nvSpPr>
          <p:cNvPr id="3" name="Content Placeholder 2">
            <a:extLst>
              <a:ext uri="{FF2B5EF4-FFF2-40B4-BE49-F238E27FC236}">
                <a16:creationId xmlns:a16="http://schemas.microsoft.com/office/drawing/2014/main" id="{064910BF-8170-A4BF-701E-CBB32493D95C}"/>
              </a:ext>
            </a:extLst>
          </p:cNvPr>
          <p:cNvSpPr>
            <a:spLocks noGrp="1"/>
          </p:cNvSpPr>
          <p:nvPr>
            <p:ph idx="1"/>
          </p:nvPr>
        </p:nvSpPr>
        <p:spPr/>
        <p:txBody>
          <a:bodyPr/>
          <a:lstStyle/>
          <a:p>
            <a:pPr algn="l">
              <a:buNone/>
            </a:pPr>
            <a:r>
              <a:rPr lang="en-GB" sz="2800" b="1" i="0" dirty="0">
                <a:solidFill>
                  <a:srgbClr val="111111"/>
                </a:solidFill>
                <a:effectLst/>
                <a:latin typeface="var(--wp--preset--font-family--heading)"/>
              </a:rPr>
              <a:t>Identifies Market Trends and Opportunities</a:t>
            </a:r>
            <a:endParaRPr lang="en-GB" sz="2800" b="0" i="0" dirty="0">
              <a:solidFill>
                <a:srgbClr val="111111"/>
              </a:solidFill>
              <a:effectLst/>
              <a:latin typeface="var(--wp--preset--font-family--heading)"/>
            </a:endParaRPr>
          </a:p>
          <a:p>
            <a:pPr algn="l"/>
            <a:r>
              <a:rPr lang="en-GB" sz="2800" b="0" i="0" dirty="0">
                <a:solidFill>
                  <a:srgbClr val="111111"/>
                </a:solidFill>
                <a:effectLst/>
                <a:latin typeface="Inter"/>
              </a:rPr>
              <a:t>Marketing research enables businesses to stay ahead of the curve by identifying emerging market trends. This allows companies to capitalize on new opportunities before competitors, ensuring sustained growth and market relevance.</a:t>
            </a:r>
          </a:p>
          <a:p>
            <a:endParaRPr lang="en-GB" dirty="0"/>
          </a:p>
        </p:txBody>
      </p:sp>
      <p:sp>
        <p:nvSpPr>
          <p:cNvPr id="4" name="Date Placeholder 3">
            <a:extLst>
              <a:ext uri="{FF2B5EF4-FFF2-40B4-BE49-F238E27FC236}">
                <a16:creationId xmlns:a16="http://schemas.microsoft.com/office/drawing/2014/main" id="{0151014D-68ED-E72E-17BC-F8056C2D8E8C}"/>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EBAC03E3-DD99-5507-A71B-7E7B02ADB21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70221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8044E-B387-DC28-0E57-99DF1B737B49}"/>
              </a:ext>
            </a:extLst>
          </p:cNvPr>
          <p:cNvSpPr>
            <a:spLocks noGrp="1"/>
          </p:cNvSpPr>
          <p:nvPr>
            <p:ph type="title"/>
          </p:nvPr>
        </p:nvSpPr>
        <p:spPr/>
        <p:txBody>
          <a:bodyPr/>
          <a:lstStyle/>
          <a:p>
            <a:r>
              <a:rPr lang="en-GB" sz="3200" dirty="0"/>
              <a:t>Advantages of Marketing Research</a:t>
            </a:r>
          </a:p>
        </p:txBody>
      </p:sp>
      <p:sp>
        <p:nvSpPr>
          <p:cNvPr id="3" name="Content Placeholder 2">
            <a:extLst>
              <a:ext uri="{FF2B5EF4-FFF2-40B4-BE49-F238E27FC236}">
                <a16:creationId xmlns:a16="http://schemas.microsoft.com/office/drawing/2014/main" id="{91E86357-835C-62FB-F8A8-D073AFF5DCD7}"/>
              </a:ext>
            </a:extLst>
          </p:cNvPr>
          <p:cNvSpPr>
            <a:spLocks noGrp="1"/>
          </p:cNvSpPr>
          <p:nvPr>
            <p:ph idx="1"/>
          </p:nvPr>
        </p:nvSpPr>
        <p:spPr/>
        <p:txBody>
          <a:bodyPr/>
          <a:lstStyle/>
          <a:p>
            <a:pPr algn="l">
              <a:buNone/>
            </a:pPr>
            <a:r>
              <a:rPr lang="en-GB" sz="2800" b="1" i="0" dirty="0">
                <a:solidFill>
                  <a:srgbClr val="111111"/>
                </a:solidFill>
                <a:effectLst/>
                <a:latin typeface="var(--wp--preset--font-family--heading)"/>
              </a:rPr>
              <a:t>Enhances Customer Satisfaction and Retention</a:t>
            </a:r>
            <a:endParaRPr lang="en-GB" sz="2800" b="0" i="0" dirty="0">
              <a:solidFill>
                <a:srgbClr val="111111"/>
              </a:solidFill>
              <a:effectLst/>
              <a:latin typeface="var(--wp--preset--font-family--heading)"/>
            </a:endParaRPr>
          </a:p>
          <a:p>
            <a:pPr algn="l"/>
            <a:r>
              <a:rPr lang="en-GB" sz="2800" b="0" i="0" dirty="0">
                <a:solidFill>
                  <a:srgbClr val="111111"/>
                </a:solidFill>
                <a:effectLst/>
                <a:latin typeface="Inter"/>
              </a:rPr>
              <a:t>Understanding customer feedback through marketing research allows businesses to improve their products and services continuously. Satisfied customers are more likely to become repeat buyers and brand advocates, which is crucial for long-term business success</a:t>
            </a:r>
          </a:p>
          <a:p>
            <a:endParaRPr lang="en-GB" dirty="0"/>
          </a:p>
        </p:txBody>
      </p:sp>
      <p:sp>
        <p:nvSpPr>
          <p:cNvPr id="4" name="Date Placeholder 3">
            <a:extLst>
              <a:ext uri="{FF2B5EF4-FFF2-40B4-BE49-F238E27FC236}">
                <a16:creationId xmlns:a16="http://schemas.microsoft.com/office/drawing/2014/main" id="{78AF011C-188E-DC7A-43BA-177F9FB127BE}"/>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5B9E95DC-EC1D-9DFF-5B37-18802BBA4B2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114489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F6E5-DDAF-B169-E2CC-DA24BE50AA95}"/>
              </a:ext>
            </a:extLst>
          </p:cNvPr>
          <p:cNvSpPr>
            <a:spLocks noGrp="1"/>
          </p:cNvSpPr>
          <p:nvPr>
            <p:ph type="title"/>
          </p:nvPr>
        </p:nvSpPr>
        <p:spPr/>
        <p:txBody>
          <a:bodyPr/>
          <a:lstStyle/>
          <a:p>
            <a:r>
              <a:rPr lang="en-GB" sz="3200" i="0" dirty="0">
                <a:solidFill>
                  <a:srgbClr val="111111"/>
                </a:solidFill>
                <a:effectLst/>
                <a:latin typeface="Ariel"/>
              </a:rPr>
              <a:t>The Disadvantages Of Marketing Research</a:t>
            </a:r>
            <a:br>
              <a:rPr lang="en-GB" sz="3200" i="0" dirty="0">
                <a:solidFill>
                  <a:srgbClr val="111111"/>
                </a:solidFill>
                <a:effectLst/>
                <a:latin typeface="Ariel"/>
              </a:rPr>
            </a:br>
            <a:endParaRPr lang="en-GB" sz="3200" dirty="0">
              <a:latin typeface="Ariel"/>
            </a:endParaRPr>
          </a:p>
        </p:txBody>
      </p:sp>
      <p:sp>
        <p:nvSpPr>
          <p:cNvPr id="3" name="Content Placeholder 2">
            <a:extLst>
              <a:ext uri="{FF2B5EF4-FFF2-40B4-BE49-F238E27FC236}">
                <a16:creationId xmlns:a16="http://schemas.microsoft.com/office/drawing/2014/main" id="{C8740981-6C78-48DE-77F1-407C76D9E992}"/>
              </a:ext>
            </a:extLst>
          </p:cNvPr>
          <p:cNvSpPr>
            <a:spLocks noGrp="1"/>
          </p:cNvSpPr>
          <p:nvPr>
            <p:ph idx="1"/>
          </p:nvPr>
        </p:nvSpPr>
        <p:spPr/>
        <p:txBody>
          <a:bodyPr/>
          <a:lstStyle/>
          <a:p>
            <a:pPr algn="l">
              <a:buNone/>
            </a:pPr>
            <a:r>
              <a:rPr lang="en-GB" sz="2400" b="1" i="0" dirty="0">
                <a:solidFill>
                  <a:srgbClr val="111111"/>
                </a:solidFill>
                <a:effectLst/>
                <a:latin typeface="Ariel"/>
              </a:rPr>
              <a:t>Costly and Time-Consuming</a:t>
            </a:r>
            <a:endParaRPr lang="en-GB" sz="2400" b="0" i="0" dirty="0">
              <a:solidFill>
                <a:srgbClr val="111111"/>
              </a:solidFill>
              <a:effectLst/>
              <a:latin typeface="Ariel"/>
            </a:endParaRPr>
          </a:p>
          <a:p>
            <a:pPr algn="l"/>
            <a:r>
              <a:rPr lang="en-GB" sz="2400" b="0" i="0" dirty="0">
                <a:solidFill>
                  <a:srgbClr val="111111"/>
                </a:solidFill>
                <a:effectLst/>
                <a:latin typeface="Ariel"/>
              </a:rPr>
              <a:t>Market research can be quite expensive and time-consuming. For small businesses with limited budgets, paying for surveys, focus groups, and data analysis can be a significant challenge. Gathering and analysing data requires not just money, but also time, staff, and technology. Finding enough funds for thorough research can be tough, which might limit how detailed and in-depth the research can be.</a:t>
            </a:r>
          </a:p>
          <a:p>
            <a:endParaRPr lang="en-GB" dirty="0"/>
          </a:p>
        </p:txBody>
      </p:sp>
      <p:sp>
        <p:nvSpPr>
          <p:cNvPr id="4" name="Date Placeholder 3">
            <a:extLst>
              <a:ext uri="{FF2B5EF4-FFF2-40B4-BE49-F238E27FC236}">
                <a16:creationId xmlns:a16="http://schemas.microsoft.com/office/drawing/2014/main" id="{2CE7513C-593E-8060-C0F7-0A968BC7C469}"/>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22997686-49AA-97F4-EA86-1B5CB383F20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531208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D27AE-E810-E220-E7A9-181C8944B288}"/>
              </a:ext>
            </a:extLst>
          </p:cNvPr>
          <p:cNvSpPr>
            <a:spLocks noGrp="1"/>
          </p:cNvSpPr>
          <p:nvPr>
            <p:ph type="title"/>
          </p:nvPr>
        </p:nvSpPr>
        <p:spPr/>
        <p:txBody>
          <a:bodyPr/>
          <a:lstStyle/>
          <a:p>
            <a:r>
              <a:rPr lang="en-GB" sz="4400" i="0" dirty="0">
                <a:solidFill>
                  <a:srgbClr val="111111"/>
                </a:solidFill>
                <a:effectLst/>
                <a:latin typeface="Ariel"/>
              </a:rPr>
              <a:t>The Disadvantages Of Marketing Research</a:t>
            </a:r>
            <a:endParaRPr lang="en-GB" dirty="0"/>
          </a:p>
        </p:txBody>
      </p:sp>
      <p:sp>
        <p:nvSpPr>
          <p:cNvPr id="3" name="Content Placeholder 2">
            <a:extLst>
              <a:ext uri="{FF2B5EF4-FFF2-40B4-BE49-F238E27FC236}">
                <a16:creationId xmlns:a16="http://schemas.microsoft.com/office/drawing/2014/main" id="{4329F6EB-6C99-7ADE-545E-4555E93685D1}"/>
              </a:ext>
            </a:extLst>
          </p:cNvPr>
          <p:cNvSpPr>
            <a:spLocks noGrp="1"/>
          </p:cNvSpPr>
          <p:nvPr>
            <p:ph idx="1"/>
          </p:nvPr>
        </p:nvSpPr>
        <p:spPr>
          <a:xfrm>
            <a:off x="457200" y="1600200"/>
            <a:ext cx="8229600" cy="4061047"/>
          </a:xfrm>
        </p:spPr>
        <p:txBody>
          <a:bodyPr/>
          <a:lstStyle/>
          <a:p>
            <a:pPr algn="l">
              <a:buNone/>
            </a:pPr>
            <a:r>
              <a:rPr lang="en-GB" b="1" i="0" dirty="0">
                <a:solidFill>
                  <a:srgbClr val="111111"/>
                </a:solidFill>
                <a:effectLst/>
                <a:latin typeface="var(--wp--preset--font-family--heading)"/>
              </a:rPr>
              <a:t> </a:t>
            </a:r>
            <a:r>
              <a:rPr lang="en-GB" sz="2800" b="1" i="0" dirty="0">
                <a:solidFill>
                  <a:srgbClr val="111111"/>
                </a:solidFill>
                <a:effectLst/>
                <a:latin typeface="Ariel"/>
              </a:rPr>
              <a:t>Data Accuracy and Complexity</a:t>
            </a:r>
            <a:endParaRPr lang="en-GB" sz="2800" b="0" i="0" dirty="0">
              <a:solidFill>
                <a:srgbClr val="111111"/>
              </a:solidFill>
              <a:effectLst/>
              <a:latin typeface="Ariel"/>
            </a:endParaRPr>
          </a:p>
          <a:p>
            <a:pPr algn="l"/>
            <a:r>
              <a:rPr lang="en-GB" sz="2800" b="0" i="0" dirty="0">
                <a:solidFill>
                  <a:srgbClr val="111111"/>
                </a:solidFill>
                <a:effectLst/>
                <a:latin typeface="Ariel"/>
              </a:rPr>
              <a:t>Marketing research can be tricky because the data might not always be accurate. This can lead to poor decision-making. </a:t>
            </a:r>
          </a:p>
          <a:p>
            <a:pPr algn="l">
              <a:buNone/>
            </a:pPr>
            <a:r>
              <a:rPr lang="en-GB" sz="2800" b="1" i="0" dirty="0">
                <a:solidFill>
                  <a:srgbClr val="111111"/>
                </a:solidFill>
                <a:effectLst/>
                <a:latin typeface="Ariel"/>
              </a:rPr>
              <a:t>Need for Skilled People</a:t>
            </a:r>
            <a:endParaRPr lang="en-GB" sz="2800" b="0" i="0" dirty="0">
              <a:solidFill>
                <a:srgbClr val="111111"/>
              </a:solidFill>
              <a:effectLst/>
              <a:latin typeface="Ariel"/>
            </a:endParaRPr>
          </a:p>
          <a:p>
            <a:pPr algn="l"/>
            <a:r>
              <a:rPr lang="en-GB" sz="2800" b="0" i="0" dirty="0">
                <a:solidFill>
                  <a:srgbClr val="111111"/>
                </a:solidFill>
                <a:effectLst/>
                <a:latin typeface="Ariel"/>
              </a:rPr>
              <a:t>Market research requires skilled experts to conduct and interpret the data properly. Many companies opt to hire external firms for this task, but it can be costly.</a:t>
            </a:r>
          </a:p>
          <a:p>
            <a:pPr algn="l"/>
            <a:endParaRPr lang="en-GB" dirty="0"/>
          </a:p>
        </p:txBody>
      </p:sp>
      <p:sp>
        <p:nvSpPr>
          <p:cNvPr id="4" name="Date Placeholder 3">
            <a:extLst>
              <a:ext uri="{FF2B5EF4-FFF2-40B4-BE49-F238E27FC236}">
                <a16:creationId xmlns:a16="http://schemas.microsoft.com/office/drawing/2014/main" id="{E01229E0-ECD0-10FD-0CAF-94690B6A6E86}"/>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D4F27C45-B28C-C02F-59A9-A118F4DD37A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51477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30C0-0BAB-4971-8F3F-CAD9146CB942}"/>
              </a:ext>
            </a:extLst>
          </p:cNvPr>
          <p:cNvSpPr>
            <a:spLocks noGrp="1"/>
          </p:cNvSpPr>
          <p:nvPr>
            <p:ph type="title"/>
          </p:nvPr>
        </p:nvSpPr>
        <p:spPr/>
        <p:txBody>
          <a:bodyPr/>
          <a:lstStyle/>
          <a:p>
            <a:r>
              <a:rPr lang="en-GB" sz="3200" dirty="0"/>
              <a:t>Quantitative Research</a:t>
            </a:r>
          </a:p>
        </p:txBody>
      </p:sp>
      <p:sp>
        <p:nvSpPr>
          <p:cNvPr id="3" name="Content Placeholder 2">
            <a:extLst>
              <a:ext uri="{FF2B5EF4-FFF2-40B4-BE49-F238E27FC236}">
                <a16:creationId xmlns:a16="http://schemas.microsoft.com/office/drawing/2014/main" id="{DEB059FC-E68E-4ABB-BA00-8B02FC59774C}"/>
              </a:ext>
            </a:extLst>
          </p:cNvPr>
          <p:cNvSpPr>
            <a:spLocks noGrp="1"/>
          </p:cNvSpPr>
          <p:nvPr>
            <p:ph idx="1"/>
          </p:nvPr>
        </p:nvSpPr>
        <p:spPr/>
        <p:txBody>
          <a:bodyPr>
            <a:normAutofit/>
          </a:bodyPr>
          <a:lstStyle/>
          <a:p>
            <a:r>
              <a:rPr lang="en-US" sz="2800" dirty="0">
                <a:latin typeface="Ariel"/>
              </a:rPr>
              <a:t>Quantitative research means asking people for their opinions in a structured way so that you have facts and statistics to guide you. To get reliable results, it’s important to survey people in fairly large numbers and to make sure they are a representative sample of your target market.</a:t>
            </a:r>
            <a:endParaRPr lang="en-GB" sz="2800" dirty="0">
              <a:latin typeface="Ariel"/>
            </a:endParaRPr>
          </a:p>
        </p:txBody>
      </p:sp>
    </p:spTree>
    <p:extLst>
      <p:ext uri="{BB962C8B-B14F-4D97-AF65-F5344CB8AC3E}">
        <p14:creationId xmlns:p14="http://schemas.microsoft.com/office/powerpoint/2010/main" val="42191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C013-D372-4454-8E2D-76E9AEB47A39}"/>
              </a:ext>
            </a:extLst>
          </p:cNvPr>
          <p:cNvSpPr>
            <a:spLocks noGrp="1"/>
          </p:cNvSpPr>
          <p:nvPr>
            <p:ph type="title"/>
          </p:nvPr>
        </p:nvSpPr>
        <p:spPr/>
        <p:txBody>
          <a:bodyPr/>
          <a:lstStyle/>
          <a:p>
            <a:r>
              <a:rPr lang="en-US" sz="3200" dirty="0"/>
              <a:t>Qualitative Research</a:t>
            </a:r>
            <a:endParaRPr lang="en-GB" sz="3200" dirty="0"/>
          </a:p>
        </p:txBody>
      </p:sp>
      <p:sp>
        <p:nvSpPr>
          <p:cNvPr id="3" name="Content Placeholder 2">
            <a:extLst>
              <a:ext uri="{FF2B5EF4-FFF2-40B4-BE49-F238E27FC236}">
                <a16:creationId xmlns:a16="http://schemas.microsoft.com/office/drawing/2014/main" id="{8C574440-E138-498F-8178-A062C85C9351}"/>
              </a:ext>
            </a:extLst>
          </p:cNvPr>
          <p:cNvSpPr>
            <a:spLocks noGrp="1"/>
          </p:cNvSpPr>
          <p:nvPr>
            <p:ph idx="1"/>
          </p:nvPr>
        </p:nvSpPr>
        <p:spPr/>
        <p:txBody>
          <a:bodyPr/>
          <a:lstStyle/>
          <a:p>
            <a:pPr marL="0" indent="0">
              <a:buNone/>
            </a:pPr>
            <a:r>
              <a:rPr lang="en-US" sz="2800" dirty="0"/>
              <a:t>Qualitative market research focuses on the reasons and motivations behind customers' behaviors, opinions, desires and expectations.</a:t>
            </a:r>
            <a:endParaRPr lang="en-GB" sz="2800" dirty="0"/>
          </a:p>
          <a:p>
            <a:endParaRPr lang="en-GB" dirty="0"/>
          </a:p>
          <a:p>
            <a:endParaRPr lang="en-GB" dirty="0"/>
          </a:p>
        </p:txBody>
      </p:sp>
    </p:spTree>
    <p:extLst>
      <p:ext uri="{BB962C8B-B14F-4D97-AF65-F5344CB8AC3E}">
        <p14:creationId xmlns:p14="http://schemas.microsoft.com/office/powerpoint/2010/main" val="1908601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B518-5A65-499A-8555-A1767C7523EA}"/>
              </a:ext>
            </a:extLst>
          </p:cNvPr>
          <p:cNvSpPr>
            <a:spLocks noGrp="1"/>
          </p:cNvSpPr>
          <p:nvPr>
            <p:ph type="title"/>
          </p:nvPr>
        </p:nvSpPr>
        <p:spPr/>
        <p:txBody>
          <a:bodyPr/>
          <a:lstStyle/>
          <a:p>
            <a:r>
              <a:rPr lang="en-GB" sz="3200" dirty="0"/>
              <a:t>Primary Research</a:t>
            </a:r>
          </a:p>
        </p:txBody>
      </p:sp>
      <p:sp>
        <p:nvSpPr>
          <p:cNvPr id="3" name="Content Placeholder 2">
            <a:extLst>
              <a:ext uri="{FF2B5EF4-FFF2-40B4-BE49-F238E27FC236}">
                <a16:creationId xmlns:a16="http://schemas.microsoft.com/office/drawing/2014/main" id="{451FAC23-5943-414C-95E9-DAF25CC5062B}"/>
              </a:ext>
            </a:extLst>
          </p:cNvPr>
          <p:cNvSpPr>
            <a:spLocks noGrp="1"/>
          </p:cNvSpPr>
          <p:nvPr>
            <p:ph idx="1"/>
          </p:nvPr>
        </p:nvSpPr>
        <p:spPr/>
        <p:txBody>
          <a:bodyPr/>
          <a:lstStyle/>
          <a:p>
            <a:r>
              <a:rPr lang="en-US" sz="2800" dirty="0"/>
              <a:t>Primary research is data which is obtained first-hand. This means that the researcher conducts the research themselves or commissions the data to be collected on their behalf. Primary research means going directly to the source, rather than relying on pre-existing data samples.</a:t>
            </a:r>
            <a:endParaRPr lang="en-GB" sz="2800" dirty="0"/>
          </a:p>
          <a:p>
            <a:endParaRPr lang="en-GB" dirty="0"/>
          </a:p>
        </p:txBody>
      </p:sp>
    </p:spTree>
    <p:extLst>
      <p:ext uri="{BB962C8B-B14F-4D97-AF65-F5344CB8AC3E}">
        <p14:creationId xmlns:p14="http://schemas.microsoft.com/office/powerpoint/2010/main" val="3495477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A07DB-E873-0853-ED40-DADFD7CD805A}"/>
              </a:ext>
            </a:extLst>
          </p:cNvPr>
          <p:cNvSpPr>
            <a:spLocks noGrp="1"/>
          </p:cNvSpPr>
          <p:nvPr>
            <p:ph type="title"/>
          </p:nvPr>
        </p:nvSpPr>
        <p:spPr/>
        <p:txBody>
          <a:bodyPr/>
          <a:lstStyle/>
          <a:p>
            <a:r>
              <a:rPr lang="en-GB" sz="3200" dirty="0"/>
              <a:t>Advantages of Primary Research</a:t>
            </a:r>
          </a:p>
        </p:txBody>
      </p:sp>
      <p:sp>
        <p:nvSpPr>
          <p:cNvPr id="3" name="Content Placeholder 2">
            <a:extLst>
              <a:ext uri="{FF2B5EF4-FFF2-40B4-BE49-F238E27FC236}">
                <a16:creationId xmlns:a16="http://schemas.microsoft.com/office/drawing/2014/main" id="{32AB52D2-7020-8F04-A47C-17D0F1BF1432}"/>
              </a:ext>
            </a:extLst>
          </p:cNvPr>
          <p:cNvSpPr>
            <a:spLocks noGrp="1"/>
          </p:cNvSpPr>
          <p:nvPr>
            <p:ph idx="1"/>
          </p:nvPr>
        </p:nvSpPr>
        <p:spPr/>
        <p:txBody>
          <a:bodyPr/>
          <a:lstStyle/>
          <a:p>
            <a:pPr marL="0" indent="0">
              <a:buNone/>
            </a:pPr>
            <a:r>
              <a:rPr lang="en-GB" sz="2000" b="1" dirty="0">
                <a:effectLst/>
                <a:latin typeface="Arial" panose="020B0604020202020204" pitchFamily="34" charset="0"/>
                <a:cs typeface="Arial" panose="020B0604020202020204" pitchFamily="34" charset="0"/>
              </a:rPr>
              <a:t>Up to date and more accurate</a:t>
            </a:r>
          </a:p>
          <a:p>
            <a:r>
              <a:rPr lang="en-GB" sz="2000" dirty="0">
                <a:effectLst/>
                <a:latin typeface="Arial" panose="020B0604020202020204" pitchFamily="34" charset="0"/>
                <a:cs typeface="Arial" panose="020B0604020202020204" pitchFamily="34" charset="0"/>
              </a:rPr>
              <a:t>Is up to date and more accurate to the given situation or place unlike secondary research. </a:t>
            </a:r>
          </a:p>
          <a:p>
            <a:endParaRPr lang="en-GB" sz="2000" dirty="0">
              <a:effectLst/>
              <a:latin typeface="Arial" panose="020B0604020202020204" pitchFamily="34" charset="0"/>
              <a:cs typeface="Arial" panose="020B0604020202020204" pitchFamily="34" charset="0"/>
            </a:endParaRPr>
          </a:p>
          <a:p>
            <a:pPr marL="0" indent="0">
              <a:buNone/>
            </a:pPr>
            <a:r>
              <a:rPr lang="en-GB" sz="2000" b="1" i="0" dirty="0">
                <a:solidFill>
                  <a:srgbClr val="000000"/>
                </a:solidFill>
                <a:effectLst/>
                <a:latin typeface="Arial" panose="020B0604020202020204" pitchFamily="34" charset="0"/>
                <a:cs typeface="Arial" panose="020B0604020202020204" pitchFamily="34" charset="0"/>
              </a:rPr>
              <a:t>Privacy of data</a:t>
            </a:r>
          </a:p>
          <a:p>
            <a:r>
              <a:rPr lang="en-GB" sz="2000" b="0" i="0" dirty="0">
                <a:solidFill>
                  <a:srgbClr val="000000"/>
                </a:solidFill>
                <a:effectLst/>
                <a:latin typeface="Arial" panose="020B0604020202020204" pitchFamily="34" charset="0"/>
                <a:cs typeface="Arial" panose="020B0604020202020204" pitchFamily="34" charset="0"/>
              </a:rPr>
              <a:t> As primary research is carried out by you or on your behalf, then you  don’t need to share this information with other companies, so you have an edge over your competitors who are relying on secondary information</a:t>
            </a:r>
            <a:r>
              <a:rPr lang="en-GB" sz="2000" b="0" i="0" dirty="0">
                <a:solidFill>
                  <a:srgbClr val="000000"/>
                </a:solidFill>
                <a:effectLst/>
                <a:latin typeface="var(--ricos-custom-p-font-family,unset)"/>
              </a:rPr>
              <a:t>.</a:t>
            </a:r>
          </a:p>
          <a:p>
            <a:pPr algn="l" fontAlgn="base">
              <a:buNone/>
            </a:pPr>
            <a:endParaRPr lang="en-GB" sz="2800" dirty="0">
              <a:effectLst/>
              <a:latin typeface="var(--ricos-custom-p-font-family,unset)"/>
            </a:endParaRPr>
          </a:p>
          <a:p>
            <a:pPr algn="l" fontAlgn="base">
              <a:buNone/>
            </a:pPr>
            <a:endParaRPr lang="en-GB" sz="2800" dirty="0">
              <a:effectLst/>
              <a:latin typeface="var(--ricos-custom-p-font-family,unset)"/>
            </a:endParaRPr>
          </a:p>
          <a:p>
            <a:pPr algn="l" fontAlgn="base">
              <a:buNone/>
            </a:pPr>
            <a:br>
              <a:rPr lang="en-GB" dirty="0">
                <a:effectLst/>
                <a:latin typeface="var(--ricos-custom-p-font-family,unset)"/>
              </a:rPr>
            </a:br>
            <a:endParaRPr lang="en-GB" dirty="0"/>
          </a:p>
        </p:txBody>
      </p:sp>
      <p:sp>
        <p:nvSpPr>
          <p:cNvPr id="4" name="Date Placeholder 3">
            <a:extLst>
              <a:ext uri="{FF2B5EF4-FFF2-40B4-BE49-F238E27FC236}">
                <a16:creationId xmlns:a16="http://schemas.microsoft.com/office/drawing/2014/main" id="{1984C562-77A2-05C1-28C6-1D3B9B58873E}"/>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E6DE9159-2A3F-FF31-ADFC-4B5BB47F98A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908500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3E6E-C686-DF2B-42A5-AF4DD8051ACF}"/>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Disadvantages of Primary Research</a:t>
            </a:r>
          </a:p>
        </p:txBody>
      </p:sp>
      <p:sp>
        <p:nvSpPr>
          <p:cNvPr id="3" name="Content Placeholder 2">
            <a:extLst>
              <a:ext uri="{FF2B5EF4-FFF2-40B4-BE49-F238E27FC236}">
                <a16:creationId xmlns:a16="http://schemas.microsoft.com/office/drawing/2014/main" id="{2D653776-3847-2595-98E4-7712832CCF25}"/>
              </a:ext>
            </a:extLst>
          </p:cNvPr>
          <p:cNvSpPr>
            <a:spLocks noGrp="1"/>
          </p:cNvSpPr>
          <p:nvPr>
            <p:ph idx="1"/>
          </p:nvPr>
        </p:nvSpPr>
        <p:spPr/>
        <p:txBody>
          <a:bodyPr/>
          <a:lstStyle/>
          <a:p>
            <a:pPr algn="l" fontAlgn="base">
              <a:buNone/>
            </a:pPr>
            <a:r>
              <a:rPr lang="en-GB" sz="2400" b="1" i="0" dirty="0">
                <a:solidFill>
                  <a:srgbClr val="000000"/>
                </a:solidFill>
                <a:effectLst/>
                <a:latin typeface="Arial" panose="020B0604020202020204" pitchFamily="34" charset="0"/>
                <a:cs typeface="Arial" panose="020B0604020202020204" pitchFamily="34" charset="0"/>
              </a:rPr>
              <a:t>Time consuming</a:t>
            </a:r>
          </a:p>
          <a:p>
            <a:pPr algn="l" fontAlgn="base"/>
            <a:r>
              <a:rPr lang="en-GB" sz="2400" b="0" i="0" dirty="0">
                <a:solidFill>
                  <a:srgbClr val="000000"/>
                </a:solidFill>
                <a:effectLst/>
                <a:latin typeface="Arial" panose="020B0604020202020204" pitchFamily="34" charset="0"/>
                <a:cs typeface="Arial" panose="020B0604020202020204" pitchFamily="34" charset="0"/>
              </a:rPr>
              <a:t>It can be a time-consuming exercise in comparison to secondary research.</a:t>
            </a:r>
          </a:p>
          <a:p>
            <a:pPr algn="l" fontAlgn="base">
              <a:buNone/>
            </a:pPr>
            <a:r>
              <a:rPr lang="en-GB" sz="2400" b="1" i="0" dirty="0">
                <a:solidFill>
                  <a:srgbClr val="000000"/>
                </a:solidFill>
                <a:effectLst/>
                <a:latin typeface="Arial" panose="020B0604020202020204" pitchFamily="34" charset="0"/>
                <a:cs typeface="Arial" panose="020B0604020202020204" pitchFamily="34" charset="0"/>
              </a:rPr>
              <a:t>Can be expensive</a:t>
            </a:r>
          </a:p>
          <a:p>
            <a:pPr algn="l" fontAlgn="base"/>
            <a:r>
              <a:rPr lang="en-GB" sz="2400" b="0" i="0" dirty="0">
                <a:solidFill>
                  <a:srgbClr val="000000"/>
                </a:solidFill>
                <a:effectLst/>
                <a:latin typeface="Arial" panose="020B0604020202020204" pitchFamily="34" charset="0"/>
                <a:cs typeface="Arial" panose="020B0604020202020204" pitchFamily="34" charset="0"/>
              </a:rPr>
              <a:t>Can be costly when carrying out large international studies or on a continuous basis as it’s been developed for a customised purpose.</a:t>
            </a:r>
          </a:p>
          <a:p>
            <a:pPr marL="0" indent="0" algn="l" fontAlgn="base">
              <a:buNone/>
            </a:pPr>
            <a:r>
              <a:rPr lang="en-GB" sz="2400" b="1" dirty="0">
                <a:solidFill>
                  <a:srgbClr val="000000"/>
                </a:solidFill>
                <a:latin typeface="Arial" panose="020B0604020202020204" pitchFamily="34" charset="0"/>
                <a:cs typeface="Arial" panose="020B0604020202020204" pitchFamily="34" charset="0"/>
              </a:rPr>
              <a:t>Low response rate</a:t>
            </a:r>
          </a:p>
          <a:p>
            <a:r>
              <a:rPr lang="en-GB" sz="2400" dirty="0">
                <a:solidFill>
                  <a:srgbClr val="000000"/>
                </a:solidFill>
                <a:latin typeface="Arial" panose="020B0604020202020204" pitchFamily="34" charset="0"/>
                <a:cs typeface="Arial" panose="020B0604020202020204" pitchFamily="34" charset="0"/>
              </a:rPr>
              <a:t>There can be a low response rate with respondents.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9FC4C32-3ECB-AB7B-6455-BF0A8B89886F}"/>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A30F63F8-9806-E5A4-36E7-10A5DCC8B3D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03466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E077-B508-38DE-EB9E-CF7CCF960E0A}"/>
              </a:ext>
            </a:extLst>
          </p:cNvPr>
          <p:cNvSpPr>
            <a:spLocks noGrp="1"/>
          </p:cNvSpPr>
          <p:nvPr>
            <p:ph type="title"/>
          </p:nvPr>
        </p:nvSpPr>
        <p:spPr/>
        <p:txBody>
          <a:bodyPr/>
          <a:lstStyle/>
          <a:p>
            <a:r>
              <a:rPr lang="en-GB" sz="3200" dirty="0"/>
              <a:t>Types of Primary Research Methods</a:t>
            </a:r>
          </a:p>
        </p:txBody>
      </p:sp>
      <p:sp>
        <p:nvSpPr>
          <p:cNvPr id="3" name="Content Placeholder 2">
            <a:extLst>
              <a:ext uri="{FF2B5EF4-FFF2-40B4-BE49-F238E27FC236}">
                <a16:creationId xmlns:a16="http://schemas.microsoft.com/office/drawing/2014/main" id="{91CDD953-FE1D-85DB-DD30-A74B7A3C9496}"/>
              </a:ext>
            </a:extLst>
          </p:cNvPr>
          <p:cNvSpPr>
            <a:spLocks noGrp="1"/>
          </p:cNvSpPr>
          <p:nvPr>
            <p:ph idx="1"/>
          </p:nvPr>
        </p:nvSpPr>
        <p:spPr/>
        <p:txBody>
          <a:bodyPr/>
          <a:lstStyle/>
          <a:p>
            <a:pPr algn="l">
              <a:buNone/>
            </a:pPr>
            <a:r>
              <a:rPr lang="en-GB" sz="2000" b="1" i="0" dirty="0">
                <a:solidFill>
                  <a:srgbClr val="111827"/>
                </a:solidFill>
                <a:effectLst/>
                <a:latin typeface="Arial" panose="020B0604020202020204" pitchFamily="34" charset="0"/>
                <a:cs typeface="Arial" panose="020B0604020202020204" pitchFamily="34" charset="0"/>
              </a:rPr>
              <a:t>Surveys</a:t>
            </a:r>
          </a:p>
          <a:p>
            <a:pPr algn="l">
              <a:buNone/>
            </a:pPr>
            <a:r>
              <a:rPr lang="en-GB" sz="2000" b="0" i="0" dirty="0">
                <a:solidFill>
                  <a:srgbClr val="111827"/>
                </a:solidFill>
                <a:effectLst/>
                <a:latin typeface="Arial" panose="020B0604020202020204" pitchFamily="34" charset="0"/>
                <a:cs typeface="Arial" panose="020B0604020202020204" pitchFamily="34" charset="0"/>
              </a:rPr>
              <a:t>	In-person and online </a:t>
            </a:r>
            <a:r>
              <a:rPr lang="en-GB" sz="2000" dirty="0">
                <a:latin typeface="Arial" panose="020B0604020202020204" pitchFamily="34" charset="0"/>
                <a:cs typeface="Arial" panose="020B0604020202020204" pitchFamily="34" charset="0"/>
              </a:rPr>
              <a:t>surveys</a:t>
            </a:r>
            <a:r>
              <a:rPr lang="en-GB" sz="2000" dirty="0">
                <a:solidFill>
                  <a:srgbClr val="2563EB"/>
                </a:solidFill>
                <a:latin typeface="Arial" panose="020B0604020202020204" pitchFamily="34" charset="0"/>
                <a:cs typeface="Arial" panose="020B0604020202020204" pitchFamily="34" charset="0"/>
              </a:rPr>
              <a:t> </a:t>
            </a:r>
            <a:r>
              <a:rPr lang="en-GB" sz="2000" b="0" i="0" dirty="0">
                <a:solidFill>
                  <a:srgbClr val="111827"/>
                </a:solidFill>
                <a:effectLst/>
                <a:latin typeface="Arial" panose="020B0604020202020204" pitchFamily="34" charset="0"/>
                <a:cs typeface="Arial" panose="020B0604020202020204" pitchFamily="34" charset="0"/>
              </a:rPr>
              <a:t>collect data from a large audience efficiently. By utilising structured questionnaires, researchers can gather data on a wide range of topics, such as attitudes, preferences, behaviour, or factual information.</a:t>
            </a:r>
          </a:p>
          <a:p>
            <a:pPr algn="l">
              <a:buNone/>
            </a:pPr>
            <a:endParaRPr lang="en-GB" sz="2000" b="0" i="0" dirty="0">
              <a:solidFill>
                <a:srgbClr val="111827"/>
              </a:solidFill>
              <a:effectLst/>
              <a:latin typeface="Arial" panose="020B0604020202020204" pitchFamily="34" charset="0"/>
              <a:cs typeface="Arial" panose="020B0604020202020204" pitchFamily="34" charset="0"/>
            </a:endParaRPr>
          </a:p>
          <a:p>
            <a:pPr algn="l"/>
            <a:r>
              <a:rPr lang="en-GB" sz="2000" b="0" i="0" dirty="0">
                <a:solidFill>
                  <a:srgbClr val="111827"/>
                </a:solidFill>
                <a:effectLst/>
                <a:latin typeface="Arial" panose="020B0604020202020204" pitchFamily="34" charset="0"/>
                <a:cs typeface="Arial" panose="020B0604020202020204" pitchFamily="34" charset="0"/>
              </a:rPr>
              <a:t>Surveys can be distributed through various channels, including online platforms, phone, mail, or in-person, allowing for flexibility in reaching diverse populations.</a:t>
            </a:r>
          </a:p>
          <a:p>
            <a:endParaRPr lang="en-GB" dirty="0"/>
          </a:p>
        </p:txBody>
      </p:sp>
      <p:sp>
        <p:nvSpPr>
          <p:cNvPr id="4" name="Date Placeholder 3">
            <a:extLst>
              <a:ext uri="{FF2B5EF4-FFF2-40B4-BE49-F238E27FC236}">
                <a16:creationId xmlns:a16="http://schemas.microsoft.com/office/drawing/2014/main" id="{C8220B8B-BAF0-6756-515E-801DA61375D8}"/>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F7FBD112-524F-93B6-7959-62D3BF9304A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634390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C5F60-83AC-83FC-9BA7-3FAEB97BD0C1}"/>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Types of Primary Research Methods</a:t>
            </a:r>
          </a:p>
        </p:txBody>
      </p:sp>
      <p:sp>
        <p:nvSpPr>
          <p:cNvPr id="3" name="Content Placeholder 2">
            <a:extLst>
              <a:ext uri="{FF2B5EF4-FFF2-40B4-BE49-F238E27FC236}">
                <a16:creationId xmlns:a16="http://schemas.microsoft.com/office/drawing/2014/main" id="{E05BD352-F822-1926-ABA5-22C27BE89AB0}"/>
              </a:ext>
            </a:extLst>
          </p:cNvPr>
          <p:cNvSpPr>
            <a:spLocks noGrp="1"/>
          </p:cNvSpPr>
          <p:nvPr>
            <p:ph idx="1"/>
          </p:nvPr>
        </p:nvSpPr>
        <p:spPr/>
        <p:txBody>
          <a:bodyPr/>
          <a:lstStyle/>
          <a:p>
            <a:pPr algn="l">
              <a:buNone/>
            </a:pPr>
            <a:r>
              <a:rPr lang="en-GB" sz="2400" b="1" i="0" dirty="0">
                <a:solidFill>
                  <a:srgbClr val="111827"/>
                </a:solidFill>
                <a:effectLst/>
                <a:latin typeface="Arial" panose="020B0604020202020204" pitchFamily="34" charset="0"/>
                <a:cs typeface="Arial" panose="020B0604020202020204" pitchFamily="34" charset="0"/>
              </a:rPr>
              <a:t>Interviews</a:t>
            </a:r>
          </a:p>
          <a:p>
            <a:pPr algn="l"/>
            <a:r>
              <a:rPr lang="en-GB" sz="2400" b="0" i="0" dirty="0">
                <a:effectLst/>
                <a:latin typeface="Arial" panose="020B0604020202020204" pitchFamily="34" charset="0"/>
                <a:cs typeface="Arial" panose="020B0604020202020204" pitchFamily="34" charset="0"/>
              </a:rPr>
              <a:t>Interviews</a:t>
            </a:r>
            <a:r>
              <a:rPr lang="en-GB" sz="2400" b="0" i="0" dirty="0">
                <a:solidFill>
                  <a:srgbClr val="111827"/>
                </a:solidFill>
                <a:effectLst/>
                <a:latin typeface="Arial" panose="020B0604020202020204" pitchFamily="34" charset="0"/>
                <a:cs typeface="Arial" panose="020B0604020202020204" pitchFamily="34" charset="0"/>
              </a:rPr>
              <a:t> provide an in-depth look into the respondents' perspectives, experiences, or opinions. They can range from highly structured formats to open-ended, conversational styles, depending on the research goals.</a:t>
            </a:r>
          </a:p>
          <a:p>
            <a:pPr algn="l"/>
            <a:r>
              <a:rPr lang="en-GB" sz="2400" b="0" i="0" dirty="0">
                <a:solidFill>
                  <a:srgbClr val="111827"/>
                </a:solidFill>
                <a:effectLst/>
                <a:latin typeface="Arial" panose="020B0604020202020204" pitchFamily="34" charset="0"/>
                <a:cs typeface="Arial" panose="020B0604020202020204" pitchFamily="34" charset="0"/>
              </a:rPr>
              <a:t>Interviews are particularly valuable for exploring complex issues, understanding personal narratives, and gaining detailed insights that are not easily captured through other methods.</a:t>
            </a:r>
          </a:p>
          <a:p>
            <a:endParaRPr lang="en-GB" dirty="0"/>
          </a:p>
        </p:txBody>
      </p:sp>
      <p:sp>
        <p:nvSpPr>
          <p:cNvPr id="4" name="Date Placeholder 3">
            <a:extLst>
              <a:ext uri="{FF2B5EF4-FFF2-40B4-BE49-F238E27FC236}">
                <a16:creationId xmlns:a16="http://schemas.microsoft.com/office/drawing/2014/main" id="{C02E8552-E12D-6E1D-7481-9E3C58EFDAEA}"/>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25B035D6-E30C-F416-D6B8-FE377ACC6718}"/>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057848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84A7-34CF-0E4F-B366-849E9298B901}"/>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Types of Primary Research Methods</a:t>
            </a:r>
            <a:endParaRPr lang="en-GB" sz="3200" dirty="0"/>
          </a:p>
        </p:txBody>
      </p:sp>
      <p:sp>
        <p:nvSpPr>
          <p:cNvPr id="3" name="Content Placeholder 2">
            <a:extLst>
              <a:ext uri="{FF2B5EF4-FFF2-40B4-BE49-F238E27FC236}">
                <a16:creationId xmlns:a16="http://schemas.microsoft.com/office/drawing/2014/main" id="{6B0148AB-8BE8-9B27-97FF-E13AB5E87C29}"/>
              </a:ext>
            </a:extLst>
          </p:cNvPr>
          <p:cNvSpPr>
            <a:spLocks noGrp="1"/>
          </p:cNvSpPr>
          <p:nvPr>
            <p:ph idx="1"/>
          </p:nvPr>
        </p:nvSpPr>
        <p:spPr/>
        <p:txBody>
          <a:bodyPr/>
          <a:lstStyle/>
          <a:p>
            <a:pPr algn="l">
              <a:buNone/>
            </a:pPr>
            <a:r>
              <a:rPr lang="en-GB" sz="2400" b="1" i="0" dirty="0">
                <a:solidFill>
                  <a:srgbClr val="111827"/>
                </a:solidFill>
                <a:effectLst/>
                <a:latin typeface="Arial" panose="020B0604020202020204" pitchFamily="34" charset="0"/>
                <a:cs typeface="Arial" panose="020B0604020202020204" pitchFamily="34" charset="0"/>
              </a:rPr>
              <a:t>Focus groups</a:t>
            </a:r>
          </a:p>
          <a:p>
            <a:r>
              <a:rPr lang="en-GB" sz="2400" b="0" i="0" dirty="0">
                <a:solidFill>
                  <a:srgbClr val="111827"/>
                </a:solidFill>
                <a:effectLst/>
                <a:latin typeface="Arial" panose="020B0604020202020204" pitchFamily="34" charset="0"/>
                <a:cs typeface="Arial" panose="020B0604020202020204" pitchFamily="34" charset="0"/>
              </a:rPr>
              <a:t>Focus groups involve guided discussions with a small group of participants, allowing researchers to explore collective views, uncover trends in perceptions, and stimulate debate on a specific topic.</a:t>
            </a:r>
          </a:p>
          <a:p>
            <a:pPr algn="l"/>
            <a:r>
              <a:rPr lang="en-GB" sz="2400" b="0" i="0" dirty="0">
                <a:solidFill>
                  <a:srgbClr val="111827"/>
                </a:solidFill>
                <a:effectLst/>
                <a:latin typeface="Arial" panose="020B0604020202020204" pitchFamily="34" charset="0"/>
                <a:cs typeface="Arial" panose="020B0604020202020204" pitchFamily="34" charset="0"/>
              </a:rPr>
              <a:t>This method is particularly useful for generating rich qualitative data, understanding group dynamics, and identifying variations in opinions across different demographic groups.</a:t>
            </a:r>
          </a:p>
          <a:p>
            <a:endParaRPr lang="en-GB" dirty="0"/>
          </a:p>
        </p:txBody>
      </p:sp>
      <p:sp>
        <p:nvSpPr>
          <p:cNvPr id="4" name="Date Placeholder 3">
            <a:extLst>
              <a:ext uri="{FF2B5EF4-FFF2-40B4-BE49-F238E27FC236}">
                <a16:creationId xmlns:a16="http://schemas.microsoft.com/office/drawing/2014/main" id="{79CC75DA-A8CE-6EAD-B62F-AF85745B47DA}"/>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3310804B-4949-0EC9-B265-619EE739735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705315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Secondary Research</a:t>
            </a:r>
            <a:endParaRPr lang="en-GB" dirty="0"/>
          </a:p>
        </p:txBody>
      </p:sp>
      <p:sp>
        <p:nvSpPr>
          <p:cNvPr id="3" name="Content Placeholder 2"/>
          <p:cNvSpPr>
            <a:spLocks noGrp="1"/>
          </p:cNvSpPr>
          <p:nvPr>
            <p:ph idx="1"/>
          </p:nvPr>
        </p:nvSpPr>
        <p:spPr/>
        <p:txBody>
          <a:bodyPr/>
          <a:lstStyle/>
          <a:p>
            <a:pPr marL="0" indent="0">
              <a:buNone/>
            </a:pPr>
            <a:r>
              <a:rPr lang="en-US" dirty="0">
                <a:latin typeface="Ariel"/>
              </a:rPr>
              <a:t>Secondary research is a method that involves using already existing data. Existing data is summarised and collated to increase the overall effectiveness of the research.</a:t>
            </a:r>
            <a:endParaRPr lang="en-GB" dirty="0">
              <a:latin typeface="Ariel"/>
            </a:endParaRPr>
          </a:p>
        </p:txBody>
      </p:sp>
    </p:spTree>
    <p:extLst>
      <p:ext uri="{BB962C8B-B14F-4D97-AF65-F5344CB8AC3E}">
        <p14:creationId xmlns:p14="http://schemas.microsoft.com/office/powerpoint/2010/main" val="2027958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C8A1-F3D2-C9A4-03E1-E9CF7DDF346F}"/>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Advantages of Secondary Research</a:t>
            </a:r>
          </a:p>
        </p:txBody>
      </p:sp>
      <p:sp>
        <p:nvSpPr>
          <p:cNvPr id="3" name="Content Placeholder 2">
            <a:extLst>
              <a:ext uri="{FF2B5EF4-FFF2-40B4-BE49-F238E27FC236}">
                <a16:creationId xmlns:a16="http://schemas.microsoft.com/office/drawing/2014/main" id="{82887D3A-387D-8FA5-51DB-1B18BA2C6DCF}"/>
              </a:ext>
            </a:extLst>
          </p:cNvPr>
          <p:cNvSpPr>
            <a:spLocks noGrp="1"/>
          </p:cNvSpPr>
          <p:nvPr>
            <p:ph idx="1"/>
          </p:nvPr>
        </p:nvSpPr>
        <p:spPr>
          <a:xfrm>
            <a:off x="457200" y="1600201"/>
            <a:ext cx="8229600" cy="4133055"/>
          </a:xfrm>
        </p:spPr>
        <p:txBody>
          <a:bodyPr/>
          <a:lstStyle/>
          <a:p>
            <a:pPr algn="l">
              <a:buNone/>
            </a:pPr>
            <a:r>
              <a:rPr lang="en-GB" sz="2000" b="1" i="0" dirty="0">
                <a:solidFill>
                  <a:srgbClr val="272727"/>
                </a:solidFill>
                <a:effectLst/>
                <a:latin typeface="Arial" panose="020B0604020202020204" pitchFamily="34" charset="0"/>
                <a:cs typeface="Arial" panose="020B0604020202020204" pitchFamily="34" charset="0"/>
              </a:rPr>
              <a:t>Wide Information Pool</a:t>
            </a:r>
          </a:p>
          <a:p>
            <a:pPr algn="l"/>
            <a:r>
              <a:rPr lang="en-GB" sz="2000" b="0" i="0" dirty="0">
                <a:solidFill>
                  <a:srgbClr val="272727"/>
                </a:solidFill>
                <a:effectLst/>
                <a:latin typeface="Arial" panose="020B0604020202020204" pitchFamily="34" charset="0"/>
                <a:cs typeface="Arial" panose="020B0604020202020204" pitchFamily="34" charset="0"/>
              </a:rPr>
              <a:t>With secondary research, analysts can explore a wide range of information through reputable online sources. This accessibility contrasts with primary research, where data collection often starts from scratch, making secondary research more efficient and versatile for information gathering.</a:t>
            </a:r>
          </a:p>
          <a:p>
            <a:pPr algn="l"/>
            <a:endParaRPr lang="en-GB" sz="2000" dirty="0">
              <a:solidFill>
                <a:srgbClr val="272727"/>
              </a:solidFill>
              <a:latin typeface="Arial" panose="020B0604020202020204" pitchFamily="34" charset="0"/>
              <a:cs typeface="Arial" panose="020B0604020202020204" pitchFamily="34" charset="0"/>
            </a:endParaRPr>
          </a:p>
          <a:p>
            <a:pPr algn="l">
              <a:buNone/>
            </a:pPr>
            <a:r>
              <a:rPr lang="en-GB" sz="2000" b="1" i="0" dirty="0">
                <a:solidFill>
                  <a:srgbClr val="272727"/>
                </a:solidFill>
                <a:effectLst/>
                <a:latin typeface="Arial" panose="020B0604020202020204" pitchFamily="34" charset="0"/>
                <a:cs typeface="Arial" panose="020B0604020202020204" pitchFamily="34" charset="0"/>
              </a:rPr>
              <a:t>Time-Efficiency</a:t>
            </a:r>
          </a:p>
          <a:p>
            <a:pPr algn="l"/>
            <a:r>
              <a:rPr lang="en-GB" sz="2000" b="0" i="0" dirty="0">
                <a:solidFill>
                  <a:srgbClr val="272727"/>
                </a:solidFill>
                <a:effectLst/>
                <a:latin typeface="Arial" panose="020B0604020202020204" pitchFamily="34" charset="0"/>
                <a:cs typeface="Arial" panose="020B0604020202020204" pitchFamily="34" charset="0"/>
              </a:rPr>
              <a:t>Unlike the time-consuming nature of primary research, secondary research can yield more results in less time.</a:t>
            </a:r>
          </a:p>
          <a:p>
            <a:pPr algn="l"/>
            <a:endParaRPr lang="en-GB" sz="2000" b="0" i="0" dirty="0">
              <a:solidFill>
                <a:srgbClr val="272727"/>
              </a:solidFill>
              <a:effectLst/>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24E01533-09AF-17CF-827B-807874209EB2}"/>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168B0874-E4E7-16DD-DD0C-31CA108272FA}"/>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41800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044D8-C408-4382-2E83-6C43678075A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Disadvantages of Secondary Research</a:t>
            </a:r>
          </a:p>
        </p:txBody>
      </p:sp>
      <p:sp>
        <p:nvSpPr>
          <p:cNvPr id="3" name="Content Placeholder 2">
            <a:extLst>
              <a:ext uri="{FF2B5EF4-FFF2-40B4-BE49-F238E27FC236}">
                <a16:creationId xmlns:a16="http://schemas.microsoft.com/office/drawing/2014/main" id="{BA3F5619-F8EC-A38A-2EAE-B0CE53DA620F}"/>
              </a:ext>
            </a:extLst>
          </p:cNvPr>
          <p:cNvSpPr>
            <a:spLocks noGrp="1"/>
          </p:cNvSpPr>
          <p:nvPr>
            <p:ph idx="1"/>
          </p:nvPr>
        </p:nvSpPr>
        <p:spPr/>
        <p:txBody>
          <a:bodyPr/>
          <a:lstStyle/>
          <a:p>
            <a:pPr algn="l">
              <a:buNone/>
            </a:pPr>
            <a:r>
              <a:rPr lang="en-GB" sz="1800" b="1" i="0" dirty="0">
                <a:solidFill>
                  <a:srgbClr val="272727"/>
                </a:solidFill>
                <a:effectLst/>
                <a:latin typeface="Arial" panose="020B0604020202020204" pitchFamily="34" charset="0"/>
                <a:cs typeface="Arial" panose="020B0604020202020204" pitchFamily="34" charset="0"/>
              </a:rPr>
              <a:t>Limited, Outdated, and Unreliable Data.</a:t>
            </a:r>
          </a:p>
          <a:p>
            <a:pPr algn="l"/>
            <a:r>
              <a:rPr lang="en-GB" sz="1800" b="0" i="0" dirty="0">
                <a:solidFill>
                  <a:srgbClr val="272727"/>
                </a:solidFill>
                <a:effectLst/>
                <a:latin typeface="Arial" panose="020B0604020202020204" pitchFamily="34" charset="0"/>
                <a:cs typeface="Arial" panose="020B0604020202020204" pitchFamily="34" charset="0"/>
              </a:rPr>
              <a:t>When researching a particular topic, it is not uncommon to encounter limited, outdated, unreliable, or unavailable data. This especially happens with niche sectors, underdeveloped or emerging markets, and private companies that lack financial disclosure.</a:t>
            </a:r>
          </a:p>
          <a:p>
            <a:pPr algn="l">
              <a:buNone/>
            </a:pPr>
            <a:r>
              <a:rPr lang="en-GB" sz="1800" b="1" i="0" dirty="0">
                <a:effectLst/>
                <a:latin typeface="Arial" panose="020B0604020202020204" pitchFamily="34" charset="0"/>
                <a:cs typeface="Arial" panose="020B0604020202020204" pitchFamily="34" charset="0"/>
              </a:rPr>
              <a:t>Subscription Requirements</a:t>
            </a:r>
          </a:p>
          <a:p>
            <a:pPr algn="l"/>
            <a:r>
              <a:rPr lang="en-GB" sz="1800" b="0" i="0" dirty="0">
                <a:solidFill>
                  <a:srgbClr val="272727"/>
                </a:solidFill>
                <a:effectLst/>
                <a:latin typeface="Arial" panose="020B0604020202020204" pitchFamily="34" charset="0"/>
                <a:cs typeface="Arial" panose="020B0604020202020204" pitchFamily="34" charset="0"/>
              </a:rPr>
              <a:t>The costs associated with subscription requirements can be inconvenient and act as barriers to effective secondary research. While some data may be accessible through previews and free summaries of paid reports and publications, in-depth information is mostly disclosed in market reports and premium databases that require membership fees</a:t>
            </a:r>
            <a:r>
              <a:rPr lang="en-GB" sz="2000" b="0" i="0" dirty="0">
                <a:solidFill>
                  <a:srgbClr val="272727"/>
                </a:solidFill>
                <a:effectLst/>
                <a:latin typeface="Arial" panose="020B0604020202020204" pitchFamily="34" charset="0"/>
                <a:cs typeface="Arial" panose="020B0604020202020204" pitchFamily="34" charset="0"/>
              </a:rPr>
              <a:t>.</a:t>
            </a:r>
          </a:p>
          <a:p>
            <a:pPr algn="l"/>
            <a:endParaRPr lang="en-GB" sz="2400" b="0" i="0" dirty="0">
              <a:solidFill>
                <a:srgbClr val="272727"/>
              </a:solidFill>
              <a:effectLst/>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F074787-E0CF-DE3E-53AF-271514751563}"/>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782E36E4-C535-562E-5588-1D7A7D68A283}"/>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93665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Opportunities and Challenges of Primary Research In An International Context</a:t>
            </a:r>
          </a:p>
        </p:txBody>
      </p:sp>
      <p:sp>
        <p:nvSpPr>
          <p:cNvPr id="3" name="Content Placeholder 2"/>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Opportunities</a:t>
            </a:r>
          </a:p>
          <a:p>
            <a:r>
              <a:rPr lang="en-GB" sz="2400" dirty="0">
                <a:latin typeface="Arial" panose="020B0604020202020204" pitchFamily="34" charset="0"/>
                <a:cs typeface="Arial" panose="020B0604020202020204" pitchFamily="34" charset="0"/>
              </a:rPr>
              <a:t>Current information can be gained on the target market, marketing environment and competition in the host country which can be used to effectively adapt the marketing mix strategies.</a:t>
            </a:r>
          </a:p>
          <a:p>
            <a:pPr marL="0" indent="0">
              <a:buNone/>
            </a:pPr>
            <a:r>
              <a:rPr lang="en-GB" sz="2400" b="1" dirty="0">
                <a:latin typeface="Arial" panose="020B0604020202020204" pitchFamily="34" charset="0"/>
                <a:cs typeface="Arial" panose="020B0604020202020204" pitchFamily="34" charset="0"/>
              </a:rPr>
              <a:t>Challenges</a:t>
            </a:r>
          </a:p>
          <a:p>
            <a:r>
              <a:rPr lang="en-GB" sz="2400" dirty="0">
                <a:latin typeface="Arial" panose="020B0604020202020204" pitchFamily="34" charset="0"/>
                <a:cs typeface="Arial" panose="020B0604020202020204" pitchFamily="34" charset="0"/>
              </a:rPr>
              <a:t>Low response rate with potential respondents</a:t>
            </a:r>
          </a:p>
          <a:p>
            <a:r>
              <a:rPr lang="en-GB" sz="2400" dirty="0">
                <a:latin typeface="Arial" panose="020B0604020202020204" pitchFamily="34" charset="0"/>
                <a:cs typeface="Arial" panose="020B0604020202020204" pitchFamily="34" charset="0"/>
              </a:rPr>
              <a:t>Problems with language and literacy rates.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385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Opportunities and Challenges of Secondary Research In An International Context</a:t>
            </a:r>
          </a:p>
        </p:txBody>
      </p:sp>
      <p:sp>
        <p:nvSpPr>
          <p:cNvPr id="3" name="Content Placeholder 2"/>
          <p:cNvSpPr>
            <a:spLocks noGrp="1"/>
          </p:cNvSpPr>
          <p:nvPr>
            <p:ph idx="1"/>
          </p:nvPr>
        </p:nvSpPr>
        <p:spPr>
          <a:xfrm>
            <a:off x="457200" y="1556792"/>
            <a:ext cx="8229600" cy="3917032"/>
          </a:xfrm>
        </p:spPr>
        <p:txBody>
          <a:bodyPr>
            <a:normAutofit/>
          </a:bodyPr>
          <a:lstStyle/>
          <a:p>
            <a:pPr marL="0" indent="0">
              <a:buNone/>
            </a:pPr>
            <a:r>
              <a:rPr lang="en-GB" sz="2400" b="1" dirty="0">
                <a:latin typeface="Arial" panose="020B0604020202020204" pitchFamily="34" charset="0"/>
                <a:cs typeface="Arial" panose="020B0604020202020204" pitchFamily="34" charset="0"/>
              </a:rPr>
              <a:t>Opportunities</a:t>
            </a:r>
          </a:p>
          <a:p>
            <a:pPr marL="0" indent="0">
              <a:buNone/>
            </a:pPr>
            <a:r>
              <a:rPr lang="en-GB" sz="2400" dirty="0">
                <a:latin typeface="Arial" panose="020B0604020202020204" pitchFamily="34" charset="0"/>
                <a:cs typeface="Arial" panose="020B0604020202020204" pitchFamily="34" charset="0"/>
              </a:rPr>
              <a:t>Secondary data can be gained quickly and efficiently and used for decision making.</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Challenges</a:t>
            </a:r>
          </a:p>
          <a:p>
            <a:pPr marL="0" indent="0">
              <a:buNone/>
            </a:pPr>
            <a:r>
              <a:rPr lang="en-GB" sz="2400" dirty="0">
                <a:latin typeface="Arial" panose="020B0604020202020204" pitchFamily="34" charset="0"/>
                <a:cs typeface="Arial" panose="020B0604020202020204" pitchFamily="34" charset="0"/>
              </a:rPr>
              <a:t>The credibility of the source of the secondary data could be questioned.</a:t>
            </a:r>
          </a:p>
        </p:txBody>
      </p:sp>
    </p:spTree>
    <p:extLst>
      <p:ext uri="{BB962C8B-B14F-4D97-AF65-F5344CB8AC3E}">
        <p14:creationId xmlns:p14="http://schemas.microsoft.com/office/powerpoint/2010/main" val="2031517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8CA5-C600-7C57-3504-8BD2E3284D3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2A79558-1E1C-5C64-B813-4F886B4FD9C0}"/>
              </a:ext>
            </a:extLst>
          </p:cNvPr>
          <p:cNvSpPr>
            <a:spLocks noGrp="1"/>
          </p:cNvSpPr>
          <p:nvPr>
            <p:ph idx="1"/>
          </p:nvPr>
        </p:nvSpPr>
        <p:spPr/>
        <p:txBody>
          <a:bodyPr/>
          <a:lstStyle/>
          <a:p>
            <a:r>
              <a:rPr lang="en-GB" sz="2000" dirty="0"/>
              <a:t>In this lecture we have determined what is research</a:t>
            </a:r>
          </a:p>
          <a:p>
            <a:r>
              <a:rPr lang="en-GB" sz="2000" dirty="0"/>
              <a:t>We have analysed the advantages and disadvantages of research</a:t>
            </a:r>
          </a:p>
          <a:p>
            <a:r>
              <a:rPr lang="en-GB" sz="2000" dirty="0"/>
              <a:t>We have determined what is quantitative and qualitative research. </a:t>
            </a:r>
          </a:p>
          <a:p>
            <a:r>
              <a:rPr lang="en-GB" sz="2000" dirty="0"/>
              <a:t>We have analysed the main advantages and disadvantages of primary and secondary research</a:t>
            </a:r>
          </a:p>
          <a:p>
            <a:r>
              <a:rPr lang="en-GB" sz="2000" dirty="0"/>
              <a:t>We have  outlined the opportunities and challenges of primary and secondary research in an international context.</a:t>
            </a:r>
          </a:p>
          <a:p>
            <a:endParaRPr lang="en-GB" dirty="0"/>
          </a:p>
        </p:txBody>
      </p:sp>
      <p:sp>
        <p:nvSpPr>
          <p:cNvPr id="4" name="Date Placeholder 3">
            <a:extLst>
              <a:ext uri="{FF2B5EF4-FFF2-40B4-BE49-F238E27FC236}">
                <a16:creationId xmlns:a16="http://schemas.microsoft.com/office/drawing/2014/main" id="{0F50893A-8AA3-AB09-6146-748F1CFAFD65}"/>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B90A1497-1A23-7F27-04B2-AC7527FD11F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5909938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A098-E41C-8EE0-9816-0EBB50D2BB69}"/>
              </a:ext>
            </a:extLst>
          </p:cNvPr>
          <p:cNvSpPr>
            <a:spLocks noGrp="1"/>
          </p:cNvSpPr>
          <p:nvPr>
            <p:ph type="title"/>
          </p:nvPr>
        </p:nvSpPr>
        <p:spPr/>
        <p:txBody>
          <a:bodyPr/>
          <a:lstStyle/>
          <a:p>
            <a:r>
              <a:rPr lang="en-GB" sz="3200" b="1" dirty="0"/>
              <a:t>References</a:t>
            </a:r>
          </a:p>
        </p:txBody>
      </p:sp>
      <p:sp>
        <p:nvSpPr>
          <p:cNvPr id="4" name="Date Placeholder 3">
            <a:extLst>
              <a:ext uri="{FF2B5EF4-FFF2-40B4-BE49-F238E27FC236}">
                <a16:creationId xmlns:a16="http://schemas.microsoft.com/office/drawing/2014/main" id="{4A74485A-8002-A0EE-7A53-BF25A2F37DC9}"/>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0DEE0766-8BBE-5CC1-670B-4F3C07EB4500}"/>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
        <p:nvSpPr>
          <p:cNvPr id="6" name="Rectangle 1">
            <a:extLst>
              <a:ext uri="{FF2B5EF4-FFF2-40B4-BE49-F238E27FC236}">
                <a16:creationId xmlns:a16="http://schemas.microsoft.com/office/drawing/2014/main" id="{160B2EC6-4731-605F-8C42-2E2942F722E0}"/>
              </a:ext>
            </a:extLst>
          </p:cNvPr>
          <p:cNvSpPr>
            <a:spLocks noGrp="1" noChangeArrowheads="1"/>
          </p:cNvSpPr>
          <p:nvPr>
            <p:ph idx="1"/>
          </p:nvPr>
        </p:nvSpPr>
        <p:spPr bwMode="auto">
          <a:xfrm>
            <a:off x="971600" y="1844825"/>
            <a:ext cx="758529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Stewart, Lauren. “Primary Data | Definition, Examples &amp; Collection Methods.” </a:t>
            </a:r>
            <a:r>
              <a:rPr kumimoji="0" lang="en-US" altLang="en-US" sz="1600" b="0" i="1" u="none" strike="noStrike" cap="none" normalizeH="0" baseline="0" dirty="0" err="1">
                <a:ln>
                  <a:noFill/>
                </a:ln>
                <a:solidFill>
                  <a:schemeClr val="tx1"/>
                </a:solidFill>
                <a:effectLst/>
                <a:latin typeface="+mj-lt"/>
                <a:cs typeface="Times New Roman" panose="02020603050405020304" pitchFamily="18" charset="0"/>
              </a:rPr>
              <a:t>ATLAS.ti</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2024, atlasti.com/research-hub/primary-data.</a:t>
            </a:r>
            <a:endParaRPr kumimoji="0" lang="en-US" altLang="en-US" sz="1600" b="0" i="0" u="none" strike="noStrike" cap="none" normalizeH="0" baseline="0" dirty="0">
              <a:ln>
                <a:noFill/>
              </a:ln>
              <a:solidFill>
                <a:schemeClr val="tx1"/>
              </a:solidFill>
              <a:effectLst/>
              <a:latin typeface="+mj-lt"/>
            </a:endParaRPr>
          </a:p>
        </p:txBody>
      </p:sp>
      <p:sp>
        <p:nvSpPr>
          <p:cNvPr id="7" name="Rectangle 2">
            <a:extLst>
              <a:ext uri="{FF2B5EF4-FFF2-40B4-BE49-F238E27FC236}">
                <a16:creationId xmlns:a16="http://schemas.microsoft.com/office/drawing/2014/main" id="{20F19343-63BC-A480-621C-A2038C569355}"/>
              </a:ext>
            </a:extLst>
          </p:cNvPr>
          <p:cNvSpPr>
            <a:spLocks noChangeArrowheads="1"/>
          </p:cNvSpPr>
          <p:nvPr/>
        </p:nvSpPr>
        <p:spPr bwMode="auto">
          <a:xfrm>
            <a:off x="971600" y="2921675"/>
            <a:ext cx="726008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Kumar, V, et al. </a:t>
            </a:r>
            <a:r>
              <a:rPr kumimoji="0" lang="en-US" altLang="en-US" sz="1600" b="0" i="1" u="none" strike="noStrike" cap="none" normalizeH="0" baseline="0" dirty="0">
                <a:ln>
                  <a:noFill/>
                </a:ln>
                <a:solidFill>
                  <a:schemeClr val="tx1"/>
                </a:solidFill>
                <a:effectLst/>
                <a:latin typeface="+mj-lt"/>
                <a:cs typeface="Times New Roman" panose="02020603050405020304" pitchFamily="18" charset="0"/>
              </a:rPr>
              <a:t>Marketing Research</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Hoboken, Nj, John Wiley &amp; Sons, Inc, 2019.</a:t>
            </a:r>
            <a:endParaRPr kumimoji="0" lang="en-US" altLang="en-US" sz="1600" b="0" i="0" u="none" strike="noStrike" cap="none" normalizeH="0" baseline="0" dirty="0">
              <a:ln>
                <a:noFill/>
              </a:ln>
              <a:solidFill>
                <a:schemeClr val="tx1"/>
              </a:solidFill>
              <a:effectLst/>
              <a:latin typeface="+mj-lt"/>
            </a:endParaRPr>
          </a:p>
        </p:txBody>
      </p:sp>
      <p:sp>
        <p:nvSpPr>
          <p:cNvPr id="8" name="Rectangle 3">
            <a:extLst>
              <a:ext uri="{FF2B5EF4-FFF2-40B4-BE49-F238E27FC236}">
                <a16:creationId xmlns:a16="http://schemas.microsoft.com/office/drawing/2014/main" id="{8EC6076F-9AC4-A378-EC5D-2A7D4A6D0626}"/>
              </a:ext>
            </a:extLst>
          </p:cNvPr>
          <p:cNvSpPr>
            <a:spLocks noChangeArrowheads="1"/>
          </p:cNvSpPr>
          <p:nvPr/>
        </p:nvSpPr>
        <p:spPr bwMode="auto">
          <a:xfrm>
            <a:off x="971600" y="3314465"/>
            <a:ext cx="7960574"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Kon, Alexander A. “Welcome To AJOB Primary Research.” </a:t>
            </a:r>
            <a:r>
              <a:rPr kumimoji="0" lang="en-US" altLang="en-US" sz="1600" b="0" i="1" u="none" strike="noStrike" cap="none" normalizeH="0" baseline="0" dirty="0">
                <a:ln>
                  <a:noFill/>
                </a:ln>
                <a:solidFill>
                  <a:schemeClr val="tx1"/>
                </a:solidFill>
                <a:effectLst/>
                <a:latin typeface="+mj-lt"/>
                <a:cs typeface="Times New Roman" panose="02020603050405020304" pitchFamily="18" charset="0"/>
              </a:rPr>
              <a:t>AJOB Primary Research</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vol. 1, no. 1, 6 May 2019, pp. 1–2.</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latin typeface="Times New Roman" panose="02020603050405020304" pitchFamily="18" charset="0"/>
              <a:cs typeface="Times New Roman" panose="02020603050405020304" pitchFamily="18" charset="0"/>
            </a:endParaRPr>
          </a:p>
          <a:p>
            <a:r>
              <a:rPr lang="en-GB" sz="1600" dirty="0">
                <a:latin typeface="+mj-lt"/>
              </a:rPr>
              <a:t>Saunders, M.N.K. (2019) Research methods for business students. 8th ed. Harlow: Pearson.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92302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2536</TotalTime>
  <Words>1334</Words>
  <Application>Microsoft Office PowerPoint</Application>
  <PresentationFormat>On-screen Show (4:3)</PresentationFormat>
  <Paragraphs>135</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Ariel</vt:lpstr>
      <vt:lpstr>Inter</vt:lpstr>
      <vt:lpstr>Myriad Pro</vt:lpstr>
      <vt:lpstr>Times New Roman</vt:lpstr>
      <vt:lpstr>var(--ricos-custom-p-font-family,unset)</vt:lpstr>
      <vt:lpstr>var(--wp--preset--font-family--heading)</vt:lpstr>
      <vt:lpstr>Verdana</vt:lpstr>
      <vt:lpstr>20140311PresentationUWTSDTemplate</vt:lpstr>
      <vt:lpstr>LCMB7026</vt:lpstr>
      <vt:lpstr>Learning Objectives</vt:lpstr>
      <vt:lpstr>  What is Marketing Research? </vt:lpstr>
      <vt:lpstr>Advantages of Marketing Research</vt:lpstr>
      <vt:lpstr>Advantages of Marketing Research</vt:lpstr>
      <vt:lpstr>Advantages of Marketing Research</vt:lpstr>
      <vt:lpstr>The Disadvantages Of Marketing Research </vt:lpstr>
      <vt:lpstr>The Disadvantages Of Marketing Research</vt:lpstr>
      <vt:lpstr>Quantitative Research</vt:lpstr>
      <vt:lpstr>Qualitative Research</vt:lpstr>
      <vt:lpstr>Primary Research</vt:lpstr>
      <vt:lpstr>Advantages of Primary Research</vt:lpstr>
      <vt:lpstr>Disadvantages of Primary Research</vt:lpstr>
      <vt:lpstr>Types of Primary Research Methods</vt:lpstr>
      <vt:lpstr>Types of Primary Research Methods</vt:lpstr>
      <vt:lpstr>Types of Primary Research Methods</vt:lpstr>
      <vt:lpstr>Secondary Research</vt:lpstr>
      <vt:lpstr>Advantages of Secondary Research</vt:lpstr>
      <vt:lpstr>Disadvantages of Secondary Research</vt:lpstr>
      <vt:lpstr>Opportunities and Challenges of Primary Research In An International Context</vt:lpstr>
      <vt:lpstr>Opportunities and Challenges of Secondary Research In An International Context</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142</cp:revision>
  <cp:lastPrinted>2023-11-10T10:00:30Z</cp:lastPrinted>
  <dcterms:created xsi:type="dcterms:W3CDTF">2002-10-07T19:43:58Z</dcterms:created>
  <dcterms:modified xsi:type="dcterms:W3CDTF">2025-03-18T17:37:30Z</dcterms:modified>
</cp:coreProperties>
</file>