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7"/>
  </p:notesMasterIdLst>
  <p:sldIdLst>
    <p:sldId id="256" r:id="rId2"/>
    <p:sldId id="290" r:id="rId3"/>
    <p:sldId id="389" r:id="rId4"/>
    <p:sldId id="258" r:id="rId5"/>
    <p:sldId id="304" r:id="rId6"/>
    <p:sldId id="305" r:id="rId7"/>
    <p:sldId id="311" r:id="rId8"/>
    <p:sldId id="306" r:id="rId9"/>
    <p:sldId id="307" r:id="rId10"/>
    <p:sldId id="308" r:id="rId11"/>
    <p:sldId id="326" r:id="rId12"/>
    <p:sldId id="309" r:id="rId13"/>
    <p:sldId id="303" r:id="rId14"/>
    <p:sldId id="310" r:id="rId15"/>
    <p:sldId id="312" r:id="rId16"/>
    <p:sldId id="328" r:id="rId17"/>
    <p:sldId id="327" r:id="rId18"/>
    <p:sldId id="317" r:id="rId19"/>
    <p:sldId id="316" r:id="rId20"/>
    <p:sldId id="318" r:id="rId21"/>
    <p:sldId id="319" r:id="rId22"/>
    <p:sldId id="314" r:id="rId23"/>
    <p:sldId id="321" r:id="rId24"/>
    <p:sldId id="330" r:id="rId25"/>
    <p:sldId id="320" r:id="rId26"/>
    <p:sldId id="329" r:id="rId27"/>
    <p:sldId id="323" r:id="rId28"/>
    <p:sldId id="331" r:id="rId29"/>
    <p:sldId id="332" r:id="rId30"/>
    <p:sldId id="333" r:id="rId31"/>
    <p:sldId id="334" r:id="rId32"/>
    <p:sldId id="335" r:id="rId33"/>
    <p:sldId id="336" r:id="rId34"/>
    <p:sldId id="337" r:id="rId35"/>
    <p:sldId id="390" r:id="rId36"/>
    <p:sldId id="452" r:id="rId37"/>
    <p:sldId id="453" r:id="rId38"/>
    <p:sldId id="363" r:id="rId39"/>
    <p:sldId id="341" r:id="rId40"/>
    <p:sldId id="325" r:id="rId41"/>
    <p:sldId id="349" r:id="rId42"/>
    <p:sldId id="391" r:id="rId43"/>
    <p:sldId id="350" r:id="rId44"/>
    <p:sldId id="353" r:id="rId45"/>
    <p:sldId id="364" r:id="rId46"/>
    <p:sldId id="392" r:id="rId47"/>
    <p:sldId id="365" r:id="rId48"/>
    <p:sldId id="367" r:id="rId49"/>
    <p:sldId id="354" r:id="rId50"/>
    <p:sldId id="368" r:id="rId51"/>
    <p:sldId id="369" r:id="rId52"/>
    <p:sldId id="351" r:id="rId53"/>
    <p:sldId id="355" r:id="rId54"/>
    <p:sldId id="454" r:id="rId55"/>
    <p:sldId id="352" r:id="rId56"/>
    <p:sldId id="398" r:id="rId57"/>
    <p:sldId id="396" r:id="rId58"/>
    <p:sldId id="397" r:id="rId59"/>
    <p:sldId id="461" r:id="rId60"/>
    <p:sldId id="462" r:id="rId61"/>
    <p:sldId id="463" r:id="rId62"/>
    <p:sldId id="464" r:id="rId63"/>
    <p:sldId id="465" r:id="rId64"/>
    <p:sldId id="466" r:id="rId65"/>
    <p:sldId id="467" r:id="rId66"/>
    <p:sldId id="455" r:id="rId67"/>
    <p:sldId id="456" r:id="rId68"/>
    <p:sldId id="457" r:id="rId69"/>
    <p:sldId id="458" r:id="rId70"/>
    <p:sldId id="459" r:id="rId71"/>
    <p:sldId id="460" r:id="rId72"/>
    <p:sldId id="395" r:id="rId73"/>
    <p:sldId id="338" r:id="rId74"/>
    <p:sldId id="393" r:id="rId75"/>
    <p:sldId id="394" r:id="rId76"/>
    <p:sldId id="451" r:id="rId77"/>
    <p:sldId id="399" r:id="rId78"/>
    <p:sldId id="400" r:id="rId79"/>
    <p:sldId id="401" r:id="rId80"/>
    <p:sldId id="402" r:id="rId81"/>
    <p:sldId id="404" r:id="rId82"/>
    <p:sldId id="405" r:id="rId83"/>
    <p:sldId id="406" r:id="rId84"/>
    <p:sldId id="407" r:id="rId85"/>
    <p:sldId id="408" r:id="rId86"/>
    <p:sldId id="409" r:id="rId87"/>
    <p:sldId id="410" r:id="rId88"/>
    <p:sldId id="411" r:id="rId89"/>
    <p:sldId id="412" r:id="rId90"/>
    <p:sldId id="413" r:id="rId91"/>
    <p:sldId id="414" r:id="rId92"/>
    <p:sldId id="415" r:id="rId93"/>
    <p:sldId id="416" r:id="rId94"/>
    <p:sldId id="417" r:id="rId95"/>
    <p:sldId id="418" r:id="rId96"/>
    <p:sldId id="419" r:id="rId97"/>
    <p:sldId id="420" r:id="rId98"/>
    <p:sldId id="421" r:id="rId99"/>
    <p:sldId id="422" r:id="rId100"/>
    <p:sldId id="423" r:id="rId101"/>
    <p:sldId id="424" r:id="rId102"/>
    <p:sldId id="425" r:id="rId103"/>
    <p:sldId id="426" r:id="rId104"/>
    <p:sldId id="427" r:id="rId105"/>
    <p:sldId id="435" r:id="rId106"/>
    <p:sldId id="436" r:id="rId107"/>
    <p:sldId id="437" r:id="rId108"/>
    <p:sldId id="438" r:id="rId109"/>
    <p:sldId id="439" r:id="rId110"/>
    <p:sldId id="440" r:id="rId111"/>
    <p:sldId id="441" r:id="rId112"/>
    <p:sldId id="442" r:id="rId113"/>
    <p:sldId id="443" r:id="rId114"/>
    <p:sldId id="444" r:id="rId115"/>
    <p:sldId id="339" r:id="rId116"/>
    <p:sldId id="445" r:id="rId117"/>
    <p:sldId id="446" r:id="rId118"/>
    <p:sldId id="447" r:id="rId119"/>
    <p:sldId id="448" r:id="rId120"/>
    <p:sldId id="449" r:id="rId121"/>
    <p:sldId id="450" r:id="rId122"/>
    <p:sldId id="380" r:id="rId123"/>
    <p:sldId id="342" r:id="rId124"/>
    <p:sldId id="377" r:id="rId125"/>
    <p:sldId id="379" r:id="rId126"/>
    <p:sldId id="381" r:id="rId127"/>
    <p:sldId id="382" r:id="rId128"/>
    <p:sldId id="376" r:id="rId129"/>
    <p:sldId id="387" r:id="rId130"/>
    <p:sldId id="388" r:id="rId131"/>
    <p:sldId id="385" r:id="rId132"/>
    <p:sldId id="347" r:id="rId133"/>
    <p:sldId id="345" r:id="rId134"/>
    <p:sldId id="340" r:id="rId135"/>
    <p:sldId id="324" r:id="rId136"/>
    <p:sldId id="279" r:id="rId137"/>
    <p:sldId id="280" r:id="rId138"/>
    <p:sldId id="281" r:id="rId139"/>
    <p:sldId id="282" r:id="rId140"/>
    <p:sldId id="283" r:id="rId141"/>
    <p:sldId id="284" r:id="rId142"/>
    <p:sldId id="285" r:id="rId143"/>
    <p:sldId id="286" r:id="rId144"/>
    <p:sldId id="287" r:id="rId145"/>
    <p:sldId id="288" r:id="rId1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E7688FB-BAF9-46E3-A08F-4F7386EC3513}">
          <p14:sldIdLst>
            <p14:sldId id="256"/>
            <p14:sldId id="290"/>
            <p14:sldId id="389"/>
          </p14:sldIdLst>
        </p14:section>
        <p14:section name="Untitled Section" id="{B2D2A07D-2A24-45B9-AAC6-6852D477A8CD}">
          <p14:sldIdLst>
            <p14:sldId id="258"/>
            <p14:sldId id="304"/>
            <p14:sldId id="305"/>
            <p14:sldId id="311"/>
            <p14:sldId id="306"/>
            <p14:sldId id="307"/>
            <p14:sldId id="308"/>
            <p14:sldId id="326"/>
            <p14:sldId id="309"/>
            <p14:sldId id="303"/>
            <p14:sldId id="310"/>
            <p14:sldId id="312"/>
            <p14:sldId id="328"/>
            <p14:sldId id="327"/>
            <p14:sldId id="317"/>
            <p14:sldId id="316"/>
            <p14:sldId id="318"/>
            <p14:sldId id="319"/>
            <p14:sldId id="314"/>
            <p14:sldId id="321"/>
            <p14:sldId id="330"/>
            <p14:sldId id="320"/>
            <p14:sldId id="329"/>
            <p14:sldId id="323"/>
            <p14:sldId id="331"/>
            <p14:sldId id="332"/>
            <p14:sldId id="333"/>
            <p14:sldId id="334"/>
            <p14:sldId id="335"/>
            <p14:sldId id="336"/>
          </p14:sldIdLst>
        </p14:section>
        <p14:section name="Untitled Section" id="{42399C43-389D-49BB-8917-5358E2006EBE}">
          <p14:sldIdLst>
            <p14:sldId id="337"/>
            <p14:sldId id="390"/>
            <p14:sldId id="452"/>
            <p14:sldId id="453"/>
            <p14:sldId id="363"/>
            <p14:sldId id="341"/>
            <p14:sldId id="325"/>
            <p14:sldId id="349"/>
            <p14:sldId id="391"/>
            <p14:sldId id="350"/>
            <p14:sldId id="353"/>
            <p14:sldId id="364"/>
            <p14:sldId id="392"/>
            <p14:sldId id="365"/>
            <p14:sldId id="367"/>
            <p14:sldId id="354"/>
            <p14:sldId id="368"/>
            <p14:sldId id="369"/>
            <p14:sldId id="351"/>
            <p14:sldId id="355"/>
            <p14:sldId id="454"/>
            <p14:sldId id="352"/>
            <p14:sldId id="398"/>
            <p14:sldId id="396"/>
            <p14:sldId id="397"/>
            <p14:sldId id="461"/>
            <p14:sldId id="462"/>
            <p14:sldId id="463"/>
            <p14:sldId id="464"/>
            <p14:sldId id="465"/>
            <p14:sldId id="466"/>
            <p14:sldId id="467"/>
            <p14:sldId id="455"/>
            <p14:sldId id="456"/>
            <p14:sldId id="457"/>
            <p14:sldId id="458"/>
            <p14:sldId id="459"/>
            <p14:sldId id="460"/>
            <p14:sldId id="395"/>
            <p14:sldId id="338"/>
            <p14:sldId id="393"/>
            <p14:sldId id="394"/>
            <p14:sldId id="451"/>
            <p14:sldId id="399"/>
            <p14:sldId id="400"/>
            <p14:sldId id="401"/>
            <p14:sldId id="402"/>
            <p14:sldId id="404"/>
            <p14:sldId id="405"/>
            <p14:sldId id="406"/>
            <p14:sldId id="407"/>
            <p14:sldId id="408"/>
            <p14:sldId id="409"/>
            <p14:sldId id="410"/>
            <p14:sldId id="411"/>
            <p14:sldId id="412"/>
            <p14:sldId id="413"/>
            <p14:sldId id="414"/>
            <p14:sldId id="415"/>
            <p14:sldId id="416"/>
            <p14:sldId id="417"/>
            <p14:sldId id="418"/>
            <p14:sldId id="419"/>
            <p14:sldId id="420"/>
            <p14:sldId id="421"/>
            <p14:sldId id="422"/>
            <p14:sldId id="423"/>
            <p14:sldId id="424"/>
            <p14:sldId id="425"/>
            <p14:sldId id="426"/>
            <p14:sldId id="427"/>
            <p14:sldId id="435"/>
            <p14:sldId id="436"/>
            <p14:sldId id="437"/>
            <p14:sldId id="438"/>
            <p14:sldId id="439"/>
            <p14:sldId id="440"/>
            <p14:sldId id="441"/>
            <p14:sldId id="442"/>
            <p14:sldId id="443"/>
            <p14:sldId id="444"/>
            <p14:sldId id="339"/>
            <p14:sldId id="445"/>
            <p14:sldId id="446"/>
            <p14:sldId id="447"/>
            <p14:sldId id="448"/>
            <p14:sldId id="449"/>
            <p14:sldId id="450"/>
            <p14:sldId id="380"/>
            <p14:sldId id="342"/>
            <p14:sldId id="377"/>
            <p14:sldId id="379"/>
            <p14:sldId id="381"/>
            <p14:sldId id="382"/>
            <p14:sldId id="376"/>
            <p14:sldId id="387"/>
            <p14:sldId id="388"/>
            <p14:sldId id="385"/>
            <p14:sldId id="347"/>
            <p14:sldId id="345"/>
            <p14:sldId id="340"/>
            <p14:sldId id="324"/>
            <p14:sldId id="279"/>
            <p14:sldId id="280"/>
            <p14:sldId id="281"/>
            <p14:sldId id="282"/>
            <p14:sldId id="283"/>
            <p14:sldId id="284"/>
            <p14:sldId id="285"/>
            <p14:sldId id="286"/>
            <p14:sldId id="287"/>
            <p14:sldId id="28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41" autoAdjust="0"/>
    <p:restoredTop sz="94671" autoAdjust="0"/>
  </p:normalViewPr>
  <p:slideViewPr>
    <p:cSldViewPr>
      <p:cViewPr varScale="1">
        <p:scale>
          <a:sx n="106" d="100"/>
          <a:sy n="106" d="100"/>
        </p:scale>
        <p:origin x="-306" y="-90"/>
      </p:cViewPr>
      <p:guideLst>
        <p:guide orient="horz" pos="2160"/>
        <p:guide pos="2880"/>
      </p:guideLst>
    </p:cSldViewPr>
  </p:slideViewPr>
  <p:outlineViewPr>
    <p:cViewPr>
      <p:scale>
        <a:sx n="33" d="100"/>
        <a:sy n="33" d="100"/>
      </p:scale>
      <p:origin x="0" y="4860"/>
    </p:cViewPr>
  </p:outlineViewPr>
  <p:notesTextViewPr>
    <p:cViewPr>
      <p:scale>
        <a:sx n="1" d="1"/>
        <a:sy n="1" d="1"/>
      </p:scale>
      <p:origin x="0" y="0"/>
    </p:cViewPr>
  </p:notesTextViewPr>
  <p:sorterViewPr>
    <p:cViewPr>
      <p:scale>
        <a:sx n="100" d="100"/>
        <a:sy n="100" d="100"/>
      </p:scale>
      <p:origin x="0" y="28728"/>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viewProps" Target="viewProps.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theme" Target="theme/theme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tableStyles" Target="tableStyle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0687A7-9112-4710-84F4-6C753C2010BC}" type="datetimeFigureOut">
              <a:rPr lang="en-GB" smtClean="0"/>
              <a:t>08/02/2016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B5E3FB-880E-40A6-830F-0AC2931B9A34}" type="slidenum">
              <a:rPr lang="en-GB" smtClean="0"/>
              <a:t>‹#›</a:t>
            </a:fld>
            <a:endParaRPr lang="en-GB"/>
          </a:p>
        </p:txBody>
      </p:sp>
    </p:spTree>
    <p:extLst>
      <p:ext uri="{BB962C8B-B14F-4D97-AF65-F5344CB8AC3E}">
        <p14:creationId xmlns:p14="http://schemas.microsoft.com/office/powerpoint/2010/main" val="21248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Horace </a:t>
            </a:r>
            <a:r>
              <a:rPr lang="en-GB" i="1" dirty="0" smtClean="0"/>
              <a:t>(</a:t>
            </a:r>
            <a:r>
              <a:rPr lang="en-GB" i="1" dirty="0" err="1" smtClean="0"/>
              <a:t>Carm</a:t>
            </a:r>
            <a:r>
              <a:rPr lang="en-GB" i="1" dirty="0" smtClean="0"/>
              <a:t>. </a:t>
            </a:r>
            <a:r>
              <a:rPr lang="en-GB" dirty="0" smtClean="0"/>
              <a:t>3.6.1-4) pronounced that </a:t>
            </a:r>
            <a:r>
              <a:rPr lang="en-GB" i="1" dirty="0" err="1" smtClean="0"/>
              <a:t>delicta</a:t>
            </a:r>
            <a:r>
              <a:rPr lang="en-GB" i="1" dirty="0" smtClean="0"/>
              <a:t> </a:t>
            </a:r>
            <a:r>
              <a:rPr lang="en-GB" i="1" dirty="0" err="1" smtClean="0"/>
              <a:t>maiorum</a:t>
            </a:r>
            <a:r>
              <a:rPr lang="en-GB" i="1" dirty="0" smtClean="0"/>
              <a:t> </a:t>
            </a:r>
            <a:r>
              <a:rPr lang="en-GB" i="1" dirty="0" err="1" smtClean="0"/>
              <a:t>immeritus</a:t>
            </a:r>
            <a:r>
              <a:rPr lang="en-GB" i="1" dirty="0" smtClean="0"/>
              <a:t> </a:t>
            </a:r>
            <a:r>
              <a:rPr lang="en-GB" i="1" dirty="0" err="1" smtClean="0"/>
              <a:t>lues</a:t>
            </a:r>
            <a:r>
              <a:rPr lang="en-GB" i="1" dirty="0" smtClean="0"/>
              <a:t>, </a:t>
            </a:r>
            <a:r>
              <a:rPr lang="en-GB" i="1" dirty="0" err="1" smtClean="0"/>
              <a:t>Romane</a:t>
            </a:r>
            <a:r>
              <a:rPr lang="en-GB" i="1" dirty="0" smtClean="0"/>
              <a:t>, </a:t>
            </a:r>
            <a:r>
              <a:rPr lang="en-GB" i="1" dirty="0" err="1" smtClean="0"/>
              <a:t>donee</a:t>
            </a:r>
            <a:endParaRPr lang="en-GB" i="1" dirty="0" smtClean="0"/>
          </a:p>
          <a:p>
            <a:r>
              <a:rPr lang="en-GB" i="1" dirty="0" err="1" smtClean="0"/>
              <a:t>templa</a:t>
            </a:r>
            <a:r>
              <a:rPr lang="en-GB" i="1" dirty="0" smtClean="0"/>
              <a:t> </a:t>
            </a:r>
            <a:r>
              <a:rPr lang="en-GB" i="1" dirty="0" err="1" smtClean="0"/>
              <a:t>refeceris</a:t>
            </a:r>
            <a:r>
              <a:rPr lang="en-GB" i="1" dirty="0" smtClean="0"/>
              <a:t> </a:t>
            </a:r>
            <a:r>
              <a:rPr lang="en-GB" i="1" dirty="0" err="1" smtClean="0"/>
              <a:t>aedesque</a:t>
            </a:r>
            <a:r>
              <a:rPr lang="en-GB" i="1" dirty="0" smtClean="0"/>
              <a:t> </a:t>
            </a:r>
            <a:r>
              <a:rPr lang="en-GB" i="1" dirty="0" err="1" smtClean="0"/>
              <a:t>labentis</a:t>
            </a:r>
            <a:r>
              <a:rPr lang="en-GB" i="1" dirty="0" smtClean="0"/>
              <a:t> </a:t>
            </a:r>
            <a:r>
              <a:rPr lang="en-GB" i="1" dirty="0" err="1" smtClean="0"/>
              <a:t>deorum</a:t>
            </a:r>
            <a:r>
              <a:rPr lang="en-GB" i="1" dirty="0" smtClean="0"/>
              <a:t> et </a:t>
            </a:r>
            <a:r>
              <a:rPr lang="en-GB" i="1" dirty="0" err="1" smtClean="0"/>
              <a:t>foeda</a:t>
            </a:r>
            <a:r>
              <a:rPr lang="en-GB" i="1" dirty="0" smtClean="0"/>
              <a:t> </a:t>
            </a:r>
            <a:r>
              <a:rPr lang="en-GB" i="1" dirty="0" err="1" smtClean="0"/>
              <a:t>nigra</a:t>
            </a:r>
            <a:r>
              <a:rPr lang="en-GB" i="1" dirty="0" smtClean="0"/>
              <a:t> simulacra </a:t>
            </a:r>
            <a:r>
              <a:rPr lang="en-GB" i="1" dirty="0" err="1" smtClean="0"/>
              <a:t>fomo</a:t>
            </a:r>
            <a:r>
              <a:rPr lang="en-GB" i="1" dirty="0" smtClean="0"/>
              <a:t> </a:t>
            </a:r>
            <a:r>
              <a:rPr lang="en-GB" dirty="0" smtClean="0"/>
              <a:t>('although undeserving, you,</a:t>
            </a:r>
          </a:p>
          <a:p>
            <a:r>
              <a:rPr lang="en-GB" dirty="0" smtClean="0"/>
              <a:t>Romans, shall suffer for the transgressions of your ancestors until you have repaired the temples and</a:t>
            </a:r>
          </a:p>
          <a:p>
            <a:r>
              <a:rPr lang="en-GB" dirty="0" smtClean="0"/>
              <a:t>falling shrines of the gods and statues filthy from the black smoke').</a:t>
            </a:r>
          </a:p>
          <a:p>
            <a:endParaRPr lang="en-GB" dirty="0"/>
          </a:p>
        </p:txBody>
      </p:sp>
      <p:sp>
        <p:nvSpPr>
          <p:cNvPr id="4" name="Slide Number Placeholder 3"/>
          <p:cNvSpPr>
            <a:spLocks noGrp="1"/>
          </p:cNvSpPr>
          <p:nvPr>
            <p:ph type="sldNum" sz="quarter" idx="10"/>
          </p:nvPr>
        </p:nvSpPr>
        <p:spPr/>
        <p:txBody>
          <a:bodyPr/>
          <a:lstStyle/>
          <a:p>
            <a:fld id="{7C4DE624-9E1E-472A-B5A3-748121FC3F0D}" type="slidenum">
              <a:rPr lang="en-GB" smtClean="0"/>
              <a:pPr/>
              <a:t>87</a:t>
            </a:fld>
            <a:endParaRPr lang="en-GB"/>
          </a:p>
        </p:txBody>
      </p:sp>
    </p:spTree>
    <p:extLst>
      <p:ext uri="{BB962C8B-B14F-4D97-AF65-F5344CB8AC3E}">
        <p14:creationId xmlns:p14="http://schemas.microsoft.com/office/powerpoint/2010/main" val="795509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26646BD4-E1C5-4BFC-987A-A1B6C38DCC0B}" type="datetimeFigureOut">
              <a:rPr lang="en-GB" smtClean="0"/>
              <a:t>08/02/2016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CBADBFA6-EFFB-430A-9EEB-B7C99A13E2A9}"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26646BD4-E1C5-4BFC-987A-A1B6C38DCC0B}" type="datetimeFigureOut">
              <a:rPr lang="en-GB" smtClean="0"/>
              <a:t>08/02/2016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26646BD4-E1C5-4BFC-987A-A1B6C38DCC0B}"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DBFA6-EFFB-430A-9EEB-B7C99A13E2A9}"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26646BD4-E1C5-4BFC-987A-A1B6C38DCC0B}" type="datetimeFigureOut">
              <a:rPr lang="en-GB" smtClean="0"/>
              <a:t>08/02/2016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BADBFA6-EFFB-430A-9EEB-B7C99A13E2A9}"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6646BD4-E1C5-4BFC-987A-A1B6C38DCC0B}" type="datetimeFigureOut">
              <a:rPr lang="en-GB" smtClean="0"/>
              <a:t>08/02/2016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CBADBFA6-EFFB-430A-9EEB-B7C99A13E2A9}" type="slidenum">
              <a:rPr lang="en-GB" smtClean="0"/>
              <a:t>‹#›</a:t>
            </a:fld>
            <a:endParaRPr lang="en-GB"/>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26646BD4-E1C5-4BFC-987A-A1B6C38DCC0B}" type="datetimeFigureOut">
              <a:rPr lang="en-GB" smtClean="0"/>
              <a:t>08/02/2016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BADBFA6-EFFB-430A-9EEB-B7C99A13E2A9}" type="slidenum">
              <a:rPr lang="en-GB" smtClean="0"/>
              <a:t>‹#›</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26646BD4-E1C5-4BFC-987A-A1B6C38DCC0B}" type="datetimeFigureOut">
              <a:rPr lang="en-GB" smtClean="0"/>
              <a:t>08/02/2016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BADBFA6-EFFB-430A-9EEB-B7C99A13E2A9}"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26646BD4-E1C5-4BFC-987A-A1B6C38DCC0B}" type="datetimeFigureOut">
              <a:rPr lang="en-GB" smtClean="0"/>
              <a:t>08/02/2016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BADBFA6-EFFB-430A-9EEB-B7C99A13E2A9}"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6646BD4-E1C5-4BFC-987A-A1B6C38DCC0B}" type="datetimeFigureOut">
              <a:rPr lang="en-GB" smtClean="0"/>
              <a:t>08/02/2016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BADBFA6-EFFB-430A-9EEB-B7C99A13E2A9}"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randomBar dir="vert"/>
  </p:transition>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7.jpe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9.png"/><Relationship Id="rId10" Type="http://schemas.microsoft.com/office/2007/relationships/hdphoto" Target="../media/hdphoto7.wdp"/><Relationship Id="rId4" Type="http://schemas.microsoft.com/office/2007/relationships/hdphoto" Target="../media/hdphoto4.wdp"/><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8.wdp"/></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9.wdp"/></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4.jpeg"/><Relationship Id="rId4" Type="http://schemas.microsoft.com/office/2007/relationships/hdphoto" Target="../media/hdphoto9.wdp"/></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8.png"/><Relationship Id="rId1" Type="http://schemas.openxmlformats.org/officeDocument/2006/relationships/slideLayout" Target="../slideLayouts/slideLayout2.xml"/><Relationship Id="rId5" Type="http://schemas.microsoft.com/office/2007/relationships/hdphoto" Target="../media/hdphoto10.wdp"/><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10.wdp"/></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11.wdp"/></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12.wdp"/></Relationships>
</file>

<file path=ppt/slides/_rels/slide23.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3.jpe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18.png"/><Relationship Id="rId4" Type="http://schemas.microsoft.com/office/2007/relationships/hdphoto" Target="../media/hdphoto13.wdp"/></Relationships>
</file>

<file path=ppt/slides/_rels/slide27.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26.pn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7" Type="http://schemas.microsoft.com/office/2007/relationships/hdphoto" Target="../media/hdphoto17.wdp"/><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27.png"/><Relationship Id="rId5" Type="http://schemas.microsoft.com/office/2007/relationships/hdphoto" Target="../media/hdphoto16.wdp"/><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0.jpe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1.jpeg"/><Relationship Id="rId1" Type="http://schemas.openxmlformats.org/officeDocument/2006/relationships/slideLayout" Target="../slideLayouts/slideLayout2.xml"/><Relationship Id="rId4" Type="http://schemas.microsoft.com/office/2007/relationships/hdphoto" Target="../media/hdphoto17.wdp"/></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eg"/><Relationship Id="rId1" Type="http://schemas.openxmlformats.org/officeDocument/2006/relationships/slideLayout" Target="../slideLayouts/slideLayout2.xml"/><Relationship Id="rId5" Type="http://schemas.openxmlformats.org/officeDocument/2006/relationships/image" Target="../media/image34.png"/><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8.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35.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microsoft.com/office/2007/relationships/hdphoto" Target="../media/hdphoto19.wdp"/><Relationship Id="rId2" Type="http://schemas.openxmlformats.org/officeDocument/2006/relationships/image" Target="../media/image3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microsoft.com/office/2007/relationships/hdphoto" Target="../media/hdphoto20.wdp"/><Relationship Id="rId7" Type="http://schemas.microsoft.com/office/2007/relationships/hdphoto" Target="../media/hdphoto2.wdp"/><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21.wdp"/><Relationship Id="rId4" Type="http://schemas.openxmlformats.org/officeDocument/2006/relationships/image" Target="../media/image43.png"/></Relationships>
</file>

<file path=ppt/slides/_rels/slide49.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 Id="rId4" Type="http://schemas.microsoft.com/office/2007/relationships/hdphoto" Target="../media/hdphoto22.wdp"/></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microsoft.com/office/2007/relationships/hdphoto" Target="../media/hdphoto23.wdp"/><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microsoft.com/office/2007/relationships/hdphoto" Target="../media/hdphoto24.wdp"/><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2.gif"/><Relationship Id="rId2" Type="http://schemas.openxmlformats.org/officeDocument/2006/relationships/image" Target="../media/image51.jpe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jpeg"/></Relationships>
</file>

<file path=ppt/slides/_rels/slide7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8.xml"/></Relationships>
</file>

<file path=ppt/slides/_rels/slide78.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7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8.jpeg"/><Relationship Id="rId1" Type="http://schemas.openxmlformats.org/officeDocument/2006/relationships/slideLayout" Target="../slideLayouts/slideLayout8.xml"/><Relationship Id="rId4" Type="http://schemas.microsoft.com/office/2007/relationships/hdphoto" Target="../media/hdphoto25.wdp"/></Relationships>
</file>

<file path=ppt/slides/_rels/slide8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8.xml"/></Relationships>
</file>

<file path=ppt/slides/_rels/slide8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2.xml"/><Relationship Id="rId4" Type="http://schemas.microsoft.com/office/2007/relationships/hdphoto" Target="../media/hdphoto26.wdp"/></Relationships>
</file>

<file path=ppt/slides/_rels/slide8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2.xml"/><Relationship Id="rId4" Type="http://schemas.microsoft.com/office/2007/relationships/hdphoto" Target="../media/hdphoto26.wdp"/></Relationships>
</file>

<file path=ppt/slides/_rels/slide8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88.xml.rels><?xml version="1.0" encoding="UTF-8" standalone="yes"?>
<Relationships xmlns="http://schemas.openxmlformats.org/package/2006/relationships"><Relationship Id="rId3" Type="http://schemas.microsoft.com/office/2007/relationships/hdphoto" Target="../media/hdphoto27.wdp"/><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89.xml.rels><?xml version="1.0" encoding="UTF-8" standalone="yes"?>
<Relationships xmlns="http://schemas.openxmlformats.org/package/2006/relationships"><Relationship Id="rId3" Type="http://schemas.microsoft.com/office/2007/relationships/hdphoto" Target="../media/hdphoto28.wdp"/><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microsoft.com/office/2007/relationships/hdphoto" Target="../media/hdphoto29.wdp"/><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66.jpeg"/><Relationship Id="rId1" Type="http://schemas.openxmlformats.org/officeDocument/2006/relationships/slideLayout" Target="../slideLayouts/slideLayout2.xml"/><Relationship Id="rId4" Type="http://schemas.microsoft.com/office/2007/relationships/hdphoto" Target="../media/hdphoto24.wdp"/></Relationships>
</file>

<file path=ppt/slides/_rels/slide9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66.jpeg"/><Relationship Id="rId1" Type="http://schemas.openxmlformats.org/officeDocument/2006/relationships/slideLayout" Target="../slideLayouts/slideLayout2.xml"/><Relationship Id="rId4" Type="http://schemas.microsoft.com/office/2007/relationships/hdphoto" Target="../media/hdphoto24.wdp"/></Relationships>
</file>

<file path=ppt/slides/_rels/slide9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55.jpeg"/><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9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98.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1.jpeg"/><Relationship Id="rId1" Type="http://schemas.openxmlformats.org/officeDocument/2006/relationships/slideLayout" Target="../slideLayouts/slideLayout2.xml"/><Relationship Id="rId4" Type="http://schemas.microsoft.com/office/2007/relationships/hdphoto" Target="../media/hdphoto30.wdp"/></Relationships>
</file>

<file path=ppt/slides/_rels/slide10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 Id="rId5" Type="http://schemas.microsoft.com/office/2007/relationships/hdphoto" Target="../media/hdphoto21.wdp"/><Relationship Id="rId4" Type="http://schemas.openxmlformats.org/officeDocument/2006/relationships/image" Target="../media/image48.png"/></Relationships>
</file>

<file path=ppt/slides/_rels/slide106.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87.jpeg"/></Relationships>
</file>

<file path=ppt/slides/_rels/slide109.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6.png"/><Relationship Id="rId1" Type="http://schemas.openxmlformats.org/officeDocument/2006/relationships/slideLayout" Target="../slideLayouts/slideLayout2.xml"/><Relationship Id="rId5" Type="http://schemas.openxmlformats.org/officeDocument/2006/relationships/image" Target="../media/image89.jpeg"/><Relationship Id="rId4" Type="http://schemas.openxmlformats.org/officeDocument/2006/relationships/image" Target="../media/image88.png"/></Relationships>
</file>

<file path=ppt/slides/_rels/slide11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111.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112.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11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11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86.png"/><Relationship Id="rId1" Type="http://schemas.openxmlformats.org/officeDocument/2006/relationships/slideLayout" Target="../slideLayouts/slideLayout6.xml"/><Relationship Id="rId4" Type="http://schemas.openxmlformats.org/officeDocument/2006/relationships/image" Target="../media/image92.jpeg"/></Relationships>
</file>

<file path=ppt/slides/_rels/slide115.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86.png"/><Relationship Id="rId1" Type="http://schemas.openxmlformats.org/officeDocument/2006/relationships/slideLayout" Target="../slideLayouts/slideLayout7.xml"/><Relationship Id="rId4" Type="http://schemas.openxmlformats.org/officeDocument/2006/relationships/image" Target="../media/image96.jpeg"/></Relationships>
</file>

<file path=ppt/slides/_rels/slide117.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86.png"/><Relationship Id="rId1" Type="http://schemas.openxmlformats.org/officeDocument/2006/relationships/slideLayout" Target="../slideLayouts/slideLayout6.xml"/><Relationship Id="rId4" Type="http://schemas.openxmlformats.org/officeDocument/2006/relationships/image" Target="../media/image98.jpeg"/></Relationships>
</file>

<file path=ppt/slides/_rels/slide118.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86.png"/><Relationship Id="rId1" Type="http://schemas.openxmlformats.org/officeDocument/2006/relationships/slideLayout" Target="../slideLayouts/slideLayout7.xml"/><Relationship Id="rId6" Type="http://schemas.microsoft.com/office/2007/relationships/hdphoto" Target="../media/hdphoto31.wdp"/><Relationship Id="rId5" Type="http://schemas.openxmlformats.org/officeDocument/2006/relationships/image" Target="../media/image100.png"/><Relationship Id="rId4" Type="http://schemas.openxmlformats.org/officeDocument/2006/relationships/image" Target="../media/image99.jpeg"/></Relationships>
</file>

<file path=ppt/slides/_rels/slide11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86.png"/><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86.png"/><Relationship Id="rId1" Type="http://schemas.openxmlformats.org/officeDocument/2006/relationships/slideLayout" Target="../slideLayouts/slideLayout6.xml"/><Relationship Id="rId5" Type="http://schemas.openxmlformats.org/officeDocument/2006/relationships/image" Target="../media/image104.jpeg"/><Relationship Id="rId4" Type="http://schemas.openxmlformats.org/officeDocument/2006/relationships/image" Target="../media/image103.jpeg"/></Relationships>
</file>

<file path=ppt/slides/_rels/slide121.xml.rels><?xml version="1.0" encoding="UTF-8" standalone="yes"?>
<Relationships xmlns="http://schemas.openxmlformats.org/package/2006/relationships"><Relationship Id="rId3" Type="http://schemas.openxmlformats.org/officeDocument/2006/relationships/image" Target="../media/image103.jpeg"/><Relationship Id="rId7" Type="http://schemas.openxmlformats.org/officeDocument/2006/relationships/image" Target="../media/image107.jpeg"/><Relationship Id="rId2" Type="http://schemas.openxmlformats.org/officeDocument/2006/relationships/image" Target="../media/image86.png"/><Relationship Id="rId1" Type="http://schemas.openxmlformats.org/officeDocument/2006/relationships/slideLayout" Target="../slideLayouts/slideLayout6.xml"/><Relationship Id="rId6" Type="http://schemas.openxmlformats.org/officeDocument/2006/relationships/image" Target="../media/image106.jpeg"/><Relationship Id="rId5" Type="http://schemas.openxmlformats.org/officeDocument/2006/relationships/image" Target="../media/image104.jpeg"/><Relationship Id="rId4" Type="http://schemas.openxmlformats.org/officeDocument/2006/relationships/image" Target="../media/image105.jpeg"/></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3.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gif"/><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129.xml.rels><?xml version="1.0" encoding="UTF-8" standalone="yes"?>
<Relationships xmlns="http://schemas.openxmlformats.org/package/2006/relationships"><Relationship Id="rId3" Type="http://schemas.microsoft.com/office/2007/relationships/hdphoto" Target="../media/hdphoto32.wdp"/><Relationship Id="rId2" Type="http://schemas.openxmlformats.org/officeDocument/2006/relationships/image" Target="../media/image108.png"/><Relationship Id="rId1" Type="http://schemas.openxmlformats.org/officeDocument/2006/relationships/slideLayout" Target="../slideLayouts/slideLayout8.xml"/></Relationships>
</file>

<file path=ppt/slides/_rels/slide130.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microsoft.com/office/2007/relationships/hdphoto" Target="../media/hdphoto30.wdp"/><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microsoft.com/office/2007/relationships/hdphoto" Target="../media/hdphoto33.wdp"/><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111.jpeg"/><Relationship Id="rId1" Type="http://schemas.openxmlformats.org/officeDocument/2006/relationships/slideLayout" Target="../slideLayouts/slideLayout6.xml"/><Relationship Id="rId5" Type="http://schemas.openxmlformats.org/officeDocument/2006/relationships/image" Target="../media/image113.jpeg"/><Relationship Id="rId4" Type="http://schemas.openxmlformats.org/officeDocument/2006/relationships/image" Target="../media/image112.jpeg"/></Relationships>
</file>

<file path=ppt/slides/_rels/slide137.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86.png"/><Relationship Id="rId1" Type="http://schemas.openxmlformats.org/officeDocument/2006/relationships/slideLayout" Target="../slideLayouts/slideLayout6.xml"/><Relationship Id="rId4" Type="http://schemas.openxmlformats.org/officeDocument/2006/relationships/image" Target="../media/image114.png"/></Relationships>
</file>

<file path=ppt/slides/_rels/slide138.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86.png"/><Relationship Id="rId1" Type="http://schemas.openxmlformats.org/officeDocument/2006/relationships/slideLayout" Target="../slideLayouts/slideLayout6.xml"/><Relationship Id="rId4" Type="http://schemas.openxmlformats.org/officeDocument/2006/relationships/image" Target="../media/image115.jpeg"/></Relationships>
</file>

<file path=ppt/slides/_rels/slide139.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6.xml"/></Relationships>
</file>

<file path=ppt/slides/_rels/slide140.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6.xml"/></Relationships>
</file>

<file path=ppt/slides/_rels/slide141.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6.png"/><Relationship Id="rId1" Type="http://schemas.openxmlformats.org/officeDocument/2006/relationships/slideLayout" Target="../slideLayouts/slideLayout6.xml"/><Relationship Id="rId5" Type="http://schemas.openxmlformats.org/officeDocument/2006/relationships/image" Target="../media/image120.jpeg"/><Relationship Id="rId4" Type="http://schemas.openxmlformats.org/officeDocument/2006/relationships/image" Target="../media/image119.jpeg"/></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3.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6.xml"/><Relationship Id="rId5" Type="http://schemas.openxmlformats.org/officeDocument/2006/relationships/image" Target="../media/image124.png"/><Relationship Id="rId4" Type="http://schemas.openxmlformats.org/officeDocument/2006/relationships/image" Target="../media/image123.jpeg"/></Relationships>
</file>

<file path=ppt/slides/_rels/slide144.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6.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socalcoins.com/collection/caesars/images/ClipeusImage_300.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67" b="94000" l="4000" r="93000">
                        <a14:foregroundMark x1="53667" y1="6000" x2="53667" y2="6000"/>
                        <a14:foregroundMark x1="7333" y1="30333" x2="7333" y2="30333"/>
                        <a14:foregroundMark x1="40667" y1="667" x2="40667" y2="667"/>
                        <a14:foregroundMark x1="86667" y1="64000" x2="86667" y2="64000"/>
                        <a14:foregroundMark x1="4333" y1="57667" x2="4333" y2="57667"/>
                        <a14:foregroundMark x1="36000" y1="86333" x2="36000" y2="86333"/>
                        <a14:foregroundMark x1="49667" y1="94000" x2="49667" y2="94000"/>
                        <a14:foregroundMark x1="93000" y1="54000" x2="93000" y2="54000"/>
                      </a14:backgroundRemoval>
                    </a14:imgEffect>
                  </a14:imgLayer>
                </a14:imgProps>
              </a:ext>
              <a:ext uri="{28A0092B-C50C-407E-A947-70E740481C1C}">
                <a14:useLocalDpi xmlns:a14="http://schemas.microsoft.com/office/drawing/2010/main" val="0"/>
              </a:ext>
            </a:extLst>
          </a:blip>
          <a:srcRect/>
          <a:stretch>
            <a:fillRect/>
          </a:stretch>
        </p:blipFill>
        <p:spPr bwMode="auto">
          <a:xfrm>
            <a:off x="2051720" y="2996952"/>
            <a:ext cx="4968552" cy="49685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79512" y="58848"/>
            <a:ext cx="4966320" cy="2399928"/>
          </a:xfrm>
          <a:solidFill>
            <a:schemeClr val="dk1">
              <a:alpha val="16000"/>
            </a:schemeClr>
          </a:solidFill>
        </p:spPr>
        <p:style>
          <a:lnRef idx="3">
            <a:schemeClr val="lt1"/>
          </a:lnRef>
          <a:fillRef idx="1">
            <a:schemeClr val="dk1"/>
          </a:fillRef>
          <a:effectRef idx="1">
            <a:schemeClr val="dk1"/>
          </a:effectRef>
          <a:fontRef idx="minor">
            <a:schemeClr val="lt1"/>
          </a:fontRef>
        </p:style>
        <p:txBody>
          <a:bodyPr>
            <a:normAutofit/>
          </a:bodyPr>
          <a:lstStyle/>
          <a:p>
            <a:pPr algn="l"/>
            <a:r>
              <a:rPr lang="en-GB" dirty="0" smtClean="0">
                <a:solidFill>
                  <a:srgbClr val="C00000"/>
                </a:solidFill>
              </a:rPr>
              <a:t>Augustus</a:t>
            </a:r>
            <a:br>
              <a:rPr lang="en-GB" dirty="0" smtClean="0">
                <a:solidFill>
                  <a:srgbClr val="C00000"/>
                </a:solidFill>
              </a:rPr>
            </a:br>
            <a:r>
              <a:rPr lang="en-GB" dirty="0" smtClean="0">
                <a:solidFill>
                  <a:srgbClr val="C00000"/>
                </a:solidFill>
              </a:rPr>
              <a:t>&amp; the establishment</a:t>
            </a:r>
            <a:br>
              <a:rPr lang="en-GB" dirty="0" smtClean="0">
                <a:solidFill>
                  <a:srgbClr val="C00000"/>
                </a:solidFill>
              </a:rPr>
            </a:br>
            <a:r>
              <a:rPr lang="en-GB" dirty="0" smtClean="0">
                <a:solidFill>
                  <a:srgbClr val="C00000"/>
                </a:solidFill>
              </a:rPr>
              <a:t>of the Principate</a:t>
            </a:r>
            <a:endParaRPr lang="en-GB" dirty="0">
              <a:solidFill>
                <a:srgbClr val="C00000"/>
              </a:solidFill>
            </a:endParaRPr>
          </a:p>
        </p:txBody>
      </p:sp>
      <p:pic>
        <p:nvPicPr>
          <p:cNvPr id="4" name="Picture 4" descr="C:\Eigene Dateien\TEACHING MATERIAL\CITIES &amp; SETTLEMENTS\AUGUSTUS ROM\Augustus Statue Primaporta 19 17 BC.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203848" y="6239053"/>
            <a:ext cx="3024336" cy="646331"/>
          </a:xfrm>
          <a:prstGeom prst="rect">
            <a:avLst/>
          </a:prstGeom>
          <a:noFill/>
        </p:spPr>
        <p:txBody>
          <a:bodyPr wrap="square" rtlCol="0">
            <a:spAutoFit/>
          </a:bodyPr>
          <a:lstStyle/>
          <a:p>
            <a:pPr algn="r"/>
            <a:r>
              <a:rPr lang="en-GB" b="1" dirty="0" smtClean="0"/>
              <a:t>Prima Porta statue of the emperor Augustus</a:t>
            </a:r>
            <a:endParaRPr lang="en-GB" b="1" dirty="0"/>
          </a:p>
        </p:txBody>
      </p:sp>
      <p:sp>
        <p:nvSpPr>
          <p:cNvPr id="6" name="Subtitle 5"/>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722711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203848" y="6239053"/>
            <a:ext cx="3024336" cy="646331"/>
          </a:xfrm>
          <a:prstGeom prst="rect">
            <a:avLst/>
          </a:prstGeom>
          <a:noFill/>
        </p:spPr>
        <p:txBody>
          <a:bodyPr wrap="square" rtlCol="0">
            <a:spAutoFit/>
          </a:bodyPr>
          <a:lstStyle/>
          <a:p>
            <a:pPr algn="r"/>
            <a:r>
              <a:rPr lang="en-GB" b="1" dirty="0" smtClean="0"/>
              <a:t>Prima Porta statue of the emperor Augustus</a:t>
            </a:r>
            <a:endParaRPr lang="en-GB" b="1" dirty="0"/>
          </a:p>
        </p:txBody>
      </p:sp>
      <p:sp>
        <p:nvSpPr>
          <p:cNvPr id="6" name="Content Placeholder 2"/>
          <p:cNvSpPr>
            <a:spLocks noGrp="1"/>
          </p:cNvSpPr>
          <p:nvPr>
            <p:ph sz="quarter" idx="1"/>
          </p:nvPr>
        </p:nvSpPr>
        <p:spPr>
          <a:xfrm>
            <a:off x="197066" y="75228"/>
            <a:ext cx="6264696" cy="5112568"/>
          </a:xfrm>
        </p:spPr>
        <p:txBody>
          <a:bodyPr>
            <a:normAutofit/>
          </a:bodyPr>
          <a:lstStyle/>
          <a:p>
            <a:r>
              <a:rPr lang="en-GB" dirty="0" smtClean="0"/>
              <a:t>Four lectures on:</a:t>
            </a:r>
            <a:br>
              <a:rPr lang="en-GB" dirty="0" smtClean="0"/>
            </a:br>
            <a:r>
              <a:rPr lang="en-GB" b="1" dirty="0" smtClean="0"/>
              <a:t>Augustus </a:t>
            </a:r>
            <a:br>
              <a:rPr lang="en-GB" b="1" dirty="0" smtClean="0"/>
            </a:br>
            <a:r>
              <a:rPr lang="en-GB" b="1" dirty="0" smtClean="0"/>
              <a:t>and </a:t>
            </a:r>
            <a:r>
              <a:rPr lang="en-GB" b="1" dirty="0"/>
              <a:t>the establishment </a:t>
            </a:r>
            <a:r>
              <a:rPr lang="en-GB" b="1" dirty="0" smtClean="0"/>
              <a:t/>
            </a:r>
            <a:br>
              <a:rPr lang="en-GB" b="1" dirty="0" smtClean="0"/>
            </a:br>
            <a:r>
              <a:rPr lang="en-GB" b="1" dirty="0" smtClean="0"/>
              <a:t>of </a:t>
            </a:r>
            <a:r>
              <a:rPr lang="en-GB" b="1" dirty="0"/>
              <a:t>the </a:t>
            </a:r>
            <a:r>
              <a:rPr lang="en-GB" b="1" dirty="0" smtClean="0"/>
              <a:t>Principate</a:t>
            </a:r>
          </a:p>
        </p:txBody>
      </p:sp>
      <p:sp>
        <p:nvSpPr>
          <p:cNvPr id="7" name="TextBox 6"/>
          <p:cNvSpPr txBox="1"/>
          <p:nvPr/>
        </p:nvSpPr>
        <p:spPr>
          <a:xfrm rot="21138922">
            <a:off x="431183" y="3260010"/>
            <a:ext cx="5818418" cy="1477328"/>
          </a:xfrm>
          <a:prstGeom prst="rect">
            <a:avLst/>
          </a:prstGeom>
          <a:solidFill>
            <a:schemeClr val="accent2">
              <a:alpha val="48000"/>
            </a:schemeClr>
          </a:solidFill>
        </p:spPr>
        <p:txBody>
          <a:bodyPr wrap="square" rtlCol="0">
            <a:spAutoFit/>
          </a:bodyPr>
          <a:lstStyle/>
          <a:p>
            <a:r>
              <a:rPr lang="en-GB" b="1" dirty="0" smtClean="0"/>
              <a:t>Octavian – the adopted son of </a:t>
            </a:r>
            <a:r>
              <a:rPr lang="en-GB" b="1" dirty="0" err="1" smtClean="0"/>
              <a:t>Iulius</a:t>
            </a:r>
            <a:r>
              <a:rPr lang="en-GB" b="1" dirty="0" smtClean="0"/>
              <a:t> Caesar</a:t>
            </a:r>
          </a:p>
          <a:p>
            <a:r>
              <a:rPr lang="en-GB" b="1" dirty="0" smtClean="0"/>
              <a:t>His rise to power…</a:t>
            </a:r>
          </a:p>
          <a:p>
            <a:r>
              <a:rPr lang="en-GB" b="1" dirty="0" smtClean="0"/>
              <a:t>Sole ‘ruler’ after 31/30 BC</a:t>
            </a:r>
          </a:p>
          <a:p>
            <a:pPr marL="285750" indent="-285750">
              <a:buFont typeface="Wingdings"/>
              <a:buChar char="à"/>
            </a:pPr>
            <a:r>
              <a:rPr lang="en-GB" b="1" dirty="0" smtClean="0">
                <a:sym typeface="Wingdings" panose="05000000000000000000" pitchFamily="2" charset="2"/>
              </a:rPr>
              <a:t>new name: Augustus</a:t>
            </a:r>
          </a:p>
          <a:p>
            <a:pPr marL="285750" indent="-285750">
              <a:buFont typeface="Wingdings"/>
              <a:buChar char="à"/>
            </a:pPr>
            <a:r>
              <a:rPr lang="en-GB" b="1" dirty="0" smtClean="0">
                <a:sym typeface="Wingdings" panose="05000000000000000000" pitchFamily="2" charset="2"/>
              </a:rPr>
              <a:t>“restoring the Republic”</a:t>
            </a:r>
            <a:endParaRPr lang="en-GB" b="1" dirty="0"/>
          </a:p>
        </p:txBody>
      </p:sp>
    </p:spTree>
    <p:extLst>
      <p:ext uri="{BB962C8B-B14F-4D97-AF65-F5344CB8AC3E}">
        <p14:creationId xmlns:p14="http://schemas.microsoft.com/office/powerpoint/2010/main" val="27001711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203848" y="6239053"/>
            <a:ext cx="3024336" cy="646331"/>
          </a:xfrm>
          <a:prstGeom prst="rect">
            <a:avLst/>
          </a:prstGeom>
          <a:noFill/>
        </p:spPr>
        <p:txBody>
          <a:bodyPr wrap="square" rtlCol="0">
            <a:spAutoFit/>
          </a:bodyPr>
          <a:lstStyle/>
          <a:p>
            <a:pPr algn="r"/>
            <a:r>
              <a:rPr lang="en-GB" b="1" dirty="0" smtClean="0"/>
              <a:t>Prima Porta statue of the emperor Augustus</a:t>
            </a:r>
            <a:endParaRPr lang="en-GB" b="1" dirty="0"/>
          </a:p>
        </p:txBody>
      </p:sp>
      <p:sp>
        <p:nvSpPr>
          <p:cNvPr id="7" name="Content Placeholder 2"/>
          <p:cNvSpPr>
            <a:spLocks noGrp="1"/>
          </p:cNvSpPr>
          <p:nvPr>
            <p:ph sz="quarter" idx="1"/>
          </p:nvPr>
        </p:nvSpPr>
        <p:spPr>
          <a:xfrm>
            <a:off x="197066" y="75228"/>
            <a:ext cx="6264696" cy="5112568"/>
          </a:xfrm>
        </p:spPr>
        <p:txBody>
          <a:bodyPr>
            <a:normAutofit/>
          </a:bodyPr>
          <a:lstStyle/>
          <a:p>
            <a:r>
              <a:rPr lang="en-GB" dirty="0" smtClean="0"/>
              <a:t>Four lectures on:</a:t>
            </a:r>
            <a:br>
              <a:rPr lang="en-GB" dirty="0" smtClean="0"/>
            </a:br>
            <a:r>
              <a:rPr lang="en-GB" b="1" dirty="0" smtClean="0"/>
              <a:t>Augustus </a:t>
            </a:r>
            <a:br>
              <a:rPr lang="en-GB" b="1" dirty="0" smtClean="0"/>
            </a:br>
            <a:r>
              <a:rPr lang="en-GB" b="1" dirty="0" smtClean="0"/>
              <a:t>and </a:t>
            </a:r>
            <a:r>
              <a:rPr lang="en-GB" b="1" dirty="0"/>
              <a:t>the establishment </a:t>
            </a:r>
            <a:r>
              <a:rPr lang="en-GB" b="1" dirty="0" smtClean="0"/>
              <a:t/>
            </a:r>
            <a:br>
              <a:rPr lang="en-GB" b="1" dirty="0" smtClean="0"/>
            </a:br>
            <a:r>
              <a:rPr lang="en-GB" b="1" dirty="0" smtClean="0"/>
              <a:t>of </a:t>
            </a:r>
            <a:r>
              <a:rPr lang="en-GB" b="1" dirty="0"/>
              <a:t>the </a:t>
            </a:r>
            <a:r>
              <a:rPr lang="en-GB" b="1" dirty="0" smtClean="0"/>
              <a:t>Principate</a:t>
            </a:r>
          </a:p>
        </p:txBody>
      </p:sp>
      <p:sp>
        <p:nvSpPr>
          <p:cNvPr id="8" name="TextBox 7"/>
          <p:cNvSpPr txBox="1"/>
          <p:nvPr/>
        </p:nvSpPr>
        <p:spPr>
          <a:xfrm rot="21138922">
            <a:off x="431183" y="2290512"/>
            <a:ext cx="5818418" cy="3416320"/>
          </a:xfrm>
          <a:prstGeom prst="rect">
            <a:avLst/>
          </a:prstGeom>
          <a:solidFill>
            <a:schemeClr val="accent2">
              <a:alpha val="48000"/>
            </a:schemeClr>
          </a:solidFill>
        </p:spPr>
        <p:txBody>
          <a:bodyPr wrap="square" rtlCol="0">
            <a:spAutoFit/>
          </a:bodyPr>
          <a:lstStyle/>
          <a:p>
            <a:r>
              <a:rPr lang="en-GB" b="1" dirty="0" smtClean="0"/>
              <a:t>Principate</a:t>
            </a:r>
          </a:p>
          <a:p>
            <a:pPr marL="285750" indent="-285750">
              <a:buFont typeface="Wingdings" panose="05000000000000000000" pitchFamily="2" charset="2"/>
              <a:buChar char="q"/>
            </a:pPr>
            <a:r>
              <a:rPr lang="en-GB" b="1" dirty="0" smtClean="0"/>
              <a:t>27 B.C. to A.D. 284</a:t>
            </a:r>
          </a:p>
          <a:p>
            <a:pPr marL="285750" indent="-285750">
              <a:buFont typeface="Wingdings" panose="05000000000000000000" pitchFamily="2" charset="2"/>
              <a:buChar char="q"/>
            </a:pPr>
            <a:r>
              <a:rPr lang="en-GB" b="1" dirty="0" smtClean="0"/>
              <a:t>Augustus devised a particular system: </a:t>
            </a:r>
            <a:br>
              <a:rPr lang="en-GB" b="1" dirty="0" smtClean="0"/>
            </a:br>
            <a:r>
              <a:rPr lang="en-GB" b="1" dirty="0" smtClean="0"/>
              <a:t>no monarchy, dictatorship or kingdom</a:t>
            </a:r>
          </a:p>
          <a:p>
            <a:pPr marL="285750" indent="-285750">
              <a:buFont typeface="Wingdings" panose="05000000000000000000" pitchFamily="2" charset="2"/>
              <a:buChar char="q"/>
            </a:pPr>
            <a:r>
              <a:rPr lang="en-GB" b="1" i="1" dirty="0" smtClean="0"/>
              <a:t>princeps </a:t>
            </a:r>
            <a:r>
              <a:rPr lang="en-GB" b="1" i="1" dirty="0" err="1" smtClean="0"/>
              <a:t>senatus</a:t>
            </a:r>
            <a:r>
              <a:rPr lang="en-GB" b="1" dirty="0" smtClean="0"/>
              <a:t> / </a:t>
            </a:r>
            <a:r>
              <a:rPr lang="en-GB" b="1" i="1" dirty="0" smtClean="0"/>
              <a:t>princeps </a:t>
            </a:r>
            <a:r>
              <a:rPr lang="en-GB" b="1" i="1" dirty="0" err="1" smtClean="0"/>
              <a:t>civitatis</a:t>
            </a:r>
            <a:r>
              <a:rPr lang="en-GB" b="1" dirty="0" smtClean="0"/>
              <a:t> </a:t>
            </a:r>
            <a:br>
              <a:rPr lang="en-GB" b="1" dirty="0" smtClean="0"/>
            </a:br>
            <a:r>
              <a:rPr lang="en-GB" b="1" dirty="0" smtClean="0"/>
              <a:t>(= first amongst the senators / amongst the citizens) </a:t>
            </a:r>
            <a:br>
              <a:rPr lang="en-GB" b="1" dirty="0" smtClean="0"/>
            </a:br>
            <a:r>
              <a:rPr lang="en-GB" b="1" dirty="0" smtClean="0"/>
              <a:t>– </a:t>
            </a:r>
            <a:r>
              <a:rPr lang="en-GB" b="1" i="1" dirty="0" smtClean="0"/>
              <a:t>primus inter pares </a:t>
            </a:r>
            <a:r>
              <a:rPr lang="en-GB" b="1" dirty="0" smtClean="0"/>
              <a:t>“first among equals”</a:t>
            </a:r>
          </a:p>
          <a:p>
            <a:pPr marL="285750" indent="-285750">
              <a:buFont typeface="Wingdings" panose="05000000000000000000" pitchFamily="2" charset="2"/>
              <a:buChar char="q"/>
            </a:pPr>
            <a:r>
              <a:rPr lang="en-GB" b="1" dirty="0" smtClean="0"/>
              <a:t>de facto monarchy within the constitutional framework of the Roman Republic</a:t>
            </a:r>
          </a:p>
          <a:p>
            <a:pPr marL="285750" indent="-285750">
              <a:buFont typeface="Wingdings" panose="05000000000000000000" pitchFamily="2" charset="2"/>
              <a:buChar char="q"/>
            </a:pPr>
            <a:r>
              <a:rPr lang="en-GB" b="1" i="1" dirty="0" smtClean="0"/>
              <a:t>princeps</a:t>
            </a:r>
            <a:r>
              <a:rPr lang="en-GB" b="1" dirty="0" smtClean="0"/>
              <a:t> as the very incarnation of all virtues attributed to the ideal ruler </a:t>
            </a:r>
            <a:endParaRPr lang="en-GB" b="1" i="1" dirty="0"/>
          </a:p>
        </p:txBody>
      </p:sp>
    </p:spTree>
    <p:extLst>
      <p:ext uri="{BB962C8B-B14F-4D97-AF65-F5344CB8AC3E}">
        <p14:creationId xmlns:p14="http://schemas.microsoft.com/office/powerpoint/2010/main" val="13469376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07504" y="6041975"/>
            <a:ext cx="9036496" cy="771401"/>
          </a:xfrm>
        </p:spPr>
        <p:txBody>
          <a:bodyPr/>
          <a:lstStyle/>
          <a:p>
            <a:r>
              <a:rPr lang="en-GB" dirty="0" smtClean="0"/>
              <a:t>44 B.C. – 27 B.C.</a:t>
            </a:r>
          </a:p>
          <a:p>
            <a:r>
              <a:rPr lang="en-GB" dirty="0" smtClean="0"/>
              <a:t>C IVLIVS CAESAR </a:t>
            </a:r>
            <a:r>
              <a:rPr lang="en-GB" dirty="0" err="1" smtClean="0"/>
              <a:t>OctavianVS</a:t>
            </a:r>
            <a:r>
              <a:rPr lang="en-GB" dirty="0" smtClean="0"/>
              <a:t>, Caesar’s adoptive Son</a:t>
            </a:r>
            <a:endParaRPr lang="en-GB" dirty="0"/>
          </a:p>
        </p:txBody>
      </p:sp>
      <p:sp>
        <p:nvSpPr>
          <p:cNvPr id="2" name="Title 1"/>
          <p:cNvSpPr>
            <a:spLocks noGrp="1"/>
          </p:cNvSpPr>
          <p:nvPr>
            <p:ph type="title"/>
          </p:nvPr>
        </p:nvSpPr>
        <p:spPr/>
        <p:txBody>
          <a:bodyPr/>
          <a:lstStyle/>
          <a:p>
            <a:r>
              <a:rPr lang="en-GB" dirty="0" smtClean="0"/>
              <a:t>Octavian’s Rise to Power</a:t>
            </a:r>
            <a:endParaRPr lang="en-GB" dirty="0"/>
          </a:p>
        </p:txBody>
      </p:sp>
      <p:pic>
        <p:nvPicPr>
          <p:cNvPr id="39938" name="Picture 2" descr="http://www.coinarchives.com/2aaceb3e073c090c35ac2e6b9619e1b2/img/goldberg/075/image02563.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905" b="95000" l="897" r="96712">
                        <a14:foregroundMark x1="7950" y1="31071" x2="7950" y2="31071"/>
                        <a14:foregroundMark x1="4363" y1="26429" x2="4363" y2="26429"/>
                        <a14:foregroundMark x1="1016" y1="50952" x2="1016" y2="50952"/>
                        <a14:foregroundMark x1="19904" y1="95238" x2="19904" y2="95238"/>
                        <a14:foregroundMark x1="23072" y1="1905" x2="23072" y2="1905"/>
                        <a14:foregroundMark x1="57143" y1="24286" x2="57143" y2="24286"/>
                        <a14:foregroundMark x1="60132" y1="49167" x2="60132" y2="49167"/>
                        <a14:foregroundMark x1="62283" y1="69762" x2="62283" y2="69762"/>
                        <a14:foregroundMark x1="60669" y1="80357" x2="60669" y2="80357"/>
                        <a14:foregroundMark x1="59474" y1="83929" x2="59474" y2="83929"/>
                        <a14:foregroundMark x1="53198" y1="66190" x2="53198" y2="66190"/>
                        <a14:foregroundMark x1="52660" y1="53810" x2="52660" y2="53810"/>
                        <a14:foregroundMark x1="52481" y1="42738" x2="52481" y2="42738"/>
                        <a14:foregroundMark x1="59952" y1="28929" x2="59952" y2="28929"/>
                        <a14:foregroundMark x1="65690" y1="16190" x2="65690" y2="16190"/>
                        <a14:foregroundMark x1="64614" y1="12262" x2="64614" y2="12262"/>
                        <a14:foregroundMark x1="66587" y1="8690" x2="66587" y2="8690"/>
                        <a14:foregroundMark x1="73341" y1="6190" x2="73341" y2="6190"/>
                        <a14:foregroundMark x1="76390" y1="21071" x2="76390" y2="21071"/>
                        <a14:foregroundMark x1="93664" y1="30714" x2="93664" y2="30714"/>
                        <a14:foregroundMark x1="96712" y1="52381" x2="96712" y2="52381"/>
                      </a14:backgroundRemoval>
                    </a14:imgEffect>
                  </a14:imgLayer>
                </a14:imgProps>
              </a:ext>
              <a:ext uri="{28A0092B-C50C-407E-A947-70E740481C1C}">
                <a14:useLocalDpi xmlns:a14="http://schemas.microsoft.com/office/drawing/2010/main" val="0"/>
              </a:ext>
            </a:extLst>
          </a:blip>
          <a:srcRect/>
          <a:stretch>
            <a:fillRect/>
          </a:stretch>
        </p:blipFill>
        <p:spPr bwMode="auto">
          <a:xfrm>
            <a:off x="107504" y="1881232"/>
            <a:ext cx="8819275" cy="442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79260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Caesar’s assassination 44 B.C.</a:t>
            </a:r>
            <a:endParaRPr lang="en-GB" dirty="0"/>
          </a:p>
        </p:txBody>
      </p:sp>
      <p:sp>
        <p:nvSpPr>
          <p:cNvPr id="5" name="Content Placeholder 4"/>
          <p:cNvSpPr>
            <a:spLocks noGrp="1"/>
          </p:cNvSpPr>
          <p:nvPr>
            <p:ph sz="quarter" idx="1"/>
          </p:nvPr>
        </p:nvSpPr>
        <p:spPr>
          <a:xfrm>
            <a:off x="4788024" y="1268760"/>
            <a:ext cx="4017648" cy="4830288"/>
          </a:xfrm>
        </p:spPr>
        <p:txBody>
          <a:bodyPr/>
          <a:lstStyle/>
          <a:p>
            <a:r>
              <a:rPr lang="en-GB" dirty="0" smtClean="0"/>
              <a:t>Caesar</a:t>
            </a:r>
            <a:endParaRPr lang="en-GB" dirty="0"/>
          </a:p>
        </p:txBody>
      </p:sp>
      <p:pic>
        <p:nvPicPr>
          <p:cNvPr id="6" name="Picture 5"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http://www.coinarchives.com/2aaceb3e073c090c35ac2e6b9619e1b2/img/goldberg/075/image02563.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905" b="95000" l="897" r="96712">
                        <a14:foregroundMark x1="7950" y1="31071" x2="7950" y2="31071"/>
                        <a14:foregroundMark x1="4363" y1="26429" x2="4363" y2="26429"/>
                        <a14:foregroundMark x1="1016" y1="50952" x2="1016" y2="50952"/>
                        <a14:foregroundMark x1="19904" y1="95238" x2="19904" y2="95238"/>
                        <a14:foregroundMark x1="23072" y1="1905" x2="23072" y2="1905"/>
                        <a14:foregroundMark x1="57143" y1="24286" x2="57143" y2="24286"/>
                        <a14:foregroundMark x1="60132" y1="49167" x2="60132" y2="49167"/>
                        <a14:foregroundMark x1="62283" y1="69762" x2="62283" y2="69762"/>
                        <a14:foregroundMark x1="60669" y1="80357" x2="60669" y2="80357"/>
                        <a14:foregroundMark x1="59474" y1="83929" x2="59474" y2="83929"/>
                        <a14:foregroundMark x1="53198" y1="66190" x2="53198" y2="66190"/>
                        <a14:foregroundMark x1="52660" y1="53810" x2="52660" y2="53810"/>
                        <a14:foregroundMark x1="52481" y1="42738" x2="52481" y2="42738"/>
                        <a14:foregroundMark x1="59952" y1="28929" x2="59952" y2="28929"/>
                        <a14:foregroundMark x1="65690" y1="16190" x2="65690" y2="16190"/>
                        <a14:foregroundMark x1="64614" y1="12262" x2="64614" y2="12262"/>
                        <a14:foregroundMark x1="66587" y1="8690" x2="66587" y2="8690"/>
                        <a14:foregroundMark x1="73341" y1="6190" x2="73341" y2="6190"/>
                        <a14:foregroundMark x1="76390" y1="21071" x2="76390" y2="21071"/>
                        <a14:foregroundMark x1="93664" y1="30714" x2="93664" y2="30714"/>
                        <a14:foregroundMark x1="96712" y1="52381" x2="96712" y2="52381"/>
                      </a14:backgroundRemoval>
                    </a14:imgEffect>
                  </a14:imgLayer>
                </a14:imgProps>
              </a:ext>
              <a:ext uri="{28A0092B-C50C-407E-A947-70E740481C1C}">
                <a14:useLocalDpi xmlns:a14="http://schemas.microsoft.com/office/drawing/2010/main" val="0"/>
              </a:ext>
            </a:extLst>
          </a:blip>
          <a:srcRect l="50000"/>
          <a:stretch/>
        </p:blipFill>
        <p:spPr bwMode="auto">
          <a:xfrm>
            <a:off x="4517141" y="1881232"/>
            <a:ext cx="4409638" cy="4428088"/>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Tree>
    <p:extLst>
      <p:ext uri="{BB962C8B-B14F-4D97-AF65-F5344CB8AC3E}">
        <p14:creationId xmlns:p14="http://schemas.microsoft.com/office/powerpoint/2010/main" val="13387362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0" fill="hold"/>
                                        <p:tgtEl>
                                          <p:spTgt spid="6"/>
                                        </p:tgtEl>
                                        <p:attrNameLst>
                                          <p:attrName>ppt_x</p:attrName>
                                        </p:attrNameLst>
                                      </p:cBhvr>
                                      <p:tavLst>
                                        <p:tav tm="0">
                                          <p:val>
                                            <p:strVal val="#ppt_x"/>
                                          </p:val>
                                        </p:tav>
                                        <p:tav tm="100000">
                                          <p:val>
                                            <p:strVal val="#ppt_x"/>
                                          </p:val>
                                        </p:tav>
                                      </p:tavLst>
                                    </p:anim>
                                    <p:anim calcmode="lin" valueType="num">
                                      <p:cBhvr additive="base">
                                        <p:cTn id="8" dur="50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6000"/>
                            </p:stCondLst>
                            <p:childTnLst>
                              <p:par>
                                <p:cTn id="10" presetID="10" presetClass="entr" presetSubtype="0" fill="hold" grpId="0"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 y="228600"/>
            <a:ext cx="8534400" cy="758952"/>
          </a:xfrm>
        </p:spPr>
        <p:txBody>
          <a:bodyPr/>
          <a:lstStyle/>
          <a:p>
            <a:r>
              <a:rPr lang="en-GB" dirty="0" smtClean="0"/>
              <a:t>Caesar’s assassination 44 B.C.</a:t>
            </a:r>
            <a:endParaRPr lang="en-GB" dirty="0"/>
          </a:p>
        </p:txBody>
      </p:sp>
      <p:pic>
        <p:nvPicPr>
          <p:cNvPr id="6" name="Picture 5"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5" descr="C:\Eigene Dateien\TEACHING MATERIAL\HELLENISMUS Sommer 2005\Marius bust.gif"/>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286" b="95429" l="0" r="100000">
                        <a14:backgroundMark x1="88889" y1="56571" x2="88889" y2="56571"/>
                        <a14:backgroundMark x1="10185" y1="60571" x2="10185" y2="60571"/>
                      </a14:backgroundRemoval>
                    </a14:imgEffect>
                  </a14:imgLayer>
                </a14:imgProps>
              </a:ext>
              <a:ext uri="{28A0092B-C50C-407E-A947-70E740481C1C}">
                <a14:useLocalDpi xmlns:a14="http://schemas.microsoft.com/office/drawing/2010/main" val="0"/>
              </a:ext>
            </a:extLst>
          </a:blip>
          <a:srcRect/>
          <a:stretch>
            <a:fillRect/>
          </a:stretch>
        </p:blipFill>
        <p:spPr bwMode="auto">
          <a:xfrm>
            <a:off x="3635896" y="1484784"/>
            <a:ext cx="1971217" cy="3192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descr="C:\Eigene Dateien\TEACHING MATERIAL\HELLENISMUS Sommer 2005\Sulla Bust 90BC Rome.gif"/>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455" b="93182" l="11039" r="87013"/>
                    </a14:imgEffect>
                  </a14:imgLayer>
                </a14:imgProps>
              </a:ext>
              <a:ext uri="{28A0092B-C50C-407E-A947-70E740481C1C}">
                <a14:useLocalDpi xmlns:a14="http://schemas.microsoft.com/office/drawing/2010/main" val="0"/>
              </a:ext>
            </a:extLst>
          </a:blip>
          <a:srcRect l="10390" t="5455" r="11688" b="7272"/>
          <a:stretch>
            <a:fillRect/>
          </a:stretch>
        </p:blipFill>
        <p:spPr bwMode="auto">
          <a:xfrm>
            <a:off x="5802336" y="1820100"/>
            <a:ext cx="1905663" cy="3049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 Box 8"/>
          <p:cNvSpPr txBox="1">
            <a:spLocks noChangeArrowheads="1"/>
          </p:cNvSpPr>
          <p:nvPr/>
        </p:nvSpPr>
        <p:spPr bwMode="auto">
          <a:xfrm rot="16200000">
            <a:off x="7001040" y="2671683"/>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800" dirty="0"/>
              <a:t>Sulla</a:t>
            </a:r>
          </a:p>
        </p:txBody>
      </p:sp>
      <p:pic>
        <p:nvPicPr>
          <p:cNvPr id="12" name="Picture 11" descr="C:\Eigene Dateien\TEACHING MATERIAL\HELLENISMUS Sommer 2005\Mark Antony.gif"/>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765" b="97059" l="0" r="100000">
                        <a14:foregroundMark x1="36697" y1="85882" x2="36697" y2="85882"/>
                      </a14:backgroundRemoval>
                    </a14:imgEffect>
                  </a14:imgLayer>
                </a14:imgProps>
              </a:ext>
              <a:ext uri="{28A0092B-C50C-407E-A947-70E740481C1C}">
                <a14:useLocalDpi xmlns:a14="http://schemas.microsoft.com/office/drawing/2010/main" val="0"/>
              </a:ext>
            </a:extLst>
          </a:blip>
          <a:srcRect/>
          <a:stretch>
            <a:fillRect/>
          </a:stretch>
        </p:blipFill>
        <p:spPr bwMode="auto">
          <a:xfrm>
            <a:off x="7052454" y="3717032"/>
            <a:ext cx="1889086" cy="2947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Box 12"/>
          <p:cNvSpPr txBox="1">
            <a:spLocks noChangeArrowheads="1"/>
          </p:cNvSpPr>
          <p:nvPr/>
        </p:nvSpPr>
        <p:spPr bwMode="auto">
          <a:xfrm rot="16200000">
            <a:off x="6290455" y="5246861"/>
            <a:ext cx="1524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a:t>Marc </a:t>
            </a:r>
            <a:r>
              <a:rPr lang="en-US" altLang="en-US" sz="1600" dirty="0" smtClean="0"/>
              <a:t>Antony</a:t>
            </a:r>
            <a:endParaRPr lang="en-US" altLang="en-US" sz="1600" dirty="0"/>
          </a:p>
        </p:txBody>
      </p:sp>
      <p:pic>
        <p:nvPicPr>
          <p:cNvPr id="14" name="Picture 13" descr="C:\Eigene Dateien\TEACHING MATERIAL\HELLENISMUS Sommer 2005\Pompey.gif"/>
          <p:cNvPicPr>
            <a:picLocks noChangeAspect="1" noChangeArrowheads="1"/>
          </p:cNvPicPr>
          <p:nvPr/>
        </p:nvPicPr>
        <p:blipFill rotWithShape="1">
          <a:blip r:embed="rId9">
            <a:lum bright="-24000" contrast="18000"/>
            <a:extLst>
              <a:ext uri="{BEBA8EAE-BF5A-486C-A8C5-ECC9F3942E4B}">
                <a14:imgProps xmlns:a14="http://schemas.microsoft.com/office/drawing/2010/main">
                  <a14:imgLayer r:embed="rId10">
                    <a14:imgEffect>
                      <a14:backgroundRemoval t="1143" b="96000" l="0" r="100000">
                        <a14:backgroundMark x1="94915" y1="77714" x2="94915" y2="77714"/>
                        <a14:backgroundMark x1="93220" y1="84000" x2="93220" y2="84000"/>
                      </a14:backgroundRemoval>
                    </a14:imgEffect>
                  </a14:imgLayer>
                </a14:imgProps>
              </a:ext>
              <a:ext uri="{28A0092B-C50C-407E-A947-70E740481C1C}">
                <a14:useLocalDpi xmlns:a14="http://schemas.microsoft.com/office/drawing/2010/main" val="0"/>
              </a:ext>
            </a:extLst>
          </a:blip>
          <a:srcRect b="15312"/>
          <a:stretch/>
        </p:blipFill>
        <p:spPr bwMode="auto">
          <a:xfrm>
            <a:off x="4723649" y="4027884"/>
            <a:ext cx="2160531" cy="2713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4"/>
          <p:cNvSpPr txBox="1">
            <a:spLocks noChangeArrowheads="1"/>
          </p:cNvSpPr>
          <p:nvPr/>
        </p:nvSpPr>
        <p:spPr bwMode="auto">
          <a:xfrm rot="16200000">
            <a:off x="3999750" y="5208761"/>
            <a:ext cx="1447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err="1"/>
              <a:t>Pompeius</a:t>
            </a:r>
            <a:endParaRPr lang="en-US" altLang="en-US" sz="1600" dirty="0"/>
          </a:p>
        </p:txBody>
      </p:sp>
      <p:sp>
        <p:nvSpPr>
          <p:cNvPr id="8" name="Text Box 16"/>
          <p:cNvSpPr txBox="1">
            <a:spLocks noChangeArrowheads="1"/>
          </p:cNvSpPr>
          <p:nvPr/>
        </p:nvSpPr>
        <p:spPr bwMode="auto">
          <a:xfrm rot="16200000">
            <a:off x="4777003" y="3007417"/>
            <a:ext cx="108067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a:t>Marius</a:t>
            </a:r>
          </a:p>
        </p:txBody>
      </p:sp>
      <p:sp>
        <p:nvSpPr>
          <p:cNvPr id="5" name="Content Placeholder 4"/>
          <p:cNvSpPr>
            <a:spLocks noGrp="1"/>
          </p:cNvSpPr>
          <p:nvPr>
            <p:ph sz="quarter" idx="1"/>
          </p:nvPr>
        </p:nvSpPr>
        <p:spPr>
          <a:xfrm>
            <a:off x="2313781" y="1268760"/>
            <a:ext cx="6491891" cy="846955"/>
          </a:xfrm>
        </p:spPr>
        <p:txBody>
          <a:bodyPr>
            <a:normAutofit/>
          </a:bodyPr>
          <a:lstStyle/>
          <a:p>
            <a:pPr algn="r"/>
            <a:r>
              <a:rPr lang="en-GB" sz="2000" dirty="0" smtClean="0"/>
              <a:t>1</a:t>
            </a:r>
            <a:r>
              <a:rPr lang="en-GB" sz="2000" baseline="30000" dirty="0" smtClean="0"/>
              <a:t>st</a:t>
            </a:r>
            <a:r>
              <a:rPr lang="en-GB" sz="2000" dirty="0" smtClean="0"/>
              <a:t> B.C.: charismatic politicians and generals </a:t>
            </a:r>
            <a:r>
              <a:rPr lang="en-GB" sz="2000" dirty="0" smtClean="0">
                <a:sym typeface="Wingdings" panose="05000000000000000000" pitchFamily="2" charset="2"/>
              </a:rPr>
              <a:t></a:t>
            </a:r>
            <a:r>
              <a:rPr lang="en-GB" sz="2000" b="1" dirty="0" smtClean="0">
                <a:sym typeface="Wingdings" panose="05000000000000000000" pitchFamily="2" charset="2"/>
              </a:rPr>
              <a:t>autocracy</a:t>
            </a:r>
            <a:endParaRPr lang="en-GB" sz="2000" b="1" dirty="0"/>
          </a:p>
        </p:txBody>
      </p:sp>
      <p:sp>
        <p:nvSpPr>
          <p:cNvPr id="16"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Tree>
    <p:extLst>
      <p:ext uri="{BB962C8B-B14F-4D97-AF65-F5344CB8AC3E}">
        <p14:creationId xmlns:p14="http://schemas.microsoft.com/office/powerpoint/2010/main" val="957217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randombar(horizontal)">
                                      <p:cBhvr>
                                        <p:cTn id="15" dur="500"/>
                                        <p:tgtEl>
                                          <p:spTgt spid="14"/>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randombar(horizontal)">
                                      <p:cBhvr>
                                        <p:cTn id="19" dur="500"/>
                                        <p:tgtEl>
                                          <p:spTgt spid="15"/>
                                        </p:tgtEl>
                                      </p:cBhvr>
                                    </p:animEffect>
                                  </p:childTnLst>
                                </p:cTn>
                              </p:par>
                            </p:childTnLst>
                          </p:cTn>
                        </p:par>
                        <p:par>
                          <p:cTn id="20" fill="hold">
                            <p:stCondLst>
                              <p:cond delay="2000"/>
                            </p:stCondLst>
                            <p:childTnLst>
                              <p:par>
                                <p:cTn id="21" presetID="14" presetClass="entr" presetSubtype="10"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randombar(horizontal)">
                                      <p:cBhvr>
                                        <p:cTn id="23" dur="500"/>
                                        <p:tgtEl>
                                          <p:spTgt spid="12"/>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horizontal)">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utoUpdateAnimBg="0"/>
      <p:bldP spid="13" grpId="0" autoUpdateAnimBg="0"/>
      <p:bldP spid="15"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 y="228600"/>
            <a:ext cx="8534400" cy="758952"/>
          </a:xfrm>
        </p:spPr>
        <p:txBody>
          <a:bodyPr/>
          <a:lstStyle/>
          <a:p>
            <a:r>
              <a:rPr lang="en-GB" dirty="0" smtClean="0"/>
              <a:t>Caesar’s assassination 44 B.C.</a:t>
            </a:r>
            <a:endParaRPr lang="en-GB" dirty="0"/>
          </a:p>
        </p:txBody>
      </p:sp>
      <p:pic>
        <p:nvPicPr>
          <p:cNvPr id="5" name="Picture 4"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pic>
        <p:nvPicPr>
          <p:cNvPr id="55298" name="Picture 2" descr="http://ancientrome.ru/art/artwork/sculp/rom/republic/statesman/pompeius-magnus/pom003.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5059" b="96824" l="4056" r="95385">
                        <a14:foregroundMark x1="46853" y1="7529" x2="46853" y2="7529"/>
                        <a14:foregroundMark x1="49930" y1="5059" x2="49930" y2="5059"/>
                      </a14:backgroundRemoval>
                    </a14:imgEffect>
                  </a14:imgLayer>
                </a14:imgProps>
              </a:ext>
              <a:ext uri="{28A0092B-C50C-407E-A947-70E740481C1C}">
                <a14:useLocalDpi xmlns:a14="http://schemas.microsoft.com/office/drawing/2010/main" val="0"/>
              </a:ext>
            </a:extLst>
          </a:blip>
          <a:srcRect b="3735"/>
          <a:stretch/>
        </p:blipFill>
        <p:spPr bwMode="auto">
          <a:xfrm>
            <a:off x="4032403" y="764704"/>
            <a:ext cx="5148572" cy="5892080"/>
          </a:xfrm>
          <a:prstGeom prst="rect">
            <a:avLst/>
          </a:prstGeom>
          <a:noFill/>
          <a:extLst>
            <a:ext uri="{909E8E84-426E-40DD-AFC4-6F175D3DCCD1}">
              <a14:hiddenFill xmlns:a14="http://schemas.microsoft.com/office/drawing/2010/main">
                <a:solidFill>
                  <a:srgbClr val="FFFFFF"/>
                </a:solidFill>
              </a14:hiddenFill>
            </a:ext>
          </a:extLst>
        </p:spPr>
      </p:pic>
      <p:sp>
        <p:nvSpPr>
          <p:cNvPr id="14" name="Content Placeholder 4"/>
          <p:cNvSpPr>
            <a:spLocks noGrp="1"/>
          </p:cNvSpPr>
          <p:nvPr>
            <p:ph sz="quarter" idx="1"/>
          </p:nvPr>
        </p:nvSpPr>
        <p:spPr>
          <a:xfrm>
            <a:off x="2411760" y="5301208"/>
            <a:ext cx="6491891" cy="1584176"/>
          </a:xfrm>
        </p:spPr>
        <p:txBody>
          <a:bodyPr>
            <a:normAutofit fontScale="92500"/>
          </a:bodyPr>
          <a:lstStyle/>
          <a:p>
            <a:pPr algn="r"/>
            <a:r>
              <a:rPr lang="en-GB" sz="2000" b="1" dirty="0" smtClean="0"/>
              <a:t>First Triumvirate Caesar, </a:t>
            </a:r>
            <a:r>
              <a:rPr lang="en-GB" sz="2000" b="1" dirty="0" err="1" smtClean="0"/>
              <a:t>Pompeius</a:t>
            </a:r>
            <a:r>
              <a:rPr lang="en-GB" sz="2000" b="1" dirty="0" smtClean="0"/>
              <a:t> and Crassus</a:t>
            </a:r>
          </a:p>
          <a:p>
            <a:pPr algn="r"/>
            <a:r>
              <a:rPr lang="en-GB" sz="2000" b="1" dirty="0" smtClean="0"/>
              <a:t>49 BC: Caesar crosses Rubicon </a:t>
            </a:r>
            <a:r>
              <a:rPr lang="en-GB" sz="2000" b="1" dirty="0" smtClean="0">
                <a:sym typeface="Wingdings" panose="05000000000000000000" pitchFamily="2" charset="2"/>
              </a:rPr>
              <a:t> Civil War</a:t>
            </a:r>
            <a:br>
              <a:rPr lang="en-GB" sz="2000" b="1" dirty="0" smtClean="0">
                <a:sym typeface="Wingdings" panose="05000000000000000000" pitchFamily="2" charset="2"/>
              </a:rPr>
            </a:br>
            <a:r>
              <a:rPr lang="en-GB" sz="2000" b="1" dirty="0" smtClean="0">
                <a:sym typeface="Wingdings" panose="05000000000000000000" pitchFamily="2" charset="2"/>
              </a:rPr>
              <a:t>48 Pompey murdered in Egypt</a:t>
            </a:r>
          </a:p>
          <a:p>
            <a:pPr algn="r"/>
            <a:r>
              <a:rPr lang="en-GB" sz="2000" b="1" dirty="0" smtClean="0">
                <a:sym typeface="Wingdings" panose="05000000000000000000" pitchFamily="2" charset="2"/>
              </a:rPr>
              <a:t>Caesar: dictator</a:t>
            </a:r>
            <a:endParaRPr lang="en-GB" sz="2000" b="1" dirty="0"/>
          </a:p>
        </p:txBody>
      </p:sp>
    </p:spTree>
    <p:extLst>
      <p:ext uri="{BB962C8B-B14F-4D97-AF65-F5344CB8AC3E}">
        <p14:creationId xmlns:p14="http://schemas.microsoft.com/office/powerpoint/2010/main" val="29946050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circle(in)">
                                      <p:cBhvr>
                                        <p:cTn id="7" dur="2000"/>
                                        <p:tgtEl>
                                          <p:spTgt spid="14">
                                            <p:txEl>
                                              <p:pRg st="0" end="0"/>
                                            </p:txEl>
                                          </p:spTgt>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animEffect transition="in" filter="circle(in)">
                                      <p:cBhvr>
                                        <p:cTn id="11" dur="2000"/>
                                        <p:tgtEl>
                                          <p:spTgt spid="14">
                                            <p:txEl>
                                              <p:pRg st="1" end="1"/>
                                            </p:txEl>
                                          </p:spTgt>
                                        </p:tgtEl>
                                      </p:cBhvr>
                                    </p:animEffect>
                                  </p:childTnLst>
                                </p:cTn>
                              </p:par>
                            </p:childTnLst>
                          </p:cTn>
                        </p:par>
                        <p:par>
                          <p:cTn id="12" fill="hold">
                            <p:stCondLst>
                              <p:cond delay="4000"/>
                            </p:stCondLst>
                            <p:childTnLst>
                              <p:par>
                                <p:cTn id="13" presetID="6" presetClass="entr" presetSubtype="16" fill="hold" grpId="0" nodeType="after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animEffect transition="in" filter="circle(in)">
                                      <p:cBhvr>
                                        <p:cTn id="15" dur="20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pic>
        <p:nvPicPr>
          <p:cNvPr id="43010" name="Picture 2" descr="http://www.coinarchives.com/1e61db3c0064a98ca035abaf40952263/img/heritage/3030/image23904.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811" b="97887" l="1550" r="46350">
                        <a14:foregroundMark x1="21250" y1="3320" x2="21250" y2="3320"/>
                        <a14:foregroundMark x1="24400" y1="1811" x2="24400" y2="1811"/>
                        <a14:foregroundMark x1="46400" y1="39336" x2="46400" y2="39336"/>
                        <a14:foregroundMark x1="27850" y1="6137" x2="27850" y2="6137"/>
                        <a14:foregroundMark x1="30150" y1="5332" x2="30150" y2="5332"/>
                        <a14:foregroundMark x1="31650" y1="5634" x2="31650" y2="5634"/>
                        <a14:foregroundMark x1="33700" y1="5835" x2="33700" y2="5835"/>
                        <a14:foregroundMark x1="36250" y1="7948" x2="36250" y2="7948"/>
                        <a14:foregroundMark x1="41050" y1="12777" x2="41050" y2="12777"/>
                        <a14:foregroundMark x1="42600" y1="12274" x2="42600" y2="12274"/>
                        <a14:foregroundMark x1="42600" y1="14286" x2="42600" y2="14286"/>
                        <a14:foregroundMark x1="40200" y1="10765" x2="40200" y2="10765"/>
                        <a14:foregroundMark x1="11850" y1="3320" x2="11850" y2="3320"/>
                        <a14:foregroundMark x1="3450" y1="29175" x2="3450" y2="29175"/>
                        <a14:foregroundMark x1="2150" y1="28873" x2="2150" y2="28873"/>
                        <a14:foregroundMark x1="1550" y1="52918" x2="1550" y2="52918"/>
                        <a14:foregroundMark x1="16300" y1="85614" x2="16300" y2="85614"/>
                        <a14:foregroundMark x1="15400" y1="97887" x2="15400" y2="97887"/>
                        <a14:foregroundMark x1="2550" y1="40644" x2="2550" y2="40644"/>
                        <a14:foregroundMark x1="2550" y1="21429" x2="2550" y2="21429"/>
                        <a14:foregroundMark x1="3050" y1="24044" x2="3050" y2="24044"/>
                        <a14:foregroundMark x1="39550" y1="9960" x2="39550" y2="9960"/>
                      </a14:backgroundRemoval>
                    </a14:imgEffect>
                  </a14:imgLayer>
                </a14:imgProps>
              </a:ext>
              <a:ext uri="{28A0092B-C50C-407E-A947-70E740481C1C}">
                <a14:useLocalDpi xmlns:a14="http://schemas.microsoft.com/office/drawing/2010/main" val="0"/>
              </a:ext>
            </a:extLst>
          </a:blip>
          <a:srcRect r="51221"/>
          <a:stretch/>
        </p:blipFill>
        <p:spPr bwMode="auto">
          <a:xfrm>
            <a:off x="4028356" y="1340768"/>
            <a:ext cx="4793406" cy="488396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4355976" y="6224736"/>
            <a:ext cx="4336925" cy="400110"/>
          </a:xfrm>
          <a:prstGeom prst="rect">
            <a:avLst/>
          </a:prstGeom>
          <a:noFill/>
        </p:spPr>
        <p:txBody>
          <a:bodyPr wrap="square" rtlCol="0">
            <a:spAutoFit/>
          </a:bodyPr>
          <a:lstStyle/>
          <a:p>
            <a:pPr algn="ctr"/>
            <a:r>
              <a:rPr lang="en-GB" sz="2000" dirty="0" smtClean="0">
                <a:solidFill>
                  <a:srgbClr val="C00000"/>
                </a:solidFill>
                <a:effectLst>
                  <a:outerShdw blurRad="38100" dist="38100" dir="2700000" algn="tl">
                    <a:srgbClr val="000000">
                      <a:alpha val="43137"/>
                    </a:srgbClr>
                  </a:outerShdw>
                </a:effectLst>
                <a:latin typeface="AR JULIAN" panose="02000000000000000000" pitchFamily="2" charset="0"/>
              </a:rPr>
              <a:t>CAESAR DICTATOR PERPETUO</a:t>
            </a:r>
            <a:endParaRPr lang="en-GB" sz="2000" dirty="0">
              <a:solidFill>
                <a:srgbClr val="C00000"/>
              </a:solidFill>
              <a:effectLst>
                <a:outerShdw blurRad="38100" dist="38100" dir="2700000" algn="tl">
                  <a:srgbClr val="000000">
                    <a:alpha val="43137"/>
                  </a:srgbClr>
                </a:outerShdw>
              </a:effectLst>
              <a:latin typeface="AR JULIAN" panose="02000000000000000000" pitchFamily="2" charset="0"/>
            </a:endParaRPr>
          </a:p>
        </p:txBody>
      </p:sp>
      <p:sp>
        <p:nvSpPr>
          <p:cNvPr id="13" name="Title 3"/>
          <p:cNvSpPr>
            <a:spLocks noGrp="1"/>
          </p:cNvSpPr>
          <p:nvPr>
            <p:ph type="title"/>
          </p:nvPr>
        </p:nvSpPr>
        <p:spPr>
          <a:xfrm>
            <a:off x="301752" y="228600"/>
            <a:ext cx="8534400" cy="758952"/>
          </a:xfrm>
        </p:spPr>
        <p:txBody>
          <a:bodyPr/>
          <a:lstStyle/>
          <a:p>
            <a:r>
              <a:rPr lang="en-GB" dirty="0" smtClean="0"/>
              <a:t>Caesar’s assassination 44 B.C.</a:t>
            </a:r>
            <a:endParaRPr lang="en-GB" dirty="0"/>
          </a:p>
        </p:txBody>
      </p:sp>
    </p:spTree>
    <p:extLst>
      <p:ext uri="{BB962C8B-B14F-4D97-AF65-F5344CB8AC3E}">
        <p14:creationId xmlns:p14="http://schemas.microsoft.com/office/powerpoint/2010/main" val="15993076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1000"/>
                                        <p:tgtEl>
                                          <p:spTgt spid="43010"/>
                                        </p:tgtEl>
                                      </p:cBhvr>
                                    </p:animEffect>
                                    <p:anim calcmode="lin" valueType="num">
                                      <p:cBhvr>
                                        <p:cTn id="8" dur="1000" fill="hold"/>
                                        <p:tgtEl>
                                          <p:spTgt spid="43010"/>
                                        </p:tgtEl>
                                        <p:attrNameLst>
                                          <p:attrName>ppt_x</p:attrName>
                                        </p:attrNameLst>
                                      </p:cBhvr>
                                      <p:tavLst>
                                        <p:tav tm="0">
                                          <p:val>
                                            <p:strVal val="#ppt_x"/>
                                          </p:val>
                                        </p:tav>
                                        <p:tav tm="100000">
                                          <p:val>
                                            <p:strVal val="#ppt_x"/>
                                          </p:val>
                                        </p:tav>
                                      </p:tavLst>
                                    </p:anim>
                                    <p:anim calcmode="lin" valueType="num">
                                      <p:cBhvr>
                                        <p:cTn id="9" dur="1000" fill="hold"/>
                                        <p:tgtEl>
                                          <p:spTgt spid="430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pic>
        <p:nvPicPr>
          <p:cNvPr id="6" name="Picture 2" descr="http://www.coinarchives.com/1e61db3c0064a98ca035abaf40952263/img/heritage/3030/image23904.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811" b="97887" l="1550" r="46350">
                        <a14:foregroundMark x1="21250" y1="3320" x2="21250" y2="3320"/>
                        <a14:foregroundMark x1="24400" y1="1811" x2="24400" y2="1811"/>
                        <a14:foregroundMark x1="46400" y1="39336" x2="46400" y2="39336"/>
                        <a14:foregroundMark x1="27850" y1="6137" x2="27850" y2="6137"/>
                        <a14:foregroundMark x1="30150" y1="5332" x2="30150" y2="5332"/>
                        <a14:foregroundMark x1="31650" y1="5634" x2="31650" y2="5634"/>
                        <a14:foregroundMark x1="33700" y1="5835" x2="33700" y2="5835"/>
                        <a14:foregroundMark x1="36250" y1="7948" x2="36250" y2="7948"/>
                        <a14:foregroundMark x1="41050" y1="12777" x2="41050" y2="12777"/>
                        <a14:foregroundMark x1="42600" y1="12274" x2="42600" y2="12274"/>
                        <a14:foregroundMark x1="42600" y1="14286" x2="42600" y2="14286"/>
                        <a14:foregroundMark x1="40200" y1="10765" x2="40200" y2="10765"/>
                        <a14:foregroundMark x1="11850" y1="3320" x2="11850" y2="3320"/>
                        <a14:foregroundMark x1="3450" y1="29175" x2="3450" y2="29175"/>
                        <a14:foregroundMark x1="2150" y1="28873" x2="2150" y2="28873"/>
                        <a14:foregroundMark x1="1550" y1="52918" x2="1550" y2="52918"/>
                        <a14:foregroundMark x1="16300" y1="85614" x2="16300" y2="85614"/>
                        <a14:foregroundMark x1="15400" y1="97887" x2="15400" y2="97887"/>
                        <a14:foregroundMark x1="2550" y1="40644" x2="2550" y2="40644"/>
                        <a14:foregroundMark x1="2550" y1="21429" x2="2550" y2="21429"/>
                        <a14:foregroundMark x1="3050" y1="24044" x2="3050" y2="24044"/>
                        <a14:foregroundMark x1="39550" y1="9960" x2="39550" y2="9960"/>
                      </a14:backgroundRemoval>
                    </a14:imgEffect>
                  </a14:imgLayer>
                </a14:imgProps>
              </a:ext>
              <a:ext uri="{28A0092B-C50C-407E-A947-70E740481C1C}">
                <a14:useLocalDpi xmlns:a14="http://schemas.microsoft.com/office/drawing/2010/main" val="0"/>
              </a:ext>
            </a:extLst>
          </a:blip>
          <a:srcRect r="51221"/>
          <a:stretch/>
        </p:blipFill>
        <p:spPr bwMode="auto">
          <a:xfrm>
            <a:off x="4028356" y="1340768"/>
            <a:ext cx="4793406" cy="4883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4355976" y="6224736"/>
            <a:ext cx="4336925" cy="400110"/>
          </a:xfrm>
          <a:prstGeom prst="rect">
            <a:avLst/>
          </a:prstGeom>
          <a:noFill/>
        </p:spPr>
        <p:txBody>
          <a:bodyPr wrap="square" rtlCol="0">
            <a:spAutoFit/>
          </a:bodyPr>
          <a:lstStyle/>
          <a:p>
            <a:pPr algn="ctr"/>
            <a:r>
              <a:rPr lang="en-GB" sz="2000" dirty="0" smtClean="0">
                <a:solidFill>
                  <a:schemeClr val="bg2">
                    <a:lumMod val="50000"/>
                  </a:schemeClr>
                </a:solidFill>
                <a:effectLst>
                  <a:outerShdw blurRad="38100" dist="38100" dir="2700000" algn="tl">
                    <a:srgbClr val="000000">
                      <a:alpha val="43137"/>
                    </a:srgbClr>
                  </a:outerShdw>
                </a:effectLst>
                <a:latin typeface="AR JULIAN" panose="02000000000000000000" pitchFamily="2" charset="0"/>
              </a:rPr>
              <a:t>CAESAR DICTATOR PERPETUO</a:t>
            </a:r>
            <a:endParaRPr lang="en-GB" sz="2000" dirty="0">
              <a:solidFill>
                <a:schemeClr val="bg2">
                  <a:lumMod val="50000"/>
                </a:schemeClr>
              </a:solidFill>
              <a:effectLst>
                <a:outerShdw blurRad="38100" dist="38100" dir="2700000" algn="tl">
                  <a:srgbClr val="000000">
                    <a:alpha val="43137"/>
                  </a:srgbClr>
                </a:outerShdw>
              </a:effectLst>
              <a:latin typeface="AR JULIAN" panose="02000000000000000000" pitchFamily="2" charset="0"/>
            </a:endParaRPr>
          </a:p>
        </p:txBody>
      </p:sp>
      <p:sp>
        <p:nvSpPr>
          <p:cNvPr id="8" name="Title 3"/>
          <p:cNvSpPr>
            <a:spLocks noGrp="1"/>
          </p:cNvSpPr>
          <p:nvPr>
            <p:ph type="title"/>
          </p:nvPr>
        </p:nvSpPr>
        <p:spPr>
          <a:xfrm>
            <a:off x="301752" y="228600"/>
            <a:ext cx="8534400" cy="758952"/>
          </a:xfrm>
        </p:spPr>
        <p:txBody>
          <a:bodyPr/>
          <a:lstStyle/>
          <a:p>
            <a:r>
              <a:rPr lang="en-GB" dirty="0" smtClean="0"/>
              <a:t>Caesar’s assassination 44 B.C.</a:t>
            </a:r>
            <a:endParaRPr lang="en-GB" dirty="0"/>
          </a:p>
        </p:txBody>
      </p:sp>
      <p:pic>
        <p:nvPicPr>
          <p:cNvPr id="9" name="Picture 13" descr="C:\Eigene Dateien\TEACHING MATERIAL\HELLENISMUS Sommer 2005\Caesar Ermordung Richard Harris.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15616" y="2924944"/>
            <a:ext cx="4996911" cy="396276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35820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Eigene Dateien\TEACHING MATERIAL\HELLENISMUS Sommer 2005\Caesars Ermordung bw.JPG"/>
          <p:cNvPicPr>
            <a:picLocks noChangeAspect="1" noChangeArrowheads="1"/>
          </p:cNvPicPr>
          <p:nvPr/>
        </p:nvPicPr>
        <p:blipFill rotWithShape="1">
          <a:blip r:embed="rId2">
            <a:clrChange>
              <a:clrFrom>
                <a:srgbClr val="CDC8C5"/>
              </a:clrFrom>
              <a:clrTo>
                <a:srgbClr val="CDC8C5">
                  <a:alpha val="0"/>
                </a:srgbClr>
              </a:clrTo>
            </a:clrChange>
            <a:extLst>
              <a:ext uri="{28A0092B-C50C-407E-A947-70E740481C1C}">
                <a14:useLocalDpi xmlns:a14="http://schemas.microsoft.com/office/drawing/2010/main" val="0"/>
              </a:ext>
            </a:extLst>
          </a:blip>
          <a:srcRect l="17927" r="6279"/>
          <a:stretch/>
        </p:blipFill>
        <p:spPr bwMode="auto">
          <a:xfrm>
            <a:off x="5181217" y="1407368"/>
            <a:ext cx="3927287"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C:\Eigene Dateien\TEACHING MATERIAL\HELLENISMUS Sommer 2005\Caesar bust white background.JPG"/>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
        <p:nvSpPr>
          <p:cNvPr id="8" name="Title 3"/>
          <p:cNvSpPr>
            <a:spLocks noGrp="1"/>
          </p:cNvSpPr>
          <p:nvPr>
            <p:ph type="title"/>
          </p:nvPr>
        </p:nvSpPr>
        <p:spPr>
          <a:xfrm>
            <a:off x="301752" y="228600"/>
            <a:ext cx="8534400" cy="758952"/>
          </a:xfrm>
        </p:spPr>
        <p:txBody>
          <a:bodyPr/>
          <a:lstStyle/>
          <a:p>
            <a:r>
              <a:rPr lang="en-GB" dirty="0" smtClean="0"/>
              <a:t>Caesar’s assassination 44 B.C.</a:t>
            </a:r>
            <a:endParaRPr lang="en-GB" dirty="0"/>
          </a:p>
        </p:txBody>
      </p:sp>
      <p:pic>
        <p:nvPicPr>
          <p:cNvPr id="9" name="Picture 13" descr="C:\Eigene Dateien\TEACHING MATERIAL\HELLENISMUS Sommer 2005\Caesar Ermordung Richard Harri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5616" y="2924944"/>
            <a:ext cx="4996911" cy="396276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0196030"/>
      </p:ext>
    </p:extLst>
  </p:cSld>
  <p:clrMapOvr>
    <a:masterClrMapping/>
  </p:clrMapOvr>
  <p:transition spd="slow">
    <p:randomBar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HELLENISMUS Sommer 2005\Caesars Ermordung bw.JPG"/>
          <p:cNvPicPr>
            <a:picLocks noChangeAspect="1" noChangeArrowheads="1"/>
          </p:cNvPicPr>
          <p:nvPr/>
        </p:nvPicPr>
        <p:blipFill rotWithShape="1">
          <a:blip r:embed="rId2">
            <a:clrChange>
              <a:clrFrom>
                <a:srgbClr val="CDC8C5"/>
              </a:clrFrom>
              <a:clrTo>
                <a:srgbClr val="CDC8C5">
                  <a:alpha val="0"/>
                </a:srgbClr>
              </a:clrTo>
            </a:clrChange>
            <a:extLst>
              <a:ext uri="{28A0092B-C50C-407E-A947-70E740481C1C}">
                <a14:useLocalDpi xmlns:a14="http://schemas.microsoft.com/office/drawing/2010/main" val="0"/>
              </a:ext>
            </a:extLst>
          </a:blip>
          <a:srcRect l="17927" r="6279"/>
          <a:stretch/>
        </p:blipFill>
        <p:spPr bwMode="auto">
          <a:xfrm>
            <a:off x="5181217" y="1407368"/>
            <a:ext cx="3927287"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C:\Eigene Dateien\TEACHING MATERIAL\HELLENISMUS Sommer 2005\Caesar bust white background.JPG"/>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
        <p:nvSpPr>
          <p:cNvPr id="7" name="Title 3"/>
          <p:cNvSpPr>
            <a:spLocks noGrp="1"/>
          </p:cNvSpPr>
          <p:nvPr>
            <p:ph type="title"/>
          </p:nvPr>
        </p:nvSpPr>
        <p:spPr>
          <a:xfrm>
            <a:off x="301752" y="228600"/>
            <a:ext cx="8534400" cy="758952"/>
          </a:xfrm>
        </p:spPr>
        <p:txBody>
          <a:bodyPr/>
          <a:lstStyle/>
          <a:p>
            <a:r>
              <a:rPr lang="en-GB" dirty="0" smtClean="0"/>
              <a:t>Caesar’s assassination 44 B.C.</a:t>
            </a:r>
            <a:endParaRPr lang="en-GB" dirty="0"/>
          </a:p>
        </p:txBody>
      </p:sp>
      <p:pic>
        <p:nvPicPr>
          <p:cNvPr id="8" name="Picture 13" descr="C:\Eigene Dateien\TEACHING MATERIAL\HELLENISMUS Sommer 2005\Caesar Ermordung Richard Harri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5616" y="2924944"/>
            <a:ext cx="4996911" cy="396276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467" y="4221088"/>
            <a:ext cx="5328592" cy="1938992"/>
          </a:xfrm>
          <a:prstGeom prst="rect">
            <a:avLst/>
          </a:prstGeom>
          <a:solidFill>
            <a:srgbClr val="92D050"/>
          </a:solidFill>
        </p:spPr>
        <p:txBody>
          <a:bodyPr wrap="square" rtlCol="0">
            <a:spAutoFit/>
          </a:bodyPr>
          <a:lstStyle/>
          <a:p>
            <a:r>
              <a:rPr lang="en-GB" sz="2000" dirty="0"/>
              <a:t>“As soon as the funeral was over, the people, snatching brands from the pyre, ran to burn down the houses of Brutus and Cassius, and were repelled with difficulty.” </a:t>
            </a:r>
            <a:r>
              <a:rPr lang="en-GB" sz="2000" dirty="0" smtClean="0"/>
              <a:t/>
            </a:r>
            <a:br>
              <a:rPr lang="en-GB" sz="2000" dirty="0" smtClean="0"/>
            </a:br>
            <a:r>
              <a:rPr lang="en-GB" sz="2000" dirty="0" smtClean="0"/>
              <a:t>       – </a:t>
            </a:r>
            <a:r>
              <a:rPr lang="en-GB" sz="2000" b="1" dirty="0"/>
              <a:t>Suetonius </a:t>
            </a:r>
            <a:r>
              <a:rPr lang="en-GB" sz="2000" b="1" i="1" dirty="0" err="1"/>
              <a:t>Divus</a:t>
            </a:r>
            <a:r>
              <a:rPr lang="en-GB" sz="2000" b="1" i="1" dirty="0"/>
              <a:t> Julius </a:t>
            </a:r>
            <a:r>
              <a:rPr lang="en-GB" sz="2000" b="1" dirty="0" smtClean="0"/>
              <a:t>85</a:t>
            </a:r>
            <a:r>
              <a:rPr lang="en-GB" sz="2000" b="1" i="1" dirty="0"/>
              <a:t/>
            </a:r>
            <a:br>
              <a:rPr lang="en-GB" sz="2000" b="1" i="1" dirty="0"/>
            </a:br>
            <a:r>
              <a:rPr lang="en-GB" sz="2000" i="1" dirty="0" smtClean="0"/>
              <a:t>                  (AD 70-130)</a:t>
            </a:r>
            <a:endParaRPr lang="en-GB" sz="2000" dirty="0"/>
          </a:p>
        </p:txBody>
      </p:sp>
    </p:spTree>
    <p:extLst>
      <p:ext uri="{BB962C8B-B14F-4D97-AF65-F5344CB8AC3E}">
        <p14:creationId xmlns:p14="http://schemas.microsoft.com/office/powerpoint/2010/main" val="6204088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HELLENISMUS Sommer 2005\Caesars Ermordung bw.JPG"/>
          <p:cNvPicPr>
            <a:picLocks noChangeAspect="1" noChangeArrowheads="1"/>
          </p:cNvPicPr>
          <p:nvPr/>
        </p:nvPicPr>
        <p:blipFill rotWithShape="1">
          <a:blip r:embed="rId2">
            <a:clrChange>
              <a:clrFrom>
                <a:srgbClr val="CDC8C5"/>
              </a:clrFrom>
              <a:clrTo>
                <a:srgbClr val="CDC8C5">
                  <a:alpha val="0"/>
                </a:srgbClr>
              </a:clrTo>
            </a:clrChange>
            <a:extLst>
              <a:ext uri="{28A0092B-C50C-407E-A947-70E740481C1C}">
                <a14:useLocalDpi xmlns:a14="http://schemas.microsoft.com/office/drawing/2010/main" val="0"/>
              </a:ext>
            </a:extLst>
          </a:blip>
          <a:srcRect l="17927" r="6279"/>
          <a:stretch/>
        </p:blipFill>
        <p:spPr bwMode="auto">
          <a:xfrm>
            <a:off x="5181217" y="1407368"/>
            <a:ext cx="3927287"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C:\Eigene Dateien\TEACHING MATERIAL\HELLENISMUS Sommer 2005\Caesar bust white background.JPG"/>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
        <p:nvSpPr>
          <p:cNvPr id="7" name="Title 3"/>
          <p:cNvSpPr>
            <a:spLocks noGrp="1"/>
          </p:cNvSpPr>
          <p:nvPr>
            <p:ph type="title"/>
          </p:nvPr>
        </p:nvSpPr>
        <p:spPr>
          <a:xfrm>
            <a:off x="301752" y="228600"/>
            <a:ext cx="8534400" cy="758952"/>
          </a:xfrm>
        </p:spPr>
        <p:txBody>
          <a:bodyPr/>
          <a:lstStyle/>
          <a:p>
            <a:r>
              <a:rPr lang="en-GB" dirty="0" smtClean="0"/>
              <a:t>Caesar’s assassination 44 B.C.</a:t>
            </a:r>
            <a:endParaRPr lang="en-GB" dirty="0"/>
          </a:p>
        </p:txBody>
      </p:sp>
      <p:pic>
        <p:nvPicPr>
          <p:cNvPr id="9" name="Picture 3" descr="C:\Eigene Dateien\TEACHING MATERIAL\HELLENISMUS Sommer 2005\Caesar Brutus Coin Ides of March.JPG"/>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3131840" y="764703"/>
            <a:ext cx="3161638" cy="6160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179512" y="5534085"/>
            <a:ext cx="3168352" cy="923330"/>
          </a:xfrm>
          <a:prstGeom prst="rect">
            <a:avLst/>
          </a:prstGeom>
          <a:solidFill>
            <a:schemeClr val="accent2"/>
          </a:solidFill>
        </p:spPr>
        <p:txBody>
          <a:bodyPr wrap="square" rtlCol="0">
            <a:spAutoFit/>
          </a:bodyPr>
          <a:lstStyle/>
          <a:p>
            <a:r>
              <a:rPr lang="en-GB" dirty="0" smtClean="0">
                <a:solidFill>
                  <a:srgbClr val="C00000"/>
                </a:solidFill>
              </a:rPr>
              <a:t>coin of the assassin Brutus, remembering the IDES OF MARCH, killing the tyrant</a:t>
            </a:r>
            <a:endParaRPr lang="en-GB" dirty="0">
              <a:solidFill>
                <a:srgbClr val="C00000"/>
              </a:solidFill>
            </a:endParaRPr>
          </a:p>
        </p:txBody>
      </p:sp>
    </p:spTree>
    <p:extLst>
      <p:ext uri="{BB962C8B-B14F-4D97-AF65-F5344CB8AC3E}">
        <p14:creationId xmlns:p14="http://schemas.microsoft.com/office/powerpoint/2010/main" val="37386892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200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Eigene Dateien\TEACHING MATERIAL\HELLENISMUS Sommer 2005\Caesar bust white background.JPG"/>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title"/>
          </p:nvPr>
        </p:nvSpPr>
        <p:spPr/>
        <p:txBody>
          <a:bodyPr/>
          <a:lstStyle/>
          <a:p>
            <a:r>
              <a:rPr lang="en-GB" dirty="0" smtClean="0"/>
              <a:t>Octavian</a:t>
            </a:r>
            <a:endParaRPr lang="en-GB" dirty="0"/>
          </a:p>
        </p:txBody>
      </p:sp>
      <p:sp>
        <p:nvSpPr>
          <p:cNvPr id="7" name="Content Placeholder 6"/>
          <p:cNvSpPr>
            <a:spLocks noGrp="1"/>
          </p:cNvSpPr>
          <p:nvPr>
            <p:ph sz="quarter" idx="1"/>
          </p:nvPr>
        </p:nvSpPr>
        <p:spPr/>
        <p:txBody>
          <a:bodyPr/>
          <a:lstStyle/>
          <a:p>
            <a:endParaRPr lang="en-GB"/>
          </a:p>
        </p:txBody>
      </p:sp>
    </p:spTree>
    <p:extLst>
      <p:ext uri="{BB962C8B-B14F-4D97-AF65-F5344CB8AC3E}">
        <p14:creationId xmlns:p14="http://schemas.microsoft.com/office/powerpoint/2010/main" val="5669586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1000"/>
                                        <p:tgtEl>
                                          <p:spTgt spid="50178"/>
                                        </p:tgtEl>
                                      </p:cBhvr>
                                    </p:animEffect>
                                    <p:anim calcmode="lin" valueType="num">
                                      <p:cBhvr>
                                        <p:cTn id="8" dur="1000" fill="hold"/>
                                        <p:tgtEl>
                                          <p:spTgt spid="50178"/>
                                        </p:tgtEl>
                                        <p:attrNameLst>
                                          <p:attrName>ppt_x</p:attrName>
                                        </p:attrNameLst>
                                      </p:cBhvr>
                                      <p:tavLst>
                                        <p:tav tm="0">
                                          <p:val>
                                            <p:strVal val="#ppt_x"/>
                                          </p:val>
                                        </p:tav>
                                        <p:tav tm="100000">
                                          <p:val>
                                            <p:strVal val="#ppt_x"/>
                                          </p:val>
                                        </p:tav>
                                      </p:tavLst>
                                    </p:anim>
                                    <p:anim calcmode="lin" valueType="num">
                                      <p:cBhvr>
                                        <p:cTn id="9" dur="1000" fill="hold"/>
                                        <p:tgtEl>
                                          <p:spTgt spid="501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title"/>
          </p:nvPr>
        </p:nvSpPr>
        <p:spPr>
          <a:xfrm>
            <a:off x="301752" y="228600"/>
            <a:ext cx="8534400" cy="758952"/>
          </a:xfrm>
        </p:spPr>
        <p:txBody>
          <a:bodyPr/>
          <a:lstStyle/>
          <a:p>
            <a:r>
              <a:rPr lang="en-GB" dirty="0" smtClean="0"/>
              <a:t>Octavian</a:t>
            </a:r>
            <a:endParaRPr lang="en-GB" dirty="0"/>
          </a:p>
        </p:txBody>
      </p:sp>
      <p:sp>
        <p:nvSpPr>
          <p:cNvPr id="7" name="Content Placeholder 6"/>
          <p:cNvSpPr>
            <a:spLocks noGrp="1"/>
          </p:cNvSpPr>
          <p:nvPr>
            <p:ph sz="quarter" idx="1"/>
          </p:nvPr>
        </p:nvSpPr>
        <p:spPr>
          <a:xfrm>
            <a:off x="0" y="1340768"/>
            <a:ext cx="8805672" cy="4572000"/>
          </a:xfrm>
        </p:spPr>
        <p:txBody>
          <a:bodyPr>
            <a:normAutofit/>
          </a:bodyPr>
          <a:lstStyle/>
          <a:p>
            <a:r>
              <a:rPr lang="en-GB" dirty="0" smtClean="0"/>
              <a:t>23</a:t>
            </a:r>
            <a:r>
              <a:rPr lang="en-GB" baseline="30000" dirty="0" smtClean="0"/>
              <a:t>rd</a:t>
            </a:r>
            <a:r>
              <a:rPr lang="en-GB" dirty="0" smtClean="0"/>
              <a:t> September 63 BC</a:t>
            </a:r>
            <a:br>
              <a:rPr lang="en-GB" dirty="0" smtClean="0"/>
            </a:br>
            <a:r>
              <a:rPr lang="en-GB" dirty="0" smtClean="0"/>
              <a:t>born as </a:t>
            </a:r>
            <a:r>
              <a:rPr lang="en-GB" b="1" dirty="0" smtClean="0"/>
              <a:t>Gaius Octavius</a:t>
            </a:r>
          </a:p>
          <a:p>
            <a:pPr lvl="1"/>
            <a:r>
              <a:rPr lang="en-GB" dirty="0" smtClean="0"/>
              <a:t>mother </a:t>
            </a:r>
            <a:r>
              <a:rPr lang="en-GB" dirty="0" err="1" smtClean="0"/>
              <a:t>Atia</a:t>
            </a:r>
            <a:r>
              <a:rPr lang="en-GB" dirty="0" smtClean="0"/>
              <a:t>, niece of Caesar</a:t>
            </a:r>
          </a:p>
          <a:p>
            <a:r>
              <a:rPr lang="en-GB" dirty="0" smtClean="0"/>
              <a:t>45 BC: Octavius, aged 17, </a:t>
            </a:r>
            <a:br>
              <a:rPr lang="en-GB" dirty="0" smtClean="0"/>
            </a:br>
            <a:r>
              <a:rPr lang="en-GB" dirty="0" smtClean="0"/>
              <a:t>campaigns in Spain with Caesar</a:t>
            </a:r>
          </a:p>
          <a:p>
            <a:r>
              <a:rPr lang="en-GB" dirty="0" smtClean="0"/>
              <a:t>44 BC: Caesar’s will </a:t>
            </a:r>
            <a:br>
              <a:rPr lang="en-GB" dirty="0" smtClean="0"/>
            </a:br>
            <a:r>
              <a:rPr lang="en-GB" dirty="0" smtClean="0"/>
              <a:t>names Octavius as principal heir </a:t>
            </a:r>
            <a:br>
              <a:rPr lang="en-GB" dirty="0" smtClean="0"/>
            </a:br>
            <a:r>
              <a:rPr lang="en-GB" dirty="0" smtClean="0"/>
              <a:t>and adopted son:</a:t>
            </a:r>
            <a:br>
              <a:rPr lang="en-GB" dirty="0" smtClean="0"/>
            </a:br>
            <a:r>
              <a:rPr lang="en-GB" dirty="0" smtClean="0">
                <a:sym typeface="Wingdings" panose="05000000000000000000" pitchFamily="2" charset="2"/>
              </a:rPr>
              <a:t></a:t>
            </a:r>
            <a:r>
              <a:rPr lang="en-GB" b="1" dirty="0" smtClean="0">
                <a:solidFill>
                  <a:srgbClr val="C00000"/>
                </a:solidFill>
              </a:rPr>
              <a:t>Gaius </a:t>
            </a:r>
            <a:r>
              <a:rPr lang="en-GB" b="1" dirty="0" err="1" smtClean="0">
                <a:solidFill>
                  <a:srgbClr val="C00000"/>
                </a:solidFill>
              </a:rPr>
              <a:t>Iulius</a:t>
            </a:r>
            <a:r>
              <a:rPr lang="en-GB" b="1" dirty="0" smtClean="0">
                <a:solidFill>
                  <a:srgbClr val="C00000"/>
                </a:solidFill>
              </a:rPr>
              <a:t> Caesar </a:t>
            </a:r>
            <a:r>
              <a:rPr lang="en-GB" b="1" dirty="0" err="1" smtClean="0">
                <a:solidFill>
                  <a:srgbClr val="C00000"/>
                </a:solidFill>
              </a:rPr>
              <a:t>Octavianus</a:t>
            </a:r>
            <a:r>
              <a:rPr lang="en-GB" dirty="0" smtClean="0"/>
              <a:t/>
            </a:r>
            <a:br>
              <a:rPr lang="en-GB" dirty="0" smtClean="0"/>
            </a:br>
            <a:endParaRPr lang="en-GB" dirty="0"/>
          </a:p>
        </p:txBody>
      </p:sp>
    </p:spTree>
    <p:extLst>
      <p:ext uri="{BB962C8B-B14F-4D97-AF65-F5344CB8AC3E}">
        <p14:creationId xmlns:p14="http://schemas.microsoft.com/office/powerpoint/2010/main" val="41668397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50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smtClean="0"/>
              <a:t>Octavian</a:t>
            </a:r>
            <a:endParaRPr lang="en-GB" dirty="0"/>
          </a:p>
        </p:txBody>
      </p:sp>
      <p:sp>
        <p:nvSpPr>
          <p:cNvPr id="6" name="Content Placeholder 6"/>
          <p:cNvSpPr>
            <a:spLocks noGrp="1"/>
          </p:cNvSpPr>
          <p:nvPr>
            <p:ph sz="quarter" idx="1"/>
          </p:nvPr>
        </p:nvSpPr>
        <p:spPr>
          <a:xfrm>
            <a:off x="107504" y="1340768"/>
            <a:ext cx="8805672" cy="5400600"/>
          </a:xfrm>
        </p:spPr>
        <p:txBody>
          <a:bodyPr>
            <a:normAutofit/>
          </a:bodyPr>
          <a:lstStyle/>
          <a:p>
            <a:r>
              <a:rPr lang="en-GB" sz="2400" dirty="0" smtClean="0">
                <a:solidFill>
                  <a:srgbClr val="C00000"/>
                </a:solidFill>
                <a:effectLst>
                  <a:outerShdw blurRad="38100" dist="38100" dir="2700000" algn="tl">
                    <a:srgbClr val="000000">
                      <a:alpha val="43137"/>
                    </a:srgbClr>
                  </a:outerShdw>
                </a:effectLst>
              </a:rPr>
              <a:t>6</a:t>
            </a:r>
            <a:r>
              <a:rPr lang="en-GB" sz="2400" baseline="30000" dirty="0" smtClean="0">
                <a:solidFill>
                  <a:srgbClr val="C00000"/>
                </a:solidFill>
                <a:effectLst>
                  <a:outerShdw blurRad="38100" dist="38100" dir="2700000" algn="tl">
                    <a:srgbClr val="000000">
                      <a:alpha val="43137"/>
                    </a:srgbClr>
                  </a:outerShdw>
                </a:effectLst>
              </a:rPr>
              <a:t>th</a:t>
            </a:r>
            <a:r>
              <a:rPr lang="en-GB" sz="2400" dirty="0" smtClean="0">
                <a:solidFill>
                  <a:srgbClr val="C00000"/>
                </a:solidFill>
                <a:effectLst>
                  <a:outerShdw blurRad="38100" dist="38100" dir="2700000" algn="tl">
                    <a:srgbClr val="000000">
                      <a:alpha val="43137"/>
                    </a:srgbClr>
                  </a:outerShdw>
                </a:effectLst>
              </a:rPr>
              <a:t> May 44 BC: </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Octavian arrived in Rome as </a:t>
            </a:r>
            <a:r>
              <a:rPr lang="en-GB" sz="2400" dirty="0" smtClean="0">
                <a:solidFill>
                  <a:srgbClr val="FF0000"/>
                </a:solidFill>
                <a:effectLst>
                  <a:outerShdw blurRad="38100" dist="38100" dir="2700000" algn="tl">
                    <a:srgbClr val="000000">
                      <a:alpha val="43137"/>
                    </a:srgbClr>
                  </a:outerShdw>
                </a:effectLst>
              </a:rPr>
              <a:t>nobody</a:t>
            </a:r>
            <a:r>
              <a:rPr lang="en-GB" sz="2400" dirty="0" smtClean="0">
                <a:solidFill>
                  <a:srgbClr val="C00000"/>
                </a:solidFill>
                <a:effectLst>
                  <a:outerShdw blurRad="38100" dist="38100" dir="2700000" algn="tl">
                    <a:srgbClr val="000000">
                      <a:alpha val="43137"/>
                    </a:srgbClr>
                  </a:outerShdw>
                </a:effectLst>
              </a:rPr>
              <a:t>… </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In the same year, he became </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senator &amp; consul at age of 19!</a:t>
            </a:r>
          </a:p>
          <a:p>
            <a:r>
              <a:rPr lang="en-GB" sz="2400" dirty="0" smtClean="0">
                <a:solidFill>
                  <a:srgbClr val="C00000"/>
                </a:solidFill>
                <a:effectLst>
                  <a:outerShdw blurRad="38100" dist="38100" dir="2700000" algn="tl">
                    <a:srgbClr val="000000">
                      <a:alpha val="43137"/>
                    </a:srgbClr>
                  </a:outerShdw>
                </a:effectLst>
              </a:rPr>
              <a:t>And from 31 B.C., he ruled the </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whole of the Roman empire</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until his death in A.D. 14</a:t>
            </a:r>
          </a:p>
          <a:p>
            <a:r>
              <a:rPr lang="en-GB" sz="2400" dirty="0" smtClean="0">
                <a:solidFill>
                  <a:srgbClr val="C00000"/>
                </a:solidFill>
                <a:effectLst>
                  <a:outerShdw blurRad="38100" dist="38100" dir="2700000" algn="tl">
                    <a:srgbClr val="000000">
                      <a:alpha val="43137"/>
                    </a:srgbClr>
                  </a:outerShdw>
                </a:effectLst>
              </a:rPr>
              <a:t>he was the (adopted) son of a god, </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received divine honours,</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even worshipped as a god</a:t>
            </a:r>
          </a:p>
          <a:p>
            <a:r>
              <a:rPr lang="en-GB" sz="2400" i="1" dirty="0" smtClean="0">
                <a:solidFill>
                  <a:srgbClr val="C00000"/>
                </a:solidFill>
                <a:effectLst>
                  <a:outerShdw blurRad="38100" dist="38100" dir="2700000" algn="tl">
                    <a:srgbClr val="000000">
                      <a:alpha val="43137"/>
                    </a:srgbClr>
                  </a:outerShdw>
                </a:effectLst>
              </a:rPr>
              <a:t>Pontifex Maximus </a:t>
            </a:r>
            <a:r>
              <a:rPr lang="en-GB" sz="2400" dirty="0" smtClean="0">
                <a:solidFill>
                  <a:srgbClr val="C00000"/>
                </a:solidFill>
                <a:effectLst>
                  <a:outerShdw blurRad="38100" dist="38100" dir="2700000" algn="tl">
                    <a:srgbClr val="000000">
                      <a:alpha val="43137"/>
                    </a:srgbClr>
                  </a:outerShdw>
                </a:effectLst>
              </a:rPr>
              <a:t>“High priest”</a:t>
            </a:r>
          </a:p>
          <a:p>
            <a:r>
              <a:rPr lang="en-GB" sz="2400" i="1" dirty="0" smtClean="0">
                <a:solidFill>
                  <a:srgbClr val="C00000"/>
                </a:solidFill>
                <a:effectLst>
                  <a:outerShdw blurRad="38100" dist="38100" dir="2700000" algn="tl">
                    <a:srgbClr val="000000">
                      <a:alpha val="43137"/>
                    </a:srgbClr>
                  </a:outerShdw>
                </a:effectLst>
              </a:rPr>
              <a:t>Pater </a:t>
            </a:r>
            <a:r>
              <a:rPr lang="en-GB" sz="2400" i="1" dirty="0" err="1" smtClean="0">
                <a:solidFill>
                  <a:srgbClr val="C00000"/>
                </a:solidFill>
                <a:effectLst>
                  <a:outerShdw blurRad="38100" dist="38100" dir="2700000" algn="tl">
                    <a:srgbClr val="000000">
                      <a:alpha val="43137"/>
                    </a:srgbClr>
                  </a:outerShdw>
                </a:effectLst>
              </a:rPr>
              <a:t>Patriae</a:t>
            </a:r>
            <a:r>
              <a:rPr lang="en-GB" sz="2400" i="1" dirty="0" smtClean="0">
                <a:solidFill>
                  <a:srgbClr val="C00000"/>
                </a:solidFill>
                <a:effectLst>
                  <a:outerShdw blurRad="38100" dist="38100" dir="2700000" algn="tl">
                    <a:srgbClr val="000000">
                      <a:alpha val="43137"/>
                    </a:srgbClr>
                  </a:outerShdw>
                </a:effectLst>
              </a:rPr>
              <a:t> </a:t>
            </a:r>
            <a:r>
              <a:rPr lang="en-GB" sz="2400" dirty="0" smtClean="0">
                <a:solidFill>
                  <a:srgbClr val="C00000"/>
                </a:solidFill>
                <a:effectLst>
                  <a:outerShdw blurRad="38100" dist="38100" dir="2700000" algn="tl">
                    <a:srgbClr val="000000">
                      <a:alpha val="43137"/>
                    </a:srgbClr>
                  </a:outerShdw>
                </a:effectLst>
              </a:rPr>
              <a:t>“Father of the Fatherland”</a:t>
            </a:r>
          </a:p>
        </p:txBody>
      </p:sp>
    </p:spTree>
    <p:extLst>
      <p:ext uri="{BB962C8B-B14F-4D97-AF65-F5344CB8AC3E}">
        <p14:creationId xmlns:p14="http://schemas.microsoft.com/office/powerpoint/2010/main" val="37189261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100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grpId="0" nodeType="afterEffect">
                                  <p:stCondLst>
                                    <p:cond delay="100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grpId="0" nodeType="afterEffect">
                                  <p:stCondLst>
                                    <p:cond delay="100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7250"/>
                            </p:stCondLst>
                            <p:childTnLst>
                              <p:par>
                                <p:cTn id="29" presetID="42" presetClass="entr" presetSubtype="0" fill="hold" grpId="0" nodeType="afterEffect">
                                  <p:stCondLst>
                                    <p:cond delay="100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smtClean="0"/>
              <a:t>Octavian</a:t>
            </a:r>
            <a:endParaRPr lang="en-GB" dirty="0"/>
          </a:p>
        </p:txBody>
      </p:sp>
      <p:sp>
        <p:nvSpPr>
          <p:cNvPr id="6" name="Content Placeholder 6"/>
          <p:cNvSpPr>
            <a:spLocks noGrp="1"/>
          </p:cNvSpPr>
          <p:nvPr>
            <p:ph sz="quarter" idx="1"/>
          </p:nvPr>
        </p:nvSpPr>
        <p:spPr>
          <a:xfrm>
            <a:off x="107504" y="1340768"/>
            <a:ext cx="5688632" cy="5400600"/>
          </a:xfrm>
        </p:spPr>
        <p:txBody>
          <a:bodyPr>
            <a:normAutofit/>
          </a:bodyPr>
          <a:lstStyle/>
          <a:p>
            <a:r>
              <a:rPr lang="en-GB" sz="2400" dirty="0" smtClean="0">
                <a:solidFill>
                  <a:srgbClr val="C00000"/>
                </a:solidFill>
                <a:effectLst>
                  <a:outerShdw blurRad="38100" dist="38100" dir="2700000" algn="tl">
                    <a:srgbClr val="000000">
                      <a:alpha val="43137"/>
                    </a:srgbClr>
                  </a:outerShdw>
                </a:effectLst>
              </a:rPr>
              <a:t>44 BC: </a:t>
            </a:r>
            <a:r>
              <a:rPr lang="en-GB" sz="2400" dirty="0" err="1" smtClean="0">
                <a:solidFill>
                  <a:srgbClr val="C00000"/>
                </a:solidFill>
                <a:effectLst>
                  <a:outerShdw blurRad="38100" dist="38100" dir="2700000" algn="tl">
                    <a:srgbClr val="000000">
                      <a:alpha val="43137"/>
                    </a:srgbClr>
                  </a:outerShdw>
                </a:effectLst>
              </a:rPr>
              <a:t>Brindisi</a:t>
            </a:r>
            <a:r>
              <a:rPr lang="en-GB" sz="2400" dirty="0">
                <a:solidFill>
                  <a:srgbClr val="C00000"/>
                </a:solidFill>
                <a:effectLst>
                  <a:outerShdw blurRad="38100" dist="38100" dir="2700000" algn="tl">
                    <a:srgbClr val="000000">
                      <a:alpha val="43137"/>
                    </a:srgbClr>
                  </a:outerShdw>
                </a:effectLst>
              </a:rPr>
              <a:t> </a:t>
            </a:r>
            <a:r>
              <a:rPr lang="en-GB" sz="2400" dirty="0" smtClean="0">
                <a:solidFill>
                  <a:srgbClr val="C00000"/>
                </a:solidFill>
                <a:effectLst>
                  <a:outerShdw blurRad="38100" dist="38100" dir="2700000" algn="tl">
                    <a:srgbClr val="000000">
                      <a:alpha val="43137"/>
                    </a:srgbClr>
                  </a:outerShdw>
                </a:effectLst>
              </a:rPr>
              <a:t>– Octavian is welcomed by Caesar’s veteran soldiers</a:t>
            </a:r>
          </a:p>
          <a:p>
            <a:pPr lvl="1"/>
            <a:r>
              <a:rPr lang="en-GB" sz="2000" dirty="0" smtClean="0">
                <a:solidFill>
                  <a:srgbClr val="C00000"/>
                </a:solidFill>
                <a:effectLst>
                  <a:outerShdw blurRad="38100" dist="38100" dir="2700000" algn="tl">
                    <a:srgbClr val="000000">
                      <a:alpha val="43137"/>
                    </a:srgbClr>
                  </a:outerShdw>
                </a:effectLst>
              </a:rPr>
              <a:t>700,000 sesterces (‘part’ of </a:t>
            </a:r>
            <a:r>
              <a:rPr lang="en-GB" sz="2000" dirty="0" err="1" smtClean="0">
                <a:solidFill>
                  <a:srgbClr val="C00000"/>
                </a:solidFill>
                <a:effectLst>
                  <a:outerShdw blurRad="38100" dist="38100" dir="2700000" algn="tl">
                    <a:srgbClr val="000000">
                      <a:alpha val="43137"/>
                    </a:srgbClr>
                  </a:outerShdw>
                </a:effectLst>
              </a:rPr>
              <a:t>inheritence</a:t>
            </a:r>
            <a:r>
              <a:rPr lang="en-GB" sz="2000" dirty="0" smtClean="0">
                <a:solidFill>
                  <a:srgbClr val="C00000"/>
                </a:solidFill>
                <a:effectLst>
                  <a:outerShdw blurRad="38100" dist="38100" dir="2700000" algn="tl">
                    <a:srgbClr val="000000">
                      <a:alpha val="43137"/>
                    </a:srgbClr>
                  </a:outerShdw>
                </a:effectLst>
              </a:rPr>
              <a:t>)</a:t>
            </a:r>
          </a:p>
          <a:p>
            <a:pPr lvl="1"/>
            <a:r>
              <a:rPr lang="en-GB" sz="2000" dirty="0" smtClean="0">
                <a:solidFill>
                  <a:srgbClr val="C00000"/>
                </a:solidFill>
                <a:effectLst>
                  <a:outerShdw blurRad="38100" dist="38100" dir="2700000" algn="tl">
                    <a:srgbClr val="000000">
                      <a:alpha val="43137"/>
                    </a:srgbClr>
                  </a:outerShdw>
                </a:effectLst>
              </a:rPr>
              <a:t>raising an army</a:t>
            </a:r>
          </a:p>
          <a:p>
            <a:r>
              <a:rPr lang="en-GB" sz="2400" dirty="0" smtClean="0">
                <a:solidFill>
                  <a:srgbClr val="C00000"/>
                </a:solidFill>
                <a:effectLst>
                  <a:outerShdw blurRad="38100" dist="38100" dir="2700000" algn="tl">
                    <a:srgbClr val="000000">
                      <a:alpha val="43137"/>
                    </a:srgbClr>
                  </a:outerShdw>
                </a:effectLst>
              </a:rPr>
              <a:t>in Rome: in conflict with Mark Antony</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Octavian: working together with </a:t>
            </a:r>
            <a:r>
              <a:rPr lang="en-GB" sz="2400" dirty="0" err="1" smtClean="0">
                <a:solidFill>
                  <a:srgbClr val="C00000"/>
                </a:solidFill>
                <a:effectLst>
                  <a:outerShdw blurRad="38100" dist="38100" dir="2700000" algn="tl">
                    <a:srgbClr val="000000">
                      <a:alpha val="43137"/>
                    </a:srgbClr>
                  </a:outerShdw>
                </a:effectLst>
              </a:rPr>
              <a:t>Optimates</a:t>
            </a:r>
            <a:r>
              <a:rPr lang="en-GB" sz="2400" dirty="0" smtClean="0">
                <a:solidFill>
                  <a:srgbClr val="C00000"/>
                </a:solidFill>
                <a:effectLst>
                  <a:outerShdw blurRad="38100" dist="38100" dir="2700000" algn="tl">
                    <a:srgbClr val="000000">
                      <a:alpha val="43137"/>
                    </a:srgbClr>
                  </a:outerShdw>
                </a:effectLst>
              </a:rPr>
              <a:t>, Caesar’s enemies</a:t>
            </a:r>
          </a:p>
          <a:p>
            <a:r>
              <a:rPr lang="en-GB" sz="2400" dirty="0" smtClean="0">
                <a:solidFill>
                  <a:srgbClr val="C00000"/>
                </a:solidFill>
                <a:effectLst>
                  <a:outerShdw blurRad="38100" dist="38100" dir="2700000" algn="tl">
                    <a:srgbClr val="000000">
                      <a:alpha val="43137"/>
                    </a:srgbClr>
                  </a:outerShdw>
                </a:effectLst>
              </a:rPr>
              <a:t>Cicero argued that Mark Antony was a threat to the Republican order</a:t>
            </a:r>
          </a:p>
          <a:p>
            <a:endParaRPr lang="en-GB" sz="2400" dirty="0" smtClean="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75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polari.polariarts.netdna-cdn.com/wp-content/uploads/2012/08/Mark-Antony.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val="0"/>
              </a:ext>
            </a:extLst>
          </a:blip>
          <a:srcRect/>
          <a:stretch>
            <a:fillRect/>
          </a:stretch>
        </p:blipFill>
        <p:spPr bwMode="auto">
          <a:xfrm>
            <a:off x="1187624" y="2583695"/>
            <a:ext cx="5976664" cy="566984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downloads.bbc.co.uk/rmhttp/schools/primaryhistory/images/worldhistory/augustus/bronze_head_augustus.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smtClean="0"/>
              <a:t>Octavian</a:t>
            </a:r>
            <a:endParaRPr lang="en-GB" dirty="0"/>
          </a:p>
        </p:txBody>
      </p:sp>
      <p:sp>
        <p:nvSpPr>
          <p:cNvPr id="6" name="Content Placeholder 6"/>
          <p:cNvSpPr>
            <a:spLocks noGrp="1"/>
          </p:cNvSpPr>
          <p:nvPr>
            <p:ph sz="quarter" idx="1"/>
          </p:nvPr>
        </p:nvSpPr>
        <p:spPr>
          <a:xfrm>
            <a:off x="0" y="1340768"/>
            <a:ext cx="8805672" cy="4572000"/>
          </a:xfrm>
        </p:spPr>
        <p:txBody>
          <a:bodyPr>
            <a:normAutofit/>
          </a:bodyPr>
          <a:lstStyle/>
          <a:p>
            <a:r>
              <a:rPr lang="en-GB" sz="2400" dirty="0" smtClean="0">
                <a:solidFill>
                  <a:srgbClr val="C00000"/>
                </a:solidFill>
                <a:effectLst>
                  <a:outerShdw blurRad="38100" dist="38100" dir="2700000" algn="tl">
                    <a:srgbClr val="000000">
                      <a:alpha val="43137"/>
                    </a:srgbClr>
                  </a:outerShdw>
                </a:effectLst>
              </a:rPr>
              <a:t>1</a:t>
            </a:r>
            <a:r>
              <a:rPr lang="en-GB" sz="2400" baseline="30000" dirty="0" smtClean="0">
                <a:solidFill>
                  <a:srgbClr val="C00000"/>
                </a:solidFill>
                <a:effectLst>
                  <a:outerShdw blurRad="38100" dist="38100" dir="2700000" algn="tl">
                    <a:srgbClr val="000000">
                      <a:alpha val="43137"/>
                    </a:srgbClr>
                  </a:outerShdw>
                </a:effectLst>
              </a:rPr>
              <a:t>st</a:t>
            </a:r>
            <a:r>
              <a:rPr lang="en-GB" sz="2400" dirty="0" smtClean="0">
                <a:solidFill>
                  <a:srgbClr val="C00000"/>
                </a:solidFill>
                <a:effectLst>
                  <a:outerShdw blurRad="38100" dist="38100" dir="2700000" algn="tl">
                    <a:srgbClr val="000000">
                      <a:alpha val="43137"/>
                    </a:srgbClr>
                  </a:outerShdw>
                </a:effectLst>
              </a:rPr>
              <a:t> January 43: Senate granted </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Octavian </a:t>
            </a:r>
            <a:r>
              <a:rPr lang="en-GB" sz="2400" b="1" i="1" dirty="0" smtClean="0">
                <a:solidFill>
                  <a:srgbClr val="C00000"/>
                </a:solidFill>
                <a:effectLst>
                  <a:outerShdw blurRad="38100" dist="38100" dir="2700000" algn="tl">
                    <a:srgbClr val="000000">
                      <a:alpha val="43137"/>
                    </a:srgbClr>
                  </a:outerShdw>
                </a:effectLst>
              </a:rPr>
              <a:t>imperium</a:t>
            </a:r>
            <a:r>
              <a:rPr lang="en-GB" sz="2400" dirty="0" smtClean="0">
                <a:solidFill>
                  <a:srgbClr val="C00000"/>
                </a:solidFill>
                <a:effectLst>
                  <a:outerShdw blurRad="38100" dist="38100" dir="2700000" algn="tl">
                    <a:srgbClr val="000000">
                      <a:alpha val="43137"/>
                    </a:srgbClr>
                  </a:outerShdw>
                </a:effectLst>
              </a:rPr>
              <a:t> to fight Antony</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who was declared “public enemy”</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by the Senate under Cicero</a:t>
            </a:r>
            <a:br>
              <a:rPr lang="en-GB" sz="2400" dirty="0" smtClean="0">
                <a:solidFill>
                  <a:srgbClr val="C00000"/>
                </a:solidFill>
                <a:effectLst>
                  <a:outerShdw blurRad="38100" dist="38100" dir="2700000" algn="tl">
                    <a:srgbClr val="000000">
                      <a:alpha val="43137"/>
                    </a:srgbClr>
                  </a:outerShdw>
                </a:effectLst>
              </a:rPr>
            </a:br>
            <a:endParaRPr lang="en-GB" sz="2400" dirty="0" smtClean="0">
              <a:solidFill>
                <a:srgbClr val="C00000"/>
              </a:solidFill>
              <a:effectLst>
                <a:outerShdw blurRad="38100" dist="38100" dir="2700000" algn="tl">
                  <a:srgbClr val="000000">
                    <a:alpha val="43137"/>
                  </a:srgbClr>
                </a:outerShdw>
              </a:effectLst>
            </a:endParaRPr>
          </a:p>
          <a:p>
            <a:r>
              <a:rPr lang="en-GB" sz="2400" dirty="0" err="1" smtClean="0">
                <a:solidFill>
                  <a:srgbClr val="C00000"/>
                </a:solidFill>
                <a:effectLst>
                  <a:outerShdw blurRad="38100" dist="38100" dir="2700000" algn="tl">
                    <a:srgbClr val="000000">
                      <a:alpha val="43137"/>
                    </a:srgbClr>
                  </a:outerShdw>
                </a:effectLst>
              </a:rPr>
              <a:t>Mutina</a:t>
            </a:r>
            <a:r>
              <a:rPr lang="en-GB" sz="2400" dirty="0" smtClean="0">
                <a:solidFill>
                  <a:srgbClr val="C00000"/>
                </a:solidFill>
                <a:effectLst>
                  <a:outerShdw blurRad="38100" dist="38100" dir="2700000" algn="tl">
                    <a:srgbClr val="000000">
                      <a:alpha val="43137"/>
                    </a:srgbClr>
                  </a:outerShdw>
                </a:effectLst>
              </a:rPr>
              <a:t> (N Italy)</a:t>
            </a:r>
            <a:br>
              <a:rPr lang="en-GB" sz="2400" dirty="0" smtClean="0">
                <a:solidFill>
                  <a:srgbClr val="C00000"/>
                </a:solidFill>
                <a:effectLst>
                  <a:outerShdw blurRad="38100" dist="38100" dir="2700000" algn="tl">
                    <a:srgbClr val="000000">
                      <a:alpha val="43137"/>
                    </a:srgbClr>
                  </a:outerShdw>
                </a:effectLst>
              </a:rPr>
            </a:br>
            <a:r>
              <a:rPr lang="en-GB" sz="2400" dirty="0" smtClean="0">
                <a:solidFill>
                  <a:srgbClr val="C00000"/>
                </a:solidFill>
                <a:effectLst>
                  <a:outerShdw blurRad="38100" dist="38100" dir="2700000" algn="tl">
                    <a:srgbClr val="000000">
                      <a:alpha val="43137"/>
                    </a:srgbClr>
                  </a:outerShdw>
                </a:effectLst>
              </a:rPr>
              <a:t>– siege &amp; battle</a:t>
            </a:r>
            <a:br>
              <a:rPr lang="en-GB" sz="2400" dirty="0" smtClean="0">
                <a:solidFill>
                  <a:srgbClr val="C00000"/>
                </a:solidFill>
                <a:effectLst>
                  <a:outerShdw blurRad="38100" dist="38100" dir="2700000" algn="tl">
                    <a:srgbClr val="000000">
                      <a:alpha val="43137"/>
                    </a:srgbClr>
                  </a:outerShdw>
                </a:effectLst>
              </a:rPr>
            </a:br>
            <a:endParaRPr lang="en-GB" sz="2400" dirty="0" smtClean="0">
              <a:solidFill>
                <a:srgbClr val="C00000"/>
              </a:solidFill>
              <a:effectLst>
                <a:outerShdw blurRad="38100" dist="38100" dir="2700000" algn="tl">
                  <a:srgbClr val="000000">
                    <a:alpha val="43137"/>
                  </a:srgbClr>
                </a:outerShdw>
              </a:effectLst>
            </a:endParaRPr>
          </a:p>
        </p:txBody>
      </p:sp>
      <p:sp>
        <p:nvSpPr>
          <p:cNvPr id="8" name="TextBox 7"/>
          <p:cNvSpPr txBox="1"/>
          <p:nvPr/>
        </p:nvSpPr>
        <p:spPr>
          <a:xfrm>
            <a:off x="1043608" y="5602014"/>
            <a:ext cx="5688632" cy="923330"/>
          </a:xfrm>
          <a:prstGeom prst="rect">
            <a:avLst/>
          </a:prstGeom>
          <a:noFill/>
        </p:spPr>
        <p:txBody>
          <a:bodyPr wrap="square" rtlCol="0">
            <a:spAutoFit/>
          </a:bodyPr>
          <a:lstStyle/>
          <a:p>
            <a:r>
              <a:rPr lang="en-GB" b="1" dirty="0" smtClean="0">
                <a:solidFill>
                  <a:srgbClr val="C00000"/>
                </a:solidFill>
              </a:rPr>
              <a:t>Mark Antony</a:t>
            </a:r>
            <a:br>
              <a:rPr lang="en-GB" b="1" dirty="0" smtClean="0">
                <a:solidFill>
                  <a:srgbClr val="C00000"/>
                </a:solidFill>
              </a:rPr>
            </a:br>
            <a:r>
              <a:rPr lang="en-GB" b="1" dirty="0" smtClean="0">
                <a:solidFill>
                  <a:srgbClr val="C00000"/>
                </a:solidFill>
              </a:rPr>
              <a:t>(83 – 30 B.C.)</a:t>
            </a:r>
          </a:p>
          <a:p>
            <a:r>
              <a:rPr lang="en-GB" b="1" dirty="0" smtClean="0">
                <a:solidFill>
                  <a:srgbClr val="C00000"/>
                </a:solidFill>
              </a:rPr>
              <a:t>44 B.C. – Mark Antony &amp; Caesar were consuls</a:t>
            </a:r>
            <a:endParaRPr lang="en-GB" b="1" dirty="0">
              <a:solidFill>
                <a:srgbClr val="C00000"/>
              </a:solidFill>
            </a:endParaRPr>
          </a:p>
        </p:txBody>
      </p:sp>
    </p:spTree>
    <p:extLst>
      <p:ext uri="{BB962C8B-B14F-4D97-AF65-F5344CB8AC3E}">
        <p14:creationId xmlns:p14="http://schemas.microsoft.com/office/powerpoint/2010/main" val="13325645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718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nodeType="afterEffect">
                                  <p:stCondLst>
                                    <p:cond delay="500"/>
                                  </p:stCondLst>
                                  <p:childTnLst>
                                    <p:animEffect transition="out" filter="wheel(1)">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Octavian</a:t>
            </a:r>
          </a:p>
        </p:txBody>
      </p:sp>
      <p:sp>
        <p:nvSpPr>
          <p:cNvPr id="3"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smtClean="0">
                <a:solidFill>
                  <a:srgbClr val="C00000"/>
                </a:solidFill>
                <a:effectLst>
                  <a:outerShdw blurRad="38100" dist="38100" dir="2700000" algn="tl">
                    <a:srgbClr val="000000">
                      <a:alpha val="43137"/>
                    </a:srgbClr>
                  </a:outerShdw>
                </a:effectLst>
              </a:rPr>
              <a:t>1</a:t>
            </a:r>
            <a:r>
              <a:rPr lang="en-GB" dirty="0">
                <a:solidFill>
                  <a:srgbClr val="C00000"/>
                </a:solidFill>
                <a:effectLst>
                  <a:outerShdw blurRad="38100" dist="38100" dir="2700000" algn="tl">
                    <a:srgbClr val="000000">
                      <a:alpha val="43137"/>
                    </a:srgbClr>
                  </a:outerShdw>
                </a:effectLst>
              </a:rPr>
              <a:t>. At the age of nineteen [44 BC] on my own responsibility and at my own expense I raised an army, with which I successfully championed the liberty of the </a:t>
            </a:r>
            <a:r>
              <a:rPr lang="en-GB" dirty="0" smtClean="0">
                <a:solidFill>
                  <a:srgbClr val="C00000"/>
                </a:solidFill>
                <a:effectLst>
                  <a:outerShdw blurRad="38100" dist="38100" dir="2700000" algn="tl">
                    <a:srgbClr val="000000">
                      <a:alpha val="43137"/>
                    </a:srgbClr>
                  </a:outerShdw>
                </a:effectLst>
              </a:rPr>
              <a:t>Republic </a:t>
            </a:r>
            <a:r>
              <a:rPr lang="en-GB" dirty="0">
                <a:solidFill>
                  <a:srgbClr val="C00000"/>
                </a:solidFill>
                <a:effectLst>
                  <a:outerShdw blurRad="38100" dist="38100" dir="2700000" algn="tl">
                    <a:srgbClr val="000000">
                      <a:alpha val="43137"/>
                    </a:srgbClr>
                  </a:outerShdw>
                </a:effectLst>
              </a:rPr>
              <a:t>when it was oppressed by the tyranny of a faction. 2 On that account the senate passed decrees in my </a:t>
            </a:r>
            <a:r>
              <a:rPr lang="en-GB" dirty="0" smtClean="0">
                <a:solidFill>
                  <a:srgbClr val="C00000"/>
                </a:solidFill>
                <a:effectLst>
                  <a:outerShdw blurRad="38100" dist="38100" dir="2700000" algn="tl">
                    <a:srgbClr val="000000">
                      <a:alpha val="43137"/>
                    </a:srgbClr>
                  </a:outerShdw>
                </a:effectLst>
              </a:rPr>
              <a:t>honour </a:t>
            </a:r>
            <a:r>
              <a:rPr lang="en-GB" dirty="0">
                <a:solidFill>
                  <a:srgbClr val="C00000"/>
                </a:solidFill>
                <a:effectLst>
                  <a:outerShdw blurRad="38100" dist="38100" dir="2700000" algn="tl">
                    <a:srgbClr val="000000">
                      <a:alpha val="43137"/>
                    </a:srgbClr>
                  </a:outerShdw>
                </a:effectLst>
              </a:rPr>
              <a:t>enrolling me in its order 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C0000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that the </a:t>
            </a:r>
            <a:r>
              <a:rPr lang="en-GB" dirty="0" smtClean="0">
                <a:solidFill>
                  <a:srgbClr val="C00000"/>
                </a:solidFill>
                <a:effectLst>
                  <a:outerShdw blurRad="38100" dist="38100" dir="2700000" algn="tl">
                    <a:srgbClr val="000000">
                      <a:alpha val="43137"/>
                    </a:srgbClr>
                  </a:outerShdw>
                </a:effectLst>
              </a:rPr>
              <a:t>Republic </a:t>
            </a:r>
            <a:r>
              <a:rPr lang="en-GB" dirty="0">
                <a:solidFill>
                  <a:srgbClr val="C00000"/>
                </a:solidFill>
                <a:effectLst>
                  <a:outerShdw blurRad="38100" dist="38100" dir="2700000" algn="tl">
                    <a:srgbClr val="000000">
                      <a:alpha val="43137"/>
                    </a:srgbClr>
                  </a:outerShdw>
                </a:effectLst>
              </a:rPr>
              <a:t>should come to no harm. 4 In the same year, when both consuls had fallen in battle, the people appointed me consul and triumvir for the </a:t>
            </a:r>
            <a:r>
              <a:rPr lang="en-GB" dirty="0" smtClean="0">
                <a:solidFill>
                  <a:srgbClr val="C00000"/>
                </a:solidFill>
                <a:effectLst>
                  <a:outerShdw blurRad="38100" dist="38100" dir="2700000" algn="tl">
                    <a:srgbClr val="000000">
                      <a:alpha val="43137"/>
                    </a:srgbClr>
                  </a:outerShdw>
                </a:effectLst>
              </a:rPr>
              <a:t>organisation </a:t>
            </a:r>
            <a:r>
              <a:rPr lang="en-GB" dirty="0">
                <a:solidFill>
                  <a:srgbClr val="C00000"/>
                </a:solidFill>
                <a:effectLst>
                  <a:outerShdw blurRad="38100" dist="38100" dir="2700000" algn="tl">
                    <a:srgbClr val="000000">
                      <a:alpha val="43137"/>
                    </a:srgbClr>
                  </a:outerShdw>
                </a:effectLst>
              </a:rPr>
              <a:t>of the </a:t>
            </a:r>
            <a:r>
              <a:rPr lang="en-GB" dirty="0" smtClean="0">
                <a:solidFill>
                  <a:srgbClr val="C00000"/>
                </a:solidFill>
                <a:effectLst>
                  <a:outerShdw blurRad="38100" dist="38100" dir="2700000" algn="tl">
                    <a:srgbClr val="000000">
                      <a:alpha val="43137"/>
                    </a:srgbClr>
                  </a:outerShdw>
                </a:effectLst>
              </a:rPr>
              <a:t>Republic.</a:t>
            </a:r>
            <a:endParaRPr lang="en-GB"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81979889"/>
      </p:ext>
    </p:extLst>
  </p:cSld>
  <p:clrMapOvr>
    <a:masterClrMapping/>
  </p:clrMapOvr>
  <p:transition spd="slow" advClick="0" advTm="2000">
    <p:randomBar dir="ver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Octavian</a:t>
            </a:r>
          </a:p>
        </p:txBody>
      </p:sp>
      <p:sp>
        <p:nvSpPr>
          <p:cNvPr id="6"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smtClean="0">
                <a:solidFill>
                  <a:srgbClr val="C00000"/>
                </a:solidFill>
                <a:effectLst>
                  <a:outerShdw blurRad="38100" dist="38100" dir="2700000" algn="tl">
                    <a:srgbClr val="000000">
                      <a:alpha val="43137"/>
                    </a:srgbClr>
                  </a:outerShdw>
                </a:effectLst>
              </a:rPr>
              <a:t>1</a:t>
            </a:r>
            <a:r>
              <a:rPr lang="en-GB" dirty="0">
                <a:solidFill>
                  <a:srgbClr val="C00000"/>
                </a:solidFill>
                <a:effectLst>
                  <a:outerShdw blurRad="38100" dist="38100" dir="2700000" algn="tl">
                    <a:srgbClr val="000000">
                      <a:alpha val="43137"/>
                    </a:srgbClr>
                  </a:outerShdw>
                </a:effectLst>
              </a:rPr>
              <a:t>. At the age of </a:t>
            </a:r>
            <a:r>
              <a:rPr lang="en-GB" dirty="0">
                <a:solidFill>
                  <a:srgbClr val="002060"/>
                </a:solidFill>
                <a:effectLst>
                  <a:outerShdw blurRad="38100" dist="38100" dir="2700000" algn="tl">
                    <a:srgbClr val="000000">
                      <a:alpha val="43137"/>
                    </a:srgbClr>
                  </a:outerShdw>
                </a:effectLst>
              </a:rPr>
              <a:t>nineteen</a:t>
            </a:r>
            <a:r>
              <a:rPr lang="en-GB" dirty="0">
                <a:solidFill>
                  <a:srgbClr val="C00000"/>
                </a:solidFill>
                <a:effectLst>
                  <a:outerShdw blurRad="38100" dist="38100" dir="2700000" algn="tl">
                    <a:srgbClr val="000000">
                      <a:alpha val="43137"/>
                    </a:srgbClr>
                  </a:outerShdw>
                </a:effectLst>
              </a:rPr>
              <a:t> [44 BC] on my own responsibility and at </a:t>
            </a:r>
            <a:r>
              <a:rPr lang="en-GB" dirty="0">
                <a:solidFill>
                  <a:srgbClr val="002060"/>
                </a:solidFill>
                <a:effectLst>
                  <a:outerShdw blurRad="38100" dist="38100" dir="2700000" algn="tl">
                    <a:srgbClr val="000000">
                      <a:alpha val="43137"/>
                    </a:srgbClr>
                  </a:outerShdw>
                </a:effectLst>
              </a:rPr>
              <a:t>my own expense </a:t>
            </a:r>
            <a:r>
              <a:rPr lang="en-GB" dirty="0">
                <a:solidFill>
                  <a:srgbClr val="C00000"/>
                </a:solidFill>
                <a:effectLst>
                  <a:outerShdw blurRad="38100" dist="38100" dir="2700000" algn="tl">
                    <a:srgbClr val="000000">
                      <a:alpha val="43137"/>
                    </a:srgbClr>
                  </a:outerShdw>
                </a:effectLst>
              </a:rPr>
              <a:t>I raised an </a:t>
            </a:r>
            <a:r>
              <a:rPr lang="en-GB" dirty="0">
                <a:solidFill>
                  <a:srgbClr val="002060"/>
                </a:solidFill>
                <a:effectLst>
                  <a:outerShdw blurRad="38100" dist="38100" dir="2700000" algn="tl">
                    <a:srgbClr val="000000">
                      <a:alpha val="43137"/>
                    </a:srgbClr>
                  </a:outerShdw>
                </a:effectLst>
              </a:rPr>
              <a:t>army</a:t>
            </a:r>
            <a:r>
              <a:rPr lang="en-GB" dirty="0">
                <a:solidFill>
                  <a:srgbClr val="C00000"/>
                </a:solidFill>
                <a:effectLst>
                  <a:outerShdw blurRad="38100" dist="38100" dir="2700000" algn="tl">
                    <a:srgbClr val="000000">
                      <a:alpha val="43137"/>
                    </a:srgbClr>
                  </a:outerShdw>
                </a:effectLst>
              </a:rPr>
              <a:t>, with which I successfully </a:t>
            </a:r>
            <a:r>
              <a:rPr lang="en-GB" dirty="0">
                <a:solidFill>
                  <a:srgbClr val="002060"/>
                </a:solidFill>
                <a:effectLst>
                  <a:outerShdw blurRad="38100" dist="38100" dir="2700000" algn="tl">
                    <a:srgbClr val="000000">
                      <a:alpha val="43137"/>
                    </a:srgbClr>
                  </a:outerShdw>
                </a:effectLst>
              </a:rPr>
              <a:t>championed the liberty </a:t>
            </a:r>
            <a:r>
              <a:rPr lang="en-GB" dirty="0">
                <a:solidFill>
                  <a:srgbClr val="C00000"/>
                </a:solidFill>
                <a:effectLst>
                  <a:outerShdw blurRad="38100" dist="38100" dir="2700000" algn="tl">
                    <a:srgbClr val="000000">
                      <a:alpha val="43137"/>
                    </a:srgbClr>
                  </a:outerShdw>
                </a:effectLst>
              </a:rPr>
              <a:t>of the </a:t>
            </a:r>
            <a:r>
              <a:rPr lang="en-GB" dirty="0" smtClean="0">
                <a:solidFill>
                  <a:srgbClr val="C00000"/>
                </a:solidFill>
                <a:effectLst>
                  <a:outerShdw blurRad="38100" dist="38100" dir="2700000" algn="tl">
                    <a:srgbClr val="000000">
                      <a:alpha val="43137"/>
                    </a:srgbClr>
                  </a:outerShdw>
                </a:effectLst>
              </a:rPr>
              <a:t>Republic </a:t>
            </a:r>
            <a:r>
              <a:rPr lang="en-GB" dirty="0">
                <a:solidFill>
                  <a:srgbClr val="C00000"/>
                </a:solidFill>
                <a:effectLst>
                  <a:outerShdw blurRad="38100" dist="38100" dir="2700000" algn="tl">
                    <a:srgbClr val="000000">
                      <a:alpha val="43137"/>
                    </a:srgbClr>
                  </a:outerShdw>
                </a:effectLst>
              </a:rPr>
              <a:t>when it was oppressed by the </a:t>
            </a:r>
            <a:r>
              <a:rPr lang="en-GB" dirty="0">
                <a:solidFill>
                  <a:srgbClr val="002060"/>
                </a:solidFill>
                <a:effectLst>
                  <a:outerShdw blurRad="38100" dist="38100" dir="2700000" algn="tl">
                    <a:srgbClr val="000000">
                      <a:alpha val="43137"/>
                    </a:srgbClr>
                  </a:outerShdw>
                </a:effectLst>
              </a:rPr>
              <a:t>tyranny of a faction</a:t>
            </a:r>
            <a:r>
              <a:rPr lang="en-GB" dirty="0">
                <a:solidFill>
                  <a:srgbClr val="C00000"/>
                </a:solidFill>
                <a:effectLst>
                  <a:outerShdw blurRad="38100" dist="38100" dir="2700000" algn="tl">
                    <a:srgbClr val="000000">
                      <a:alpha val="43137"/>
                    </a:srgbClr>
                  </a:outerShdw>
                </a:effectLst>
              </a:rPr>
              <a:t>. 2 On that account the senate passed decrees in my </a:t>
            </a:r>
            <a:r>
              <a:rPr lang="en-GB" dirty="0" smtClean="0">
                <a:solidFill>
                  <a:srgbClr val="C00000"/>
                </a:solidFill>
                <a:effectLst>
                  <a:outerShdw blurRad="38100" dist="38100" dir="2700000" algn="tl">
                    <a:srgbClr val="000000">
                      <a:alpha val="43137"/>
                    </a:srgbClr>
                  </a:outerShdw>
                </a:effectLst>
              </a:rPr>
              <a:t>honour </a:t>
            </a:r>
            <a:r>
              <a:rPr lang="en-GB" dirty="0">
                <a:solidFill>
                  <a:srgbClr val="002060"/>
                </a:solidFill>
                <a:effectLst>
                  <a:outerShdw blurRad="38100" dist="38100" dir="2700000" algn="tl">
                    <a:srgbClr val="000000">
                      <a:alpha val="43137"/>
                    </a:srgbClr>
                  </a:outerShdw>
                </a:effectLst>
              </a:rPr>
              <a:t>enrolling me in its order </a:t>
            </a:r>
            <a:r>
              <a:rPr lang="en-GB" dirty="0">
                <a:solidFill>
                  <a:srgbClr val="C00000"/>
                </a:solidFill>
                <a:effectLst>
                  <a:outerShdw blurRad="38100" dist="38100" dir="2700000" algn="tl">
                    <a:srgbClr val="000000">
                      <a:alpha val="43137"/>
                    </a:srgbClr>
                  </a:outerShdw>
                </a:effectLst>
              </a:rPr>
              <a:t>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00206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a:t>
            </a:r>
            <a:r>
              <a:rPr lang="en-GB" dirty="0">
                <a:solidFill>
                  <a:srgbClr val="002060"/>
                </a:solidFill>
                <a:effectLst>
                  <a:outerShdw blurRad="38100" dist="38100" dir="2700000" algn="tl">
                    <a:srgbClr val="000000">
                      <a:alpha val="43137"/>
                    </a:srgbClr>
                  </a:outerShdw>
                </a:effectLst>
              </a:rPr>
              <a:t>that the </a:t>
            </a:r>
            <a:r>
              <a:rPr lang="en-GB" dirty="0" smtClean="0">
                <a:solidFill>
                  <a:srgbClr val="002060"/>
                </a:solidFill>
                <a:effectLst>
                  <a:outerShdw blurRad="38100" dist="38100" dir="2700000" algn="tl">
                    <a:srgbClr val="000000">
                      <a:alpha val="43137"/>
                    </a:srgbClr>
                  </a:outerShdw>
                </a:effectLst>
              </a:rPr>
              <a:t>Republic </a:t>
            </a:r>
            <a:r>
              <a:rPr lang="en-GB" dirty="0">
                <a:solidFill>
                  <a:srgbClr val="002060"/>
                </a:solidFill>
                <a:effectLst>
                  <a:outerShdw blurRad="38100" dist="38100" dir="2700000" algn="tl">
                    <a:srgbClr val="000000">
                      <a:alpha val="43137"/>
                    </a:srgbClr>
                  </a:outerShdw>
                </a:effectLst>
              </a:rPr>
              <a:t>should come to no harm</a:t>
            </a:r>
            <a:r>
              <a:rPr lang="en-GB" dirty="0">
                <a:solidFill>
                  <a:srgbClr val="C00000"/>
                </a:solidFill>
                <a:effectLst>
                  <a:outerShdw blurRad="38100" dist="38100" dir="2700000" algn="tl">
                    <a:srgbClr val="000000">
                      <a:alpha val="43137"/>
                    </a:srgbClr>
                  </a:outerShdw>
                </a:effectLst>
              </a:rPr>
              <a:t>. 4 In the same year, when both consuls had fallen in battle, </a:t>
            </a:r>
            <a:r>
              <a:rPr lang="en-GB" dirty="0">
                <a:solidFill>
                  <a:srgbClr val="002060"/>
                </a:solidFill>
                <a:effectLst>
                  <a:outerShdw blurRad="38100" dist="38100" dir="2700000" algn="tl">
                    <a:srgbClr val="000000">
                      <a:alpha val="43137"/>
                    </a:srgbClr>
                  </a:outerShdw>
                </a:effectLst>
              </a:rPr>
              <a:t>the people appointed me consul and triumvir for the </a:t>
            </a:r>
            <a:r>
              <a:rPr lang="en-GB" dirty="0" smtClean="0">
                <a:solidFill>
                  <a:srgbClr val="002060"/>
                </a:solidFill>
                <a:effectLst>
                  <a:outerShdw blurRad="38100" dist="38100" dir="2700000" algn="tl">
                    <a:srgbClr val="000000">
                      <a:alpha val="43137"/>
                    </a:srgbClr>
                  </a:outerShdw>
                </a:effectLst>
              </a:rPr>
              <a:t>organisation </a:t>
            </a:r>
            <a:r>
              <a:rPr lang="en-GB" dirty="0">
                <a:solidFill>
                  <a:srgbClr val="002060"/>
                </a:solidFill>
                <a:effectLst>
                  <a:outerShdw blurRad="38100" dist="38100" dir="2700000" algn="tl">
                    <a:srgbClr val="000000">
                      <a:alpha val="43137"/>
                    </a:srgbClr>
                  </a:outerShdw>
                </a:effectLst>
              </a:rPr>
              <a:t>of the </a:t>
            </a:r>
            <a:r>
              <a:rPr lang="en-GB" dirty="0" smtClean="0">
                <a:solidFill>
                  <a:srgbClr val="002060"/>
                </a:solidFill>
                <a:effectLst>
                  <a:outerShdw blurRad="38100" dist="38100" dir="2700000" algn="tl">
                    <a:srgbClr val="000000">
                      <a:alpha val="43137"/>
                    </a:srgbClr>
                  </a:outerShdw>
                </a:effectLst>
              </a:rPr>
              <a:t>Republic</a:t>
            </a:r>
            <a:r>
              <a:rPr lang="en-GB" dirty="0" smtClean="0">
                <a:solidFill>
                  <a:srgbClr val="C00000"/>
                </a:solidFill>
                <a:effectLst>
                  <a:outerShdw blurRad="38100" dist="38100" dir="2700000" algn="tl">
                    <a:srgbClr val="000000">
                      <a:alpha val="43137"/>
                    </a:srgbClr>
                  </a:outerShdw>
                </a:effectLst>
              </a:rPr>
              <a:t>.</a:t>
            </a:r>
            <a:endParaRPr lang="en-GB"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31029336"/>
      </p:ext>
    </p:extLst>
  </p:cSld>
  <p:clrMapOvr>
    <a:masterClrMapping/>
  </p:clrMapOvr>
  <p:transition spd="slow">
    <p:randomBar dir="ver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Octavian</a:t>
            </a:r>
          </a:p>
        </p:txBody>
      </p:sp>
      <p:sp>
        <p:nvSpPr>
          <p:cNvPr id="6"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smtClean="0">
                <a:solidFill>
                  <a:srgbClr val="C00000"/>
                </a:solidFill>
                <a:effectLst>
                  <a:outerShdw blurRad="38100" dist="38100" dir="2700000" algn="tl">
                    <a:srgbClr val="000000">
                      <a:alpha val="43137"/>
                    </a:srgbClr>
                  </a:outerShdw>
                </a:effectLst>
              </a:rPr>
              <a:t>1</a:t>
            </a:r>
            <a:r>
              <a:rPr lang="en-GB" dirty="0">
                <a:solidFill>
                  <a:srgbClr val="C00000"/>
                </a:solidFill>
                <a:effectLst>
                  <a:outerShdw blurRad="38100" dist="38100" dir="2700000" algn="tl">
                    <a:srgbClr val="000000">
                      <a:alpha val="43137"/>
                    </a:srgbClr>
                  </a:outerShdw>
                </a:effectLst>
              </a:rPr>
              <a:t>. At the age of </a:t>
            </a:r>
            <a:r>
              <a:rPr lang="en-GB" dirty="0">
                <a:solidFill>
                  <a:srgbClr val="002060"/>
                </a:solidFill>
                <a:effectLst>
                  <a:outerShdw blurRad="38100" dist="38100" dir="2700000" algn="tl">
                    <a:srgbClr val="000000">
                      <a:alpha val="43137"/>
                    </a:srgbClr>
                  </a:outerShdw>
                </a:effectLst>
              </a:rPr>
              <a:t>nineteen</a:t>
            </a:r>
            <a:r>
              <a:rPr lang="en-GB" dirty="0">
                <a:solidFill>
                  <a:srgbClr val="C00000"/>
                </a:solidFill>
                <a:effectLst>
                  <a:outerShdw blurRad="38100" dist="38100" dir="2700000" algn="tl">
                    <a:srgbClr val="000000">
                      <a:alpha val="43137"/>
                    </a:srgbClr>
                  </a:outerShdw>
                </a:effectLst>
              </a:rPr>
              <a:t> [44 BC] on my own responsibility and at </a:t>
            </a:r>
            <a:r>
              <a:rPr lang="en-GB" dirty="0">
                <a:solidFill>
                  <a:srgbClr val="002060"/>
                </a:solidFill>
                <a:effectLst>
                  <a:outerShdw blurRad="38100" dist="38100" dir="2700000" algn="tl">
                    <a:srgbClr val="000000">
                      <a:alpha val="43137"/>
                    </a:srgbClr>
                  </a:outerShdw>
                </a:effectLst>
              </a:rPr>
              <a:t>my own expense </a:t>
            </a:r>
            <a:r>
              <a:rPr lang="en-GB" dirty="0">
                <a:solidFill>
                  <a:srgbClr val="C00000"/>
                </a:solidFill>
                <a:effectLst>
                  <a:outerShdw blurRad="38100" dist="38100" dir="2700000" algn="tl">
                    <a:srgbClr val="000000">
                      <a:alpha val="43137"/>
                    </a:srgbClr>
                  </a:outerShdw>
                </a:effectLst>
              </a:rPr>
              <a:t>I raised an </a:t>
            </a:r>
            <a:r>
              <a:rPr lang="en-GB" dirty="0">
                <a:solidFill>
                  <a:srgbClr val="002060"/>
                </a:solidFill>
                <a:effectLst>
                  <a:outerShdw blurRad="38100" dist="38100" dir="2700000" algn="tl">
                    <a:srgbClr val="000000">
                      <a:alpha val="43137"/>
                    </a:srgbClr>
                  </a:outerShdw>
                </a:effectLst>
              </a:rPr>
              <a:t>army</a:t>
            </a:r>
            <a:r>
              <a:rPr lang="en-GB" dirty="0">
                <a:solidFill>
                  <a:srgbClr val="C00000"/>
                </a:solidFill>
                <a:effectLst>
                  <a:outerShdw blurRad="38100" dist="38100" dir="2700000" algn="tl">
                    <a:srgbClr val="000000">
                      <a:alpha val="43137"/>
                    </a:srgbClr>
                  </a:outerShdw>
                </a:effectLst>
              </a:rPr>
              <a:t>, with which I successfully </a:t>
            </a:r>
            <a:r>
              <a:rPr lang="en-GB" dirty="0">
                <a:solidFill>
                  <a:srgbClr val="002060"/>
                </a:solidFill>
                <a:effectLst>
                  <a:outerShdw blurRad="38100" dist="38100" dir="2700000" algn="tl">
                    <a:srgbClr val="000000">
                      <a:alpha val="43137"/>
                    </a:srgbClr>
                  </a:outerShdw>
                </a:effectLst>
              </a:rPr>
              <a:t>championed the liberty </a:t>
            </a:r>
            <a:r>
              <a:rPr lang="en-GB" dirty="0">
                <a:solidFill>
                  <a:srgbClr val="C00000"/>
                </a:solidFill>
                <a:effectLst>
                  <a:outerShdw blurRad="38100" dist="38100" dir="2700000" algn="tl">
                    <a:srgbClr val="000000">
                      <a:alpha val="43137"/>
                    </a:srgbClr>
                  </a:outerShdw>
                </a:effectLst>
              </a:rPr>
              <a:t>of the </a:t>
            </a:r>
            <a:r>
              <a:rPr lang="en-GB" dirty="0" smtClean="0">
                <a:solidFill>
                  <a:srgbClr val="C00000"/>
                </a:solidFill>
                <a:effectLst>
                  <a:outerShdw blurRad="38100" dist="38100" dir="2700000" algn="tl">
                    <a:srgbClr val="000000">
                      <a:alpha val="43137"/>
                    </a:srgbClr>
                  </a:outerShdw>
                </a:effectLst>
              </a:rPr>
              <a:t>Republic </a:t>
            </a:r>
            <a:r>
              <a:rPr lang="en-GB" dirty="0">
                <a:solidFill>
                  <a:srgbClr val="C00000"/>
                </a:solidFill>
                <a:effectLst>
                  <a:outerShdw blurRad="38100" dist="38100" dir="2700000" algn="tl">
                    <a:srgbClr val="000000">
                      <a:alpha val="43137"/>
                    </a:srgbClr>
                  </a:outerShdw>
                </a:effectLst>
              </a:rPr>
              <a:t>when it was oppressed by the </a:t>
            </a:r>
            <a:r>
              <a:rPr lang="en-GB" dirty="0">
                <a:solidFill>
                  <a:srgbClr val="002060"/>
                </a:solidFill>
                <a:effectLst>
                  <a:outerShdw blurRad="38100" dist="38100" dir="2700000" algn="tl">
                    <a:srgbClr val="000000">
                      <a:alpha val="43137"/>
                    </a:srgbClr>
                  </a:outerShdw>
                </a:effectLst>
              </a:rPr>
              <a:t>tyranny of a faction</a:t>
            </a:r>
            <a:r>
              <a:rPr lang="en-GB" dirty="0">
                <a:solidFill>
                  <a:srgbClr val="C00000"/>
                </a:solidFill>
                <a:effectLst>
                  <a:outerShdw blurRad="38100" dist="38100" dir="2700000" algn="tl">
                    <a:srgbClr val="000000">
                      <a:alpha val="43137"/>
                    </a:srgbClr>
                  </a:outerShdw>
                </a:effectLst>
              </a:rPr>
              <a:t>. 2 On that account the senate passed decrees in my </a:t>
            </a:r>
            <a:r>
              <a:rPr lang="en-GB" dirty="0" smtClean="0">
                <a:solidFill>
                  <a:srgbClr val="C00000"/>
                </a:solidFill>
                <a:effectLst>
                  <a:outerShdw blurRad="38100" dist="38100" dir="2700000" algn="tl">
                    <a:srgbClr val="000000">
                      <a:alpha val="43137"/>
                    </a:srgbClr>
                  </a:outerShdw>
                </a:effectLst>
              </a:rPr>
              <a:t>honour </a:t>
            </a:r>
            <a:r>
              <a:rPr lang="en-GB" dirty="0">
                <a:solidFill>
                  <a:srgbClr val="002060"/>
                </a:solidFill>
                <a:effectLst>
                  <a:outerShdw blurRad="38100" dist="38100" dir="2700000" algn="tl">
                    <a:srgbClr val="000000">
                      <a:alpha val="43137"/>
                    </a:srgbClr>
                  </a:outerShdw>
                </a:effectLst>
              </a:rPr>
              <a:t>enrolling me in its order </a:t>
            </a:r>
            <a:r>
              <a:rPr lang="en-GB" dirty="0">
                <a:solidFill>
                  <a:srgbClr val="C00000"/>
                </a:solidFill>
                <a:effectLst>
                  <a:outerShdw blurRad="38100" dist="38100" dir="2700000" algn="tl">
                    <a:srgbClr val="000000">
                      <a:alpha val="43137"/>
                    </a:srgbClr>
                  </a:outerShdw>
                </a:effectLst>
              </a:rPr>
              <a:t>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00206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a:t>
            </a:r>
            <a:r>
              <a:rPr lang="en-GB" dirty="0">
                <a:solidFill>
                  <a:srgbClr val="002060"/>
                </a:solidFill>
                <a:effectLst>
                  <a:outerShdw blurRad="38100" dist="38100" dir="2700000" algn="tl">
                    <a:srgbClr val="000000">
                      <a:alpha val="43137"/>
                    </a:srgbClr>
                  </a:outerShdw>
                </a:effectLst>
              </a:rPr>
              <a:t>that the </a:t>
            </a:r>
            <a:r>
              <a:rPr lang="en-GB" dirty="0" smtClean="0">
                <a:solidFill>
                  <a:srgbClr val="002060"/>
                </a:solidFill>
                <a:effectLst>
                  <a:outerShdw blurRad="38100" dist="38100" dir="2700000" algn="tl">
                    <a:srgbClr val="000000">
                      <a:alpha val="43137"/>
                    </a:srgbClr>
                  </a:outerShdw>
                </a:effectLst>
              </a:rPr>
              <a:t>Republic </a:t>
            </a:r>
            <a:r>
              <a:rPr lang="en-GB" dirty="0">
                <a:solidFill>
                  <a:srgbClr val="002060"/>
                </a:solidFill>
                <a:effectLst>
                  <a:outerShdw blurRad="38100" dist="38100" dir="2700000" algn="tl">
                    <a:srgbClr val="000000">
                      <a:alpha val="43137"/>
                    </a:srgbClr>
                  </a:outerShdw>
                </a:effectLst>
              </a:rPr>
              <a:t>should come to no harm</a:t>
            </a:r>
            <a:r>
              <a:rPr lang="en-GB" dirty="0">
                <a:solidFill>
                  <a:srgbClr val="C00000"/>
                </a:solidFill>
                <a:effectLst>
                  <a:outerShdw blurRad="38100" dist="38100" dir="2700000" algn="tl">
                    <a:srgbClr val="000000">
                      <a:alpha val="43137"/>
                    </a:srgbClr>
                  </a:outerShdw>
                </a:effectLst>
              </a:rPr>
              <a:t>. 4 In the same year, when both consuls had fallen in battle, </a:t>
            </a:r>
            <a:r>
              <a:rPr lang="en-GB" dirty="0">
                <a:solidFill>
                  <a:srgbClr val="002060"/>
                </a:solidFill>
                <a:effectLst>
                  <a:outerShdw blurRad="38100" dist="38100" dir="2700000" algn="tl">
                    <a:srgbClr val="000000">
                      <a:alpha val="43137"/>
                    </a:srgbClr>
                  </a:outerShdw>
                </a:effectLst>
              </a:rPr>
              <a:t>the people appointed me consul and triumvir for the </a:t>
            </a:r>
            <a:r>
              <a:rPr lang="en-GB" dirty="0" smtClean="0">
                <a:solidFill>
                  <a:srgbClr val="002060"/>
                </a:solidFill>
                <a:effectLst>
                  <a:outerShdw blurRad="38100" dist="38100" dir="2700000" algn="tl">
                    <a:srgbClr val="000000">
                      <a:alpha val="43137"/>
                    </a:srgbClr>
                  </a:outerShdw>
                </a:effectLst>
              </a:rPr>
              <a:t>organisation </a:t>
            </a:r>
            <a:r>
              <a:rPr lang="en-GB" dirty="0">
                <a:solidFill>
                  <a:srgbClr val="002060"/>
                </a:solidFill>
                <a:effectLst>
                  <a:outerShdw blurRad="38100" dist="38100" dir="2700000" algn="tl">
                    <a:srgbClr val="000000">
                      <a:alpha val="43137"/>
                    </a:srgbClr>
                  </a:outerShdw>
                </a:effectLst>
              </a:rPr>
              <a:t>of the </a:t>
            </a:r>
            <a:r>
              <a:rPr lang="en-GB" dirty="0" smtClean="0">
                <a:solidFill>
                  <a:srgbClr val="002060"/>
                </a:solidFill>
                <a:effectLst>
                  <a:outerShdw blurRad="38100" dist="38100" dir="2700000" algn="tl">
                    <a:srgbClr val="000000">
                      <a:alpha val="43137"/>
                    </a:srgbClr>
                  </a:outerShdw>
                </a:effectLst>
              </a:rPr>
              <a:t>Republic</a:t>
            </a:r>
            <a:r>
              <a:rPr lang="en-GB" dirty="0" smtClean="0">
                <a:solidFill>
                  <a:srgbClr val="C00000"/>
                </a:solidFill>
                <a:effectLst>
                  <a:outerShdw blurRad="38100" dist="38100" dir="2700000" algn="tl">
                    <a:srgbClr val="000000">
                      <a:alpha val="43137"/>
                    </a:srgbClr>
                  </a:outerShdw>
                </a:effectLst>
              </a:rPr>
              <a:t>.</a:t>
            </a:r>
            <a:endParaRPr lang="en-GB" dirty="0">
              <a:solidFill>
                <a:srgbClr val="C00000"/>
              </a:solidFill>
              <a:effectLst>
                <a:outerShdw blurRad="38100" dist="38100" dir="2700000" algn="tl">
                  <a:srgbClr val="000000">
                    <a:alpha val="43137"/>
                  </a:srgbClr>
                </a:outerShdw>
              </a:effectLst>
            </a:endParaRPr>
          </a:p>
        </p:txBody>
      </p:sp>
      <p:pic>
        <p:nvPicPr>
          <p:cNvPr id="7" name="Picture 2" descr="http://polari.polariarts.netdna-cdn.com/wp-content/uploads/2012/08/Mark-Antony.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val="0"/>
              </a:ext>
            </a:extLst>
          </a:blip>
          <a:srcRect/>
          <a:stretch>
            <a:fillRect/>
          </a:stretch>
        </p:blipFill>
        <p:spPr bwMode="auto">
          <a:xfrm>
            <a:off x="2184517" y="1"/>
            <a:ext cx="4971472" cy="4716252"/>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Arrow Connector 8"/>
          <p:cNvCxnSpPr/>
          <p:nvPr/>
        </p:nvCxnSpPr>
        <p:spPr>
          <a:xfrm flipH="1" flipV="1">
            <a:off x="1636501" y="3124621"/>
            <a:ext cx="2053401" cy="448395"/>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2987824" y="3933056"/>
            <a:ext cx="1404156" cy="1872208"/>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539552" y="2708920"/>
            <a:ext cx="1296144" cy="864096"/>
          </a:xfrm>
          <a:prstGeom prst="ellipse">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1988096" y="5517232"/>
            <a:ext cx="2079848" cy="720080"/>
          </a:xfrm>
          <a:prstGeom prst="ellipse">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77383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randombar(horizontal)">
                                      <p:cBhvr>
                                        <p:cTn id="15" dur="500"/>
                                        <p:tgtEl>
                                          <p:spTgt spid="10"/>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randombar(horizontal)">
                                      <p:cBhvr>
                                        <p:cTn id="19" dur="500"/>
                                        <p:tgtEl>
                                          <p:spTgt spid="13"/>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randombar(horizontal)">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8370" name="Picture 2" descr="http://upload.wikimedia.org/wikipedia/commons/8/8b/Antony_with_Octavian_aure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smtClean="0"/>
              <a:t>Triumvirate</a:t>
            </a:r>
            <a:endParaRPr lang="en-GB" dirty="0"/>
          </a:p>
        </p:txBody>
      </p:sp>
      <p:sp>
        <p:nvSpPr>
          <p:cNvPr id="6" name="Content Placeholder 6"/>
          <p:cNvSpPr>
            <a:spLocks noGrp="1"/>
          </p:cNvSpPr>
          <p:nvPr>
            <p:ph sz="quarter" idx="1"/>
          </p:nvPr>
        </p:nvSpPr>
        <p:spPr>
          <a:xfrm>
            <a:off x="184527" y="4509120"/>
            <a:ext cx="8805672" cy="1547664"/>
          </a:xfrm>
          <a:solidFill>
            <a:schemeClr val="accent1">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85000" lnSpcReduction="20000"/>
          </a:bodyPr>
          <a:lstStyle/>
          <a:p>
            <a:r>
              <a:rPr lang="en-GB" sz="2400" b="1" dirty="0" smtClean="0">
                <a:solidFill>
                  <a:srgbClr val="FFFF00"/>
                </a:solidFill>
              </a:rPr>
              <a:t>The “Second Triumvirate”</a:t>
            </a:r>
          </a:p>
          <a:p>
            <a:r>
              <a:rPr lang="en-GB" sz="2400" b="1" dirty="0" smtClean="0">
                <a:solidFill>
                  <a:srgbClr val="FFFF00"/>
                </a:solidFill>
              </a:rPr>
              <a:t>11</a:t>
            </a:r>
            <a:r>
              <a:rPr lang="en-GB" sz="2400" b="1" baseline="30000" dirty="0" smtClean="0">
                <a:solidFill>
                  <a:srgbClr val="FFFF00"/>
                </a:solidFill>
              </a:rPr>
              <a:t>th</a:t>
            </a:r>
            <a:r>
              <a:rPr lang="en-GB" sz="2400" b="1" dirty="0" smtClean="0">
                <a:solidFill>
                  <a:srgbClr val="FFFF00"/>
                </a:solidFill>
              </a:rPr>
              <a:t> November 43 BC</a:t>
            </a:r>
            <a:r>
              <a:rPr lang="en-GB" sz="2400" b="1" i="1" dirty="0">
                <a:solidFill>
                  <a:srgbClr val="FFFF00"/>
                </a:solidFill>
              </a:rPr>
              <a:t> - </a:t>
            </a:r>
            <a:r>
              <a:rPr lang="en-GB" sz="2400" b="1" i="1" dirty="0" err="1">
                <a:solidFill>
                  <a:srgbClr val="FFFF00"/>
                </a:solidFill>
              </a:rPr>
              <a:t>lex</a:t>
            </a:r>
            <a:r>
              <a:rPr lang="en-GB" sz="2400" b="1" i="1" dirty="0">
                <a:solidFill>
                  <a:srgbClr val="FFFF00"/>
                </a:solidFill>
              </a:rPr>
              <a:t> </a:t>
            </a:r>
            <a:r>
              <a:rPr lang="en-GB" sz="2400" b="1" i="1" dirty="0" err="1" smtClean="0">
                <a:solidFill>
                  <a:srgbClr val="FFFF00"/>
                </a:solidFill>
              </a:rPr>
              <a:t>Titia</a:t>
            </a:r>
            <a:r>
              <a:rPr lang="en-GB" sz="2400" b="1" i="1" dirty="0" smtClean="0">
                <a:solidFill>
                  <a:srgbClr val="FFFF00"/>
                </a:solidFill>
              </a:rPr>
              <a:t> </a:t>
            </a:r>
            <a:r>
              <a:rPr lang="en-GB" sz="2400" b="1" dirty="0">
                <a:solidFill>
                  <a:srgbClr val="FFFF00"/>
                </a:solidFill>
              </a:rPr>
              <a:t> for 5 years, renewed</a:t>
            </a:r>
            <a:r>
              <a:rPr lang="en-GB" sz="2400" b="1" dirty="0" smtClean="0">
                <a:solidFill>
                  <a:srgbClr val="FFFF00"/>
                </a:solidFill>
              </a:rPr>
              <a:t/>
            </a:r>
            <a:br>
              <a:rPr lang="en-GB" sz="2400" b="1" dirty="0" smtClean="0">
                <a:solidFill>
                  <a:srgbClr val="FFFF00"/>
                </a:solidFill>
              </a:rPr>
            </a:br>
            <a:r>
              <a:rPr lang="en-GB" sz="2400" b="1" dirty="0" smtClean="0">
                <a:solidFill>
                  <a:srgbClr val="FFFF00"/>
                </a:solidFill>
              </a:rPr>
              <a:t>Octavian, Mark Antony and Lepidus</a:t>
            </a:r>
          </a:p>
          <a:p>
            <a:r>
              <a:rPr lang="en-GB" sz="2600" b="1" dirty="0" smtClean="0">
                <a:solidFill>
                  <a:srgbClr val="FFFF00"/>
                </a:solidFill>
              </a:rPr>
              <a:t>“</a:t>
            </a:r>
            <a:r>
              <a:rPr lang="en-GB" sz="2600" b="1" i="1" dirty="0" err="1">
                <a:solidFill>
                  <a:srgbClr val="FFFF00"/>
                </a:solidFill>
              </a:rPr>
              <a:t>tresviri</a:t>
            </a:r>
            <a:r>
              <a:rPr lang="en-GB" sz="2600" b="1" dirty="0">
                <a:solidFill>
                  <a:srgbClr val="FFFF00"/>
                </a:solidFill>
              </a:rPr>
              <a:t> </a:t>
            </a:r>
            <a:r>
              <a:rPr lang="en-GB" sz="2600" b="1" dirty="0" err="1">
                <a:solidFill>
                  <a:srgbClr val="FFFF00"/>
                </a:solidFill>
              </a:rPr>
              <a:t>rei</a:t>
            </a:r>
            <a:r>
              <a:rPr lang="en-GB" sz="2600" b="1" dirty="0">
                <a:solidFill>
                  <a:srgbClr val="FFFF00"/>
                </a:solidFill>
              </a:rPr>
              <a:t> </a:t>
            </a:r>
            <a:r>
              <a:rPr lang="en-GB" sz="2600" b="1" dirty="0" err="1">
                <a:solidFill>
                  <a:srgbClr val="FFFF00"/>
                </a:solidFill>
              </a:rPr>
              <a:t>publicae</a:t>
            </a:r>
            <a:r>
              <a:rPr lang="en-GB" sz="2600" b="1" dirty="0">
                <a:solidFill>
                  <a:srgbClr val="FFFF00"/>
                </a:solidFill>
              </a:rPr>
              <a:t> </a:t>
            </a:r>
            <a:r>
              <a:rPr lang="en-GB" sz="2600" b="1" dirty="0" err="1" smtClean="0">
                <a:solidFill>
                  <a:srgbClr val="FFFF00"/>
                </a:solidFill>
              </a:rPr>
              <a:t>constituendae</a:t>
            </a:r>
            <a:r>
              <a:rPr lang="en-GB" sz="2600" b="1" dirty="0" smtClean="0">
                <a:solidFill>
                  <a:srgbClr val="FFFF00"/>
                </a:solidFill>
              </a:rPr>
              <a:t> </a:t>
            </a:r>
            <a:r>
              <a:rPr lang="en-GB" sz="2600" b="1" dirty="0" err="1" smtClean="0">
                <a:solidFill>
                  <a:srgbClr val="FFFF00"/>
                </a:solidFill>
              </a:rPr>
              <a:t>consulari</a:t>
            </a:r>
            <a:r>
              <a:rPr lang="en-GB" sz="2600" b="1" dirty="0" smtClean="0">
                <a:solidFill>
                  <a:srgbClr val="FFFF00"/>
                </a:solidFill>
              </a:rPr>
              <a:t> </a:t>
            </a:r>
            <a:r>
              <a:rPr lang="en-GB" sz="2600" b="1" dirty="0" err="1" smtClean="0">
                <a:solidFill>
                  <a:srgbClr val="FFFF00"/>
                </a:solidFill>
              </a:rPr>
              <a:t>potestate</a:t>
            </a:r>
            <a:r>
              <a:rPr lang="en-GB" sz="2600" b="1" dirty="0" smtClean="0">
                <a:solidFill>
                  <a:srgbClr val="FFFF00"/>
                </a:solidFill>
              </a:rPr>
              <a:t>” </a:t>
            </a:r>
            <a:br>
              <a:rPr lang="en-GB" sz="2600" b="1" dirty="0" smtClean="0">
                <a:solidFill>
                  <a:srgbClr val="FFFF00"/>
                </a:solidFill>
              </a:rPr>
            </a:br>
            <a:r>
              <a:rPr lang="en-GB" sz="2600" b="1" dirty="0" smtClean="0">
                <a:solidFill>
                  <a:srgbClr val="FFFF00"/>
                </a:solidFill>
              </a:rPr>
              <a:t>            triumvirate </a:t>
            </a:r>
            <a:r>
              <a:rPr lang="en-GB" sz="2600" b="1" dirty="0">
                <a:solidFill>
                  <a:srgbClr val="FFFF00"/>
                </a:solidFill>
              </a:rPr>
              <a:t>for constituting the res </a:t>
            </a:r>
            <a:r>
              <a:rPr lang="en-GB" sz="2600" b="1" dirty="0" err="1">
                <a:solidFill>
                  <a:srgbClr val="FFFF00"/>
                </a:solidFill>
              </a:rPr>
              <a:t>publica</a:t>
            </a:r>
            <a:endParaRPr lang="en-GB" sz="2600" b="1" dirty="0">
              <a:solidFill>
                <a:srgbClr val="FFFF00"/>
              </a:solidFill>
            </a:endParaRPr>
          </a:p>
        </p:txBody>
      </p:sp>
    </p:spTree>
    <p:extLst>
      <p:ext uri="{BB962C8B-B14F-4D97-AF65-F5344CB8AC3E}">
        <p14:creationId xmlns:p14="http://schemas.microsoft.com/office/powerpoint/2010/main" val="39660030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wheel(1)">
                                      <p:cBhvr>
                                        <p:cTn id="7" dur="2000"/>
                                        <p:tgtEl>
                                          <p:spTgt spid="58370"/>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6">
                                            <p:bg/>
                                          </p:spTgt>
                                        </p:tgtEl>
                                        <p:attrNameLst>
                                          <p:attrName>style.visibility</p:attrName>
                                        </p:attrNameLst>
                                      </p:cBhvr>
                                      <p:to>
                                        <p:strVal val="visible"/>
                                      </p:to>
                                    </p:set>
                                    <p:animEffect transition="in" filter="fade">
                                      <p:cBhvr>
                                        <p:cTn id="11" dur="1000"/>
                                        <p:tgtEl>
                                          <p:spTgt spid="6">
                                            <p:bg/>
                                          </p:spTgt>
                                        </p:tgtEl>
                                      </p:cBhvr>
                                    </p:animEffect>
                                    <p:anim calcmode="lin" valueType="num">
                                      <p:cBhvr>
                                        <p:cTn id="12" dur="1000" fill="hold"/>
                                        <p:tgtEl>
                                          <p:spTgt spid="6">
                                            <p:bg/>
                                          </p:spTgt>
                                        </p:tgtEl>
                                        <p:attrNameLst>
                                          <p:attrName>ppt_x</p:attrName>
                                        </p:attrNameLst>
                                      </p:cBhvr>
                                      <p:tavLst>
                                        <p:tav tm="0">
                                          <p:val>
                                            <p:strVal val="#ppt_x"/>
                                          </p:val>
                                        </p:tav>
                                        <p:tav tm="100000">
                                          <p:val>
                                            <p:strVal val="#ppt_x"/>
                                          </p:val>
                                        </p:tav>
                                      </p:tavLst>
                                    </p:anim>
                                    <p:anim calcmode="lin" valueType="num">
                                      <p:cBhvr>
                                        <p:cTn id="13" dur="1000" fill="hold"/>
                                        <p:tgtEl>
                                          <p:spTgt spid="6">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000"/>
                                        <p:tgtEl>
                                          <p:spTgt spid="6">
                                            <p:txEl>
                                              <p:pRg st="0" end="0"/>
                                            </p:txEl>
                                          </p:spTgt>
                                        </p:tgtEl>
                                      </p:cBhvr>
                                    </p:animEffect>
                                    <p:anim calcmode="lin" valueType="num">
                                      <p:cBhvr>
                                        <p:cTn id="1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42" presetClass="entr" presetSubtype="0" fill="hold" grpId="0" nodeType="after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1000"/>
                                        <p:tgtEl>
                                          <p:spTgt spid="6">
                                            <p:txEl>
                                              <p:pRg st="1" end="1"/>
                                            </p:txEl>
                                          </p:spTgt>
                                        </p:tgtEl>
                                      </p:cBhvr>
                                    </p:animEffect>
                                    <p:anim calcmode="lin" valueType="num">
                                      <p:cBhvr>
                                        <p:cTn id="2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6" fill="hold">
                            <p:stCondLst>
                              <p:cond delay="5000"/>
                            </p:stCondLst>
                            <p:childTnLst>
                              <p:par>
                                <p:cTn id="27" presetID="42" presetClass="entr" presetSubtype="0" fill="hold" grpId="0" nodeType="after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Effect transition="in" filter="fade">
                                      <p:cBhvr>
                                        <p:cTn id="29" dur="1000"/>
                                        <p:tgtEl>
                                          <p:spTgt spid="6">
                                            <p:txEl>
                                              <p:pRg st="2" end="2"/>
                                            </p:txEl>
                                          </p:spTgt>
                                        </p:tgtEl>
                                      </p:cBhvr>
                                    </p:animEffect>
                                    <p:anim calcmode="lin" valueType="num">
                                      <p:cBhvr>
                                        <p:cTn id="3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8/8b/Antony_with_Octavian_aure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title"/>
          </p:nvPr>
        </p:nvSpPr>
        <p:spPr>
          <a:xfrm>
            <a:off x="301752" y="228600"/>
            <a:ext cx="8534400" cy="758952"/>
          </a:xfrm>
        </p:spPr>
        <p:txBody>
          <a:bodyPr/>
          <a:lstStyle/>
          <a:p>
            <a:r>
              <a:rPr lang="en-GB" dirty="0" smtClean="0"/>
              <a:t>Triumvirate</a:t>
            </a:r>
            <a:endParaRPr lang="en-GB" dirty="0"/>
          </a:p>
        </p:txBody>
      </p:sp>
      <p:sp>
        <p:nvSpPr>
          <p:cNvPr id="7" name="Content Placeholder 6"/>
          <p:cNvSpPr>
            <a:spLocks noGrp="1"/>
          </p:cNvSpPr>
          <p:nvPr>
            <p:ph sz="quarter" idx="1"/>
          </p:nvPr>
        </p:nvSpPr>
        <p:spPr>
          <a:xfrm>
            <a:off x="184527" y="4509120"/>
            <a:ext cx="8805672" cy="1547664"/>
          </a:xfrm>
        </p:spPr>
        <p:txBody>
          <a:bodyPr>
            <a:normAutofit fontScale="85000" lnSpcReduction="20000"/>
          </a:bodyPr>
          <a:lstStyle/>
          <a:p>
            <a:r>
              <a:rPr lang="en-GB" sz="2400" b="1" dirty="0" smtClean="0">
                <a:solidFill>
                  <a:srgbClr val="C00000"/>
                </a:solidFill>
              </a:rPr>
              <a:t>The “Second Triumvirate”</a:t>
            </a:r>
          </a:p>
          <a:p>
            <a:r>
              <a:rPr lang="en-GB" sz="2400" b="1" dirty="0" smtClean="0">
                <a:solidFill>
                  <a:srgbClr val="C00000"/>
                </a:solidFill>
              </a:rPr>
              <a:t>11</a:t>
            </a:r>
            <a:r>
              <a:rPr lang="en-GB" sz="2400" b="1" baseline="30000" dirty="0" smtClean="0">
                <a:solidFill>
                  <a:srgbClr val="C00000"/>
                </a:solidFill>
              </a:rPr>
              <a:t>th</a:t>
            </a:r>
            <a:r>
              <a:rPr lang="en-GB" sz="2400" b="1" dirty="0" smtClean="0">
                <a:solidFill>
                  <a:srgbClr val="C00000"/>
                </a:solidFill>
              </a:rPr>
              <a:t> November 43 BC</a:t>
            </a:r>
            <a:r>
              <a:rPr lang="en-GB" sz="2400" b="1" i="1" dirty="0" smtClean="0">
                <a:solidFill>
                  <a:srgbClr val="C00000"/>
                </a:solidFill>
              </a:rPr>
              <a:t>   - </a:t>
            </a:r>
            <a:r>
              <a:rPr lang="en-GB" sz="2400" b="1" i="1" dirty="0" err="1" smtClean="0">
                <a:solidFill>
                  <a:srgbClr val="C00000"/>
                </a:solidFill>
              </a:rPr>
              <a:t>lex</a:t>
            </a:r>
            <a:r>
              <a:rPr lang="en-GB" sz="2400" b="1" i="1" dirty="0" smtClean="0">
                <a:solidFill>
                  <a:srgbClr val="C00000"/>
                </a:solidFill>
              </a:rPr>
              <a:t> </a:t>
            </a:r>
            <a:r>
              <a:rPr lang="en-GB" sz="2400" b="1" i="1" dirty="0" err="1" smtClean="0">
                <a:solidFill>
                  <a:srgbClr val="C00000"/>
                </a:solidFill>
              </a:rPr>
              <a:t>Titia</a:t>
            </a:r>
            <a:r>
              <a:rPr lang="en-GB" sz="2400" b="1" dirty="0" smtClean="0">
                <a:solidFill>
                  <a:srgbClr val="C00000"/>
                </a:solidFill>
              </a:rPr>
              <a:t> for 5 years, renewed</a:t>
            </a:r>
            <a:br>
              <a:rPr lang="en-GB" sz="2400" b="1" dirty="0" smtClean="0">
                <a:solidFill>
                  <a:srgbClr val="C00000"/>
                </a:solidFill>
              </a:rPr>
            </a:br>
            <a:r>
              <a:rPr lang="en-GB" sz="2400" b="1" dirty="0" smtClean="0">
                <a:solidFill>
                  <a:srgbClr val="C00000"/>
                </a:solidFill>
              </a:rPr>
              <a:t>Octavian, Mark Antony and Lepidus</a:t>
            </a:r>
          </a:p>
          <a:p>
            <a:r>
              <a:rPr lang="en-GB" sz="2600" b="1" dirty="0" smtClean="0">
                <a:solidFill>
                  <a:srgbClr val="C00000"/>
                </a:solidFill>
              </a:rPr>
              <a:t>“</a:t>
            </a:r>
            <a:r>
              <a:rPr lang="en-GB" sz="2600" b="1" i="1" dirty="0" err="1">
                <a:solidFill>
                  <a:srgbClr val="C00000"/>
                </a:solidFill>
              </a:rPr>
              <a:t>tresviri</a:t>
            </a:r>
            <a:r>
              <a:rPr lang="en-GB" sz="2600" b="1" dirty="0">
                <a:solidFill>
                  <a:srgbClr val="C00000"/>
                </a:solidFill>
              </a:rPr>
              <a:t> </a:t>
            </a:r>
            <a:r>
              <a:rPr lang="en-GB" sz="2600" b="1" dirty="0" err="1">
                <a:solidFill>
                  <a:srgbClr val="C00000"/>
                </a:solidFill>
              </a:rPr>
              <a:t>rei</a:t>
            </a:r>
            <a:r>
              <a:rPr lang="en-GB" sz="2600" b="1" dirty="0">
                <a:solidFill>
                  <a:srgbClr val="C00000"/>
                </a:solidFill>
              </a:rPr>
              <a:t> </a:t>
            </a:r>
            <a:r>
              <a:rPr lang="en-GB" sz="2600" b="1" dirty="0" err="1">
                <a:solidFill>
                  <a:srgbClr val="C00000"/>
                </a:solidFill>
              </a:rPr>
              <a:t>publicae</a:t>
            </a:r>
            <a:r>
              <a:rPr lang="en-GB" sz="2600" b="1" dirty="0">
                <a:solidFill>
                  <a:srgbClr val="C00000"/>
                </a:solidFill>
              </a:rPr>
              <a:t> </a:t>
            </a:r>
            <a:r>
              <a:rPr lang="en-GB" sz="2600" b="1" dirty="0" err="1" smtClean="0">
                <a:solidFill>
                  <a:srgbClr val="C00000"/>
                </a:solidFill>
              </a:rPr>
              <a:t>constituendae</a:t>
            </a:r>
            <a:r>
              <a:rPr lang="en-GB" sz="2600" b="1" dirty="0" smtClean="0">
                <a:solidFill>
                  <a:srgbClr val="C00000"/>
                </a:solidFill>
              </a:rPr>
              <a:t> </a:t>
            </a:r>
            <a:r>
              <a:rPr lang="en-GB" sz="2600" b="1" dirty="0">
                <a:solidFill>
                  <a:srgbClr val="C00000"/>
                </a:solidFill>
              </a:rPr>
              <a:t> </a:t>
            </a:r>
            <a:r>
              <a:rPr lang="en-GB" sz="2600" b="1" dirty="0" err="1">
                <a:solidFill>
                  <a:srgbClr val="C00000"/>
                </a:solidFill>
              </a:rPr>
              <a:t>consulari</a:t>
            </a:r>
            <a:r>
              <a:rPr lang="en-GB" sz="2600" b="1" dirty="0">
                <a:solidFill>
                  <a:srgbClr val="C00000"/>
                </a:solidFill>
              </a:rPr>
              <a:t> </a:t>
            </a:r>
            <a:r>
              <a:rPr lang="en-GB" sz="2600" b="1" dirty="0" err="1" smtClean="0">
                <a:solidFill>
                  <a:srgbClr val="C00000"/>
                </a:solidFill>
              </a:rPr>
              <a:t>potestate</a:t>
            </a:r>
            <a:r>
              <a:rPr lang="en-GB" sz="2600" b="1" dirty="0" smtClean="0">
                <a:solidFill>
                  <a:srgbClr val="C00000"/>
                </a:solidFill>
              </a:rPr>
              <a:t>” </a:t>
            </a:r>
            <a:br>
              <a:rPr lang="en-GB" sz="2600" b="1" dirty="0" smtClean="0">
                <a:solidFill>
                  <a:srgbClr val="C00000"/>
                </a:solidFill>
              </a:rPr>
            </a:br>
            <a:r>
              <a:rPr lang="en-GB" sz="2600" b="1" dirty="0" smtClean="0">
                <a:solidFill>
                  <a:srgbClr val="C00000"/>
                </a:solidFill>
              </a:rPr>
              <a:t>            triumvirate </a:t>
            </a:r>
            <a:r>
              <a:rPr lang="en-GB" sz="2600" b="1" dirty="0">
                <a:solidFill>
                  <a:srgbClr val="C00000"/>
                </a:solidFill>
              </a:rPr>
              <a:t>for constituting the res </a:t>
            </a:r>
            <a:r>
              <a:rPr lang="en-GB" sz="2600" b="1" dirty="0" err="1">
                <a:solidFill>
                  <a:srgbClr val="C00000"/>
                </a:solidFill>
              </a:rPr>
              <a:t>publica</a:t>
            </a:r>
            <a:endParaRPr lang="en-GB" sz="2600" b="1" dirty="0">
              <a:solidFill>
                <a:srgbClr val="C00000"/>
              </a:solidFill>
            </a:endParaRPr>
          </a:p>
        </p:txBody>
      </p:sp>
    </p:spTree>
    <p:extLst>
      <p:ext uri="{BB962C8B-B14F-4D97-AF65-F5344CB8AC3E}">
        <p14:creationId xmlns:p14="http://schemas.microsoft.com/office/powerpoint/2010/main" val="1142224518"/>
      </p:ext>
    </p:extLst>
  </p:cSld>
  <p:clrMapOvr>
    <a:masterClrMapping/>
  </p:clrMapOvr>
  <p:transition spd="slow">
    <p:randomBar dir="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8/8b/Antony_with_Octavian_aure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smtClean="0"/>
              <a:t>Triumvirate</a:t>
            </a:r>
            <a:endParaRPr lang="en-GB" dirty="0"/>
          </a:p>
        </p:txBody>
      </p:sp>
      <p:sp>
        <p:nvSpPr>
          <p:cNvPr id="6" name="Content Placeholder 6"/>
          <p:cNvSpPr>
            <a:spLocks noGrp="1"/>
          </p:cNvSpPr>
          <p:nvPr>
            <p:ph sz="quarter" idx="1"/>
          </p:nvPr>
        </p:nvSpPr>
        <p:spPr>
          <a:xfrm>
            <a:off x="184527" y="3789040"/>
            <a:ext cx="8805672" cy="3068960"/>
          </a:xfrm>
        </p:spPr>
        <p:txBody>
          <a:bodyPr>
            <a:normAutofit lnSpcReduction="10000"/>
          </a:bodyPr>
          <a:lstStyle/>
          <a:p>
            <a:pPr marL="0" indent="0" algn="ctr">
              <a:buNone/>
            </a:pPr>
            <a:r>
              <a:rPr lang="en-GB" sz="2400" b="1" dirty="0" smtClean="0">
                <a:solidFill>
                  <a:srgbClr val="C00000"/>
                </a:solidFill>
              </a:rPr>
              <a:t>Terror:</a:t>
            </a:r>
            <a:br>
              <a:rPr lang="en-GB" sz="2400" b="1" dirty="0" smtClean="0">
                <a:solidFill>
                  <a:srgbClr val="C00000"/>
                </a:solidFill>
              </a:rPr>
            </a:br>
            <a:r>
              <a:rPr lang="en-GB" sz="2400" b="1" dirty="0" smtClean="0">
                <a:solidFill>
                  <a:srgbClr val="C00000"/>
                </a:solidFill>
              </a:rPr>
              <a:t>Proscriptions</a:t>
            </a:r>
          </a:p>
          <a:p>
            <a:pPr marL="0" indent="0" algn="ctr">
              <a:buNone/>
            </a:pPr>
            <a:r>
              <a:rPr lang="en-GB" sz="2100" dirty="0"/>
              <a:t>For ten years Augustus [Octavian] remained a member of the triumvirate commissioned to organize the </a:t>
            </a:r>
            <a:r>
              <a:rPr lang="en-GB" sz="2100" i="1" dirty="0" smtClean="0"/>
              <a:t>res </a:t>
            </a:r>
            <a:r>
              <a:rPr lang="en-GB" sz="2100" i="1" dirty="0" err="1" smtClean="0"/>
              <a:t>publica</a:t>
            </a:r>
            <a:r>
              <a:rPr lang="en-GB" sz="2100" dirty="0" smtClean="0"/>
              <a:t>, </a:t>
            </a:r>
            <a:r>
              <a:rPr lang="en-GB" sz="2100" dirty="0"/>
              <a:t>and though at first opposing his colleagues’ plan for a proscription, yet once this had been decided upon he carried it out more ruthlessly than either of them… Augustus alone demanded that no one be spared…” </a:t>
            </a:r>
            <a:r>
              <a:rPr lang="en-GB" sz="2100" dirty="0" smtClean="0"/>
              <a:t/>
            </a:r>
            <a:br>
              <a:rPr lang="en-GB" sz="2100" dirty="0" smtClean="0"/>
            </a:br>
            <a:r>
              <a:rPr lang="en-GB" sz="2100" dirty="0" smtClean="0"/>
              <a:t>                                                               </a:t>
            </a:r>
            <a:r>
              <a:rPr lang="en-GB" sz="2100" b="1" dirty="0" smtClean="0"/>
              <a:t>Suetonius, </a:t>
            </a:r>
            <a:r>
              <a:rPr lang="en-GB" sz="2100" b="1" i="1" dirty="0" err="1"/>
              <a:t>Divus</a:t>
            </a:r>
            <a:r>
              <a:rPr lang="en-GB" sz="2100" b="1" i="1" dirty="0"/>
              <a:t> Augustus </a:t>
            </a:r>
            <a:r>
              <a:rPr lang="en-GB" sz="2100" b="1" dirty="0" smtClean="0"/>
              <a:t>27</a:t>
            </a:r>
            <a:br>
              <a:rPr lang="en-GB" sz="2100" b="1" dirty="0" smtClean="0"/>
            </a:br>
            <a:r>
              <a:rPr lang="en-GB" sz="2100" b="1" dirty="0" smtClean="0"/>
              <a:t>                                                           </a:t>
            </a:r>
            <a:r>
              <a:rPr lang="en-GB" sz="2100" dirty="0" smtClean="0"/>
              <a:t>(200 senators, 2,000 knight killed!)</a:t>
            </a:r>
            <a:endParaRPr lang="en-GB" sz="2100" dirty="0"/>
          </a:p>
          <a:p>
            <a:endParaRPr lang="en-GB" sz="2000" b="1" dirty="0">
              <a:solidFill>
                <a:srgbClr val="C00000"/>
              </a:solidFill>
            </a:endParaRPr>
          </a:p>
        </p:txBody>
      </p:sp>
    </p:spTree>
    <p:extLst>
      <p:ext uri="{BB962C8B-B14F-4D97-AF65-F5344CB8AC3E}">
        <p14:creationId xmlns:p14="http://schemas.microsoft.com/office/powerpoint/2010/main" val="9253597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http://upload.wikimedia.org/wikipedia/commons/8/8b/Antony_with_Octavian_aure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Triumvirate</a:t>
            </a:r>
          </a:p>
        </p:txBody>
      </p:sp>
      <p:sp>
        <p:nvSpPr>
          <p:cNvPr id="3" name="Content Placeholder 2"/>
          <p:cNvSpPr>
            <a:spLocks noGrp="1"/>
          </p:cNvSpPr>
          <p:nvPr>
            <p:ph sz="quarter" idx="1"/>
          </p:nvPr>
        </p:nvSpPr>
        <p:spPr/>
        <p:txBody>
          <a:bodyPr/>
          <a:lstStyle/>
          <a:p>
            <a:endParaRPr lang="en-GB"/>
          </a:p>
        </p:txBody>
      </p:sp>
      <p:pic>
        <p:nvPicPr>
          <p:cNvPr id="61442" name="Picture 2" descr="http://upload.wikimedia.org/wikipedia/commons/0/03/Roman-Empire-39BC-sm.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412776"/>
            <a:ext cx="9144000" cy="53490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19894414">
            <a:off x="1218955" y="3298269"/>
            <a:ext cx="2418975" cy="369332"/>
          </a:xfrm>
          <a:prstGeom prst="rect">
            <a:avLst/>
          </a:prstGeom>
          <a:noFill/>
        </p:spPr>
        <p:txBody>
          <a:bodyPr wrap="square" rtlCol="0">
            <a:spAutoFit/>
          </a:bodyPr>
          <a:lstStyle/>
          <a:p>
            <a:r>
              <a:rPr lang="en-GB" b="1" spc="600" dirty="0" smtClean="0">
                <a:effectLst>
                  <a:outerShdw blurRad="38100" dist="38100" dir="2700000" algn="tl">
                    <a:srgbClr val="000000">
                      <a:alpha val="43137"/>
                    </a:srgbClr>
                  </a:outerShdw>
                </a:effectLst>
              </a:rPr>
              <a:t>OCTAVIAN</a:t>
            </a:r>
            <a:endParaRPr lang="en-GB" b="1" spc="600" dirty="0">
              <a:effectLst>
                <a:outerShdw blurRad="38100" dist="38100" dir="2700000" algn="tl">
                  <a:srgbClr val="000000">
                    <a:alpha val="43137"/>
                  </a:srgbClr>
                </a:outerShdw>
              </a:effectLst>
            </a:endParaRPr>
          </a:p>
        </p:txBody>
      </p:sp>
      <p:sp>
        <p:nvSpPr>
          <p:cNvPr id="6" name="TextBox 5"/>
          <p:cNvSpPr txBox="1"/>
          <p:nvPr/>
        </p:nvSpPr>
        <p:spPr>
          <a:xfrm rot="1474721">
            <a:off x="5268451" y="4949071"/>
            <a:ext cx="3806413" cy="369332"/>
          </a:xfrm>
          <a:prstGeom prst="rect">
            <a:avLst/>
          </a:prstGeom>
          <a:noFill/>
        </p:spPr>
        <p:txBody>
          <a:bodyPr wrap="square" rtlCol="0">
            <a:spAutoFit/>
          </a:bodyPr>
          <a:lstStyle/>
          <a:p>
            <a:pPr algn="ctr"/>
            <a:r>
              <a:rPr lang="en-GB" b="1" spc="600" dirty="0" smtClean="0">
                <a:effectLst>
                  <a:outerShdw blurRad="38100" dist="38100" dir="2700000" algn="tl">
                    <a:srgbClr val="000000">
                      <a:alpha val="43137"/>
                    </a:srgbClr>
                  </a:outerShdw>
                </a:effectLst>
              </a:rPr>
              <a:t>MARK ANTONY</a:t>
            </a:r>
            <a:endParaRPr lang="en-GB" b="1" spc="600" dirty="0">
              <a:effectLst>
                <a:outerShdw blurRad="38100" dist="38100" dir="2700000" algn="tl">
                  <a:srgbClr val="000000">
                    <a:alpha val="43137"/>
                  </a:srgbClr>
                </a:outerShdw>
              </a:effectLst>
            </a:endParaRPr>
          </a:p>
        </p:txBody>
      </p:sp>
      <p:sp>
        <p:nvSpPr>
          <p:cNvPr id="7" name="TextBox 6"/>
          <p:cNvSpPr txBox="1"/>
          <p:nvPr/>
        </p:nvSpPr>
        <p:spPr>
          <a:xfrm rot="502919">
            <a:off x="2854080" y="5814449"/>
            <a:ext cx="3116969" cy="369332"/>
          </a:xfrm>
          <a:prstGeom prst="rect">
            <a:avLst/>
          </a:prstGeom>
          <a:noFill/>
        </p:spPr>
        <p:txBody>
          <a:bodyPr wrap="square" rtlCol="0">
            <a:spAutoFit/>
          </a:bodyPr>
          <a:lstStyle/>
          <a:p>
            <a:r>
              <a:rPr lang="en-GB" b="1" spc="600" dirty="0" smtClean="0">
                <a:effectLst>
                  <a:outerShdw blurRad="38100" dist="38100" dir="2700000" algn="tl">
                    <a:srgbClr val="000000">
                      <a:alpha val="43137"/>
                    </a:srgbClr>
                  </a:outerShdw>
                </a:effectLst>
              </a:rPr>
              <a:t>LEPIDUS</a:t>
            </a:r>
            <a:endParaRPr lang="en-GB" b="1" spc="600" dirty="0">
              <a:effectLst>
                <a:outerShdw blurRad="38100" dist="38100" dir="2700000" algn="tl">
                  <a:srgbClr val="000000">
                    <a:alpha val="43137"/>
                  </a:srgbClr>
                </a:outerShdw>
              </a:effectLst>
            </a:endParaRPr>
          </a:p>
        </p:txBody>
      </p:sp>
      <p:sp>
        <p:nvSpPr>
          <p:cNvPr id="8" name="TextBox 7"/>
          <p:cNvSpPr txBox="1"/>
          <p:nvPr/>
        </p:nvSpPr>
        <p:spPr>
          <a:xfrm rot="502919">
            <a:off x="5673041" y="5932860"/>
            <a:ext cx="3116969" cy="523220"/>
          </a:xfrm>
          <a:prstGeom prst="rect">
            <a:avLst/>
          </a:prstGeom>
          <a:noFill/>
        </p:spPr>
        <p:txBody>
          <a:bodyPr wrap="square" rtlCol="0">
            <a:spAutoFit/>
          </a:bodyPr>
          <a:lstStyle/>
          <a:p>
            <a:pPr algn="r"/>
            <a:r>
              <a:rPr lang="en-GB" sz="1400" b="1" spc="600" dirty="0" smtClean="0">
                <a:effectLst>
                  <a:outerShdw blurRad="38100" dist="38100" dir="2700000" algn="tl">
                    <a:srgbClr val="000000">
                      <a:alpha val="43137"/>
                    </a:srgbClr>
                  </a:outerShdw>
                </a:effectLst>
              </a:rPr>
              <a:t>EGYPT</a:t>
            </a:r>
            <a:br>
              <a:rPr lang="en-GB" sz="1400" b="1" spc="600" dirty="0" smtClean="0">
                <a:effectLst>
                  <a:outerShdw blurRad="38100" dist="38100" dir="2700000" algn="tl">
                    <a:srgbClr val="000000">
                      <a:alpha val="43137"/>
                    </a:srgbClr>
                  </a:outerShdw>
                </a:effectLst>
              </a:rPr>
            </a:br>
            <a:r>
              <a:rPr lang="en-GB" sz="1400" b="1" spc="600" dirty="0" smtClean="0">
                <a:effectLst>
                  <a:outerShdw blurRad="38100" dist="38100" dir="2700000" algn="tl">
                    <a:srgbClr val="000000">
                      <a:alpha val="43137"/>
                    </a:srgbClr>
                  </a:outerShdw>
                </a:effectLst>
              </a:rPr>
              <a:t>(Cleopatra)</a:t>
            </a:r>
            <a:endParaRPr lang="en-GB" sz="1400" b="1" spc="600" dirty="0">
              <a:effectLst>
                <a:outerShdw blurRad="38100" dist="38100" dir="2700000" algn="tl">
                  <a:srgbClr val="000000">
                    <a:alpha val="43137"/>
                  </a:srgbClr>
                </a:outerShdw>
              </a:effectLst>
            </a:endParaRPr>
          </a:p>
        </p:txBody>
      </p:sp>
      <p:sp>
        <p:nvSpPr>
          <p:cNvPr id="9" name="TextBox 8"/>
          <p:cNvSpPr txBox="1"/>
          <p:nvPr/>
        </p:nvSpPr>
        <p:spPr>
          <a:xfrm rot="1302885">
            <a:off x="2633624" y="4668401"/>
            <a:ext cx="3116969" cy="276999"/>
          </a:xfrm>
          <a:prstGeom prst="rect">
            <a:avLst/>
          </a:prstGeom>
          <a:noFill/>
        </p:spPr>
        <p:txBody>
          <a:bodyPr wrap="square" rtlCol="0">
            <a:spAutoFit/>
          </a:bodyPr>
          <a:lstStyle/>
          <a:p>
            <a:r>
              <a:rPr lang="en-GB" sz="1200" b="1" spc="600" dirty="0" smtClean="0">
                <a:effectLst>
                  <a:outerShdw blurRad="38100" dist="38100" dir="2700000" algn="tl">
                    <a:srgbClr val="000000">
                      <a:alpha val="43137"/>
                    </a:srgbClr>
                  </a:outerShdw>
                </a:effectLst>
              </a:rPr>
              <a:t>SEX.POMPEIUS</a:t>
            </a:r>
            <a:endParaRPr lang="en-GB" sz="1400" b="1" spc="600" dirty="0">
              <a:effectLst>
                <a:outerShdw blurRad="38100" dist="38100" dir="2700000" algn="tl">
                  <a:srgbClr val="000000">
                    <a:alpha val="43137"/>
                  </a:srgbClr>
                </a:outerShdw>
              </a:effectLst>
            </a:endParaRPr>
          </a:p>
        </p:txBody>
      </p:sp>
      <p:sp>
        <p:nvSpPr>
          <p:cNvPr id="10" name="TextBox 9"/>
          <p:cNvSpPr txBox="1"/>
          <p:nvPr/>
        </p:nvSpPr>
        <p:spPr>
          <a:xfrm>
            <a:off x="5076057" y="1412776"/>
            <a:ext cx="4032448" cy="1107996"/>
          </a:xfrm>
          <a:prstGeom prst="rect">
            <a:avLst/>
          </a:prstGeom>
          <a:solidFill>
            <a:srgbClr val="92D050">
              <a:alpha val="66000"/>
            </a:srgbClr>
          </a:solidFill>
        </p:spPr>
        <p:txBody>
          <a:bodyPr wrap="square" rtlCol="0">
            <a:spAutoFit/>
          </a:bodyPr>
          <a:lstStyle/>
          <a:p>
            <a:r>
              <a:rPr lang="en-GB" sz="1600" spc="600" dirty="0" smtClean="0">
                <a:effectLst>
                  <a:outerShdw blurRad="38100" dist="38100" dir="2700000" algn="tl">
                    <a:srgbClr val="000000">
                      <a:alpha val="43137"/>
                    </a:srgbClr>
                  </a:outerShdw>
                </a:effectLst>
              </a:rPr>
              <a:t>40 B.C.: pact renewed; Mark Antony marries Octavia</a:t>
            </a:r>
          </a:p>
          <a:p>
            <a:pPr algn="r"/>
            <a:r>
              <a:rPr lang="en-GB" b="1" spc="600" dirty="0" smtClean="0">
                <a:solidFill>
                  <a:srgbClr val="C00000"/>
                </a:solidFill>
                <a:effectLst>
                  <a:outerShdw blurRad="38100" dist="38100" dir="2700000" algn="tl">
                    <a:srgbClr val="000000">
                      <a:alpha val="43137"/>
                    </a:srgbClr>
                  </a:outerShdw>
                </a:effectLst>
              </a:rPr>
              <a:t>AFTER 39B.C.</a:t>
            </a:r>
            <a:endParaRPr lang="en-GB" b="1" spc="600" dirty="0">
              <a:solidFill>
                <a:srgbClr val="C00000"/>
              </a:solidFill>
              <a:effectLst>
                <a:outerShdw blurRad="38100" dist="38100" dir="2700000" algn="tl">
                  <a:srgbClr val="000000">
                    <a:alpha val="43137"/>
                  </a:srgbClr>
                </a:outerShdw>
              </a:effectLst>
            </a:endParaRPr>
          </a:p>
        </p:txBody>
      </p:sp>
      <p:sp>
        <p:nvSpPr>
          <p:cNvPr id="11" name="TextBox 10"/>
          <p:cNvSpPr txBox="1"/>
          <p:nvPr/>
        </p:nvSpPr>
        <p:spPr>
          <a:xfrm rot="1302885">
            <a:off x="5972863" y="3199186"/>
            <a:ext cx="3116969" cy="461665"/>
          </a:xfrm>
          <a:prstGeom prst="rect">
            <a:avLst/>
          </a:prstGeom>
          <a:noFill/>
        </p:spPr>
        <p:txBody>
          <a:bodyPr wrap="square" rtlCol="0">
            <a:spAutoFit/>
          </a:bodyPr>
          <a:lstStyle/>
          <a:p>
            <a:pPr algn="r"/>
            <a:r>
              <a:rPr lang="en-GB" sz="1200" b="1" spc="600" dirty="0" smtClean="0">
                <a:effectLst>
                  <a:outerShdw blurRad="38100" dist="38100" dir="2700000" algn="tl">
                    <a:srgbClr val="000000">
                      <a:alpha val="43137"/>
                    </a:srgbClr>
                  </a:outerShdw>
                </a:effectLst>
              </a:rPr>
              <a:t>Client</a:t>
            </a:r>
            <a:br>
              <a:rPr lang="en-GB" sz="1200" b="1" spc="600" dirty="0" smtClean="0">
                <a:effectLst>
                  <a:outerShdw blurRad="38100" dist="38100" dir="2700000" algn="tl">
                    <a:srgbClr val="000000">
                      <a:alpha val="43137"/>
                    </a:srgbClr>
                  </a:outerShdw>
                </a:effectLst>
              </a:rPr>
            </a:br>
            <a:r>
              <a:rPr lang="en-GB" sz="1200" b="1" spc="600" dirty="0" smtClean="0">
                <a:effectLst>
                  <a:outerShdw blurRad="38100" dist="38100" dir="2700000" algn="tl">
                    <a:srgbClr val="000000">
                      <a:alpha val="43137"/>
                    </a:srgbClr>
                  </a:outerShdw>
                </a:effectLst>
              </a:rPr>
              <a:t>kingdoms</a:t>
            </a:r>
            <a:endParaRPr lang="en-GB" sz="1400" b="1" spc="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978457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61442"/>
                                        </p:tgtEl>
                                        <p:attrNameLst>
                                          <p:attrName>style.visibility</p:attrName>
                                        </p:attrNameLst>
                                      </p:cBhvr>
                                      <p:to>
                                        <p:strVal val="visible"/>
                                      </p:to>
                                    </p:set>
                                    <p:animEffect transition="in" filter="wheel(1)">
                                      <p:cBhvr>
                                        <p:cTn id="10" dur="2000"/>
                                        <p:tgtEl>
                                          <p:spTgt spid="61442"/>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heel(1)">
                                      <p:cBhvr>
                                        <p:cTn id="16" dur="2000"/>
                                        <p:tgtEl>
                                          <p:spTgt spid="6"/>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heel(1)">
                                      <p:cBhvr>
                                        <p:cTn id="19" dur="2000"/>
                                        <p:tgtEl>
                                          <p:spTgt spid="7"/>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heel(1)">
                                      <p:cBhvr>
                                        <p:cTn id="22" dur="2000"/>
                                        <p:tgtEl>
                                          <p:spTgt spid="8"/>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heel(1)">
                                      <p:cBhvr>
                                        <p:cTn id="25" dur="2000"/>
                                        <p:tgtEl>
                                          <p:spTgt spid="9"/>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wheel(1)">
                                      <p:cBhvr>
                                        <p:cTn id="28" dur="2000"/>
                                        <p:tgtEl>
                                          <p:spTgt spid="10"/>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heel(1)">
                                      <p:cBhvr>
                                        <p:cTn id="31"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P spid="8" grpId="0"/>
      <p:bldP spid="9" grpId="0"/>
      <p:bldP spid="10" grpId="0" animBg="1"/>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Triumvirate</a:t>
            </a:r>
          </a:p>
        </p:txBody>
      </p:sp>
      <p:pic>
        <p:nvPicPr>
          <p:cNvPr id="4" name="Picture 2" descr="http://upload.wikimedia.org/wikipedia/commons/0/03/Roman-Empire-39BC-sm.png"/>
          <p:cNvPicPr>
            <a:picLocks noChangeAspect="1" noChangeArrowheads="1"/>
          </p:cNvPicPr>
          <p:nvPr/>
        </p:nvPicPr>
        <p:blipFill rotWithShape="1">
          <a:blip r:embed="rId2">
            <a:extLst>
              <a:ext uri="{28A0092B-C50C-407E-A947-70E740481C1C}">
                <a14:useLocalDpi xmlns:a14="http://schemas.microsoft.com/office/drawing/2010/main" val="0"/>
              </a:ext>
            </a:extLst>
          </a:blip>
          <a:srcRect l="54262"/>
          <a:stretch/>
        </p:blipFill>
        <p:spPr bwMode="auto">
          <a:xfrm>
            <a:off x="4961744" y="1412776"/>
            <a:ext cx="4182256" cy="534907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9" descr="C:\Eigene Dateien\TEACHING MATERIAL\HELLENISMUS Sommer 2005\Cleopatra cleo_bust.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212" b="92834" l="10000" r="90000">
                        <a14:foregroundMark x1="58182" y1="5537" x2="58182" y2="5537"/>
                        <a14:foregroundMark x1="69091" y1="6840" x2="69091" y2="6840"/>
                        <a14:foregroundMark x1="74091" y1="9772" x2="74091" y2="9772"/>
                        <a14:foregroundMark x1="72273" y1="6840" x2="72273" y2="6840"/>
                        <a14:foregroundMark x1="66364" y1="6515" x2="66364" y2="6515"/>
                        <a14:foregroundMark x1="62727" y1="87948" x2="62727" y2="87948"/>
                        <a14:foregroundMark x1="60909" y1="92834" x2="60909" y2="92834"/>
                        <a14:foregroundMark x1="21364" y1="16938" x2="21364" y2="16938"/>
                        <a14:foregroundMark x1="20909" y1="21498" x2="20909" y2="21498"/>
                        <a14:foregroundMark x1="20000" y1="24756" x2="20000" y2="24756"/>
                      </a14:backgroundRemoval>
                    </a14:imgEffect>
                  </a14:imgLayer>
                </a14:imgProps>
              </a:ext>
              <a:ext uri="{28A0092B-C50C-407E-A947-70E740481C1C}">
                <a14:useLocalDpi xmlns:a14="http://schemas.microsoft.com/office/drawing/2010/main" val="0"/>
              </a:ext>
            </a:extLst>
          </a:blip>
          <a:srcRect/>
          <a:stretch>
            <a:fillRect/>
          </a:stretch>
        </p:blipFill>
        <p:spPr bwMode="auto">
          <a:xfrm>
            <a:off x="7172" y="1772816"/>
            <a:ext cx="2784475"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http://polari.polariarts.netdna-cdn.com/wp-content/uploads/2012/08/Mark-Antony.jpg"/>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val="0"/>
              </a:ext>
            </a:extLst>
          </a:blip>
          <a:srcRect/>
          <a:stretch>
            <a:fillRect/>
          </a:stretch>
        </p:blipFill>
        <p:spPr bwMode="auto">
          <a:xfrm>
            <a:off x="971600" y="3791119"/>
            <a:ext cx="4248472" cy="403036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7" descr="C:\Eigene Dateien\TEACHING MATERIAL\HELLENISMUS Sommer 2005\Cleo M Ant Coin Redone horizontal.JPG"/>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917012" y="1844824"/>
            <a:ext cx="6047476"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sz="quarter" idx="1"/>
          </p:nvPr>
        </p:nvSpPr>
        <p:spPr/>
        <p:txBody>
          <a:bodyPr/>
          <a:lstStyle/>
          <a:p>
            <a:r>
              <a:rPr lang="en-GB" dirty="0" smtClean="0"/>
              <a:t>Mark Antony &amp; Cleopatra</a:t>
            </a:r>
          </a:p>
          <a:p>
            <a:pPr lvl="1"/>
            <a:r>
              <a:rPr lang="en-GB" dirty="0" smtClean="0"/>
              <a:t>marriage 36 B.C.</a:t>
            </a:r>
          </a:p>
        </p:txBody>
      </p:sp>
    </p:spTree>
    <p:extLst>
      <p:ext uri="{BB962C8B-B14F-4D97-AF65-F5344CB8AC3E}">
        <p14:creationId xmlns:p14="http://schemas.microsoft.com/office/powerpoint/2010/main" val="21752824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4" presetClass="entr" presetSubtype="5" fill="hold" nodeType="afterEffect">
                                  <p:stCondLst>
                                    <p:cond delay="500"/>
                                  </p:stCondLst>
                                  <p:childTnLst>
                                    <p:set>
                                      <p:cBhvr>
                                        <p:cTn id="18" dur="1" fill="hold">
                                          <p:stCondLst>
                                            <p:cond delay="0"/>
                                          </p:stCondLst>
                                        </p:cTn>
                                        <p:tgtEl>
                                          <p:spTgt spid="7"/>
                                        </p:tgtEl>
                                        <p:attrNameLst>
                                          <p:attrName>style.visibility</p:attrName>
                                        </p:attrNameLst>
                                      </p:cBhvr>
                                      <p:to>
                                        <p:strVal val="visible"/>
                                      </p:to>
                                    </p:set>
                                    <p:animEffect transition="in" filter="randombar(vertic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“Propaganda”</a:t>
            </a:r>
            <a:endParaRPr lang="en-GB" dirty="0"/>
          </a:p>
        </p:txBody>
      </p:sp>
      <p:pic>
        <p:nvPicPr>
          <p:cNvPr id="65538" name="Picture 2" descr="http://upload.wikimedia.org/wikipedia/commons/1/1e/S0484.4.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721" b="94558" l="3167" r="95500">
                        <a14:foregroundMark x1="5167" y1="37755" x2="5167" y2="37755"/>
                        <a14:foregroundMark x1="3167" y1="43197" x2="3167" y2="43197"/>
                        <a14:foregroundMark x1="5833" y1="51361" x2="5833" y2="51361"/>
                        <a14:foregroundMark x1="8333" y1="73129" x2="8333" y2="73129"/>
                        <a14:foregroundMark x1="20833" y1="94558" x2="20833" y2="94558"/>
                        <a14:foregroundMark x1="34000" y1="5442" x2="34000" y2="5442"/>
                        <a14:foregroundMark x1="26667" y1="6463" x2="26667" y2="6463"/>
                        <a14:foregroundMark x1="25833" y1="3401" x2="25833" y2="3401"/>
                        <a14:foregroundMark x1="64333" y1="51701" x2="64333" y2="51701"/>
                        <a14:foregroundMark x1="59000" y1="35034" x2="59000" y2="35034"/>
                        <a14:foregroundMark x1="56333" y1="20748" x2="56333" y2="20748"/>
                        <a14:foregroundMark x1="60000" y1="15306" x2="60000" y2="15306"/>
                        <a14:foregroundMark x1="81000" y1="54762" x2="81000" y2="54762"/>
                        <a14:foregroundMark x1="83000" y1="76871" x2="83000" y2="76871"/>
                        <a14:foregroundMark x1="93000" y1="70748" x2="93000" y2="70748"/>
                        <a14:foregroundMark x1="95500" y1="49320" x2="95500" y2="49320"/>
                        <a14:foregroundMark x1="91167" y1="16667" x2="91167" y2="16667"/>
                        <a14:foregroundMark x1="84500" y1="7143" x2="84500" y2="7143"/>
                        <a14:foregroundMark x1="78167" y1="4422" x2="78167" y2="4422"/>
                        <a14:foregroundMark x1="70167" y1="6122" x2="70167" y2="6122"/>
                        <a14:foregroundMark x1="80667" y1="10204" x2="80667" y2="10204"/>
                        <a14:foregroundMark x1="82500" y1="5102" x2="82500" y2="5102"/>
                        <a14:foregroundMark x1="89167" y1="13265" x2="89167" y2="13265"/>
                        <a14:foregroundMark x1="86167" y1="10544" x2="86167" y2="10544"/>
                        <a14:backgroundMark x1="50833" y1="88435" x2="50833" y2="88435"/>
                        <a14:backgroundMark x1="49500" y1="89116" x2="49500" y2="89116"/>
                        <a14:backgroundMark x1="48500" y1="90476" x2="48500" y2="90476"/>
                      </a14:backgroundRemoval>
                    </a14:imgEffect>
                  </a14:imgLayer>
                </a14:imgProps>
              </a:ext>
              <a:ext uri="{28A0092B-C50C-407E-A947-70E740481C1C}">
                <a14:useLocalDpi xmlns:a14="http://schemas.microsoft.com/office/drawing/2010/main" val="0"/>
              </a:ext>
            </a:extLst>
          </a:blip>
          <a:srcRect/>
          <a:stretch>
            <a:fillRect/>
          </a:stretch>
        </p:blipFill>
        <p:spPr bwMode="auto">
          <a:xfrm>
            <a:off x="2245619" y="3645025"/>
            <a:ext cx="6612977" cy="324036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quarter" idx="1"/>
          </p:nvPr>
        </p:nvSpPr>
        <p:spPr/>
        <p:txBody>
          <a:bodyPr/>
          <a:lstStyle/>
          <a:p>
            <a:r>
              <a:rPr lang="en-GB" dirty="0" smtClean="0"/>
              <a:t>July 44 B.C.: </a:t>
            </a:r>
          </a:p>
          <a:p>
            <a:pPr lvl="1"/>
            <a:r>
              <a:rPr lang="en-GB" dirty="0" smtClean="0"/>
              <a:t>appearance of comet interpreted as Julius Caesar’s apotheosis</a:t>
            </a:r>
          </a:p>
          <a:p>
            <a:r>
              <a:rPr lang="en-GB" dirty="0" smtClean="0"/>
              <a:t>January 42 B.C.: </a:t>
            </a:r>
          </a:p>
          <a:p>
            <a:pPr lvl="1"/>
            <a:r>
              <a:rPr lang="en-GB" dirty="0" smtClean="0"/>
              <a:t>Caesar was declared a god</a:t>
            </a:r>
          </a:p>
          <a:p>
            <a:pPr lvl="1"/>
            <a:r>
              <a:rPr lang="en-GB" dirty="0" smtClean="0"/>
              <a:t>institution of a state cult</a:t>
            </a:r>
          </a:p>
          <a:p>
            <a:pPr lvl="1"/>
            <a:r>
              <a:rPr lang="en-GB" dirty="0" smtClean="0"/>
              <a:t>Octavian: </a:t>
            </a:r>
            <a:br>
              <a:rPr lang="en-GB" dirty="0" smtClean="0"/>
            </a:br>
            <a:r>
              <a:rPr lang="en-GB" dirty="0" smtClean="0"/>
              <a:t>son of a god</a:t>
            </a:r>
            <a:endParaRPr lang="en-GB" dirty="0"/>
          </a:p>
        </p:txBody>
      </p:sp>
      <p:sp>
        <p:nvSpPr>
          <p:cNvPr id="4" name="TextBox 3"/>
          <p:cNvSpPr txBox="1"/>
          <p:nvPr/>
        </p:nvSpPr>
        <p:spPr>
          <a:xfrm rot="5400000">
            <a:off x="7761475" y="4288450"/>
            <a:ext cx="1944216" cy="369332"/>
          </a:xfrm>
          <a:prstGeom prst="rect">
            <a:avLst/>
          </a:prstGeom>
          <a:noFill/>
        </p:spPr>
        <p:txBody>
          <a:bodyPr wrap="square" rtlCol="0">
            <a:spAutoFit/>
          </a:bodyPr>
          <a:lstStyle/>
          <a:p>
            <a:r>
              <a:rPr lang="en-GB" dirty="0" smtClean="0"/>
              <a:t>19-18 B.C.</a:t>
            </a:r>
            <a:endParaRPr lang="en-GB" dirty="0"/>
          </a:p>
        </p:txBody>
      </p:sp>
    </p:spTree>
    <p:extLst>
      <p:ext uri="{BB962C8B-B14F-4D97-AF65-F5344CB8AC3E}">
        <p14:creationId xmlns:p14="http://schemas.microsoft.com/office/powerpoint/2010/main" val="12155593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randombar(horizontal)">
                                      <p:cBhvr>
                                        <p:cTn id="7" dur="500"/>
                                        <p:tgtEl>
                                          <p:spTgt spid="65538"/>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42" presetClass="entr" presetSubtype="0"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4500"/>
                            </p:stCondLst>
                            <p:childTnLst>
                              <p:par>
                                <p:cTn id="33" presetID="42"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5500"/>
                            </p:stCondLst>
                            <p:childTnLst>
                              <p:par>
                                <p:cTn id="39" presetID="42" presetClass="entr" presetSubtype="0" fill="hold" grpId="0" nodeType="after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File:Temple of Caesar 3D.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000" b="97667" l="4654" r="99859">
                        <a14:foregroundMark x1="53032" y1="5500" x2="53032" y2="5500"/>
                        <a14:foregroundMark x1="53032" y1="4000" x2="53032" y2="4000"/>
                        <a14:foregroundMark x1="69394" y1="16833" x2="69394" y2="16833"/>
                        <a14:foregroundMark x1="68265" y1="16000" x2="68265" y2="16000"/>
                        <a14:foregroundMark x1="33850" y1="14167" x2="33850" y2="14167"/>
                        <a14:foregroundMark x1="32863" y1="13167" x2="32863" y2="13167"/>
                        <a14:foregroundMark x1="35543" y1="12667" x2="35543" y2="12667"/>
                        <a14:foregroundMark x1="28350" y1="91833" x2="28350" y2="91833"/>
                        <a14:foregroundMark x1="27504" y1="97667" x2="27504" y2="97667"/>
                        <a14:foregroundMark x1="94499" y1="84167" x2="94499" y2="84167"/>
                        <a14:foregroundMark x1="99859" y1="84000" x2="99859" y2="84000"/>
                        <a14:foregroundMark x1="7334" y1="73167" x2="7334" y2="73167"/>
                        <a14:foregroundMark x1="4654" y1="72167" x2="4654" y2="72167"/>
                        <a14:foregroundMark x1="10437" y1="65667" x2="10437" y2="65667"/>
                        <a14:foregroundMark x1="29196" y1="35000" x2="29196" y2="35000"/>
                        <a14:foregroundMark x1="64175" y1="31833" x2="64175" y2="31833"/>
                        <a14:foregroundMark x1="64175" y1="30500" x2="64175" y2="30500"/>
                        <a14:backgroundMark x1="65867" y1="51500" x2="65867" y2="51500"/>
                        <a14:backgroundMark x1="65867" y1="49833" x2="65867" y2="49833"/>
                        <a14:backgroundMark x1="66150" y1="45167" x2="66150" y2="45167"/>
                        <a14:backgroundMark x1="66150" y1="42833" x2="66150" y2="42833"/>
                      </a14:backgroundRemoval>
                    </a14:imgEffect>
                  </a14:imgLayer>
                </a14:imgProps>
              </a:ext>
              <a:ext uri="{28A0092B-C50C-407E-A947-70E740481C1C}">
                <a14:useLocalDpi xmlns:a14="http://schemas.microsoft.com/office/drawing/2010/main" val="0"/>
              </a:ext>
            </a:extLst>
          </a:blip>
          <a:srcRect/>
          <a:stretch>
            <a:fillRect/>
          </a:stretch>
        </p:blipFill>
        <p:spPr bwMode="auto">
          <a:xfrm>
            <a:off x="3203848" y="2060848"/>
            <a:ext cx="5665837" cy="479478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1752" y="228600"/>
            <a:ext cx="8534400" cy="758952"/>
          </a:xfrm>
        </p:spPr>
        <p:txBody>
          <a:bodyPr/>
          <a:lstStyle/>
          <a:p>
            <a:r>
              <a:rPr lang="en-GB" dirty="0"/>
              <a:t>Political “Propaganda”</a:t>
            </a:r>
          </a:p>
        </p:txBody>
      </p:sp>
      <p:sp>
        <p:nvSpPr>
          <p:cNvPr id="6" name="Content Placeholder 2"/>
          <p:cNvSpPr>
            <a:spLocks noGrp="1"/>
          </p:cNvSpPr>
          <p:nvPr>
            <p:ph sz="quarter" idx="1"/>
          </p:nvPr>
        </p:nvSpPr>
        <p:spPr>
          <a:xfrm>
            <a:off x="301752" y="1527048"/>
            <a:ext cx="8503920" cy="4572000"/>
          </a:xfrm>
        </p:spPr>
        <p:txBody>
          <a:bodyPr/>
          <a:lstStyle/>
          <a:p>
            <a:r>
              <a:rPr lang="en-GB" dirty="0" smtClean="0"/>
              <a:t>July 44 B.C.: </a:t>
            </a:r>
          </a:p>
          <a:p>
            <a:pPr lvl="1"/>
            <a:r>
              <a:rPr lang="en-GB" dirty="0" smtClean="0"/>
              <a:t>appearance of comet interpreted as Julius Caesar’s apotheosis</a:t>
            </a:r>
          </a:p>
          <a:p>
            <a:r>
              <a:rPr lang="en-GB" dirty="0" smtClean="0"/>
              <a:t>January 42 B.C.: </a:t>
            </a:r>
          </a:p>
          <a:p>
            <a:pPr lvl="1"/>
            <a:r>
              <a:rPr lang="en-GB" dirty="0" smtClean="0"/>
              <a:t>Caesar was declared a god</a:t>
            </a:r>
          </a:p>
          <a:p>
            <a:pPr lvl="1"/>
            <a:r>
              <a:rPr lang="en-GB" dirty="0" smtClean="0"/>
              <a:t>institution of a state cult</a:t>
            </a:r>
          </a:p>
          <a:p>
            <a:pPr lvl="1"/>
            <a:r>
              <a:rPr lang="en-GB" dirty="0" smtClean="0"/>
              <a:t>Octavian: </a:t>
            </a:r>
            <a:br>
              <a:rPr lang="en-GB" dirty="0" smtClean="0"/>
            </a:br>
            <a:r>
              <a:rPr lang="en-GB" dirty="0" smtClean="0"/>
              <a:t>son of a god</a:t>
            </a:r>
          </a:p>
          <a:p>
            <a:pPr lvl="1"/>
            <a:endParaRPr lang="en-GB" dirty="0"/>
          </a:p>
          <a:p>
            <a:pPr lvl="1"/>
            <a:r>
              <a:rPr lang="en-GB" dirty="0" smtClean="0"/>
              <a:t>Temple of</a:t>
            </a:r>
            <a:br>
              <a:rPr lang="en-GB" dirty="0" smtClean="0"/>
            </a:br>
            <a:r>
              <a:rPr lang="en-GB" dirty="0" err="1" smtClean="0"/>
              <a:t>Divus</a:t>
            </a:r>
            <a:r>
              <a:rPr lang="en-GB" dirty="0" smtClean="0"/>
              <a:t> </a:t>
            </a:r>
            <a:r>
              <a:rPr lang="en-GB" dirty="0" err="1" smtClean="0"/>
              <a:t>Iulius</a:t>
            </a:r>
            <a:r>
              <a:rPr lang="en-GB" dirty="0" smtClean="0"/>
              <a:t> </a:t>
            </a:r>
            <a:br>
              <a:rPr lang="en-GB" dirty="0" smtClean="0"/>
            </a:br>
            <a:r>
              <a:rPr lang="en-GB" dirty="0" smtClean="0"/>
              <a:t>(42 – 29 B.C.) </a:t>
            </a:r>
            <a:endParaRPr lang="en-GB" dirty="0"/>
          </a:p>
        </p:txBody>
      </p:sp>
    </p:spTree>
    <p:extLst>
      <p:ext uri="{BB962C8B-B14F-4D97-AF65-F5344CB8AC3E}">
        <p14:creationId xmlns:p14="http://schemas.microsoft.com/office/powerpoint/2010/main" val="2713250406"/>
      </p:ext>
    </p:extLst>
  </p:cSld>
  <p:clrMapOvr>
    <a:masterClrMapping/>
  </p:clrMapOvr>
  <p:transition spd="slow">
    <p:randomBar dir="vert"/>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a:t>Political “Propaganda”</a:t>
            </a:r>
          </a:p>
        </p:txBody>
      </p:sp>
      <p:sp>
        <p:nvSpPr>
          <p:cNvPr id="6" name="Content Placeholder 2"/>
          <p:cNvSpPr>
            <a:spLocks noGrp="1"/>
          </p:cNvSpPr>
          <p:nvPr>
            <p:ph sz="quarter" idx="1"/>
          </p:nvPr>
        </p:nvSpPr>
        <p:spPr>
          <a:xfrm>
            <a:off x="301752" y="1305272"/>
            <a:ext cx="8503920" cy="4572000"/>
          </a:xfrm>
        </p:spPr>
        <p:txBody>
          <a:bodyPr/>
          <a:lstStyle/>
          <a:p>
            <a:pPr algn="ctr"/>
            <a:r>
              <a:rPr lang="en-GB" spc="600" dirty="0" smtClean="0">
                <a:effectLst>
                  <a:outerShdw blurRad="38100" dist="38100" dir="2700000" algn="tl">
                    <a:srgbClr val="000000">
                      <a:alpha val="43137"/>
                    </a:srgbClr>
                  </a:outerShdw>
                </a:effectLst>
              </a:rPr>
              <a:t>Octavian vs. Mark Antony</a:t>
            </a:r>
            <a:endParaRPr lang="en-GB" spc="600" dirty="0">
              <a:effectLst>
                <a:outerShdw blurRad="38100" dist="38100" dir="2700000" algn="tl">
                  <a:srgbClr val="000000">
                    <a:alpha val="43137"/>
                  </a:srgbClr>
                </a:outerShdw>
              </a:effectLst>
            </a:endParaRPr>
          </a:p>
        </p:txBody>
      </p:sp>
      <p:pic>
        <p:nvPicPr>
          <p:cNvPr id="73730" name="Picture 2" descr="http://www.britishmuseum.org/images/k146949_l.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8333" b="70000" l="5500" r="95167">
                        <a14:foregroundMark x1="5500" y1="47167" x2="5500" y2="47167"/>
                        <a14:foregroundMark x1="27000" y1="30500" x2="27000" y2="30500"/>
                        <a14:foregroundMark x1="26167" y1="68667" x2="26167" y2="68667"/>
                        <a14:foregroundMark x1="72000" y1="57500" x2="72000" y2="57500"/>
                        <a14:foregroundMark x1="92333" y1="54833" x2="92333" y2="54833"/>
                        <a14:foregroundMark x1="95167" y1="48833" x2="95167" y2="48833"/>
                        <a14:foregroundMark x1="76833" y1="68500" x2="76833" y2="68500"/>
                        <a14:foregroundMark x1="73833" y1="28333" x2="73833" y2="28333"/>
                      </a14:backgroundRemoval>
                    </a14:imgEffect>
                  </a14:imgLayer>
                </a14:imgProps>
              </a:ext>
              <a:ext uri="{28A0092B-C50C-407E-A947-70E740481C1C}">
                <a14:useLocalDpi xmlns:a14="http://schemas.microsoft.com/office/drawing/2010/main" val="0"/>
              </a:ext>
            </a:extLst>
          </a:blip>
          <a:srcRect t="24915" b="24987"/>
          <a:stretch/>
        </p:blipFill>
        <p:spPr bwMode="auto">
          <a:xfrm rot="737347">
            <a:off x="3515080" y="1988178"/>
            <a:ext cx="5715000" cy="28631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868144" y="4826536"/>
            <a:ext cx="3096344" cy="1200329"/>
          </a:xfrm>
          <a:prstGeom prst="rect">
            <a:avLst/>
          </a:prstGeom>
          <a:noFill/>
        </p:spPr>
        <p:txBody>
          <a:bodyPr wrap="square" rtlCol="0">
            <a:spAutoFit/>
          </a:bodyPr>
          <a:lstStyle/>
          <a:p>
            <a:pPr algn="r"/>
            <a:r>
              <a:rPr lang="en-GB" dirty="0" smtClean="0">
                <a:effectLst>
                  <a:outerShdw blurRad="38100" dist="38100" dir="2700000" algn="tl">
                    <a:srgbClr val="000000">
                      <a:alpha val="43137"/>
                    </a:srgbClr>
                  </a:outerShdw>
                </a:effectLst>
              </a:rPr>
              <a:t>Mark Antony and Dionysius/Bacchus (</a:t>
            </a:r>
            <a:r>
              <a:rPr lang="en-GB" dirty="0" err="1" smtClean="0"/>
              <a:t>cistophorus</a:t>
            </a:r>
            <a:r>
              <a:rPr lang="en-GB" dirty="0" smtClean="0"/>
              <a:t>)</a:t>
            </a:r>
            <a:br>
              <a:rPr lang="en-GB" dirty="0" smtClean="0"/>
            </a:br>
            <a:r>
              <a:rPr lang="en-GB" dirty="0" smtClean="0"/>
              <a:t>(mint: </a:t>
            </a:r>
            <a:r>
              <a:rPr lang="en-GB" dirty="0" err="1" smtClean="0"/>
              <a:t>Ephesos</a:t>
            </a:r>
            <a:r>
              <a:rPr lang="en-GB" dirty="0" smtClean="0"/>
              <a:t>)</a:t>
            </a:r>
            <a:endParaRPr lang="en-GB" dirty="0">
              <a:effectLst>
                <a:outerShdw blurRad="38100" dist="38100" dir="2700000" algn="tl">
                  <a:srgbClr val="000000">
                    <a:alpha val="43137"/>
                  </a:srgbClr>
                </a:outerShdw>
              </a:effectLst>
            </a:endParaRPr>
          </a:p>
        </p:txBody>
      </p:sp>
      <p:pic>
        <p:nvPicPr>
          <p:cNvPr id="73732" name="Picture 4" descr="http://farm9.staticflickr.com/8342/8155988967_d2836d4837_z.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a:stretch>
            <a:fillRect/>
          </a:stretch>
        </p:blipFill>
        <p:spPr bwMode="auto">
          <a:xfrm rot="20903044">
            <a:off x="275820" y="3984367"/>
            <a:ext cx="5376300" cy="26041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8587" y="3419738"/>
            <a:ext cx="3096344" cy="1200329"/>
          </a:xfrm>
          <a:prstGeom prst="rect">
            <a:avLst/>
          </a:prstGeom>
          <a:noFill/>
        </p:spPr>
        <p:txBody>
          <a:bodyPr wrap="square" rtlCol="0">
            <a:spAutoFit/>
          </a:bodyPr>
          <a:lstStyle/>
          <a:p>
            <a:pPr algn="r"/>
            <a:r>
              <a:rPr lang="en-GB" dirty="0" smtClean="0">
                <a:effectLst>
                  <a:outerShdw blurRad="38100" dist="38100" dir="2700000" algn="tl">
                    <a:srgbClr val="000000">
                      <a:alpha val="43137"/>
                    </a:srgbClr>
                  </a:outerShdw>
                </a:effectLst>
              </a:rPr>
              <a:t>Octavian / Augustus</a:t>
            </a:r>
            <a:br>
              <a:rPr lang="en-GB" dirty="0" smtClean="0">
                <a:effectLst>
                  <a:outerShdw blurRad="38100" dist="38100" dir="2700000" algn="tl">
                    <a:srgbClr val="000000">
                      <a:alpha val="43137"/>
                    </a:srgbClr>
                  </a:outerShdw>
                </a:effectLst>
              </a:rPr>
            </a:br>
            <a:r>
              <a:rPr lang="en-GB" dirty="0" smtClean="0">
                <a:effectLst>
                  <a:outerShdw blurRad="38100" dist="38100" dir="2700000" algn="tl">
                    <a:srgbClr val="000000">
                      <a:alpha val="43137"/>
                    </a:srgbClr>
                  </a:outerShdw>
                </a:effectLst>
              </a:rPr>
              <a:t>and Apollo</a:t>
            </a:r>
            <a:br>
              <a:rPr lang="en-GB" dirty="0" smtClean="0">
                <a:effectLst>
                  <a:outerShdw blurRad="38100" dist="38100" dir="2700000" algn="tl">
                    <a:srgbClr val="000000">
                      <a:alpha val="43137"/>
                    </a:srgbClr>
                  </a:outerShdw>
                </a:effectLst>
              </a:rPr>
            </a:br>
            <a:r>
              <a:rPr lang="en-GB" dirty="0" smtClean="0"/>
              <a:t>(here: mint Lyon)</a:t>
            </a:r>
            <a:br>
              <a:rPr lang="en-GB" dirty="0" smtClean="0"/>
            </a:br>
            <a:endParaRPr lang="en-GB" dirty="0"/>
          </a:p>
        </p:txBody>
      </p:sp>
    </p:spTree>
    <p:extLst>
      <p:ext uri="{BB962C8B-B14F-4D97-AF65-F5344CB8AC3E}">
        <p14:creationId xmlns:p14="http://schemas.microsoft.com/office/powerpoint/2010/main" val="1453779766"/>
      </p:ext>
    </p:extLst>
  </p:cSld>
  <p:clrMapOvr>
    <a:masterClrMapping/>
  </p:clrMapOvr>
  <p:transition spd="slow">
    <p:randomBar dir="ver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http://2.bp.blogspot.com/-7E-Ln4ES72E/T5vDlozvMyI/AAAAAAAAAOs/BTzl_CIew0c/s1600/Mausoleum%2Bof%2BAugustu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6" y="1772816"/>
            <a:ext cx="4750176" cy="33158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46" descr="C:\Eigene Dateien\TEACHING MATERIAL\HELLENISMUS Sommer 2005\Cleopatr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3319317"/>
            <a:ext cx="4155517" cy="3538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a:spLocks noGrp="1"/>
          </p:cNvSpPr>
          <p:nvPr>
            <p:ph type="title"/>
          </p:nvPr>
        </p:nvSpPr>
        <p:spPr>
          <a:xfrm>
            <a:off x="301752" y="228600"/>
            <a:ext cx="8534400" cy="758952"/>
          </a:xfrm>
        </p:spPr>
        <p:txBody>
          <a:bodyPr/>
          <a:lstStyle/>
          <a:p>
            <a:r>
              <a:rPr lang="en-GB" dirty="0"/>
              <a:t>Political “Propaganda”</a:t>
            </a:r>
          </a:p>
        </p:txBody>
      </p:sp>
      <p:sp>
        <p:nvSpPr>
          <p:cNvPr id="5" name="Content Placeholder 2"/>
          <p:cNvSpPr>
            <a:spLocks noGrp="1"/>
          </p:cNvSpPr>
          <p:nvPr>
            <p:ph sz="quarter" idx="1"/>
          </p:nvPr>
        </p:nvSpPr>
        <p:spPr>
          <a:xfrm>
            <a:off x="301752" y="1305272"/>
            <a:ext cx="8503920" cy="4572000"/>
          </a:xfrm>
        </p:spPr>
        <p:txBody>
          <a:bodyPr/>
          <a:lstStyle/>
          <a:p>
            <a:pPr algn="ctr"/>
            <a:r>
              <a:rPr lang="en-GB" spc="600" dirty="0" smtClean="0">
                <a:effectLst>
                  <a:outerShdw blurRad="38100" dist="38100" dir="2700000" algn="tl">
                    <a:srgbClr val="000000">
                      <a:alpha val="43137"/>
                    </a:srgbClr>
                  </a:outerShdw>
                </a:effectLst>
              </a:rPr>
              <a:t>Octavian vs. Mark Antony</a:t>
            </a:r>
          </a:p>
          <a:p>
            <a:pPr algn="ctr"/>
            <a:endParaRPr lang="en-GB" spc="600" dirty="0">
              <a:effectLst>
                <a:outerShdw blurRad="38100" dist="38100" dir="2700000" algn="tl">
                  <a:srgbClr val="000000">
                    <a:alpha val="43137"/>
                  </a:srgbClr>
                </a:outerShdw>
              </a:effectLst>
            </a:endParaRPr>
          </a:p>
        </p:txBody>
      </p:sp>
      <p:pic>
        <p:nvPicPr>
          <p:cNvPr id="6" name="Picture 2" descr="http://www.britishmuseum.org/images/k146949_l.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28333" b="70000" l="5500" r="95167">
                        <a14:foregroundMark x1="5500" y1="47167" x2="5500" y2="47167"/>
                        <a14:foregroundMark x1="27000" y1="30500" x2="27000" y2="30500"/>
                        <a14:foregroundMark x1="26167" y1="68667" x2="26167" y2="68667"/>
                        <a14:foregroundMark x1="72000" y1="57500" x2="72000" y2="57500"/>
                        <a14:foregroundMark x1="92333" y1="54833" x2="92333" y2="54833"/>
                        <a14:foregroundMark x1="95167" y1="48833" x2="95167" y2="48833"/>
                        <a14:foregroundMark x1="76833" y1="68500" x2="76833" y2="68500"/>
                        <a14:foregroundMark x1="73833" y1="28333" x2="73833" y2="28333"/>
                      </a14:backgroundRemoval>
                    </a14:imgEffect>
                  </a14:imgLayer>
                </a14:imgProps>
              </a:ext>
              <a:ext uri="{28A0092B-C50C-407E-A947-70E740481C1C}">
                <a14:useLocalDpi xmlns:a14="http://schemas.microsoft.com/office/drawing/2010/main" val="0"/>
              </a:ext>
            </a:extLst>
          </a:blip>
          <a:srcRect t="24915" r="48277" b="24987"/>
          <a:stretch/>
        </p:blipFill>
        <p:spPr bwMode="auto">
          <a:xfrm rot="737347">
            <a:off x="3546690" y="1694557"/>
            <a:ext cx="2955986" cy="28631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farm9.staticflickr.com/8342/8155988967_d2836d4837_z.jpg"/>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487157" y="1988840"/>
            <a:ext cx="3456384" cy="1631216"/>
          </a:xfrm>
          <a:prstGeom prst="rect">
            <a:avLst/>
          </a:prstGeom>
          <a:noFill/>
        </p:spPr>
        <p:txBody>
          <a:bodyPr wrap="square" rtlCol="0">
            <a:spAutoFit/>
          </a:bodyPr>
          <a:lstStyle/>
          <a:p>
            <a:pPr marL="285750" indent="-285750" algn="r">
              <a:buFont typeface="Arial" panose="020B0604020202020204" pitchFamily="34" charset="0"/>
              <a:buChar char="•"/>
            </a:pPr>
            <a:r>
              <a:rPr lang="en-GB" sz="2000" dirty="0" smtClean="0"/>
              <a:t>Octavian reads out Mark Antony’s testament</a:t>
            </a:r>
            <a:br>
              <a:rPr lang="en-GB" sz="2000" dirty="0" smtClean="0"/>
            </a:br>
            <a:r>
              <a:rPr lang="en-GB" sz="2000" dirty="0" smtClean="0"/>
              <a:t> in Senate</a:t>
            </a:r>
          </a:p>
          <a:p>
            <a:pPr algn="r"/>
            <a:r>
              <a:rPr lang="en-GB" sz="2000" dirty="0" smtClean="0">
                <a:sym typeface="Wingdings" panose="05000000000000000000" pitchFamily="2" charset="2"/>
              </a:rPr>
              <a:t>     War against Egypt</a:t>
            </a:r>
            <a:br>
              <a:rPr lang="en-GB" sz="2000" dirty="0" smtClean="0">
                <a:sym typeface="Wingdings" panose="05000000000000000000" pitchFamily="2" charset="2"/>
              </a:rPr>
            </a:br>
            <a:r>
              <a:rPr lang="en-GB" sz="2000" dirty="0" smtClean="0">
                <a:sym typeface="Wingdings" panose="05000000000000000000" pitchFamily="2" charset="2"/>
              </a:rPr>
              <a:t>(32-30  B.C.)</a:t>
            </a:r>
            <a:endParaRPr lang="en-GB" sz="2000" dirty="0"/>
          </a:p>
        </p:txBody>
      </p:sp>
    </p:spTree>
    <p:extLst>
      <p:ext uri="{BB962C8B-B14F-4D97-AF65-F5344CB8AC3E}">
        <p14:creationId xmlns:p14="http://schemas.microsoft.com/office/powerpoint/2010/main" val="41924493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vertical)">
                                      <p:cBhvr>
                                        <p:cTn id="7" dur="500"/>
                                        <p:tgtEl>
                                          <p:spTgt spid="11"/>
                                        </p:tgtEl>
                                      </p:cBhvr>
                                    </p:animEffect>
                                  </p:childTnLst>
                                </p:cTn>
                              </p:par>
                            </p:childTnLst>
                          </p:cTn>
                        </p:par>
                        <p:par>
                          <p:cTn id="8" fill="hold">
                            <p:stCondLst>
                              <p:cond delay="500"/>
                            </p:stCondLst>
                            <p:childTnLst>
                              <p:par>
                                <p:cTn id="9" presetID="6" presetClass="entr" presetSubtype="16" fill="hold" nodeType="afterEffect">
                                  <p:stCondLst>
                                    <p:cond delay="750"/>
                                  </p:stCondLst>
                                  <p:childTnLst>
                                    <p:set>
                                      <p:cBhvr>
                                        <p:cTn id="10" dur="1" fill="hold">
                                          <p:stCondLst>
                                            <p:cond delay="0"/>
                                          </p:stCondLst>
                                        </p:cTn>
                                        <p:tgtEl>
                                          <p:spTgt spid="76802"/>
                                        </p:tgtEl>
                                        <p:attrNameLst>
                                          <p:attrName>style.visibility</p:attrName>
                                        </p:attrNameLst>
                                      </p:cBhvr>
                                      <p:to>
                                        <p:strVal val="visible"/>
                                      </p:to>
                                    </p:set>
                                    <p:animEffect transition="in" filter="circle(in)">
                                      <p:cBhvr>
                                        <p:cTn id="11" dur="2000"/>
                                        <p:tgtEl>
                                          <p:spTgt spid="768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http://upload.wikimedia.org/wikipedia/commons/9/95/Castro_Battle_of_Acti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46" descr="C:\Eigene Dateien\TEACHING MATERIAL\HELLENISMUS Sommer 2005\Cleopatr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3319317"/>
            <a:ext cx="4155517" cy="3538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a:spLocks noGrp="1"/>
          </p:cNvSpPr>
          <p:nvPr>
            <p:ph type="title"/>
          </p:nvPr>
        </p:nvSpPr>
        <p:spPr>
          <a:xfrm>
            <a:off x="301752" y="228600"/>
            <a:ext cx="8534400" cy="758952"/>
          </a:xfrm>
        </p:spPr>
        <p:txBody>
          <a:bodyPr/>
          <a:lstStyle/>
          <a:p>
            <a:r>
              <a:rPr lang="en-GB" dirty="0"/>
              <a:t>Political “Propaganda”</a:t>
            </a:r>
          </a:p>
        </p:txBody>
      </p:sp>
      <p:sp>
        <p:nvSpPr>
          <p:cNvPr id="8" name="Content Placeholder 2"/>
          <p:cNvSpPr>
            <a:spLocks noGrp="1"/>
          </p:cNvSpPr>
          <p:nvPr>
            <p:ph sz="quarter" idx="1"/>
          </p:nvPr>
        </p:nvSpPr>
        <p:spPr>
          <a:xfrm>
            <a:off x="301752" y="1305272"/>
            <a:ext cx="8503920" cy="4572000"/>
          </a:xfrm>
        </p:spPr>
        <p:txBody>
          <a:bodyPr/>
          <a:lstStyle/>
          <a:p>
            <a:pPr algn="ctr"/>
            <a:r>
              <a:rPr lang="en-GB" spc="600" dirty="0" smtClean="0">
                <a:effectLst>
                  <a:outerShdw blurRad="38100" dist="38100" dir="2700000" algn="tl">
                    <a:srgbClr val="000000">
                      <a:alpha val="43137"/>
                    </a:srgbClr>
                  </a:outerShdw>
                </a:effectLst>
              </a:rPr>
              <a:t>Battle of Actium, 2</a:t>
            </a:r>
            <a:r>
              <a:rPr lang="en-GB" spc="600" baseline="30000" dirty="0" smtClean="0">
                <a:effectLst>
                  <a:outerShdw blurRad="38100" dist="38100" dir="2700000" algn="tl">
                    <a:srgbClr val="000000">
                      <a:alpha val="43137"/>
                    </a:srgbClr>
                  </a:outerShdw>
                </a:effectLst>
              </a:rPr>
              <a:t>nd</a:t>
            </a:r>
            <a:r>
              <a:rPr lang="en-GB" spc="600" dirty="0" smtClean="0">
                <a:effectLst>
                  <a:outerShdw blurRad="38100" dist="38100" dir="2700000" algn="tl">
                    <a:srgbClr val="000000">
                      <a:alpha val="43137"/>
                    </a:srgbClr>
                  </a:outerShdw>
                </a:effectLst>
              </a:rPr>
              <a:t> Sep. 31 B.C.</a:t>
            </a:r>
            <a:endParaRPr lang="en-GB" spc="600" dirty="0">
              <a:effectLst>
                <a:outerShdw blurRad="38100" dist="38100" dir="2700000" algn="tl">
                  <a:srgbClr val="000000">
                    <a:alpha val="43137"/>
                  </a:srgbClr>
                </a:outerShdw>
              </a:effectLst>
            </a:endParaRPr>
          </a:p>
        </p:txBody>
      </p:sp>
      <p:pic>
        <p:nvPicPr>
          <p:cNvPr id="10" name="Picture 4" descr="http://farm9.staticflickr.com/8342/8155988967_d2836d4837_z.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761157"/>
      </p:ext>
    </p:extLst>
  </p:cSld>
  <p:clrMapOvr>
    <a:masterClrMapping/>
  </p:clrMapOvr>
  <p:transition spd="slow">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77826" name="Picture 2" descr="http://s3.amazonaws.com/magnoliasoft.imageweb/bridgeman/supersize/lal2631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10" y="0"/>
            <a:ext cx="913039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farm9.staticflickr.com/8342/8155988967_d2836d4837_z.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68702" y="1305272"/>
            <a:ext cx="9075298"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pc="600" dirty="0" smtClean="0">
                <a:solidFill>
                  <a:schemeClr val="accent5">
                    <a:lumMod val="20000"/>
                    <a:lumOff val="80000"/>
                  </a:schemeClr>
                </a:solidFill>
                <a:effectLst>
                  <a:outerShdw blurRad="38100" dist="38100" dir="2700000" algn="tl">
                    <a:srgbClr val="000000">
                      <a:alpha val="43137"/>
                    </a:srgbClr>
                  </a:outerShdw>
                </a:effectLst>
              </a:rPr>
              <a:t>Suicide of Cleopatra &amp; Mark Antony</a:t>
            </a:r>
            <a:br>
              <a:rPr lang="en-GB" spc="600" dirty="0" smtClean="0">
                <a:solidFill>
                  <a:schemeClr val="accent5">
                    <a:lumMod val="20000"/>
                    <a:lumOff val="80000"/>
                  </a:schemeClr>
                </a:solidFill>
                <a:effectLst>
                  <a:outerShdw blurRad="38100" dist="38100" dir="2700000" algn="tl">
                    <a:srgbClr val="000000">
                      <a:alpha val="43137"/>
                    </a:srgbClr>
                  </a:outerShdw>
                </a:effectLst>
              </a:rPr>
            </a:br>
            <a:r>
              <a:rPr lang="en-GB" spc="600" dirty="0" smtClean="0">
                <a:solidFill>
                  <a:schemeClr val="accent5">
                    <a:lumMod val="20000"/>
                    <a:lumOff val="80000"/>
                  </a:schemeClr>
                </a:solidFill>
                <a:effectLst>
                  <a:outerShdw blurRad="38100" dist="38100" dir="2700000" algn="tl">
                    <a:srgbClr val="000000">
                      <a:alpha val="43137"/>
                    </a:srgbClr>
                  </a:outerShdw>
                </a:effectLst>
              </a:rPr>
              <a:t>3</a:t>
            </a:r>
            <a:r>
              <a:rPr lang="en-GB" spc="600" baseline="30000" dirty="0" smtClean="0">
                <a:solidFill>
                  <a:schemeClr val="accent5">
                    <a:lumMod val="20000"/>
                    <a:lumOff val="80000"/>
                  </a:schemeClr>
                </a:solidFill>
                <a:effectLst>
                  <a:outerShdw blurRad="38100" dist="38100" dir="2700000" algn="tl">
                    <a:srgbClr val="000000">
                      <a:alpha val="43137"/>
                    </a:srgbClr>
                  </a:outerShdw>
                </a:effectLst>
              </a:rPr>
              <a:t>rd</a:t>
            </a:r>
            <a:r>
              <a:rPr lang="en-GB" spc="600" dirty="0" smtClean="0">
                <a:solidFill>
                  <a:schemeClr val="accent5">
                    <a:lumMod val="20000"/>
                    <a:lumOff val="80000"/>
                  </a:schemeClr>
                </a:solidFill>
                <a:effectLst>
                  <a:outerShdw blurRad="38100" dist="38100" dir="2700000" algn="tl">
                    <a:srgbClr val="000000">
                      <a:alpha val="43137"/>
                    </a:srgbClr>
                  </a:outerShdw>
                </a:effectLst>
              </a:rPr>
              <a:t> August 30 B.C.</a:t>
            </a:r>
            <a:endParaRPr lang="en-GB" spc="600" dirty="0">
              <a:solidFill>
                <a:schemeClr val="accent5">
                  <a:lumMod val="20000"/>
                  <a:lumOff val="80000"/>
                </a:schemeClr>
              </a:solidFill>
              <a:effectLst>
                <a:outerShdw blurRad="38100" dist="38100" dir="2700000" algn="tl">
                  <a:srgbClr val="000000">
                    <a:alpha val="43137"/>
                  </a:srgbClr>
                </a:outerShdw>
              </a:effectLst>
            </a:endParaRPr>
          </a:p>
        </p:txBody>
      </p:sp>
      <p:sp>
        <p:nvSpPr>
          <p:cNvPr id="9" name="Title 1"/>
          <p:cNvSpPr txBox="1">
            <a:spLocks/>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a:t>Political “Propaganda”</a:t>
            </a:r>
            <a:endParaRPr lang="en-GB" dirty="0">
              <a:solidFill>
                <a:schemeClr val="accent5">
                  <a:lumMod val="40000"/>
                  <a:lumOff val="60000"/>
                </a:schemeClr>
              </a:solidFill>
            </a:endParaRPr>
          </a:p>
        </p:txBody>
      </p:sp>
    </p:spTree>
    <p:extLst>
      <p:ext uri="{BB962C8B-B14F-4D97-AF65-F5344CB8AC3E}">
        <p14:creationId xmlns:p14="http://schemas.microsoft.com/office/powerpoint/2010/main" val="966537818"/>
      </p:ext>
    </p:extLst>
  </p:cSld>
  <p:clrMapOvr>
    <a:masterClrMapping/>
  </p:clrMapOvr>
  <p:transition spd="slow">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Political “Propaganda”</a:t>
            </a:r>
            <a:endParaRPr lang="en-GB" dirty="0">
              <a:solidFill>
                <a:schemeClr val="accent5">
                  <a:lumMod val="40000"/>
                  <a:lumOff val="60000"/>
                </a:schemeClr>
              </a:solidFill>
            </a:endParaRPr>
          </a:p>
        </p:txBody>
      </p:sp>
      <p:sp>
        <p:nvSpPr>
          <p:cNvPr id="6" name="Content Placeholder 2"/>
          <p:cNvSpPr txBox="1">
            <a:spLocks/>
          </p:cNvSpPr>
          <p:nvPr/>
        </p:nvSpPr>
        <p:spPr>
          <a:xfrm>
            <a:off x="68702" y="1305272"/>
            <a:ext cx="9075298"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b="1" spc="600" dirty="0" smtClean="0">
                <a:solidFill>
                  <a:schemeClr val="accent2">
                    <a:lumMod val="20000"/>
                    <a:lumOff val="80000"/>
                  </a:schemeClr>
                </a:solidFill>
                <a:effectLst>
                  <a:outerShdw blurRad="38100" dist="38100" dir="2700000" algn="tl">
                    <a:srgbClr val="000000">
                      <a:alpha val="43137"/>
                    </a:srgbClr>
                  </a:outerShdw>
                </a:effectLst>
              </a:rPr>
              <a:t>Egypt - Roman province</a:t>
            </a:r>
          </a:p>
          <a:p>
            <a:pPr algn="ctr"/>
            <a:r>
              <a:rPr lang="en-GB" b="1" spc="600" dirty="0" smtClean="0">
                <a:solidFill>
                  <a:schemeClr val="accent2">
                    <a:lumMod val="20000"/>
                    <a:lumOff val="80000"/>
                  </a:schemeClr>
                </a:solidFill>
                <a:effectLst>
                  <a:outerShdw blurRad="38100" dist="38100" dir="2700000" algn="tl">
                    <a:srgbClr val="000000">
                      <a:alpha val="43137"/>
                    </a:srgbClr>
                  </a:outerShdw>
                </a:effectLst>
              </a:rPr>
              <a:t>Augustus - </a:t>
            </a:r>
            <a:r>
              <a:rPr lang="en-GB" b="1" spc="600" dirty="0" err="1" smtClean="0">
                <a:solidFill>
                  <a:schemeClr val="accent2">
                    <a:lumMod val="20000"/>
                    <a:lumOff val="80000"/>
                  </a:schemeClr>
                </a:solidFill>
                <a:effectLst>
                  <a:outerShdw blurRad="38100" dist="38100" dir="2700000" algn="tl">
                    <a:srgbClr val="000000">
                      <a:alpha val="43137"/>
                    </a:srgbClr>
                  </a:outerShdw>
                </a:effectLst>
              </a:rPr>
              <a:t>Pharao</a:t>
            </a:r>
            <a:endParaRPr lang="en-GB" b="1" spc="600" dirty="0">
              <a:solidFill>
                <a:schemeClr val="accent2">
                  <a:lumMod val="20000"/>
                  <a:lumOff val="80000"/>
                </a:schemeClr>
              </a:solidFill>
              <a:effectLst>
                <a:outerShdw blurRad="38100" dist="38100" dir="2700000" algn="tl">
                  <a:srgbClr val="000000">
                    <a:alpha val="43137"/>
                  </a:srgbClr>
                </a:outerShdw>
              </a:effectLst>
            </a:endParaRPr>
          </a:p>
        </p:txBody>
      </p:sp>
      <p:pic>
        <p:nvPicPr>
          <p:cNvPr id="78852" name="Picture 4" descr="http://guenther-eichhorn.com/images/EGYPT/Egypt_1914_1024x153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90519" y="2204864"/>
            <a:ext cx="3102090" cy="465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090854"/>
      </p:ext>
    </p:extLst>
  </p:cSld>
  <p:clrMapOvr>
    <a:masterClrMapping/>
  </p:clrMapOvr>
  <p:transition spd="slow">
    <p:randomBar dir="vert"/>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899592" y="1988840"/>
            <a:ext cx="7906080" cy="4110208"/>
          </a:xfrm>
        </p:spPr>
        <p:txBody>
          <a:bodyPr/>
          <a:lstStyle/>
          <a:p>
            <a:r>
              <a:rPr lang="en-GB" sz="3200" b="1" dirty="0" smtClean="0">
                <a:solidFill>
                  <a:srgbClr val="FFFF00"/>
                </a:solidFill>
                <a:effectLst>
                  <a:outerShdw blurRad="38100" dist="38100" dir="2700000" algn="tl">
                    <a:srgbClr val="000000">
                      <a:alpha val="43137"/>
                    </a:srgbClr>
                  </a:outerShdw>
                </a:effectLst>
              </a:rPr>
              <a:t>Autocracy of Octavian</a:t>
            </a:r>
          </a:p>
          <a:p>
            <a:endParaRPr lang="en-GB" b="1" dirty="0">
              <a:solidFill>
                <a:srgbClr val="FFFF00"/>
              </a:solidFill>
              <a:effectLst>
                <a:outerShdw blurRad="38100" dist="38100" dir="2700000" algn="tl">
                  <a:srgbClr val="000000">
                    <a:alpha val="43137"/>
                  </a:srgbClr>
                </a:outerShdw>
              </a:effectLst>
            </a:endParaRPr>
          </a:p>
          <a:p>
            <a:r>
              <a:rPr lang="en-GB" b="1" dirty="0" smtClean="0">
                <a:solidFill>
                  <a:srgbClr val="FFFF00"/>
                </a:solidFill>
                <a:effectLst>
                  <a:outerShdw blurRad="38100" dist="38100" dir="2700000" algn="tl">
                    <a:srgbClr val="000000">
                      <a:alpha val="43137"/>
                    </a:srgbClr>
                  </a:outerShdw>
                </a:effectLst>
              </a:rPr>
              <a:t>Who was left to challenge</a:t>
            </a:r>
            <a:br>
              <a:rPr lang="en-GB" b="1" dirty="0" smtClean="0">
                <a:solidFill>
                  <a:srgbClr val="FFFF00"/>
                </a:solidFill>
                <a:effectLst>
                  <a:outerShdw blurRad="38100" dist="38100" dir="2700000" algn="tl">
                    <a:srgbClr val="000000">
                      <a:alpha val="43137"/>
                    </a:srgbClr>
                  </a:outerShdw>
                </a:effectLst>
              </a:rPr>
            </a:br>
            <a:r>
              <a:rPr lang="en-GB" b="1" dirty="0" smtClean="0">
                <a:solidFill>
                  <a:srgbClr val="FFFF00"/>
                </a:solidFill>
                <a:effectLst>
                  <a:outerShdw blurRad="38100" dist="38100" dir="2700000" algn="tl">
                    <a:srgbClr val="000000">
                      <a:alpha val="43137"/>
                    </a:srgbClr>
                  </a:outerShdw>
                </a:effectLst>
              </a:rPr>
              <a:t>Octavian?</a:t>
            </a:r>
          </a:p>
          <a:p>
            <a:pPr lvl="1"/>
            <a:r>
              <a:rPr lang="en-GB" b="1" dirty="0" smtClean="0">
                <a:solidFill>
                  <a:srgbClr val="FFFF00"/>
                </a:solidFill>
                <a:effectLst>
                  <a:outerShdw blurRad="38100" dist="38100" dir="2700000" algn="tl">
                    <a:srgbClr val="000000">
                      <a:alpha val="43137"/>
                    </a:srgbClr>
                  </a:outerShdw>
                </a:effectLst>
              </a:rPr>
              <a:t>any senators or knights ? </a:t>
            </a:r>
          </a:p>
          <a:p>
            <a:pPr lvl="1"/>
            <a:r>
              <a:rPr lang="en-GB" b="1" dirty="0" smtClean="0">
                <a:solidFill>
                  <a:srgbClr val="FFFF00"/>
                </a:solidFill>
                <a:effectLst>
                  <a:outerShdw blurRad="38100" dist="38100" dir="2700000" algn="tl">
                    <a:srgbClr val="000000">
                      <a:alpha val="43137"/>
                    </a:srgbClr>
                  </a:outerShdw>
                </a:effectLst>
              </a:rPr>
              <a:t>the people of Rome ?</a:t>
            </a:r>
          </a:p>
          <a:p>
            <a:pPr lvl="1"/>
            <a:r>
              <a:rPr lang="en-GB" b="1" dirty="0" smtClean="0">
                <a:solidFill>
                  <a:srgbClr val="FFFF00"/>
                </a:solidFill>
                <a:effectLst>
                  <a:outerShdw blurRad="38100" dist="38100" dir="2700000" algn="tl">
                    <a:srgbClr val="000000">
                      <a:alpha val="43137"/>
                    </a:srgbClr>
                  </a:outerShdw>
                </a:effectLst>
              </a:rPr>
              <a:t>…?</a:t>
            </a:r>
            <a:endParaRPr lang="en-GB" b="1" dirty="0">
              <a:solidFill>
                <a:srgbClr val="FFFF00"/>
              </a:solidFill>
              <a:effectLst>
                <a:outerShdw blurRad="38100" dist="38100" dir="2700000" algn="tl">
                  <a:srgbClr val="000000">
                    <a:alpha val="43137"/>
                  </a:srgbClr>
                </a:outerShdw>
              </a:effectLst>
            </a:endParaRPr>
          </a:p>
        </p:txBody>
      </p:sp>
      <p:pic>
        <p:nvPicPr>
          <p:cNvPr id="4"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2983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endParaRPr lang="en-GB" dirty="0"/>
          </a:p>
        </p:txBody>
      </p:sp>
      <p:sp>
        <p:nvSpPr>
          <p:cNvPr id="6" name="Content Placeholder 2"/>
          <p:cNvSpPr>
            <a:spLocks noGrp="1"/>
          </p:cNvSpPr>
          <p:nvPr>
            <p:ph sz="quarter"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smtClean="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smtClean="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7"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528267"/>
      </p:ext>
    </p:extLst>
  </p:cSld>
  <p:clrMapOvr>
    <a:masterClrMapping/>
  </p:clrMapOvr>
  <p:transition spd="slow">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a:spLocks noGrp="1"/>
          </p:cNvSpPr>
          <p:nvPr>
            <p:ph type="title"/>
          </p:nvPr>
        </p:nvSpPr>
        <p:spPr>
          <a:xfrm>
            <a:off x="301752" y="228600"/>
            <a:ext cx="8534400" cy="758952"/>
          </a:xfrm>
        </p:spPr>
        <p:txBody>
          <a:bodyPr/>
          <a:lstStyle/>
          <a:p>
            <a:endParaRPr lang="en-GB" dirty="0"/>
          </a:p>
        </p:txBody>
      </p:sp>
      <p:sp>
        <p:nvSpPr>
          <p:cNvPr id="10" name="Content Placeholder 2"/>
          <p:cNvSpPr>
            <a:spLocks noGrp="1"/>
          </p:cNvSpPr>
          <p:nvPr>
            <p:ph sz="quarter"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smtClean="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smtClean="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11"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a:blip r:embed="rId5" cstate="print"/>
          <a:srcRect l="53283" t="19840" r="17842" b="9601"/>
          <a:stretch>
            <a:fillRect/>
          </a:stretch>
        </p:blipFill>
        <p:spPr bwMode="auto">
          <a:xfrm rot="20418008">
            <a:off x="545008" y="3918155"/>
            <a:ext cx="2233211" cy="3410721"/>
          </a:xfrm>
          <a:prstGeom prst="rect">
            <a:avLst/>
          </a:prstGeom>
          <a:noFill/>
          <a:ln w="9525">
            <a:noFill/>
            <a:miter lim="800000"/>
            <a:headEnd/>
            <a:tailEnd/>
          </a:ln>
        </p:spPr>
      </p:pic>
      <p:sp>
        <p:nvSpPr>
          <p:cNvPr id="6" name="Inhaltsplatzhalter 3"/>
          <p:cNvSpPr txBox="1">
            <a:spLocks/>
          </p:cNvSpPr>
          <p:nvPr/>
        </p:nvSpPr>
        <p:spPr>
          <a:xfrm>
            <a:off x="899592" y="1772816"/>
            <a:ext cx="7467600" cy="201622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b="1" dirty="0" smtClean="0"/>
              <a:t>Ronald </a:t>
            </a:r>
            <a:r>
              <a:rPr lang="en-GB" sz="2000" b="1" dirty="0" err="1" smtClean="0"/>
              <a:t>Syme</a:t>
            </a:r>
            <a:r>
              <a:rPr lang="en-GB" sz="2000" b="1" dirty="0" smtClean="0"/>
              <a:t>, </a:t>
            </a:r>
            <a:r>
              <a:rPr lang="en-GB" sz="2000" b="1" i="1" dirty="0" smtClean="0"/>
              <a:t>Roman Revolution</a:t>
            </a:r>
            <a:r>
              <a:rPr lang="en-GB" sz="2000" b="1" dirty="0" smtClean="0"/>
              <a:t>, 1939</a:t>
            </a:r>
          </a:p>
          <a:p>
            <a:r>
              <a:rPr lang="en-GB" sz="2000" b="1" dirty="0" smtClean="0"/>
              <a:t>But what ‘revolution’ ?</a:t>
            </a:r>
          </a:p>
          <a:p>
            <a:pPr lvl="1"/>
            <a:r>
              <a:rPr lang="en-GB" sz="2000" b="1" dirty="0" smtClean="0">
                <a:solidFill>
                  <a:schemeClr val="tx1">
                    <a:lumMod val="85000"/>
                    <a:lumOff val="15000"/>
                  </a:schemeClr>
                </a:solidFill>
              </a:rPr>
              <a:t>A political revolution ?</a:t>
            </a:r>
          </a:p>
          <a:p>
            <a:pPr lvl="2"/>
            <a:r>
              <a:rPr lang="en-GB" dirty="0" smtClean="0"/>
              <a:t>Decay of Republic leading to establishment </a:t>
            </a:r>
            <a:br>
              <a:rPr lang="en-GB" dirty="0" smtClean="0"/>
            </a:br>
            <a:r>
              <a:rPr lang="en-GB" dirty="0" smtClean="0"/>
              <a:t>of new, autocratic regime ?</a:t>
            </a:r>
            <a:endParaRPr lang="en-GB" sz="2400" dirty="0"/>
          </a:p>
        </p:txBody>
      </p:sp>
    </p:spTree>
    <p:extLst>
      <p:ext uri="{BB962C8B-B14F-4D97-AF65-F5344CB8AC3E}">
        <p14:creationId xmlns:p14="http://schemas.microsoft.com/office/powerpoint/2010/main" val="10524894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endParaRPr lang="en-GB" dirty="0"/>
          </a:p>
        </p:txBody>
      </p:sp>
      <p:sp>
        <p:nvSpPr>
          <p:cNvPr id="6" name="Content Placeholder 2"/>
          <p:cNvSpPr>
            <a:spLocks noGrp="1"/>
          </p:cNvSpPr>
          <p:nvPr>
            <p:ph sz="quarter"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smtClean="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smtClean="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7"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9" name="Inhaltsplatzhalter 3"/>
          <p:cNvSpPr txBox="1">
            <a:spLocks/>
          </p:cNvSpPr>
          <p:nvPr/>
        </p:nvSpPr>
        <p:spPr>
          <a:xfrm>
            <a:off x="899592" y="1772816"/>
            <a:ext cx="7467600" cy="295232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b="1" dirty="0" smtClean="0">
                <a:solidFill>
                  <a:schemeClr val="bg1">
                    <a:lumMod val="50000"/>
                  </a:schemeClr>
                </a:solidFill>
              </a:rPr>
              <a:t>Ronald </a:t>
            </a:r>
            <a:r>
              <a:rPr lang="en-GB" sz="2000" b="1" dirty="0" err="1" smtClean="0">
                <a:solidFill>
                  <a:schemeClr val="bg1">
                    <a:lumMod val="50000"/>
                  </a:schemeClr>
                </a:solidFill>
              </a:rPr>
              <a:t>Syme</a:t>
            </a:r>
            <a:r>
              <a:rPr lang="en-GB" sz="2000" b="1" dirty="0" smtClean="0">
                <a:solidFill>
                  <a:schemeClr val="bg1">
                    <a:lumMod val="50000"/>
                  </a:schemeClr>
                </a:solidFill>
              </a:rPr>
              <a:t>, </a:t>
            </a:r>
            <a:r>
              <a:rPr lang="en-GB" sz="2000" b="1" i="1" dirty="0" smtClean="0">
                <a:solidFill>
                  <a:schemeClr val="bg1">
                    <a:lumMod val="50000"/>
                  </a:schemeClr>
                </a:solidFill>
              </a:rPr>
              <a:t>Roman Revolution</a:t>
            </a:r>
            <a:r>
              <a:rPr lang="en-GB" sz="2000" b="1" dirty="0" smtClean="0">
                <a:solidFill>
                  <a:schemeClr val="bg1">
                    <a:lumMod val="50000"/>
                  </a:schemeClr>
                </a:solidFill>
              </a:rPr>
              <a:t>, 1939</a:t>
            </a:r>
          </a:p>
          <a:p>
            <a:r>
              <a:rPr lang="en-GB" sz="2000" b="1" dirty="0" smtClean="0"/>
              <a:t>But what ‘revolution’ ?</a:t>
            </a:r>
          </a:p>
          <a:p>
            <a:pPr lvl="1"/>
            <a:r>
              <a:rPr lang="en-GB" sz="2000" b="1" dirty="0" smtClean="0">
                <a:solidFill>
                  <a:schemeClr val="tx1">
                    <a:lumMod val="85000"/>
                    <a:lumOff val="15000"/>
                  </a:schemeClr>
                </a:solidFill>
              </a:rPr>
              <a:t>A political revolution ?</a:t>
            </a:r>
          </a:p>
          <a:p>
            <a:pPr lvl="2"/>
            <a:r>
              <a:rPr lang="en-GB" dirty="0" smtClean="0"/>
              <a:t>Decay of Republic leading to establishment </a:t>
            </a:r>
            <a:br>
              <a:rPr lang="en-GB" dirty="0" smtClean="0"/>
            </a:br>
            <a:r>
              <a:rPr lang="en-GB" dirty="0" smtClean="0"/>
              <a:t>of new, autocratic regime ?</a:t>
            </a:r>
          </a:p>
          <a:p>
            <a:pPr lvl="1"/>
            <a:r>
              <a:rPr lang="en-GB" sz="2000" b="1" dirty="0">
                <a:solidFill>
                  <a:schemeClr val="tx1">
                    <a:lumMod val="85000"/>
                    <a:lumOff val="15000"/>
                  </a:schemeClr>
                </a:solidFill>
              </a:rPr>
              <a:t>Cultural revolution ?</a:t>
            </a:r>
          </a:p>
          <a:p>
            <a:pPr lvl="1"/>
            <a:r>
              <a:rPr lang="en-GB" sz="2000" b="1" dirty="0">
                <a:solidFill>
                  <a:schemeClr val="tx1">
                    <a:lumMod val="85000"/>
                    <a:lumOff val="15000"/>
                  </a:schemeClr>
                </a:solidFill>
              </a:rPr>
              <a:t>Or was Augustus just restoring</a:t>
            </a:r>
            <a:br>
              <a:rPr lang="en-GB" sz="2000" b="1" dirty="0">
                <a:solidFill>
                  <a:schemeClr val="tx1">
                    <a:lumMod val="85000"/>
                    <a:lumOff val="15000"/>
                  </a:schemeClr>
                </a:solidFill>
              </a:rPr>
            </a:br>
            <a:r>
              <a:rPr lang="en-GB" sz="2000" b="1" dirty="0">
                <a:solidFill>
                  <a:schemeClr val="tx1">
                    <a:lumMod val="85000"/>
                    <a:lumOff val="15000"/>
                  </a:schemeClr>
                </a:solidFill>
              </a:rPr>
              <a:t>traditional values of the old Republic?</a:t>
            </a:r>
          </a:p>
          <a:p>
            <a:pPr lvl="1"/>
            <a:endParaRPr lang="en-GB" sz="2800" dirty="0"/>
          </a:p>
          <a:p>
            <a:pPr lvl="1"/>
            <a:endParaRPr lang="en-GB" sz="2600" dirty="0"/>
          </a:p>
        </p:txBody>
      </p:sp>
    </p:spTree>
    <p:extLst>
      <p:ext uri="{BB962C8B-B14F-4D97-AF65-F5344CB8AC3E}">
        <p14:creationId xmlns:p14="http://schemas.microsoft.com/office/powerpoint/2010/main" val="3595061999"/>
      </p:ext>
    </p:extLst>
  </p:cSld>
  <p:clrMapOvr>
    <a:masterClrMapping/>
  </p:clrMapOvr>
  <p:transition spd="slow">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File:Ritratto repubblicano dal museo torlonia, roma.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6678" b="97830" l="2204" r="98072">
                        <a14:foregroundMark x1="60055" y1="6678" x2="60055" y2="6678"/>
                        <a14:foregroundMark x1="25069" y1="11185" x2="25069" y2="11185"/>
                        <a14:foregroundMark x1="11295" y1="17696" x2="11295" y2="17696"/>
                        <a14:foregroundMark x1="5785" y1="38230" x2="5785" y2="38230"/>
                        <a14:foregroundMark x1="28650" y1="49917" x2="28650" y2="49917"/>
                        <a14:foregroundMark x1="14876" y1="52755" x2="14876" y2="52755"/>
                        <a14:foregroundMark x1="21488" y1="39399" x2="21488" y2="39399"/>
                        <a14:foregroundMark x1="26722" y1="37396" x2="26722" y2="37396"/>
                        <a14:foregroundMark x1="94766" y1="41402" x2="94766" y2="41402"/>
                        <a14:foregroundMark x1="79063" y1="74624" x2="79063" y2="74624"/>
                        <a14:foregroundMark x1="84848" y1="84975" x2="84848" y2="84975"/>
                        <a14:foregroundMark x1="86501" y1="96661" x2="86501" y2="96661"/>
                        <a14:foregroundMark x1="93388" y1="97830" x2="93388" y2="97830"/>
                        <a14:foregroundMark x1="48209" y1="90985" x2="48209" y2="90985"/>
                        <a14:foregroundMark x1="30854" y1="78631" x2="30854" y2="78631"/>
                        <a14:foregroundMark x1="9917" y1="77295" x2="9917" y2="77295"/>
                        <a14:foregroundMark x1="2479" y1="77963" x2="2479" y2="77963"/>
                        <a14:foregroundMark x1="91185" y1="73456" x2="91185" y2="73456"/>
                        <a14:foregroundMark x1="98072" y1="85476" x2="98072" y2="85476"/>
                        <a14:foregroundMark x1="12397" y1="22705" x2="12397" y2="22705"/>
                        <a14:foregroundMark x1="11019" y1="28381" x2="11019" y2="28381"/>
                        <a14:foregroundMark x1="9091" y1="33723" x2="9091" y2="33723"/>
                        <a14:foregroundMark x1="9917" y1="31886" x2="9917" y2="31886"/>
                        <a14:foregroundMark x1="7989" y1="29883" x2="7989" y2="29883"/>
                        <a14:backgroundMark x1="5785" y1="64608" x2="5785" y2="64608"/>
                        <a14:backgroundMark x1="11019" y1="60601" x2="11019" y2="60601"/>
                        <a14:backgroundMark x1="6887" y1="59265" x2="6887" y2="59265"/>
                        <a14:backgroundMark x1="4959" y1="29716" x2="4959" y2="29716"/>
                        <a14:backgroundMark x1="3306" y1="22705" x2="3306" y2="22705"/>
                        <a14:backgroundMark x1="4683" y1="26043" x2="4683" y2="26043"/>
                        <a14:backgroundMark x1="4408" y1="51753" x2="4408" y2="51753"/>
                        <a14:backgroundMark x1="98898" y1="33723" x2="98898" y2="33723"/>
                        <a14:backgroundMark x1="15978" y1="62771" x2="15978" y2="62771"/>
                        <a14:backgroundMark x1="3857" y1="33556" x2="3857" y2="33556"/>
                        <a14:backgroundMark x1="3857" y1="31720" x2="3857" y2="31720"/>
                      </a14:backgroundRemoval>
                    </a14:imgEffect>
                  </a14:imgLayer>
                </a14:imgProps>
              </a:ext>
              <a:ext uri="{28A0092B-C50C-407E-A947-70E740481C1C}">
                <a14:useLocalDpi xmlns:a14="http://schemas.microsoft.com/office/drawing/2010/main" val="0"/>
              </a:ext>
            </a:extLst>
          </a:blip>
          <a:srcRect/>
          <a:stretch>
            <a:fillRect/>
          </a:stretch>
        </p:blipFill>
        <p:spPr bwMode="auto">
          <a:xfrm>
            <a:off x="4095901" y="1700808"/>
            <a:ext cx="3141586" cy="518405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1752" y="228600"/>
            <a:ext cx="8534400" cy="758952"/>
          </a:xfrm>
        </p:spPr>
        <p:txBody>
          <a:bodyPr/>
          <a:lstStyle/>
          <a:p>
            <a:r>
              <a:rPr lang="de-DE" dirty="0"/>
              <a:t>Return to Rome, 29 BC</a:t>
            </a:r>
            <a:endParaRPr lang="en-GB" dirty="0"/>
          </a:p>
        </p:txBody>
      </p:sp>
      <p:sp>
        <p:nvSpPr>
          <p:cNvPr id="7" name="Content Placeholder 2"/>
          <p:cNvSpPr>
            <a:spLocks noGrp="1"/>
          </p:cNvSpPr>
          <p:nvPr>
            <p:ph sz="quarter" idx="1"/>
          </p:nvPr>
        </p:nvSpPr>
        <p:spPr>
          <a:xfrm>
            <a:off x="-36512" y="2564904"/>
            <a:ext cx="4032448" cy="1224136"/>
          </a:xfrm>
        </p:spPr>
        <p:txBody>
          <a:bodyPr>
            <a:normAutofit fontScale="85000" lnSpcReduction="20000"/>
          </a:bodyPr>
          <a:lstStyle/>
          <a:p>
            <a:r>
              <a:rPr lang="en-GB" sz="2400" dirty="0" smtClean="0"/>
              <a:t>Augustus of Prima </a:t>
            </a:r>
            <a:r>
              <a:rPr lang="en-GB" sz="2400" dirty="0" err="1" smtClean="0"/>
              <a:t>Porta</a:t>
            </a:r>
            <a:endParaRPr lang="en-GB" sz="2400" dirty="0" smtClean="0"/>
          </a:p>
          <a:p>
            <a:r>
              <a:rPr lang="en-GB" sz="2400" dirty="0" smtClean="0"/>
              <a:t>date: probably 20 B.C.,</a:t>
            </a:r>
            <a:br>
              <a:rPr lang="en-GB" sz="2400" dirty="0" smtClean="0"/>
            </a:br>
            <a:r>
              <a:rPr lang="en-GB" sz="2400" dirty="0" smtClean="0"/>
              <a:t>voted by the Senate</a:t>
            </a:r>
          </a:p>
          <a:p>
            <a:r>
              <a:rPr lang="en-GB" sz="2400" b="1" dirty="0" smtClean="0"/>
              <a:t>idealised image</a:t>
            </a:r>
          </a:p>
        </p:txBody>
      </p:sp>
      <p:pic>
        <p:nvPicPr>
          <p:cNvPr id="8" name="Picture 4" descr="C:\Eigene Dateien\TEACHING MATERIAL\CITIES &amp; SETTLEMENTS\AUGUSTUS ROM\Augustus Statue Primaporta 19 17 BC.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5208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heel(1)">
                                      <p:cBhvr>
                                        <p:cTn id="7" dur="20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ldmart315.edublogs.org/files/2011/09/chimage.php-19awlxc-923x1024.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516" b="99902" l="3792" r="93608">
                        <a14:foregroundMark x1="3792" y1="5469" x2="3792" y2="5469"/>
                        <a14:foregroundMark x1="69339" y1="3613" x2="69339" y2="3613"/>
                        <a14:foregroundMark x1="61755" y1="6445" x2="61755" y2="6445"/>
                        <a14:foregroundMark x1="59588" y1="6934" x2="59588" y2="6934"/>
                        <a14:foregroundMark x1="58613" y1="8594" x2="58613" y2="8594"/>
                        <a14:foregroundMark x1="58288" y1="10742" x2="58288" y2="10742"/>
                        <a14:foregroundMark x1="58288" y1="12598" x2="58288" y2="12598"/>
                        <a14:foregroundMark x1="61430" y1="12598" x2="61430" y2="12598"/>
                        <a14:foregroundMark x1="62297" y1="4785" x2="62297" y2="4785"/>
                        <a14:foregroundMark x1="93824" y1="55566" x2="93824" y2="55566"/>
                        <a14:foregroundMark x1="72806" y1="95801" x2="72806" y2="95801"/>
                        <a14:foregroundMark x1="73348" y1="99902" x2="73348" y2="99902"/>
                        <a14:foregroundMark x1="56230" y1="98438" x2="56230" y2="98438"/>
                        <a14:foregroundMark x1="87757" y1="37891" x2="87757" y2="37891"/>
                        <a14:foregroundMark x1="87757" y1="33887" x2="87757" y2="33887"/>
                        <a14:foregroundMark x1="90466" y1="20508" x2="90466" y2="20508"/>
                        <a14:foregroundMark x1="90466" y1="24121" x2="90466" y2="24121"/>
                        <a14:foregroundMark x1="89924" y1="29297" x2="89924" y2="29297"/>
                        <a14:foregroundMark x1="91441" y1="15527" x2="91441" y2="15527"/>
                        <a14:foregroundMark x1="84074" y1="67676" x2="84074" y2="67676"/>
                        <a14:foregroundMark x1="88624" y1="32617" x2="88624" y2="32617"/>
                        <a14:foregroundMark x1="88841" y1="30762" x2="88841" y2="30762"/>
                      </a14:backgroundRemoval>
                    </a14:imgEffect>
                  </a14:imgLayer>
                </a14:imgProps>
              </a:ext>
              <a:ext uri="{28A0092B-C50C-407E-A947-70E740481C1C}">
                <a14:useLocalDpi xmlns:a14="http://schemas.microsoft.com/office/drawing/2010/main" val="0"/>
              </a:ext>
            </a:extLst>
          </a:blip>
          <a:srcRect/>
          <a:stretch>
            <a:fillRect/>
          </a:stretch>
        </p:blipFill>
        <p:spPr bwMode="auto">
          <a:xfrm>
            <a:off x="1319027" y="188640"/>
            <a:ext cx="6061285" cy="66967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Return to Rome, 29 BC</a:t>
            </a:r>
            <a:endParaRPr lang="en-GB" dirty="0"/>
          </a:p>
        </p:txBody>
      </p:sp>
      <p:sp>
        <p:nvSpPr>
          <p:cNvPr id="3" name="Content Placeholder 2"/>
          <p:cNvSpPr>
            <a:spLocks noGrp="1"/>
          </p:cNvSpPr>
          <p:nvPr>
            <p:ph sz="quarter" idx="1"/>
          </p:nvPr>
        </p:nvSpPr>
        <p:spPr>
          <a:xfrm>
            <a:off x="-36512" y="2564904"/>
            <a:ext cx="4032448" cy="4176464"/>
          </a:xfrm>
        </p:spPr>
        <p:txBody>
          <a:bodyPr>
            <a:normAutofit fontScale="85000" lnSpcReduction="20000"/>
          </a:bodyPr>
          <a:lstStyle/>
          <a:p>
            <a:r>
              <a:rPr lang="en-GB" sz="2400" dirty="0" smtClean="0"/>
              <a:t>Augustus of Prima </a:t>
            </a:r>
            <a:r>
              <a:rPr lang="en-GB" sz="2400" dirty="0" err="1" smtClean="0"/>
              <a:t>Porta</a:t>
            </a:r>
            <a:endParaRPr lang="en-GB" sz="2400" dirty="0" smtClean="0"/>
          </a:p>
          <a:p>
            <a:r>
              <a:rPr lang="en-GB" sz="2400" dirty="0" smtClean="0"/>
              <a:t>date: probably 20 B.C.,</a:t>
            </a:r>
            <a:br>
              <a:rPr lang="en-GB" sz="2400" dirty="0" smtClean="0"/>
            </a:br>
            <a:r>
              <a:rPr lang="en-GB" sz="2400" dirty="0" smtClean="0"/>
              <a:t>voted by the Senate</a:t>
            </a:r>
          </a:p>
          <a:p>
            <a:r>
              <a:rPr lang="en-GB" sz="2400" dirty="0" smtClean="0"/>
              <a:t>idealised image</a:t>
            </a:r>
          </a:p>
          <a:p>
            <a:r>
              <a:rPr lang="en-GB" sz="2400" dirty="0" smtClean="0"/>
              <a:t>Augustus as </a:t>
            </a:r>
            <a:r>
              <a:rPr lang="en-GB" sz="2400" i="1" dirty="0" smtClean="0"/>
              <a:t>imperator,</a:t>
            </a:r>
            <a:br>
              <a:rPr lang="en-GB" sz="2400" i="1" dirty="0" smtClean="0"/>
            </a:br>
            <a:r>
              <a:rPr lang="en-GB" sz="2400" dirty="0" smtClean="0"/>
              <a:t>as ‘commander-in-chief’ of the army</a:t>
            </a:r>
          </a:p>
          <a:p>
            <a:r>
              <a:rPr lang="en-GB" sz="2400" dirty="0" smtClean="0"/>
              <a:t>armoured cuirass:</a:t>
            </a:r>
          </a:p>
          <a:p>
            <a:pPr lvl="1"/>
            <a:r>
              <a:rPr lang="en-GB" sz="1900" dirty="0" smtClean="0">
                <a:solidFill>
                  <a:srgbClr val="0070C0"/>
                </a:solidFill>
              </a:rPr>
              <a:t>Mars</a:t>
            </a:r>
          </a:p>
          <a:p>
            <a:pPr lvl="1"/>
            <a:r>
              <a:rPr lang="en-GB" sz="1900" dirty="0" smtClean="0">
                <a:solidFill>
                  <a:srgbClr val="0070C0"/>
                </a:solidFill>
              </a:rPr>
              <a:t>chariot of Sun</a:t>
            </a:r>
          </a:p>
          <a:p>
            <a:pPr lvl="1"/>
            <a:r>
              <a:rPr lang="en-GB" sz="1900" dirty="0" smtClean="0">
                <a:solidFill>
                  <a:srgbClr val="0070C0"/>
                </a:solidFill>
              </a:rPr>
              <a:t>Hispania, Gaul, Germania, Parthia</a:t>
            </a:r>
          </a:p>
          <a:p>
            <a:pPr lvl="1"/>
            <a:r>
              <a:rPr lang="en-GB" sz="1900" dirty="0" err="1" smtClean="0">
                <a:solidFill>
                  <a:srgbClr val="0070C0"/>
                </a:solidFill>
              </a:rPr>
              <a:t>Cupid</a:t>
            </a:r>
            <a:r>
              <a:rPr lang="en-GB" sz="1900" dirty="0" err="1" smtClean="0">
                <a:solidFill>
                  <a:srgbClr val="0070C0"/>
                </a:solidFill>
                <a:sym typeface="Wingdings" panose="05000000000000000000" pitchFamily="2" charset="2"/>
              </a:rPr>
              <a:t>Venus</a:t>
            </a:r>
            <a:r>
              <a:rPr lang="en-GB" sz="1900" dirty="0" smtClean="0">
                <a:solidFill>
                  <a:srgbClr val="0070C0"/>
                </a:solidFill>
                <a:sym typeface="Wingdings" panose="05000000000000000000" pitchFamily="2" charset="2"/>
              </a:rPr>
              <a:t>: gens Iulia</a:t>
            </a:r>
            <a:endParaRPr lang="en-GB" sz="1900" dirty="0" smtClean="0">
              <a:solidFill>
                <a:srgbClr val="0070C0"/>
              </a:solidFill>
            </a:endParaRPr>
          </a:p>
          <a:p>
            <a:pPr lvl="1"/>
            <a:endParaRPr lang="en-GB" sz="1900" dirty="0" smtClean="0">
              <a:solidFill>
                <a:srgbClr val="0070C0"/>
              </a:solidFill>
            </a:endParaRPr>
          </a:p>
          <a:p>
            <a:endParaRPr lang="en-GB" sz="2400" i="1" dirty="0" smtClean="0"/>
          </a:p>
          <a:p>
            <a:r>
              <a:rPr lang="en-GB" sz="2400" dirty="0" smtClean="0"/>
              <a:t>today Vatican Museums</a:t>
            </a:r>
            <a:endParaRPr lang="en-GB" sz="2400" dirty="0"/>
          </a:p>
        </p:txBody>
      </p:sp>
      <p:pic>
        <p:nvPicPr>
          <p:cNvPr id="4" name="Picture 4" descr="C:\Eigene Dateien\TEACHING MATERIAL\CITIES &amp; SETTLEMENTS\AUGUSTUS ROM\Augustus Statue Primaporta 19 17 BC.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49511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smtClean="0"/>
              <a:t>Return to Rome, 29 BC</a:t>
            </a:r>
            <a:endParaRPr lang="en-GB" dirty="0"/>
          </a:p>
        </p:txBody>
      </p:sp>
      <p:sp>
        <p:nvSpPr>
          <p:cNvPr id="3" name="Content Placeholder 2"/>
          <p:cNvSpPr>
            <a:spLocks noGrp="1"/>
          </p:cNvSpPr>
          <p:nvPr>
            <p:ph sz="quarter" idx="1"/>
          </p:nvPr>
        </p:nvSpPr>
        <p:spPr>
          <a:xfrm>
            <a:off x="179512" y="1690327"/>
            <a:ext cx="7164288" cy="5142312"/>
          </a:xfrm>
          <a:solidFill>
            <a:schemeClr val="accent4">
              <a:tint val="95000"/>
              <a:alpha val="61000"/>
            </a:schemeClr>
          </a:solidFill>
        </p:spPr>
        <p:style>
          <a:lnRef idx="0">
            <a:schemeClr val="accent4"/>
          </a:lnRef>
          <a:fillRef idx="3">
            <a:schemeClr val="accent4"/>
          </a:fillRef>
          <a:effectRef idx="3">
            <a:schemeClr val="accent4"/>
          </a:effectRef>
          <a:fontRef idx="minor">
            <a:schemeClr val="lt1"/>
          </a:fontRef>
        </p:style>
        <p:txBody>
          <a:bodyPr>
            <a:normAutofit fontScale="77500" lnSpcReduction="20000"/>
          </a:bodyPr>
          <a:lstStyle/>
          <a:p>
            <a:pPr marL="0" indent="0" algn="ctr">
              <a:buNone/>
            </a:pPr>
            <a:r>
              <a:rPr lang="en-GB" dirty="0" smtClean="0"/>
              <a:t>As </a:t>
            </a:r>
            <a:r>
              <a:rPr lang="en-GB" dirty="0"/>
              <a:t>for Caesar's return to Italy and to Rome — the procession which met him, the enthusiasm of his reception by men of all classes, ages, and ranks, and the magnificence of his triumphs and of the spectacles which he gave — all this it would be impossible adequately to describe even within the compass of a formal history, to say nothing of a work so circumscribed as this. </a:t>
            </a:r>
            <a:r>
              <a:rPr lang="en-GB" dirty="0" smtClean="0"/>
              <a:t>(…) There </a:t>
            </a:r>
            <a:r>
              <a:rPr lang="en-GB" dirty="0"/>
              <a:t>is nothing that man can desire from the gods, nothing that the gods can grant to a man, </a:t>
            </a:r>
            <a:r>
              <a:rPr lang="en-GB" dirty="0" smtClean="0"/>
              <a:t>(…) which </a:t>
            </a:r>
            <a:r>
              <a:rPr lang="en-GB" dirty="0"/>
              <a:t>Augustus on his return to the city did not bestow upon the </a:t>
            </a:r>
            <a:r>
              <a:rPr lang="en-GB" dirty="0" smtClean="0"/>
              <a:t>Republic</a:t>
            </a:r>
            <a:r>
              <a:rPr lang="en-GB" dirty="0"/>
              <a:t>, the Roman people, and the world. The civil wars were ended after twenty years, foreign wars suppressed, peace restored, the frenzy of arms everywhere lulled to rest; validity was restored to the laws, authority to the courts, and dignity to the senate; the power of the magistrates was reduced to its former </a:t>
            </a:r>
            <a:r>
              <a:rPr lang="en-GB" dirty="0" smtClean="0"/>
              <a:t>limits (…). </a:t>
            </a:r>
            <a:r>
              <a:rPr lang="en-GB" dirty="0">
                <a:solidFill>
                  <a:srgbClr val="C00000"/>
                </a:solidFill>
              </a:rPr>
              <a:t>The old traditional form of the </a:t>
            </a:r>
            <a:r>
              <a:rPr lang="en-GB" dirty="0" smtClean="0">
                <a:solidFill>
                  <a:srgbClr val="C00000"/>
                </a:solidFill>
              </a:rPr>
              <a:t>Republic </a:t>
            </a:r>
            <a:r>
              <a:rPr lang="en-GB" dirty="0">
                <a:solidFill>
                  <a:srgbClr val="C00000"/>
                </a:solidFill>
              </a:rPr>
              <a:t>was restored</a:t>
            </a:r>
            <a:r>
              <a:rPr lang="en-GB" dirty="0"/>
              <a:t>.” </a:t>
            </a:r>
            <a:r>
              <a:rPr lang="en-GB" dirty="0" smtClean="0"/>
              <a:t/>
            </a:r>
            <a:br>
              <a:rPr lang="en-GB" dirty="0" smtClean="0"/>
            </a:br>
            <a:r>
              <a:rPr lang="en-GB" i="1" dirty="0" smtClean="0"/>
              <a:t>– </a:t>
            </a:r>
            <a:r>
              <a:rPr lang="en-GB" i="1" dirty="0" err="1"/>
              <a:t>Velleius</a:t>
            </a:r>
            <a:r>
              <a:rPr lang="en-GB" i="1" dirty="0"/>
              <a:t> </a:t>
            </a:r>
            <a:r>
              <a:rPr lang="en-GB" i="1" dirty="0" err="1"/>
              <a:t>Paterculus</a:t>
            </a:r>
            <a:r>
              <a:rPr lang="en-GB" i="1" dirty="0"/>
              <a:t> </a:t>
            </a:r>
            <a:r>
              <a:rPr lang="en-GB" dirty="0" smtClean="0"/>
              <a:t>2.89.1-3</a:t>
            </a:r>
            <a:r>
              <a:rPr lang="en-GB" dirty="0"/>
              <a:t> </a:t>
            </a:r>
            <a:r>
              <a:rPr lang="en-GB" dirty="0" smtClean="0"/>
              <a:t>(19 BC – AD 31)</a:t>
            </a:r>
            <a:endParaRPr lang="en-GB" dirty="0"/>
          </a:p>
        </p:txBody>
      </p:sp>
    </p:spTree>
    <p:extLst>
      <p:ext uri="{BB962C8B-B14F-4D97-AF65-F5344CB8AC3E}">
        <p14:creationId xmlns:p14="http://schemas.microsoft.com/office/powerpoint/2010/main" val="15372018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Return to Rome, 29 BC</a:t>
            </a:r>
            <a:endParaRPr lang="en-GB" dirty="0"/>
          </a:p>
        </p:txBody>
      </p:sp>
      <p:sp>
        <p:nvSpPr>
          <p:cNvPr id="3" name="Content Placeholder 2"/>
          <p:cNvSpPr>
            <a:spLocks noGrp="1"/>
          </p:cNvSpPr>
          <p:nvPr>
            <p:ph sz="quarter" idx="1"/>
          </p:nvPr>
        </p:nvSpPr>
        <p:spPr>
          <a:xfrm>
            <a:off x="301752" y="1527048"/>
            <a:ext cx="6574504" cy="4572000"/>
          </a:xfrm>
        </p:spPr>
        <p:txBody>
          <a:bodyPr>
            <a:normAutofit/>
          </a:bodyPr>
          <a:lstStyle/>
          <a:p>
            <a:r>
              <a:rPr lang="en-GB" sz="2000" dirty="0" smtClean="0"/>
              <a:t>13</a:t>
            </a:r>
            <a:r>
              <a:rPr lang="en-GB" sz="2000" baseline="30000" dirty="0" smtClean="0"/>
              <a:t>th</a:t>
            </a:r>
            <a:r>
              <a:rPr lang="en-GB" sz="2000" dirty="0" smtClean="0"/>
              <a:t> August 29	Augustus returns to Rome</a:t>
            </a:r>
          </a:p>
          <a:p>
            <a:r>
              <a:rPr lang="en-GB" sz="2000" dirty="0" smtClean="0">
                <a:solidFill>
                  <a:schemeClr val="bg1">
                    <a:lumMod val="50000"/>
                  </a:schemeClr>
                </a:solidFill>
              </a:rPr>
              <a:t>13</a:t>
            </a:r>
            <a:r>
              <a:rPr lang="en-GB" sz="2000" baseline="30000" dirty="0" smtClean="0">
                <a:solidFill>
                  <a:schemeClr val="bg1">
                    <a:lumMod val="50000"/>
                  </a:schemeClr>
                </a:solidFill>
              </a:rPr>
              <a:t>th</a:t>
            </a:r>
            <a:r>
              <a:rPr lang="en-GB" sz="2000" dirty="0" smtClean="0">
                <a:solidFill>
                  <a:schemeClr val="bg1">
                    <a:lumMod val="50000"/>
                  </a:schemeClr>
                </a:solidFill>
              </a:rPr>
              <a:t>-15</a:t>
            </a:r>
            <a:r>
              <a:rPr lang="en-GB" sz="2000" baseline="30000" dirty="0" smtClean="0">
                <a:solidFill>
                  <a:schemeClr val="bg1">
                    <a:lumMod val="50000"/>
                  </a:schemeClr>
                </a:solidFill>
              </a:rPr>
              <a:t>th</a:t>
            </a:r>
            <a:r>
              <a:rPr lang="en-GB" sz="2000" dirty="0" smtClean="0">
                <a:solidFill>
                  <a:schemeClr val="bg1">
                    <a:lumMod val="50000"/>
                  </a:schemeClr>
                </a:solidFill>
              </a:rPr>
              <a:t> August 29 	triple triumph over Illyricum, 			Actium and Alexandria 				</a:t>
            </a:r>
            <a:r>
              <a:rPr lang="en-GB" sz="2000" dirty="0" smtClean="0">
                <a:solidFill>
                  <a:schemeClr val="bg1">
                    <a:lumMod val="50000"/>
                  </a:schemeClr>
                </a:solidFill>
                <a:sym typeface="Wingdings" panose="05000000000000000000" pitchFamily="2" charset="2"/>
              </a:rPr>
              <a:t>public holiday</a:t>
            </a:r>
          </a:p>
          <a:p>
            <a:r>
              <a:rPr lang="en-GB" sz="2000" dirty="0" smtClean="0">
                <a:solidFill>
                  <a:schemeClr val="bg1">
                    <a:lumMod val="50000"/>
                  </a:schemeClr>
                </a:solidFill>
                <a:sym typeface="Wingdings" panose="05000000000000000000" pitchFamily="2" charset="2"/>
              </a:rPr>
              <a:t>28			census</a:t>
            </a:r>
            <a:br>
              <a:rPr lang="en-GB" sz="2000" dirty="0" smtClean="0">
                <a:solidFill>
                  <a:schemeClr val="bg1">
                    <a:lumMod val="50000"/>
                  </a:schemeClr>
                </a:solidFill>
                <a:sym typeface="Wingdings" panose="05000000000000000000" pitchFamily="2" charset="2"/>
              </a:rPr>
            </a:br>
            <a:r>
              <a:rPr lang="en-GB" sz="2000" dirty="0" smtClean="0">
                <a:solidFill>
                  <a:schemeClr val="bg1">
                    <a:lumMod val="50000"/>
                  </a:schemeClr>
                </a:solidFill>
                <a:sym typeface="Wingdings" panose="05000000000000000000" pitchFamily="2" charset="2"/>
              </a:rPr>
              <a:t>			 revising the membership of </a:t>
            </a:r>
            <a:br>
              <a:rPr lang="en-GB" sz="2000" dirty="0" smtClean="0">
                <a:solidFill>
                  <a:schemeClr val="bg1">
                    <a:lumMod val="50000"/>
                  </a:schemeClr>
                </a:solidFill>
                <a:sym typeface="Wingdings" panose="05000000000000000000" pitchFamily="2" charset="2"/>
              </a:rPr>
            </a:br>
            <a:r>
              <a:rPr lang="en-GB" sz="2000" dirty="0" smtClean="0">
                <a:solidFill>
                  <a:schemeClr val="bg1">
                    <a:lumMod val="50000"/>
                  </a:schemeClr>
                </a:solidFill>
                <a:sym typeface="Wingdings" panose="05000000000000000000" pitchFamily="2" charset="2"/>
              </a:rPr>
              <a:t>			the Senate</a:t>
            </a:r>
          </a:p>
          <a:p>
            <a:r>
              <a:rPr lang="en-GB" sz="2000" dirty="0" smtClean="0">
                <a:solidFill>
                  <a:schemeClr val="bg1">
                    <a:lumMod val="50000"/>
                  </a:schemeClr>
                </a:solidFill>
                <a:sym typeface="Wingdings" panose="05000000000000000000" pitchFamily="2" charset="2"/>
              </a:rPr>
              <a:t>31</a:t>
            </a:r>
            <a:r>
              <a:rPr lang="en-GB" sz="2000" baseline="30000" dirty="0" smtClean="0">
                <a:solidFill>
                  <a:schemeClr val="bg1">
                    <a:lumMod val="50000"/>
                  </a:schemeClr>
                </a:solidFill>
                <a:sym typeface="Wingdings" panose="05000000000000000000" pitchFamily="2" charset="2"/>
              </a:rPr>
              <a:t>st</a:t>
            </a:r>
            <a:r>
              <a:rPr lang="en-GB" sz="2000" dirty="0" smtClean="0">
                <a:solidFill>
                  <a:schemeClr val="bg1">
                    <a:lumMod val="50000"/>
                  </a:schemeClr>
                </a:solidFill>
                <a:sym typeface="Wingdings" panose="05000000000000000000" pitchFamily="2" charset="2"/>
              </a:rPr>
              <a:t> Dec. 28 B.C. 	</a:t>
            </a:r>
            <a:r>
              <a:rPr lang="en-GB" sz="2000" b="1" dirty="0" smtClean="0">
                <a:solidFill>
                  <a:schemeClr val="bg1">
                    <a:lumMod val="50000"/>
                  </a:schemeClr>
                </a:solidFill>
                <a:sym typeface="Wingdings" panose="05000000000000000000" pitchFamily="2" charset="2"/>
              </a:rPr>
              <a:t>End of Triumvirate !</a:t>
            </a:r>
          </a:p>
          <a:p>
            <a:r>
              <a:rPr lang="en-GB" sz="2000" b="1" dirty="0" smtClean="0">
                <a:solidFill>
                  <a:schemeClr val="bg1">
                    <a:lumMod val="50000"/>
                  </a:schemeClr>
                </a:solidFill>
                <a:sym typeface="Wingdings" panose="05000000000000000000" pitchFamily="2" charset="2"/>
              </a:rPr>
              <a:t>13</a:t>
            </a:r>
            <a:r>
              <a:rPr lang="en-GB" sz="2000" b="1" baseline="30000" dirty="0" smtClean="0">
                <a:solidFill>
                  <a:schemeClr val="bg1">
                    <a:lumMod val="50000"/>
                  </a:schemeClr>
                </a:solidFill>
                <a:sym typeface="Wingdings" panose="05000000000000000000" pitchFamily="2" charset="2"/>
              </a:rPr>
              <a:t>th</a:t>
            </a:r>
            <a:r>
              <a:rPr lang="en-GB" sz="2000" b="1" dirty="0" smtClean="0">
                <a:solidFill>
                  <a:schemeClr val="bg1">
                    <a:lumMod val="50000"/>
                  </a:schemeClr>
                </a:solidFill>
                <a:sym typeface="Wingdings" panose="05000000000000000000" pitchFamily="2" charset="2"/>
              </a:rPr>
              <a:t> Jan 27 B.C. </a:t>
            </a:r>
            <a:r>
              <a:rPr lang="en-GB" sz="2000" b="1" dirty="0">
                <a:solidFill>
                  <a:schemeClr val="bg1">
                    <a:lumMod val="50000"/>
                  </a:schemeClr>
                </a:solidFill>
                <a:sym typeface="Wingdings" panose="05000000000000000000" pitchFamily="2" charset="2"/>
              </a:rPr>
              <a:t>	</a:t>
            </a:r>
            <a:r>
              <a:rPr lang="en-GB" sz="2000" b="1" dirty="0" smtClean="0">
                <a:solidFill>
                  <a:schemeClr val="bg1">
                    <a:lumMod val="50000"/>
                  </a:schemeClr>
                </a:solidFill>
                <a:sym typeface="Wingdings" panose="05000000000000000000" pitchFamily="2" charset="2"/>
              </a:rPr>
              <a:t>“Restoring the Republic”</a:t>
            </a:r>
            <a:endParaRPr lang="en-GB" sz="2000" b="1" dirty="0" smtClean="0">
              <a:solidFill>
                <a:schemeClr val="bg1">
                  <a:lumMod val="50000"/>
                </a:schemeClr>
              </a:solidFill>
            </a:endParaRPr>
          </a:p>
          <a:p>
            <a:pPr lvl="1"/>
            <a:endParaRPr lang="en-GB" sz="1800" dirty="0">
              <a:solidFill>
                <a:schemeClr val="bg1">
                  <a:lumMod val="50000"/>
                </a:schemeClr>
              </a:solidFill>
            </a:endParaRPr>
          </a:p>
        </p:txBody>
      </p:sp>
      <p:sp>
        <p:nvSpPr>
          <p:cNvPr id="5" name="TextBox 4"/>
          <p:cNvSpPr txBox="1"/>
          <p:nvPr/>
        </p:nvSpPr>
        <p:spPr>
          <a:xfrm rot="21051412">
            <a:off x="110046" y="999324"/>
            <a:ext cx="1656184" cy="646331"/>
          </a:xfrm>
          <a:prstGeom prst="rect">
            <a:avLst/>
          </a:prstGeom>
          <a:noFill/>
        </p:spPr>
        <p:txBody>
          <a:bodyPr wrap="square" rtlCol="0">
            <a:spAutoFit/>
          </a:bodyPr>
          <a:lstStyle/>
          <a:p>
            <a:pPr algn="ctr"/>
            <a:r>
              <a:rPr lang="en-GB" i="1" dirty="0" err="1" smtClean="0">
                <a:solidFill>
                  <a:srgbClr val="0070C0"/>
                </a:solidFill>
              </a:rPr>
              <a:t>Sextilis</a:t>
            </a:r>
            <a:r>
              <a:rPr lang="en-GB" dirty="0" smtClean="0">
                <a:solidFill>
                  <a:srgbClr val="0070C0"/>
                </a:solidFill>
              </a:rPr>
              <a:t> </a:t>
            </a:r>
            <a:br>
              <a:rPr lang="en-GB" dirty="0" smtClean="0">
                <a:solidFill>
                  <a:srgbClr val="0070C0"/>
                </a:solidFill>
              </a:rPr>
            </a:br>
            <a:r>
              <a:rPr lang="en-GB" dirty="0" smtClean="0">
                <a:solidFill>
                  <a:srgbClr val="0070C0"/>
                </a:solidFill>
              </a:rPr>
              <a:t>– until 8 B.C.</a:t>
            </a:r>
            <a:endParaRPr lang="en-GB" dirty="0">
              <a:solidFill>
                <a:srgbClr val="0070C0"/>
              </a:solidFill>
            </a:endParaRPr>
          </a:p>
        </p:txBody>
      </p:sp>
      <p:pic>
        <p:nvPicPr>
          <p:cNvPr id="1026" name="Picture 2" descr="https://www.worldslastchance.com/images/articles/julian/image002.jpg"/>
          <p:cNvPicPr>
            <a:picLocks noChangeAspect="1" noChangeArrowheads="1"/>
          </p:cNvPicPr>
          <p:nvPr/>
        </p:nvPicPr>
        <p:blipFill rotWithShape="1">
          <a:blip r:embed="rId4">
            <a:extLst>
              <a:ext uri="{28A0092B-C50C-407E-A947-70E740481C1C}">
                <a14:useLocalDpi xmlns:a14="http://schemas.microsoft.com/office/drawing/2010/main" val="0"/>
              </a:ext>
            </a:extLst>
          </a:blip>
          <a:srcRect l="2075" t="5672" r="3759" b="5530"/>
          <a:stretch/>
        </p:blipFill>
        <p:spPr bwMode="auto">
          <a:xfrm>
            <a:off x="85804" y="2390735"/>
            <a:ext cx="9058195" cy="4467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33425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75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1000"/>
                                        <p:tgtEl>
                                          <p:spTgt spid="1026"/>
                                        </p:tgtEl>
                                      </p:cBhvr>
                                    </p:animEffect>
                                    <p:anim calcmode="lin" valueType="num">
                                      <p:cBhvr>
                                        <p:cTn id="14" dur="1000" fill="hold"/>
                                        <p:tgtEl>
                                          <p:spTgt spid="1026"/>
                                        </p:tgtEl>
                                        <p:attrNameLst>
                                          <p:attrName>ppt_x</p:attrName>
                                        </p:attrNameLst>
                                      </p:cBhvr>
                                      <p:tavLst>
                                        <p:tav tm="0">
                                          <p:val>
                                            <p:strVal val="#ppt_x"/>
                                          </p:val>
                                        </p:tav>
                                        <p:tav tm="100000">
                                          <p:val>
                                            <p:strVal val="#ppt_x"/>
                                          </p:val>
                                        </p:tav>
                                      </p:tavLst>
                                    </p:anim>
                                    <p:anim calcmode="lin" valueType="num">
                                      <p:cBhvr>
                                        <p:cTn id="15"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de-DE" dirty="0"/>
              <a:t>Return to Rome, 29 BC</a:t>
            </a:r>
            <a:endParaRPr lang="en-GB" dirty="0"/>
          </a:p>
        </p:txBody>
      </p:sp>
      <p:sp>
        <p:nvSpPr>
          <p:cNvPr id="6" name="Content Placeholder 2"/>
          <p:cNvSpPr>
            <a:spLocks noGrp="1"/>
          </p:cNvSpPr>
          <p:nvPr>
            <p:ph sz="quarter" idx="1"/>
          </p:nvPr>
        </p:nvSpPr>
        <p:spPr>
          <a:xfrm>
            <a:off x="301752" y="1527048"/>
            <a:ext cx="6574504" cy="4572000"/>
          </a:xfrm>
        </p:spPr>
        <p:txBody>
          <a:bodyPr>
            <a:normAutofit/>
          </a:bodyPr>
          <a:lstStyle/>
          <a:p>
            <a:r>
              <a:rPr lang="en-GB" sz="2000" dirty="0" smtClean="0"/>
              <a:t>13</a:t>
            </a:r>
            <a:r>
              <a:rPr lang="en-GB" sz="2000" baseline="30000" dirty="0" smtClean="0"/>
              <a:t>th</a:t>
            </a:r>
            <a:r>
              <a:rPr lang="en-GB" sz="2000" dirty="0" smtClean="0"/>
              <a:t> August 29	Augustus returns to Rome</a:t>
            </a:r>
          </a:p>
          <a:p>
            <a:r>
              <a:rPr lang="en-GB" sz="2000" dirty="0" smtClean="0"/>
              <a:t>13</a:t>
            </a:r>
            <a:r>
              <a:rPr lang="en-GB" sz="2000" baseline="30000" dirty="0" smtClean="0"/>
              <a:t>th</a:t>
            </a:r>
            <a:r>
              <a:rPr lang="en-GB" sz="2000" dirty="0" smtClean="0"/>
              <a:t>-15</a:t>
            </a:r>
            <a:r>
              <a:rPr lang="en-GB" sz="2000" baseline="30000" dirty="0" smtClean="0"/>
              <a:t>th</a:t>
            </a:r>
            <a:r>
              <a:rPr lang="en-GB" sz="2000" dirty="0" smtClean="0"/>
              <a:t> August 29 	triple triumph over Illyricum, 			Actium and Alexandria 				</a:t>
            </a:r>
            <a:r>
              <a:rPr lang="en-GB" sz="2000" dirty="0" smtClean="0">
                <a:sym typeface="Wingdings" panose="05000000000000000000" pitchFamily="2" charset="2"/>
              </a:rPr>
              <a:t>public holiday</a:t>
            </a:r>
          </a:p>
          <a:p>
            <a:r>
              <a:rPr lang="en-GB" sz="2000" dirty="0" smtClean="0">
                <a:sym typeface="Wingdings" panose="05000000000000000000" pitchFamily="2" charset="2"/>
              </a:rPr>
              <a:t>28 B.C.		census</a:t>
            </a:r>
            <a:br>
              <a:rPr lang="en-GB" sz="2000" dirty="0" smtClean="0">
                <a:sym typeface="Wingdings" panose="05000000000000000000" pitchFamily="2" charset="2"/>
              </a:rPr>
            </a:br>
            <a:r>
              <a:rPr lang="en-GB" sz="2000" dirty="0" smtClean="0">
                <a:sym typeface="Wingdings" panose="05000000000000000000" pitchFamily="2" charset="2"/>
              </a:rPr>
              <a:t>			 revising the membership of </a:t>
            </a:r>
            <a:br>
              <a:rPr lang="en-GB" sz="2000" dirty="0" smtClean="0">
                <a:sym typeface="Wingdings" panose="05000000000000000000" pitchFamily="2" charset="2"/>
              </a:rPr>
            </a:br>
            <a:r>
              <a:rPr lang="en-GB" sz="2000" dirty="0" smtClean="0">
                <a:sym typeface="Wingdings" panose="05000000000000000000" pitchFamily="2" charset="2"/>
              </a:rPr>
              <a:t>			the Senate</a:t>
            </a:r>
          </a:p>
          <a:p>
            <a:r>
              <a:rPr lang="en-GB" sz="2000" dirty="0" smtClean="0">
                <a:sym typeface="Wingdings" panose="05000000000000000000" pitchFamily="2" charset="2"/>
              </a:rPr>
              <a:t>31</a:t>
            </a:r>
            <a:r>
              <a:rPr lang="en-GB" sz="2000" baseline="30000" dirty="0" smtClean="0">
                <a:sym typeface="Wingdings" panose="05000000000000000000" pitchFamily="2" charset="2"/>
              </a:rPr>
              <a:t>st</a:t>
            </a:r>
            <a:r>
              <a:rPr lang="en-GB" sz="2000" dirty="0" smtClean="0">
                <a:sym typeface="Wingdings" panose="05000000000000000000" pitchFamily="2" charset="2"/>
              </a:rPr>
              <a:t> Dec. 28 B.C. 	</a:t>
            </a:r>
            <a:r>
              <a:rPr lang="en-GB" sz="2000" b="1" dirty="0" smtClean="0">
                <a:sym typeface="Wingdings" panose="05000000000000000000" pitchFamily="2" charset="2"/>
              </a:rPr>
              <a:t>End of Triumvirate !</a:t>
            </a:r>
          </a:p>
          <a:p>
            <a:r>
              <a:rPr lang="en-GB" sz="2000" b="1" dirty="0" smtClean="0">
                <a:sym typeface="Wingdings" panose="05000000000000000000" pitchFamily="2" charset="2"/>
              </a:rPr>
              <a:t>13</a:t>
            </a:r>
            <a:r>
              <a:rPr lang="en-GB" sz="2000" b="1" baseline="30000" dirty="0" smtClean="0">
                <a:sym typeface="Wingdings" panose="05000000000000000000" pitchFamily="2" charset="2"/>
              </a:rPr>
              <a:t>th</a:t>
            </a:r>
            <a:r>
              <a:rPr lang="en-GB" sz="2000" b="1" dirty="0" smtClean="0">
                <a:sym typeface="Wingdings" panose="05000000000000000000" pitchFamily="2" charset="2"/>
              </a:rPr>
              <a:t> Jan 27 B.C. </a:t>
            </a:r>
            <a:r>
              <a:rPr lang="en-GB" sz="2000" b="1" dirty="0">
                <a:sym typeface="Wingdings" panose="05000000000000000000" pitchFamily="2" charset="2"/>
              </a:rPr>
              <a:t>	</a:t>
            </a:r>
            <a:r>
              <a:rPr lang="en-GB" sz="2000" b="1" dirty="0" smtClean="0">
                <a:sym typeface="Wingdings" panose="05000000000000000000" pitchFamily="2" charset="2"/>
              </a:rPr>
              <a:t>“Restoring the Republic”</a:t>
            </a:r>
            <a:endParaRPr lang="en-GB" sz="2000" b="1" dirty="0" smtClean="0"/>
          </a:p>
          <a:p>
            <a:pPr lvl="1"/>
            <a:endParaRPr lang="en-GB" sz="1800" dirty="0"/>
          </a:p>
        </p:txBody>
      </p:sp>
      <p:sp>
        <p:nvSpPr>
          <p:cNvPr id="7" name="TextBox 6"/>
          <p:cNvSpPr txBox="1"/>
          <p:nvPr/>
        </p:nvSpPr>
        <p:spPr>
          <a:xfrm rot="21051412">
            <a:off x="110046" y="999324"/>
            <a:ext cx="1656184" cy="646331"/>
          </a:xfrm>
          <a:prstGeom prst="rect">
            <a:avLst/>
          </a:prstGeom>
          <a:noFill/>
        </p:spPr>
        <p:txBody>
          <a:bodyPr wrap="square" rtlCol="0">
            <a:spAutoFit/>
          </a:bodyPr>
          <a:lstStyle/>
          <a:p>
            <a:pPr algn="ctr"/>
            <a:r>
              <a:rPr lang="en-GB" i="1" dirty="0" err="1" smtClean="0">
                <a:solidFill>
                  <a:srgbClr val="0070C0"/>
                </a:solidFill>
              </a:rPr>
              <a:t>Sextilis</a:t>
            </a:r>
            <a:r>
              <a:rPr lang="en-GB" dirty="0" smtClean="0">
                <a:solidFill>
                  <a:srgbClr val="0070C0"/>
                </a:solidFill>
              </a:rPr>
              <a:t> </a:t>
            </a:r>
            <a:br>
              <a:rPr lang="en-GB" dirty="0" smtClean="0">
                <a:solidFill>
                  <a:srgbClr val="0070C0"/>
                </a:solidFill>
              </a:rPr>
            </a:br>
            <a:r>
              <a:rPr lang="en-GB" dirty="0" smtClean="0">
                <a:solidFill>
                  <a:srgbClr val="0070C0"/>
                </a:solidFill>
              </a:rPr>
              <a:t>– until 8 B.C.</a:t>
            </a:r>
            <a:endParaRPr lang="en-GB" dirty="0">
              <a:solidFill>
                <a:srgbClr val="0070C0"/>
              </a:solidFill>
            </a:endParaRPr>
          </a:p>
        </p:txBody>
      </p:sp>
    </p:spTree>
    <p:extLst>
      <p:ext uri="{BB962C8B-B14F-4D97-AF65-F5344CB8AC3E}">
        <p14:creationId xmlns:p14="http://schemas.microsoft.com/office/powerpoint/2010/main" val="352805269"/>
      </p:ext>
    </p:extLst>
  </p:cSld>
  <p:clrMapOvr>
    <a:masterClrMapping/>
  </p:clrMapOvr>
  <p:transition spd="slow">
    <p:randomBar dir="vert"/>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3" name="Content Placeholder 2"/>
          <p:cNvSpPr>
            <a:spLocks noGrp="1"/>
          </p:cNvSpPr>
          <p:nvPr>
            <p:ph sz="quarter" idx="1"/>
          </p:nvPr>
        </p:nvSpPr>
        <p:spPr>
          <a:xfrm>
            <a:off x="0" y="1412776"/>
            <a:ext cx="7092280" cy="5256584"/>
          </a:xfrm>
        </p:spPr>
        <p:txBody>
          <a:bodyPr>
            <a:normAutofit fontScale="85000" lnSpcReduction="10000"/>
          </a:bodyPr>
          <a:lstStyle/>
          <a:p>
            <a:r>
              <a:rPr lang="en-GB" b="1" dirty="0" smtClean="0"/>
              <a:t>Augustus </a:t>
            </a:r>
            <a:r>
              <a:rPr lang="en-GB" b="1" i="1" dirty="0" smtClean="0"/>
              <a:t>Res </a:t>
            </a:r>
            <a:r>
              <a:rPr lang="en-GB" b="1" i="1" dirty="0" err="1"/>
              <a:t>Gestae</a:t>
            </a:r>
            <a:r>
              <a:rPr lang="en-GB" b="1" dirty="0"/>
              <a:t> 34</a:t>
            </a:r>
            <a:br>
              <a:rPr lang="en-GB" b="1" dirty="0"/>
            </a:br>
            <a:r>
              <a:rPr lang="en-GB" dirty="0"/>
              <a:t>In my sixth and seventh consulships [28-27 BC], after I had extinguished civil wars, and at a time when with universal consent I was in complete control of affairs, I transferred the ‘Republic’ from my power to the dominion of the senate and people of Rome. </a:t>
            </a:r>
            <a:r>
              <a:rPr lang="de-DE" dirty="0"/>
              <a:t> </a:t>
            </a:r>
            <a:endParaRPr lang="en-GB" dirty="0"/>
          </a:p>
          <a:p>
            <a:r>
              <a:rPr lang="en-GB" b="1" dirty="0" err="1" smtClean="0"/>
              <a:t>Cass.Dio</a:t>
            </a:r>
            <a:r>
              <a:rPr lang="en-GB" b="1" dirty="0" smtClean="0"/>
              <a:t> 53.5.4</a:t>
            </a:r>
            <a:r>
              <a:rPr lang="en-GB" b="1" dirty="0"/>
              <a:t>:</a:t>
            </a:r>
            <a:r>
              <a:rPr lang="en-GB" dirty="0"/>
              <a:t> </a:t>
            </a:r>
            <a:r>
              <a:rPr lang="en-GB" dirty="0" smtClean="0"/>
              <a:t>“I </a:t>
            </a:r>
            <a:r>
              <a:rPr lang="en-GB" dirty="0"/>
              <a:t>have gained nothing for myself from all of this except that I have ensured the survival of my country, but for you it has meant that you are safe and have come to your senses. Since fortune has smiled on you and, through my agency, has restored to you unsullied peace and undisturbed harmony, receive back freedom and republican government, take back the armies and the provinces and govern yourself as you used to</a:t>
            </a:r>
            <a:r>
              <a:rPr lang="en-GB" dirty="0" smtClean="0"/>
              <a:t>.”</a:t>
            </a:r>
            <a:endParaRPr lang="en-GB" dirty="0"/>
          </a:p>
        </p:txBody>
      </p:sp>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404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3"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smtClean="0"/>
              <a:t>Res </a:t>
            </a:r>
            <a:r>
              <a:rPr lang="en-GB" dirty="0" err="1" smtClean="0"/>
              <a:t>Gestae</a:t>
            </a:r>
            <a:r>
              <a:rPr lang="en-GB" dirty="0" smtClean="0"/>
              <a:t> 34.2 </a:t>
            </a:r>
            <a:br>
              <a:rPr lang="en-GB" dirty="0" smtClean="0"/>
            </a:br>
            <a:r>
              <a:rPr lang="en-GB" dirty="0" smtClean="0"/>
              <a:t>For </a:t>
            </a:r>
            <a:r>
              <a:rPr lang="en-GB" dirty="0"/>
              <a:t>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pic>
        <p:nvPicPr>
          <p:cNvPr id="10242" name="Picture 2" descr="http://news.bbc.co.uk/nol/shared/spl/hi/pop_ups/08/europe_enl_1205072682/im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996952"/>
            <a:ext cx="3672408" cy="36724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051720" y="6309320"/>
            <a:ext cx="2808312" cy="369332"/>
          </a:xfrm>
          <a:prstGeom prst="rect">
            <a:avLst/>
          </a:prstGeom>
          <a:noFill/>
        </p:spPr>
        <p:txBody>
          <a:bodyPr wrap="square" rtlCol="0">
            <a:spAutoFit/>
          </a:bodyPr>
          <a:lstStyle/>
          <a:p>
            <a:pPr algn="r"/>
            <a:r>
              <a:rPr lang="en-GB" dirty="0" smtClean="0"/>
              <a:t>House of Augustus</a:t>
            </a:r>
            <a:endParaRPr lang="en-GB" dirty="0"/>
          </a:p>
        </p:txBody>
      </p:sp>
    </p:spTree>
    <p:extLst>
      <p:ext uri="{BB962C8B-B14F-4D97-AF65-F5344CB8AC3E}">
        <p14:creationId xmlns:p14="http://schemas.microsoft.com/office/powerpoint/2010/main" val="131693684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00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1000"/>
                                        <p:tgtEl>
                                          <p:spTgt spid="10242"/>
                                        </p:tgtEl>
                                      </p:cBhvr>
                                    </p:animEffect>
                                    <p:anim calcmode="lin" valueType="num">
                                      <p:cBhvr>
                                        <p:cTn id="8" dur="1000" fill="hold"/>
                                        <p:tgtEl>
                                          <p:spTgt spid="10242"/>
                                        </p:tgtEl>
                                        <p:attrNameLst>
                                          <p:attrName>ppt_x</p:attrName>
                                        </p:attrNameLst>
                                      </p:cBhvr>
                                      <p:tavLst>
                                        <p:tav tm="0">
                                          <p:val>
                                            <p:strVal val="#ppt_x"/>
                                          </p:val>
                                        </p:tav>
                                        <p:tav tm="100000">
                                          <p:val>
                                            <p:strVal val="#ppt_x"/>
                                          </p:val>
                                        </p:tav>
                                      </p:tavLst>
                                    </p:anim>
                                    <p:anim calcmode="lin" valueType="num">
                                      <p:cBhvr>
                                        <p:cTn id="9" dur="1000" fill="hold"/>
                                        <p:tgtEl>
                                          <p:spTgt spid="102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pic>
        <p:nvPicPr>
          <p:cNvPr id="14340" name="Picture 4" descr="http://www.conservapedia.com/images/0/00/CivicCrow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1" y="2304409"/>
            <a:ext cx="2544217" cy="2544217"/>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14338" name="Picture 2" descr="http://ancientrome.ru/art/artwork/sculp/rom/imp/augustus/aug115.jpg"/>
          <p:cNvPicPr>
            <a:picLocks noChangeAspect="1" noChangeArrowheads="1"/>
          </p:cNvPicPr>
          <p:nvPr/>
        </p:nvPicPr>
        <p:blipFill rotWithShape="1">
          <a:blip r:embed="rId3">
            <a:extLst>
              <a:ext uri="{28A0092B-C50C-407E-A947-70E740481C1C}">
                <a14:useLocalDpi xmlns:a14="http://schemas.microsoft.com/office/drawing/2010/main" val="0"/>
              </a:ext>
            </a:extLst>
          </a:blip>
          <a:srcRect l="8163" r="7583"/>
          <a:stretch/>
        </p:blipFill>
        <p:spPr bwMode="auto">
          <a:xfrm>
            <a:off x="5148064" y="195645"/>
            <a:ext cx="3935805" cy="66177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426604" y="5157192"/>
            <a:ext cx="3769051" cy="1569660"/>
          </a:xfrm>
          <a:prstGeom prst="rect">
            <a:avLst/>
          </a:prstGeom>
          <a:noFill/>
        </p:spPr>
        <p:txBody>
          <a:bodyPr wrap="square" rtlCol="0">
            <a:spAutoFit/>
          </a:bodyPr>
          <a:lstStyle/>
          <a:p>
            <a:pPr algn="r"/>
            <a:r>
              <a:rPr lang="en-GB" sz="1600" dirty="0" smtClean="0">
                <a:solidFill>
                  <a:srgbClr val="C00000"/>
                </a:solidFill>
              </a:rPr>
              <a:t>Augustus wearing the civic crown / corona </a:t>
            </a:r>
            <a:r>
              <a:rPr lang="en-GB" sz="1600" dirty="0" err="1" smtClean="0">
                <a:solidFill>
                  <a:srgbClr val="C00000"/>
                </a:solidFill>
              </a:rPr>
              <a:t>civica</a:t>
            </a:r>
            <a:r>
              <a:rPr lang="en-GB" sz="1600" dirty="0">
                <a:solidFill>
                  <a:srgbClr val="C00000"/>
                </a:solidFill>
              </a:rPr>
              <a:t> </a:t>
            </a:r>
            <a:r>
              <a:rPr lang="en-GB" sz="1600" dirty="0" smtClean="0">
                <a:solidFill>
                  <a:srgbClr val="C00000"/>
                </a:solidFill>
              </a:rPr>
              <a:t>– a garland of </a:t>
            </a:r>
            <a:r>
              <a:rPr lang="en-GB" sz="1600" dirty="0">
                <a:solidFill>
                  <a:srgbClr val="C00000"/>
                </a:solidFill>
              </a:rPr>
              <a:t>oak leaves - granted by the Senate to someone whom they considered had saved the lives of fellow Roman citizens in battle.</a:t>
            </a:r>
            <a:r>
              <a:rPr lang="en-GB" sz="1600" dirty="0" smtClean="0">
                <a:solidFill>
                  <a:srgbClr val="C00000"/>
                </a:solidFill>
              </a:rPr>
              <a:t/>
            </a:r>
            <a:br>
              <a:rPr lang="en-GB" sz="1600" dirty="0" smtClean="0">
                <a:solidFill>
                  <a:srgbClr val="C00000"/>
                </a:solidFill>
              </a:rPr>
            </a:br>
            <a:r>
              <a:rPr lang="en-GB" sz="1600" dirty="0" smtClean="0">
                <a:solidFill>
                  <a:srgbClr val="C00000"/>
                </a:solidFill>
              </a:rPr>
              <a:t>(Rome, Capitoline Museum)</a:t>
            </a:r>
            <a:endParaRPr lang="en-GB" sz="1600" dirty="0">
              <a:solidFill>
                <a:srgbClr val="C00000"/>
              </a:solidFill>
            </a:endParaRPr>
          </a:p>
        </p:txBody>
      </p:sp>
    </p:spTree>
    <p:extLst>
      <p:ext uri="{BB962C8B-B14F-4D97-AF65-F5344CB8AC3E}">
        <p14:creationId xmlns:p14="http://schemas.microsoft.com/office/powerpoint/2010/main" val="14395662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5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par>
                          <p:cTn id="8" fill="hold">
                            <p:stCondLst>
                              <p:cond delay="1000"/>
                            </p:stCondLst>
                            <p:childTnLst>
                              <p:par>
                                <p:cTn id="9" presetID="21" presetClass="entr" presetSubtype="1" fill="hold" nodeType="afterEffect">
                                  <p:stCondLst>
                                    <p:cond delay="500"/>
                                  </p:stCondLst>
                                  <p:childTnLst>
                                    <p:set>
                                      <p:cBhvr>
                                        <p:cTn id="10" dur="1" fill="hold">
                                          <p:stCondLst>
                                            <p:cond delay="0"/>
                                          </p:stCondLst>
                                        </p:cTn>
                                        <p:tgtEl>
                                          <p:spTgt spid="14340"/>
                                        </p:tgtEl>
                                        <p:attrNameLst>
                                          <p:attrName>style.visibility</p:attrName>
                                        </p:attrNameLst>
                                      </p:cBhvr>
                                      <p:to>
                                        <p:strVal val="visible"/>
                                      </p:to>
                                    </p:set>
                                    <p:animEffect transition="in" filter="wheel(1)">
                                      <p:cBhvr>
                                        <p:cTn id="11" dur="2000"/>
                                        <p:tgtEl>
                                          <p:spTgt spid="14340"/>
                                        </p:tgtEl>
                                      </p:cBhvr>
                                    </p:animEffect>
                                  </p:childTnLst>
                                </p:cTn>
                              </p:par>
                            </p:childTnLst>
                          </p:cTn>
                        </p:par>
                        <p:par>
                          <p:cTn id="12" fill="hold">
                            <p:stCondLst>
                              <p:cond delay="3500"/>
                            </p:stCondLst>
                            <p:childTnLst>
                              <p:par>
                                <p:cTn id="13" presetID="42" presetClass="entr" presetSubtype="0" fill="hold" nodeType="afterEffect">
                                  <p:stCondLst>
                                    <p:cond delay="0"/>
                                  </p:stCondLst>
                                  <p:childTnLst>
                                    <p:set>
                                      <p:cBhvr>
                                        <p:cTn id="14" dur="1" fill="hold">
                                          <p:stCondLst>
                                            <p:cond delay="0"/>
                                          </p:stCondLst>
                                        </p:cTn>
                                        <p:tgtEl>
                                          <p:spTgt spid="14338"/>
                                        </p:tgtEl>
                                        <p:attrNameLst>
                                          <p:attrName>style.visibility</p:attrName>
                                        </p:attrNameLst>
                                      </p:cBhvr>
                                      <p:to>
                                        <p:strVal val="visible"/>
                                      </p:to>
                                    </p:set>
                                    <p:animEffect transition="in" filter="fade">
                                      <p:cBhvr>
                                        <p:cTn id="15" dur="1000"/>
                                        <p:tgtEl>
                                          <p:spTgt spid="14338"/>
                                        </p:tgtEl>
                                      </p:cBhvr>
                                    </p:animEffect>
                                    <p:anim calcmode="lin" valueType="num">
                                      <p:cBhvr>
                                        <p:cTn id="16" dur="1000" fill="hold"/>
                                        <p:tgtEl>
                                          <p:spTgt spid="14338"/>
                                        </p:tgtEl>
                                        <p:attrNameLst>
                                          <p:attrName>ppt_x</p:attrName>
                                        </p:attrNameLst>
                                      </p:cBhvr>
                                      <p:tavLst>
                                        <p:tav tm="0">
                                          <p:val>
                                            <p:strVal val="#ppt_x"/>
                                          </p:val>
                                        </p:tav>
                                        <p:tav tm="100000">
                                          <p:val>
                                            <p:strVal val="#ppt_x"/>
                                          </p:val>
                                        </p:tav>
                                      </p:tavLst>
                                    </p:anim>
                                    <p:anim calcmode="lin" valueType="num">
                                      <p:cBhvr>
                                        <p:cTn id="17"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sp>
        <p:nvSpPr>
          <p:cNvPr id="7"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8" name="Picture 2" descr="http://ancientrome.ru/art/artwork/sculp/rom/imp/augustus/aug115.jpg"/>
          <p:cNvPicPr>
            <a:picLocks noChangeAspect="1" noChangeArrowheads="1"/>
          </p:cNvPicPr>
          <p:nvPr/>
        </p:nvPicPr>
        <p:blipFill rotWithShape="1">
          <a:blip r:embed="rId2">
            <a:extLst>
              <a:ext uri="{28A0092B-C50C-407E-A947-70E740481C1C}">
                <a14:useLocalDpi xmlns:a14="http://schemas.microsoft.com/office/drawing/2010/main" val="0"/>
              </a:ext>
            </a:extLst>
          </a:blip>
          <a:srcRect l="8163" r="7583"/>
          <a:stretch/>
        </p:blipFill>
        <p:spPr bwMode="auto">
          <a:xfrm>
            <a:off x="5172699" y="267653"/>
            <a:ext cx="3935805" cy="661773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upload.wikimedia.org/wikipedia/commons/0/0b/Augustus_Bevilacqua_Glyptothek_Munich_31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5" y="31034"/>
            <a:ext cx="4685522" cy="677204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426604" y="5157192"/>
            <a:ext cx="3769051" cy="1569660"/>
          </a:xfrm>
          <a:prstGeom prst="rect">
            <a:avLst/>
          </a:prstGeom>
          <a:noFill/>
        </p:spPr>
        <p:txBody>
          <a:bodyPr wrap="square" rtlCol="0">
            <a:spAutoFit/>
          </a:bodyPr>
          <a:lstStyle/>
          <a:p>
            <a:pPr algn="r"/>
            <a:r>
              <a:rPr lang="en-GB" sz="1600" dirty="0" smtClean="0">
                <a:solidFill>
                  <a:srgbClr val="C00000"/>
                </a:solidFill>
              </a:rPr>
              <a:t>Augustus wearing the civic crown / corona </a:t>
            </a:r>
            <a:r>
              <a:rPr lang="en-GB" sz="1600" dirty="0" err="1" smtClean="0">
                <a:solidFill>
                  <a:srgbClr val="C00000"/>
                </a:solidFill>
              </a:rPr>
              <a:t>civica</a:t>
            </a:r>
            <a:r>
              <a:rPr lang="en-GB" sz="1600" dirty="0">
                <a:solidFill>
                  <a:srgbClr val="C00000"/>
                </a:solidFill>
              </a:rPr>
              <a:t> </a:t>
            </a:r>
            <a:r>
              <a:rPr lang="en-GB" sz="1600" dirty="0" smtClean="0">
                <a:solidFill>
                  <a:srgbClr val="C00000"/>
                </a:solidFill>
              </a:rPr>
              <a:t>– a garland of </a:t>
            </a:r>
            <a:r>
              <a:rPr lang="en-GB" sz="1600" dirty="0">
                <a:solidFill>
                  <a:srgbClr val="C00000"/>
                </a:solidFill>
              </a:rPr>
              <a:t>oak leaves - granted by the Senate to someone whom they considered had saved the lives of fellow Roman citizens in battle.</a:t>
            </a:r>
            <a:r>
              <a:rPr lang="en-GB" sz="1600" dirty="0" smtClean="0">
                <a:solidFill>
                  <a:srgbClr val="C00000"/>
                </a:solidFill>
              </a:rPr>
              <a:t/>
            </a:r>
            <a:br>
              <a:rPr lang="en-GB" sz="1600" dirty="0" smtClean="0">
                <a:solidFill>
                  <a:srgbClr val="C00000"/>
                </a:solidFill>
              </a:rPr>
            </a:br>
            <a:r>
              <a:rPr lang="en-GB" sz="1600" dirty="0" smtClean="0">
                <a:solidFill>
                  <a:srgbClr val="C00000"/>
                </a:solidFill>
              </a:rPr>
              <a:t>(Rome, Capitoline Museum)</a:t>
            </a:r>
            <a:endParaRPr lang="en-GB" sz="1600" dirty="0">
              <a:solidFill>
                <a:srgbClr val="C00000"/>
              </a:solidFill>
            </a:endParaRPr>
          </a:p>
        </p:txBody>
      </p:sp>
    </p:spTree>
    <p:extLst>
      <p:ext uri="{BB962C8B-B14F-4D97-AF65-F5344CB8AC3E}">
        <p14:creationId xmlns:p14="http://schemas.microsoft.com/office/powerpoint/2010/main" val="500289548"/>
      </p:ext>
    </p:extLst>
  </p:cSld>
  <p:clrMapOvr>
    <a:masterClrMapping/>
  </p:clrMapOvr>
  <p:transition spd="slow">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smtClean="0"/>
              <a:t>Res </a:t>
            </a:r>
            <a:r>
              <a:rPr lang="en-GB" dirty="0" err="1" smtClean="0"/>
              <a:t>Gestae</a:t>
            </a:r>
            <a:r>
              <a:rPr lang="en-GB" dirty="0" smtClean="0"/>
              <a:t> 34.2 </a:t>
            </a:r>
            <a:br>
              <a:rPr lang="en-GB" dirty="0" smtClean="0"/>
            </a:br>
            <a:r>
              <a:rPr lang="en-GB" dirty="0" smtClean="0">
                <a:solidFill>
                  <a:schemeClr val="bg1">
                    <a:lumMod val="50000"/>
                  </a:schemeClr>
                </a:solidFill>
              </a:rPr>
              <a:t>For </a:t>
            </a:r>
            <a:r>
              <a:rPr lang="en-GB" dirty="0">
                <a:solidFill>
                  <a:schemeClr val="bg1">
                    <a:lumMod val="50000"/>
                  </a:schemeClr>
                </a:solidFill>
              </a:rPr>
              <a:t>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sp>
        <p:nvSpPr>
          <p:cNvPr id="10"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11" name="Picture 2" descr="http://www.cndp.fr/archive-musagora/arapacis-en/images/clipe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t="2024"/>
          <a:stretch/>
        </p:blipFill>
        <p:spPr bwMode="auto">
          <a:xfrm>
            <a:off x="2877569" y="44624"/>
            <a:ext cx="6086919" cy="5949279"/>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2"/>
          <p:cNvSpPr txBox="1">
            <a:spLocks/>
          </p:cNvSpPr>
          <p:nvPr/>
        </p:nvSpPr>
        <p:spPr>
          <a:xfrm>
            <a:off x="3434672" y="5871520"/>
            <a:ext cx="5601824" cy="1013864"/>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r">
              <a:buNone/>
            </a:pPr>
            <a:r>
              <a:rPr lang="en-GB" sz="2000" dirty="0" smtClean="0">
                <a:solidFill>
                  <a:srgbClr val="C00000"/>
                </a:solidFill>
              </a:rPr>
              <a:t>27 B.C. – </a:t>
            </a:r>
            <a:r>
              <a:rPr lang="en-GB" sz="2000" u="sng" dirty="0" smtClean="0">
                <a:solidFill>
                  <a:srgbClr val="C00000"/>
                </a:solidFill>
              </a:rPr>
              <a:t>Senate</a:t>
            </a:r>
            <a:r>
              <a:rPr lang="en-GB" sz="2000" dirty="0" smtClean="0">
                <a:solidFill>
                  <a:srgbClr val="C00000"/>
                </a:solidFill>
              </a:rPr>
              <a:t> &amp; people award Augustus the </a:t>
            </a:r>
            <a:r>
              <a:rPr lang="en-GB" sz="2000" i="1" dirty="0" err="1" smtClean="0">
                <a:solidFill>
                  <a:srgbClr val="C00000"/>
                </a:solidFill>
              </a:rPr>
              <a:t>clupeus</a:t>
            </a:r>
            <a:r>
              <a:rPr lang="en-GB" sz="2000" i="1" dirty="0" smtClean="0">
                <a:solidFill>
                  <a:srgbClr val="C00000"/>
                </a:solidFill>
              </a:rPr>
              <a:t> </a:t>
            </a:r>
            <a:r>
              <a:rPr lang="en-GB" sz="2000" i="1" dirty="0" err="1" smtClean="0">
                <a:solidFill>
                  <a:srgbClr val="C00000"/>
                </a:solidFill>
              </a:rPr>
              <a:t>virtuti</a:t>
            </a:r>
            <a:r>
              <a:rPr lang="en-GB" sz="2000" dirty="0" smtClean="0">
                <a:solidFill>
                  <a:srgbClr val="C00000"/>
                </a:solidFill>
              </a:rPr>
              <a:t> / the “shield of virtues”</a:t>
            </a:r>
            <a:br>
              <a:rPr lang="en-GB" sz="2000" dirty="0" smtClean="0">
                <a:solidFill>
                  <a:srgbClr val="C00000"/>
                </a:solidFill>
              </a:rPr>
            </a:br>
            <a:r>
              <a:rPr lang="en-GB" sz="2000" dirty="0" smtClean="0">
                <a:solidFill>
                  <a:srgbClr val="C00000"/>
                </a:solidFill>
              </a:rPr>
              <a:t>on behalf of his clemency, justice and piety towards the gods and the </a:t>
            </a:r>
            <a:r>
              <a:rPr lang="en-GB" sz="2000" i="1" dirty="0" smtClean="0">
                <a:solidFill>
                  <a:srgbClr val="C00000"/>
                </a:solidFill>
              </a:rPr>
              <a:t>patria/</a:t>
            </a:r>
            <a:r>
              <a:rPr lang="en-GB" sz="2000" dirty="0" smtClean="0">
                <a:solidFill>
                  <a:srgbClr val="C00000"/>
                </a:solidFill>
              </a:rPr>
              <a:t>‘fatherland’</a:t>
            </a:r>
            <a:endParaRPr lang="en-GB" sz="2000" dirty="0">
              <a:solidFill>
                <a:srgbClr val="C00000"/>
              </a:solidFill>
            </a:endParaRPr>
          </a:p>
        </p:txBody>
      </p:sp>
    </p:spTree>
    <p:extLst>
      <p:ext uri="{BB962C8B-B14F-4D97-AF65-F5344CB8AC3E}">
        <p14:creationId xmlns:p14="http://schemas.microsoft.com/office/powerpoint/2010/main" val="33569925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heel(1)">
                                      <p:cBhvr>
                                        <p:cTn id="7" dur="2000"/>
                                        <p:tgtEl>
                                          <p:spTgt spid="11"/>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www.cndp.fr/archive-musagora/arapacis-en/images/clipe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l="57440" t="2024"/>
          <a:stretch/>
        </p:blipFill>
        <p:spPr bwMode="auto">
          <a:xfrm>
            <a:off x="6373906" y="44624"/>
            <a:ext cx="2590582" cy="5949279"/>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smtClean="0"/>
              <a:t>Res </a:t>
            </a:r>
            <a:r>
              <a:rPr lang="en-GB" dirty="0" err="1" smtClean="0"/>
              <a:t>Gestae</a:t>
            </a:r>
            <a:r>
              <a:rPr lang="en-GB" dirty="0" smtClean="0"/>
              <a:t> 34.2 </a:t>
            </a:r>
            <a:br>
              <a:rPr lang="en-GB" dirty="0" smtClean="0"/>
            </a:br>
            <a:r>
              <a:rPr lang="en-GB" dirty="0" smtClean="0">
                <a:solidFill>
                  <a:schemeClr val="bg1">
                    <a:lumMod val="50000"/>
                  </a:schemeClr>
                </a:solidFill>
              </a:rPr>
              <a:t>For </a:t>
            </a:r>
            <a:r>
              <a:rPr lang="en-GB" dirty="0">
                <a:solidFill>
                  <a:schemeClr val="bg1">
                    <a:lumMod val="50000"/>
                  </a:schemeClr>
                </a:solidFill>
              </a:rPr>
              <a:t>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sp>
        <p:nvSpPr>
          <p:cNvPr id="7"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4" name="Picture 7" descr="C:\Eigene Dateien\TEACHING MATERIAL\CITIES &amp; SETTLEMENTS\AUGUSTUS ROM\Augustus Statue Via Labicana.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511" b="98005" l="9832" r="89651">
                        <a14:foregroundMark x1="48124" y1="5200" x2="48124" y2="5200"/>
                        <a14:foregroundMark x1="45666" y1="20133" x2="45666" y2="20133"/>
                        <a14:foregroundMark x1="29884" y1="28053" x2="29884" y2="28053"/>
                        <a14:foregroundMark x1="37775" y1="38331" x2="37775" y2="38331"/>
                        <a14:foregroundMark x1="41009" y1="54837" x2="41009" y2="54837"/>
                        <a14:foregroundMark x1="49806" y1="63724" x2="49806" y2="63724"/>
                        <a14:foregroundMark x1="58862" y1="70556" x2="58862" y2="70556"/>
                        <a14:foregroundMark x1="68435" y1="75393" x2="68435" y2="75393"/>
                        <a14:foregroundMark x1="75938" y1="80230" x2="75938" y2="80230"/>
                        <a14:foregroundMark x1="78784" y1="84704" x2="78784" y2="84704"/>
                        <a14:foregroundMark x1="76714" y1="93773" x2="76714" y2="93773"/>
                        <a14:foregroundMark x1="75162" y1="98065" x2="75162" y2="98065"/>
                        <a14:foregroundMark x1="57309" y1="96493" x2="57309" y2="96493"/>
                        <a14:foregroundMark x1="40233" y1="93229" x2="40233" y2="93229"/>
                        <a14:foregroundMark x1="30660" y1="91052" x2="30660" y2="91052"/>
                        <a14:foregroundMark x1="26520" y1="90689" x2="26520" y2="90689"/>
                        <a14:foregroundMark x1="20310" y1="94196" x2="20310" y2="94196"/>
                        <a14:foregroundMark x1="31048" y1="82164" x2="31048" y2="82164"/>
                        <a14:foregroundMark x1="26908" y1="79444" x2="26908" y2="79444"/>
                        <a14:foregroundMark x1="26908" y1="75756" x2="26908" y2="75756"/>
                        <a14:foregroundMark x1="27426" y1="66445" x2="27426" y2="66445"/>
                        <a14:foregroundMark x1="23286" y1="60459" x2="23286" y2="60459"/>
                        <a14:foregroundMark x1="21216" y1="52479" x2="21216" y2="52479"/>
                        <a14:foregroundMark x1="20310" y1="44921" x2="20310" y2="44921"/>
                        <a14:foregroundMark x1="24062" y1="38331" x2="24062" y2="38331"/>
                        <a14:foregroundMark x1="16559" y1="38755" x2="16559" y2="38755"/>
                        <a14:foregroundMark x1="16559" y1="31923" x2="16559" y2="31923"/>
                        <a14:foregroundMark x1="19534" y1="26300" x2="19534" y2="26300"/>
                        <a14:foregroundMark x1="27426" y1="21282" x2="27426" y2="21282"/>
                        <a14:foregroundMark x1="34799" y1="18742" x2="34799" y2="18742"/>
                        <a14:foregroundMark x1="43984" y1="17775" x2="43984" y2="17775"/>
                        <a14:foregroundMark x1="43596" y1="14087" x2="43596" y2="14087"/>
                        <a14:foregroundMark x1="37775" y1="12334" x2="37775" y2="12334"/>
                        <a14:foregroundMark x1="54722" y1="11971" x2="54722" y2="11971"/>
                        <a14:foregroundMark x1="62225" y1="15236" x2="62225" y2="15236"/>
                        <a14:foregroundMark x1="63131" y1="20677" x2="63131" y2="20677"/>
                        <a14:foregroundMark x1="70893" y1="21282" x2="70893" y2="21282"/>
                        <a14:foregroundMark x1="75938" y1="24365" x2="75938" y2="24365"/>
                        <a14:foregroundMark x1="79301" y1="29988" x2="79301" y2="29988"/>
                        <a14:foregroundMark x1="78784" y1="34643" x2="78784" y2="34643"/>
                        <a14:foregroundMark x1="78008" y1="40085" x2="78008" y2="40085"/>
                        <a14:foregroundMark x1="75938" y1="46070" x2="75938" y2="46070"/>
                        <a14:foregroundMark x1="75938" y1="51149" x2="75938" y2="51149"/>
                        <a14:foregroundMark x1="76714" y1="56167" x2="76714" y2="56167"/>
                        <a14:foregroundMark x1="80078" y1="59069" x2="80078" y2="59069"/>
                        <a14:foregroundMark x1="72962" y1="63180" x2="72962" y2="63180"/>
                        <a14:foregroundMark x1="63907" y1="61427" x2="63907" y2="61427"/>
                        <a14:foregroundMark x1="60931" y1="53869" x2="60931" y2="53869"/>
                        <a14:foregroundMark x1="56404" y1="46493" x2="56404" y2="46493"/>
                        <a14:foregroundMark x1="62613" y1="39722" x2="62613" y2="39722"/>
                        <a14:foregroundMark x1="54334" y1="30955" x2="54334" y2="30955"/>
                        <a14:foregroundMark x1="46442" y1="27267" x2="46442" y2="27267"/>
                        <a14:foregroundMark x1="39845" y1="25151" x2="39845" y2="25151"/>
                        <a14:foregroundMark x1="34023" y1="24788" x2="34023" y2="24788"/>
                        <a14:foregroundMark x1="20310" y1="20677" x2="20310" y2="20677"/>
                        <a14:foregroundMark x1="32342" y1="17412" x2="32342" y2="17412"/>
                        <a14:foregroundMark x1="36869" y1="16203" x2="36869" y2="16203"/>
                        <a14:foregroundMark x1="46831" y1="4595" x2="46831" y2="4595"/>
                        <a14:foregroundMark x1="51488" y1="2479" x2="51488" y2="2479"/>
                        <a14:foregroundMark x1="59767" y1="5744" x2="59767" y2="5744"/>
                        <a14:foregroundMark x1="59379" y1="4595" x2="59379" y2="4595"/>
                        <a14:foregroundMark x1="63131" y1="10399" x2="63131" y2="10399"/>
                        <a14:foregroundMark x1="71410" y1="20496" x2="71410" y2="20496"/>
                        <a14:foregroundMark x1="77232" y1="21463" x2="77232" y2="21463"/>
                        <a14:foregroundMark x1="71410" y1="18380" x2="71410" y2="18380"/>
                        <a14:foregroundMark x1="70893" y1="28476" x2="70893" y2="28476"/>
                        <a14:foregroundMark x1="66753" y1="33676" x2="66753" y2="33676"/>
                        <a14:foregroundMark x1="55239" y1="23821" x2="55239" y2="23821"/>
                        <a14:foregroundMark x1="40233" y1="21826" x2="40233" y2="21826"/>
                        <a14:foregroundMark x1="38163" y1="29988" x2="38163" y2="29988"/>
                        <a14:foregroundMark x1="46054" y1="35429" x2="46054" y2="35429"/>
                        <a14:foregroundMark x1="51876" y1="45526" x2="51876" y2="45526"/>
                        <a14:foregroundMark x1="51488" y1="51693" x2="51488" y2="51693"/>
                        <a14:foregroundMark x1="43208" y1="48005" x2="43208" y2="48005"/>
                        <a14:foregroundMark x1="31048" y1="56953" x2="31048" y2="56953"/>
                        <a14:foregroundMark x1="32342" y1="63180" x2="32342" y2="63180"/>
                        <a14:foregroundMark x1="20310" y1="64329" x2="20310" y2="64329"/>
                        <a14:foregroundMark x1="19922" y1="67412" x2="19922" y2="67412"/>
                        <a14:foregroundMark x1="30660" y1="71282" x2="30660" y2="71282"/>
                        <a14:foregroundMark x1="28590" y1="70314" x2="28590" y2="70314"/>
                        <a14:foregroundMark x1="34799" y1="74426" x2="34799" y2="74426"/>
                        <a14:foregroundMark x1="43596" y1="74788" x2="43596" y2="74788"/>
                        <a14:foregroundMark x1="46831" y1="71886" x2="46831" y2="71886"/>
                        <a14:foregroundMark x1="50970" y1="70133" x2="50970" y2="70133"/>
                        <a14:foregroundMark x1="56404" y1="78295" x2="56404" y2="78295"/>
                        <a14:foregroundMark x1="59379" y1="84281" x2="59379" y2="84281"/>
                        <a14:foregroundMark x1="60155" y1="87969" x2="60155" y2="87969"/>
                        <a14:foregroundMark x1="53946" y1="86215" x2="53946" y2="86215"/>
                        <a14:foregroundMark x1="46831" y1="81802" x2="46831" y2="81802"/>
                        <a14:foregroundMark x1="47348" y1="78295" x2="47348" y2="78295"/>
                        <a14:foregroundMark x1="40621" y1="68803" x2="40621" y2="68803"/>
                        <a14:foregroundMark x1="79690" y1="43591" x2="79690" y2="43591"/>
                        <a14:foregroundMark x1="78396" y1="49577" x2="78396" y2="49577"/>
                        <a14:foregroundMark x1="82536" y1="53083" x2="82536" y2="53083"/>
                        <a14:foregroundMark x1="80078" y1="64510" x2="80078" y2="64510"/>
                        <a14:foregroundMark x1="77620" y1="71524" x2="77620" y2="71524"/>
                        <a14:foregroundMark x1="78396" y1="77146" x2="78396" y2="77146"/>
                        <a14:foregroundMark x1="79690" y1="88936" x2="79690" y2="88936"/>
                        <a14:foregroundMark x1="80078" y1="93229" x2="80078" y2="93229"/>
                        <a14:foregroundMark x1="82924" y1="96493" x2="82924" y2="96493"/>
                        <a14:foregroundMark x1="68823" y1="95345" x2="68823" y2="95345"/>
                        <a14:foregroundMark x1="58862" y1="93410" x2="58862" y2="93410"/>
                        <a14:foregroundMark x1="54334" y1="92624" x2="54334" y2="92624"/>
                        <a14:foregroundMark x1="50194" y1="89903" x2="50194" y2="89903"/>
                        <a14:foregroundMark x1="43596" y1="94982" x2="43596" y2="94982"/>
                        <a14:foregroundMark x1="36093" y1="96675" x2="36093" y2="96675"/>
                        <a14:foregroundMark x1="30272" y1="96675" x2="30272" y2="96675"/>
                        <a14:foregroundMark x1="26132" y1="95345" x2="26132" y2="95345"/>
                        <a14:foregroundMark x1="21216" y1="74426" x2="21216" y2="74426"/>
                        <a14:foregroundMark x1="23286" y1="71100" x2="23286" y2="71100"/>
                        <a14:foregroundMark x1="21216" y1="69347" x2="21216" y2="69347"/>
                        <a14:foregroundMark x1="69728" y1="68017" x2="69728" y2="68017"/>
                        <a14:foregroundMark x1="72962" y1="68017" x2="72962" y2="68017"/>
                        <a14:foregroundMark x1="82536" y1="48609" x2="82536" y2="48609"/>
                        <a14:foregroundMark x1="82924" y1="47279" x2="82924" y2="47279"/>
                        <a14:foregroundMark x1="82536" y1="46493" x2="82536" y2="46493"/>
                        <a14:foregroundMark x1="79301" y1="47037" x2="79301" y2="47037"/>
                        <a14:foregroundMark x1="83441" y1="45345" x2="83441" y2="45345"/>
                        <a14:foregroundMark x1="54334" y1="1511" x2="54334" y2="1511"/>
                        <a14:foregroundMark x1="56404" y1="2479" x2="56404" y2="2479"/>
                      </a14:backgroundRemoval>
                    </a14:imgEffect>
                  </a14:imgLayer>
                </a14:imgProps>
              </a:ext>
              <a:ext uri="{28A0092B-C50C-407E-A947-70E740481C1C}">
                <a14:useLocalDpi xmlns:a14="http://schemas.microsoft.com/office/drawing/2010/main" val="0"/>
              </a:ext>
            </a:extLst>
          </a:blip>
          <a:srcRect/>
          <a:stretch>
            <a:fillRect/>
          </a:stretch>
        </p:blipFill>
        <p:spPr bwMode="auto">
          <a:xfrm>
            <a:off x="1619672" y="-76843"/>
            <a:ext cx="3240360" cy="693484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ustus Statue Primaporta 19 17 BC.JPG"/>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3559925" y="-89477"/>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0" y="548680"/>
            <a:ext cx="2339752" cy="3139321"/>
          </a:xfrm>
          <a:prstGeom prst="rect">
            <a:avLst/>
          </a:prstGeom>
          <a:solidFill>
            <a:srgbClr val="FFC000">
              <a:alpha val="68000"/>
            </a:srgbClr>
          </a:solidFill>
        </p:spPr>
        <p:txBody>
          <a:bodyPr wrap="square" rtlCol="0">
            <a:spAutoFit/>
          </a:bodyPr>
          <a:lstStyle/>
          <a:p>
            <a:pPr algn="ctr"/>
            <a:r>
              <a:rPr lang="en-GB" b="1" i="1" dirty="0" smtClean="0">
                <a:effectLst>
                  <a:outerShdw blurRad="38100" dist="38100" dir="2700000" algn="tl">
                    <a:srgbClr val="000000">
                      <a:alpha val="43137"/>
                    </a:srgbClr>
                  </a:outerShdw>
                </a:effectLst>
              </a:rPr>
              <a:t>pietas</a:t>
            </a:r>
            <a:r>
              <a:rPr lang="en-GB" b="1" dirty="0" smtClean="0">
                <a:effectLst>
                  <a:outerShdw blurRad="38100" dist="38100" dir="2700000" algn="tl">
                    <a:srgbClr val="000000">
                      <a:alpha val="43137"/>
                    </a:srgbClr>
                  </a:outerShdw>
                </a:effectLst>
              </a:rPr>
              <a:t>  / piety</a:t>
            </a:r>
          </a:p>
          <a:p>
            <a:pPr marL="285750" indent="-285750">
              <a:buFont typeface="Arial" panose="020B0604020202020204" pitchFamily="34" charset="0"/>
              <a:buChar char="•"/>
            </a:pPr>
            <a:r>
              <a:rPr lang="en-GB" dirty="0" smtClean="0">
                <a:effectLst>
                  <a:outerShdw blurRad="38100" dist="38100" dir="2700000" algn="tl">
                    <a:srgbClr val="000000">
                      <a:alpha val="43137"/>
                    </a:srgbClr>
                  </a:outerShdw>
                </a:effectLst>
              </a:rPr>
              <a:t>restoring 80+ temples in Rome</a:t>
            </a:r>
          </a:p>
          <a:p>
            <a:pPr marL="285750" indent="-285750">
              <a:buFont typeface="Arial" panose="020B0604020202020204" pitchFamily="34" charset="0"/>
              <a:buChar char="•"/>
            </a:pPr>
            <a:r>
              <a:rPr lang="en-GB" dirty="0" smtClean="0">
                <a:effectLst>
                  <a:outerShdw blurRad="38100" dist="38100" dir="2700000" algn="tl">
                    <a:srgbClr val="000000">
                      <a:alpha val="43137"/>
                    </a:srgbClr>
                  </a:outerShdw>
                </a:effectLst>
              </a:rPr>
              <a:t>building new temples </a:t>
            </a:r>
            <a:br>
              <a:rPr lang="en-GB" dirty="0" smtClean="0">
                <a:effectLst>
                  <a:outerShdw blurRad="38100" dist="38100" dir="2700000" algn="tl">
                    <a:srgbClr val="000000">
                      <a:alpha val="43137"/>
                    </a:srgbClr>
                  </a:outerShdw>
                </a:effectLst>
              </a:rPr>
            </a:br>
            <a:r>
              <a:rPr lang="en-GB" dirty="0" smtClean="0">
                <a:effectLst>
                  <a:outerShdw blurRad="38100" dist="38100" dir="2700000" algn="tl">
                    <a:srgbClr val="000000">
                      <a:alpha val="43137"/>
                    </a:srgbClr>
                  </a:outerShdw>
                </a:effectLst>
              </a:rPr>
              <a:t>(e.g. Mars Ultor)</a:t>
            </a:r>
          </a:p>
          <a:p>
            <a:pPr marL="285750" indent="-285750">
              <a:buFont typeface="Arial" panose="020B0604020202020204" pitchFamily="34" charset="0"/>
              <a:buChar char="•"/>
            </a:pPr>
            <a:r>
              <a:rPr lang="en-GB" dirty="0" smtClean="0">
                <a:effectLst>
                  <a:outerShdw blurRad="38100" dist="38100" dir="2700000" algn="tl">
                    <a:srgbClr val="000000">
                      <a:alpha val="43137"/>
                    </a:srgbClr>
                  </a:outerShdw>
                </a:effectLst>
              </a:rPr>
              <a:t>member of all important priesthoods</a:t>
            </a:r>
          </a:p>
          <a:p>
            <a:pPr marL="285750" indent="-285750">
              <a:buFont typeface="Arial" panose="020B0604020202020204" pitchFamily="34" charset="0"/>
              <a:buChar char="•"/>
            </a:pPr>
            <a:r>
              <a:rPr lang="en-GB" dirty="0" smtClean="0">
                <a:effectLst>
                  <a:outerShdw blurRad="38100" dist="38100" dir="2700000" algn="tl">
                    <a:srgbClr val="000000">
                      <a:alpha val="43137"/>
                    </a:srgbClr>
                  </a:outerShdw>
                </a:effectLst>
              </a:rPr>
              <a:t>12 BC: </a:t>
            </a:r>
            <a:r>
              <a:rPr lang="en-GB" i="1" dirty="0" smtClean="0">
                <a:effectLst>
                  <a:outerShdw blurRad="38100" dist="38100" dir="2700000" algn="tl">
                    <a:srgbClr val="000000">
                      <a:alpha val="43137"/>
                    </a:srgbClr>
                  </a:outerShdw>
                </a:effectLst>
              </a:rPr>
              <a:t>pontifex </a:t>
            </a:r>
            <a:r>
              <a:rPr lang="en-GB" i="1" dirty="0" err="1" smtClean="0">
                <a:effectLst>
                  <a:outerShdw blurRad="38100" dist="38100" dir="2700000" algn="tl">
                    <a:srgbClr val="000000">
                      <a:alpha val="43137"/>
                    </a:srgbClr>
                  </a:outerShdw>
                </a:effectLst>
              </a:rPr>
              <a:t>maximus</a:t>
            </a:r>
            <a:endParaRPr lang="en-GB"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345333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p:stCondLst>
                              <p:cond delay="1000"/>
                            </p:stCondLst>
                            <p:childTnLst>
                              <p:par>
                                <p:cTn id="12" presetID="31" presetClass="entr" presetSubtype="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50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smtClean="0"/>
              <a:t>Res </a:t>
            </a:r>
            <a:r>
              <a:rPr lang="en-GB" dirty="0" err="1" smtClean="0"/>
              <a:t>Gestae</a:t>
            </a:r>
            <a:r>
              <a:rPr lang="en-GB" dirty="0" smtClean="0"/>
              <a:t> 34.2 </a:t>
            </a:r>
            <a:br>
              <a:rPr lang="en-GB" dirty="0" smtClean="0"/>
            </a:br>
            <a:r>
              <a:rPr lang="en-GB" dirty="0" smtClean="0">
                <a:solidFill>
                  <a:schemeClr val="bg1">
                    <a:lumMod val="50000"/>
                  </a:schemeClr>
                </a:solidFill>
              </a:rPr>
              <a:t>For </a:t>
            </a:r>
            <a:r>
              <a:rPr lang="en-GB" dirty="0">
                <a:solidFill>
                  <a:schemeClr val="bg1">
                    <a:lumMod val="50000"/>
                  </a:schemeClr>
                </a:solidFill>
              </a:rPr>
              <a:t>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3 </a:t>
            </a:r>
            <a:r>
              <a:rPr lang="en-GB" dirty="0">
                <a:solidFill>
                  <a:srgbClr val="C00000"/>
                </a:solidFill>
              </a:rPr>
              <a:t>After this time I excelled all in influence [</a:t>
            </a:r>
            <a:r>
              <a:rPr lang="en-GB" i="1" dirty="0" err="1">
                <a:solidFill>
                  <a:srgbClr val="C00000"/>
                </a:solidFill>
              </a:rPr>
              <a:t>auctoritas</a:t>
            </a:r>
            <a:r>
              <a:rPr lang="en-GB" dirty="0">
                <a:solidFill>
                  <a:srgbClr val="C00000"/>
                </a:solidFill>
              </a:rPr>
              <a:t>], although I possessed no more official power [</a:t>
            </a:r>
            <a:r>
              <a:rPr lang="en-GB" i="1" dirty="0" err="1">
                <a:solidFill>
                  <a:srgbClr val="C00000"/>
                </a:solidFill>
              </a:rPr>
              <a:t>potestas</a:t>
            </a:r>
            <a:r>
              <a:rPr lang="en-GB" dirty="0">
                <a:solidFill>
                  <a:srgbClr val="C00000"/>
                </a:solidFill>
              </a:rPr>
              <a:t>] than others who were my colleagues in the several magistracies.</a:t>
            </a:r>
          </a:p>
        </p:txBody>
      </p:sp>
      <p:pic>
        <p:nvPicPr>
          <p:cNvPr id="15" name="Picture 2" descr="http://www.cndp.fr/archive-musagora/arapacis-en/images/clipe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l="57440" t="2024"/>
          <a:stretch/>
        </p:blipFill>
        <p:spPr bwMode="auto">
          <a:xfrm>
            <a:off x="6373906" y="44624"/>
            <a:ext cx="2590582" cy="5949279"/>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Tree>
    <p:extLst>
      <p:ext uri="{BB962C8B-B14F-4D97-AF65-F5344CB8AC3E}">
        <p14:creationId xmlns:p14="http://schemas.microsoft.com/office/powerpoint/2010/main" val="2143997489"/>
      </p:ext>
    </p:extLst>
  </p:cSld>
  <p:clrMapOvr>
    <a:masterClrMapping/>
  </p:clrMapOvr>
  <p:transition spd="slow">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smtClean="0"/>
              <a:t>Res </a:t>
            </a:r>
            <a:r>
              <a:rPr lang="en-GB" dirty="0" err="1" smtClean="0"/>
              <a:t>Gestae</a:t>
            </a:r>
            <a:r>
              <a:rPr lang="en-GB" dirty="0" smtClean="0"/>
              <a:t> 34.2 </a:t>
            </a:r>
            <a:br>
              <a:rPr lang="en-GB" dirty="0" smtClean="0"/>
            </a:br>
            <a:r>
              <a:rPr lang="en-GB" dirty="0" smtClean="0">
                <a:solidFill>
                  <a:schemeClr val="bg1">
                    <a:lumMod val="50000"/>
                  </a:schemeClr>
                </a:solidFill>
              </a:rPr>
              <a:t>For </a:t>
            </a:r>
            <a:r>
              <a:rPr lang="en-GB" dirty="0">
                <a:solidFill>
                  <a:schemeClr val="bg1">
                    <a:lumMod val="50000"/>
                  </a:schemeClr>
                </a:solidFill>
              </a:rPr>
              <a:t>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3 </a:t>
            </a:r>
            <a:r>
              <a:rPr lang="en-GB" dirty="0">
                <a:solidFill>
                  <a:srgbClr val="C00000"/>
                </a:solidFill>
              </a:rPr>
              <a:t>After this time I excelled all in influence [</a:t>
            </a:r>
            <a:r>
              <a:rPr lang="en-GB" i="1" dirty="0" err="1">
                <a:solidFill>
                  <a:srgbClr val="C00000"/>
                </a:solidFill>
              </a:rPr>
              <a:t>auctoritas</a:t>
            </a:r>
            <a:r>
              <a:rPr lang="en-GB" dirty="0">
                <a:solidFill>
                  <a:srgbClr val="C00000"/>
                </a:solidFill>
              </a:rPr>
              <a:t>], although I possessed no more official power [</a:t>
            </a:r>
            <a:r>
              <a:rPr lang="en-GB" i="1" dirty="0" err="1">
                <a:solidFill>
                  <a:srgbClr val="C00000"/>
                </a:solidFill>
              </a:rPr>
              <a:t>potestas</a:t>
            </a:r>
            <a:r>
              <a:rPr lang="en-GB" dirty="0">
                <a:solidFill>
                  <a:srgbClr val="C00000"/>
                </a:solidFill>
              </a:rPr>
              <a:t>] than others who were my colleagues in the several magistracies.</a:t>
            </a:r>
          </a:p>
        </p:txBody>
      </p:sp>
      <p:sp>
        <p:nvSpPr>
          <p:cNvPr id="6"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graphicFrame>
        <p:nvGraphicFramePr>
          <p:cNvPr id="7" name="Content Placeholder 6"/>
          <p:cNvGraphicFramePr>
            <a:graphicFrameLocks/>
          </p:cNvGraphicFramePr>
          <p:nvPr>
            <p:extLst>
              <p:ext uri="{D42A27DB-BD31-4B8C-83A1-F6EECF244321}">
                <p14:modId xmlns:p14="http://schemas.microsoft.com/office/powerpoint/2010/main" val="1335045095"/>
              </p:ext>
            </p:extLst>
          </p:nvPr>
        </p:nvGraphicFramePr>
        <p:xfrm>
          <a:off x="5982100" y="-171400"/>
          <a:ext cx="3126404" cy="7057760"/>
        </p:xfrm>
        <a:graphic>
          <a:graphicData uri="http://schemas.openxmlformats.org/drawingml/2006/table">
            <a:tbl>
              <a:tblPr>
                <a:tableStyleId>{B301B821-A1FF-4177-AEE7-76D212191A09}</a:tableStyleId>
              </a:tblPr>
              <a:tblGrid>
                <a:gridCol w="1110180"/>
                <a:gridCol w="2016224"/>
              </a:tblGrid>
              <a:tr h="247308">
                <a:tc gridSpan="2">
                  <a:txBody>
                    <a:bodyPr/>
                    <a:lstStyle/>
                    <a:p>
                      <a:endParaRPr lang="en-GB" sz="1400" dirty="0"/>
                    </a:p>
                  </a:txBody>
                  <a:tcPr marL="29459" marR="29459" marT="29459" marB="29459" anchor="ctr"/>
                </a:tc>
                <a:tc hMerge="1">
                  <a:txBody>
                    <a:bodyPr/>
                    <a:lstStyle/>
                    <a:p>
                      <a:endParaRPr lang="en-GB"/>
                    </a:p>
                  </a:txBody>
                  <a:tcPr/>
                </a:tc>
              </a:tr>
              <a:tr h="406628">
                <a:tc>
                  <a:txBody>
                    <a:bodyPr/>
                    <a:lstStyle/>
                    <a:p>
                      <a:r>
                        <a:rPr lang="en-GB" sz="1400" dirty="0"/>
                        <a:t>I</a:t>
                      </a:r>
                    </a:p>
                  </a:txBody>
                  <a:tcPr marL="29459" marR="29459" marT="29459" marB="29459" anchor="ctr"/>
                </a:tc>
                <a:tc>
                  <a:txBody>
                    <a:bodyPr/>
                    <a:lstStyle/>
                    <a:p>
                      <a:r>
                        <a:rPr lang="en-GB" sz="1400"/>
                        <a:t>19. VIII. - IX. -43</a:t>
                      </a:r>
                    </a:p>
                  </a:txBody>
                  <a:tcPr marL="29459" marR="29459" marT="29459" marB="29459" anchor="ctr"/>
                </a:tc>
              </a:tr>
              <a:tr h="247308">
                <a:tc>
                  <a:txBody>
                    <a:bodyPr/>
                    <a:lstStyle/>
                    <a:p>
                      <a:r>
                        <a:rPr lang="en-GB" sz="1400"/>
                        <a:t>II</a:t>
                      </a:r>
                    </a:p>
                  </a:txBody>
                  <a:tcPr marL="29459" marR="29459" marT="29459" marB="29459" anchor="ctr"/>
                </a:tc>
                <a:tc>
                  <a:txBody>
                    <a:bodyPr/>
                    <a:lstStyle/>
                    <a:p>
                      <a:r>
                        <a:rPr lang="en-GB" sz="1400"/>
                        <a:t>1. I. -33</a:t>
                      </a:r>
                    </a:p>
                  </a:txBody>
                  <a:tcPr marL="29459" marR="29459" marT="29459" marB="29459" anchor="ctr"/>
                </a:tc>
              </a:tr>
              <a:tr h="247308">
                <a:tc>
                  <a:txBody>
                    <a:bodyPr/>
                    <a:lstStyle/>
                    <a:p>
                      <a:r>
                        <a:rPr lang="en-GB" sz="1400"/>
                        <a:t>III des.</a:t>
                      </a:r>
                    </a:p>
                  </a:txBody>
                  <a:tcPr marL="29459" marR="29459" marT="29459" marB="29459" anchor="ctr"/>
                </a:tc>
                <a:tc>
                  <a:txBody>
                    <a:bodyPr/>
                    <a:lstStyle/>
                    <a:p>
                      <a:r>
                        <a:rPr lang="en-GB" sz="1400"/>
                        <a:t>-33</a:t>
                      </a:r>
                    </a:p>
                  </a:txBody>
                  <a:tcPr marL="29459" marR="29459" marT="29459" marB="29459" anchor="ctr"/>
                </a:tc>
              </a:tr>
              <a:tr h="406628">
                <a:tc>
                  <a:txBody>
                    <a:bodyPr/>
                    <a:lstStyle/>
                    <a:p>
                      <a:r>
                        <a:rPr lang="en-GB" sz="1400" dirty="0" smtClean="0"/>
                        <a:t>III</a:t>
                      </a:r>
                      <a:endParaRPr lang="en-GB" sz="1400" dirty="0"/>
                    </a:p>
                  </a:txBody>
                  <a:tcPr marL="29459" marR="29459" marT="29459" marB="29459" anchor="ctr"/>
                </a:tc>
                <a:tc>
                  <a:txBody>
                    <a:bodyPr/>
                    <a:lstStyle/>
                    <a:p>
                      <a:r>
                        <a:rPr lang="en-GB" sz="1400" dirty="0"/>
                        <a:t>1. I. - 31. XII. -31</a:t>
                      </a:r>
                    </a:p>
                  </a:txBody>
                  <a:tcPr marL="29459" marR="29459" marT="29459" marB="29459" anchor="ctr"/>
                </a:tc>
              </a:tr>
              <a:tr h="406628">
                <a:tc>
                  <a:txBody>
                    <a:bodyPr/>
                    <a:lstStyle/>
                    <a:p>
                      <a:r>
                        <a:rPr lang="en-GB" sz="1400" dirty="0" smtClean="0"/>
                        <a:t>IV</a:t>
                      </a:r>
                      <a:endParaRPr lang="en-GB" sz="1400" dirty="0"/>
                    </a:p>
                  </a:txBody>
                  <a:tcPr marL="29459" marR="29459" marT="29459" marB="29459" anchor="ctr"/>
                </a:tc>
                <a:tc>
                  <a:txBody>
                    <a:bodyPr/>
                    <a:lstStyle/>
                    <a:p>
                      <a:r>
                        <a:rPr lang="en-GB" sz="1400" dirty="0"/>
                        <a:t>1. I. - 31. XII. -30</a:t>
                      </a:r>
                    </a:p>
                  </a:txBody>
                  <a:tcPr marL="29459" marR="29459" marT="29459" marB="29459" anchor="ctr"/>
                </a:tc>
              </a:tr>
              <a:tr h="406628">
                <a:tc>
                  <a:txBody>
                    <a:bodyPr/>
                    <a:lstStyle/>
                    <a:p>
                      <a:r>
                        <a:rPr lang="en-GB" sz="1400"/>
                        <a:t>V</a:t>
                      </a:r>
                    </a:p>
                  </a:txBody>
                  <a:tcPr marL="29459" marR="29459" marT="29459" marB="29459" anchor="ctr"/>
                </a:tc>
                <a:tc>
                  <a:txBody>
                    <a:bodyPr/>
                    <a:lstStyle/>
                    <a:p>
                      <a:r>
                        <a:rPr lang="en-GB" sz="1400" dirty="0"/>
                        <a:t>1. I. - 31. XII. -29</a:t>
                      </a:r>
                    </a:p>
                  </a:txBody>
                  <a:tcPr marL="29459" marR="29459" marT="29459" marB="29459" anchor="ctr"/>
                </a:tc>
              </a:tr>
              <a:tr h="247308">
                <a:tc>
                  <a:txBody>
                    <a:bodyPr/>
                    <a:lstStyle/>
                    <a:p>
                      <a:r>
                        <a:rPr lang="en-GB" sz="1400"/>
                        <a:t>VI des.</a:t>
                      </a:r>
                    </a:p>
                  </a:txBody>
                  <a:tcPr marL="29459" marR="29459" marT="29459" marB="29459" anchor="ctr"/>
                </a:tc>
                <a:tc>
                  <a:txBody>
                    <a:bodyPr/>
                    <a:lstStyle/>
                    <a:p>
                      <a:r>
                        <a:rPr lang="en-GB" sz="1400" dirty="0"/>
                        <a:t>-29</a:t>
                      </a:r>
                    </a:p>
                  </a:txBody>
                  <a:tcPr marL="29459" marR="29459" marT="29459" marB="29459" anchor="ctr"/>
                </a:tc>
              </a:tr>
              <a:tr h="406628">
                <a:tc>
                  <a:txBody>
                    <a:bodyPr/>
                    <a:lstStyle/>
                    <a:p>
                      <a:r>
                        <a:rPr lang="en-GB" sz="1400"/>
                        <a:t>VI</a:t>
                      </a:r>
                    </a:p>
                  </a:txBody>
                  <a:tcPr marL="29459" marR="29459" marT="29459" marB="29459" anchor="ctr"/>
                </a:tc>
                <a:tc>
                  <a:txBody>
                    <a:bodyPr/>
                    <a:lstStyle/>
                    <a:p>
                      <a:r>
                        <a:rPr lang="en-GB" sz="1400" dirty="0"/>
                        <a:t>1. I. - 31. XII. -28</a:t>
                      </a:r>
                    </a:p>
                  </a:txBody>
                  <a:tcPr marL="29459" marR="29459" marT="29459" marB="29459" anchor="ctr"/>
                </a:tc>
              </a:tr>
              <a:tr h="406628">
                <a:tc>
                  <a:txBody>
                    <a:bodyPr/>
                    <a:lstStyle/>
                    <a:p>
                      <a:r>
                        <a:rPr lang="en-GB" sz="1400"/>
                        <a:t>VII</a:t>
                      </a:r>
                    </a:p>
                  </a:txBody>
                  <a:tcPr marL="29459" marR="29459" marT="29459" marB="29459" anchor="ctr"/>
                </a:tc>
                <a:tc>
                  <a:txBody>
                    <a:bodyPr/>
                    <a:lstStyle/>
                    <a:p>
                      <a:r>
                        <a:rPr lang="en-GB" sz="1400" dirty="0"/>
                        <a:t>1. I. - 31. XII. - 27</a:t>
                      </a:r>
                    </a:p>
                  </a:txBody>
                  <a:tcPr marL="29459" marR="29459" marT="29459" marB="29459" anchor="ctr"/>
                </a:tc>
              </a:tr>
              <a:tr h="247308">
                <a:tc>
                  <a:txBody>
                    <a:bodyPr/>
                    <a:lstStyle/>
                    <a:p>
                      <a:r>
                        <a:rPr lang="en-GB" sz="1400"/>
                        <a:t>VIII des.</a:t>
                      </a:r>
                    </a:p>
                  </a:txBody>
                  <a:tcPr marL="29459" marR="29459" marT="29459" marB="29459" anchor="ctr"/>
                </a:tc>
                <a:tc>
                  <a:txBody>
                    <a:bodyPr/>
                    <a:lstStyle/>
                    <a:p>
                      <a:r>
                        <a:rPr lang="en-GB" sz="1400" dirty="0"/>
                        <a:t>-27</a:t>
                      </a:r>
                    </a:p>
                  </a:txBody>
                  <a:tcPr marL="29459" marR="29459" marT="29459" marB="29459" anchor="ctr"/>
                </a:tc>
              </a:tr>
              <a:tr h="406628">
                <a:tc>
                  <a:txBody>
                    <a:bodyPr/>
                    <a:lstStyle/>
                    <a:p>
                      <a:r>
                        <a:rPr lang="en-GB" sz="1400"/>
                        <a:t>VIII</a:t>
                      </a:r>
                    </a:p>
                  </a:txBody>
                  <a:tcPr marL="29459" marR="29459" marT="29459" marB="29459" anchor="ctr"/>
                </a:tc>
                <a:tc>
                  <a:txBody>
                    <a:bodyPr/>
                    <a:lstStyle/>
                    <a:p>
                      <a:r>
                        <a:rPr lang="en-GB" sz="1400" dirty="0"/>
                        <a:t>1. I. - 31. XII. -26</a:t>
                      </a:r>
                    </a:p>
                  </a:txBody>
                  <a:tcPr marL="29459" marR="29459" marT="29459" marB="29459" anchor="ctr"/>
                </a:tc>
              </a:tr>
              <a:tr h="406628">
                <a:tc>
                  <a:txBody>
                    <a:bodyPr/>
                    <a:lstStyle/>
                    <a:p>
                      <a:r>
                        <a:rPr lang="en-GB" sz="1400" dirty="0"/>
                        <a:t>IX</a:t>
                      </a:r>
                    </a:p>
                  </a:txBody>
                  <a:tcPr marL="29459" marR="29459" marT="29459" marB="29459" anchor="ctr"/>
                </a:tc>
                <a:tc>
                  <a:txBody>
                    <a:bodyPr/>
                    <a:lstStyle/>
                    <a:p>
                      <a:r>
                        <a:rPr lang="en-GB" sz="1400" dirty="0"/>
                        <a:t>1. I. - 31. XII. -25</a:t>
                      </a:r>
                    </a:p>
                  </a:txBody>
                  <a:tcPr marL="29459" marR="29459" marT="29459" marB="29459" anchor="ctr"/>
                </a:tc>
              </a:tr>
              <a:tr h="247308">
                <a:tc>
                  <a:txBody>
                    <a:bodyPr/>
                    <a:lstStyle/>
                    <a:p>
                      <a:r>
                        <a:rPr lang="en-GB" sz="1400"/>
                        <a:t>X des.</a:t>
                      </a:r>
                    </a:p>
                  </a:txBody>
                  <a:tcPr marL="29459" marR="29459" marT="29459" marB="29459" anchor="ctr"/>
                </a:tc>
                <a:tc>
                  <a:txBody>
                    <a:bodyPr/>
                    <a:lstStyle/>
                    <a:p>
                      <a:r>
                        <a:rPr lang="en-GB" sz="1400" dirty="0"/>
                        <a:t>-25</a:t>
                      </a:r>
                    </a:p>
                  </a:txBody>
                  <a:tcPr marL="29459" marR="29459" marT="29459" marB="29459" anchor="ctr"/>
                </a:tc>
              </a:tr>
              <a:tr h="406628">
                <a:tc>
                  <a:txBody>
                    <a:bodyPr/>
                    <a:lstStyle/>
                    <a:p>
                      <a:r>
                        <a:rPr lang="en-GB" sz="1400"/>
                        <a:t>X</a:t>
                      </a:r>
                    </a:p>
                  </a:txBody>
                  <a:tcPr marL="29459" marR="29459" marT="29459" marB="29459" anchor="ctr"/>
                </a:tc>
                <a:tc>
                  <a:txBody>
                    <a:bodyPr/>
                    <a:lstStyle/>
                    <a:p>
                      <a:r>
                        <a:rPr lang="en-GB" sz="1400" dirty="0"/>
                        <a:t>1. I. - 31. XII. -24</a:t>
                      </a:r>
                    </a:p>
                  </a:txBody>
                  <a:tcPr marL="29459" marR="29459" marT="29459" marB="29459" anchor="ctr"/>
                </a:tc>
              </a:tr>
              <a:tr h="406628">
                <a:tc>
                  <a:txBody>
                    <a:bodyPr/>
                    <a:lstStyle/>
                    <a:p>
                      <a:r>
                        <a:rPr lang="en-GB" sz="1400"/>
                        <a:t>XI</a:t>
                      </a:r>
                    </a:p>
                  </a:txBody>
                  <a:tcPr marL="29459" marR="29459" marT="29459" marB="29459" anchor="ctr"/>
                </a:tc>
                <a:tc>
                  <a:txBody>
                    <a:bodyPr/>
                    <a:lstStyle/>
                    <a:p>
                      <a:r>
                        <a:rPr lang="en-GB" sz="1400" dirty="0"/>
                        <a:t>1. I. - 31. XII. -23</a:t>
                      </a:r>
                    </a:p>
                  </a:txBody>
                  <a:tcPr marL="29459" marR="29459" marT="29459" marB="29459" anchor="ctr"/>
                </a:tc>
              </a:tr>
              <a:tr h="247308">
                <a:tc>
                  <a:txBody>
                    <a:bodyPr/>
                    <a:lstStyle/>
                    <a:p>
                      <a:r>
                        <a:rPr lang="en-GB" sz="1400"/>
                        <a:t>XII des.</a:t>
                      </a:r>
                    </a:p>
                  </a:txBody>
                  <a:tcPr marL="29459" marR="29459" marT="29459" marB="29459" anchor="ctr"/>
                </a:tc>
                <a:tc>
                  <a:txBody>
                    <a:bodyPr/>
                    <a:lstStyle/>
                    <a:p>
                      <a:r>
                        <a:rPr lang="en-GB" sz="1400"/>
                        <a:t>-6</a:t>
                      </a:r>
                    </a:p>
                  </a:txBody>
                  <a:tcPr marL="29459" marR="29459" marT="29459" marB="29459" anchor="ctr"/>
                </a:tc>
              </a:tr>
              <a:tr h="406628">
                <a:tc>
                  <a:txBody>
                    <a:bodyPr/>
                    <a:lstStyle/>
                    <a:p>
                      <a:r>
                        <a:rPr lang="en-GB" sz="1400"/>
                        <a:t>XII</a:t>
                      </a:r>
                    </a:p>
                  </a:txBody>
                  <a:tcPr marL="29459" marR="29459" marT="29459" marB="29459" anchor="ctr"/>
                </a:tc>
                <a:tc>
                  <a:txBody>
                    <a:bodyPr/>
                    <a:lstStyle/>
                    <a:p>
                      <a:r>
                        <a:rPr lang="en-GB" sz="1400"/>
                        <a:t>1. I. - 31. XII. -5</a:t>
                      </a:r>
                    </a:p>
                  </a:txBody>
                  <a:tcPr marL="29459" marR="29459" marT="29459" marB="29459" anchor="ctr"/>
                </a:tc>
              </a:tr>
              <a:tr h="247308">
                <a:tc>
                  <a:txBody>
                    <a:bodyPr/>
                    <a:lstStyle/>
                    <a:p>
                      <a:r>
                        <a:rPr lang="en-GB" sz="1400"/>
                        <a:t>XIII des.</a:t>
                      </a:r>
                    </a:p>
                  </a:txBody>
                  <a:tcPr marL="29459" marR="29459" marT="29459" marB="29459" anchor="ctr"/>
                </a:tc>
                <a:tc>
                  <a:txBody>
                    <a:bodyPr/>
                    <a:lstStyle/>
                    <a:p>
                      <a:r>
                        <a:rPr lang="en-GB" sz="1400"/>
                        <a:t>-3</a:t>
                      </a:r>
                    </a:p>
                  </a:txBody>
                  <a:tcPr marL="29459" marR="29459" marT="29459" marB="29459" anchor="ctr"/>
                </a:tc>
              </a:tr>
              <a:tr h="406628">
                <a:tc>
                  <a:txBody>
                    <a:bodyPr/>
                    <a:lstStyle/>
                    <a:p>
                      <a:r>
                        <a:rPr lang="en-GB" sz="1400"/>
                        <a:t>XIII</a:t>
                      </a:r>
                    </a:p>
                  </a:txBody>
                  <a:tcPr marL="29459" marR="29459" marT="29459" marB="29459" anchor="ctr"/>
                </a:tc>
                <a:tc>
                  <a:txBody>
                    <a:bodyPr/>
                    <a:lstStyle/>
                    <a:p>
                      <a:r>
                        <a:rPr lang="en-GB" sz="1400" dirty="0"/>
                        <a:t>1. I. - 31. XII. -2</a:t>
                      </a:r>
                    </a:p>
                  </a:txBody>
                  <a:tcPr marL="29459" marR="29459" marT="29459" marB="29459" anchor="ctr"/>
                </a:tc>
              </a:tr>
            </a:tbl>
          </a:graphicData>
        </a:graphic>
      </p:graphicFrame>
    </p:spTree>
    <p:extLst>
      <p:ext uri="{BB962C8B-B14F-4D97-AF65-F5344CB8AC3E}">
        <p14:creationId xmlns:p14="http://schemas.microsoft.com/office/powerpoint/2010/main" val="5843683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125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smtClean="0"/>
              <a:t>Res </a:t>
            </a:r>
            <a:r>
              <a:rPr lang="en-GB" dirty="0" err="1" smtClean="0"/>
              <a:t>Gestae</a:t>
            </a:r>
            <a:r>
              <a:rPr lang="en-GB" dirty="0" smtClean="0"/>
              <a:t> 34.2 </a:t>
            </a:r>
            <a:br>
              <a:rPr lang="en-GB" dirty="0" smtClean="0"/>
            </a:br>
            <a:r>
              <a:rPr lang="en-GB" dirty="0" smtClean="0">
                <a:solidFill>
                  <a:schemeClr val="bg1">
                    <a:lumMod val="50000"/>
                  </a:schemeClr>
                </a:solidFill>
              </a:rPr>
              <a:t>For </a:t>
            </a:r>
            <a:r>
              <a:rPr lang="en-GB" dirty="0">
                <a:solidFill>
                  <a:schemeClr val="bg1">
                    <a:lumMod val="50000"/>
                  </a:schemeClr>
                </a:solidFill>
              </a:rPr>
              <a:t>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3 </a:t>
            </a:r>
            <a:r>
              <a:rPr lang="en-GB" dirty="0">
                <a:solidFill>
                  <a:srgbClr val="C00000"/>
                </a:solidFill>
              </a:rPr>
              <a:t>After this time I excelled all in influence [</a:t>
            </a:r>
            <a:r>
              <a:rPr lang="en-GB" i="1" dirty="0" err="1">
                <a:solidFill>
                  <a:srgbClr val="C00000"/>
                </a:solidFill>
              </a:rPr>
              <a:t>auctoritas</a:t>
            </a:r>
            <a:r>
              <a:rPr lang="en-GB" dirty="0">
                <a:solidFill>
                  <a:srgbClr val="C00000"/>
                </a:solidFill>
              </a:rPr>
              <a:t>], although I possessed no more official power [</a:t>
            </a:r>
            <a:r>
              <a:rPr lang="en-GB" i="1" dirty="0" err="1">
                <a:solidFill>
                  <a:srgbClr val="C00000"/>
                </a:solidFill>
              </a:rPr>
              <a:t>potestas</a:t>
            </a:r>
            <a:r>
              <a:rPr lang="en-GB" dirty="0">
                <a:solidFill>
                  <a:srgbClr val="C00000"/>
                </a:solidFill>
              </a:rPr>
              <a:t>] than others who were my colleagues in the several magistracies.</a:t>
            </a:r>
          </a:p>
        </p:txBody>
      </p:sp>
      <p:sp>
        <p:nvSpPr>
          <p:cNvPr id="6"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graphicFrame>
        <p:nvGraphicFramePr>
          <p:cNvPr id="7" name="Content Placeholder 6"/>
          <p:cNvGraphicFramePr>
            <a:graphicFrameLocks/>
          </p:cNvGraphicFramePr>
          <p:nvPr>
            <p:extLst>
              <p:ext uri="{D42A27DB-BD31-4B8C-83A1-F6EECF244321}">
                <p14:modId xmlns:p14="http://schemas.microsoft.com/office/powerpoint/2010/main" val="336790947"/>
              </p:ext>
            </p:extLst>
          </p:nvPr>
        </p:nvGraphicFramePr>
        <p:xfrm>
          <a:off x="5982100" y="-171400"/>
          <a:ext cx="3126404" cy="7057760"/>
        </p:xfrm>
        <a:graphic>
          <a:graphicData uri="http://schemas.openxmlformats.org/drawingml/2006/table">
            <a:tbl>
              <a:tblPr>
                <a:tableStyleId>{B301B821-A1FF-4177-AEE7-76D212191A09}</a:tableStyleId>
              </a:tblPr>
              <a:tblGrid>
                <a:gridCol w="1110180"/>
                <a:gridCol w="2016224"/>
              </a:tblGrid>
              <a:tr h="247308">
                <a:tc gridSpan="2">
                  <a:txBody>
                    <a:bodyPr/>
                    <a:lstStyle/>
                    <a:p>
                      <a:endParaRPr lang="en-GB" sz="1400" dirty="0"/>
                    </a:p>
                  </a:txBody>
                  <a:tcPr marL="29459" marR="29459" marT="29459" marB="29459" anchor="ctr"/>
                </a:tc>
                <a:tc hMerge="1">
                  <a:txBody>
                    <a:bodyPr/>
                    <a:lstStyle/>
                    <a:p>
                      <a:endParaRPr lang="en-GB"/>
                    </a:p>
                  </a:txBody>
                  <a:tcPr/>
                </a:tc>
              </a:tr>
              <a:tr h="406628">
                <a:tc>
                  <a:txBody>
                    <a:bodyPr/>
                    <a:lstStyle/>
                    <a:p>
                      <a:r>
                        <a:rPr lang="en-GB" sz="1400"/>
                        <a:t>I</a:t>
                      </a:r>
                    </a:p>
                  </a:txBody>
                  <a:tcPr marL="29459" marR="29459" marT="29459" marB="29459" anchor="ctr"/>
                </a:tc>
                <a:tc>
                  <a:txBody>
                    <a:bodyPr/>
                    <a:lstStyle/>
                    <a:p>
                      <a:r>
                        <a:rPr lang="en-GB" sz="1400"/>
                        <a:t>19. VIII. - IX. -43</a:t>
                      </a:r>
                    </a:p>
                  </a:txBody>
                  <a:tcPr marL="29459" marR="29459" marT="29459" marB="29459" anchor="ctr"/>
                </a:tc>
              </a:tr>
              <a:tr h="247308">
                <a:tc>
                  <a:txBody>
                    <a:bodyPr/>
                    <a:lstStyle/>
                    <a:p>
                      <a:r>
                        <a:rPr lang="en-GB" sz="1400"/>
                        <a:t>II</a:t>
                      </a:r>
                    </a:p>
                  </a:txBody>
                  <a:tcPr marL="29459" marR="29459" marT="29459" marB="29459" anchor="ctr"/>
                </a:tc>
                <a:tc>
                  <a:txBody>
                    <a:bodyPr/>
                    <a:lstStyle/>
                    <a:p>
                      <a:r>
                        <a:rPr lang="en-GB" sz="1400"/>
                        <a:t>1. I. -33</a:t>
                      </a:r>
                    </a:p>
                  </a:txBody>
                  <a:tcPr marL="29459" marR="29459" marT="29459" marB="29459" anchor="ctr"/>
                </a:tc>
              </a:tr>
              <a:tr h="247308">
                <a:tc>
                  <a:txBody>
                    <a:bodyPr/>
                    <a:lstStyle/>
                    <a:p>
                      <a:r>
                        <a:rPr lang="en-GB" sz="1400"/>
                        <a:t>III des.</a:t>
                      </a:r>
                    </a:p>
                  </a:txBody>
                  <a:tcPr marL="29459" marR="29459" marT="29459" marB="29459" anchor="ctr"/>
                </a:tc>
                <a:tc>
                  <a:txBody>
                    <a:bodyPr/>
                    <a:lstStyle/>
                    <a:p>
                      <a:r>
                        <a:rPr lang="en-GB" sz="1400"/>
                        <a:t>-33</a:t>
                      </a:r>
                    </a:p>
                  </a:txBody>
                  <a:tcPr marL="29459" marR="29459" marT="29459" marB="29459" anchor="ctr"/>
                </a:tc>
              </a:tr>
              <a:tr h="406628">
                <a:tc>
                  <a:txBody>
                    <a:bodyPr/>
                    <a:lstStyle/>
                    <a:p>
                      <a:r>
                        <a:rPr lang="en-GB" sz="1400" dirty="0" smtClean="0"/>
                        <a:t>III</a:t>
                      </a:r>
                      <a:endParaRPr lang="en-GB" sz="1400" dirty="0"/>
                    </a:p>
                  </a:txBody>
                  <a:tcPr marL="29459" marR="29459" marT="29459" marB="29459" anchor="ctr">
                    <a:solidFill>
                      <a:srgbClr val="FFC000"/>
                    </a:solidFill>
                  </a:tcPr>
                </a:tc>
                <a:tc>
                  <a:txBody>
                    <a:bodyPr/>
                    <a:lstStyle/>
                    <a:p>
                      <a:r>
                        <a:rPr lang="en-GB" sz="1400" dirty="0"/>
                        <a:t>1. I. - 31. XII. -31</a:t>
                      </a:r>
                    </a:p>
                  </a:txBody>
                  <a:tcPr marL="29459" marR="29459" marT="29459" marB="29459" anchor="ctr">
                    <a:solidFill>
                      <a:srgbClr val="FFC000"/>
                    </a:solidFill>
                  </a:tcPr>
                </a:tc>
              </a:tr>
              <a:tr h="406628">
                <a:tc>
                  <a:txBody>
                    <a:bodyPr/>
                    <a:lstStyle/>
                    <a:p>
                      <a:r>
                        <a:rPr lang="en-GB" sz="1400" dirty="0" smtClean="0"/>
                        <a:t>IV</a:t>
                      </a:r>
                      <a:endParaRPr lang="en-GB" sz="1400" dirty="0"/>
                    </a:p>
                  </a:txBody>
                  <a:tcPr marL="29459" marR="29459" marT="29459" marB="29459" anchor="ctr">
                    <a:solidFill>
                      <a:srgbClr val="FFC000"/>
                    </a:solidFill>
                  </a:tcPr>
                </a:tc>
                <a:tc>
                  <a:txBody>
                    <a:bodyPr/>
                    <a:lstStyle/>
                    <a:p>
                      <a:r>
                        <a:rPr lang="en-GB" sz="1400" dirty="0"/>
                        <a:t>1. I. - 31. XII. -30</a:t>
                      </a:r>
                    </a:p>
                  </a:txBody>
                  <a:tcPr marL="29459" marR="29459" marT="29459" marB="29459" anchor="ctr">
                    <a:solidFill>
                      <a:srgbClr val="FFC000"/>
                    </a:solidFill>
                  </a:tcPr>
                </a:tc>
              </a:tr>
              <a:tr h="406628">
                <a:tc>
                  <a:txBody>
                    <a:bodyPr/>
                    <a:lstStyle/>
                    <a:p>
                      <a:r>
                        <a:rPr lang="en-GB" sz="1400"/>
                        <a:t>V</a:t>
                      </a:r>
                    </a:p>
                  </a:txBody>
                  <a:tcPr marL="29459" marR="29459" marT="29459" marB="29459" anchor="ctr">
                    <a:solidFill>
                      <a:srgbClr val="FFC000"/>
                    </a:solidFill>
                  </a:tcPr>
                </a:tc>
                <a:tc>
                  <a:txBody>
                    <a:bodyPr/>
                    <a:lstStyle/>
                    <a:p>
                      <a:r>
                        <a:rPr lang="en-GB" sz="1400" dirty="0"/>
                        <a:t>1. I. - 31. XII. -29</a:t>
                      </a:r>
                    </a:p>
                  </a:txBody>
                  <a:tcPr marL="29459" marR="29459" marT="29459" marB="29459" anchor="ctr">
                    <a:solidFill>
                      <a:srgbClr val="FFC000"/>
                    </a:solidFill>
                  </a:tcPr>
                </a:tc>
              </a:tr>
              <a:tr h="247308">
                <a:tc>
                  <a:txBody>
                    <a:bodyPr/>
                    <a:lstStyle/>
                    <a:p>
                      <a:r>
                        <a:rPr lang="en-GB" sz="1400"/>
                        <a:t>VI des.</a:t>
                      </a:r>
                    </a:p>
                  </a:txBody>
                  <a:tcPr marL="29459" marR="29459" marT="29459" marB="29459" anchor="ctr">
                    <a:solidFill>
                      <a:srgbClr val="FFC000"/>
                    </a:solidFill>
                  </a:tcPr>
                </a:tc>
                <a:tc>
                  <a:txBody>
                    <a:bodyPr/>
                    <a:lstStyle/>
                    <a:p>
                      <a:r>
                        <a:rPr lang="en-GB" sz="1400" dirty="0"/>
                        <a:t>-29</a:t>
                      </a:r>
                    </a:p>
                  </a:txBody>
                  <a:tcPr marL="29459" marR="29459" marT="29459" marB="29459" anchor="ctr">
                    <a:solidFill>
                      <a:srgbClr val="FFC000"/>
                    </a:solidFill>
                  </a:tcPr>
                </a:tc>
              </a:tr>
              <a:tr h="406628">
                <a:tc>
                  <a:txBody>
                    <a:bodyPr/>
                    <a:lstStyle/>
                    <a:p>
                      <a:r>
                        <a:rPr lang="en-GB" sz="1400"/>
                        <a:t>VI</a:t>
                      </a:r>
                    </a:p>
                  </a:txBody>
                  <a:tcPr marL="29459" marR="29459" marT="29459" marB="29459" anchor="ctr">
                    <a:solidFill>
                      <a:srgbClr val="FFC000"/>
                    </a:solidFill>
                  </a:tcPr>
                </a:tc>
                <a:tc>
                  <a:txBody>
                    <a:bodyPr/>
                    <a:lstStyle/>
                    <a:p>
                      <a:r>
                        <a:rPr lang="en-GB" sz="1400" dirty="0"/>
                        <a:t>1. I. - 31. XII. -28</a:t>
                      </a:r>
                    </a:p>
                  </a:txBody>
                  <a:tcPr marL="29459" marR="29459" marT="29459" marB="29459" anchor="ctr">
                    <a:solidFill>
                      <a:srgbClr val="FFC000"/>
                    </a:solidFill>
                  </a:tcPr>
                </a:tc>
              </a:tr>
              <a:tr h="406628">
                <a:tc>
                  <a:txBody>
                    <a:bodyPr/>
                    <a:lstStyle/>
                    <a:p>
                      <a:r>
                        <a:rPr lang="en-GB" sz="1400"/>
                        <a:t>VII</a:t>
                      </a:r>
                    </a:p>
                  </a:txBody>
                  <a:tcPr marL="29459" marR="29459" marT="29459" marB="29459" anchor="ctr">
                    <a:solidFill>
                      <a:srgbClr val="FFC000"/>
                    </a:solidFill>
                  </a:tcPr>
                </a:tc>
                <a:tc>
                  <a:txBody>
                    <a:bodyPr/>
                    <a:lstStyle/>
                    <a:p>
                      <a:r>
                        <a:rPr lang="en-GB" sz="1400" dirty="0"/>
                        <a:t>1. I. - 31. XII. - 27</a:t>
                      </a:r>
                    </a:p>
                  </a:txBody>
                  <a:tcPr marL="29459" marR="29459" marT="29459" marB="29459" anchor="ctr">
                    <a:solidFill>
                      <a:srgbClr val="FFC000"/>
                    </a:solidFill>
                  </a:tcPr>
                </a:tc>
              </a:tr>
              <a:tr h="247308">
                <a:tc>
                  <a:txBody>
                    <a:bodyPr/>
                    <a:lstStyle/>
                    <a:p>
                      <a:r>
                        <a:rPr lang="en-GB" sz="1400"/>
                        <a:t>VIII des.</a:t>
                      </a:r>
                    </a:p>
                  </a:txBody>
                  <a:tcPr marL="29459" marR="29459" marT="29459" marB="29459" anchor="ctr">
                    <a:solidFill>
                      <a:srgbClr val="FFC000"/>
                    </a:solidFill>
                  </a:tcPr>
                </a:tc>
                <a:tc>
                  <a:txBody>
                    <a:bodyPr/>
                    <a:lstStyle/>
                    <a:p>
                      <a:r>
                        <a:rPr lang="en-GB" sz="1400" dirty="0"/>
                        <a:t>-27</a:t>
                      </a:r>
                    </a:p>
                  </a:txBody>
                  <a:tcPr marL="29459" marR="29459" marT="29459" marB="29459" anchor="ctr">
                    <a:solidFill>
                      <a:srgbClr val="FFC000"/>
                    </a:solidFill>
                  </a:tcPr>
                </a:tc>
              </a:tr>
              <a:tr h="406628">
                <a:tc>
                  <a:txBody>
                    <a:bodyPr/>
                    <a:lstStyle/>
                    <a:p>
                      <a:r>
                        <a:rPr lang="en-GB" sz="1400"/>
                        <a:t>VIII</a:t>
                      </a:r>
                    </a:p>
                  </a:txBody>
                  <a:tcPr marL="29459" marR="29459" marT="29459" marB="29459" anchor="ctr">
                    <a:solidFill>
                      <a:srgbClr val="FFC000"/>
                    </a:solidFill>
                  </a:tcPr>
                </a:tc>
                <a:tc>
                  <a:txBody>
                    <a:bodyPr/>
                    <a:lstStyle/>
                    <a:p>
                      <a:r>
                        <a:rPr lang="en-GB" sz="1400" dirty="0"/>
                        <a:t>1. I. - 31. XII. -26</a:t>
                      </a:r>
                    </a:p>
                  </a:txBody>
                  <a:tcPr marL="29459" marR="29459" marT="29459" marB="29459" anchor="ctr">
                    <a:solidFill>
                      <a:srgbClr val="FFC000"/>
                    </a:solidFill>
                  </a:tcPr>
                </a:tc>
              </a:tr>
              <a:tr h="406628">
                <a:tc>
                  <a:txBody>
                    <a:bodyPr/>
                    <a:lstStyle/>
                    <a:p>
                      <a:r>
                        <a:rPr lang="en-GB" sz="1400" dirty="0"/>
                        <a:t>IX</a:t>
                      </a:r>
                    </a:p>
                  </a:txBody>
                  <a:tcPr marL="29459" marR="29459" marT="29459" marB="29459" anchor="ctr">
                    <a:solidFill>
                      <a:srgbClr val="FFC000"/>
                    </a:solidFill>
                  </a:tcPr>
                </a:tc>
                <a:tc>
                  <a:txBody>
                    <a:bodyPr/>
                    <a:lstStyle/>
                    <a:p>
                      <a:r>
                        <a:rPr lang="en-GB" sz="1400" dirty="0"/>
                        <a:t>1. I. - 31. XII. -25</a:t>
                      </a:r>
                    </a:p>
                  </a:txBody>
                  <a:tcPr marL="29459" marR="29459" marT="29459" marB="29459" anchor="ctr">
                    <a:solidFill>
                      <a:srgbClr val="FFC000"/>
                    </a:solidFill>
                  </a:tcPr>
                </a:tc>
              </a:tr>
              <a:tr h="247308">
                <a:tc>
                  <a:txBody>
                    <a:bodyPr/>
                    <a:lstStyle/>
                    <a:p>
                      <a:r>
                        <a:rPr lang="en-GB" sz="1400"/>
                        <a:t>X des.</a:t>
                      </a:r>
                    </a:p>
                  </a:txBody>
                  <a:tcPr marL="29459" marR="29459" marT="29459" marB="29459" anchor="ctr">
                    <a:solidFill>
                      <a:srgbClr val="FFC000"/>
                    </a:solidFill>
                  </a:tcPr>
                </a:tc>
                <a:tc>
                  <a:txBody>
                    <a:bodyPr/>
                    <a:lstStyle/>
                    <a:p>
                      <a:r>
                        <a:rPr lang="en-GB" sz="1400" dirty="0"/>
                        <a:t>-25</a:t>
                      </a:r>
                    </a:p>
                  </a:txBody>
                  <a:tcPr marL="29459" marR="29459" marT="29459" marB="29459" anchor="ctr">
                    <a:solidFill>
                      <a:srgbClr val="FFC000"/>
                    </a:solidFill>
                  </a:tcPr>
                </a:tc>
              </a:tr>
              <a:tr h="406628">
                <a:tc>
                  <a:txBody>
                    <a:bodyPr/>
                    <a:lstStyle/>
                    <a:p>
                      <a:r>
                        <a:rPr lang="en-GB" sz="1400"/>
                        <a:t>X</a:t>
                      </a:r>
                    </a:p>
                  </a:txBody>
                  <a:tcPr marL="29459" marR="29459" marT="29459" marB="29459" anchor="ctr">
                    <a:solidFill>
                      <a:srgbClr val="FFC000"/>
                    </a:solidFill>
                  </a:tcPr>
                </a:tc>
                <a:tc>
                  <a:txBody>
                    <a:bodyPr/>
                    <a:lstStyle/>
                    <a:p>
                      <a:r>
                        <a:rPr lang="en-GB" sz="1400" dirty="0"/>
                        <a:t>1. I. - 31. XII. -24</a:t>
                      </a:r>
                    </a:p>
                  </a:txBody>
                  <a:tcPr marL="29459" marR="29459" marT="29459" marB="29459" anchor="ctr">
                    <a:solidFill>
                      <a:srgbClr val="FFC000"/>
                    </a:solidFill>
                  </a:tcPr>
                </a:tc>
              </a:tr>
              <a:tr h="406628">
                <a:tc>
                  <a:txBody>
                    <a:bodyPr/>
                    <a:lstStyle/>
                    <a:p>
                      <a:r>
                        <a:rPr lang="en-GB" sz="1400"/>
                        <a:t>XI</a:t>
                      </a:r>
                    </a:p>
                  </a:txBody>
                  <a:tcPr marL="29459" marR="29459" marT="29459" marB="29459" anchor="ctr">
                    <a:solidFill>
                      <a:srgbClr val="FFC000"/>
                    </a:solidFill>
                  </a:tcPr>
                </a:tc>
                <a:tc>
                  <a:txBody>
                    <a:bodyPr/>
                    <a:lstStyle/>
                    <a:p>
                      <a:r>
                        <a:rPr lang="en-GB" sz="1400" dirty="0"/>
                        <a:t>1. I. - 31. XII. -23</a:t>
                      </a:r>
                    </a:p>
                  </a:txBody>
                  <a:tcPr marL="29459" marR="29459" marT="29459" marB="29459" anchor="ctr">
                    <a:solidFill>
                      <a:srgbClr val="FFC000"/>
                    </a:solidFill>
                  </a:tcPr>
                </a:tc>
              </a:tr>
              <a:tr h="247308">
                <a:tc>
                  <a:txBody>
                    <a:bodyPr/>
                    <a:lstStyle/>
                    <a:p>
                      <a:r>
                        <a:rPr lang="en-GB" sz="1400"/>
                        <a:t>XII des.</a:t>
                      </a:r>
                    </a:p>
                  </a:txBody>
                  <a:tcPr marL="29459" marR="29459" marT="29459" marB="29459" anchor="ctr"/>
                </a:tc>
                <a:tc>
                  <a:txBody>
                    <a:bodyPr/>
                    <a:lstStyle/>
                    <a:p>
                      <a:r>
                        <a:rPr lang="en-GB" sz="1400"/>
                        <a:t>-6</a:t>
                      </a:r>
                    </a:p>
                  </a:txBody>
                  <a:tcPr marL="29459" marR="29459" marT="29459" marB="29459" anchor="ctr"/>
                </a:tc>
              </a:tr>
              <a:tr h="406628">
                <a:tc>
                  <a:txBody>
                    <a:bodyPr/>
                    <a:lstStyle/>
                    <a:p>
                      <a:r>
                        <a:rPr lang="en-GB" sz="1400"/>
                        <a:t>XII</a:t>
                      </a:r>
                    </a:p>
                  </a:txBody>
                  <a:tcPr marL="29459" marR="29459" marT="29459" marB="29459" anchor="ctr"/>
                </a:tc>
                <a:tc>
                  <a:txBody>
                    <a:bodyPr/>
                    <a:lstStyle/>
                    <a:p>
                      <a:r>
                        <a:rPr lang="en-GB" sz="1400"/>
                        <a:t>1. I. - 31. XII. -5</a:t>
                      </a:r>
                    </a:p>
                  </a:txBody>
                  <a:tcPr marL="29459" marR="29459" marT="29459" marB="29459" anchor="ctr"/>
                </a:tc>
              </a:tr>
              <a:tr h="247308">
                <a:tc>
                  <a:txBody>
                    <a:bodyPr/>
                    <a:lstStyle/>
                    <a:p>
                      <a:r>
                        <a:rPr lang="en-GB" sz="1400"/>
                        <a:t>XIII des.</a:t>
                      </a:r>
                    </a:p>
                  </a:txBody>
                  <a:tcPr marL="29459" marR="29459" marT="29459" marB="29459" anchor="ctr"/>
                </a:tc>
                <a:tc>
                  <a:txBody>
                    <a:bodyPr/>
                    <a:lstStyle/>
                    <a:p>
                      <a:r>
                        <a:rPr lang="en-GB" sz="1400"/>
                        <a:t>-3</a:t>
                      </a:r>
                    </a:p>
                  </a:txBody>
                  <a:tcPr marL="29459" marR="29459" marT="29459" marB="29459" anchor="ctr"/>
                </a:tc>
              </a:tr>
              <a:tr h="406628">
                <a:tc>
                  <a:txBody>
                    <a:bodyPr/>
                    <a:lstStyle/>
                    <a:p>
                      <a:r>
                        <a:rPr lang="en-GB" sz="1400"/>
                        <a:t>XIII</a:t>
                      </a:r>
                    </a:p>
                  </a:txBody>
                  <a:tcPr marL="29459" marR="29459" marT="29459" marB="29459" anchor="ctr"/>
                </a:tc>
                <a:tc>
                  <a:txBody>
                    <a:bodyPr/>
                    <a:lstStyle/>
                    <a:p>
                      <a:r>
                        <a:rPr lang="en-GB" sz="1400" dirty="0"/>
                        <a:t>1. I. - 31. XII. -2</a:t>
                      </a:r>
                    </a:p>
                  </a:txBody>
                  <a:tcPr marL="29459" marR="29459" marT="29459" marB="29459" anchor="ctr"/>
                </a:tc>
              </a:tr>
            </a:tbl>
          </a:graphicData>
        </a:graphic>
      </p:graphicFrame>
    </p:spTree>
    <p:extLst>
      <p:ext uri="{BB962C8B-B14F-4D97-AF65-F5344CB8AC3E}">
        <p14:creationId xmlns:p14="http://schemas.microsoft.com/office/powerpoint/2010/main" val="2987444545"/>
      </p:ext>
    </p:extLst>
  </p:cSld>
  <p:clrMapOvr>
    <a:masterClrMapping/>
  </p:clrMapOvr>
  <p:transition spd="slow">
    <p:randomBar dir="ver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thumb/e/e7/RomanEmpire_117.svg/2180px-RomanEmpire_117.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12819" r="51875"/>
          <a:stretch/>
        </p:blipFill>
        <p:spPr bwMode="auto">
          <a:xfrm>
            <a:off x="1" y="0"/>
            <a:ext cx="4481848" cy="68676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3" name="Content Placeholder 2"/>
          <p:cNvSpPr>
            <a:spLocks noGrp="1"/>
          </p:cNvSpPr>
          <p:nvPr>
            <p:ph sz="quarter" idx="1"/>
          </p:nvPr>
        </p:nvSpPr>
        <p:spPr>
          <a:xfrm>
            <a:off x="4481849" y="1527048"/>
            <a:ext cx="4482639" cy="4998296"/>
          </a:xfrm>
        </p:spPr>
        <p:txBody>
          <a:bodyPr>
            <a:normAutofit/>
          </a:bodyPr>
          <a:lstStyle/>
          <a:p>
            <a:r>
              <a:rPr lang="en-GB" sz="2400" dirty="0" smtClean="0"/>
              <a:t>16</a:t>
            </a:r>
            <a:r>
              <a:rPr lang="en-GB" sz="2400" baseline="30000" dirty="0" smtClean="0"/>
              <a:t>th</a:t>
            </a:r>
            <a:r>
              <a:rPr lang="en-GB" sz="2400" dirty="0" smtClean="0"/>
              <a:t> Jan. 27 B.C.: </a:t>
            </a:r>
            <a:br>
              <a:rPr lang="en-GB" sz="2400" dirty="0" smtClean="0"/>
            </a:br>
            <a:r>
              <a:rPr lang="en-GB" sz="2400" dirty="0" smtClean="0"/>
              <a:t>Senate asks Octavian to have </a:t>
            </a:r>
            <a:r>
              <a:rPr lang="en-GB" sz="2400" b="1" dirty="0" err="1" smtClean="0"/>
              <a:t>proconsular</a:t>
            </a:r>
            <a:r>
              <a:rPr lang="en-GB" sz="2400" b="1" i="1" dirty="0" smtClean="0"/>
              <a:t> imperium</a:t>
            </a:r>
            <a:r>
              <a:rPr lang="en-GB" sz="2400" i="1" dirty="0" smtClean="0"/>
              <a:t> </a:t>
            </a:r>
            <a:r>
              <a:rPr lang="en-GB" sz="2400" dirty="0" smtClean="0"/>
              <a:t>to “pacify” the provinces, notably Spain, Gaul and Germany</a:t>
            </a:r>
          </a:p>
          <a:p>
            <a:pPr lvl="1"/>
            <a:r>
              <a:rPr lang="en-GB" dirty="0" smtClean="0"/>
              <a:t>originally only for 10 years</a:t>
            </a:r>
          </a:p>
          <a:p>
            <a:pPr lvl="1"/>
            <a:r>
              <a:rPr lang="en-GB" dirty="0" smtClean="0"/>
              <a:t>Augustus </a:t>
            </a:r>
            <a:br>
              <a:rPr lang="en-GB" dirty="0" smtClean="0"/>
            </a:br>
            <a:r>
              <a:rPr lang="en-GB" dirty="0" smtClean="0"/>
              <a:t>– re-organising the army</a:t>
            </a:r>
            <a:br>
              <a:rPr lang="en-GB" dirty="0" smtClean="0"/>
            </a:br>
            <a:r>
              <a:rPr lang="en-GB" dirty="0" smtClean="0">
                <a:sym typeface="Wingdings" panose="05000000000000000000" pitchFamily="2" charset="2"/>
              </a:rPr>
              <a:t>standing, professional army</a:t>
            </a:r>
          </a:p>
          <a:p>
            <a:pPr lvl="2"/>
            <a:r>
              <a:rPr lang="en-GB" dirty="0" smtClean="0">
                <a:solidFill>
                  <a:schemeClr val="accent1">
                    <a:lumMod val="75000"/>
                  </a:schemeClr>
                </a:solidFill>
                <a:sym typeface="Wingdings" panose="05000000000000000000" pitchFamily="2" charset="2"/>
              </a:rPr>
              <a:t>legions – 20 years of service</a:t>
            </a:r>
          </a:p>
          <a:p>
            <a:pPr lvl="2"/>
            <a:r>
              <a:rPr lang="en-GB" dirty="0" smtClean="0">
                <a:solidFill>
                  <a:schemeClr val="accent1">
                    <a:lumMod val="75000"/>
                  </a:schemeClr>
                </a:solidFill>
                <a:sym typeface="Wingdings" panose="05000000000000000000" pitchFamily="2" charset="2"/>
              </a:rPr>
              <a:t>auxiliary units – 25 years</a:t>
            </a:r>
            <a:endParaRPr lang="en-GB" dirty="0" smtClean="0">
              <a:solidFill>
                <a:schemeClr val="accent1">
                  <a:lumMod val="75000"/>
                </a:schemeClr>
              </a:solidFill>
            </a:endParaRPr>
          </a:p>
          <a:p>
            <a:endParaRPr lang="en-GB" dirty="0"/>
          </a:p>
        </p:txBody>
      </p:sp>
    </p:spTree>
    <p:extLst>
      <p:ext uri="{BB962C8B-B14F-4D97-AF65-F5344CB8AC3E}">
        <p14:creationId xmlns:p14="http://schemas.microsoft.com/office/powerpoint/2010/main" val="8373774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upload.wikimedia.org/wikipedia/commons/thumb/e/e7/RomanEmpire_117.svg/2180px-RomanEmpire_117.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12819" r="2128"/>
          <a:stretch/>
        </p:blipFill>
        <p:spPr bwMode="auto">
          <a:xfrm>
            <a:off x="0" y="0"/>
            <a:ext cx="9114674" cy="6867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136105"/>
      </p:ext>
    </p:extLst>
  </p:cSld>
  <p:clrMapOvr>
    <a:masterClrMapping/>
  </p:clrMapOvr>
  <p:transition spd="slow">
    <p:cove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23 B.C. – </a:t>
            </a:r>
            <a:r>
              <a:rPr lang="en-GB" dirty="0" err="1" smtClean="0"/>
              <a:t>tribunician</a:t>
            </a:r>
            <a:r>
              <a:rPr lang="en-GB" dirty="0" smtClean="0"/>
              <a:t> power</a:t>
            </a:r>
            <a:endParaRPr lang="en-GB" dirty="0"/>
          </a:p>
        </p:txBody>
      </p:sp>
      <p:sp>
        <p:nvSpPr>
          <p:cNvPr id="5" name="Content Placeholder 2"/>
          <p:cNvSpPr>
            <a:spLocks noGrp="1"/>
          </p:cNvSpPr>
          <p:nvPr>
            <p:ph sz="quarter" idx="1"/>
          </p:nvPr>
        </p:nvSpPr>
        <p:spPr>
          <a:xfrm>
            <a:off x="323528" y="1340768"/>
            <a:ext cx="8503920" cy="1008112"/>
          </a:xfrm>
        </p:spPr>
        <p:txBody>
          <a:bodyPr>
            <a:normAutofit fontScale="92500" lnSpcReduction="10000"/>
          </a:bodyPr>
          <a:lstStyle/>
          <a:p>
            <a:r>
              <a:rPr lang="en-GB" sz="2000" dirty="0" smtClean="0"/>
              <a:t>23 BC - Augustus seriously ill</a:t>
            </a:r>
          </a:p>
          <a:p>
            <a:pPr lvl="1"/>
            <a:r>
              <a:rPr lang="en-GB" dirty="0" smtClean="0"/>
              <a:t>Marcus Agrippa gets signet </a:t>
            </a:r>
            <a:r>
              <a:rPr lang="en-GB" dirty="0"/>
              <a:t>ring and </a:t>
            </a:r>
            <a:r>
              <a:rPr lang="en-GB" dirty="0" smtClean="0"/>
              <a:t>the </a:t>
            </a:r>
            <a:r>
              <a:rPr lang="en-GB" dirty="0"/>
              <a:t>title </a:t>
            </a:r>
            <a:r>
              <a:rPr lang="en-GB" i="1" dirty="0"/>
              <a:t>imperium pro </a:t>
            </a:r>
            <a:r>
              <a:rPr lang="en-GB" i="1" dirty="0" err="1" smtClean="0"/>
              <a:t>consule</a:t>
            </a:r>
            <a:r>
              <a:rPr lang="en-GB" i="1" dirty="0" smtClean="0"/>
              <a:t/>
            </a:r>
            <a:br>
              <a:rPr lang="en-GB" i="1" dirty="0" smtClean="0"/>
            </a:br>
            <a:r>
              <a:rPr lang="en-GB" dirty="0" smtClean="0"/>
              <a:t>for 5</a:t>
            </a:r>
            <a:r>
              <a:rPr lang="en-GB" dirty="0"/>
              <a:t> </a:t>
            </a:r>
            <a:r>
              <a:rPr lang="en-GB" dirty="0" smtClean="0"/>
              <a:t>years (21 – Agrippa married Iulia, Aug.’s daughter</a:t>
            </a:r>
            <a:endParaRPr lang="en-GB" dirty="0"/>
          </a:p>
        </p:txBody>
      </p:sp>
      <p:pic>
        <p:nvPicPr>
          <p:cNvPr id="7" name="Picture 4" descr="https://c2.staticflickr.com/8/7247/7633416664_238fb0bcba_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275997"/>
            <a:ext cx="2969650" cy="41053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Rectangle 1"/>
          <p:cNvSpPr/>
          <p:nvPr/>
        </p:nvSpPr>
        <p:spPr>
          <a:xfrm>
            <a:off x="2483768" y="2708920"/>
            <a:ext cx="3096344" cy="1569660"/>
          </a:xfrm>
          <a:prstGeom prst="rect">
            <a:avLst/>
          </a:prstGeom>
        </p:spPr>
        <p:txBody>
          <a:bodyPr wrap="square">
            <a:spAutoFit/>
          </a:bodyPr>
          <a:lstStyle/>
          <a:p>
            <a:r>
              <a:rPr lang="en-GB" sz="1600" dirty="0" smtClean="0">
                <a:solidFill>
                  <a:schemeClr val="bg2">
                    <a:lumMod val="50000"/>
                  </a:schemeClr>
                </a:solidFill>
              </a:rPr>
              <a:t>Julia’s first marriage with Marcellus in 25 BC</a:t>
            </a:r>
            <a:br>
              <a:rPr lang="en-GB" sz="1600" dirty="0" smtClean="0">
                <a:solidFill>
                  <a:schemeClr val="bg2">
                    <a:lumMod val="50000"/>
                  </a:schemeClr>
                </a:solidFill>
              </a:rPr>
            </a:br>
            <a:r>
              <a:rPr lang="en-GB" sz="1600" dirty="0" smtClean="0">
                <a:solidFill>
                  <a:schemeClr val="bg2">
                    <a:lumMod val="50000"/>
                  </a:schemeClr>
                </a:solidFill>
              </a:rPr>
              <a:t>who </a:t>
            </a:r>
            <a:r>
              <a:rPr lang="en-GB" sz="1600" dirty="0">
                <a:solidFill>
                  <a:schemeClr val="bg2">
                    <a:lumMod val="50000"/>
                  </a:schemeClr>
                </a:solidFill>
              </a:rPr>
              <a:t>died in September 23 </a:t>
            </a:r>
            <a:r>
              <a:rPr lang="en-GB" sz="1600" dirty="0" smtClean="0">
                <a:solidFill>
                  <a:schemeClr val="bg2">
                    <a:lumMod val="50000"/>
                  </a:schemeClr>
                </a:solidFill>
              </a:rPr>
              <a:t>BC</a:t>
            </a:r>
          </a:p>
          <a:p>
            <a:endParaRPr lang="en-GB" sz="1600" dirty="0">
              <a:solidFill>
                <a:schemeClr val="bg2">
                  <a:lumMod val="50000"/>
                </a:schemeClr>
              </a:solidFill>
            </a:endParaRPr>
          </a:p>
          <a:p>
            <a:r>
              <a:rPr lang="en-GB" sz="1600" dirty="0" smtClean="0">
                <a:solidFill>
                  <a:schemeClr val="bg2">
                    <a:lumMod val="50000"/>
                  </a:schemeClr>
                </a:solidFill>
              </a:rPr>
              <a:t>Agrippa &amp; Julia: 5 children,</a:t>
            </a:r>
          </a:p>
          <a:p>
            <a:r>
              <a:rPr lang="en-GB" sz="1600" dirty="0" smtClean="0">
                <a:solidFill>
                  <a:schemeClr val="bg2">
                    <a:lumMod val="50000"/>
                  </a:schemeClr>
                </a:solidFill>
              </a:rPr>
              <a:t>esp. Gaius &amp; Lucius</a:t>
            </a:r>
            <a:endParaRPr lang="en-GB" sz="1600" dirty="0">
              <a:solidFill>
                <a:schemeClr val="bg2">
                  <a:lumMod val="50000"/>
                </a:schemeClr>
              </a:solidFill>
            </a:endParaRPr>
          </a:p>
        </p:txBody>
      </p:sp>
      <p:pic>
        <p:nvPicPr>
          <p:cNvPr id="1026" name="Picture 2" descr="http://www.rome101.com/portraiture/JuliaElder/thumb/0608_2716_T.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7101" b="92899" l="9225" r="93727">
                        <a14:foregroundMark x1="46863" y1="7692" x2="46863" y2="7692"/>
                        <a14:foregroundMark x1="45018" y1="93195" x2="45018" y2="93195"/>
                        <a14:foregroundMark x1="93727" y1="71893" x2="93727" y2="71893"/>
                      </a14:backgroundRemoval>
                    </a14:imgEffect>
                  </a14:imgLayer>
                </a14:imgProps>
              </a:ext>
              <a:ext uri="{28A0092B-C50C-407E-A947-70E740481C1C}">
                <a14:useLocalDpi xmlns:a14="http://schemas.microsoft.com/office/drawing/2010/main" val="0"/>
              </a:ext>
            </a:extLst>
          </a:blip>
          <a:srcRect/>
          <a:stretch>
            <a:fillRect/>
          </a:stretch>
        </p:blipFill>
        <p:spPr bwMode="auto">
          <a:xfrm>
            <a:off x="-97507" y="2718936"/>
            <a:ext cx="2581275" cy="3219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3457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75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500"/>
                                        <p:tgtEl>
                                          <p:spTgt spid="2"/>
                                        </p:tgtEl>
                                      </p:cBhvr>
                                    </p:animEffect>
                                    <p:anim calcmode="lin" valueType="num">
                                      <p:cBhvr>
                                        <p:cTn id="19" dur="1500" fill="hold"/>
                                        <p:tgtEl>
                                          <p:spTgt spid="2"/>
                                        </p:tgtEl>
                                        <p:attrNameLst>
                                          <p:attrName>ppt_x</p:attrName>
                                        </p:attrNameLst>
                                      </p:cBhvr>
                                      <p:tavLst>
                                        <p:tav tm="0">
                                          <p:val>
                                            <p:strVal val="#ppt_x"/>
                                          </p:val>
                                        </p:tav>
                                        <p:tav tm="100000">
                                          <p:val>
                                            <p:strVal val="#ppt_x"/>
                                          </p:val>
                                        </p:tav>
                                      </p:tavLst>
                                    </p:anim>
                                    <p:anim calcmode="lin" valueType="num">
                                      <p:cBhvr>
                                        <p:cTn id="20" dur="1500" fill="hold"/>
                                        <p:tgtEl>
                                          <p:spTgt spid="2"/>
                                        </p:tgtEl>
                                        <p:attrNameLst>
                                          <p:attrName>ppt_y</p:attrName>
                                        </p:attrNameLst>
                                      </p:cBhvr>
                                      <p:tavLst>
                                        <p:tav tm="0">
                                          <p:val>
                                            <p:strVal val="#ppt_y+.1"/>
                                          </p:val>
                                        </p:tav>
                                        <p:tav tm="100000">
                                          <p:val>
                                            <p:strVal val="#ppt_y"/>
                                          </p:val>
                                        </p:tav>
                                      </p:tavLst>
                                    </p:anim>
                                  </p:childTnLst>
                                </p:cTn>
                              </p:par>
                            </p:childTnLst>
                          </p:cTn>
                        </p:par>
                        <p:par>
                          <p:cTn id="21" fill="hold">
                            <p:stCondLst>
                              <p:cond delay="3250"/>
                            </p:stCondLst>
                            <p:childTnLst>
                              <p:par>
                                <p:cTn id="22" presetID="42" presetClass="entr" presetSubtype="0" fill="hold" nodeType="afterEffect">
                                  <p:stCondLst>
                                    <p:cond delay="750"/>
                                  </p:stCondLst>
                                  <p:childTnLst>
                                    <p:set>
                                      <p:cBhvr>
                                        <p:cTn id="23" dur="1" fill="hold">
                                          <p:stCondLst>
                                            <p:cond delay="0"/>
                                          </p:stCondLst>
                                        </p:cTn>
                                        <p:tgtEl>
                                          <p:spTgt spid="1026"/>
                                        </p:tgtEl>
                                        <p:attrNameLst>
                                          <p:attrName>style.visibility</p:attrName>
                                        </p:attrNameLst>
                                      </p:cBhvr>
                                      <p:to>
                                        <p:strVal val="visible"/>
                                      </p:to>
                                    </p:set>
                                    <p:animEffect transition="in" filter="fade">
                                      <p:cBhvr>
                                        <p:cTn id="24" dur="1500"/>
                                        <p:tgtEl>
                                          <p:spTgt spid="1026"/>
                                        </p:tgtEl>
                                      </p:cBhvr>
                                    </p:animEffect>
                                    <p:anim calcmode="lin" valueType="num">
                                      <p:cBhvr>
                                        <p:cTn id="25" dur="1500" fill="hold"/>
                                        <p:tgtEl>
                                          <p:spTgt spid="1026"/>
                                        </p:tgtEl>
                                        <p:attrNameLst>
                                          <p:attrName>ppt_x</p:attrName>
                                        </p:attrNameLst>
                                      </p:cBhvr>
                                      <p:tavLst>
                                        <p:tav tm="0">
                                          <p:val>
                                            <p:strVal val="#ppt_x"/>
                                          </p:val>
                                        </p:tav>
                                        <p:tav tm="100000">
                                          <p:val>
                                            <p:strVal val="#ppt_x"/>
                                          </p:val>
                                        </p:tav>
                                      </p:tavLst>
                                    </p:anim>
                                    <p:anim calcmode="lin" valueType="num">
                                      <p:cBhvr>
                                        <p:cTn id="26" dur="15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3681028"/>
            <a:ext cx="9144000" cy="68407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23 B.C. – </a:t>
            </a:r>
            <a:r>
              <a:rPr lang="en-GB" dirty="0" err="1" smtClean="0"/>
              <a:t>tribunician</a:t>
            </a:r>
            <a:r>
              <a:rPr lang="en-GB" dirty="0" smtClean="0"/>
              <a:t> power</a:t>
            </a:r>
            <a:endParaRPr lang="en-GB" dirty="0"/>
          </a:p>
        </p:txBody>
      </p:sp>
      <p:sp>
        <p:nvSpPr>
          <p:cNvPr id="3" name="Content Placeholder 2"/>
          <p:cNvSpPr>
            <a:spLocks noGrp="1"/>
          </p:cNvSpPr>
          <p:nvPr>
            <p:ph sz="quarter" idx="1"/>
          </p:nvPr>
        </p:nvSpPr>
        <p:spPr>
          <a:xfrm>
            <a:off x="323528" y="1340768"/>
            <a:ext cx="8503920" cy="1008112"/>
          </a:xfrm>
        </p:spPr>
        <p:txBody>
          <a:bodyPr>
            <a:normAutofit fontScale="92500" lnSpcReduction="10000"/>
          </a:bodyPr>
          <a:lstStyle/>
          <a:p>
            <a:r>
              <a:rPr lang="en-GB" sz="2000" dirty="0" smtClean="0">
                <a:solidFill>
                  <a:schemeClr val="bg1">
                    <a:lumMod val="50000"/>
                  </a:schemeClr>
                </a:solidFill>
              </a:rPr>
              <a:t>23 BC - Augustus seriously ill</a:t>
            </a:r>
          </a:p>
          <a:p>
            <a:pPr lvl="1"/>
            <a:r>
              <a:rPr lang="en-GB" dirty="0" smtClean="0">
                <a:solidFill>
                  <a:schemeClr val="bg1">
                    <a:lumMod val="50000"/>
                  </a:schemeClr>
                </a:solidFill>
              </a:rPr>
              <a:t>Marcus Agrippa gets signet </a:t>
            </a:r>
            <a:r>
              <a:rPr lang="en-GB" dirty="0">
                <a:solidFill>
                  <a:schemeClr val="bg1">
                    <a:lumMod val="50000"/>
                  </a:schemeClr>
                </a:solidFill>
              </a:rPr>
              <a:t>ring and </a:t>
            </a:r>
            <a:r>
              <a:rPr lang="en-GB" dirty="0" smtClean="0">
                <a:solidFill>
                  <a:schemeClr val="bg1">
                    <a:lumMod val="50000"/>
                  </a:schemeClr>
                </a:solidFill>
              </a:rPr>
              <a:t>the </a:t>
            </a:r>
            <a:r>
              <a:rPr lang="en-GB" dirty="0">
                <a:solidFill>
                  <a:schemeClr val="bg1">
                    <a:lumMod val="50000"/>
                  </a:schemeClr>
                </a:solidFill>
              </a:rPr>
              <a:t>title </a:t>
            </a:r>
            <a:r>
              <a:rPr lang="en-GB" i="1" dirty="0">
                <a:solidFill>
                  <a:schemeClr val="bg1">
                    <a:lumMod val="50000"/>
                  </a:schemeClr>
                </a:solidFill>
              </a:rPr>
              <a:t>imperium pro </a:t>
            </a:r>
            <a:r>
              <a:rPr lang="en-GB" i="1" dirty="0" err="1" smtClean="0">
                <a:solidFill>
                  <a:schemeClr val="bg1">
                    <a:lumMod val="50000"/>
                  </a:schemeClr>
                </a:solidFill>
              </a:rPr>
              <a:t>consule</a:t>
            </a:r>
            <a:r>
              <a:rPr lang="en-GB" i="1" dirty="0" smtClean="0">
                <a:solidFill>
                  <a:schemeClr val="bg1">
                    <a:lumMod val="50000"/>
                  </a:schemeClr>
                </a:solidFill>
              </a:rPr>
              <a:t/>
            </a:r>
            <a:br>
              <a:rPr lang="en-GB" i="1" dirty="0" smtClean="0">
                <a:solidFill>
                  <a:schemeClr val="bg1">
                    <a:lumMod val="50000"/>
                  </a:schemeClr>
                </a:solidFill>
              </a:rPr>
            </a:br>
            <a:r>
              <a:rPr lang="en-GB" dirty="0" smtClean="0">
                <a:solidFill>
                  <a:schemeClr val="bg1">
                    <a:lumMod val="50000"/>
                  </a:schemeClr>
                </a:solidFill>
              </a:rPr>
              <a:t>for 5</a:t>
            </a:r>
            <a:r>
              <a:rPr lang="en-GB" dirty="0">
                <a:solidFill>
                  <a:schemeClr val="bg1">
                    <a:lumMod val="50000"/>
                  </a:schemeClr>
                </a:solidFill>
              </a:rPr>
              <a:t> </a:t>
            </a:r>
            <a:r>
              <a:rPr lang="en-GB" dirty="0" smtClean="0">
                <a:solidFill>
                  <a:schemeClr val="bg1">
                    <a:lumMod val="50000"/>
                  </a:schemeClr>
                </a:solidFill>
              </a:rPr>
              <a:t>years (21 – Agrippa married Iulia, Aug.’s daughter</a:t>
            </a:r>
            <a:endParaRPr lang="en-GB" dirty="0">
              <a:solidFill>
                <a:schemeClr val="bg1">
                  <a:lumMod val="50000"/>
                </a:schemeClr>
              </a:solidFill>
            </a:endParaRPr>
          </a:p>
        </p:txBody>
      </p:sp>
      <p:sp>
        <p:nvSpPr>
          <p:cNvPr id="4" name="Content Placeholder 2"/>
          <p:cNvSpPr txBox="1">
            <a:spLocks/>
          </p:cNvSpPr>
          <p:nvPr/>
        </p:nvSpPr>
        <p:spPr>
          <a:xfrm>
            <a:off x="403920" y="2420888"/>
            <a:ext cx="8503920" cy="266429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200" dirty="0" smtClean="0"/>
              <a:t>revolt against Augustus</a:t>
            </a:r>
          </a:p>
          <a:p>
            <a:pPr lvl="1"/>
            <a:r>
              <a:rPr lang="en-GB" dirty="0" smtClean="0"/>
              <a:t>he gives up the consulship!</a:t>
            </a:r>
          </a:p>
          <a:p>
            <a:r>
              <a:rPr lang="en-GB" sz="2200" b="1" dirty="0" smtClean="0"/>
              <a:t> </a:t>
            </a:r>
            <a:r>
              <a:rPr lang="en-GB" sz="2200" b="1" dirty="0" smtClean="0">
                <a:sym typeface="Wingdings" panose="05000000000000000000" pitchFamily="2" charset="2"/>
              </a:rPr>
              <a:t> “constitutional re-organisation”</a:t>
            </a:r>
            <a:endParaRPr lang="en-GB" sz="2200" b="1" dirty="0" smtClean="0"/>
          </a:p>
          <a:p>
            <a:r>
              <a:rPr lang="en-GB" sz="2200" b="1" dirty="0" err="1" smtClean="0"/>
              <a:t>tribunicia</a:t>
            </a:r>
            <a:r>
              <a:rPr lang="en-GB" sz="2200" b="1" dirty="0" smtClean="0"/>
              <a:t> </a:t>
            </a:r>
            <a:r>
              <a:rPr lang="en-GB" sz="2200" b="1" dirty="0" err="1" smtClean="0"/>
              <a:t>potestas</a:t>
            </a:r>
            <a:r>
              <a:rPr lang="en-GB" sz="2200" b="1" dirty="0" smtClean="0"/>
              <a:t/>
            </a:r>
            <a:br>
              <a:rPr lang="en-GB" sz="2200" b="1" dirty="0" smtClean="0"/>
            </a:br>
            <a:r>
              <a:rPr lang="en-GB" sz="2200" b="1" dirty="0" smtClean="0"/>
              <a:t>the power of a tribune of the plebs</a:t>
            </a:r>
            <a:r>
              <a:rPr lang="en-GB" sz="2200" dirty="0" smtClean="0"/>
              <a:t> (for life)</a:t>
            </a:r>
          </a:p>
          <a:p>
            <a:pPr lvl="1"/>
            <a:r>
              <a:rPr lang="en-GB" b="1" dirty="0" smtClean="0"/>
              <a:t>renewed annually</a:t>
            </a:r>
          </a:p>
          <a:p>
            <a:r>
              <a:rPr lang="en-GB" sz="2200" dirty="0" smtClean="0"/>
              <a:t>his </a:t>
            </a:r>
            <a:r>
              <a:rPr lang="en-GB" sz="2200" i="1" dirty="0" smtClean="0"/>
              <a:t>imperium</a:t>
            </a:r>
            <a:r>
              <a:rPr lang="en-GB" sz="2200" dirty="0" smtClean="0"/>
              <a:t> extended to all provinces</a:t>
            </a:r>
            <a:br>
              <a:rPr lang="en-GB" sz="2200" dirty="0" smtClean="0"/>
            </a:br>
            <a:r>
              <a:rPr lang="en-GB" sz="2000" dirty="0" smtClean="0"/>
              <a:t>and in 19 B.C., he acquired consular </a:t>
            </a:r>
            <a:r>
              <a:rPr lang="en-GB" sz="2000" i="1" dirty="0" smtClean="0"/>
              <a:t>imperium</a:t>
            </a:r>
            <a:r>
              <a:rPr lang="en-GB" sz="2000" dirty="0" smtClean="0"/>
              <a:t> for Rome and Italy</a:t>
            </a:r>
          </a:p>
          <a:p>
            <a:endParaRPr lang="en-GB" sz="2200" dirty="0"/>
          </a:p>
        </p:txBody>
      </p:sp>
    </p:spTree>
    <p:extLst>
      <p:ext uri="{BB962C8B-B14F-4D97-AF65-F5344CB8AC3E}">
        <p14:creationId xmlns:p14="http://schemas.microsoft.com/office/powerpoint/2010/main" val="401473549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grpId="0" nodeType="afterEffect">
                                  <p:stCondLst>
                                    <p:cond delay="100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23 B.C. – </a:t>
            </a:r>
            <a:r>
              <a:rPr lang="en-GB" dirty="0" err="1" smtClean="0"/>
              <a:t>tribunician</a:t>
            </a:r>
            <a:r>
              <a:rPr lang="en-GB" dirty="0" smtClean="0"/>
              <a:t> power</a:t>
            </a:r>
            <a:endParaRPr lang="en-GB" dirty="0"/>
          </a:p>
        </p:txBody>
      </p:sp>
      <p:sp>
        <p:nvSpPr>
          <p:cNvPr id="5" name="Content Placeholder 2"/>
          <p:cNvSpPr>
            <a:spLocks noGrp="1"/>
          </p:cNvSpPr>
          <p:nvPr>
            <p:ph sz="quarter" idx="1"/>
          </p:nvPr>
        </p:nvSpPr>
        <p:spPr>
          <a:xfrm>
            <a:off x="323528" y="1340768"/>
            <a:ext cx="8503920" cy="1008112"/>
          </a:xfrm>
        </p:spPr>
        <p:txBody>
          <a:bodyPr>
            <a:normAutofit fontScale="92500" lnSpcReduction="10000"/>
          </a:bodyPr>
          <a:lstStyle/>
          <a:p>
            <a:r>
              <a:rPr lang="en-GB" sz="2000" dirty="0" smtClean="0">
                <a:solidFill>
                  <a:schemeClr val="bg1">
                    <a:lumMod val="50000"/>
                  </a:schemeClr>
                </a:solidFill>
              </a:rPr>
              <a:t>23 BC - Augustus seriously ill</a:t>
            </a:r>
          </a:p>
          <a:p>
            <a:pPr lvl="1"/>
            <a:r>
              <a:rPr lang="en-GB" dirty="0" smtClean="0">
                <a:solidFill>
                  <a:schemeClr val="bg1">
                    <a:lumMod val="50000"/>
                  </a:schemeClr>
                </a:solidFill>
              </a:rPr>
              <a:t>Marcus Agrippa gets signet </a:t>
            </a:r>
            <a:r>
              <a:rPr lang="en-GB" dirty="0">
                <a:solidFill>
                  <a:schemeClr val="bg1">
                    <a:lumMod val="50000"/>
                  </a:schemeClr>
                </a:solidFill>
              </a:rPr>
              <a:t>ring and </a:t>
            </a:r>
            <a:r>
              <a:rPr lang="en-GB" dirty="0" smtClean="0">
                <a:solidFill>
                  <a:schemeClr val="bg1">
                    <a:lumMod val="50000"/>
                  </a:schemeClr>
                </a:solidFill>
              </a:rPr>
              <a:t>the </a:t>
            </a:r>
            <a:r>
              <a:rPr lang="en-GB" dirty="0">
                <a:solidFill>
                  <a:schemeClr val="bg1">
                    <a:lumMod val="50000"/>
                  </a:schemeClr>
                </a:solidFill>
              </a:rPr>
              <a:t>title </a:t>
            </a:r>
            <a:r>
              <a:rPr lang="en-GB" i="1" dirty="0">
                <a:solidFill>
                  <a:schemeClr val="bg1">
                    <a:lumMod val="50000"/>
                  </a:schemeClr>
                </a:solidFill>
              </a:rPr>
              <a:t>imperium pro </a:t>
            </a:r>
            <a:r>
              <a:rPr lang="en-GB" i="1" dirty="0" err="1" smtClean="0">
                <a:solidFill>
                  <a:schemeClr val="bg1">
                    <a:lumMod val="50000"/>
                  </a:schemeClr>
                </a:solidFill>
              </a:rPr>
              <a:t>consule</a:t>
            </a:r>
            <a:r>
              <a:rPr lang="en-GB" i="1" dirty="0" smtClean="0">
                <a:solidFill>
                  <a:schemeClr val="bg1">
                    <a:lumMod val="50000"/>
                  </a:schemeClr>
                </a:solidFill>
              </a:rPr>
              <a:t/>
            </a:r>
            <a:br>
              <a:rPr lang="en-GB" i="1" dirty="0" smtClean="0">
                <a:solidFill>
                  <a:schemeClr val="bg1">
                    <a:lumMod val="50000"/>
                  </a:schemeClr>
                </a:solidFill>
              </a:rPr>
            </a:br>
            <a:r>
              <a:rPr lang="en-GB" dirty="0" smtClean="0">
                <a:solidFill>
                  <a:schemeClr val="bg1">
                    <a:lumMod val="50000"/>
                  </a:schemeClr>
                </a:solidFill>
              </a:rPr>
              <a:t>for 5</a:t>
            </a:r>
            <a:r>
              <a:rPr lang="en-GB" dirty="0">
                <a:solidFill>
                  <a:schemeClr val="bg1">
                    <a:lumMod val="50000"/>
                  </a:schemeClr>
                </a:solidFill>
              </a:rPr>
              <a:t> </a:t>
            </a:r>
            <a:r>
              <a:rPr lang="en-GB" dirty="0" smtClean="0">
                <a:solidFill>
                  <a:schemeClr val="bg1">
                    <a:lumMod val="50000"/>
                  </a:schemeClr>
                </a:solidFill>
              </a:rPr>
              <a:t>years (21 – Agrippa married Iulia, Aug.’s daughter</a:t>
            </a:r>
            <a:endParaRPr lang="en-GB" dirty="0">
              <a:solidFill>
                <a:schemeClr val="bg1">
                  <a:lumMod val="50000"/>
                </a:schemeClr>
              </a:solidFill>
            </a:endParaRPr>
          </a:p>
        </p:txBody>
      </p:sp>
      <p:sp>
        <p:nvSpPr>
          <p:cNvPr id="6" name="Content Placeholder 2"/>
          <p:cNvSpPr txBox="1">
            <a:spLocks/>
          </p:cNvSpPr>
          <p:nvPr/>
        </p:nvSpPr>
        <p:spPr>
          <a:xfrm>
            <a:off x="403920" y="2420888"/>
            <a:ext cx="8503920" cy="266429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200" dirty="0" smtClean="0">
                <a:solidFill>
                  <a:schemeClr val="bg1">
                    <a:lumMod val="50000"/>
                  </a:schemeClr>
                </a:solidFill>
              </a:rPr>
              <a:t>revolt against Augustus</a:t>
            </a:r>
          </a:p>
          <a:p>
            <a:pPr lvl="1"/>
            <a:r>
              <a:rPr lang="en-GB" dirty="0" smtClean="0">
                <a:solidFill>
                  <a:schemeClr val="bg1">
                    <a:lumMod val="50000"/>
                  </a:schemeClr>
                </a:solidFill>
              </a:rPr>
              <a:t>he gives up the consulship!</a:t>
            </a:r>
          </a:p>
          <a:p>
            <a:r>
              <a:rPr lang="en-GB" sz="2200" b="1" dirty="0" smtClean="0">
                <a:solidFill>
                  <a:schemeClr val="bg1">
                    <a:lumMod val="50000"/>
                  </a:schemeClr>
                </a:solidFill>
              </a:rPr>
              <a:t> </a:t>
            </a:r>
            <a:r>
              <a:rPr lang="en-GB" sz="2200" b="1" dirty="0" smtClean="0">
                <a:solidFill>
                  <a:schemeClr val="bg1">
                    <a:lumMod val="50000"/>
                  </a:schemeClr>
                </a:solidFill>
                <a:sym typeface="Wingdings" panose="05000000000000000000" pitchFamily="2" charset="2"/>
              </a:rPr>
              <a:t> “constitutional re-organisation”</a:t>
            </a:r>
            <a:endParaRPr lang="en-GB" sz="2200" b="1" dirty="0" smtClean="0">
              <a:solidFill>
                <a:schemeClr val="bg1">
                  <a:lumMod val="50000"/>
                </a:schemeClr>
              </a:solidFill>
            </a:endParaRPr>
          </a:p>
          <a:p>
            <a:r>
              <a:rPr lang="en-GB" sz="2200" b="1" dirty="0" err="1" smtClean="0"/>
              <a:t>tribunicia</a:t>
            </a:r>
            <a:r>
              <a:rPr lang="en-GB" sz="2200" b="1" dirty="0" smtClean="0"/>
              <a:t> </a:t>
            </a:r>
            <a:r>
              <a:rPr lang="en-GB" sz="2200" b="1" dirty="0" err="1" smtClean="0"/>
              <a:t>potestas</a:t>
            </a:r>
            <a:r>
              <a:rPr lang="en-GB" sz="2200" b="1" dirty="0" smtClean="0"/>
              <a:t/>
            </a:r>
            <a:br>
              <a:rPr lang="en-GB" sz="2200" b="1" dirty="0" smtClean="0"/>
            </a:br>
            <a:r>
              <a:rPr lang="en-GB" sz="2200" b="1" dirty="0" smtClean="0"/>
              <a:t>the power of a tribune of the plebs</a:t>
            </a:r>
            <a:r>
              <a:rPr lang="en-GB" sz="2200" dirty="0" smtClean="0"/>
              <a:t> (for life)</a:t>
            </a:r>
          </a:p>
          <a:p>
            <a:pPr lvl="1"/>
            <a:r>
              <a:rPr lang="en-GB" b="1" dirty="0" smtClean="0"/>
              <a:t>renewed annually</a:t>
            </a:r>
          </a:p>
          <a:p>
            <a:r>
              <a:rPr lang="en-GB" sz="2200" dirty="0" smtClean="0">
                <a:solidFill>
                  <a:schemeClr val="bg1">
                    <a:lumMod val="50000"/>
                  </a:schemeClr>
                </a:solidFill>
              </a:rPr>
              <a:t>his </a:t>
            </a:r>
            <a:r>
              <a:rPr lang="en-GB" sz="2200" i="1" dirty="0" smtClean="0">
                <a:solidFill>
                  <a:schemeClr val="bg1">
                    <a:lumMod val="50000"/>
                  </a:schemeClr>
                </a:solidFill>
              </a:rPr>
              <a:t>imperium</a:t>
            </a:r>
            <a:r>
              <a:rPr lang="en-GB" sz="2200" dirty="0" smtClean="0">
                <a:solidFill>
                  <a:schemeClr val="bg1">
                    <a:lumMod val="50000"/>
                  </a:schemeClr>
                </a:solidFill>
              </a:rPr>
              <a:t> extended to all provinces</a:t>
            </a:r>
            <a:br>
              <a:rPr lang="en-GB" sz="2200" dirty="0" smtClean="0">
                <a:solidFill>
                  <a:schemeClr val="bg1">
                    <a:lumMod val="50000"/>
                  </a:schemeClr>
                </a:solidFill>
              </a:rPr>
            </a:br>
            <a:r>
              <a:rPr lang="en-GB" sz="2000" dirty="0" smtClean="0">
                <a:solidFill>
                  <a:schemeClr val="bg1">
                    <a:lumMod val="50000"/>
                  </a:schemeClr>
                </a:solidFill>
              </a:rPr>
              <a:t>and in 19 B.C., he acquired consular </a:t>
            </a:r>
            <a:r>
              <a:rPr lang="en-GB" sz="2000" i="1" dirty="0" smtClean="0">
                <a:solidFill>
                  <a:schemeClr val="bg1">
                    <a:lumMod val="50000"/>
                  </a:schemeClr>
                </a:solidFill>
              </a:rPr>
              <a:t>imperium</a:t>
            </a:r>
            <a:r>
              <a:rPr lang="en-GB" sz="2000" dirty="0" smtClean="0">
                <a:solidFill>
                  <a:schemeClr val="bg1">
                    <a:lumMod val="50000"/>
                  </a:schemeClr>
                </a:solidFill>
              </a:rPr>
              <a:t> for Rome and Italy</a:t>
            </a:r>
          </a:p>
          <a:p>
            <a:endParaRPr lang="en-GB" sz="2200" dirty="0"/>
          </a:p>
        </p:txBody>
      </p:sp>
      <p:pic>
        <p:nvPicPr>
          <p:cNvPr id="7" name="Picture 2" descr="http://blogs.warwick.ac.uk/images/numismatics/2013/11/12/augustus_suffimenta.jpg?maxWidth=500"/>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932" b="93237" l="1220" r="97561">
                        <a14:foregroundMark x1="1707" y1="44928" x2="1707" y2="44928"/>
                        <a14:foregroundMark x1="27561" y1="93237" x2="27561" y2="93237"/>
                        <a14:foregroundMark x1="24634" y1="6763" x2="24634" y2="6763"/>
                        <a14:foregroundMark x1="14634" y1="10628" x2="14634" y2="10628"/>
                        <a14:foregroundMark x1="17805" y1="7729" x2="17805" y2="7729"/>
                        <a14:foregroundMark x1="20732" y1="7729" x2="20732" y2="7729"/>
                        <a14:foregroundMark x1="63659" y1="34300" x2="63659" y2="34300"/>
                        <a14:foregroundMark x1="97561" y1="49758" x2="97561" y2="49758"/>
                        <a14:foregroundMark x1="87317" y1="7729" x2="87317" y2="7729"/>
                        <a14:foregroundMark x1="81707" y1="1932" x2="81707" y2="1932"/>
                        <a14:foregroundMark x1="74390" y1="6280" x2="74390" y2="6280"/>
                        <a14:foregroundMark x1="75122" y1="4348" x2="75122" y2="4348"/>
                        <a14:foregroundMark x1="68780" y1="5797" x2="68780" y2="5797"/>
                        <a14:foregroundMark x1="66341" y1="7729" x2="66341" y2="7729"/>
                        <a14:foregroundMark x1="71707" y1="4348" x2="71707" y2="4348"/>
                        <a14:foregroundMark x1="26829" y1="7729" x2="26829" y2="7729"/>
                        <a14:foregroundMark x1="27805" y1="7246" x2="27805" y2="7246"/>
                      </a14:backgroundRemoval>
                    </a14:imgEffect>
                  </a14:imgLayer>
                </a14:imgProps>
              </a:ext>
              <a:ext uri="{28A0092B-C50C-407E-A947-70E740481C1C}">
                <a14:useLocalDpi xmlns:a14="http://schemas.microsoft.com/office/drawing/2010/main" val="0"/>
              </a:ext>
            </a:extLst>
          </a:blip>
          <a:srcRect/>
          <a:stretch>
            <a:fillRect/>
          </a:stretch>
        </p:blipFill>
        <p:spPr bwMode="auto">
          <a:xfrm>
            <a:off x="1130924" y="-171400"/>
            <a:ext cx="7986970" cy="4032448"/>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p:cNvSpPr/>
          <p:nvPr/>
        </p:nvSpPr>
        <p:spPr>
          <a:xfrm>
            <a:off x="1259632" y="692696"/>
            <a:ext cx="1368152" cy="2808312"/>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569454">
            <a:off x="3406658" y="417554"/>
            <a:ext cx="1638594" cy="3179659"/>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p:cNvSpPr/>
          <p:nvPr/>
        </p:nvSpPr>
        <p:spPr>
          <a:xfrm rot="5400000">
            <a:off x="8259265" y="648576"/>
            <a:ext cx="1297150" cy="307777"/>
          </a:xfrm>
          <a:prstGeom prst="rect">
            <a:avLst/>
          </a:prstGeom>
        </p:spPr>
        <p:txBody>
          <a:bodyPr wrap="none">
            <a:spAutoFit/>
          </a:bodyPr>
          <a:lstStyle/>
          <a:p>
            <a:r>
              <a:rPr lang="en-GB" sz="1400" dirty="0"/>
              <a:t>LACTOR L </a:t>
            </a:r>
            <a:r>
              <a:rPr lang="en-GB" sz="1400" dirty="0" smtClean="0"/>
              <a:t>26</a:t>
            </a:r>
            <a:endParaRPr lang="en-GB" sz="1400" dirty="0"/>
          </a:p>
        </p:txBody>
      </p:sp>
      <p:sp>
        <p:nvSpPr>
          <p:cNvPr id="11" name="TextBox 10"/>
          <p:cNvSpPr txBox="1"/>
          <p:nvPr/>
        </p:nvSpPr>
        <p:spPr>
          <a:xfrm>
            <a:off x="5868144" y="3291371"/>
            <a:ext cx="3092100" cy="1200329"/>
          </a:xfrm>
          <a:prstGeom prst="rect">
            <a:avLst/>
          </a:prstGeom>
          <a:solidFill>
            <a:schemeClr val="accent1">
              <a:alpha val="54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dirty="0" smtClean="0">
                <a:solidFill>
                  <a:srgbClr val="FFFF00"/>
                </a:solidFill>
                <a:effectLst>
                  <a:outerShdw blurRad="38100" dist="38100" dir="2700000" algn="tl">
                    <a:srgbClr val="000000">
                      <a:alpha val="43137"/>
                    </a:srgbClr>
                  </a:outerShdw>
                </a:effectLst>
              </a:rPr>
              <a:t>Secular Games, 17 BC</a:t>
            </a:r>
            <a:br>
              <a:rPr lang="en-GB" dirty="0" smtClean="0">
                <a:solidFill>
                  <a:srgbClr val="FFFF00"/>
                </a:solidFill>
                <a:effectLst>
                  <a:outerShdw blurRad="38100" dist="38100" dir="2700000" algn="tl">
                    <a:srgbClr val="000000">
                      <a:alpha val="43137"/>
                    </a:srgbClr>
                  </a:outerShdw>
                </a:effectLst>
              </a:rPr>
            </a:br>
            <a:r>
              <a:rPr lang="en-GB" dirty="0" smtClean="0">
                <a:solidFill>
                  <a:srgbClr val="FFFF00"/>
                </a:solidFill>
                <a:effectLst>
                  <a:outerShdw blurRad="38100" dist="38100" dir="2700000" algn="tl">
                    <a:srgbClr val="000000">
                      <a:alpha val="43137"/>
                    </a:srgbClr>
                  </a:outerShdw>
                </a:effectLst>
              </a:rPr>
              <a:t>Augustus distributing the</a:t>
            </a:r>
            <a:r>
              <a:rPr lang="en-GB" i="1" dirty="0" smtClean="0">
                <a:solidFill>
                  <a:srgbClr val="FFFF00"/>
                </a:solidFill>
                <a:effectLst>
                  <a:outerShdw blurRad="38100" dist="38100" dir="2700000" algn="tl">
                    <a:srgbClr val="000000">
                      <a:alpha val="43137"/>
                    </a:srgbClr>
                  </a:outerShdw>
                </a:effectLst>
              </a:rPr>
              <a:t> </a:t>
            </a:r>
            <a:r>
              <a:rPr lang="en-GB" i="1" dirty="0" err="1" smtClean="0">
                <a:solidFill>
                  <a:srgbClr val="FFFF00"/>
                </a:solidFill>
                <a:effectLst>
                  <a:outerShdw blurRad="38100" dist="38100" dir="2700000" algn="tl">
                    <a:srgbClr val="000000">
                      <a:alpha val="43137"/>
                    </a:srgbClr>
                  </a:outerShdw>
                </a:effectLst>
              </a:rPr>
              <a:t>suffimenta</a:t>
            </a:r>
            <a:r>
              <a:rPr lang="en-GB" i="1" dirty="0" smtClean="0">
                <a:solidFill>
                  <a:srgbClr val="FFFF00"/>
                </a:solidFill>
                <a:effectLst>
                  <a:outerShdw blurRad="38100" dist="38100" dir="2700000" algn="tl">
                    <a:srgbClr val="000000">
                      <a:alpha val="43137"/>
                    </a:srgbClr>
                  </a:outerShdw>
                </a:effectLst>
              </a:rPr>
              <a:t> </a:t>
            </a:r>
            <a:r>
              <a:rPr lang="en-GB" dirty="0" smtClean="0">
                <a:solidFill>
                  <a:srgbClr val="FFFF00"/>
                </a:solidFill>
                <a:effectLst>
                  <a:outerShdw blurRad="38100" dist="38100" dir="2700000" algn="tl">
                    <a:srgbClr val="000000">
                      <a:alpha val="43137"/>
                    </a:srgbClr>
                  </a:outerShdw>
                </a:effectLst>
              </a:rPr>
              <a:t>(incense)</a:t>
            </a:r>
            <a:br>
              <a:rPr lang="en-GB" dirty="0" smtClean="0">
                <a:solidFill>
                  <a:srgbClr val="FFFF00"/>
                </a:solidFill>
                <a:effectLst>
                  <a:outerShdw blurRad="38100" dist="38100" dir="2700000" algn="tl">
                    <a:srgbClr val="000000">
                      <a:alpha val="43137"/>
                    </a:srgbClr>
                  </a:outerShdw>
                </a:effectLst>
              </a:rPr>
            </a:br>
            <a:r>
              <a:rPr lang="en-GB" dirty="0" smtClean="0">
                <a:solidFill>
                  <a:srgbClr val="FFFF00"/>
                </a:solidFill>
                <a:effectLst>
                  <a:outerShdw blurRad="38100" dist="38100" dir="2700000" algn="tl">
                    <a:srgbClr val="000000">
                      <a:alpha val="43137"/>
                    </a:srgbClr>
                  </a:outerShdw>
                </a:effectLst>
              </a:rPr>
              <a:t>before the Games</a:t>
            </a:r>
          </a:p>
        </p:txBody>
      </p:sp>
      <p:sp>
        <p:nvSpPr>
          <p:cNvPr id="12" name="Rectangle 11"/>
          <p:cNvSpPr/>
          <p:nvPr/>
        </p:nvSpPr>
        <p:spPr>
          <a:xfrm>
            <a:off x="5004048" y="29186"/>
            <a:ext cx="3198311" cy="369332"/>
          </a:xfrm>
          <a:prstGeom prst="rect">
            <a:avLst/>
          </a:prstGeom>
          <a:solidFill>
            <a:schemeClr val="bg1">
              <a:lumMod val="50000"/>
              <a:alpha val="55000"/>
            </a:schemeClr>
          </a:solidFill>
        </p:spPr>
        <p:txBody>
          <a:bodyPr wrap="none">
            <a:spAutoFit/>
          </a:bodyPr>
          <a:lstStyle/>
          <a:p>
            <a:r>
              <a:rPr lang="en-GB" dirty="0">
                <a:solidFill>
                  <a:srgbClr val="FFFF00"/>
                </a:solidFill>
                <a:effectLst>
                  <a:outerShdw blurRad="38100" dist="38100" dir="2700000" algn="tl">
                    <a:srgbClr val="000000">
                      <a:alpha val="43137"/>
                    </a:srgbClr>
                  </a:outerShdw>
                </a:effectLst>
              </a:rPr>
              <a:t>L. </a:t>
            </a:r>
            <a:r>
              <a:rPr lang="en-GB" dirty="0" err="1">
                <a:solidFill>
                  <a:srgbClr val="FFFF00"/>
                </a:solidFill>
                <a:effectLst>
                  <a:outerShdw blurRad="38100" dist="38100" dir="2700000" algn="tl">
                    <a:srgbClr val="000000">
                      <a:alpha val="43137"/>
                    </a:srgbClr>
                  </a:outerShdw>
                </a:effectLst>
              </a:rPr>
              <a:t>Mescinius</a:t>
            </a:r>
            <a:r>
              <a:rPr lang="en-GB" dirty="0">
                <a:solidFill>
                  <a:srgbClr val="FFFF00"/>
                </a:solidFill>
                <a:effectLst>
                  <a:outerShdw blurRad="38100" dist="38100" dir="2700000" algn="tl">
                    <a:srgbClr val="000000">
                      <a:alpha val="43137"/>
                    </a:srgbClr>
                  </a:outerShdw>
                </a:effectLst>
              </a:rPr>
              <a:t> Rufus</a:t>
            </a:r>
            <a:r>
              <a:rPr lang="en-GB" dirty="0" smtClean="0">
                <a:solidFill>
                  <a:srgbClr val="FFFF00"/>
                </a:solidFill>
                <a:effectLst>
                  <a:outerShdw blurRad="38100" dist="38100" dir="2700000" algn="tl">
                    <a:srgbClr val="000000">
                      <a:alpha val="43137"/>
                    </a:srgbClr>
                  </a:outerShdw>
                </a:effectLst>
              </a:rPr>
              <a:t>: </a:t>
            </a:r>
            <a:r>
              <a:rPr lang="en-GB" dirty="0" smtClean="0">
                <a:solidFill>
                  <a:srgbClr val="FFFF00"/>
                </a:solidFill>
                <a:effectLst>
                  <a:outerShdw blurRad="38100" dist="38100" dir="2700000" algn="tl">
                    <a:srgbClr val="000000">
                      <a:alpha val="43137"/>
                    </a:srgbClr>
                  </a:outerShdw>
                </a:effectLst>
                <a:sym typeface="Wingdings" panose="05000000000000000000" pitchFamily="2" charset="2"/>
              </a:rPr>
              <a:t>16 B.C.</a:t>
            </a:r>
            <a:endParaRPr lang="en-GB" dirty="0">
              <a:solidFill>
                <a:srgbClr val="FFFF00"/>
              </a:solidFill>
              <a:effectLst>
                <a:outerShdw blurRad="38100" dist="38100" dir="2700000" algn="tl">
                  <a:srgbClr val="000000">
                    <a:alpha val="43137"/>
                  </a:srgbClr>
                </a:outerShdw>
              </a:effectLst>
            </a:endParaRPr>
          </a:p>
        </p:txBody>
      </p:sp>
      <p:sp>
        <p:nvSpPr>
          <p:cNvPr id="13" name="Oval 12"/>
          <p:cNvSpPr/>
          <p:nvPr/>
        </p:nvSpPr>
        <p:spPr>
          <a:xfrm rot="569454">
            <a:off x="6883991" y="1843158"/>
            <a:ext cx="1638594" cy="947897"/>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p:cNvSpPr txBox="1"/>
          <p:nvPr/>
        </p:nvSpPr>
        <p:spPr>
          <a:xfrm>
            <a:off x="251520" y="304221"/>
            <a:ext cx="1872208" cy="646331"/>
          </a:xfrm>
          <a:prstGeom prst="rect">
            <a:avLst/>
          </a:prstGeom>
          <a:solidFill>
            <a:schemeClr val="accent1">
              <a:alpha val="74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b="1" dirty="0" smtClean="0"/>
              <a:t>DATING CRITERIA</a:t>
            </a:r>
            <a:endParaRPr lang="en-GB" b="1" dirty="0"/>
          </a:p>
        </p:txBody>
      </p:sp>
    </p:spTree>
    <p:extLst>
      <p:ext uri="{BB962C8B-B14F-4D97-AF65-F5344CB8AC3E}">
        <p14:creationId xmlns:p14="http://schemas.microsoft.com/office/powerpoint/2010/main" val="7206656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par>
                          <p:cTn id="13" fill="hold">
                            <p:stCondLst>
                              <p:cond delay="2000"/>
                            </p:stCondLst>
                            <p:childTnLst>
                              <p:par>
                                <p:cTn id="14" presetID="10" presetClass="entr" presetSubtype="0" fill="hold" grpId="0" nodeType="afterEffect">
                                  <p:stCondLst>
                                    <p:cond delay="50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heel(1)">
                                      <p:cBhvr>
                                        <p:cTn id="21" dur="20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heel(1)">
                                      <p:cBhvr>
                                        <p:cTn id="26" dur="2000"/>
                                        <p:tgtEl>
                                          <p:spTgt spid="13"/>
                                        </p:tgtEl>
                                      </p:cBhvr>
                                    </p:animEffect>
                                  </p:childTnLst>
                                </p:cTn>
                              </p:par>
                            </p:childTnLst>
                          </p:cTn>
                        </p:par>
                        <p:par>
                          <p:cTn id="27" fill="hold">
                            <p:stCondLst>
                              <p:cond delay="2000"/>
                            </p:stCondLst>
                            <p:childTnLst>
                              <p:par>
                                <p:cTn id="28" presetID="10" presetClass="entr" presetSubtype="0" fill="hold" grpId="0" nodeType="after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1" grpId="0" animBg="1"/>
      <p:bldP spid="12" grpId="0" animBg="1"/>
      <p:bldP spid="13" grpId="0" animBg="1"/>
      <p:bldP spid="14"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man of the people…(?)</a:t>
            </a:r>
            <a:endParaRPr lang="en-GB" dirty="0"/>
          </a:p>
        </p:txBody>
      </p:sp>
      <p:sp>
        <p:nvSpPr>
          <p:cNvPr id="4" name="Rectangle 2"/>
          <p:cNvSpPr txBox="1">
            <a:spLocks noChangeArrowheads="1"/>
          </p:cNvSpPr>
          <p:nvPr/>
        </p:nvSpPr>
        <p:spPr>
          <a:xfrm>
            <a:off x="179512" y="858185"/>
            <a:ext cx="8229600" cy="1143000"/>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de-DE" altLang="en-US" sz="2800" dirty="0" smtClean="0"/>
              <a:t>Cassius Dio 54, 1. 2.-4. </a:t>
            </a:r>
            <a:endParaRPr lang="de-DE" altLang="en-US" sz="2800" dirty="0"/>
          </a:p>
        </p:txBody>
      </p:sp>
      <p:sp>
        <p:nvSpPr>
          <p:cNvPr id="5" name="Rectangle 3"/>
          <p:cNvSpPr txBox="1">
            <a:spLocks noChangeArrowheads="1"/>
          </p:cNvSpPr>
          <p:nvPr/>
        </p:nvSpPr>
        <p:spPr>
          <a:xfrm>
            <a:off x="544724" y="2046716"/>
            <a:ext cx="7195628" cy="419059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lnSpc>
                <a:spcPct val="80000"/>
              </a:lnSpc>
              <a:buNone/>
            </a:pPr>
            <a:r>
              <a:rPr lang="en-GB" altLang="en-US" sz="2400" dirty="0" smtClean="0">
                <a:solidFill>
                  <a:srgbClr val="0070C0"/>
                </a:solidFill>
              </a:rPr>
              <a:t>(2) The pestilence raged throughout all Italy so that no one tilled the land, and I suppose that the same was the case in foreign parts. The Romans, therefore, reduced to dire straits by the disease and by the consequent </a:t>
            </a:r>
            <a:r>
              <a:rPr lang="en-GB" altLang="en-US" sz="2400" dirty="0" smtClean="0">
                <a:solidFill>
                  <a:srgbClr val="FFFF00"/>
                </a:solidFill>
              </a:rPr>
              <a:t>famine</a:t>
            </a:r>
            <a:r>
              <a:rPr lang="en-GB" altLang="en-US" sz="2400" dirty="0" smtClean="0">
                <a:solidFill>
                  <a:srgbClr val="0070C0"/>
                </a:solidFill>
              </a:rPr>
              <a:t>, believed that these woes had come upon them for no other reason than that they </a:t>
            </a:r>
            <a:r>
              <a:rPr lang="en-GB" altLang="en-US" sz="2400" dirty="0" smtClean="0">
                <a:solidFill>
                  <a:srgbClr val="FFFF00"/>
                </a:solidFill>
              </a:rPr>
              <a:t>did not have Augustus for consul</a:t>
            </a:r>
            <a:r>
              <a:rPr lang="en-GB" altLang="en-US" sz="2400" dirty="0" smtClean="0">
                <a:solidFill>
                  <a:srgbClr val="0070C0"/>
                </a:solidFill>
              </a:rPr>
              <a:t> at this time also. (3) They accordingly wished to elect him </a:t>
            </a:r>
            <a:r>
              <a:rPr lang="en-GB" altLang="en-US" sz="2400" dirty="0" smtClean="0">
                <a:solidFill>
                  <a:srgbClr val="FFFF00"/>
                </a:solidFill>
              </a:rPr>
              <a:t>dictator</a:t>
            </a:r>
            <a:r>
              <a:rPr lang="en-GB" altLang="en-US" sz="2400" dirty="0" smtClean="0">
                <a:solidFill>
                  <a:srgbClr val="0070C0"/>
                </a:solidFill>
              </a:rPr>
              <a:t>, and shutting the senators up in their meeting-place, they forced them to vote this measure by threatening to burn down the building over their heads. Next they took the twenty-four rods and approached Augustus, begging him to consent both to being named </a:t>
            </a:r>
            <a:r>
              <a:rPr lang="en-GB" altLang="en-US" sz="2400" dirty="0" smtClean="0">
                <a:solidFill>
                  <a:srgbClr val="FFFF00"/>
                </a:solidFill>
              </a:rPr>
              <a:t>dictator and to becoming commissioner of the grain supply</a:t>
            </a:r>
            <a:r>
              <a:rPr lang="en-GB" altLang="en-US" sz="2400" dirty="0" smtClean="0">
                <a:solidFill>
                  <a:srgbClr val="0070C0"/>
                </a:solidFill>
              </a:rPr>
              <a:t>, </a:t>
            </a:r>
            <a:br>
              <a:rPr lang="en-GB" altLang="en-US" sz="2400" dirty="0" smtClean="0">
                <a:solidFill>
                  <a:srgbClr val="0070C0"/>
                </a:solidFill>
              </a:rPr>
            </a:br>
            <a:r>
              <a:rPr lang="en-GB" altLang="en-US" sz="2400" dirty="0" smtClean="0">
                <a:solidFill>
                  <a:srgbClr val="0070C0"/>
                </a:solidFill>
              </a:rPr>
              <a:t>as </a:t>
            </a:r>
            <a:r>
              <a:rPr lang="en-GB" altLang="en-US" sz="2400" dirty="0" smtClean="0">
                <a:solidFill>
                  <a:srgbClr val="FFFF00"/>
                </a:solidFill>
              </a:rPr>
              <a:t>Pompey had once done</a:t>
            </a:r>
            <a:r>
              <a:rPr lang="en-GB" altLang="en-US" sz="2400" dirty="0" smtClean="0">
                <a:solidFill>
                  <a:srgbClr val="0070C0"/>
                </a:solidFill>
              </a:rPr>
              <a:t>. </a:t>
            </a:r>
            <a:endParaRPr lang="de-DE" altLang="en-US" sz="2400" dirty="0">
              <a:solidFill>
                <a:srgbClr val="0070C0"/>
              </a:solidFill>
            </a:endParaRPr>
          </a:p>
        </p:txBody>
      </p:sp>
    </p:spTree>
    <p:extLst>
      <p:ext uri="{BB962C8B-B14F-4D97-AF65-F5344CB8AC3E}">
        <p14:creationId xmlns:p14="http://schemas.microsoft.com/office/powerpoint/2010/main" val="361820131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a:xfrm>
            <a:off x="518864" y="2066627"/>
            <a:ext cx="8229600" cy="4530725"/>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pPr>
            <a:r>
              <a:rPr lang="en-GB" altLang="en-US" sz="2400" dirty="0" smtClean="0">
                <a:solidFill>
                  <a:srgbClr val="0070C0"/>
                </a:solidFill>
              </a:rPr>
              <a:t>(4) He </a:t>
            </a:r>
            <a:r>
              <a:rPr lang="en-GB" altLang="en-US" sz="2400" dirty="0" smtClean="0">
                <a:solidFill>
                  <a:srgbClr val="FFFF00"/>
                </a:solidFill>
              </a:rPr>
              <a:t>accepted the latter duty under compulsion</a:t>
            </a:r>
            <a:r>
              <a:rPr lang="en-GB" altLang="en-US" sz="2400" dirty="0" smtClean="0">
                <a:solidFill>
                  <a:srgbClr val="0070C0"/>
                </a:solidFill>
              </a:rPr>
              <a:t>, and ordered that two men should be chosen annually, from among those who had served as praetors not less than five years previously in every case, to attend to the distribution of the grain. As for the </a:t>
            </a:r>
            <a:r>
              <a:rPr lang="en-GB" altLang="en-US" sz="2400" dirty="0" smtClean="0">
                <a:solidFill>
                  <a:srgbClr val="FFFF00"/>
                </a:solidFill>
              </a:rPr>
              <a:t>dictatorship</a:t>
            </a:r>
            <a:r>
              <a:rPr lang="en-GB" altLang="en-US" sz="2400" dirty="0" smtClean="0">
                <a:solidFill>
                  <a:srgbClr val="0070C0"/>
                </a:solidFill>
              </a:rPr>
              <a:t>, however, he did not accept the office, but went so far as to rend his garments when he found himself unable to restrain the people in any other way, either by argument or by entreaty; (5) for, since he was superior to the dictators in the power and honour he already possessed, he properly guarded against the jealousy and hatred which the title would arouse.</a:t>
            </a:r>
            <a:endParaRPr lang="de-DE" altLang="en-US" sz="2400" dirty="0">
              <a:solidFill>
                <a:srgbClr val="0070C0"/>
              </a:solidFill>
            </a:endParaRPr>
          </a:p>
        </p:txBody>
      </p:sp>
      <p:sp>
        <p:nvSpPr>
          <p:cNvPr id="6" name="Title 1"/>
          <p:cNvSpPr txBox="1">
            <a:spLocks/>
          </p:cNvSpPr>
          <p:nvPr/>
        </p:nvSpPr>
        <p:spPr>
          <a:xfrm>
            <a:off x="301752" y="2286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a:t>The man of the people…(?)</a:t>
            </a:r>
          </a:p>
        </p:txBody>
      </p:sp>
      <p:sp>
        <p:nvSpPr>
          <p:cNvPr id="8" name="Rectangle 2"/>
          <p:cNvSpPr txBox="1">
            <a:spLocks noChangeArrowheads="1"/>
          </p:cNvSpPr>
          <p:nvPr/>
        </p:nvSpPr>
        <p:spPr>
          <a:xfrm>
            <a:off x="179512" y="858185"/>
            <a:ext cx="8229600" cy="1143000"/>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de-DE" altLang="en-US" sz="2800" dirty="0" smtClean="0"/>
              <a:t>Cassius Dio 54, 1. 2.-4. </a:t>
            </a:r>
            <a:endParaRPr lang="de-DE" altLang="en-US" sz="2800" dirty="0"/>
          </a:p>
        </p:txBody>
      </p:sp>
    </p:spTree>
    <p:extLst>
      <p:ext uri="{BB962C8B-B14F-4D97-AF65-F5344CB8AC3E}">
        <p14:creationId xmlns:p14="http://schemas.microsoft.com/office/powerpoint/2010/main" val="186009396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Consolidating his power</a:t>
            </a:r>
            <a:endParaRPr lang="en-GB" dirty="0"/>
          </a:p>
        </p:txBody>
      </p:sp>
      <p:sp>
        <p:nvSpPr>
          <p:cNvPr id="3" name="Content Placeholder 2"/>
          <p:cNvSpPr>
            <a:spLocks noGrp="1"/>
          </p:cNvSpPr>
          <p:nvPr>
            <p:ph sz="quarter" idx="1"/>
          </p:nvPr>
        </p:nvSpPr>
        <p:spPr/>
        <p:txBody>
          <a:bodyPr/>
          <a:lstStyle/>
          <a:p>
            <a:r>
              <a:rPr lang="en-GB" dirty="0" smtClean="0"/>
              <a:t>his “achievements/behaviour”</a:t>
            </a:r>
          </a:p>
          <a:p>
            <a:r>
              <a:rPr lang="en-GB" dirty="0" smtClean="0"/>
              <a:t>senators</a:t>
            </a:r>
          </a:p>
          <a:p>
            <a:r>
              <a:rPr lang="en-GB" i="1" dirty="0" err="1"/>
              <a:t>e</a:t>
            </a:r>
            <a:r>
              <a:rPr lang="en-GB" i="1" dirty="0" err="1" smtClean="0"/>
              <a:t>quites</a:t>
            </a:r>
            <a:r>
              <a:rPr lang="en-GB" dirty="0" smtClean="0"/>
              <a:t>/knights</a:t>
            </a:r>
          </a:p>
          <a:p>
            <a:r>
              <a:rPr lang="en-GB" i="1" dirty="0" smtClean="0"/>
              <a:t>plebs</a:t>
            </a:r>
            <a:endParaRPr lang="en-GB" i="1"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6" name="TextBox 5"/>
          <p:cNvSpPr txBox="1"/>
          <p:nvPr/>
        </p:nvSpPr>
        <p:spPr>
          <a:xfrm>
            <a:off x="395536" y="6030580"/>
            <a:ext cx="3024336" cy="369332"/>
          </a:xfrm>
          <a:prstGeom prst="rect">
            <a:avLst/>
          </a:prstGeom>
          <a:noFill/>
        </p:spPr>
        <p:txBody>
          <a:bodyPr wrap="square" rtlCol="0">
            <a:spAutoFit/>
          </a:bodyPr>
          <a:lstStyle/>
          <a:p>
            <a:pPr algn="r"/>
            <a:r>
              <a:rPr lang="en-GB" i="1" dirty="0" smtClean="0"/>
              <a:t>Marcellus theatre</a:t>
            </a:r>
            <a:endParaRPr lang="en-GB" i="1" dirty="0"/>
          </a:p>
        </p:txBody>
      </p:sp>
      <p:pic>
        <p:nvPicPr>
          <p:cNvPr id="8" name="Picture 7"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26098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7" name="TextBox 6"/>
          <p:cNvSpPr txBox="1"/>
          <p:nvPr/>
        </p:nvSpPr>
        <p:spPr>
          <a:xfrm>
            <a:off x="395536" y="5661248"/>
            <a:ext cx="3024336" cy="369332"/>
          </a:xfrm>
          <a:prstGeom prst="rect">
            <a:avLst/>
          </a:prstGeom>
          <a:noFill/>
        </p:spPr>
        <p:txBody>
          <a:bodyPr wrap="square" rtlCol="0">
            <a:spAutoFit/>
          </a:bodyPr>
          <a:lstStyle/>
          <a:p>
            <a:endParaRPr lang="en-GB" dirty="0"/>
          </a:p>
        </p:txBody>
      </p:sp>
      <p:sp>
        <p:nvSpPr>
          <p:cNvPr id="11"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smtClean="0">
                <a:solidFill>
                  <a:schemeClr val="bg1">
                    <a:lumMod val="50000"/>
                  </a:schemeClr>
                </a:solidFill>
              </a:rPr>
              <a:t>senators</a:t>
            </a:r>
          </a:p>
          <a:p>
            <a:r>
              <a:rPr lang="en-GB" i="1" dirty="0" err="1">
                <a:solidFill>
                  <a:schemeClr val="bg1">
                    <a:lumMod val="50000"/>
                  </a:schemeClr>
                </a:solidFill>
              </a:rPr>
              <a:t>e</a:t>
            </a:r>
            <a:r>
              <a:rPr lang="en-GB" i="1" dirty="0" err="1" smtClean="0">
                <a:solidFill>
                  <a:schemeClr val="bg1">
                    <a:lumMod val="50000"/>
                  </a:schemeClr>
                </a:solidFill>
              </a:rPr>
              <a:t>quites</a:t>
            </a:r>
            <a:r>
              <a:rPr lang="en-GB" dirty="0" smtClean="0">
                <a:solidFill>
                  <a:schemeClr val="bg1">
                    <a:lumMod val="50000"/>
                  </a:schemeClr>
                </a:solidFill>
              </a:rPr>
              <a:t>/knights</a:t>
            </a:r>
          </a:p>
          <a:p>
            <a:r>
              <a:rPr lang="en-GB" b="1" i="1" dirty="0" smtClean="0"/>
              <a:t>plebs</a:t>
            </a:r>
          </a:p>
          <a:p>
            <a:pPr lvl="1"/>
            <a:r>
              <a:rPr lang="en-GB" i="1" dirty="0" smtClean="0"/>
              <a:t>see Res </a:t>
            </a:r>
            <a:r>
              <a:rPr lang="en-GB" i="1" dirty="0" err="1" smtClean="0"/>
              <a:t>Gestae</a:t>
            </a:r>
            <a:endParaRPr lang="en-GB" i="1" dirty="0" smtClean="0"/>
          </a:p>
          <a:p>
            <a:pPr lvl="2"/>
            <a:r>
              <a:rPr lang="en-GB" i="1" dirty="0" smtClean="0"/>
              <a:t>money/grain</a:t>
            </a:r>
          </a:p>
          <a:p>
            <a:pPr lvl="1"/>
            <a:r>
              <a:rPr lang="en-GB" i="1" dirty="0" smtClean="0"/>
              <a:t>public parks</a:t>
            </a:r>
          </a:p>
          <a:p>
            <a:pPr lvl="1"/>
            <a:r>
              <a:rPr lang="en-GB" i="1" dirty="0" smtClean="0"/>
              <a:t>entertainment</a:t>
            </a:r>
          </a:p>
          <a:p>
            <a:pPr lvl="1"/>
            <a:r>
              <a:rPr lang="en-GB" i="1" dirty="0" smtClean="0"/>
              <a:t>…</a:t>
            </a:r>
            <a:endParaRPr lang="en-GB" i="1" dirty="0"/>
          </a:p>
        </p:txBody>
      </p:sp>
      <p:pic>
        <p:nvPicPr>
          <p:cNvPr id="12" name="Picture 4" descr="C:\Eigene Dateien\TEACHING MATERIAL\CITIES &amp; SETTLEMENTS\AUGUSTUS ROM\Rom Plan Ansichten Perspektiven.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2" descr="http://upload.wikimedia.org/wikipedia/commons/f/f6/TheatreofMarcellu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0555" y="26150"/>
            <a:ext cx="5013620" cy="37628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868144" y="260648"/>
            <a:ext cx="3024336" cy="369332"/>
          </a:xfrm>
          <a:prstGeom prst="rect">
            <a:avLst/>
          </a:prstGeom>
          <a:noFill/>
        </p:spPr>
        <p:txBody>
          <a:bodyPr wrap="square" rtlCol="0">
            <a:spAutoFit/>
          </a:bodyPr>
          <a:lstStyle/>
          <a:p>
            <a:pPr algn="r"/>
            <a:r>
              <a:rPr lang="en-GB" i="1" dirty="0" smtClean="0">
                <a:solidFill>
                  <a:srgbClr val="FFFF00"/>
                </a:solidFill>
              </a:rPr>
              <a:t>Marcellus theatre</a:t>
            </a:r>
            <a:endParaRPr lang="en-GB" i="1" dirty="0">
              <a:solidFill>
                <a:srgbClr val="FFFF00"/>
              </a:solidFill>
            </a:endParaRPr>
          </a:p>
        </p:txBody>
      </p:sp>
    </p:spTree>
    <p:extLst>
      <p:ext uri="{BB962C8B-B14F-4D97-AF65-F5344CB8AC3E}">
        <p14:creationId xmlns:p14="http://schemas.microsoft.com/office/powerpoint/2010/main" val="2010621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32"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circle(out)">
                                      <p:cBhvr>
                                        <p:cTn id="14" dur="2500"/>
                                        <p:tgtEl>
                                          <p:spTgt spid="9"/>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7"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smtClean="0">
                <a:solidFill>
                  <a:schemeClr val="bg1">
                    <a:lumMod val="50000"/>
                  </a:schemeClr>
                </a:solidFill>
              </a:rPr>
              <a:t>senators</a:t>
            </a:r>
          </a:p>
          <a:p>
            <a:r>
              <a:rPr lang="en-GB" i="1" dirty="0" err="1">
                <a:solidFill>
                  <a:schemeClr val="bg1">
                    <a:lumMod val="50000"/>
                  </a:schemeClr>
                </a:solidFill>
              </a:rPr>
              <a:t>e</a:t>
            </a:r>
            <a:r>
              <a:rPr lang="en-GB" i="1" dirty="0" err="1" smtClean="0">
                <a:solidFill>
                  <a:schemeClr val="bg1">
                    <a:lumMod val="50000"/>
                  </a:schemeClr>
                </a:solidFill>
              </a:rPr>
              <a:t>quites</a:t>
            </a:r>
            <a:r>
              <a:rPr lang="en-GB" dirty="0" smtClean="0">
                <a:solidFill>
                  <a:schemeClr val="bg1">
                    <a:lumMod val="50000"/>
                  </a:schemeClr>
                </a:solidFill>
              </a:rPr>
              <a:t>/knights</a:t>
            </a:r>
          </a:p>
          <a:p>
            <a:r>
              <a:rPr lang="en-GB" b="1" i="1" dirty="0" smtClean="0"/>
              <a:t>plebs</a:t>
            </a:r>
          </a:p>
          <a:p>
            <a:pPr lvl="1"/>
            <a:r>
              <a:rPr lang="en-GB" i="1" dirty="0" smtClean="0"/>
              <a:t>see Res </a:t>
            </a:r>
            <a:r>
              <a:rPr lang="en-GB" i="1" dirty="0" err="1" smtClean="0"/>
              <a:t>Gestae</a:t>
            </a:r>
            <a:endParaRPr lang="en-GB" i="1" dirty="0" smtClean="0"/>
          </a:p>
          <a:p>
            <a:pPr lvl="2"/>
            <a:r>
              <a:rPr lang="en-GB" i="1" dirty="0" smtClean="0">
                <a:solidFill>
                  <a:schemeClr val="bg2">
                    <a:lumMod val="25000"/>
                  </a:schemeClr>
                </a:solidFill>
              </a:rPr>
              <a:t>money/grain</a:t>
            </a:r>
          </a:p>
          <a:p>
            <a:pPr lvl="1"/>
            <a:r>
              <a:rPr lang="en-GB" i="1" dirty="0" smtClean="0"/>
              <a:t>public parks</a:t>
            </a:r>
          </a:p>
          <a:p>
            <a:pPr lvl="1"/>
            <a:r>
              <a:rPr lang="en-GB" i="1" dirty="0" smtClean="0"/>
              <a:t>entertainment</a:t>
            </a:r>
          </a:p>
          <a:p>
            <a:pPr lvl="1"/>
            <a:r>
              <a:rPr lang="en-GB" i="1" dirty="0" smtClean="0"/>
              <a:t>etc.</a:t>
            </a:r>
            <a:endParaRPr lang="en-GB" i="1" dirty="0"/>
          </a:p>
        </p:txBody>
      </p:sp>
      <p:sp>
        <p:nvSpPr>
          <p:cNvPr id="10" name="Rectangle 3"/>
          <p:cNvSpPr txBox="1">
            <a:spLocks noChangeArrowheads="1"/>
          </p:cNvSpPr>
          <p:nvPr/>
        </p:nvSpPr>
        <p:spPr>
          <a:xfrm>
            <a:off x="3851920" y="1412776"/>
            <a:ext cx="5112568" cy="4802470"/>
          </a:xfrm>
          <a:prstGeom prst="rect">
            <a:avLst/>
          </a:prstGeom>
        </p:spPr>
        <p:style>
          <a:lnRef idx="0">
            <a:schemeClr val="accent6"/>
          </a:lnRef>
          <a:fillRef idx="3">
            <a:schemeClr val="accent6"/>
          </a:fillRef>
          <a:effectRef idx="3">
            <a:schemeClr val="accent6"/>
          </a:effectRef>
          <a:fontRef idx="minor">
            <a:schemeClr val="lt1"/>
          </a:fontRef>
        </p:style>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lnSpc>
                <a:spcPct val="80000"/>
              </a:lnSpc>
              <a:buNone/>
            </a:pPr>
            <a:r>
              <a:rPr lang="de-DE" altLang="en-US" sz="2400" dirty="0"/>
              <a:t>Cassius Dio 54, 1. 2.-4. </a:t>
            </a:r>
          </a:p>
          <a:p>
            <a:pPr marL="0" indent="0" algn="ctr">
              <a:lnSpc>
                <a:spcPct val="80000"/>
              </a:lnSpc>
              <a:buNone/>
            </a:pPr>
            <a:endParaRPr lang="en-GB" altLang="en-US" sz="2400" dirty="0" smtClean="0">
              <a:solidFill>
                <a:srgbClr val="0070C0"/>
              </a:solidFill>
            </a:endParaRPr>
          </a:p>
          <a:p>
            <a:pPr marL="0" indent="0" algn="ctr">
              <a:lnSpc>
                <a:spcPct val="80000"/>
              </a:lnSpc>
              <a:buNone/>
            </a:pPr>
            <a:r>
              <a:rPr lang="en-GB" altLang="en-US" sz="2400" dirty="0" smtClean="0">
                <a:solidFill>
                  <a:srgbClr val="0070C0"/>
                </a:solidFill>
              </a:rPr>
              <a:t>(2) The pestilence raged throughout all Italy so that no one tilled the land, and I suppose that the same was the case in foreign parts. The Romans, therefore, reduced to dire straits by the disease and by the consequent </a:t>
            </a:r>
            <a:r>
              <a:rPr lang="en-GB" altLang="en-US" sz="2400" dirty="0" smtClean="0">
                <a:solidFill>
                  <a:srgbClr val="FFFF00"/>
                </a:solidFill>
              </a:rPr>
              <a:t>famine</a:t>
            </a:r>
            <a:r>
              <a:rPr lang="en-GB" altLang="en-US" sz="2400" dirty="0" smtClean="0">
                <a:solidFill>
                  <a:srgbClr val="0070C0"/>
                </a:solidFill>
              </a:rPr>
              <a:t>, believed that these woes had come upon them for no other reason than that they </a:t>
            </a:r>
            <a:r>
              <a:rPr lang="en-GB" altLang="en-US" sz="2400" dirty="0" smtClean="0">
                <a:solidFill>
                  <a:srgbClr val="FFFF00"/>
                </a:solidFill>
              </a:rPr>
              <a:t>did not have Augustus for consul</a:t>
            </a:r>
            <a:r>
              <a:rPr lang="en-GB" altLang="en-US" sz="2400" dirty="0" smtClean="0">
                <a:solidFill>
                  <a:srgbClr val="0070C0"/>
                </a:solidFill>
              </a:rPr>
              <a:t> at this time also. (3) They accordingly wished to elect him </a:t>
            </a:r>
            <a:r>
              <a:rPr lang="en-GB" altLang="en-US" sz="2400" dirty="0" smtClean="0">
                <a:solidFill>
                  <a:srgbClr val="FFFF00"/>
                </a:solidFill>
              </a:rPr>
              <a:t>dictator</a:t>
            </a:r>
            <a:r>
              <a:rPr lang="en-GB" altLang="en-US" sz="2400" dirty="0" smtClean="0">
                <a:solidFill>
                  <a:srgbClr val="0070C0"/>
                </a:solidFill>
              </a:rPr>
              <a:t>, and shutting the senators up in their meeting-place, they forced them to vote this measure by threatening to burn down the building over their heads. Next they took the twenty-four rods and approached Augustus, begging him to consent both to being named </a:t>
            </a:r>
            <a:r>
              <a:rPr lang="en-GB" altLang="en-US" sz="2400" dirty="0" smtClean="0">
                <a:solidFill>
                  <a:srgbClr val="FFFF00"/>
                </a:solidFill>
              </a:rPr>
              <a:t>dictator and to becoming commissioner of the grain supply</a:t>
            </a:r>
            <a:r>
              <a:rPr lang="en-GB" altLang="en-US" sz="2400" dirty="0" smtClean="0">
                <a:solidFill>
                  <a:srgbClr val="0070C0"/>
                </a:solidFill>
              </a:rPr>
              <a:t>, as </a:t>
            </a:r>
            <a:r>
              <a:rPr lang="en-GB" altLang="en-US" sz="2400" dirty="0" smtClean="0">
                <a:solidFill>
                  <a:srgbClr val="FFFF00"/>
                </a:solidFill>
              </a:rPr>
              <a:t>Pompey had once done</a:t>
            </a:r>
            <a:r>
              <a:rPr lang="en-GB" altLang="en-US" sz="2400" dirty="0" smtClean="0">
                <a:solidFill>
                  <a:srgbClr val="0070C0"/>
                </a:solidFill>
              </a:rPr>
              <a:t>. </a:t>
            </a:r>
            <a:endParaRPr lang="de-DE" altLang="en-US" sz="2400" dirty="0">
              <a:solidFill>
                <a:srgbClr val="0070C0"/>
              </a:solidFill>
            </a:endParaRPr>
          </a:p>
        </p:txBody>
      </p:sp>
    </p:spTree>
    <p:extLst>
      <p:ext uri="{BB962C8B-B14F-4D97-AF65-F5344CB8AC3E}">
        <p14:creationId xmlns:p14="http://schemas.microsoft.com/office/powerpoint/2010/main" val="3410533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7"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smtClean="0">
                <a:solidFill>
                  <a:schemeClr val="bg1">
                    <a:lumMod val="50000"/>
                  </a:schemeClr>
                </a:solidFill>
              </a:rPr>
              <a:t>senators</a:t>
            </a:r>
          </a:p>
          <a:p>
            <a:r>
              <a:rPr lang="en-GB" i="1" dirty="0" err="1">
                <a:solidFill>
                  <a:schemeClr val="bg1">
                    <a:lumMod val="50000"/>
                  </a:schemeClr>
                </a:solidFill>
              </a:rPr>
              <a:t>e</a:t>
            </a:r>
            <a:r>
              <a:rPr lang="en-GB" i="1" dirty="0" err="1" smtClean="0">
                <a:solidFill>
                  <a:schemeClr val="bg1">
                    <a:lumMod val="50000"/>
                  </a:schemeClr>
                </a:solidFill>
              </a:rPr>
              <a:t>quites</a:t>
            </a:r>
            <a:r>
              <a:rPr lang="en-GB" dirty="0" smtClean="0">
                <a:solidFill>
                  <a:schemeClr val="bg1">
                    <a:lumMod val="50000"/>
                  </a:schemeClr>
                </a:solidFill>
              </a:rPr>
              <a:t>/knights</a:t>
            </a:r>
          </a:p>
          <a:p>
            <a:r>
              <a:rPr lang="en-GB" b="1" i="1" dirty="0" smtClean="0"/>
              <a:t>plebs</a:t>
            </a:r>
          </a:p>
          <a:p>
            <a:pPr lvl="1"/>
            <a:r>
              <a:rPr lang="en-GB" i="1" dirty="0" smtClean="0"/>
              <a:t>see Res </a:t>
            </a:r>
            <a:r>
              <a:rPr lang="en-GB" i="1" dirty="0" err="1" smtClean="0"/>
              <a:t>Gestae</a:t>
            </a:r>
            <a:endParaRPr lang="en-GB" i="1" dirty="0" smtClean="0"/>
          </a:p>
          <a:p>
            <a:pPr lvl="2"/>
            <a:r>
              <a:rPr lang="en-GB" i="1" dirty="0" smtClean="0"/>
              <a:t>money/grain</a:t>
            </a:r>
          </a:p>
          <a:p>
            <a:pPr lvl="1"/>
            <a:r>
              <a:rPr lang="en-GB" i="1" dirty="0" smtClean="0"/>
              <a:t>public parks</a:t>
            </a:r>
          </a:p>
          <a:p>
            <a:pPr lvl="1"/>
            <a:r>
              <a:rPr lang="en-GB" i="1" dirty="0" smtClean="0"/>
              <a:t>entertainment</a:t>
            </a:r>
          </a:p>
          <a:p>
            <a:pPr lvl="1"/>
            <a:r>
              <a:rPr lang="en-GB" i="1" dirty="0" smtClean="0"/>
              <a:t>etc.</a:t>
            </a:r>
            <a:endParaRPr lang="en-GB" i="1" dirty="0"/>
          </a:p>
        </p:txBody>
      </p:sp>
      <p:sp>
        <p:nvSpPr>
          <p:cNvPr id="9" name="Rectangle 3"/>
          <p:cNvSpPr txBox="1">
            <a:spLocks noChangeArrowheads="1"/>
          </p:cNvSpPr>
          <p:nvPr/>
        </p:nvSpPr>
        <p:spPr>
          <a:xfrm>
            <a:off x="4355976" y="2060848"/>
            <a:ext cx="4454152" cy="4530725"/>
          </a:xfrm>
          <a:prstGeom prst="rect">
            <a:avLst/>
          </a:prstGeom>
        </p:spPr>
        <p:style>
          <a:lnRef idx="0">
            <a:schemeClr val="accent5"/>
          </a:lnRef>
          <a:fillRef idx="3">
            <a:schemeClr val="accent5"/>
          </a:fillRef>
          <a:effectRef idx="3">
            <a:schemeClr val="accent5"/>
          </a:effectRef>
          <a:fontRef idx="minor">
            <a:schemeClr val="lt1"/>
          </a:fontRef>
        </p:style>
        <p:txBody>
          <a:bodyPr vert="horz">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nSpc>
                <a:spcPct val="90000"/>
              </a:lnSpc>
              <a:buNone/>
            </a:pPr>
            <a:r>
              <a:rPr lang="en-GB" altLang="en-US" sz="2400" dirty="0" smtClean="0">
                <a:solidFill>
                  <a:srgbClr val="0070C0"/>
                </a:solidFill>
              </a:rPr>
              <a:t>(4) He </a:t>
            </a:r>
            <a:r>
              <a:rPr lang="en-GB" altLang="en-US" sz="2400" dirty="0" smtClean="0">
                <a:solidFill>
                  <a:srgbClr val="FFFF00"/>
                </a:solidFill>
              </a:rPr>
              <a:t>accepted the latter duty under compulsion</a:t>
            </a:r>
            <a:r>
              <a:rPr lang="en-GB" altLang="en-US" sz="2400" dirty="0" smtClean="0">
                <a:solidFill>
                  <a:srgbClr val="0070C0"/>
                </a:solidFill>
              </a:rPr>
              <a:t>, and ordered that two men should be chosen annually, from among those who had served as praetors not less than five years previously in every case, to attend to the distribution of the grain. As for the </a:t>
            </a:r>
            <a:r>
              <a:rPr lang="en-GB" altLang="en-US" sz="2400" dirty="0" smtClean="0">
                <a:solidFill>
                  <a:srgbClr val="FFFF00"/>
                </a:solidFill>
              </a:rPr>
              <a:t>dictatorship</a:t>
            </a:r>
            <a:r>
              <a:rPr lang="en-GB" altLang="en-US" sz="2400" dirty="0" smtClean="0">
                <a:solidFill>
                  <a:srgbClr val="0070C0"/>
                </a:solidFill>
              </a:rPr>
              <a:t>, however, he did not accept the office, but went so far as to rend his garments when he found himself unable to restrain the people in any other way, either by argument or by entreaty; (5) for, since he was superior to the dictators in the power and honour he already possessed, he properly guarded against the jealousy and hatred which the title would arouse.-</a:t>
            </a:r>
            <a:endParaRPr lang="de-DE" altLang="en-US" sz="2400" dirty="0">
              <a:solidFill>
                <a:srgbClr val="0070C0"/>
              </a:solidFill>
            </a:endParaRPr>
          </a:p>
        </p:txBody>
      </p:sp>
    </p:spTree>
    <p:extLst>
      <p:ext uri="{BB962C8B-B14F-4D97-AF65-F5344CB8AC3E}">
        <p14:creationId xmlns:p14="http://schemas.microsoft.com/office/powerpoint/2010/main" val="12157528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6" name="TextBox 5"/>
          <p:cNvSpPr txBox="1"/>
          <p:nvPr/>
        </p:nvSpPr>
        <p:spPr>
          <a:xfrm>
            <a:off x="395536" y="5661248"/>
            <a:ext cx="3024336" cy="369332"/>
          </a:xfrm>
          <a:prstGeom prst="rect">
            <a:avLst/>
          </a:prstGeom>
          <a:noFill/>
        </p:spPr>
        <p:txBody>
          <a:bodyPr wrap="square" rtlCol="0">
            <a:spAutoFit/>
          </a:bodyPr>
          <a:lstStyle/>
          <a:p>
            <a:endParaRPr lang="en-GB" dirty="0"/>
          </a:p>
        </p:txBody>
      </p:sp>
      <p:sp>
        <p:nvSpPr>
          <p:cNvPr id="8"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smtClean="0">
                <a:solidFill>
                  <a:schemeClr val="tx1">
                    <a:lumMod val="75000"/>
                    <a:lumOff val="25000"/>
                  </a:schemeClr>
                </a:solidFill>
              </a:rPr>
              <a:t>senators</a:t>
            </a:r>
          </a:p>
          <a:p>
            <a:pPr lvl="1"/>
            <a:r>
              <a:rPr lang="en-GB" dirty="0" smtClean="0">
                <a:solidFill>
                  <a:schemeClr val="tx1">
                    <a:lumMod val="75000"/>
                    <a:lumOff val="25000"/>
                  </a:schemeClr>
                </a:solidFill>
              </a:rPr>
              <a:t>ancestral values /</a:t>
            </a:r>
            <a:r>
              <a:rPr lang="en-GB" i="1" dirty="0" smtClean="0">
                <a:solidFill>
                  <a:schemeClr val="tx1">
                    <a:lumMod val="75000"/>
                    <a:lumOff val="25000"/>
                  </a:schemeClr>
                </a:solidFill>
              </a:rPr>
              <a:t> </a:t>
            </a:r>
            <a:r>
              <a:rPr lang="en-GB" i="1" dirty="0" err="1" smtClean="0">
                <a:solidFill>
                  <a:schemeClr val="tx1">
                    <a:lumMod val="75000"/>
                    <a:lumOff val="25000"/>
                  </a:schemeClr>
                </a:solidFill>
              </a:rPr>
              <a:t>mos</a:t>
            </a:r>
            <a:r>
              <a:rPr lang="en-GB" i="1" dirty="0" smtClean="0">
                <a:solidFill>
                  <a:schemeClr val="tx1">
                    <a:lumMod val="75000"/>
                    <a:lumOff val="25000"/>
                  </a:schemeClr>
                </a:solidFill>
              </a:rPr>
              <a:t> </a:t>
            </a:r>
            <a:r>
              <a:rPr lang="en-GB" i="1" dirty="0" err="1" smtClean="0">
                <a:solidFill>
                  <a:schemeClr val="tx1">
                    <a:lumMod val="75000"/>
                    <a:lumOff val="25000"/>
                  </a:schemeClr>
                </a:solidFill>
              </a:rPr>
              <a:t>maiorum</a:t>
            </a:r>
            <a:endParaRPr lang="en-GB" i="1" dirty="0" smtClean="0">
              <a:solidFill>
                <a:schemeClr val="tx1">
                  <a:lumMod val="75000"/>
                  <a:lumOff val="25000"/>
                </a:schemeClr>
              </a:solidFill>
            </a:endParaRPr>
          </a:p>
          <a:p>
            <a:pPr lvl="1"/>
            <a:r>
              <a:rPr lang="en-GB" dirty="0" smtClean="0">
                <a:solidFill>
                  <a:schemeClr val="tx1">
                    <a:lumMod val="75000"/>
                    <a:lumOff val="25000"/>
                  </a:schemeClr>
                </a:solidFill>
              </a:rPr>
              <a:t>restoring </a:t>
            </a:r>
            <a:r>
              <a:rPr lang="en-GB" i="1" dirty="0" smtClean="0">
                <a:solidFill>
                  <a:schemeClr val="tx1">
                    <a:lumMod val="75000"/>
                    <a:lumOff val="25000"/>
                  </a:schemeClr>
                </a:solidFill>
              </a:rPr>
              <a:t>res </a:t>
            </a:r>
            <a:r>
              <a:rPr lang="en-GB" i="1" dirty="0" err="1" smtClean="0">
                <a:solidFill>
                  <a:schemeClr val="tx1">
                    <a:lumMod val="75000"/>
                    <a:lumOff val="25000"/>
                  </a:schemeClr>
                </a:solidFill>
              </a:rPr>
              <a:t>publica</a:t>
            </a:r>
            <a:endParaRPr lang="en-GB" i="1" dirty="0" smtClean="0">
              <a:solidFill>
                <a:schemeClr val="tx1">
                  <a:lumMod val="75000"/>
                  <a:lumOff val="25000"/>
                </a:schemeClr>
              </a:solidFill>
            </a:endParaRPr>
          </a:p>
          <a:p>
            <a:pPr lvl="1"/>
            <a:r>
              <a:rPr lang="en-GB" dirty="0" smtClean="0">
                <a:solidFill>
                  <a:schemeClr val="tx1">
                    <a:lumMod val="75000"/>
                    <a:lumOff val="25000"/>
                  </a:schemeClr>
                </a:solidFill>
              </a:rPr>
              <a:t>power of senate</a:t>
            </a:r>
          </a:p>
          <a:p>
            <a:pPr lvl="1"/>
            <a:r>
              <a:rPr lang="en-GB" dirty="0" smtClean="0">
                <a:solidFill>
                  <a:schemeClr val="tx1">
                    <a:lumMod val="75000"/>
                    <a:lumOff val="25000"/>
                  </a:schemeClr>
                </a:solidFill>
              </a:rPr>
              <a:t>morality laws</a:t>
            </a:r>
            <a:endParaRPr lang="en-GB" i="1" dirty="0" smtClean="0">
              <a:solidFill>
                <a:schemeClr val="tx1">
                  <a:lumMod val="75000"/>
                  <a:lumOff val="25000"/>
                </a:schemeClr>
              </a:solidFill>
            </a:endParaRPr>
          </a:p>
          <a:p>
            <a:r>
              <a:rPr lang="en-GB" i="1" dirty="0" err="1">
                <a:solidFill>
                  <a:schemeClr val="bg1">
                    <a:lumMod val="50000"/>
                  </a:schemeClr>
                </a:solidFill>
              </a:rPr>
              <a:t>e</a:t>
            </a:r>
            <a:r>
              <a:rPr lang="en-GB" i="1" dirty="0" err="1" smtClean="0">
                <a:solidFill>
                  <a:schemeClr val="bg1">
                    <a:lumMod val="50000"/>
                  </a:schemeClr>
                </a:solidFill>
              </a:rPr>
              <a:t>quites</a:t>
            </a:r>
            <a:r>
              <a:rPr lang="en-GB" dirty="0" smtClean="0">
                <a:solidFill>
                  <a:schemeClr val="bg1">
                    <a:lumMod val="50000"/>
                  </a:schemeClr>
                </a:solidFill>
              </a:rPr>
              <a:t>/knights</a:t>
            </a:r>
          </a:p>
          <a:p>
            <a:r>
              <a:rPr lang="en-GB" i="1" dirty="0" smtClean="0">
                <a:solidFill>
                  <a:schemeClr val="bg1">
                    <a:lumMod val="50000"/>
                  </a:schemeClr>
                </a:solidFill>
              </a:rPr>
              <a:t>plebs</a:t>
            </a:r>
          </a:p>
        </p:txBody>
      </p:sp>
      <p:pic>
        <p:nvPicPr>
          <p:cNvPr id="10" name="Picture 9"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5628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out)">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pic>
        <p:nvPicPr>
          <p:cNvPr id="7" name="Picture 6"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9" name="Content Placeholder 2"/>
          <p:cNvSpPr>
            <a:spLocks noGrp="1"/>
          </p:cNvSpPr>
          <p:nvPr>
            <p:ph sz="quarter" idx="1"/>
          </p:nvPr>
        </p:nvSpPr>
        <p:spPr>
          <a:xfrm>
            <a:off x="28520" y="1556792"/>
            <a:ext cx="8503920" cy="5040560"/>
          </a:xfrm>
          <a:solidFill>
            <a:schemeClr val="accent1">
              <a:tint val="95000"/>
              <a:alpha val="75000"/>
            </a:schemeClr>
          </a:solidFill>
        </p:spPr>
        <p:style>
          <a:lnRef idx="0">
            <a:schemeClr val="accent1"/>
          </a:lnRef>
          <a:fillRef idx="3">
            <a:schemeClr val="accent1"/>
          </a:fillRef>
          <a:effectRef idx="3">
            <a:schemeClr val="accent1"/>
          </a:effectRef>
          <a:fontRef idx="minor">
            <a:schemeClr val="lt1"/>
          </a:fontRef>
        </p:style>
        <p:txBody>
          <a:bodyPr>
            <a:noAutofit/>
          </a:bodyPr>
          <a:lstStyle/>
          <a:p>
            <a:pPr marL="0" indent="0" algn="ctr">
              <a:buNone/>
            </a:pPr>
            <a:r>
              <a:rPr lang="en-GB" sz="2100" b="1" dirty="0" smtClean="0">
                <a:effectLst>
                  <a:outerShdw blurRad="38100" dist="38100" dir="2700000" algn="tl">
                    <a:srgbClr val="000000">
                      <a:alpha val="43137"/>
                    </a:srgbClr>
                  </a:outerShdw>
                </a:effectLst>
              </a:rPr>
              <a:t>Augustan Legislation (Selection)</a:t>
            </a:r>
          </a:p>
          <a:p>
            <a:r>
              <a:rPr lang="en-GB" sz="2100" dirty="0" smtClean="0">
                <a:effectLst>
                  <a:outerShdw blurRad="38100" dist="38100" dir="2700000" algn="tl">
                    <a:srgbClr val="000000">
                      <a:alpha val="43137"/>
                    </a:srgbClr>
                  </a:outerShdw>
                </a:effectLst>
              </a:rPr>
              <a:t>18 BC </a:t>
            </a:r>
            <a:r>
              <a:rPr lang="en-GB" sz="2100" dirty="0">
                <a:effectLst>
                  <a:outerShdw blurRad="38100" dist="38100" dir="2700000" algn="tl">
                    <a:srgbClr val="000000">
                      <a:alpha val="43137"/>
                    </a:srgbClr>
                  </a:outerShdw>
                </a:effectLst>
              </a:rPr>
              <a:t>LEX </a:t>
            </a:r>
            <a:r>
              <a:rPr lang="en-GB" sz="2100" dirty="0" smtClean="0">
                <a:effectLst>
                  <a:outerShdw blurRad="38100" dist="38100" dir="2700000" algn="tl">
                    <a:srgbClr val="000000">
                      <a:alpha val="43137"/>
                    </a:srgbClr>
                  </a:outerShdw>
                </a:effectLst>
              </a:rPr>
              <a:t>IULIA </a:t>
            </a:r>
            <a:r>
              <a:rPr lang="en-GB" sz="2100" dirty="0">
                <a:effectLst>
                  <a:outerShdw blurRad="38100" dist="38100" dir="2700000" algn="tl">
                    <a:srgbClr val="000000">
                      <a:alpha val="43137"/>
                    </a:srgbClr>
                  </a:outerShdw>
                </a:effectLst>
              </a:rPr>
              <a:t>DE ADULTERIIS </a:t>
            </a:r>
            <a:r>
              <a:rPr lang="en-GB" sz="2100" dirty="0" smtClean="0">
                <a:effectLst>
                  <a:outerShdw blurRad="38100" dist="38100" dir="2700000" algn="tl">
                    <a:srgbClr val="000000">
                      <a:alpha val="43137"/>
                    </a:srgbClr>
                  </a:outerShdw>
                </a:effectLst>
              </a:rPr>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                    (law </a:t>
            </a:r>
            <a:r>
              <a:rPr lang="en-GB" sz="2100" dirty="0">
                <a:effectLst>
                  <a:outerShdw blurRad="38100" dist="38100" dir="2700000" algn="tl">
                    <a:srgbClr val="000000">
                      <a:alpha val="43137"/>
                    </a:srgbClr>
                  </a:outerShdw>
                </a:effectLst>
              </a:rPr>
              <a:t>on adultery and marriage regulations</a:t>
            </a:r>
            <a:r>
              <a:rPr lang="en-GB" sz="2100" dirty="0" smtClean="0">
                <a:effectLst>
                  <a:outerShdw blurRad="38100" dist="38100" dir="2700000" algn="tl">
                    <a:srgbClr val="000000">
                      <a:alpha val="43137"/>
                    </a:srgbClr>
                  </a:outerShdw>
                </a:effectLst>
              </a:rPr>
              <a:t>)</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AMBITU </a:t>
            </a:r>
            <a:r>
              <a:rPr lang="en-GB" sz="2100" dirty="0" smtClean="0">
                <a:effectLst>
                  <a:outerShdw blurRad="38100" dist="38100" dir="2700000" algn="tl">
                    <a:srgbClr val="000000">
                      <a:alpha val="43137"/>
                    </a:srgbClr>
                  </a:outerShdw>
                </a:effectLst>
              </a:rPr>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         (to </a:t>
            </a:r>
            <a:r>
              <a:rPr lang="en-GB" sz="2100" dirty="0">
                <a:effectLst>
                  <a:outerShdw blurRad="38100" dist="38100" dir="2700000" algn="tl">
                    <a:srgbClr val="000000">
                      <a:alpha val="43137"/>
                    </a:srgbClr>
                  </a:outerShdw>
                </a:effectLst>
              </a:rPr>
              <a:t>regulate and </a:t>
            </a:r>
            <a:r>
              <a:rPr lang="en-GB" sz="2100" dirty="0" smtClean="0">
                <a:effectLst>
                  <a:outerShdw blurRad="38100" dist="38100" dir="2700000" algn="tl">
                    <a:srgbClr val="000000">
                      <a:alpha val="43137"/>
                    </a:srgbClr>
                  </a:outerShdw>
                </a:effectLst>
              </a:rPr>
              <a:t>penalise </a:t>
            </a:r>
            <a:r>
              <a:rPr lang="en-GB" sz="2100" dirty="0">
                <a:effectLst>
                  <a:outerShdw blurRad="38100" dist="38100" dir="2700000" algn="tl">
                    <a:srgbClr val="000000">
                      <a:alpha val="43137"/>
                    </a:srgbClr>
                  </a:outerShdw>
                </a:effectLst>
              </a:rPr>
              <a:t>electoral corruption</a:t>
            </a:r>
            <a:r>
              <a:rPr lang="en-GB" sz="2100" dirty="0" smtClean="0">
                <a:effectLst>
                  <a:outerShdw blurRad="38100" dist="38100" dir="2700000" algn="tl">
                    <a:srgbClr val="000000">
                      <a:alpha val="43137"/>
                    </a:srgbClr>
                  </a:outerShdw>
                </a:effectLst>
              </a:rPr>
              <a:t>)</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MAGISTRATIBUS (also on senatorial census) </a:t>
            </a:r>
            <a:endParaRPr lang="en-GB" sz="2100" dirty="0" smtClean="0">
              <a:effectLst>
                <a:outerShdw blurRad="38100" dist="38100" dir="2700000" algn="tl">
                  <a:srgbClr val="000000">
                    <a:alpha val="43137"/>
                  </a:srgbClr>
                </a:outerShdw>
              </a:effectLst>
            </a:endParaRP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ANNONAE: </a:t>
            </a:r>
            <a:r>
              <a:rPr lang="en-GB" sz="2100" dirty="0" smtClean="0">
                <a:effectLst>
                  <a:outerShdw blurRad="38100" dist="38100" dir="2700000" algn="tl">
                    <a:srgbClr val="000000">
                      <a:alpha val="43137"/>
                    </a:srgbClr>
                  </a:outerShdw>
                </a:effectLst>
              </a:rPr>
              <a:t>against unfair </a:t>
            </a:r>
            <a:r>
              <a:rPr lang="en-GB" sz="2100" dirty="0">
                <a:effectLst>
                  <a:outerShdw blurRad="38100" dist="38100" dir="2700000" algn="tl">
                    <a:srgbClr val="000000">
                      <a:alpha val="43137"/>
                    </a:srgbClr>
                  </a:outerShdw>
                </a:effectLst>
              </a:rPr>
              <a:t>practices </a:t>
            </a:r>
            <a:r>
              <a:rPr lang="en-GB" sz="2100" dirty="0" smtClean="0">
                <a:effectLst>
                  <a:outerShdw blurRad="38100" dist="38100" dir="2700000" algn="tl">
                    <a:srgbClr val="000000">
                      <a:alpha val="43137"/>
                    </a:srgbClr>
                  </a:outerShdw>
                </a:effectLst>
              </a:rPr>
              <a:t>re food</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MARITANDIS ORDINIBUS </a:t>
            </a:r>
            <a:r>
              <a:rPr lang="en-GB" sz="2100" dirty="0" smtClean="0">
                <a:effectLst>
                  <a:outerShdw blurRad="38100" dist="38100" dir="2700000" algn="tl">
                    <a:srgbClr val="000000">
                      <a:alpha val="43137"/>
                    </a:srgbClr>
                  </a:outerShdw>
                </a:effectLst>
              </a:rPr>
              <a:t>- </a:t>
            </a:r>
            <a:r>
              <a:rPr lang="en-GB" sz="2100" dirty="0">
                <a:effectLst>
                  <a:outerShdw blurRad="38100" dist="38100" dir="2700000" algn="tl">
                    <a:srgbClr val="000000">
                      <a:alpha val="43137"/>
                    </a:srgbClr>
                  </a:outerShdw>
                </a:effectLst>
              </a:rPr>
              <a:t>Julian Law on </a:t>
            </a:r>
            <a:r>
              <a:rPr lang="en-GB" sz="2100" dirty="0" smtClean="0">
                <a:effectLst>
                  <a:outerShdw blurRad="38100" dist="38100" dir="2700000" algn="tl">
                    <a:srgbClr val="000000">
                      <a:alpha val="43137"/>
                    </a:srgbClr>
                  </a:outerShdw>
                </a:effectLst>
              </a:rPr>
              <a:t>Marriage (</a:t>
            </a:r>
            <a:r>
              <a:rPr lang="en-GB" sz="2100" dirty="0" smtClean="0">
                <a:effectLst>
                  <a:outerShdw blurRad="38100" dist="38100" dir="2700000" algn="tl">
                    <a:srgbClr val="000000">
                      <a:alpha val="43137"/>
                    </a:srgbClr>
                  </a:outerShdw>
                </a:effectLst>
                <a:sym typeface="Wingdings" panose="05000000000000000000" pitchFamily="2" charset="2"/>
              </a:rPr>
              <a:t>AD 9: </a:t>
            </a:r>
            <a:r>
              <a:rPr lang="en-GB" sz="2100" dirty="0" smtClean="0">
                <a:effectLst>
                  <a:outerShdw blurRad="38100" dist="38100" dir="2700000" algn="tl">
                    <a:srgbClr val="000000">
                      <a:alpha val="43137"/>
                    </a:srgbClr>
                  </a:outerShdw>
                </a:effectLst>
              </a:rPr>
              <a:t>LEX </a:t>
            </a:r>
            <a:r>
              <a:rPr lang="en-GB" sz="2100" dirty="0">
                <a:effectLst>
                  <a:outerShdw blurRad="38100" dist="38100" dir="2700000" algn="tl">
                    <a:srgbClr val="000000">
                      <a:alpha val="43137"/>
                    </a:srgbClr>
                  </a:outerShdw>
                </a:effectLst>
              </a:rPr>
              <a:t>PAPIA </a:t>
            </a:r>
            <a:r>
              <a:rPr lang="en-GB" sz="2100" dirty="0" smtClean="0">
                <a:effectLst>
                  <a:outerShdw blurRad="38100" dist="38100" dir="2700000" algn="tl">
                    <a:srgbClr val="000000">
                      <a:alpha val="43137"/>
                    </a:srgbClr>
                  </a:outerShdw>
                </a:effectLst>
              </a:rPr>
              <a:t>POPPAEA)</a:t>
            </a:r>
          </a:p>
          <a:p>
            <a:r>
              <a:rPr lang="en-GB" sz="2100" dirty="0" smtClean="0">
                <a:effectLst>
                  <a:outerShdw blurRad="38100" dist="38100" dir="2700000" algn="tl">
                    <a:srgbClr val="000000">
                      <a:alpha val="43137"/>
                    </a:srgbClr>
                  </a:outerShdw>
                </a:effectLst>
              </a:rPr>
              <a:t>12 </a:t>
            </a:r>
            <a:r>
              <a:rPr lang="en-GB" sz="2100" dirty="0">
                <a:effectLst>
                  <a:outerShdw blurRad="38100" dist="38100" dir="2700000" algn="tl">
                    <a:srgbClr val="000000">
                      <a:alpha val="43137"/>
                    </a:srgbClr>
                  </a:outerShdw>
                </a:effectLst>
              </a:rPr>
              <a:t>BC LEX </a:t>
            </a:r>
            <a:r>
              <a:rPr lang="en-GB" sz="2100" dirty="0" smtClean="0">
                <a:effectLst>
                  <a:outerShdw blurRad="38100" dist="38100" dir="2700000" algn="tl">
                    <a:srgbClr val="000000">
                      <a:alpha val="43137"/>
                    </a:srgbClr>
                  </a:outerShdw>
                </a:effectLst>
              </a:rPr>
              <a:t>IULIA </a:t>
            </a:r>
            <a:r>
              <a:rPr lang="en-GB" sz="2100" dirty="0">
                <a:effectLst>
                  <a:outerShdw blurRad="38100" dist="38100" dir="2700000" algn="tl">
                    <a:srgbClr val="000000">
                      <a:alpha val="43137"/>
                    </a:srgbClr>
                  </a:outerShdw>
                </a:effectLst>
              </a:rPr>
              <a:t>DE MAGISTRATIBUS ET EQUITIBUS </a:t>
            </a:r>
            <a:endParaRPr lang="en-GB" sz="2100" dirty="0" smtClean="0">
              <a:effectLst>
                <a:outerShdw blurRad="38100" dist="38100" dir="2700000" algn="tl">
                  <a:srgbClr val="000000">
                    <a:alpha val="43137"/>
                  </a:srgbClr>
                </a:outerShdw>
              </a:effectLst>
            </a:endParaRPr>
          </a:p>
          <a:p>
            <a:r>
              <a:rPr lang="en-GB" sz="2100" dirty="0" smtClean="0">
                <a:effectLst>
                  <a:outerShdw blurRad="38100" dist="38100" dir="2700000" algn="tl">
                    <a:srgbClr val="000000">
                      <a:alpha val="43137"/>
                    </a:srgbClr>
                  </a:outerShdw>
                </a:effectLst>
              </a:rPr>
              <a:t>AD 2 LEX </a:t>
            </a:r>
            <a:r>
              <a:rPr lang="en-GB" sz="2100" dirty="0">
                <a:effectLst>
                  <a:outerShdw blurRad="38100" dist="38100" dir="2700000" algn="tl">
                    <a:srgbClr val="000000">
                      <a:alpha val="43137"/>
                    </a:srgbClr>
                  </a:outerShdw>
                </a:effectLst>
              </a:rPr>
              <a:t>FUFIA CANINIA: regulated </a:t>
            </a:r>
            <a:r>
              <a:rPr lang="en-GB" sz="2100" dirty="0" smtClean="0">
                <a:effectLst>
                  <a:outerShdw blurRad="38100" dist="38100" dir="2700000" algn="tl">
                    <a:srgbClr val="000000">
                      <a:alpha val="43137"/>
                    </a:srgbClr>
                  </a:outerShdw>
                </a:effectLst>
              </a:rPr>
              <a:t>holding </a:t>
            </a:r>
            <a:r>
              <a:rPr lang="en-GB" sz="2100" dirty="0">
                <a:effectLst>
                  <a:outerShdw blurRad="38100" dist="38100" dir="2700000" algn="tl">
                    <a:srgbClr val="000000">
                      <a:alpha val="43137"/>
                    </a:srgbClr>
                  </a:outerShdw>
                </a:effectLst>
              </a:rPr>
              <a:t>and freeing of </a:t>
            </a:r>
            <a:r>
              <a:rPr lang="en-GB" sz="2100" dirty="0" smtClean="0">
                <a:effectLst>
                  <a:outerShdw blurRad="38100" dist="38100" dir="2700000" algn="tl">
                    <a:srgbClr val="000000">
                      <a:alpha val="43137"/>
                    </a:srgbClr>
                  </a:outerShdw>
                </a:effectLst>
              </a:rPr>
              <a:t>slaves</a:t>
            </a:r>
          </a:p>
          <a:p>
            <a:r>
              <a:rPr lang="en-GB" sz="2100" dirty="0" smtClean="0">
                <a:effectLst>
                  <a:outerShdw blurRad="38100" dist="38100" dir="2700000" algn="tl">
                    <a:srgbClr val="000000">
                      <a:alpha val="43137"/>
                    </a:srgbClr>
                  </a:outerShdw>
                </a:effectLst>
              </a:rPr>
              <a:t>after AD 5 LEX IULIA THEATRALIS: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first </a:t>
            </a:r>
            <a:r>
              <a:rPr lang="en-GB" sz="2100" dirty="0">
                <a:effectLst>
                  <a:outerShdw blurRad="38100" dist="38100" dir="2700000" algn="tl">
                    <a:srgbClr val="000000">
                      <a:alpha val="43137"/>
                    </a:srgbClr>
                  </a:outerShdw>
                </a:effectLst>
              </a:rPr>
              <a:t>14 rows of seats in the </a:t>
            </a:r>
            <a:r>
              <a:rPr lang="en-GB" sz="2100" dirty="0" smtClean="0">
                <a:effectLst>
                  <a:outerShdw blurRad="38100" dist="38100" dir="2700000" algn="tl">
                    <a:srgbClr val="000000">
                      <a:alpha val="43137"/>
                    </a:srgbClr>
                  </a:outerShdw>
                </a:effectLst>
              </a:rPr>
              <a:t>theatres </a:t>
            </a:r>
            <a:r>
              <a:rPr lang="en-GB" sz="2100" dirty="0">
                <a:effectLst>
                  <a:outerShdw blurRad="38100" dist="38100" dir="2700000" algn="tl">
                    <a:srgbClr val="000000">
                      <a:alpha val="43137"/>
                    </a:srgbClr>
                  </a:outerShdw>
                </a:effectLst>
              </a:rPr>
              <a:t>only freeborn persons whose father had a patrimony of at least 400,000 </a:t>
            </a:r>
            <a:r>
              <a:rPr lang="en-GB" sz="2100" dirty="0" smtClean="0">
                <a:effectLst>
                  <a:outerShdw blurRad="38100" dist="38100" dir="2700000" algn="tl">
                    <a:srgbClr val="000000">
                      <a:alpha val="43137"/>
                    </a:srgbClr>
                  </a:outerShdw>
                </a:effectLst>
              </a:rPr>
              <a:t>HS</a:t>
            </a:r>
            <a:endParaRPr lang="en-GB" sz="21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52052108"/>
      </p:ext>
    </p:extLst>
  </p:cSld>
  <p:clrMapOvr>
    <a:masterClrMapping/>
  </p:clrMapOvr>
  <p:transition spd="slow" advClick="0" advTm="3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1000"/>
                                        <p:tgtEl>
                                          <p:spTgt spid="9">
                                            <p:txEl>
                                              <p:pRg st="1" end="1"/>
                                            </p:txEl>
                                          </p:spTgt>
                                        </p:tgtEl>
                                      </p:cBhvr>
                                    </p:animEffect>
                                    <p:anim calcmode="lin" valueType="num">
                                      <p:cBhvr>
                                        <p:cTn id="2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1000"/>
                                        <p:tgtEl>
                                          <p:spTgt spid="9">
                                            <p:txEl>
                                              <p:pRg st="2" end="2"/>
                                            </p:txEl>
                                          </p:spTgt>
                                        </p:tgtEl>
                                      </p:cBhvr>
                                    </p:animEffect>
                                    <p:anim calcmode="lin" valueType="num">
                                      <p:cBhvr>
                                        <p:cTn id="2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Effect transition="in" filter="fade">
                                      <p:cBhvr>
                                        <p:cTn id="31" dur="1000"/>
                                        <p:tgtEl>
                                          <p:spTgt spid="9">
                                            <p:txEl>
                                              <p:pRg st="3" end="3"/>
                                            </p:txEl>
                                          </p:spTgt>
                                        </p:tgtEl>
                                      </p:cBhvr>
                                    </p:animEffect>
                                    <p:anim calcmode="lin" valueType="num">
                                      <p:cBhvr>
                                        <p:cTn id="32"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Effect transition="in" filter="fade">
                                      <p:cBhvr>
                                        <p:cTn id="37" dur="1000"/>
                                        <p:tgtEl>
                                          <p:spTgt spid="9">
                                            <p:txEl>
                                              <p:pRg st="4" end="4"/>
                                            </p:txEl>
                                          </p:spTgt>
                                        </p:tgtEl>
                                      </p:cBhvr>
                                    </p:animEffect>
                                    <p:anim calcmode="lin" valueType="num">
                                      <p:cBhvr>
                                        <p:cTn id="3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9">
                                            <p:txEl>
                                              <p:pRg st="5" end="5"/>
                                            </p:txEl>
                                          </p:spTgt>
                                        </p:tgtEl>
                                        <p:attrNameLst>
                                          <p:attrName>style.visibility</p:attrName>
                                        </p:attrNameLst>
                                      </p:cBhvr>
                                      <p:to>
                                        <p:strVal val="visible"/>
                                      </p:to>
                                    </p:set>
                                    <p:animEffect transition="in" filter="fade">
                                      <p:cBhvr>
                                        <p:cTn id="43" dur="1000"/>
                                        <p:tgtEl>
                                          <p:spTgt spid="9">
                                            <p:txEl>
                                              <p:pRg st="5" end="5"/>
                                            </p:txEl>
                                          </p:spTgt>
                                        </p:tgtEl>
                                      </p:cBhvr>
                                    </p:animEffect>
                                    <p:anim calcmode="lin" valueType="num">
                                      <p:cBhvr>
                                        <p:cTn id="44"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9">
                                            <p:txEl>
                                              <p:pRg st="6" end="6"/>
                                            </p:txEl>
                                          </p:spTgt>
                                        </p:tgtEl>
                                        <p:attrNameLst>
                                          <p:attrName>style.visibility</p:attrName>
                                        </p:attrNameLst>
                                      </p:cBhvr>
                                      <p:to>
                                        <p:strVal val="visible"/>
                                      </p:to>
                                    </p:set>
                                    <p:animEffect transition="in" filter="fade">
                                      <p:cBhvr>
                                        <p:cTn id="49" dur="1000"/>
                                        <p:tgtEl>
                                          <p:spTgt spid="9">
                                            <p:txEl>
                                              <p:pRg st="6" end="6"/>
                                            </p:txEl>
                                          </p:spTgt>
                                        </p:tgtEl>
                                      </p:cBhvr>
                                    </p:animEffect>
                                    <p:anim calcmode="lin" valueType="num">
                                      <p:cBhvr>
                                        <p:cTn id="50"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9">
                                            <p:txEl>
                                              <p:pRg st="7" end="7"/>
                                            </p:txEl>
                                          </p:spTgt>
                                        </p:tgtEl>
                                        <p:attrNameLst>
                                          <p:attrName>style.visibility</p:attrName>
                                        </p:attrNameLst>
                                      </p:cBhvr>
                                      <p:to>
                                        <p:strVal val="visible"/>
                                      </p:to>
                                    </p:set>
                                    <p:animEffect transition="in" filter="fade">
                                      <p:cBhvr>
                                        <p:cTn id="55" dur="1000"/>
                                        <p:tgtEl>
                                          <p:spTgt spid="9">
                                            <p:txEl>
                                              <p:pRg st="7" end="7"/>
                                            </p:txEl>
                                          </p:spTgt>
                                        </p:tgtEl>
                                      </p:cBhvr>
                                    </p:animEffect>
                                    <p:anim calcmode="lin" valueType="num">
                                      <p:cBhvr>
                                        <p:cTn id="56"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9">
                                            <p:txEl>
                                              <p:pRg st="7" end="7"/>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9">
                                            <p:txEl>
                                              <p:pRg st="8" end="8"/>
                                            </p:txEl>
                                          </p:spTgt>
                                        </p:tgtEl>
                                        <p:attrNameLst>
                                          <p:attrName>style.visibility</p:attrName>
                                        </p:attrNameLst>
                                      </p:cBhvr>
                                      <p:to>
                                        <p:strVal val="visible"/>
                                      </p:to>
                                    </p:set>
                                    <p:animEffect transition="in" filter="fade">
                                      <p:cBhvr>
                                        <p:cTn id="61" dur="1000"/>
                                        <p:tgtEl>
                                          <p:spTgt spid="9">
                                            <p:txEl>
                                              <p:pRg st="8" end="8"/>
                                            </p:txEl>
                                          </p:spTgt>
                                        </p:tgtEl>
                                      </p:cBhvr>
                                    </p:animEffect>
                                    <p:anim calcmode="lin" valueType="num">
                                      <p:cBhvr>
                                        <p:cTn id="62"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Consolidating his power</a:t>
            </a:r>
            <a:endParaRPr lang="en-GB" dirty="0"/>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pic>
        <p:nvPicPr>
          <p:cNvPr id="6" name="Picture 5"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7" name="Content Placeholder 2"/>
          <p:cNvSpPr>
            <a:spLocks noGrp="1"/>
          </p:cNvSpPr>
          <p:nvPr>
            <p:ph sz="quarter" idx="1"/>
          </p:nvPr>
        </p:nvSpPr>
        <p:spPr>
          <a:xfrm>
            <a:off x="28520" y="1556792"/>
            <a:ext cx="8503920" cy="5040560"/>
          </a:xfrm>
          <a:solidFill>
            <a:schemeClr val="accent1">
              <a:tint val="95000"/>
              <a:alpha val="75000"/>
            </a:schemeClr>
          </a:solidFill>
        </p:spPr>
        <p:style>
          <a:lnRef idx="0">
            <a:schemeClr val="accent1"/>
          </a:lnRef>
          <a:fillRef idx="3">
            <a:schemeClr val="accent1"/>
          </a:fillRef>
          <a:effectRef idx="3">
            <a:schemeClr val="accent1"/>
          </a:effectRef>
          <a:fontRef idx="minor">
            <a:schemeClr val="lt1"/>
          </a:fontRef>
        </p:style>
        <p:txBody>
          <a:bodyPr>
            <a:noAutofit/>
          </a:bodyPr>
          <a:lstStyle/>
          <a:p>
            <a:pPr marL="0" indent="0" algn="ctr">
              <a:buNone/>
            </a:pPr>
            <a:r>
              <a:rPr lang="en-GB" sz="2100" b="1" dirty="0" smtClean="0">
                <a:effectLst>
                  <a:outerShdw blurRad="38100" dist="38100" dir="2700000" algn="tl">
                    <a:srgbClr val="000000">
                      <a:alpha val="43137"/>
                    </a:srgbClr>
                  </a:outerShdw>
                </a:effectLst>
              </a:rPr>
              <a:t>Augustan Legislation (Selection)</a:t>
            </a:r>
          </a:p>
          <a:p>
            <a:r>
              <a:rPr lang="en-GB" sz="2100" dirty="0" smtClean="0">
                <a:effectLst>
                  <a:outerShdw blurRad="38100" dist="38100" dir="2700000" algn="tl">
                    <a:srgbClr val="000000">
                      <a:alpha val="43137"/>
                    </a:srgbClr>
                  </a:outerShdw>
                </a:effectLst>
              </a:rPr>
              <a:t>18 BC </a:t>
            </a:r>
            <a:r>
              <a:rPr lang="en-GB" sz="2100" dirty="0">
                <a:effectLst>
                  <a:outerShdw blurRad="38100" dist="38100" dir="2700000" algn="tl">
                    <a:srgbClr val="000000">
                      <a:alpha val="43137"/>
                    </a:srgbClr>
                  </a:outerShdw>
                </a:effectLst>
              </a:rPr>
              <a:t>LEX </a:t>
            </a:r>
            <a:r>
              <a:rPr lang="en-GB" sz="2100" dirty="0" smtClean="0">
                <a:effectLst>
                  <a:outerShdw blurRad="38100" dist="38100" dir="2700000" algn="tl">
                    <a:srgbClr val="000000">
                      <a:alpha val="43137"/>
                    </a:srgbClr>
                  </a:outerShdw>
                </a:effectLst>
              </a:rPr>
              <a:t>IULIA </a:t>
            </a:r>
            <a:r>
              <a:rPr lang="en-GB" sz="2100" dirty="0">
                <a:effectLst>
                  <a:outerShdw blurRad="38100" dist="38100" dir="2700000" algn="tl">
                    <a:srgbClr val="000000">
                      <a:alpha val="43137"/>
                    </a:srgbClr>
                  </a:outerShdw>
                </a:effectLst>
              </a:rPr>
              <a:t>DE ADULTERIIS </a:t>
            </a:r>
            <a:r>
              <a:rPr lang="en-GB" sz="2100" dirty="0" smtClean="0">
                <a:effectLst>
                  <a:outerShdw blurRad="38100" dist="38100" dir="2700000" algn="tl">
                    <a:srgbClr val="000000">
                      <a:alpha val="43137"/>
                    </a:srgbClr>
                  </a:outerShdw>
                </a:effectLst>
              </a:rPr>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                    (law </a:t>
            </a:r>
            <a:r>
              <a:rPr lang="en-GB" sz="2100" dirty="0">
                <a:effectLst>
                  <a:outerShdw blurRad="38100" dist="38100" dir="2700000" algn="tl">
                    <a:srgbClr val="000000">
                      <a:alpha val="43137"/>
                    </a:srgbClr>
                  </a:outerShdw>
                </a:effectLst>
              </a:rPr>
              <a:t>on </a:t>
            </a:r>
            <a:r>
              <a:rPr lang="en-GB" sz="2100" dirty="0">
                <a:solidFill>
                  <a:srgbClr val="FFFF00"/>
                </a:solidFill>
                <a:effectLst>
                  <a:outerShdw blurRad="38100" dist="38100" dir="2700000" algn="tl">
                    <a:srgbClr val="000000">
                      <a:alpha val="43137"/>
                    </a:srgbClr>
                  </a:outerShdw>
                </a:effectLst>
              </a:rPr>
              <a:t>adultery and marriage </a:t>
            </a:r>
            <a:r>
              <a:rPr lang="en-GB" sz="2100" dirty="0">
                <a:effectLst>
                  <a:outerShdw blurRad="38100" dist="38100" dir="2700000" algn="tl">
                    <a:srgbClr val="000000">
                      <a:alpha val="43137"/>
                    </a:srgbClr>
                  </a:outerShdw>
                </a:effectLst>
              </a:rPr>
              <a:t>regulations</a:t>
            </a:r>
            <a:r>
              <a:rPr lang="en-GB" sz="2100" dirty="0" smtClean="0">
                <a:effectLst>
                  <a:outerShdw blurRad="38100" dist="38100" dir="2700000" algn="tl">
                    <a:srgbClr val="000000">
                      <a:alpha val="43137"/>
                    </a:srgbClr>
                  </a:outerShdw>
                </a:effectLst>
              </a:rPr>
              <a:t>)</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AMBITU </a:t>
            </a:r>
            <a:r>
              <a:rPr lang="en-GB" sz="2100" dirty="0" smtClean="0">
                <a:effectLst>
                  <a:outerShdw blurRad="38100" dist="38100" dir="2700000" algn="tl">
                    <a:srgbClr val="000000">
                      <a:alpha val="43137"/>
                    </a:srgbClr>
                  </a:outerShdw>
                </a:effectLst>
              </a:rPr>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         (to </a:t>
            </a:r>
            <a:r>
              <a:rPr lang="en-GB" sz="2100" dirty="0">
                <a:effectLst>
                  <a:outerShdw blurRad="38100" dist="38100" dir="2700000" algn="tl">
                    <a:srgbClr val="000000">
                      <a:alpha val="43137"/>
                    </a:srgbClr>
                  </a:outerShdw>
                </a:effectLst>
              </a:rPr>
              <a:t>regulate and </a:t>
            </a:r>
            <a:r>
              <a:rPr lang="en-GB" sz="2100" dirty="0" smtClean="0">
                <a:effectLst>
                  <a:outerShdw blurRad="38100" dist="38100" dir="2700000" algn="tl">
                    <a:srgbClr val="000000">
                      <a:alpha val="43137"/>
                    </a:srgbClr>
                  </a:outerShdw>
                </a:effectLst>
              </a:rPr>
              <a:t>penalise </a:t>
            </a:r>
            <a:r>
              <a:rPr lang="en-GB" sz="2100" dirty="0">
                <a:effectLst>
                  <a:outerShdw blurRad="38100" dist="38100" dir="2700000" algn="tl">
                    <a:srgbClr val="000000">
                      <a:alpha val="43137"/>
                    </a:srgbClr>
                  </a:outerShdw>
                </a:effectLst>
              </a:rPr>
              <a:t>electoral </a:t>
            </a:r>
            <a:r>
              <a:rPr lang="en-GB" sz="2100" dirty="0">
                <a:solidFill>
                  <a:srgbClr val="FFFF00"/>
                </a:solidFill>
                <a:effectLst>
                  <a:outerShdw blurRad="38100" dist="38100" dir="2700000" algn="tl">
                    <a:srgbClr val="000000">
                      <a:alpha val="43137"/>
                    </a:srgbClr>
                  </a:outerShdw>
                </a:effectLst>
              </a:rPr>
              <a:t>corruption</a:t>
            </a:r>
            <a:r>
              <a:rPr lang="en-GB" sz="2100" dirty="0" smtClean="0">
                <a:effectLst>
                  <a:outerShdw blurRad="38100" dist="38100" dir="2700000" algn="tl">
                    <a:srgbClr val="000000">
                      <a:alpha val="43137"/>
                    </a:srgbClr>
                  </a:outerShdw>
                </a:effectLst>
              </a:rPr>
              <a:t>)</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MAGISTRATIBUS (also on </a:t>
            </a:r>
            <a:r>
              <a:rPr lang="en-GB" sz="2100" dirty="0">
                <a:solidFill>
                  <a:srgbClr val="FFFF00"/>
                </a:solidFill>
                <a:effectLst>
                  <a:outerShdw blurRad="38100" dist="38100" dir="2700000" algn="tl">
                    <a:srgbClr val="000000">
                      <a:alpha val="43137"/>
                    </a:srgbClr>
                  </a:outerShdw>
                </a:effectLst>
              </a:rPr>
              <a:t>senatorial census</a:t>
            </a:r>
            <a:r>
              <a:rPr lang="en-GB" sz="2100" dirty="0">
                <a:effectLst>
                  <a:outerShdw blurRad="38100" dist="38100" dir="2700000" algn="tl">
                    <a:srgbClr val="000000">
                      <a:alpha val="43137"/>
                    </a:srgbClr>
                  </a:outerShdw>
                </a:effectLst>
              </a:rPr>
              <a:t>) </a:t>
            </a:r>
            <a:endParaRPr lang="en-GB" sz="2100" dirty="0" smtClean="0">
              <a:effectLst>
                <a:outerShdw blurRad="38100" dist="38100" dir="2700000" algn="tl">
                  <a:srgbClr val="000000">
                    <a:alpha val="43137"/>
                  </a:srgbClr>
                </a:outerShdw>
              </a:effectLst>
            </a:endParaRP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ANNONAE: </a:t>
            </a:r>
            <a:r>
              <a:rPr lang="en-GB" sz="2100" dirty="0" smtClean="0">
                <a:effectLst>
                  <a:outerShdw blurRad="38100" dist="38100" dir="2700000" algn="tl">
                    <a:srgbClr val="000000">
                      <a:alpha val="43137"/>
                    </a:srgbClr>
                  </a:outerShdw>
                </a:effectLst>
              </a:rPr>
              <a:t>against </a:t>
            </a:r>
            <a:r>
              <a:rPr lang="en-GB" sz="2100" dirty="0" smtClean="0">
                <a:solidFill>
                  <a:srgbClr val="FFFF00"/>
                </a:solidFill>
                <a:effectLst>
                  <a:outerShdw blurRad="38100" dist="38100" dir="2700000" algn="tl">
                    <a:srgbClr val="000000">
                      <a:alpha val="43137"/>
                    </a:srgbClr>
                  </a:outerShdw>
                </a:effectLst>
              </a:rPr>
              <a:t>unfair </a:t>
            </a:r>
            <a:r>
              <a:rPr lang="en-GB" sz="2100" dirty="0">
                <a:solidFill>
                  <a:srgbClr val="FFFF00"/>
                </a:solidFill>
                <a:effectLst>
                  <a:outerShdw blurRad="38100" dist="38100" dir="2700000" algn="tl">
                    <a:srgbClr val="000000">
                      <a:alpha val="43137"/>
                    </a:srgbClr>
                  </a:outerShdw>
                </a:effectLst>
              </a:rPr>
              <a:t>practices </a:t>
            </a:r>
            <a:r>
              <a:rPr lang="en-GB" sz="2100" dirty="0" smtClean="0">
                <a:solidFill>
                  <a:srgbClr val="FFFF00"/>
                </a:solidFill>
                <a:effectLst>
                  <a:outerShdw blurRad="38100" dist="38100" dir="2700000" algn="tl">
                    <a:srgbClr val="000000">
                      <a:alpha val="43137"/>
                    </a:srgbClr>
                  </a:outerShdw>
                </a:effectLst>
              </a:rPr>
              <a:t>re food</a:t>
            </a:r>
          </a:p>
          <a:p>
            <a:r>
              <a:rPr lang="en-GB" sz="2100" dirty="0" smtClean="0">
                <a:effectLst>
                  <a:outerShdw blurRad="38100" dist="38100" dir="2700000" algn="tl">
                    <a:srgbClr val="000000">
                      <a:alpha val="43137"/>
                    </a:srgbClr>
                  </a:outerShdw>
                </a:effectLst>
              </a:rPr>
              <a:t>18 BC(?) LEX IULIA </a:t>
            </a:r>
            <a:r>
              <a:rPr lang="en-GB" sz="2100" dirty="0">
                <a:effectLst>
                  <a:outerShdw blurRad="38100" dist="38100" dir="2700000" algn="tl">
                    <a:srgbClr val="000000">
                      <a:alpha val="43137"/>
                    </a:srgbClr>
                  </a:outerShdw>
                </a:effectLst>
              </a:rPr>
              <a:t>DE MARITANDIS ORDINIBUS </a:t>
            </a:r>
            <a:r>
              <a:rPr lang="en-GB" sz="2100" dirty="0" smtClean="0">
                <a:effectLst>
                  <a:outerShdw blurRad="38100" dist="38100" dir="2700000" algn="tl">
                    <a:srgbClr val="000000">
                      <a:alpha val="43137"/>
                    </a:srgbClr>
                  </a:outerShdw>
                </a:effectLst>
              </a:rPr>
              <a:t>- </a:t>
            </a:r>
            <a:r>
              <a:rPr lang="en-GB" sz="2100" dirty="0">
                <a:effectLst>
                  <a:outerShdw blurRad="38100" dist="38100" dir="2700000" algn="tl">
                    <a:srgbClr val="000000">
                      <a:alpha val="43137"/>
                    </a:srgbClr>
                  </a:outerShdw>
                </a:effectLst>
              </a:rPr>
              <a:t>Julian Law on </a:t>
            </a:r>
            <a:r>
              <a:rPr lang="en-GB" sz="2100" dirty="0" smtClean="0">
                <a:solidFill>
                  <a:srgbClr val="FFFF00"/>
                </a:solidFill>
                <a:effectLst>
                  <a:outerShdw blurRad="38100" dist="38100" dir="2700000" algn="tl">
                    <a:srgbClr val="000000">
                      <a:alpha val="43137"/>
                    </a:srgbClr>
                  </a:outerShdw>
                </a:effectLst>
              </a:rPr>
              <a:t>Marriage</a:t>
            </a:r>
            <a:r>
              <a:rPr lang="en-GB" sz="2100" dirty="0" smtClean="0">
                <a:effectLst>
                  <a:outerShdw blurRad="38100" dist="38100" dir="2700000" algn="tl">
                    <a:srgbClr val="000000">
                      <a:alpha val="43137"/>
                    </a:srgbClr>
                  </a:outerShdw>
                </a:effectLst>
              </a:rPr>
              <a:t> (</a:t>
            </a:r>
            <a:r>
              <a:rPr lang="en-GB" sz="2100" dirty="0" smtClean="0">
                <a:effectLst>
                  <a:outerShdw blurRad="38100" dist="38100" dir="2700000" algn="tl">
                    <a:srgbClr val="000000">
                      <a:alpha val="43137"/>
                    </a:srgbClr>
                  </a:outerShdw>
                </a:effectLst>
                <a:sym typeface="Wingdings" panose="05000000000000000000" pitchFamily="2" charset="2"/>
              </a:rPr>
              <a:t>AD 9: </a:t>
            </a:r>
            <a:r>
              <a:rPr lang="en-GB" sz="2100" dirty="0" smtClean="0">
                <a:effectLst>
                  <a:outerShdw blurRad="38100" dist="38100" dir="2700000" algn="tl">
                    <a:srgbClr val="000000">
                      <a:alpha val="43137"/>
                    </a:srgbClr>
                  </a:outerShdw>
                </a:effectLst>
              </a:rPr>
              <a:t>LEX </a:t>
            </a:r>
            <a:r>
              <a:rPr lang="en-GB" sz="2100" dirty="0">
                <a:effectLst>
                  <a:outerShdw blurRad="38100" dist="38100" dir="2700000" algn="tl">
                    <a:srgbClr val="000000">
                      <a:alpha val="43137"/>
                    </a:srgbClr>
                  </a:outerShdw>
                </a:effectLst>
              </a:rPr>
              <a:t>PAPIA </a:t>
            </a:r>
            <a:r>
              <a:rPr lang="en-GB" sz="2100" dirty="0" smtClean="0">
                <a:effectLst>
                  <a:outerShdw blurRad="38100" dist="38100" dir="2700000" algn="tl">
                    <a:srgbClr val="000000">
                      <a:alpha val="43137"/>
                    </a:srgbClr>
                  </a:outerShdw>
                </a:effectLst>
              </a:rPr>
              <a:t>POPPAEA)</a:t>
            </a:r>
          </a:p>
          <a:p>
            <a:r>
              <a:rPr lang="en-GB" sz="2100" dirty="0" smtClean="0">
                <a:effectLst>
                  <a:outerShdw blurRad="38100" dist="38100" dir="2700000" algn="tl">
                    <a:srgbClr val="000000">
                      <a:alpha val="43137"/>
                    </a:srgbClr>
                  </a:outerShdw>
                </a:effectLst>
              </a:rPr>
              <a:t>12 </a:t>
            </a:r>
            <a:r>
              <a:rPr lang="en-GB" sz="2100" dirty="0">
                <a:effectLst>
                  <a:outerShdw blurRad="38100" dist="38100" dir="2700000" algn="tl">
                    <a:srgbClr val="000000">
                      <a:alpha val="43137"/>
                    </a:srgbClr>
                  </a:outerShdw>
                </a:effectLst>
              </a:rPr>
              <a:t>BC LEX </a:t>
            </a:r>
            <a:r>
              <a:rPr lang="en-GB" sz="2100" dirty="0" smtClean="0">
                <a:effectLst>
                  <a:outerShdw blurRad="38100" dist="38100" dir="2700000" algn="tl">
                    <a:srgbClr val="000000">
                      <a:alpha val="43137"/>
                    </a:srgbClr>
                  </a:outerShdw>
                </a:effectLst>
              </a:rPr>
              <a:t>IULIA </a:t>
            </a:r>
            <a:r>
              <a:rPr lang="en-GB" sz="2100" dirty="0">
                <a:effectLst>
                  <a:outerShdw blurRad="38100" dist="38100" dir="2700000" algn="tl">
                    <a:srgbClr val="000000">
                      <a:alpha val="43137"/>
                    </a:srgbClr>
                  </a:outerShdw>
                </a:effectLst>
              </a:rPr>
              <a:t>DE MAGISTRATIBUS ET </a:t>
            </a:r>
            <a:r>
              <a:rPr lang="en-GB" sz="2100" dirty="0">
                <a:solidFill>
                  <a:srgbClr val="FFFF00"/>
                </a:solidFill>
                <a:effectLst>
                  <a:outerShdw blurRad="38100" dist="38100" dir="2700000" algn="tl">
                    <a:srgbClr val="000000">
                      <a:alpha val="43137"/>
                    </a:srgbClr>
                  </a:outerShdw>
                </a:effectLst>
              </a:rPr>
              <a:t>EQUITIBUS </a:t>
            </a:r>
            <a:endParaRPr lang="en-GB" sz="2100" dirty="0" smtClean="0">
              <a:solidFill>
                <a:srgbClr val="FFFF00"/>
              </a:solidFill>
              <a:effectLst>
                <a:outerShdw blurRad="38100" dist="38100" dir="2700000" algn="tl">
                  <a:srgbClr val="000000">
                    <a:alpha val="43137"/>
                  </a:srgbClr>
                </a:outerShdw>
              </a:effectLst>
            </a:endParaRPr>
          </a:p>
          <a:p>
            <a:r>
              <a:rPr lang="en-GB" sz="2100" dirty="0" smtClean="0">
                <a:effectLst>
                  <a:outerShdw blurRad="38100" dist="38100" dir="2700000" algn="tl">
                    <a:srgbClr val="000000">
                      <a:alpha val="43137"/>
                    </a:srgbClr>
                  </a:outerShdw>
                </a:effectLst>
              </a:rPr>
              <a:t>AD 2 LEX </a:t>
            </a:r>
            <a:r>
              <a:rPr lang="en-GB" sz="2100" dirty="0">
                <a:effectLst>
                  <a:outerShdw blurRad="38100" dist="38100" dir="2700000" algn="tl">
                    <a:srgbClr val="000000">
                      <a:alpha val="43137"/>
                    </a:srgbClr>
                  </a:outerShdw>
                </a:effectLst>
              </a:rPr>
              <a:t>FUFIA CANINIA: regulated </a:t>
            </a:r>
            <a:r>
              <a:rPr lang="en-GB" sz="2100" dirty="0" smtClean="0">
                <a:effectLst>
                  <a:outerShdw blurRad="38100" dist="38100" dir="2700000" algn="tl">
                    <a:srgbClr val="000000">
                      <a:alpha val="43137"/>
                    </a:srgbClr>
                  </a:outerShdw>
                </a:effectLst>
              </a:rPr>
              <a:t>holding </a:t>
            </a:r>
            <a:r>
              <a:rPr lang="en-GB" sz="2100" dirty="0">
                <a:effectLst>
                  <a:outerShdw blurRad="38100" dist="38100" dir="2700000" algn="tl">
                    <a:srgbClr val="000000">
                      <a:alpha val="43137"/>
                    </a:srgbClr>
                  </a:outerShdw>
                </a:effectLst>
              </a:rPr>
              <a:t>and freeing of </a:t>
            </a:r>
            <a:r>
              <a:rPr lang="en-GB" sz="2100" dirty="0" smtClean="0">
                <a:solidFill>
                  <a:srgbClr val="FFFF00"/>
                </a:solidFill>
                <a:effectLst>
                  <a:outerShdw blurRad="38100" dist="38100" dir="2700000" algn="tl">
                    <a:srgbClr val="000000">
                      <a:alpha val="43137"/>
                    </a:srgbClr>
                  </a:outerShdw>
                </a:effectLst>
              </a:rPr>
              <a:t>slaves</a:t>
            </a:r>
          </a:p>
          <a:p>
            <a:r>
              <a:rPr lang="en-GB" sz="2100" dirty="0" smtClean="0">
                <a:effectLst>
                  <a:outerShdw blurRad="38100" dist="38100" dir="2700000" algn="tl">
                    <a:srgbClr val="000000">
                      <a:alpha val="43137"/>
                    </a:srgbClr>
                  </a:outerShdw>
                </a:effectLst>
              </a:rPr>
              <a:t>after AD 5 LEX IULIA THEATRALIS: </a:t>
            </a:r>
            <a:br>
              <a:rPr lang="en-GB" sz="2100" dirty="0" smtClean="0">
                <a:effectLst>
                  <a:outerShdw blurRad="38100" dist="38100" dir="2700000" algn="tl">
                    <a:srgbClr val="000000">
                      <a:alpha val="43137"/>
                    </a:srgbClr>
                  </a:outerShdw>
                </a:effectLst>
              </a:rPr>
            </a:br>
            <a:r>
              <a:rPr lang="en-GB" sz="2100" dirty="0" smtClean="0">
                <a:effectLst>
                  <a:outerShdw blurRad="38100" dist="38100" dir="2700000" algn="tl">
                    <a:srgbClr val="000000">
                      <a:alpha val="43137"/>
                    </a:srgbClr>
                  </a:outerShdw>
                </a:effectLst>
              </a:rPr>
              <a:t>first </a:t>
            </a:r>
            <a:r>
              <a:rPr lang="en-GB" sz="2100" dirty="0">
                <a:effectLst>
                  <a:outerShdw blurRad="38100" dist="38100" dir="2700000" algn="tl">
                    <a:srgbClr val="000000">
                      <a:alpha val="43137"/>
                    </a:srgbClr>
                  </a:outerShdw>
                </a:effectLst>
              </a:rPr>
              <a:t>14 rows of </a:t>
            </a:r>
            <a:r>
              <a:rPr lang="en-GB" sz="2100" dirty="0">
                <a:solidFill>
                  <a:srgbClr val="FFFF00"/>
                </a:solidFill>
                <a:effectLst>
                  <a:outerShdw blurRad="38100" dist="38100" dir="2700000" algn="tl">
                    <a:srgbClr val="000000">
                      <a:alpha val="43137"/>
                    </a:srgbClr>
                  </a:outerShdw>
                </a:effectLst>
              </a:rPr>
              <a:t>seats in the </a:t>
            </a:r>
            <a:r>
              <a:rPr lang="en-GB" sz="2100" dirty="0" smtClean="0">
                <a:solidFill>
                  <a:srgbClr val="FFFF00"/>
                </a:solidFill>
                <a:effectLst>
                  <a:outerShdw blurRad="38100" dist="38100" dir="2700000" algn="tl">
                    <a:srgbClr val="000000">
                      <a:alpha val="43137"/>
                    </a:srgbClr>
                  </a:outerShdw>
                </a:effectLst>
              </a:rPr>
              <a:t>theatres </a:t>
            </a:r>
            <a:r>
              <a:rPr lang="en-GB" sz="2100" dirty="0">
                <a:effectLst>
                  <a:outerShdw blurRad="38100" dist="38100" dir="2700000" algn="tl">
                    <a:srgbClr val="000000">
                      <a:alpha val="43137"/>
                    </a:srgbClr>
                  </a:outerShdw>
                </a:effectLst>
              </a:rPr>
              <a:t>only freeborn persons whose father had a patrimony of </a:t>
            </a:r>
            <a:r>
              <a:rPr lang="en-GB" sz="2100" dirty="0">
                <a:solidFill>
                  <a:srgbClr val="FFFF00"/>
                </a:solidFill>
                <a:effectLst>
                  <a:outerShdw blurRad="38100" dist="38100" dir="2700000" algn="tl">
                    <a:srgbClr val="000000">
                      <a:alpha val="43137"/>
                    </a:srgbClr>
                  </a:outerShdw>
                </a:effectLst>
              </a:rPr>
              <a:t>at least 400,000 </a:t>
            </a:r>
            <a:r>
              <a:rPr lang="en-GB" sz="2100" dirty="0" smtClean="0">
                <a:solidFill>
                  <a:srgbClr val="FFFF00"/>
                </a:solidFill>
                <a:effectLst>
                  <a:outerShdw blurRad="38100" dist="38100" dir="2700000" algn="tl">
                    <a:srgbClr val="000000">
                      <a:alpha val="43137"/>
                    </a:srgbClr>
                  </a:outerShdw>
                </a:effectLst>
              </a:rPr>
              <a:t>HS</a:t>
            </a:r>
            <a:endParaRPr lang="en-GB" sz="2100"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62348796"/>
      </p:ext>
    </p:extLst>
  </p:cSld>
  <p:clrMapOvr>
    <a:masterClrMapping/>
  </p:clrMapOvr>
  <p:transition spd="slow">
    <p:randomBar dir="vert"/>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type="body" idx="1"/>
          </p:nvPr>
        </p:nvSpPr>
        <p:spPr>
          <a:xfrm>
            <a:off x="1368426" y="2743200"/>
            <a:ext cx="6480174" cy="4132729"/>
          </a:xfrm>
        </p:spPr>
        <p:txBody>
          <a:bodyPr>
            <a:normAutofit/>
          </a:bodyPr>
          <a:lstStyle/>
          <a:p>
            <a:pPr marL="0" indent="0" algn="ctr">
              <a:buNone/>
            </a:pPr>
            <a:r>
              <a:rPr lang="en-GB" sz="3600" dirty="0" smtClean="0">
                <a:solidFill>
                  <a:srgbClr val="FFFF00"/>
                </a:solidFill>
                <a:effectLst>
                  <a:outerShdw blurRad="38100" dist="38100" dir="2700000" algn="tl">
                    <a:srgbClr val="000000">
                      <a:alpha val="43137"/>
                    </a:srgbClr>
                  </a:outerShdw>
                </a:effectLst>
                <a:sym typeface="Wingdings" panose="05000000000000000000" pitchFamily="2" charset="2"/>
              </a:rPr>
              <a:t>Augustus Workshop – Ancient Sources</a:t>
            </a:r>
          </a:p>
          <a:p>
            <a:pPr marL="0" indent="0" algn="ctr">
              <a:buNone/>
            </a:pPr>
            <a:endParaRPr lang="en-GB" sz="3600" dirty="0">
              <a:solidFill>
                <a:srgbClr val="FFFF00"/>
              </a:solidFill>
              <a:effectLst>
                <a:outerShdw blurRad="38100" dist="38100" dir="2700000" algn="tl">
                  <a:srgbClr val="000000">
                    <a:alpha val="43137"/>
                  </a:srgbClr>
                </a:outerShdw>
              </a:effectLst>
              <a:sym typeface="Wingdings" panose="05000000000000000000" pitchFamily="2" charset="2"/>
            </a:endParaRPr>
          </a:p>
          <a:p>
            <a:pPr marL="0" indent="0" algn="ctr">
              <a:buNone/>
            </a:pPr>
            <a:endParaRPr lang="en-GB" sz="3600" dirty="0" smtClean="0">
              <a:solidFill>
                <a:srgbClr val="FFFF00"/>
              </a:solidFill>
              <a:effectLst>
                <a:outerShdw blurRad="38100" dist="38100" dir="2700000" algn="tl">
                  <a:srgbClr val="000000">
                    <a:alpha val="43137"/>
                  </a:srgbClr>
                </a:outerShdw>
              </a:effectLst>
              <a:sym typeface="Wingdings" panose="05000000000000000000" pitchFamily="2" charset="2"/>
            </a:endParaRPr>
          </a:p>
          <a:p>
            <a:pPr marL="0" indent="0" algn="ctr">
              <a:buNone/>
            </a:pPr>
            <a:endParaRPr lang="en-GB" sz="3600" dirty="0">
              <a:solidFill>
                <a:srgbClr val="FFFF00"/>
              </a:solidFill>
              <a:effectLst>
                <a:outerShdw blurRad="38100" dist="38100" dir="2700000" algn="tl">
                  <a:srgbClr val="000000">
                    <a:alpha val="43137"/>
                  </a:srgbClr>
                </a:outerShdw>
              </a:effectLst>
            </a:endParaRPr>
          </a:p>
        </p:txBody>
      </p:sp>
      <p:sp>
        <p:nvSpPr>
          <p:cNvPr id="4" name="Title 3"/>
          <p:cNvSpPr>
            <a:spLocks noGrp="1"/>
          </p:cNvSpPr>
          <p:nvPr>
            <p:ph type="title"/>
          </p:nvPr>
        </p:nvSpPr>
        <p:spPr/>
        <p:txBody>
          <a:bodyPr/>
          <a:lstStyle/>
          <a:p>
            <a:endParaRPr lang="en-GB" dirty="0"/>
          </a:p>
        </p:txBody>
      </p:sp>
    </p:spTree>
    <p:extLst>
      <p:ext uri="{BB962C8B-B14F-4D97-AF65-F5344CB8AC3E}">
        <p14:creationId xmlns:p14="http://schemas.microsoft.com/office/powerpoint/2010/main" val="3183667384"/>
      </p:ext>
    </p:extLst>
  </p:cSld>
  <p:clrMapOvr>
    <a:masterClrMapping/>
  </p:clrMapOvr>
  <mc:AlternateContent xmlns:mc="http://schemas.openxmlformats.org/markup-compatibility/2006">
    <mc:Choice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4"/>
          <p:cNvSpPr>
            <a:spLocks noGrp="1"/>
          </p:cNvSpPr>
          <p:nvPr>
            <p:ph type="body" idx="1"/>
          </p:nvPr>
        </p:nvSpPr>
        <p:spPr>
          <a:xfrm>
            <a:off x="1368426" y="2564904"/>
            <a:ext cx="6480174" cy="3960440"/>
          </a:xfrm>
        </p:spPr>
        <p:txBody>
          <a:bodyPr>
            <a:normAutofit/>
          </a:bodyPr>
          <a:lstStyle/>
          <a:p>
            <a:r>
              <a:rPr lang="en-GB" dirty="0" smtClean="0">
                <a:solidFill>
                  <a:schemeClr val="accent6">
                    <a:lumMod val="20000"/>
                    <a:lumOff val="80000"/>
                  </a:schemeClr>
                </a:solidFill>
              </a:rPr>
              <a:t>So Far…</a:t>
            </a:r>
            <a:br>
              <a:rPr lang="en-GB" dirty="0" smtClean="0">
                <a:solidFill>
                  <a:schemeClr val="accent6">
                    <a:lumMod val="20000"/>
                    <a:lumOff val="80000"/>
                  </a:schemeClr>
                </a:solidFill>
              </a:rPr>
            </a:br>
            <a:endParaRPr lang="en-GB" dirty="0" smtClean="0">
              <a:solidFill>
                <a:schemeClr val="accent6">
                  <a:lumMod val="20000"/>
                  <a:lumOff val="80000"/>
                </a:schemeClr>
              </a:solidFill>
            </a:endParaRPr>
          </a:p>
          <a:p>
            <a:r>
              <a:rPr lang="en-GB" dirty="0" smtClean="0">
                <a:solidFill>
                  <a:schemeClr val="accent6">
                    <a:lumMod val="20000"/>
                    <a:lumOff val="80000"/>
                  </a:schemeClr>
                </a:solidFill>
              </a:rPr>
              <a:t>Octavian’s RISE to power</a:t>
            </a:r>
          </a:p>
          <a:p>
            <a:r>
              <a:rPr lang="en-GB" dirty="0" smtClean="0">
                <a:solidFill>
                  <a:schemeClr val="accent6">
                    <a:lumMod val="20000"/>
                    <a:lumOff val="80000"/>
                  </a:schemeClr>
                </a:solidFill>
              </a:rPr>
              <a:t>(2</a:t>
            </a:r>
            <a:r>
              <a:rPr lang="en-GB" baseline="30000" dirty="0" smtClean="0">
                <a:solidFill>
                  <a:schemeClr val="accent6">
                    <a:lumMod val="20000"/>
                    <a:lumOff val="80000"/>
                  </a:schemeClr>
                </a:solidFill>
              </a:rPr>
              <a:t>nd</a:t>
            </a:r>
            <a:r>
              <a:rPr lang="en-GB" dirty="0" smtClean="0">
                <a:solidFill>
                  <a:schemeClr val="accent6">
                    <a:lumMod val="20000"/>
                    <a:lumOff val="80000"/>
                  </a:schemeClr>
                </a:solidFill>
              </a:rPr>
              <a:t> triumvirate // Battle of Actium)</a:t>
            </a:r>
            <a:br>
              <a:rPr lang="en-GB" dirty="0" smtClean="0">
                <a:solidFill>
                  <a:schemeClr val="accent6">
                    <a:lumMod val="20000"/>
                    <a:lumOff val="80000"/>
                  </a:schemeClr>
                </a:solidFill>
              </a:rPr>
            </a:br>
            <a:endParaRPr lang="en-GB" dirty="0" smtClean="0">
              <a:solidFill>
                <a:schemeClr val="accent6">
                  <a:lumMod val="20000"/>
                  <a:lumOff val="80000"/>
                </a:schemeClr>
              </a:solidFill>
            </a:endParaRPr>
          </a:p>
          <a:p>
            <a:r>
              <a:rPr lang="en-GB" dirty="0" smtClean="0">
                <a:solidFill>
                  <a:schemeClr val="accent6">
                    <a:lumMod val="20000"/>
                    <a:lumOff val="80000"/>
                  </a:schemeClr>
                </a:solidFill>
              </a:rPr>
              <a:t>OCTAVIAN / Augustus</a:t>
            </a:r>
          </a:p>
          <a:p>
            <a:r>
              <a:rPr lang="en-GB" dirty="0" smtClean="0">
                <a:solidFill>
                  <a:schemeClr val="accent6">
                    <a:lumMod val="20000"/>
                    <a:lumOff val="80000"/>
                  </a:schemeClr>
                </a:solidFill>
              </a:rPr>
              <a:t>“Restoring the Republic”</a:t>
            </a:r>
            <a:br>
              <a:rPr lang="en-GB" dirty="0" smtClean="0">
                <a:solidFill>
                  <a:schemeClr val="accent6">
                    <a:lumMod val="20000"/>
                    <a:lumOff val="80000"/>
                  </a:schemeClr>
                </a:solidFill>
              </a:rPr>
            </a:br>
            <a:endParaRPr lang="en-GB" dirty="0" smtClean="0">
              <a:solidFill>
                <a:schemeClr val="accent6">
                  <a:lumMod val="20000"/>
                  <a:lumOff val="80000"/>
                </a:schemeClr>
              </a:solidFill>
            </a:endParaRPr>
          </a:p>
          <a:p>
            <a:r>
              <a:rPr lang="en-GB" dirty="0" smtClean="0">
                <a:solidFill>
                  <a:schemeClr val="accent6">
                    <a:lumMod val="20000"/>
                    <a:lumOff val="80000"/>
                  </a:schemeClr>
                </a:solidFill>
              </a:rPr>
              <a:t>the kind, benevolent ruler,</a:t>
            </a:r>
            <a:br>
              <a:rPr lang="en-GB" dirty="0" smtClean="0">
                <a:solidFill>
                  <a:schemeClr val="accent6">
                    <a:lumMod val="20000"/>
                    <a:lumOff val="80000"/>
                  </a:schemeClr>
                </a:solidFill>
              </a:rPr>
            </a:br>
            <a:r>
              <a:rPr lang="en-GB" dirty="0" smtClean="0">
                <a:solidFill>
                  <a:schemeClr val="accent6">
                    <a:lumMod val="20000"/>
                    <a:lumOff val="80000"/>
                  </a:schemeClr>
                </a:solidFill>
              </a:rPr>
              <a:t>Honoured by senate &amp; People</a:t>
            </a:r>
            <a:br>
              <a:rPr lang="en-GB" dirty="0" smtClean="0">
                <a:solidFill>
                  <a:schemeClr val="accent6">
                    <a:lumMod val="20000"/>
                    <a:lumOff val="80000"/>
                  </a:schemeClr>
                </a:solidFill>
              </a:rPr>
            </a:br>
            <a:r>
              <a:rPr lang="en-GB" dirty="0" smtClean="0">
                <a:solidFill>
                  <a:schemeClr val="accent6">
                    <a:lumMod val="20000"/>
                    <a:lumOff val="80000"/>
                  </a:schemeClr>
                </a:solidFill>
              </a:rPr>
              <a:t/>
            </a:r>
            <a:br>
              <a:rPr lang="en-GB" dirty="0" smtClean="0">
                <a:solidFill>
                  <a:schemeClr val="accent6">
                    <a:lumMod val="20000"/>
                    <a:lumOff val="80000"/>
                  </a:schemeClr>
                </a:solidFill>
              </a:rPr>
            </a:br>
            <a:r>
              <a:rPr lang="en-GB" dirty="0" smtClean="0">
                <a:solidFill>
                  <a:schemeClr val="accent6">
                    <a:lumMod val="20000"/>
                    <a:lumOff val="80000"/>
                  </a:schemeClr>
                </a:solidFill>
              </a:rPr>
              <a:t>but still in control of affairs</a:t>
            </a:r>
            <a:br>
              <a:rPr lang="en-GB" dirty="0" smtClean="0">
                <a:solidFill>
                  <a:schemeClr val="accent6">
                    <a:lumMod val="20000"/>
                    <a:lumOff val="80000"/>
                  </a:schemeClr>
                </a:solidFill>
              </a:rPr>
            </a:br>
            <a:r>
              <a:rPr lang="en-GB" dirty="0" smtClean="0">
                <a:solidFill>
                  <a:schemeClr val="accent6">
                    <a:lumMod val="20000"/>
                    <a:lumOff val="80000"/>
                  </a:schemeClr>
                </a:solidFill>
              </a:rPr>
              <a:t>(Imperium &amp; </a:t>
            </a:r>
            <a:r>
              <a:rPr lang="en-GB" dirty="0" err="1" smtClean="0">
                <a:solidFill>
                  <a:schemeClr val="accent6">
                    <a:lumMod val="20000"/>
                    <a:lumOff val="80000"/>
                  </a:schemeClr>
                </a:solidFill>
              </a:rPr>
              <a:t>Tribunician</a:t>
            </a:r>
            <a:r>
              <a:rPr lang="en-GB" dirty="0" smtClean="0">
                <a:solidFill>
                  <a:schemeClr val="accent6">
                    <a:lumMod val="20000"/>
                    <a:lumOff val="80000"/>
                  </a:schemeClr>
                </a:solidFill>
              </a:rPr>
              <a:t> power)</a:t>
            </a:r>
            <a:endParaRPr lang="en-GB" dirty="0">
              <a:solidFill>
                <a:schemeClr val="accent6">
                  <a:lumMod val="20000"/>
                  <a:lumOff val="80000"/>
                </a:schemeClr>
              </a:solidFill>
            </a:endParaRPr>
          </a:p>
        </p:txBody>
      </p:sp>
      <p:sp>
        <p:nvSpPr>
          <p:cNvPr id="4" name="Title 3"/>
          <p:cNvSpPr>
            <a:spLocks noGrp="1"/>
          </p:cNvSpPr>
          <p:nvPr>
            <p:ph type="title"/>
          </p:nvPr>
        </p:nvSpPr>
        <p:spPr/>
        <p:txBody>
          <a:bodyPr/>
          <a:lstStyle/>
          <a:p>
            <a:r>
              <a:rPr lang="en-GB" dirty="0" smtClean="0"/>
              <a:t>Augustus Workshop</a:t>
            </a:r>
            <a:endParaRPr lang="en-GB" dirty="0"/>
          </a:p>
        </p:txBody>
      </p:sp>
    </p:spTree>
    <p:extLst>
      <p:ext uri="{BB962C8B-B14F-4D97-AF65-F5344CB8AC3E}">
        <p14:creationId xmlns:p14="http://schemas.microsoft.com/office/powerpoint/2010/main" val="880340838"/>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25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25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25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6250"/>
                            </p:stCondLst>
                            <p:childTnLst>
                              <p:par>
                                <p:cTn id="35" presetID="42" presetClass="entr" presetSubtype="0" fill="hold" grpId="0" nodeType="afterEffect">
                                  <p:stCondLst>
                                    <p:cond delay="25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smtClean="0">
                <a:solidFill>
                  <a:srgbClr val="FFFF00"/>
                </a:solidFill>
              </a:rPr>
              <a:t>Debate</a:t>
            </a:r>
            <a:endParaRPr lang="en-GB" b="1" i="1" dirty="0">
              <a:solidFill>
                <a:srgbClr val="FFFF00"/>
              </a:solidFill>
            </a:endParaRPr>
          </a:p>
        </p:txBody>
      </p:sp>
      <p:sp>
        <p:nvSpPr>
          <p:cNvPr id="3" name="Content Placeholder 2"/>
          <p:cNvSpPr>
            <a:spLocks noGrp="1"/>
          </p:cNvSpPr>
          <p:nvPr>
            <p:ph sz="quarter" idx="1"/>
          </p:nvPr>
        </p:nvSpPr>
        <p:spPr>
          <a:xfrm rot="624683">
            <a:off x="4517531" y="1520377"/>
            <a:ext cx="4521704" cy="1571417"/>
          </a:xfrm>
        </p:spPr>
        <p:style>
          <a:lnRef idx="1">
            <a:schemeClr val="accent5"/>
          </a:lnRef>
          <a:fillRef idx="3">
            <a:schemeClr val="accent5"/>
          </a:fillRef>
          <a:effectRef idx="2">
            <a:schemeClr val="accent5"/>
          </a:effectRef>
          <a:fontRef idx="minor">
            <a:schemeClr val="lt1"/>
          </a:fontRef>
        </p:style>
        <p:txBody>
          <a:bodyPr/>
          <a:lstStyle/>
          <a:p>
            <a:r>
              <a:rPr lang="en-GB" dirty="0" smtClean="0"/>
              <a:t>Augustus – the ideal ruler,</a:t>
            </a:r>
            <a:br>
              <a:rPr lang="en-GB" dirty="0" smtClean="0"/>
            </a:br>
            <a:r>
              <a:rPr lang="en-GB" dirty="0" smtClean="0"/>
              <a:t>the benevolent ruler,</a:t>
            </a:r>
            <a:br>
              <a:rPr lang="en-GB" dirty="0" smtClean="0"/>
            </a:br>
            <a:r>
              <a:rPr lang="en-GB" dirty="0" smtClean="0"/>
              <a:t>first among equals,…</a:t>
            </a:r>
            <a:endParaRPr lang="en-GB" dirty="0"/>
          </a:p>
        </p:txBody>
      </p:sp>
      <p:sp>
        <p:nvSpPr>
          <p:cNvPr id="4" name="Content Placeholder 2"/>
          <p:cNvSpPr txBox="1">
            <a:spLocks/>
          </p:cNvSpPr>
          <p:nvPr/>
        </p:nvSpPr>
        <p:spPr>
          <a:xfrm rot="20908351">
            <a:off x="1990418" y="3075763"/>
            <a:ext cx="4521704" cy="1284214"/>
          </a:xfrm>
          <a:prstGeom prst="rect">
            <a:avLst/>
          </a:prstGeom>
        </p:spPr>
        <p:style>
          <a:lnRef idx="1">
            <a:schemeClr val="accent3"/>
          </a:lnRef>
          <a:fillRef idx="3">
            <a:schemeClr val="accent3"/>
          </a:fillRef>
          <a:effectRef idx="2">
            <a:schemeClr val="accent3"/>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Augustus – the tyrant!</a:t>
            </a:r>
            <a:br>
              <a:rPr lang="en-GB" dirty="0" smtClean="0"/>
            </a:br>
            <a:r>
              <a:rPr lang="en-GB" dirty="0" smtClean="0"/>
              <a:t>- a ‘fascist’ ruler?</a:t>
            </a:r>
            <a:endParaRPr lang="en-GB" dirty="0"/>
          </a:p>
        </p:txBody>
      </p:sp>
      <p:sp>
        <p:nvSpPr>
          <p:cNvPr id="5" name="Content Placeholder 2"/>
          <p:cNvSpPr txBox="1">
            <a:spLocks/>
          </p:cNvSpPr>
          <p:nvPr/>
        </p:nvSpPr>
        <p:spPr>
          <a:xfrm>
            <a:off x="899592" y="4941168"/>
            <a:ext cx="7488832" cy="1916832"/>
          </a:xfrm>
          <a:prstGeom prst="rect">
            <a:avLst/>
          </a:prstGeom>
          <a:solidFill>
            <a:schemeClr val="accent1">
              <a:lumMod val="75000"/>
              <a:alpha val="49000"/>
            </a:schemeClr>
          </a:solidFill>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smtClean="0">
                <a:solidFill>
                  <a:srgbClr val="FFFF00"/>
                </a:solidFill>
              </a:rPr>
              <a:t>from 30 / 27 B.C. …</a:t>
            </a:r>
            <a:br>
              <a:rPr lang="en-GB" sz="2400" b="1" dirty="0" smtClean="0">
                <a:solidFill>
                  <a:srgbClr val="FFFF00"/>
                </a:solidFill>
              </a:rPr>
            </a:br>
            <a:r>
              <a:rPr lang="en-GB" sz="2400" b="1" dirty="0" smtClean="0">
                <a:solidFill>
                  <a:srgbClr val="FFFF00"/>
                </a:solidFill>
              </a:rPr>
              <a:t>all major decisions in the Roman empire were made by one man, Augustus</a:t>
            </a:r>
            <a:br>
              <a:rPr lang="en-GB" sz="2400" b="1" dirty="0" smtClean="0">
                <a:solidFill>
                  <a:srgbClr val="FFFF00"/>
                </a:solidFill>
              </a:rPr>
            </a:br>
            <a:r>
              <a:rPr lang="en-GB" sz="2400" b="1" dirty="0" smtClean="0">
                <a:solidFill>
                  <a:srgbClr val="FFFF00"/>
                </a:solidFill>
              </a:rPr>
              <a:t/>
            </a:r>
            <a:br>
              <a:rPr lang="en-GB" sz="2400" b="1" dirty="0" smtClean="0">
                <a:solidFill>
                  <a:srgbClr val="FFFF00"/>
                </a:solidFill>
              </a:rPr>
            </a:br>
            <a:endParaRPr lang="en-GB" sz="2400" b="1" dirty="0">
              <a:solidFill>
                <a:srgbClr val="FFFF00"/>
              </a:solidFill>
            </a:endParaRPr>
          </a:p>
        </p:txBody>
      </p:sp>
    </p:spTree>
    <p:extLst>
      <p:ext uri="{BB962C8B-B14F-4D97-AF65-F5344CB8AC3E}">
        <p14:creationId xmlns:p14="http://schemas.microsoft.com/office/powerpoint/2010/main" val="792278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bg/>
                                          </p:spTgt>
                                        </p:tgtEl>
                                        <p:attrNameLst>
                                          <p:attrName>style.visibility</p:attrName>
                                        </p:attrNameLst>
                                      </p:cBhvr>
                                      <p:to>
                                        <p:strVal val="visible"/>
                                      </p:to>
                                    </p:set>
                                    <p:animEffect transition="in" filter="fade">
                                      <p:cBhvr>
                                        <p:cTn id="21" dur="1000"/>
                                        <p:tgtEl>
                                          <p:spTgt spid="3">
                                            <p:bg/>
                                          </p:spTgt>
                                        </p:tgtEl>
                                      </p:cBhvr>
                                    </p:animEffect>
                                    <p:anim calcmode="lin" valueType="num">
                                      <p:cBhvr>
                                        <p:cTn id="22" dur="1000" fill="hold"/>
                                        <p:tgtEl>
                                          <p:spTgt spid="3">
                                            <p:bg/>
                                          </p:spTgt>
                                        </p:tgtEl>
                                        <p:attrNameLst>
                                          <p:attrName>ppt_x</p:attrName>
                                        </p:attrNameLst>
                                      </p:cBhvr>
                                      <p:tavLst>
                                        <p:tav tm="0">
                                          <p:val>
                                            <p:strVal val="#ppt_x"/>
                                          </p:val>
                                        </p:tav>
                                        <p:tav tm="100000">
                                          <p:val>
                                            <p:strVal val="#ppt_x"/>
                                          </p:val>
                                        </p:tav>
                                      </p:tavLst>
                                    </p:anim>
                                    <p:anim calcmode="lin" valueType="num">
                                      <p:cBhvr>
                                        <p:cTn id="23"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42" presetClass="entr" presetSubtype="0" fill="hold" grpId="0" nodeType="after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fade">
                                      <p:cBhvr>
                                        <p:cTn id="27" dur="1000"/>
                                        <p:tgtEl>
                                          <p:spTgt spid="3">
                                            <p:txEl>
                                              <p:pRg st="0" end="0"/>
                                            </p:txEl>
                                          </p:spTgt>
                                        </p:tgtEl>
                                      </p:cBhvr>
                                    </p:animEffect>
                                    <p:anim calcmode="lin" valueType="num">
                                      <p:cBhvr>
                                        <p:cTn id="2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Workshop – Sources for Octavian/Augustus</a:t>
            </a:r>
            <a:endParaRPr lang="en-GB" dirty="0"/>
          </a:p>
        </p:txBody>
      </p:sp>
      <p:sp>
        <p:nvSpPr>
          <p:cNvPr id="3" name="Content Placeholder 2"/>
          <p:cNvSpPr>
            <a:spLocks noGrp="1"/>
          </p:cNvSpPr>
          <p:nvPr>
            <p:ph sz="quarter" idx="1"/>
          </p:nvPr>
        </p:nvSpPr>
        <p:spPr>
          <a:xfrm>
            <a:off x="301752" y="1527048"/>
            <a:ext cx="8503920" cy="5337410"/>
          </a:xfrm>
          <a:solidFill>
            <a:schemeClr val="accent1">
              <a:alpha val="71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92500" lnSpcReduction="20000"/>
          </a:bodyPr>
          <a:lstStyle/>
          <a:p>
            <a:r>
              <a:rPr lang="en-GB" sz="2400" dirty="0" smtClean="0"/>
              <a:t>Source criticism</a:t>
            </a:r>
          </a:p>
          <a:p>
            <a:r>
              <a:rPr lang="de-DE" sz="2400" b="1" i="1" u="sng" dirty="0" smtClean="0"/>
              <a:t>A. The AUTHOR</a:t>
            </a:r>
          </a:p>
          <a:p>
            <a:pPr lvl="1"/>
            <a:r>
              <a:rPr lang="de-DE" sz="2000" dirty="0" smtClean="0">
                <a:solidFill>
                  <a:srgbClr val="FF0000"/>
                </a:solidFill>
              </a:rPr>
              <a:t>Who</a:t>
            </a:r>
            <a:r>
              <a:rPr lang="de-DE" sz="2000" dirty="0" smtClean="0">
                <a:solidFill>
                  <a:schemeClr val="tx2">
                    <a:lumMod val="75000"/>
                  </a:schemeClr>
                </a:solidFill>
              </a:rPr>
              <a:t> is the author?</a:t>
            </a:r>
          </a:p>
          <a:p>
            <a:pPr lvl="1"/>
            <a:r>
              <a:rPr lang="de-DE" sz="2000" dirty="0" smtClean="0">
                <a:solidFill>
                  <a:srgbClr val="FF0000"/>
                </a:solidFill>
              </a:rPr>
              <a:t>When</a:t>
            </a:r>
            <a:r>
              <a:rPr lang="de-DE" sz="2000" dirty="0" smtClean="0">
                <a:solidFill>
                  <a:schemeClr val="tx2">
                    <a:lumMod val="75000"/>
                  </a:schemeClr>
                </a:solidFill>
              </a:rPr>
              <a:t> did he live? </a:t>
            </a:r>
          </a:p>
          <a:p>
            <a:pPr lvl="1"/>
            <a:r>
              <a:rPr lang="de-DE" sz="2000" dirty="0" smtClean="0">
                <a:solidFill>
                  <a:schemeClr val="tx2">
                    <a:lumMod val="75000"/>
                  </a:schemeClr>
                </a:solidFill>
              </a:rPr>
              <a:t>What was his social </a:t>
            </a:r>
            <a:r>
              <a:rPr lang="de-DE" sz="2000" dirty="0" smtClean="0">
                <a:solidFill>
                  <a:srgbClr val="FF0000"/>
                </a:solidFill>
              </a:rPr>
              <a:t>status</a:t>
            </a:r>
            <a:r>
              <a:rPr lang="de-DE" sz="2000" dirty="0" smtClean="0">
                <a:solidFill>
                  <a:schemeClr val="tx2">
                    <a:lumMod val="75000"/>
                  </a:schemeClr>
                </a:solidFill>
              </a:rPr>
              <a:t>, his profession, his background,...</a:t>
            </a:r>
            <a:endParaRPr lang="de-DE" sz="2000" dirty="0">
              <a:solidFill>
                <a:schemeClr val="tx2">
                  <a:lumMod val="75000"/>
                </a:schemeClr>
              </a:solidFill>
            </a:endParaRPr>
          </a:p>
          <a:p>
            <a:pPr lvl="1"/>
            <a:r>
              <a:rPr lang="de-DE" sz="2000" dirty="0" smtClean="0">
                <a:solidFill>
                  <a:schemeClr val="tx2">
                    <a:lumMod val="75000"/>
                  </a:schemeClr>
                </a:solidFill>
              </a:rPr>
              <a:t>Could he </a:t>
            </a:r>
            <a:r>
              <a:rPr lang="de-DE" sz="2000" dirty="0" smtClean="0">
                <a:solidFill>
                  <a:srgbClr val="FF0000"/>
                </a:solidFill>
              </a:rPr>
              <a:t>experience</a:t>
            </a:r>
            <a:r>
              <a:rPr lang="de-DE" sz="2000" dirty="0" smtClean="0">
                <a:solidFill>
                  <a:schemeClr val="tx2">
                    <a:lumMod val="75000"/>
                  </a:schemeClr>
                </a:solidFill>
              </a:rPr>
              <a:t> the things he is writing about?</a:t>
            </a:r>
          </a:p>
          <a:p>
            <a:pPr lvl="2"/>
            <a:r>
              <a:rPr lang="de-DE" dirty="0" smtClean="0">
                <a:solidFill>
                  <a:schemeClr val="tx2">
                    <a:lumMod val="75000"/>
                  </a:schemeClr>
                </a:solidFill>
              </a:rPr>
              <a:t>What are the author‘s </a:t>
            </a:r>
            <a:r>
              <a:rPr lang="de-DE" dirty="0" smtClean="0">
                <a:solidFill>
                  <a:srgbClr val="FF0000"/>
                </a:solidFill>
              </a:rPr>
              <a:t>sources</a:t>
            </a:r>
            <a:r>
              <a:rPr lang="de-DE" dirty="0" smtClean="0">
                <a:solidFill>
                  <a:schemeClr val="tx2">
                    <a:lumMod val="75000"/>
                  </a:schemeClr>
                </a:solidFill>
              </a:rPr>
              <a:t>?</a:t>
            </a:r>
          </a:p>
          <a:p>
            <a:pPr lvl="2"/>
            <a:r>
              <a:rPr lang="de-DE" dirty="0" smtClean="0">
                <a:solidFill>
                  <a:schemeClr val="tx2">
                    <a:lumMod val="75000"/>
                  </a:schemeClr>
                </a:solidFill>
              </a:rPr>
              <a:t>What </a:t>
            </a:r>
            <a:r>
              <a:rPr lang="de-DE" dirty="0" smtClean="0">
                <a:solidFill>
                  <a:srgbClr val="FF0000"/>
                </a:solidFill>
              </a:rPr>
              <a:t>influenced</a:t>
            </a:r>
            <a:r>
              <a:rPr lang="de-DE" dirty="0" smtClean="0">
                <a:solidFill>
                  <a:schemeClr val="tx2">
                    <a:lumMod val="75000"/>
                  </a:schemeClr>
                </a:solidFill>
              </a:rPr>
              <a:t> his writings...? (e.g. his status, education, background,...)</a:t>
            </a:r>
          </a:p>
          <a:p>
            <a:pPr lvl="1"/>
            <a:r>
              <a:rPr lang="de-DE" sz="2000" dirty="0" smtClean="0">
                <a:solidFill>
                  <a:schemeClr val="tx2">
                    <a:lumMod val="75000"/>
                  </a:schemeClr>
                </a:solidFill>
              </a:rPr>
              <a:t>What </a:t>
            </a:r>
            <a:r>
              <a:rPr lang="de-DE" sz="2000" dirty="0" smtClean="0">
                <a:solidFill>
                  <a:srgbClr val="FF0000"/>
                </a:solidFill>
              </a:rPr>
              <a:t>kind of work </a:t>
            </a:r>
            <a:r>
              <a:rPr lang="de-DE" sz="2000" dirty="0" smtClean="0">
                <a:solidFill>
                  <a:schemeClr val="tx2">
                    <a:lumMod val="75000"/>
                  </a:schemeClr>
                </a:solidFill>
              </a:rPr>
              <a:t>is he writing?</a:t>
            </a:r>
          </a:p>
          <a:p>
            <a:pPr lvl="2"/>
            <a:r>
              <a:rPr lang="de-DE" dirty="0" smtClean="0">
                <a:solidFill>
                  <a:schemeClr val="tx2">
                    <a:lumMod val="75000"/>
                  </a:schemeClr>
                </a:solidFill>
              </a:rPr>
              <a:t>biography, history, poetry, epos, letters,...</a:t>
            </a:r>
          </a:p>
          <a:p>
            <a:pPr lvl="1"/>
            <a:r>
              <a:rPr lang="de-DE" sz="2000" dirty="0" smtClean="0">
                <a:solidFill>
                  <a:schemeClr val="tx2">
                    <a:lumMod val="75000"/>
                  </a:schemeClr>
                </a:solidFill>
              </a:rPr>
              <a:t>What is the </a:t>
            </a:r>
            <a:r>
              <a:rPr lang="de-DE" sz="2000" dirty="0" smtClean="0">
                <a:solidFill>
                  <a:srgbClr val="FF0000"/>
                </a:solidFill>
              </a:rPr>
              <a:t>purpose</a:t>
            </a:r>
            <a:r>
              <a:rPr lang="de-DE" sz="2000" dirty="0" smtClean="0">
                <a:solidFill>
                  <a:schemeClr val="tx2">
                    <a:lumMod val="75000"/>
                  </a:schemeClr>
                </a:solidFill>
              </a:rPr>
              <a:t> of his work? </a:t>
            </a:r>
            <a:br>
              <a:rPr lang="de-DE" sz="2000" dirty="0" smtClean="0">
                <a:solidFill>
                  <a:schemeClr val="tx2">
                    <a:lumMod val="75000"/>
                  </a:schemeClr>
                </a:solidFill>
              </a:rPr>
            </a:br>
            <a:r>
              <a:rPr lang="de-DE" sz="2000" dirty="0" smtClean="0">
                <a:solidFill>
                  <a:schemeClr val="tx2">
                    <a:lumMod val="75000"/>
                  </a:schemeClr>
                </a:solidFill>
              </a:rPr>
              <a:t>What are his </a:t>
            </a:r>
            <a:r>
              <a:rPr lang="de-DE" sz="2000" dirty="0" smtClean="0">
                <a:solidFill>
                  <a:srgbClr val="FF0000"/>
                </a:solidFill>
              </a:rPr>
              <a:t>aims</a:t>
            </a:r>
            <a:r>
              <a:rPr lang="de-DE" sz="2000" dirty="0" smtClean="0">
                <a:solidFill>
                  <a:schemeClr val="tx2">
                    <a:lumMod val="75000"/>
                  </a:schemeClr>
                </a:solidFill>
              </a:rPr>
              <a:t>? or the aims of his </a:t>
            </a:r>
            <a:r>
              <a:rPr lang="de-DE" sz="2000" dirty="0" smtClean="0">
                <a:solidFill>
                  <a:srgbClr val="FF0000"/>
                </a:solidFill>
              </a:rPr>
              <a:t>sponsor/employer</a:t>
            </a:r>
            <a:r>
              <a:rPr lang="de-DE" sz="2000" dirty="0" smtClean="0">
                <a:solidFill>
                  <a:schemeClr val="tx2">
                    <a:lumMod val="75000"/>
                  </a:schemeClr>
                </a:solidFill>
              </a:rPr>
              <a:t>?</a:t>
            </a:r>
          </a:p>
          <a:p>
            <a:pPr lvl="1"/>
            <a:r>
              <a:rPr lang="de-DE" sz="2000" dirty="0" smtClean="0">
                <a:solidFill>
                  <a:schemeClr val="tx2">
                    <a:lumMod val="75000"/>
                  </a:schemeClr>
                </a:solidFill>
              </a:rPr>
              <a:t>Who was the intended </a:t>
            </a:r>
            <a:r>
              <a:rPr lang="de-DE" sz="2000" dirty="0" smtClean="0">
                <a:solidFill>
                  <a:srgbClr val="FF0000"/>
                </a:solidFill>
              </a:rPr>
              <a:t>audience</a:t>
            </a:r>
            <a:r>
              <a:rPr lang="de-DE" sz="2000" dirty="0" smtClean="0">
                <a:solidFill>
                  <a:schemeClr val="tx2">
                    <a:lumMod val="75000"/>
                  </a:schemeClr>
                </a:solidFill>
              </a:rPr>
              <a:t>?</a:t>
            </a:r>
          </a:p>
          <a:p>
            <a:pPr lvl="1"/>
            <a:endParaRPr lang="de-DE" sz="2000" dirty="0">
              <a:solidFill>
                <a:schemeClr val="tx2">
                  <a:lumMod val="75000"/>
                </a:schemeClr>
              </a:solidFill>
            </a:endParaRPr>
          </a:p>
          <a:p>
            <a:pPr lvl="1"/>
            <a:endParaRPr lang="de-DE" sz="2000" dirty="0" smtClean="0">
              <a:solidFill>
                <a:schemeClr val="tx2">
                  <a:lumMod val="75000"/>
                </a:schemeClr>
              </a:solidFill>
            </a:endParaRPr>
          </a:p>
          <a:p>
            <a:pPr lvl="1"/>
            <a:r>
              <a:rPr lang="de-DE" sz="2000" dirty="0" smtClean="0">
                <a:solidFill>
                  <a:schemeClr val="tx2">
                    <a:lumMod val="75000"/>
                  </a:schemeClr>
                </a:solidFill>
                <a:sym typeface="Wingdings" panose="05000000000000000000" pitchFamily="2" charset="2"/>
              </a:rPr>
              <a:t>but in your </a:t>
            </a:r>
            <a:r>
              <a:rPr lang="de-DE" sz="2000" dirty="0" smtClean="0">
                <a:solidFill>
                  <a:schemeClr val="tx2">
                    <a:lumMod val="75000"/>
                  </a:schemeClr>
                </a:solidFill>
                <a:sym typeface="Wingdings" panose="05000000000000000000" pitchFamily="2" charset="2"/>
              </a:rPr>
              <a:t>essay/exam/presentation: </a:t>
            </a:r>
            <a:r>
              <a:rPr lang="de-DE" sz="2000" dirty="0" smtClean="0">
                <a:solidFill>
                  <a:schemeClr val="tx2">
                    <a:lumMod val="75000"/>
                  </a:schemeClr>
                </a:solidFill>
                <a:sym typeface="Wingdings" panose="05000000000000000000" pitchFamily="2" charset="2"/>
              </a:rPr>
              <a:t>only mention details </a:t>
            </a:r>
            <a:br>
              <a:rPr lang="de-DE" sz="2000" dirty="0" smtClean="0">
                <a:solidFill>
                  <a:schemeClr val="tx2">
                    <a:lumMod val="75000"/>
                  </a:schemeClr>
                </a:solidFill>
                <a:sym typeface="Wingdings" panose="05000000000000000000" pitchFamily="2" charset="2"/>
              </a:rPr>
            </a:br>
            <a:r>
              <a:rPr lang="de-DE" sz="2000" dirty="0" smtClean="0">
                <a:solidFill>
                  <a:schemeClr val="tx2">
                    <a:lumMod val="75000"/>
                  </a:schemeClr>
                </a:solidFill>
                <a:sym typeface="Wingdings" panose="05000000000000000000" pitchFamily="2" charset="2"/>
              </a:rPr>
              <a:t>if they are </a:t>
            </a:r>
            <a:r>
              <a:rPr lang="de-DE" sz="2000" b="1" u="sng" dirty="0" smtClean="0">
                <a:solidFill>
                  <a:srgbClr val="FF0000"/>
                </a:solidFill>
                <a:sym typeface="Wingdings" panose="05000000000000000000" pitchFamily="2" charset="2"/>
              </a:rPr>
              <a:t>immediately relevant</a:t>
            </a:r>
            <a:r>
              <a:rPr lang="de-DE" sz="2000" b="1" dirty="0" smtClean="0">
                <a:solidFill>
                  <a:srgbClr val="FF0000"/>
                </a:solidFill>
                <a:sym typeface="Wingdings" panose="05000000000000000000" pitchFamily="2" charset="2"/>
              </a:rPr>
              <a:t> </a:t>
            </a:r>
            <a:r>
              <a:rPr lang="de-DE" sz="2000" dirty="0" smtClean="0">
                <a:solidFill>
                  <a:schemeClr val="tx2">
                    <a:lumMod val="75000"/>
                  </a:schemeClr>
                </a:solidFill>
                <a:sym typeface="Wingdings" panose="05000000000000000000" pitchFamily="2" charset="2"/>
              </a:rPr>
              <a:t>to the </a:t>
            </a:r>
            <a:r>
              <a:rPr lang="de-DE" sz="2000" dirty="0" smtClean="0">
                <a:solidFill>
                  <a:schemeClr val="tx2">
                    <a:lumMod val="75000"/>
                  </a:schemeClr>
                </a:solidFill>
                <a:sym typeface="Wingdings" panose="05000000000000000000" pitchFamily="2" charset="2"/>
              </a:rPr>
              <a:t>passage</a:t>
            </a:r>
          </a:p>
          <a:p>
            <a:pPr lvl="1"/>
            <a:endParaRPr lang="de-DE" sz="2000" dirty="0">
              <a:solidFill>
                <a:schemeClr val="tx2">
                  <a:lumMod val="75000"/>
                </a:schemeClr>
              </a:solidFill>
              <a:sym typeface="Wingdings" panose="05000000000000000000" pitchFamily="2" charset="2"/>
            </a:endParaRPr>
          </a:p>
          <a:p>
            <a:pPr lvl="1"/>
            <a:endParaRPr lang="de-DE" sz="2000" dirty="0" smtClean="0">
              <a:solidFill>
                <a:schemeClr val="tx2">
                  <a:lumMod val="75000"/>
                </a:schemeClr>
              </a:solidFill>
              <a:sym typeface="Wingdings" panose="05000000000000000000" pitchFamily="2" charset="2"/>
            </a:endParaRPr>
          </a:p>
          <a:p>
            <a:pPr lvl="1"/>
            <a:endParaRPr lang="de-DE" sz="2000" dirty="0" smtClean="0">
              <a:solidFill>
                <a:schemeClr val="tx2">
                  <a:lumMod val="75000"/>
                </a:schemeClr>
              </a:solidFill>
            </a:endParaRPr>
          </a:p>
        </p:txBody>
      </p:sp>
    </p:spTree>
    <p:extLst>
      <p:ext uri="{BB962C8B-B14F-4D97-AF65-F5344CB8AC3E}">
        <p14:creationId xmlns:p14="http://schemas.microsoft.com/office/powerpoint/2010/main" val="1677048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1000" fill="hold"/>
                                        <p:tgtEl>
                                          <p:spTgt spid="3">
                                            <p:bg/>
                                          </p:spTgt>
                                        </p:tgtEl>
                                        <p:attrNameLst>
                                          <p:attrName>ppt_w</p:attrName>
                                        </p:attrNameLst>
                                      </p:cBhvr>
                                      <p:tavLst>
                                        <p:tav tm="0">
                                          <p:val>
                                            <p:fltVal val="0"/>
                                          </p:val>
                                        </p:tav>
                                        <p:tav tm="100000">
                                          <p:val>
                                            <p:strVal val="#ppt_w"/>
                                          </p:val>
                                        </p:tav>
                                      </p:tavLst>
                                    </p:anim>
                                    <p:anim calcmode="lin" valueType="num">
                                      <p:cBhvr>
                                        <p:cTn id="8" dur="1000" fill="hold"/>
                                        <p:tgtEl>
                                          <p:spTgt spid="3">
                                            <p:bg/>
                                          </p:spTgt>
                                        </p:tgtEl>
                                        <p:attrNameLst>
                                          <p:attrName>ppt_h</p:attrName>
                                        </p:attrNameLst>
                                      </p:cBhvr>
                                      <p:tavLst>
                                        <p:tav tm="0">
                                          <p:val>
                                            <p:fltVal val="0"/>
                                          </p:val>
                                        </p:tav>
                                        <p:tav tm="100000">
                                          <p:val>
                                            <p:strVal val="#ppt_h"/>
                                          </p:val>
                                        </p:tav>
                                      </p:tavLst>
                                    </p:anim>
                                    <p:anim calcmode="lin" valueType="num">
                                      <p:cBhvr>
                                        <p:cTn id="9" dur="1000" fill="hold"/>
                                        <p:tgtEl>
                                          <p:spTgt spid="3">
                                            <p:bg/>
                                          </p:spTgt>
                                        </p:tgtEl>
                                        <p:attrNameLst>
                                          <p:attrName>style.rotation</p:attrName>
                                        </p:attrNameLst>
                                      </p:cBhvr>
                                      <p:tavLst>
                                        <p:tav tm="0">
                                          <p:val>
                                            <p:fltVal val="90"/>
                                          </p:val>
                                        </p:tav>
                                        <p:tav tm="100000">
                                          <p:val>
                                            <p:fltVal val="0"/>
                                          </p:val>
                                        </p:tav>
                                      </p:tavLst>
                                    </p:anim>
                                    <p:animEffect transition="in" filter="fade">
                                      <p:cBhvr>
                                        <p:cTn id="10" dur="1000"/>
                                        <p:tgtEl>
                                          <p:spTgt spid="3">
                                            <p:bg/>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par>
                          <p:cTn id="19" fill="hold">
                            <p:stCondLst>
                              <p:cond delay="1000"/>
                            </p:stCondLst>
                            <p:childTnLst>
                              <p:par>
                                <p:cTn id="20" presetID="31" presetClass="entr" presetSubtype="0"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5" dur="1000"/>
                                        <p:tgtEl>
                                          <p:spTgt spid="3">
                                            <p:txEl>
                                              <p:pRg st="1" end="1"/>
                                            </p:txEl>
                                          </p:spTgt>
                                        </p:tgtEl>
                                      </p:cBhvr>
                                    </p:animEffect>
                                  </p:childTnLst>
                                </p:cTn>
                              </p:par>
                            </p:childTnLst>
                          </p:cTn>
                        </p:par>
                        <p:par>
                          <p:cTn id="26" fill="hold">
                            <p:stCondLst>
                              <p:cond delay="2000"/>
                            </p:stCondLst>
                            <p:childTnLst>
                              <p:par>
                                <p:cTn id="27" presetID="31" presetClass="entr" presetSubtype="0"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2" dur="1000"/>
                                        <p:tgtEl>
                                          <p:spTgt spid="3">
                                            <p:txEl>
                                              <p:pRg st="2" end="2"/>
                                            </p:txEl>
                                          </p:spTgt>
                                        </p:tgtEl>
                                      </p:cBhvr>
                                    </p:animEffect>
                                  </p:childTnLst>
                                </p:cTn>
                              </p:par>
                            </p:childTnLst>
                          </p:cTn>
                        </p:par>
                        <p:par>
                          <p:cTn id="33" fill="hold">
                            <p:stCondLst>
                              <p:cond delay="3000"/>
                            </p:stCondLst>
                            <p:childTnLst>
                              <p:par>
                                <p:cTn id="34" presetID="31" presetClass="entr" presetSubtype="0" fill="hold" grpId="0" nodeType="after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3">
                                            <p:txEl>
                                              <p:pRg st="3" end="3"/>
                                            </p:txEl>
                                          </p:spTgt>
                                        </p:tgtEl>
                                      </p:cBhvr>
                                    </p:animEffect>
                                  </p:childTnLst>
                                </p:cTn>
                              </p:par>
                            </p:childTnLst>
                          </p:cTn>
                        </p:par>
                        <p:par>
                          <p:cTn id="40" fill="hold">
                            <p:stCondLst>
                              <p:cond delay="4000"/>
                            </p:stCondLst>
                            <p:childTnLst>
                              <p:par>
                                <p:cTn id="41" presetID="31" presetClass="entr" presetSubtype="0" fill="hold" grpId="0" nodeType="after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4" end="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grpId="0"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anim calcmode="lin" valueType="num">
                                      <p:cBhvr>
                                        <p:cTn id="51"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2"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3"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4" dur="1000"/>
                                        <p:tgtEl>
                                          <p:spTgt spid="3">
                                            <p:txEl>
                                              <p:pRg st="5" end="5"/>
                                            </p:txEl>
                                          </p:spTgt>
                                        </p:tgtEl>
                                      </p:cBhvr>
                                    </p:animEffect>
                                  </p:childTnLst>
                                </p:cTn>
                              </p:par>
                            </p:childTnLst>
                          </p:cTn>
                        </p:par>
                        <p:par>
                          <p:cTn id="55" fill="hold">
                            <p:stCondLst>
                              <p:cond delay="1000"/>
                            </p:stCondLst>
                            <p:childTnLst>
                              <p:par>
                                <p:cTn id="56" presetID="31" presetClass="entr" presetSubtype="0" fill="hold" grpId="0" nodeType="afterEffect">
                                  <p:stCondLst>
                                    <p:cond delay="0"/>
                                  </p:stCondLst>
                                  <p:childTnLst>
                                    <p:set>
                                      <p:cBhvr>
                                        <p:cTn id="57" dur="1" fill="hold">
                                          <p:stCondLst>
                                            <p:cond delay="0"/>
                                          </p:stCondLst>
                                        </p:cTn>
                                        <p:tgtEl>
                                          <p:spTgt spid="3">
                                            <p:txEl>
                                              <p:pRg st="6" end="6"/>
                                            </p:txEl>
                                          </p:spTgt>
                                        </p:tgtEl>
                                        <p:attrNameLst>
                                          <p:attrName>style.visibility</p:attrName>
                                        </p:attrNameLst>
                                      </p:cBhvr>
                                      <p:to>
                                        <p:strVal val="visible"/>
                                      </p:to>
                                    </p:set>
                                    <p:anim calcmode="lin" valueType="num">
                                      <p:cBhvr>
                                        <p:cTn id="58"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9"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60"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61" dur="1000"/>
                                        <p:tgtEl>
                                          <p:spTgt spid="3">
                                            <p:txEl>
                                              <p:pRg st="6" end="6"/>
                                            </p:txEl>
                                          </p:spTgt>
                                        </p:tgtEl>
                                      </p:cBhvr>
                                    </p:animEffect>
                                  </p:childTnLst>
                                </p:cTn>
                              </p:par>
                              <p:par>
                                <p:cTn id="62" presetID="31" presetClass="entr" presetSubtype="0" fill="hold" grpId="0" nodeType="with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anim calcmode="lin" valueType="num">
                                      <p:cBhvr>
                                        <p:cTn id="64"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5"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6"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7" dur="1000"/>
                                        <p:tgtEl>
                                          <p:spTgt spid="3">
                                            <p:txEl>
                                              <p:pRg st="7" end="7"/>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31" presetClass="entr" presetSubtype="0" fill="hold" grpId="0" nodeType="clickEffect">
                                  <p:stCondLst>
                                    <p:cond delay="0"/>
                                  </p:stCondLst>
                                  <p:childTnLst>
                                    <p:set>
                                      <p:cBhvr>
                                        <p:cTn id="71" dur="1" fill="hold">
                                          <p:stCondLst>
                                            <p:cond delay="0"/>
                                          </p:stCondLst>
                                        </p:cTn>
                                        <p:tgtEl>
                                          <p:spTgt spid="3">
                                            <p:txEl>
                                              <p:pRg st="8" end="8"/>
                                            </p:txEl>
                                          </p:spTgt>
                                        </p:tgtEl>
                                        <p:attrNameLst>
                                          <p:attrName>style.visibility</p:attrName>
                                        </p:attrNameLst>
                                      </p:cBhvr>
                                      <p:to>
                                        <p:strVal val="visible"/>
                                      </p:to>
                                    </p:set>
                                    <p:anim calcmode="lin" valueType="num">
                                      <p:cBhvr>
                                        <p:cTn id="72"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3"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74"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75" dur="1000"/>
                                        <p:tgtEl>
                                          <p:spTgt spid="3">
                                            <p:txEl>
                                              <p:pRg st="8" end="8"/>
                                            </p:txEl>
                                          </p:spTgt>
                                        </p:tgtEl>
                                      </p:cBhvr>
                                    </p:animEffect>
                                  </p:childTnLst>
                                </p:cTn>
                              </p:par>
                            </p:childTnLst>
                          </p:cTn>
                        </p:par>
                        <p:par>
                          <p:cTn id="76" fill="hold">
                            <p:stCondLst>
                              <p:cond delay="1000"/>
                            </p:stCondLst>
                            <p:childTnLst>
                              <p:par>
                                <p:cTn id="77" presetID="31" presetClass="entr" presetSubtype="0" fill="hold" grpId="0" nodeType="after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 calcmode="lin" valueType="num">
                                      <p:cBhvr>
                                        <p:cTn id="79"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80"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81"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82" dur="1000"/>
                                        <p:tgtEl>
                                          <p:spTgt spid="3">
                                            <p:txEl>
                                              <p:pRg st="9" end="9"/>
                                            </p:txEl>
                                          </p:spTgt>
                                        </p:tgtEl>
                                      </p:cBhvr>
                                    </p:animEffect>
                                  </p:childTnLst>
                                </p:cTn>
                              </p:par>
                              <p:par>
                                <p:cTn id="83" presetID="31" presetClass="entr" presetSubtype="0" fill="hold" grpId="0" nodeType="withEffect">
                                  <p:stCondLst>
                                    <p:cond delay="0"/>
                                  </p:stCondLst>
                                  <p:childTnLst>
                                    <p:set>
                                      <p:cBhvr>
                                        <p:cTn id="84" dur="1" fill="hold">
                                          <p:stCondLst>
                                            <p:cond delay="0"/>
                                          </p:stCondLst>
                                        </p:cTn>
                                        <p:tgtEl>
                                          <p:spTgt spid="3">
                                            <p:txEl>
                                              <p:pRg st="10" end="10"/>
                                            </p:txEl>
                                          </p:spTgt>
                                        </p:tgtEl>
                                        <p:attrNameLst>
                                          <p:attrName>style.visibility</p:attrName>
                                        </p:attrNameLst>
                                      </p:cBhvr>
                                      <p:to>
                                        <p:strVal val="visible"/>
                                      </p:to>
                                    </p:set>
                                    <p:anim calcmode="lin" valueType="num">
                                      <p:cBhvr>
                                        <p:cTn id="85"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6"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87"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88" dur="1000"/>
                                        <p:tgtEl>
                                          <p:spTgt spid="3">
                                            <p:txEl>
                                              <p:pRg st="10" end="10"/>
                                            </p:txEl>
                                          </p:spTgt>
                                        </p:tgtEl>
                                      </p:cBhvr>
                                    </p:animEffect>
                                  </p:childTnLst>
                                </p:cTn>
                              </p:par>
                              <p:par>
                                <p:cTn id="89" presetID="31" presetClass="entr" presetSubtype="0" fill="hold" grpId="0" nodeType="with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 calcmode="lin" valueType="num">
                                      <p:cBhvr>
                                        <p:cTn id="91" dur="10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92" dur="1000" fill="hold"/>
                                        <p:tgtEl>
                                          <p:spTgt spid="3">
                                            <p:txEl>
                                              <p:pRg st="11" end="11"/>
                                            </p:txEl>
                                          </p:spTgt>
                                        </p:tgtEl>
                                        <p:attrNameLst>
                                          <p:attrName>ppt_h</p:attrName>
                                        </p:attrNameLst>
                                      </p:cBhvr>
                                      <p:tavLst>
                                        <p:tav tm="0">
                                          <p:val>
                                            <p:fltVal val="0"/>
                                          </p:val>
                                        </p:tav>
                                        <p:tav tm="100000">
                                          <p:val>
                                            <p:strVal val="#ppt_h"/>
                                          </p:val>
                                        </p:tav>
                                      </p:tavLst>
                                    </p:anim>
                                    <p:anim calcmode="lin" valueType="num">
                                      <p:cBhvr>
                                        <p:cTn id="93" dur="1000" fill="hold"/>
                                        <p:tgtEl>
                                          <p:spTgt spid="3">
                                            <p:txEl>
                                              <p:pRg st="11" end="11"/>
                                            </p:txEl>
                                          </p:spTgt>
                                        </p:tgtEl>
                                        <p:attrNameLst>
                                          <p:attrName>style.rotation</p:attrName>
                                        </p:attrNameLst>
                                      </p:cBhvr>
                                      <p:tavLst>
                                        <p:tav tm="0">
                                          <p:val>
                                            <p:fltVal val="90"/>
                                          </p:val>
                                        </p:tav>
                                        <p:tav tm="100000">
                                          <p:val>
                                            <p:fltVal val="0"/>
                                          </p:val>
                                        </p:tav>
                                      </p:tavLst>
                                    </p:anim>
                                    <p:animEffect transition="in" filter="fade">
                                      <p:cBhvr>
                                        <p:cTn id="94" dur="1000"/>
                                        <p:tgtEl>
                                          <p:spTgt spid="3">
                                            <p:txEl>
                                              <p:pRg st="11" end="11"/>
                                            </p:txEl>
                                          </p:spTgt>
                                        </p:tgtEl>
                                      </p:cBhvr>
                                    </p:animEffect>
                                  </p:childTnLst>
                                </p:cTn>
                              </p:par>
                              <p:par>
                                <p:cTn id="95" presetID="31" presetClass="entr" presetSubtype="0" fill="hold" grpId="0" nodeType="withEffect">
                                  <p:stCondLst>
                                    <p:cond delay="0"/>
                                  </p:stCondLst>
                                  <p:childTnLst>
                                    <p:set>
                                      <p:cBhvr>
                                        <p:cTn id="96" dur="1" fill="hold">
                                          <p:stCondLst>
                                            <p:cond delay="0"/>
                                          </p:stCondLst>
                                        </p:cTn>
                                        <p:tgtEl>
                                          <p:spTgt spid="3">
                                            <p:txEl>
                                              <p:pRg st="14" end="14"/>
                                            </p:txEl>
                                          </p:spTgt>
                                        </p:tgtEl>
                                        <p:attrNameLst>
                                          <p:attrName>style.visibility</p:attrName>
                                        </p:attrNameLst>
                                      </p:cBhvr>
                                      <p:to>
                                        <p:strVal val="visible"/>
                                      </p:to>
                                    </p:set>
                                    <p:anim calcmode="lin" valueType="num">
                                      <p:cBhvr>
                                        <p:cTn id="97" dur="10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98" dur="1000" fill="hold"/>
                                        <p:tgtEl>
                                          <p:spTgt spid="3">
                                            <p:txEl>
                                              <p:pRg st="14" end="14"/>
                                            </p:txEl>
                                          </p:spTgt>
                                        </p:tgtEl>
                                        <p:attrNameLst>
                                          <p:attrName>ppt_h</p:attrName>
                                        </p:attrNameLst>
                                      </p:cBhvr>
                                      <p:tavLst>
                                        <p:tav tm="0">
                                          <p:val>
                                            <p:fltVal val="0"/>
                                          </p:val>
                                        </p:tav>
                                        <p:tav tm="100000">
                                          <p:val>
                                            <p:strVal val="#ppt_h"/>
                                          </p:val>
                                        </p:tav>
                                      </p:tavLst>
                                    </p:anim>
                                    <p:anim calcmode="lin" valueType="num">
                                      <p:cBhvr>
                                        <p:cTn id="99" dur="1000" fill="hold"/>
                                        <p:tgtEl>
                                          <p:spTgt spid="3">
                                            <p:txEl>
                                              <p:pRg st="14" end="14"/>
                                            </p:txEl>
                                          </p:spTgt>
                                        </p:tgtEl>
                                        <p:attrNameLst>
                                          <p:attrName>style.rotation</p:attrName>
                                        </p:attrNameLst>
                                      </p:cBhvr>
                                      <p:tavLst>
                                        <p:tav tm="0">
                                          <p:val>
                                            <p:fltVal val="90"/>
                                          </p:val>
                                        </p:tav>
                                        <p:tav tm="100000">
                                          <p:val>
                                            <p:fltVal val="0"/>
                                          </p:val>
                                        </p:tav>
                                      </p:tavLst>
                                    </p:anim>
                                    <p:animEffect transition="in" filter="fade">
                                      <p:cBhvr>
                                        <p:cTn id="100" dur="10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1752" y="228600"/>
            <a:ext cx="8534400" cy="758952"/>
          </a:xfrm>
        </p:spPr>
        <p:txBody>
          <a:bodyPr/>
          <a:lstStyle/>
          <a:p>
            <a:r>
              <a:rPr lang="en-GB" dirty="0" smtClean="0"/>
              <a:t>Workshop – Sources for Octavian/Augustus</a:t>
            </a:r>
            <a:endParaRPr lang="en-GB" dirty="0"/>
          </a:p>
        </p:txBody>
      </p:sp>
      <p:sp>
        <p:nvSpPr>
          <p:cNvPr id="5" name="Content Placeholder 2"/>
          <p:cNvSpPr>
            <a:spLocks noGrp="1"/>
          </p:cNvSpPr>
          <p:nvPr>
            <p:ph sz="quarter" idx="1"/>
          </p:nvPr>
        </p:nvSpPr>
        <p:spPr>
          <a:xfrm>
            <a:off x="301752" y="1340768"/>
            <a:ext cx="8662736" cy="5517232"/>
          </a:xfrm>
          <a:solidFill>
            <a:schemeClr val="accent3">
              <a:alpha val="45000"/>
            </a:schemeClr>
          </a:solidFill>
        </p:spPr>
        <p:style>
          <a:lnRef idx="3">
            <a:schemeClr val="lt1"/>
          </a:lnRef>
          <a:fillRef idx="1">
            <a:schemeClr val="accent3"/>
          </a:fillRef>
          <a:effectRef idx="1">
            <a:schemeClr val="accent3"/>
          </a:effectRef>
          <a:fontRef idx="minor">
            <a:schemeClr val="lt1"/>
          </a:fontRef>
        </p:style>
        <p:txBody>
          <a:bodyPr>
            <a:normAutofit fontScale="85000" lnSpcReduction="20000"/>
          </a:bodyPr>
          <a:lstStyle/>
          <a:p>
            <a:r>
              <a:rPr lang="en-GB" dirty="0" smtClean="0"/>
              <a:t>Source criticism</a:t>
            </a:r>
          </a:p>
          <a:p>
            <a:r>
              <a:rPr lang="de-DE" sz="2800" b="1" i="1" u="sng" dirty="0" smtClean="0"/>
              <a:t>B. The SOURCE / WORK</a:t>
            </a:r>
          </a:p>
          <a:p>
            <a:pPr lvl="1"/>
            <a:r>
              <a:rPr lang="en-GB" sz="2400" dirty="0" smtClean="0">
                <a:solidFill>
                  <a:schemeClr val="accent2">
                    <a:lumMod val="20000"/>
                    <a:lumOff val="80000"/>
                  </a:schemeClr>
                </a:solidFill>
                <a:effectLst>
                  <a:outerShdw blurRad="38100" dist="38100" dir="2700000" algn="tl">
                    <a:srgbClr val="000000">
                      <a:alpha val="43137"/>
                    </a:srgbClr>
                  </a:outerShdw>
                </a:effectLst>
              </a:rPr>
              <a:t>What kind of source</a:t>
            </a:r>
          </a:p>
          <a:p>
            <a:pPr lvl="2"/>
            <a:r>
              <a:rPr lang="en-GB" dirty="0" smtClean="0"/>
              <a:t>a ‘document’? e.g. coin, contract, letter, graffito,… - i.e. contemporary?</a:t>
            </a:r>
          </a:p>
          <a:p>
            <a:pPr lvl="2"/>
            <a:r>
              <a:rPr lang="en-GB" dirty="0" smtClean="0"/>
              <a:t>an inscription? funerary, building, votive inscription </a:t>
            </a:r>
          </a:p>
          <a:p>
            <a:pPr lvl="2"/>
            <a:r>
              <a:rPr lang="en-GB" dirty="0" smtClean="0"/>
              <a:t>poetry, history, epos, novel, etc. – contemporary or for posterity?</a:t>
            </a:r>
            <a:endParaRPr lang="en-GB" dirty="0"/>
          </a:p>
          <a:p>
            <a:pPr lvl="1"/>
            <a:r>
              <a:rPr lang="de-DE" sz="2400" dirty="0">
                <a:solidFill>
                  <a:schemeClr val="accent2">
                    <a:lumMod val="20000"/>
                    <a:lumOff val="80000"/>
                  </a:schemeClr>
                </a:solidFill>
                <a:effectLst>
                  <a:outerShdw blurRad="38100" dist="38100" dir="2700000" algn="tl">
                    <a:srgbClr val="000000">
                      <a:alpha val="43137"/>
                    </a:srgbClr>
                  </a:outerShdw>
                </a:effectLst>
              </a:rPr>
              <a:t>Content of the </a:t>
            </a:r>
            <a:r>
              <a:rPr lang="de-DE" sz="2400" dirty="0" smtClean="0">
                <a:solidFill>
                  <a:schemeClr val="accent2">
                    <a:lumMod val="20000"/>
                    <a:lumOff val="80000"/>
                  </a:schemeClr>
                </a:solidFill>
                <a:effectLst>
                  <a:outerShdw blurRad="38100" dist="38100" dir="2700000" algn="tl">
                    <a:srgbClr val="000000">
                      <a:alpha val="43137"/>
                    </a:srgbClr>
                  </a:outerShdw>
                </a:effectLst>
              </a:rPr>
              <a:t>text? – and context of the entire work?</a:t>
            </a:r>
          </a:p>
          <a:p>
            <a:pPr lvl="1"/>
            <a:r>
              <a:rPr lang="de-DE" sz="2400" dirty="0" smtClean="0">
                <a:solidFill>
                  <a:schemeClr val="accent2">
                    <a:lumMod val="20000"/>
                    <a:lumOff val="80000"/>
                  </a:schemeClr>
                </a:solidFill>
                <a:effectLst>
                  <a:outerShdw blurRad="38100" dist="38100" dir="2700000" algn="tl">
                    <a:srgbClr val="000000">
                      <a:alpha val="43137"/>
                    </a:srgbClr>
                  </a:outerShdw>
                </a:effectLst>
              </a:rPr>
              <a:t>Can you provide a short summary of the source?</a:t>
            </a:r>
          </a:p>
          <a:p>
            <a:pPr lvl="2"/>
            <a:r>
              <a:rPr lang="de-DE" dirty="0" smtClean="0">
                <a:solidFill>
                  <a:schemeClr val="accent2">
                    <a:lumMod val="20000"/>
                    <a:lumOff val="80000"/>
                  </a:schemeClr>
                </a:solidFill>
                <a:effectLst>
                  <a:outerShdw blurRad="38100" dist="38100" dir="2700000" algn="tl">
                    <a:srgbClr val="000000">
                      <a:alpha val="43137"/>
                    </a:srgbClr>
                  </a:outerShdw>
                </a:effectLst>
              </a:rPr>
              <a:t>What is the author actually saying...?</a:t>
            </a:r>
            <a:endParaRPr lang="de-DE" dirty="0">
              <a:solidFill>
                <a:schemeClr val="accent2">
                  <a:lumMod val="20000"/>
                  <a:lumOff val="80000"/>
                </a:schemeClr>
              </a:solidFill>
              <a:effectLst>
                <a:outerShdw blurRad="38100" dist="38100" dir="2700000" algn="tl">
                  <a:srgbClr val="000000">
                    <a:alpha val="43137"/>
                  </a:srgbClr>
                </a:outerShdw>
              </a:effectLst>
            </a:endParaRPr>
          </a:p>
          <a:p>
            <a:pPr lvl="1"/>
            <a:r>
              <a:rPr lang="de-DE" sz="2400" dirty="0" smtClean="0">
                <a:solidFill>
                  <a:schemeClr val="accent2">
                    <a:lumMod val="20000"/>
                    <a:lumOff val="80000"/>
                  </a:schemeClr>
                </a:solidFill>
                <a:effectLst>
                  <a:outerShdw blurRad="38100" dist="38100" dir="2700000" algn="tl">
                    <a:srgbClr val="000000">
                      <a:alpha val="43137"/>
                    </a:srgbClr>
                  </a:outerShdw>
                </a:effectLst>
              </a:rPr>
              <a:t>Structure of the work</a:t>
            </a:r>
          </a:p>
          <a:p>
            <a:pPr lvl="2"/>
            <a:r>
              <a:rPr lang="de-DE" dirty="0" smtClean="0"/>
              <a:t>e.g. the structure of important works, e.g. Cicero: to understand the author‘s arguments, his rhetorical techniques,...</a:t>
            </a:r>
          </a:p>
          <a:p>
            <a:pPr lvl="1"/>
            <a:r>
              <a:rPr lang="de-DE" sz="2400" dirty="0" smtClean="0">
                <a:solidFill>
                  <a:schemeClr val="accent2">
                    <a:lumMod val="20000"/>
                    <a:lumOff val="80000"/>
                  </a:schemeClr>
                </a:solidFill>
              </a:rPr>
              <a:t>In which circumstances was this source produced?</a:t>
            </a:r>
          </a:p>
          <a:p>
            <a:pPr lvl="1"/>
            <a:r>
              <a:rPr lang="de-DE" sz="2400" dirty="0" smtClean="0">
                <a:solidFill>
                  <a:schemeClr val="accent2">
                    <a:lumMod val="20000"/>
                    <a:lumOff val="80000"/>
                  </a:schemeClr>
                </a:solidFill>
              </a:rPr>
              <a:t>Aims and objectives?</a:t>
            </a:r>
          </a:p>
          <a:p>
            <a:pPr lvl="1"/>
            <a:r>
              <a:rPr lang="de-DE" sz="2400" dirty="0" smtClean="0">
                <a:solidFill>
                  <a:schemeClr val="accent2">
                    <a:lumMod val="20000"/>
                    <a:lumOff val="80000"/>
                  </a:schemeClr>
                </a:solidFill>
              </a:rPr>
              <a:t>How </a:t>
            </a:r>
            <a:r>
              <a:rPr lang="de-DE" sz="2400" i="1" dirty="0" smtClean="0">
                <a:solidFill>
                  <a:schemeClr val="accent2">
                    <a:lumMod val="20000"/>
                    <a:lumOff val="80000"/>
                  </a:schemeClr>
                </a:solidFill>
              </a:rPr>
              <a:t>objective/subjective</a:t>
            </a:r>
            <a:r>
              <a:rPr lang="de-DE" sz="2400" dirty="0" smtClean="0">
                <a:solidFill>
                  <a:schemeClr val="accent2">
                    <a:lumMod val="20000"/>
                    <a:lumOff val="80000"/>
                  </a:schemeClr>
                </a:solidFill>
              </a:rPr>
              <a:t>? Any facts?</a:t>
            </a:r>
            <a:endParaRPr lang="en-GB" sz="2800" dirty="0">
              <a:solidFill>
                <a:schemeClr val="accent2">
                  <a:lumMod val="20000"/>
                  <a:lumOff val="80000"/>
                </a:schemeClr>
              </a:solidFill>
            </a:endParaRPr>
          </a:p>
          <a:p>
            <a:pPr lvl="2"/>
            <a:r>
              <a:rPr lang="de-DE" dirty="0" smtClean="0"/>
              <a:t>Key words in the text? - use of particular vocabulary?</a:t>
            </a:r>
          </a:p>
          <a:p>
            <a:pPr lvl="2"/>
            <a:r>
              <a:rPr lang="de-DE" dirty="0" smtClean="0"/>
              <a:t>How subjective is the text? (any text is subjective to some degree...)</a:t>
            </a:r>
          </a:p>
          <a:p>
            <a:pPr lvl="2"/>
            <a:r>
              <a:rPr lang="de-DE" dirty="0" smtClean="0"/>
              <a:t>Impact on the reader?</a:t>
            </a:r>
          </a:p>
          <a:p>
            <a:pPr lvl="2"/>
            <a:r>
              <a:rPr lang="de-DE" dirty="0" smtClean="0"/>
              <a:t>Relationship of authors with the events or persons he/she is describing?</a:t>
            </a:r>
            <a:endParaRPr lang="en-GB" sz="3200" dirty="0"/>
          </a:p>
        </p:txBody>
      </p:sp>
    </p:spTree>
    <p:extLst>
      <p:ext uri="{BB962C8B-B14F-4D97-AF65-F5344CB8AC3E}">
        <p14:creationId xmlns:p14="http://schemas.microsoft.com/office/powerpoint/2010/main" val="32704310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circle(out)">
                                      <p:cBhvr>
                                        <p:cTn id="7" dur="1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circle(out)">
                                      <p:cBhvr>
                                        <p:cTn id="12" dur="1500"/>
                                        <p:tgtEl>
                                          <p:spTgt spid="5">
                                            <p:txEl>
                                              <p:pRg st="0" end="0"/>
                                            </p:txEl>
                                          </p:spTgt>
                                        </p:tgtEl>
                                      </p:cBhvr>
                                    </p:animEffect>
                                  </p:childTnLst>
                                </p:cTn>
                              </p:par>
                            </p:childTnLst>
                          </p:cTn>
                        </p:par>
                        <p:par>
                          <p:cTn id="13" fill="hold">
                            <p:stCondLst>
                              <p:cond delay="1500"/>
                            </p:stCondLst>
                            <p:childTnLst>
                              <p:par>
                                <p:cTn id="14" presetID="6" presetClass="entr" presetSubtype="32" fill="hold" grpId="0" nodeType="after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circle(out)">
                                      <p:cBhvr>
                                        <p:cTn id="16" dur="1500"/>
                                        <p:tgtEl>
                                          <p:spTgt spid="5">
                                            <p:txEl>
                                              <p:pRg st="1" end="1"/>
                                            </p:txEl>
                                          </p:spTgt>
                                        </p:tgtEl>
                                      </p:cBhvr>
                                    </p:animEffect>
                                  </p:childTnLst>
                                </p:cTn>
                              </p:par>
                            </p:childTnLst>
                          </p:cTn>
                        </p:par>
                        <p:par>
                          <p:cTn id="17" fill="hold">
                            <p:stCondLst>
                              <p:cond delay="3000"/>
                            </p:stCondLst>
                            <p:childTnLst>
                              <p:par>
                                <p:cTn id="18" presetID="6" presetClass="entr" presetSubtype="32" fill="hold" grpId="0" nodeType="after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circle(out)">
                                      <p:cBhvr>
                                        <p:cTn id="20" dur="1500"/>
                                        <p:tgtEl>
                                          <p:spTgt spid="5">
                                            <p:txEl>
                                              <p:pRg st="2" end="2"/>
                                            </p:txEl>
                                          </p:spTgt>
                                        </p:tgtEl>
                                      </p:cBhvr>
                                    </p:animEffect>
                                  </p:childTnLst>
                                </p:cTn>
                              </p:par>
                            </p:childTnLst>
                          </p:cTn>
                        </p:par>
                        <p:par>
                          <p:cTn id="21" fill="hold">
                            <p:stCondLst>
                              <p:cond delay="4500"/>
                            </p:stCondLst>
                            <p:childTnLst>
                              <p:par>
                                <p:cTn id="22" presetID="6" presetClass="entr" presetSubtype="32" fill="hold" grpId="0" nodeType="after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circle(out)">
                                      <p:cBhvr>
                                        <p:cTn id="24" dur="1500"/>
                                        <p:tgtEl>
                                          <p:spTgt spid="5">
                                            <p:txEl>
                                              <p:pRg st="3" end="3"/>
                                            </p:txEl>
                                          </p:spTgt>
                                        </p:tgtEl>
                                      </p:cBhvr>
                                    </p:animEffect>
                                  </p:childTnLst>
                                </p:cTn>
                              </p:par>
                            </p:childTnLst>
                          </p:cTn>
                        </p:par>
                        <p:par>
                          <p:cTn id="25" fill="hold">
                            <p:stCondLst>
                              <p:cond delay="6000"/>
                            </p:stCondLst>
                            <p:childTnLst>
                              <p:par>
                                <p:cTn id="26" presetID="6" presetClass="entr" presetSubtype="32" fill="hold" grpId="0" nodeType="after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circle(out)">
                                      <p:cBhvr>
                                        <p:cTn id="28" dur="1500"/>
                                        <p:tgtEl>
                                          <p:spTgt spid="5">
                                            <p:txEl>
                                              <p:pRg st="4" end="4"/>
                                            </p:txEl>
                                          </p:spTgt>
                                        </p:tgtEl>
                                      </p:cBhvr>
                                    </p:animEffect>
                                  </p:childTnLst>
                                </p:cTn>
                              </p:par>
                            </p:childTnLst>
                          </p:cTn>
                        </p:par>
                        <p:par>
                          <p:cTn id="29" fill="hold">
                            <p:stCondLst>
                              <p:cond delay="7500"/>
                            </p:stCondLst>
                            <p:childTnLst>
                              <p:par>
                                <p:cTn id="30" presetID="6" presetClass="entr" presetSubtype="32" fill="hold" grpId="0" nodeType="after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circle(out)">
                                      <p:cBhvr>
                                        <p:cTn id="32" dur="1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32"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circle(out)">
                                      <p:cBhvr>
                                        <p:cTn id="37" dur="1500"/>
                                        <p:tgtEl>
                                          <p:spTgt spid="5">
                                            <p:txEl>
                                              <p:pRg st="6" end="6"/>
                                            </p:txEl>
                                          </p:spTgt>
                                        </p:tgtEl>
                                      </p:cBhvr>
                                    </p:animEffect>
                                  </p:childTnLst>
                                </p:cTn>
                              </p:par>
                            </p:childTnLst>
                          </p:cTn>
                        </p:par>
                        <p:par>
                          <p:cTn id="38" fill="hold">
                            <p:stCondLst>
                              <p:cond delay="1500"/>
                            </p:stCondLst>
                            <p:childTnLst>
                              <p:par>
                                <p:cTn id="39" presetID="6" presetClass="entr" presetSubtype="32" fill="hold" grpId="0" nodeType="afterEffect">
                                  <p:stCondLst>
                                    <p:cond delay="0"/>
                                  </p:stCondLst>
                                  <p:childTnLst>
                                    <p:set>
                                      <p:cBhvr>
                                        <p:cTn id="40" dur="1" fill="hold">
                                          <p:stCondLst>
                                            <p:cond delay="0"/>
                                          </p:stCondLst>
                                        </p:cTn>
                                        <p:tgtEl>
                                          <p:spTgt spid="5">
                                            <p:txEl>
                                              <p:pRg st="7" end="7"/>
                                            </p:txEl>
                                          </p:spTgt>
                                        </p:tgtEl>
                                        <p:attrNameLst>
                                          <p:attrName>style.visibility</p:attrName>
                                        </p:attrNameLst>
                                      </p:cBhvr>
                                      <p:to>
                                        <p:strVal val="visible"/>
                                      </p:to>
                                    </p:set>
                                    <p:animEffect transition="in" filter="circle(out)">
                                      <p:cBhvr>
                                        <p:cTn id="41" dur="1500"/>
                                        <p:tgtEl>
                                          <p:spTgt spid="5">
                                            <p:txEl>
                                              <p:pRg st="7" end="7"/>
                                            </p:txEl>
                                          </p:spTgt>
                                        </p:tgtEl>
                                      </p:cBhvr>
                                    </p:animEffect>
                                  </p:childTnLst>
                                </p:cTn>
                              </p:par>
                              <p:par>
                                <p:cTn id="42" presetID="6" presetClass="entr" presetSubtype="32" fill="hold" grpId="0" nodeType="withEffect">
                                  <p:stCondLst>
                                    <p:cond delay="0"/>
                                  </p:stCondLst>
                                  <p:childTnLst>
                                    <p:set>
                                      <p:cBhvr>
                                        <p:cTn id="43" dur="1" fill="hold">
                                          <p:stCondLst>
                                            <p:cond delay="0"/>
                                          </p:stCondLst>
                                        </p:cTn>
                                        <p:tgtEl>
                                          <p:spTgt spid="5">
                                            <p:txEl>
                                              <p:pRg st="8" end="8"/>
                                            </p:txEl>
                                          </p:spTgt>
                                        </p:tgtEl>
                                        <p:attrNameLst>
                                          <p:attrName>style.visibility</p:attrName>
                                        </p:attrNameLst>
                                      </p:cBhvr>
                                      <p:to>
                                        <p:strVal val="visible"/>
                                      </p:to>
                                    </p:set>
                                    <p:animEffect transition="in" filter="circle(out)">
                                      <p:cBhvr>
                                        <p:cTn id="44" dur="1500"/>
                                        <p:tgtEl>
                                          <p:spTgt spid="5">
                                            <p:txEl>
                                              <p:pRg st="8" end="8"/>
                                            </p:txEl>
                                          </p:spTgt>
                                        </p:tgtEl>
                                      </p:cBhvr>
                                    </p:animEffect>
                                  </p:childTnLst>
                                </p:cTn>
                              </p:par>
                              <p:par>
                                <p:cTn id="45" presetID="6" presetClass="entr" presetSubtype="32" fill="hold" grpId="0" nodeType="withEffect">
                                  <p:stCondLst>
                                    <p:cond delay="0"/>
                                  </p:stCondLst>
                                  <p:childTnLst>
                                    <p:set>
                                      <p:cBhvr>
                                        <p:cTn id="46" dur="1" fill="hold">
                                          <p:stCondLst>
                                            <p:cond delay="0"/>
                                          </p:stCondLst>
                                        </p:cTn>
                                        <p:tgtEl>
                                          <p:spTgt spid="5">
                                            <p:txEl>
                                              <p:pRg st="9" end="9"/>
                                            </p:txEl>
                                          </p:spTgt>
                                        </p:tgtEl>
                                        <p:attrNameLst>
                                          <p:attrName>style.visibility</p:attrName>
                                        </p:attrNameLst>
                                      </p:cBhvr>
                                      <p:to>
                                        <p:strVal val="visible"/>
                                      </p:to>
                                    </p:set>
                                    <p:animEffect transition="in" filter="circle(out)">
                                      <p:cBhvr>
                                        <p:cTn id="47" dur="1500"/>
                                        <p:tgtEl>
                                          <p:spTgt spid="5">
                                            <p:txEl>
                                              <p:pRg st="9" end="9"/>
                                            </p:txEl>
                                          </p:spTgt>
                                        </p:tgtEl>
                                      </p:cBhvr>
                                    </p:animEffect>
                                  </p:childTnLst>
                                </p:cTn>
                              </p:par>
                            </p:childTnLst>
                          </p:cTn>
                        </p:par>
                        <p:par>
                          <p:cTn id="48" fill="hold">
                            <p:stCondLst>
                              <p:cond delay="3000"/>
                            </p:stCondLst>
                            <p:childTnLst>
                              <p:par>
                                <p:cTn id="49" presetID="6" presetClass="entr" presetSubtype="32" fill="hold" grpId="0" nodeType="after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animEffect transition="in" filter="circle(out)">
                                      <p:cBhvr>
                                        <p:cTn id="51" dur="1500"/>
                                        <p:tgtEl>
                                          <p:spTgt spid="5">
                                            <p:txEl>
                                              <p:pRg st="10" end="10"/>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32" fill="hold" grpId="0" nodeType="clickEffect">
                                  <p:stCondLst>
                                    <p:cond delay="0"/>
                                  </p:stCondLst>
                                  <p:childTnLst>
                                    <p:set>
                                      <p:cBhvr>
                                        <p:cTn id="55" dur="1" fill="hold">
                                          <p:stCondLst>
                                            <p:cond delay="0"/>
                                          </p:stCondLst>
                                        </p:cTn>
                                        <p:tgtEl>
                                          <p:spTgt spid="5">
                                            <p:txEl>
                                              <p:pRg st="11" end="11"/>
                                            </p:txEl>
                                          </p:spTgt>
                                        </p:tgtEl>
                                        <p:attrNameLst>
                                          <p:attrName>style.visibility</p:attrName>
                                        </p:attrNameLst>
                                      </p:cBhvr>
                                      <p:to>
                                        <p:strVal val="visible"/>
                                      </p:to>
                                    </p:set>
                                    <p:animEffect transition="in" filter="circle(out)">
                                      <p:cBhvr>
                                        <p:cTn id="56" dur="1500"/>
                                        <p:tgtEl>
                                          <p:spTgt spid="5">
                                            <p:txEl>
                                              <p:pRg st="11" end="11"/>
                                            </p:txEl>
                                          </p:spTgt>
                                        </p:tgtEl>
                                      </p:cBhvr>
                                    </p:animEffect>
                                  </p:childTnLst>
                                </p:cTn>
                              </p:par>
                            </p:childTnLst>
                          </p:cTn>
                        </p:par>
                        <p:par>
                          <p:cTn id="57" fill="hold">
                            <p:stCondLst>
                              <p:cond delay="1500"/>
                            </p:stCondLst>
                            <p:childTnLst>
                              <p:par>
                                <p:cTn id="58" presetID="6" presetClass="entr" presetSubtype="32" fill="hold" grpId="0" nodeType="afterEffect">
                                  <p:stCondLst>
                                    <p:cond delay="0"/>
                                  </p:stCondLst>
                                  <p:childTnLst>
                                    <p:set>
                                      <p:cBhvr>
                                        <p:cTn id="59" dur="1" fill="hold">
                                          <p:stCondLst>
                                            <p:cond delay="0"/>
                                          </p:stCondLst>
                                        </p:cTn>
                                        <p:tgtEl>
                                          <p:spTgt spid="5">
                                            <p:txEl>
                                              <p:pRg st="12" end="12"/>
                                            </p:txEl>
                                          </p:spTgt>
                                        </p:tgtEl>
                                        <p:attrNameLst>
                                          <p:attrName>style.visibility</p:attrName>
                                        </p:attrNameLst>
                                      </p:cBhvr>
                                      <p:to>
                                        <p:strVal val="visible"/>
                                      </p:to>
                                    </p:set>
                                    <p:animEffect transition="in" filter="circle(out)">
                                      <p:cBhvr>
                                        <p:cTn id="60" dur="1500"/>
                                        <p:tgtEl>
                                          <p:spTgt spid="5">
                                            <p:txEl>
                                              <p:pRg st="12" end="12"/>
                                            </p:txEl>
                                          </p:spTgt>
                                        </p:tgtEl>
                                      </p:cBhvr>
                                    </p:animEffect>
                                  </p:childTnLst>
                                </p:cTn>
                              </p:par>
                            </p:childTnLst>
                          </p:cTn>
                        </p:par>
                        <p:par>
                          <p:cTn id="61" fill="hold">
                            <p:stCondLst>
                              <p:cond delay="3000"/>
                            </p:stCondLst>
                            <p:childTnLst>
                              <p:par>
                                <p:cTn id="62" presetID="6" presetClass="entr" presetSubtype="32" fill="hold" grpId="0" nodeType="afterEffect">
                                  <p:stCondLst>
                                    <p:cond delay="0"/>
                                  </p:stCondLst>
                                  <p:childTnLst>
                                    <p:set>
                                      <p:cBhvr>
                                        <p:cTn id="63" dur="1" fill="hold">
                                          <p:stCondLst>
                                            <p:cond delay="0"/>
                                          </p:stCondLst>
                                        </p:cTn>
                                        <p:tgtEl>
                                          <p:spTgt spid="5">
                                            <p:txEl>
                                              <p:pRg st="13" end="13"/>
                                            </p:txEl>
                                          </p:spTgt>
                                        </p:tgtEl>
                                        <p:attrNameLst>
                                          <p:attrName>style.visibility</p:attrName>
                                        </p:attrNameLst>
                                      </p:cBhvr>
                                      <p:to>
                                        <p:strVal val="visible"/>
                                      </p:to>
                                    </p:set>
                                    <p:animEffect transition="in" filter="circle(out)">
                                      <p:cBhvr>
                                        <p:cTn id="64" dur="1500"/>
                                        <p:tgtEl>
                                          <p:spTgt spid="5">
                                            <p:txEl>
                                              <p:pRg st="13" end="13"/>
                                            </p:txEl>
                                          </p:spTgt>
                                        </p:tgtEl>
                                      </p:cBhvr>
                                    </p:animEffect>
                                  </p:childTnLst>
                                </p:cTn>
                              </p:par>
                            </p:childTnLst>
                          </p:cTn>
                        </p:par>
                        <p:par>
                          <p:cTn id="65" fill="hold">
                            <p:stCondLst>
                              <p:cond delay="4500"/>
                            </p:stCondLst>
                            <p:childTnLst>
                              <p:par>
                                <p:cTn id="66" presetID="6" presetClass="entr" presetSubtype="32" fill="hold" grpId="0" nodeType="afterEffect">
                                  <p:stCondLst>
                                    <p:cond delay="0"/>
                                  </p:stCondLst>
                                  <p:childTnLst>
                                    <p:set>
                                      <p:cBhvr>
                                        <p:cTn id="67" dur="1" fill="hold">
                                          <p:stCondLst>
                                            <p:cond delay="0"/>
                                          </p:stCondLst>
                                        </p:cTn>
                                        <p:tgtEl>
                                          <p:spTgt spid="5">
                                            <p:txEl>
                                              <p:pRg st="14" end="14"/>
                                            </p:txEl>
                                          </p:spTgt>
                                        </p:tgtEl>
                                        <p:attrNameLst>
                                          <p:attrName>style.visibility</p:attrName>
                                        </p:attrNameLst>
                                      </p:cBhvr>
                                      <p:to>
                                        <p:strVal val="visible"/>
                                      </p:to>
                                    </p:set>
                                    <p:animEffect transition="in" filter="circle(out)">
                                      <p:cBhvr>
                                        <p:cTn id="68" dur="1500"/>
                                        <p:tgtEl>
                                          <p:spTgt spid="5">
                                            <p:txEl>
                                              <p:pRg st="14" end="14"/>
                                            </p:txEl>
                                          </p:spTgt>
                                        </p:tgtEl>
                                      </p:cBhvr>
                                    </p:animEffect>
                                  </p:childTnLst>
                                </p:cTn>
                              </p:par>
                            </p:childTnLst>
                          </p:cTn>
                        </p:par>
                        <p:par>
                          <p:cTn id="69" fill="hold">
                            <p:stCondLst>
                              <p:cond delay="6000"/>
                            </p:stCondLst>
                            <p:childTnLst>
                              <p:par>
                                <p:cTn id="70" presetID="6" presetClass="entr" presetSubtype="32" fill="hold" grpId="0" nodeType="afterEffect">
                                  <p:stCondLst>
                                    <p:cond delay="0"/>
                                  </p:stCondLst>
                                  <p:childTnLst>
                                    <p:set>
                                      <p:cBhvr>
                                        <p:cTn id="71" dur="1" fill="hold">
                                          <p:stCondLst>
                                            <p:cond delay="0"/>
                                          </p:stCondLst>
                                        </p:cTn>
                                        <p:tgtEl>
                                          <p:spTgt spid="5">
                                            <p:txEl>
                                              <p:pRg st="15" end="15"/>
                                            </p:txEl>
                                          </p:spTgt>
                                        </p:tgtEl>
                                        <p:attrNameLst>
                                          <p:attrName>style.visibility</p:attrName>
                                        </p:attrNameLst>
                                      </p:cBhvr>
                                      <p:to>
                                        <p:strVal val="visible"/>
                                      </p:to>
                                    </p:set>
                                    <p:animEffect transition="in" filter="circle(out)">
                                      <p:cBhvr>
                                        <p:cTn id="72" dur="1500"/>
                                        <p:tgtEl>
                                          <p:spTgt spid="5">
                                            <p:txEl>
                                              <p:pRg st="15" end="15"/>
                                            </p:txEl>
                                          </p:spTgt>
                                        </p:tgtEl>
                                      </p:cBhvr>
                                    </p:animEffect>
                                  </p:childTnLst>
                                </p:cTn>
                              </p:par>
                            </p:childTnLst>
                          </p:cTn>
                        </p:par>
                        <p:par>
                          <p:cTn id="73" fill="hold">
                            <p:stCondLst>
                              <p:cond delay="7500"/>
                            </p:stCondLst>
                            <p:childTnLst>
                              <p:par>
                                <p:cTn id="74" presetID="6" presetClass="entr" presetSubtype="32" fill="hold" grpId="0" nodeType="afterEffect">
                                  <p:stCondLst>
                                    <p:cond delay="0"/>
                                  </p:stCondLst>
                                  <p:childTnLst>
                                    <p:set>
                                      <p:cBhvr>
                                        <p:cTn id="75" dur="1" fill="hold">
                                          <p:stCondLst>
                                            <p:cond delay="0"/>
                                          </p:stCondLst>
                                        </p:cTn>
                                        <p:tgtEl>
                                          <p:spTgt spid="5">
                                            <p:txEl>
                                              <p:pRg st="16" end="16"/>
                                            </p:txEl>
                                          </p:spTgt>
                                        </p:tgtEl>
                                        <p:attrNameLst>
                                          <p:attrName>style.visibility</p:attrName>
                                        </p:attrNameLst>
                                      </p:cBhvr>
                                      <p:to>
                                        <p:strVal val="visible"/>
                                      </p:to>
                                    </p:set>
                                    <p:animEffect transition="in" filter="circle(out)">
                                      <p:cBhvr>
                                        <p:cTn id="76" dur="1500"/>
                                        <p:tgtEl>
                                          <p:spTgt spid="5">
                                            <p:txEl>
                                              <p:pRg st="16" end="16"/>
                                            </p:txEl>
                                          </p:spTgt>
                                        </p:tgtEl>
                                      </p:cBhvr>
                                    </p:animEffect>
                                  </p:childTnLst>
                                </p:cTn>
                              </p:par>
                            </p:childTnLst>
                          </p:cTn>
                        </p:par>
                        <p:par>
                          <p:cTn id="77" fill="hold">
                            <p:stCondLst>
                              <p:cond delay="9000"/>
                            </p:stCondLst>
                            <p:childTnLst>
                              <p:par>
                                <p:cTn id="78" presetID="6" presetClass="entr" presetSubtype="32" fill="hold" grpId="0" nodeType="afterEffect">
                                  <p:stCondLst>
                                    <p:cond delay="0"/>
                                  </p:stCondLst>
                                  <p:childTnLst>
                                    <p:set>
                                      <p:cBhvr>
                                        <p:cTn id="79" dur="1" fill="hold">
                                          <p:stCondLst>
                                            <p:cond delay="0"/>
                                          </p:stCondLst>
                                        </p:cTn>
                                        <p:tgtEl>
                                          <p:spTgt spid="5">
                                            <p:txEl>
                                              <p:pRg st="17" end="17"/>
                                            </p:txEl>
                                          </p:spTgt>
                                        </p:tgtEl>
                                        <p:attrNameLst>
                                          <p:attrName>style.visibility</p:attrName>
                                        </p:attrNameLst>
                                      </p:cBhvr>
                                      <p:to>
                                        <p:strVal val="visible"/>
                                      </p:to>
                                    </p:set>
                                    <p:animEffect transition="in" filter="circle(out)">
                                      <p:cBhvr>
                                        <p:cTn id="80" dur="1500"/>
                                        <p:tgtEl>
                                          <p:spTgt spid="5">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2483768" y="3573016"/>
            <a:ext cx="2808312" cy="4572000"/>
          </a:xfrm>
          <a:prstGeom prst="rect">
            <a:avLst/>
          </a:prstGeom>
          <a:solidFill>
            <a:schemeClr val="accent1">
              <a:alpha val="28000"/>
            </a:schemeClr>
          </a:solidFill>
        </p:spPr>
        <p:style>
          <a:lnRef idx="3">
            <a:schemeClr val="lt1"/>
          </a:lnRef>
          <a:fillRef idx="1">
            <a:schemeClr val="accent1"/>
          </a:fillRef>
          <a:effectRef idx="1">
            <a:schemeClr val="accent1"/>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Gaius </a:t>
            </a:r>
            <a:r>
              <a:rPr lang="en-GB" sz="2000" u="sng" dirty="0"/>
              <a:t>Suetonius</a:t>
            </a:r>
            <a:r>
              <a:rPr lang="en-GB" sz="2000" dirty="0"/>
              <a:t> </a:t>
            </a:r>
            <a:r>
              <a:rPr lang="en-GB" sz="2000" dirty="0" err="1" smtClean="0"/>
              <a:t>Tranquillus</a:t>
            </a:r>
            <a:endParaRPr lang="en-GB" sz="2000" dirty="0" smtClean="0"/>
          </a:p>
          <a:p>
            <a:pPr lvl="1"/>
            <a:r>
              <a:rPr lang="en-GB" sz="1800" dirty="0" smtClean="0">
                <a:solidFill>
                  <a:schemeClr val="tx2">
                    <a:lumMod val="40000"/>
                    <a:lumOff val="60000"/>
                  </a:schemeClr>
                </a:solidFill>
              </a:rPr>
              <a:t>approx. AD 69 – 122</a:t>
            </a:r>
          </a:p>
          <a:p>
            <a:pPr lvl="1"/>
            <a:r>
              <a:rPr lang="en-GB" sz="1800" dirty="0" smtClean="0">
                <a:solidFill>
                  <a:schemeClr val="tx2">
                    <a:lumMod val="40000"/>
                    <a:lumOff val="60000"/>
                  </a:schemeClr>
                </a:solidFill>
              </a:rPr>
              <a:t>equestrian order</a:t>
            </a:r>
          </a:p>
          <a:p>
            <a:pPr lvl="1"/>
            <a:r>
              <a:rPr lang="en-GB" sz="1800" dirty="0" smtClean="0">
                <a:solidFill>
                  <a:schemeClr val="tx2">
                    <a:lumMod val="40000"/>
                    <a:lumOff val="60000"/>
                  </a:schemeClr>
                </a:solidFill>
              </a:rPr>
              <a:t>secretary of imperial archives</a:t>
            </a:r>
          </a:p>
          <a:p>
            <a:pPr lvl="1"/>
            <a:r>
              <a:rPr lang="en-GB" sz="1800" i="1" dirty="0">
                <a:solidFill>
                  <a:schemeClr val="tx2">
                    <a:lumMod val="40000"/>
                    <a:lumOff val="60000"/>
                  </a:schemeClr>
                </a:solidFill>
              </a:rPr>
              <a:t>De Vita </a:t>
            </a:r>
            <a:r>
              <a:rPr lang="en-GB" sz="1800" i="1" dirty="0" err="1" smtClean="0">
                <a:solidFill>
                  <a:schemeClr val="tx2">
                    <a:lumMod val="40000"/>
                    <a:lumOff val="60000"/>
                  </a:schemeClr>
                </a:solidFill>
              </a:rPr>
              <a:t>Caesarum</a:t>
            </a:r>
            <a:r>
              <a:rPr lang="en-GB" sz="1800" i="1" dirty="0" smtClean="0">
                <a:solidFill>
                  <a:schemeClr val="tx2">
                    <a:lumMod val="40000"/>
                    <a:lumOff val="60000"/>
                  </a:schemeClr>
                </a:solidFill>
              </a:rPr>
              <a:t/>
            </a:r>
            <a:br>
              <a:rPr lang="en-GB" sz="1800" i="1" dirty="0" smtClean="0">
                <a:solidFill>
                  <a:schemeClr val="tx2">
                    <a:lumMod val="40000"/>
                    <a:lumOff val="60000"/>
                  </a:schemeClr>
                </a:solidFill>
              </a:rPr>
            </a:br>
            <a:r>
              <a:rPr lang="en-GB" sz="1800" dirty="0" smtClean="0">
                <a:solidFill>
                  <a:schemeClr val="tx2">
                    <a:lumMod val="40000"/>
                    <a:lumOff val="60000"/>
                  </a:schemeClr>
                </a:solidFill>
              </a:rPr>
              <a:t>“Life of 12 Caesars”</a:t>
            </a:r>
          </a:p>
        </p:txBody>
      </p:sp>
      <p:pic>
        <p:nvPicPr>
          <p:cNvPr id="1032" name="Picture 8" descr="Plutarch.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2124" y="1356296"/>
            <a:ext cx="2130214" cy="23006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solidFill>
                  <a:schemeClr val="tx2">
                    <a:lumMod val="40000"/>
                    <a:lumOff val="60000"/>
                  </a:schemeClr>
                </a:solidFill>
                <a:effectLst>
                  <a:outerShdw blurRad="38100" dist="38100" dir="2700000" algn="tl">
                    <a:srgbClr val="000000">
                      <a:alpha val="43137"/>
                    </a:srgbClr>
                  </a:outerShdw>
                </a:effectLst>
              </a:rPr>
              <a:t>Who are today’s authors?</a:t>
            </a:r>
            <a:endParaRPr lang="en-GB" dirty="0">
              <a:solidFill>
                <a:schemeClr val="tx2">
                  <a:lumMod val="40000"/>
                  <a:lumOff val="60000"/>
                </a:schemeClr>
              </a:solidFill>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a:xfrm>
            <a:off x="0" y="1124744"/>
            <a:ext cx="3046112" cy="2592288"/>
          </a:xfrm>
          <a:solidFill>
            <a:schemeClr val="accent4">
              <a:alpha val="32000"/>
            </a:schemeClr>
          </a:solidFill>
        </p:spPr>
        <p:style>
          <a:lnRef idx="2">
            <a:schemeClr val="accent4">
              <a:shade val="50000"/>
            </a:schemeClr>
          </a:lnRef>
          <a:fillRef idx="1">
            <a:schemeClr val="accent4"/>
          </a:fillRef>
          <a:effectRef idx="0">
            <a:schemeClr val="accent4"/>
          </a:effectRef>
          <a:fontRef idx="minor">
            <a:schemeClr val="lt1"/>
          </a:fontRef>
        </p:style>
        <p:txBody>
          <a:bodyPr/>
          <a:lstStyle/>
          <a:p>
            <a:r>
              <a:rPr lang="en-GB" sz="2000" dirty="0" err="1"/>
              <a:t>Publius</a:t>
            </a:r>
            <a:r>
              <a:rPr lang="en-GB" sz="2000" dirty="0"/>
              <a:t> Cornelius </a:t>
            </a:r>
            <a:r>
              <a:rPr lang="en-GB" sz="2000" u="sng" dirty="0" smtClean="0"/>
              <a:t>Tacitus</a:t>
            </a:r>
          </a:p>
          <a:p>
            <a:pPr lvl="1"/>
            <a:r>
              <a:rPr lang="en-GB" sz="1800" dirty="0" smtClean="0"/>
              <a:t>AD 56 – 117</a:t>
            </a:r>
          </a:p>
          <a:p>
            <a:pPr lvl="1"/>
            <a:r>
              <a:rPr lang="en-GB" sz="1800" dirty="0" smtClean="0"/>
              <a:t>senator &amp; historians</a:t>
            </a:r>
          </a:p>
          <a:p>
            <a:pPr lvl="1"/>
            <a:r>
              <a:rPr lang="en-GB" sz="1800" dirty="0" smtClean="0"/>
              <a:t>pro senatorial rule</a:t>
            </a:r>
          </a:p>
          <a:p>
            <a:pPr lvl="1"/>
            <a:r>
              <a:rPr lang="en-GB" sz="1800" dirty="0" smtClean="0"/>
              <a:t>against Augustus and the entire Julio-</a:t>
            </a:r>
            <a:r>
              <a:rPr lang="en-GB" sz="1800" dirty="0" err="1" smtClean="0"/>
              <a:t>Claudian</a:t>
            </a:r>
            <a:r>
              <a:rPr lang="en-GB" sz="1800" dirty="0" smtClean="0"/>
              <a:t> dynasty</a:t>
            </a:r>
          </a:p>
          <a:p>
            <a:pPr lvl="1"/>
            <a:endParaRPr lang="en-GB" dirty="0"/>
          </a:p>
        </p:txBody>
      </p:sp>
      <p:sp>
        <p:nvSpPr>
          <p:cNvPr id="9" name="Content Placeholder 2"/>
          <p:cNvSpPr txBox="1">
            <a:spLocks/>
          </p:cNvSpPr>
          <p:nvPr/>
        </p:nvSpPr>
        <p:spPr>
          <a:xfrm>
            <a:off x="4587873" y="1057631"/>
            <a:ext cx="2513794"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err="1" smtClean="0"/>
              <a:t>Plutarchos</a:t>
            </a:r>
            <a:endParaRPr lang="en-GB" sz="2000" dirty="0" smtClean="0"/>
          </a:p>
          <a:p>
            <a:pPr lvl="1"/>
            <a:r>
              <a:rPr lang="en-GB" sz="1800" dirty="0" smtClean="0">
                <a:solidFill>
                  <a:schemeClr val="accent6">
                    <a:lumMod val="20000"/>
                    <a:lumOff val="80000"/>
                  </a:schemeClr>
                </a:solidFill>
              </a:rPr>
              <a:t>AD c.46 – 120, from Chaeronea (nr. Delphi)</a:t>
            </a:r>
          </a:p>
          <a:p>
            <a:pPr lvl="1"/>
            <a:r>
              <a:rPr lang="en-GB" sz="1800" dirty="0" smtClean="0">
                <a:solidFill>
                  <a:schemeClr val="accent6">
                    <a:lumMod val="20000"/>
                    <a:lumOff val="80000"/>
                  </a:schemeClr>
                </a:solidFill>
              </a:rPr>
              <a:t>Greek historian</a:t>
            </a:r>
            <a:r>
              <a:rPr lang="en-GB" sz="1800" dirty="0" smtClean="0">
                <a:solidFill>
                  <a:schemeClr val="accent6">
                    <a:lumMod val="20000"/>
                    <a:lumOff val="80000"/>
                  </a:schemeClr>
                </a:solidFill>
              </a:rPr>
              <a:t>/</a:t>
            </a:r>
            <a:br>
              <a:rPr lang="en-GB" sz="1800" dirty="0" smtClean="0">
                <a:solidFill>
                  <a:schemeClr val="accent6">
                    <a:lumMod val="20000"/>
                    <a:lumOff val="80000"/>
                  </a:schemeClr>
                </a:solidFill>
              </a:rPr>
            </a:br>
            <a:r>
              <a:rPr lang="en-GB" sz="1800" dirty="0" smtClean="0">
                <a:solidFill>
                  <a:schemeClr val="accent6">
                    <a:lumMod val="20000"/>
                    <a:lumOff val="80000"/>
                  </a:schemeClr>
                </a:solidFill>
              </a:rPr>
              <a:t>biographer</a:t>
            </a:r>
            <a:endParaRPr lang="en-GB" sz="1800" dirty="0" smtClean="0">
              <a:solidFill>
                <a:schemeClr val="accent6">
                  <a:lumMod val="20000"/>
                  <a:lumOff val="80000"/>
                </a:schemeClr>
              </a:solidFill>
            </a:endParaRPr>
          </a:p>
          <a:p>
            <a:pPr lvl="1"/>
            <a:r>
              <a:rPr lang="en-GB" sz="1800" dirty="0" smtClean="0">
                <a:solidFill>
                  <a:schemeClr val="accent6">
                    <a:lumMod val="20000"/>
                    <a:lumOff val="80000"/>
                  </a:schemeClr>
                </a:solidFill>
              </a:rPr>
              <a:t>Lives of emperors, Parallel lives, </a:t>
            </a:r>
            <a:r>
              <a:rPr lang="en-GB" sz="1800" i="1" dirty="0" err="1" smtClean="0">
                <a:solidFill>
                  <a:schemeClr val="accent6">
                    <a:lumMod val="20000"/>
                    <a:lumOff val="80000"/>
                  </a:schemeClr>
                </a:solidFill>
              </a:rPr>
              <a:t>Moralia</a:t>
            </a:r>
            <a:r>
              <a:rPr lang="en-GB" sz="1800" dirty="0" smtClean="0">
                <a:solidFill>
                  <a:schemeClr val="accent6">
                    <a:lumMod val="20000"/>
                    <a:lumOff val="80000"/>
                  </a:schemeClr>
                </a:solidFill>
              </a:rPr>
              <a:t>,…</a:t>
            </a:r>
          </a:p>
          <a:p>
            <a:pPr lvl="1"/>
            <a:endParaRPr lang="en-GB" sz="1500" dirty="0" smtClean="0"/>
          </a:p>
        </p:txBody>
      </p:sp>
      <p:pic>
        <p:nvPicPr>
          <p:cNvPr id="1028" name="Picture 4" descr="http://upload.wikimedia.org/wikipedia/commons/d/d3/Wien-_Parlament-Tacitu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496" y="3672408"/>
            <a:ext cx="2490903" cy="328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uremberg chronicles f 111r 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7824" y="1057631"/>
            <a:ext cx="1905000" cy="254317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txBox="1">
            <a:spLocks/>
          </p:cNvSpPr>
          <p:nvPr/>
        </p:nvSpPr>
        <p:spPr>
          <a:xfrm>
            <a:off x="5844770" y="4653136"/>
            <a:ext cx="3207568" cy="1998432"/>
          </a:xfrm>
          <a:prstGeom prst="rect">
            <a:avLst/>
          </a:prstGeom>
          <a:solidFill>
            <a:schemeClr val="accent5">
              <a:alpha val="50000"/>
            </a:schemeClr>
          </a:solidFill>
        </p:spPr>
        <p:style>
          <a:lnRef idx="2">
            <a:schemeClr val="accent5">
              <a:shade val="50000"/>
            </a:schemeClr>
          </a:lnRef>
          <a:fillRef idx="1">
            <a:schemeClr val="accent5"/>
          </a:fillRef>
          <a:effectRef idx="0">
            <a:schemeClr val="accent5"/>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smtClean="0"/>
              <a:t>Cassius </a:t>
            </a:r>
            <a:r>
              <a:rPr lang="en-GB" sz="2000" dirty="0" err="1" smtClean="0"/>
              <a:t>Dio</a:t>
            </a:r>
            <a:endParaRPr lang="en-GB" sz="2000" dirty="0" smtClean="0"/>
          </a:p>
          <a:p>
            <a:pPr lvl="1"/>
            <a:r>
              <a:rPr lang="en-GB" sz="1800" i="1" dirty="0" smtClean="0">
                <a:solidFill>
                  <a:schemeClr val="accent2">
                    <a:lumMod val="20000"/>
                    <a:lumOff val="80000"/>
                  </a:schemeClr>
                </a:solidFill>
              </a:rPr>
              <a:t>c</a:t>
            </a:r>
            <a:r>
              <a:rPr lang="en-GB" sz="1800" dirty="0" smtClean="0">
                <a:solidFill>
                  <a:schemeClr val="accent2">
                    <a:lumMod val="20000"/>
                    <a:lumOff val="80000"/>
                  </a:schemeClr>
                </a:solidFill>
              </a:rPr>
              <a:t>.AD 155-235</a:t>
            </a:r>
          </a:p>
          <a:p>
            <a:pPr lvl="1"/>
            <a:r>
              <a:rPr lang="en-GB" sz="1800" dirty="0" smtClean="0">
                <a:solidFill>
                  <a:schemeClr val="accent2">
                    <a:lumMod val="20000"/>
                    <a:lumOff val="80000"/>
                  </a:schemeClr>
                </a:solidFill>
              </a:rPr>
              <a:t>from Nicaea in Bithynia</a:t>
            </a:r>
          </a:p>
          <a:p>
            <a:pPr lvl="1"/>
            <a:r>
              <a:rPr lang="en-GB" sz="1800" dirty="0" smtClean="0">
                <a:solidFill>
                  <a:schemeClr val="accent2">
                    <a:lumMod val="20000"/>
                    <a:lumOff val="80000"/>
                  </a:schemeClr>
                </a:solidFill>
              </a:rPr>
              <a:t>Roman consul AD 205</a:t>
            </a:r>
          </a:p>
          <a:p>
            <a:pPr lvl="1"/>
            <a:r>
              <a:rPr lang="en-GB" sz="1800" dirty="0" smtClean="0">
                <a:solidFill>
                  <a:schemeClr val="accent2">
                    <a:lumMod val="20000"/>
                    <a:lumOff val="80000"/>
                  </a:schemeClr>
                </a:solidFill>
              </a:rPr>
              <a:t>Roman history in 80 books --- in Greek</a:t>
            </a:r>
          </a:p>
        </p:txBody>
      </p:sp>
    </p:spTree>
    <p:extLst>
      <p:ext uri="{BB962C8B-B14F-4D97-AF65-F5344CB8AC3E}">
        <p14:creationId xmlns:p14="http://schemas.microsoft.com/office/powerpoint/2010/main" val="70589827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028"/>
                                        </p:tgtEl>
                                        <p:attrNameLst>
                                          <p:attrName>style.visibility</p:attrName>
                                        </p:attrNameLst>
                                      </p:cBhvr>
                                      <p:to>
                                        <p:strVal val="visible"/>
                                      </p:to>
                                    </p:set>
                                    <p:animEffect transition="in" filter="fade">
                                      <p:cBhvr>
                                        <p:cTn id="39" dur="1000"/>
                                        <p:tgtEl>
                                          <p:spTgt spid="1028"/>
                                        </p:tgtEl>
                                      </p:cBhvr>
                                    </p:animEffect>
                                    <p:anim calcmode="lin" valueType="num">
                                      <p:cBhvr>
                                        <p:cTn id="40" dur="1000" fill="hold"/>
                                        <p:tgtEl>
                                          <p:spTgt spid="1028"/>
                                        </p:tgtEl>
                                        <p:attrNameLst>
                                          <p:attrName>ppt_x</p:attrName>
                                        </p:attrNameLst>
                                      </p:cBhvr>
                                      <p:tavLst>
                                        <p:tav tm="0">
                                          <p:val>
                                            <p:strVal val="#ppt_x"/>
                                          </p:val>
                                        </p:tav>
                                        <p:tav tm="100000">
                                          <p:val>
                                            <p:strVal val="#ppt_x"/>
                                          </p:val>
                                        </p:tav>
                                      </p:tavLst>
                                    </p:anim>
                                    <p:anim calcmode="lin" valueType="num">
                                      <p:cBhvr>
                                        <p:cTn id="41"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1030"/>
                                        </p:tgtEl>
                                        <p:attrNameLst>
                                          <p:attrName>style.visibility</p:attrName>
                                        </p:attrNameLst>
                                      </p:cBhvr>
                                      <p:to>
                                        <p:strVal val="visible"/>
                                      </p:to>
                                    </p:set>
                                    <p:animEffect transition="in" filter="fade">
                                      <p:cBhvr>
                                        <p:cTn id="46" dur="1000"/>
                                        <p:tgtEl>
                                          <p:spTgt spid="1030"/>
                                        </p:tgtEl>
                                      </p:cBhvr>
                                    </p:animEffect>
                                    <p:anim calcmode="lin" valueType="num">
                                      <p:cBhvr>
                                        <p:cTn id="47" dur="1000" fill="hold"/>
                                        <p:tgtEl>
                                          <p:spTgt spid="1030"/>
                                        </p:tgtEl>
                                        <p:attrNameLst>
                                          <p:attrName>ppt_x</p:attrName>
                                        </p:attrNameLst>
                                      </p:cBhvr>
                                      <p:tavLst>
                                        <p:tav tm="0">
                                          <p:val>
                                            <p:strVal val="#ppt_x"/>
                                          </p:val>
                                        </p:tav>
                                        <p:tav tm="100000">
                                          <p:val>
                                            <p:strVal val="#ppt_x"/>
                                          </p:val>
                                        </p:tav>
                                      </p:tavLst>
                                    </p:anim>
                                    <p:anim calcmode="lin" valueType="num">
                                      <p:cBhvr>
                                        <p:cTn id="48" dur="1000" fill="hold"/>
                                        <p:tgtEl>
                                          <p:spTgt spid="1030"/>
                                        </p:tgtEl>
                                        <p:attrNameLst>
                                          <p:attrName>ppt_y</p:attrName>
                                        </p:attrNameLst>
                                      </p:cBhvr>
                                      <p:tavLst>
                                        <p:tav tm="0">
                                          <p:val>
                                            <p:strVal val="#ppt_y+.1"/>
                                          </p:val>
                                        </p:tav>
                                        <p:tav tm="100000">
                                          <p:val>
                                            <p:strVal val="#ppt_y"/>
                                          </p:val>
                                        </p:tav>
                                      </p:tavLst>
                                    </p:anim>
                                  </p:childTnLst>
                                </p:cTn>
                              </p:par>
                            </p:childTnLst>
                          </p:cTn>
                        </p:par>
                        <p:par>
                          <p:cTn id="49" fill="hold">
                            <p:stCondLst>
                              <p:cond delay="1000"/>
                            </p:stCondLst>
                            <p:childTnLst>
                              <p:par>
                                <p:cTn id="50" presetID="42" presetClass="entr" presetSubtype="0" fill="hold" grpId="0" nodeType="afterEffect">
                                  <p:stCondLst>
                                    <p:cond delay="0"/>
                                  </p:stCondLst>
                                  <p:childTnLst>
                                    <p:set>
                                      <p:cBhvr>
                                        <p:cTn id="51" dur="1" fill="hold">
                                          <p:stCondLst>
                                            <p:cond delay="0"/>
                                          </p:stCondLst>
                                        </p:cTn>
                                        <p:tgtEl>
                                          <p:spTgt spid="7"/>
                                        </p:tgtEl>
                                        <p:attrNameLst>
                                          <p:attrName>style.visibility</p:attrName>
                                        </p:attrNameLst>
                                      </p:cBhvr>
                                      <p:to>
                                        <p:strVal val="visible"/>
                                      </p:to>
                                    </p:set>
                                    <p:animEffect transition="in" filter="fade">
                                      <p:cBhvr>
                                        <p:cTn id="52" dur="1000"/>
                                        <p:tgtEl>
                                          <p:spTgt spid="7"/>
                                        </p:tgtEl>
                                      </p:cBhvr>
                                    </p:animEffect>
                                    <p:anim calcmode="lin" valueType="num">
                                      <p:cBhvr>
                                        <p:cTn id="53" dur="1000" fill="hold"/>
                                        <p:tgtEl>
                                          <p:spTgt spid="7"/>
                                        </p:tgtEl>
                                        <p:attrNameLst>
                                          <p:attrName>ppt_x</p:attrName>
                                        </p:attrNameLst>
                                      </p:cBhvr>
                                      <p:tavLst>
                                        <p:tav tm="0">
                                          <p:val>
                                            <p:strVal val="#ppt_x"/>
                                          </p:val>
                                        </p:tav>
                                        <p:tav tm="100000">
                                          <p:val>
                                            <p:strVal val="#ppt_x"/>
                                          </p:val>
                                        </p:tav>
                                      </p:tavLst>
                                    </p:anim>
                                    <p:anim calcmode="lin" valueType="num">
                                      <p:cBhvr>
                                        <p:cTn id="5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animEffect transition="in" filter="fade">
                                      <p:cBhvr>
                                        <p:cTn id="59" dur="1000"/>
                                        <p:tgtEl>
                                          <p:spTgt spid="9"/>
                                        </p:tgtEl>
                                      </p:cBhvr>
                                    </p:animEffect>
                                    <p:anim calcmode="lin" valueType="num">
                                      <p:cBhvr>
                                        <p:cTn id="60" dur="1000" fill="hold"/>
                                        <p:tgtEl>
                                          <p:spTgt spid="9"/>
                                        </p:tgtEl>
                                        <p:attrNameLst>
                                          <p:attrName>ppt_x</p:attrName>
                                        </p:attrNameLst>
                                      </p:cBhvr>
                                      <p:tavLst>
                                        <p:tav tm="0">
                                          <p:val>
                                            <p:strVal val="#ppt_x"/>
                                          </p:val>
                                        </p:tav>
                                        <p:tav tm="100000">
                                          <p:val>
                                            <p:strVal val="#ppt_x"/>
                                          </p:val>
                                        </p:tav>
                                      </p:tavLst>
                                    </p:anim>
                                    <p:anim calcmode="lin" valueType="num">
                                      <p:cBhvr>
                                        <p:cTn id="61" dur="1000" fill="hold"/>
                                        <p:tgtEl>
                                          <p:spTgt spid="9"/>
                                        </p:tgtEl>
                                        <p:attrNameLst>
                                          <p:attrName>ppt_y</p:attrName>
                                        </p:attrNameLst>
                                      </p:cBhvr>
                                      <p:tavLst>
                                        <p:tav tm="0">
                                          <p:val>
                                            <p:strVal val="#ppt_y+.1"/>
                                          </p:val>
                                        </p:tav>
                                        <p:tav tm="100000">
                                          <p:val>
                                            <p:strVal val="#ppt_y"/>
                                          </p:val>
                                        </p:tav>
                                      </p:tavLst>
                                    </p:anim>
                                  </p:childTnLst>
                                </p:cTn>
                              </p:par>
                            </p:childTnLst>
                          </p:cTn>
                        </p:par>
                        <p:par>
                          <p:cTn id="62" fill="hold">
                            <p:stCondLst>
                              <p:cond delay="1000"/>
                            </p:stCondLst>
                            <p:childTnLst>
                              <p:par>
                                <p:cTn id="63" presetID="42" presetClass="entr" presetSubtype="0" fill="hold" nodeType="afterEffect">
                                  <p:stCondLst>
                                    <p:cond delay="0"/>
                                  </p:stCondLst>
                                  <p:childTnLst>
                                    <p:set>
                                      <p:cBhvr>
                                        <p:cTn id="64" dur="1" fill="hold">
                                          <p:stCondLst>
                                            <p:cond delay="0"/>
                                          </p:stCondLst>
                                        </p:cTn>
                                        <p:tgtEl>
                                          <p:spTgt spid="1032"/>
                                        </p:tgtEl>
                                        <p:attrNameLst>
                                          <p:attrName>style.visibility</p:attrName>
                                        </p:attrNameLst>
                                      </p:cBhvr>
                                      <p:to>
                                        <p:strVal val="visible"/>
                                      </p:to>
                                    </p:set>
                                    <p:animEffect transition="in" filter="fade">
                                      <p:cBhvr>
                                        <p:cTn id="65" dur="1000"/>
                                        <p:tgtEl>
                                          <p:spTgt spid="1032"/>
                                        </p:tgtEl>
                                      </p:cBhvr>
                                    </p:animEffect>
                                    <p:anim calcmode="lin" valueType="num">
                                      <p:cBhvr>
                                        <p:cTn id="66" dur="1000" fill="hold"/>
                                        <p:tgtEl>
                                          <p:spTgt spid="1032"/>
                                        </p:tgtEl>
                                        <p:attrNameLst>
                                          <p:attrName>ppt_x</p:attrName>
                                        </p:attrNameLst>
                                      </p:cBhvr>
                                      <p:tavLst>
                                        <p:tav tm="0">
                                          <p:val>
                                            <p:strVal val="#ppt_x"/>
                                          </p:val>
                                        </p:tav>
                                        <p:tav tm="100000">
                                          <p:val>
                                            <p:strVal val="#ppt_x"/>
                                          </p:val>
                                        </p:tav>
                                      </p:tavLst>
                                    </p:anim>
                                    <p:anim calcmode="lin" valueType="num">
                                      <p:cBhvr>
                                        <p:cTn id="67" dur="1000" fill="hold"/>
                                        <p:tgtEl>
                                          <p:spTgt spid="1032"/>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10"/>
                                        </p:tgtEl>
                                        <p:attrNameLst>
                                          <p:attrName>style.visibility</p:attrName>
                                        </p:attrNameLst>
                                      </p:cBhvr>
                                      <p:to>
                                        <p:strVal val="visible"/>
                                      </p:to>
                                    </p:set>
                                    <p:animEffect transition="in" filter="fade">
                                      <p:cBhvr>
                                        <p:cTn id="72" dur="1000"/>
                                        <p:tgtEl>
                                          <p:spTgt spid="10"/>
                                        </p:tgtEl>
                                      </p:cBhvr>
                                    </p:animEffect>
                                    <p:anim calcmode="lin" valueType="num">
                                      <p:cBhvr>
                                        <p:cTn id="73" dur="1000" fill="hold"/>
                                        <p:tgtEl>
                                          <p:spTgt spid="10"/>
                                        </p:tgtEl>
                                        <p:attrNameLst>
                                          <p:attrName>ppt_x</p:attrName>
                                        </p:attrNameLst>
                                      </p:cBhvr>
                                      <p:tavLst>
                                        <p:tav tm="0">
                                          <p:val>
                                            <p:strVal val="#ppt_x"/>
                                          </p:val>
                                        </p:tav>
                                        <p:tav tm="100000">
                                          <p:val>
                                            <p:strVal val="#ppt_x"/>
                                          </p:val>
                                        </p:tav>
                                      </p:tavLst>
                                    </p:anim>
                                    <p:anim calcmode="lin" valueType="num">
                                      <p:cBhvr>
                                        <p:cTn id="7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build="p" animBg="1"/>
      <p:bldP spid="9" grpId="0"/>
      <p:bldP spid="10"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4098"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01754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a:spLocks noGrp="1"/>
          </p:cNvSpPr>
          <p:nvPr>
            <p:ph sz="quarter" idx="1"/>
          </p:nvPr>
        </p:nvSpPr>
        <p:spPr>
          <a:xfrm>
            <a:off x="1115616" y="38872"/>
            <a:ext cx="7906080" cy="4110208"/>
          </a:xfrm>
        </p:spPr>
        <p:txBody>
          <a:bodyPr/>
          <a:lstStyle/>
          <a:p>
            <a:pPr algn="r"/>
            <a:r>
              <a:rPr lang="en-GB" sz="3200" b="1" dirty="0" smtClean="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smtClean="0">
                <a:solidFill>
                  <a:srgbClr val="FFFF00"/>
                </a:solidFill>
                <a:effectLst>
                  <a:outerShdw blurRad="38100" dist="38100" dir="2700000" algn="tl">
                    <a:srgbClr val="000000">
                      <a:alpha val="43137"/>
                    </a:srgbClr>
                  </a:outerShdw>
                </a:effectLst>
              </a:rPr>
            </a:br>
            <a:r>
              <a:rPr lang="en-GB" sz="3200" b="1" dirty="0" smtClean="0">
                <a:solidFill>
                  <a:srgbClr val="FFFF00"/>
                </a:solidFill>
                <a:effectLst>
                  <a:outerShdw blurRad="38100" dist="38100" dir="2700000" algn="tl">
                    <a:srgbClr val="000000">
                      <a:alpha val="43137"/>
                    </a:srgbClr>
                  </a:outerShdw>
                </a:effectLst>
              </a:rPr>
              <a:t/>
            </a:r>
            <a:br>
              <a:rPr lang="en-GB" sz="3200" b="1" dirty="0" smtClean="0">
                <a:solidFill>
                  <a:srgbClr val="FFFF00"/>
                </a:solidFill>
                <a:effectLst>
                  <a:outerShdw blurRad="38100" dist="38100" dir="2700000" algn="tl">
                    <a:srgbClr val="000000">
                      <a:alpha val="43137"/>
                    </a:srgbClr>
                  </a:outerShdw>
                </a:effectLst>
              </a:rPr>
            </a:br>
            <a:r>
              <a:rPr lang="en-GB" sz="3200" b="1" dirty="0" smtClean="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smtClean="0"/>
              <a:t>campus </a:t>
            </a:r>
            <a:r>
              <a:rPr lang="en-GB" sz="2400" i="1" dirty="0" err="1" smtClean="0"/>
              <a:t>Martius</a:t>
            </a:r>
            <a:r>
              <a:rPr lang="en-GB" sz="2400" i="1" dirty="0" smtClean="0"/>
              <a:t>, Mars field</a:t>
            </a:r>
            <a:endParaRPr lang="en-GB" sz="2400" i="1" dirty="0"/>
          </a:p>
        </p:txBody>
      </p:sp>
      <p:sp>
        <p:nvSpPr>
          <p:cNvPr id="3" name="Rectangle 2"/>
          <p:cNvSpPr/>
          <p:nvPr/>
        </p:nvSpPr>
        <p:spPr>
          <a:xfrm>
            <a:off x="216024" y="2098591"/>
            <a:ext cx="4572000" cy="2554545"/>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smtClean="0"/>
              <a:t>Oxford Dictionary:</a:t>
            </a:r>
          </a:p>
          <a:p>
            <a:r>
              <a:rPr lang="en-GB" sz="2000" b="1" dirty="0" smtClean="0">
                <a:solidFill>
                  <a:srgbClr val="FFFF00"/>
                </a:solidFill>
              </a:rPr>
              <a:t>Ideology</a:t>
            </a:r>
            <a:r>
              <a:rPr lang="en-GB" sz="2000" b="1" dirty="0" smtClean="0"/>
              <a:t> :</a:t>
            </a:r>
            <a:br>
              <a:rPr lang="en-GB" sz="2000" b="1" dirty="0" smtClean="0"/>
            </a:br>
            <a:r>
              <a:rPr lang="en-GB" sz="2000" b="1" dirty="0" smtClean="0"/>
              <a:t>(a) a system of ideas and ideals, especially </a:t>
            </a:r>
            <a:r>
              <a:rPr lang="en-GB" sz="2000" b="1" dirty="0"/>
              <a:t>one which forms the basis of economic or political </a:t>
            </a:r>
            <a:r>
              <a:rPr lang="en-GB" sz="2000" b="1" dirty="0" smtClean="0"/>
              <a:t>theory and policy.</a:t>
            </a:r>
          </a:p>
          <a:p>
            <a:r>
              <a:rPr lang="en-GB" sz="2000" dirty="0" smtClean="0"/>
              <a:t>(b) The </a:t>
            </a:r>
            <a:r>
              <a:rPr lang="en-GB" sz="2000" dirty="0"/>
              <a:t>set of beliefs characteristic of a social group or </a:t>
            </a:r>
            <a:r>
              <a:rPr lang="en-GB" sz="2000" dirty="0" smtClean="0"/>
              <a:t>individual.</a:t>
            </a:r>
            <a:endParaRPr lang="en-GB" sz="2000" b="1" dirty="0"/>
          </a:p>
        </p:txBody>
      </p:sp>
    </p:spTree>
    <p:extLst>
      <p:ext uri="{BB962C8B-B14F-4D97-AF65-F5344CB8AC3E}">
        <p14:creationId xmlns:p14="http://schemas.microsoft.com/office/powerpoint/2010/main" val="287567552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smtClean="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smtClean="0">
                <a:solidFill>
                  <a:srgbClr val="FFFF00"/>
                </a:solidFill>
                <a:effectLst>
                  <a:outerShdw blurRad="38100" dist="38100" dir="2700000" algn="tl">
                    <a:srgbClr val="000000">
                      <a:alpha val="43137"/>
                    </a:srgbClr>
                  </a:outerShdw>
                </a:effectLst>
              </a:rPr>
            </a:br>
            <a:r>
              <a:rPr lang="en-GB" sz="3200" b="1" dirty="0" smtClean="0">
                <a:solidFill>
                  <a:srgbClr val="FFFF00"/>
                </a:solidFill>
                <a:effectLst>
                  <a:outerShdw blurRad="38100" dist="38100" dir="2700000" algn="tl">
                    <a:srgbClr val="000000">
                      <a:alpha val="43137"/>
                    </a:srgbClr>
                  </a:outerShdw>
                </a:effectLst>
              </a:rPr>
              <a:t/>
            </a:r>
            <a:br>
              <a:rPr lang="en-GB" sz="3200" b="1" dirty="0" smtClean="0">
                <a:solidFill>
                  <a:srgbClr val="FFFF00"/>
                </a:solidFill>
                <a:effectLst>
                  <a:outerShdw blurRad="38100" dist="38100" dir="2700000" algn="tl">
                    <a:srgbClr val="000000">
                      <a:alpha val="43137"/>
                    </a:srgbClr>
                  </a:outerShdw>
                </a:effectLst>
              </a:rPr>
            </a:br>
            <a:r>
              <a:rPr lang="en-GB" sz="3200" b="1" dirty="0" smtClean="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smtClean="0"/>
              <a:t>campus </a:t>
            </a:r>
            <a:r>
              <a:rPr lang="en-GB" sz="2400" i="1" dirty="0" err="1" smtClean="0"/>
              <a:t>Martius</a:t>
            </a:r>
            <a:r>
              <a:rPr lang="en-GB" sz="2400" i="1" dirty="0" smtClean="0"/>
              <a:t>, Mars field</a:t>
            </a:r>
            <a:endParaRPr lang="en-GB" sz="2400" i="1" dirty="0"/>
          </a:p>
        </p:txBody>
      </p:sp>
      <p:sp>
        <p:nvSpPr>
          <p:cNvPr id="7" name="Rectangle 6"/>
          <p:cNvSpPr/>
          <p:nvPr/>
        </p:nvSpPr>
        <p:spPr>
          <a:xfrm>
            <a:off x="216024" y="2410142"/>
            <a:ext cx="4572000" cy="4708981"/>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smtClean="0">
                <a:solidFill>
                  <a:srgbClr val="FFFF00"/>
                </a:solidFill>
              </a:rPr>
              <a:t>Propaganda</a:t>
            </a:r>
            <a:r>
              <a:rPr lang="en-GB" sz="2000" b="1" dirty="0" smtClean="0"/>
              <a:t/>
            </a:r>
            <a:br>
              <a:rPr lang="en-GB" sz="2000" b="1" dirty="0" smtClean="0"/>
            </a:br>
            <a:r>
              <a:rPr lang="en-GB" sz="2000" dirty="0"/>
              <a:t>Information, especially of a biased or misleading nature, used to promote a political cause or point of view…</a:t>
            </a:r>
            <a:br>
              <a:rPr lang="en-GB" sz="2000" dirty="0"/>
            </a:br>
            <a:r>
              <a:rPr lang="en-GB" sz="2000" i="1" dirty="0" smtClean="0"/>
              <a:t>(Oxford Dictionary)</a:t>
            </a:r>
            <a:r>
              <a:rPr lang="en-GB" sz="2000" dirty="0" smtClean="0"/>
              <a:t/>
            </a:r>
            <a:br>
              <a:rPr lang="en-GB" sz="2000" dirty="0" smtClean="0"/>
            </a:br>
            <a:r>
              <a:rPr lang="en-GB" sz="2000" dirty="0"/>
              <a:t/>
            </a:r>
            <a:br>
              <a:rPr lang="en-GB" sz="2000" dirty="0"/>
            </a:br>
            <a:r>
              <a:rPr lang="en-GB" sz="2000" dirty="0"/>
              <a:t>ideas or statements that are often false or exaggerated and that are spread in order to help a cause, a political leader, a government, etc</a:t>
            </a:r>
            <a:r>
              <a:rPr lang="en-GB" sz="2000" dirty="0" smtClean="0"/>
              <a:t>.</a:t>
            </a:r>
            <a:br>
              <a:rPr lang="en-GB" sz="2000" dirty="0" smtClean="0"/>
            </a:br>
            <a:r>
              <a:rPr lang="en-GB" sz="2000" i="1" dirty="0" smtClean="0"/>
              <a:t>(Merriam-Webster)</a:t>
            </a:r>
          </a:p>
          <a:p>
            <a:endParaRPr lang="en-GB" sz="2000" i="1" dirty="0"/>
          </a:p>
          <a:p>
            <a:endParaRPr lang="en-GB" sz="2000" i="1" dirty="0" smtClean="0"/>
          </a:p>
          <a:p>
            <a:endParaRPr lang="en-GB" sz="2000" i="1" dirty="0"/>
          </a:p>
          <a:p>
            <a:endParaRPr lang="en-GB" sz="2000" i="1" dirty="0"/>
          </a:p>
        </p:txBody>
      </p:sp>
    </p:spTree>
    <p:extLst>
      <p:ext uri="{BB962C8B-B14F-4D97-AF65-F5344CB8AC3E}">
        <p14:creationId xmlns:p14="http://schemas.microsoft.com/office/powerpoint/2010/main" val="32303549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anim calcmode="lin" valueType="num">
                                      <p:cBhvr>
                                        <p:cTn id="8" dur="1250" fill="hold"/>
                                        <p:tgtEl>
                                          <p:spTgt spid="7"/>
                                        </p:tgtEl>
                                        <p:attrNameLst>
                                          <p:attrName>ppt_x</p:attrName>
                                        </p:attrNameLst>
                                      </p:cBhvr>
                                      <p:tavLst>
                                        <p:tav tm="0">
                                          <p:val>
                                            <p:strVal val="#ppt_x"/>
                                          </p:val>
                                        </p:tav>
                                        <p:tav tm="100000">
                                          <p:val>
                                            <p:strVal val="#ppt_x"/>
                                          </p:val>
                                        </p:tav>
                                      </p:tavLst>
                                    </p:anim>
                                    <p:anim calcmode="lin" valueType="num">
                                      <p:cBhvr>
                                        <p:cTn id="9" dur="1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smtClean="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smtClean="0">
                <a:solidFill>
                  <a:srgbClr val="FFFF00"/>
                </a:solidFill>
                <a:effectLst>
                  <a:outerShdw blurRad="38100" dist="38100" dir="2700000" algn="tl">
                    <a:srgbClr val="000000">
                      <a:alpha val="43137"/>
                    </a:srgbClr>
                  </a:outerShdw>
                </a:effectLst>
              </a:rPr>
            </a:br>
            <a:r>
              <a:rPr lang="en-GB" sz="3200" b="1" dirty="0" smtClean="0">
                <a:solidFill>
                  <a:srgbClr val="FFFF00"/>
                </a:solidFill>
                <a:effectLst>
                  <a:outerShdw blurRad="38100" dist="38100" dir="2700000" algn="tl">
                    <a:srgbClr val="000000">
                      <a:alpha val="43137"/>
                    </a:srgbClr>
                  </a:outerShdw>
                </a:effectLst>
              </a:rPr>
              <a:t/>
            </a:r>
            <a:br>
              <a:rPr lang="en-GB" sz="3200" b="1" dirty="0" smtClean="0">
                <a:solidFill>
                  <a:srgbClr val="FFFF00"/>
                </a:solidFill>
                <a:effectLst>
                  <a:outerShdw blurRad="38100" dist="38100" dir="2700000" algn="tl">
                    <a:srgbClr val="000000">
                      <a:alpha val="43137"/>
                    </a:srgbClr>
                  </a:outerShdw>
                </a:effectLst>
              </a:rPr>
            </a:br>
            <a:r>
              <a:rPr lang="en-GB" sz="3200" b="1" dirty="0" smtClean="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smtClean="0"/>
              <a:t>campus </a:t>
            </a:r>
            <a:r>
              <a:rPr lang="en-GB" sz="2400" i="1" dirty="0" err="1" smtClean="0"/>
              <a:t>Martius</a:t>
            </a:r>
            <a:r>
              <a:rPr lang="en-GB" sz="2400" i="1" dirty="0" smtClean="0"/>
              <a:t>, Mars field</a:t>
            </a:r>
            <a:endParaRPr lang="en-GB" sz="2400" i="1" dirty="0"/>
          </a:p>
        </p:txBody>
      </p:sp>
      <p:sp>
        <p:nvSpPr>
          <p:cNvPr id="7" name="Rectangle 6"/>
          <p:cNvSpPr/>
          <p:nvPr/>
        </p:nvSpPr>
        <p:spPr>
          <a:xfrm>
            <a:off x="5610" y="2093976"/>
            <a:ext cx="4572000" cy="2554545"/>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smtClean="0">
                <a:solidFill>
                  <a:srgbClr val="FFFF00"/>
                </a:solidFill>
              </a:rPr>
              <a:t>The “ideology” of the Augustan regime…? </a:t>
            </a:r>
            <a:br>
              <a:rPr lang="en-GB" sz="2000" b="1" dirty="0" smtClean="0">
                <a:solidFill>
                  <a:srgbClr val="FFFF00"/>
                </a:solidFill>
              </a:rPr>
            </a:br>
            <a:endParaRPr lang="en-GB" sz="2000" b="1" dirty="0" smtClean="0">
              <a:solidFill>
                <a:srgbClr val="FFFF00"/>
              </a:solidFill>
            </a:endParaRPr>
          </a:p>
          <a:p>
            <a:pPr marL="342900" indent="-342900">
              <a:buFont typeface="Wingdings" panose="05000000000000000000" pitchFamily="2" charset="2"/>
              <a:buChar char="v"/>
            </a:pPr>
            <a:r>
              <a:rPr lang="en-GB" sz="2000" b="1" dirty="0" smtClean="0">
                <a:solidFill>
                  <a:schemeClr val="accent3">
                    <a:lumMod val="20000"/>
                    <a:lumOff val="80000"/>
                  </a:schemeClr>
                </a:solidFill>
              </a:rPr>
              <a:t>What is his </a:t>
            </a:r>
            <a:r>
              <a:rPr lang="en-GB" sz="2000" b="1" dirty="0" smtClean="0">
                <a:solidFill>
                  <a:schemeClr val="accent2">
                    <a:lumMod val="40000"/>
                    <a:lumOff val="60000"/>
                  </a:schemeClr>
                </a:solidFill>
              </a:rPr>
              <a:t>ideology</a:t>
            </a:r>
            <a:r>
              <a:rPr lang="en-GB" sz="2000" b="1" dirty="0" smtClean="0">
                <a:solidFill>
                  <a:schemeClr val="accent3">
                    <a:lumMod val="20000"/>
                    <a:lumOff val="80000"/>
                  </a:schemeClr>
                </a:solidFill>
              </a:rPr>
              <a:t> ?</a:t>
            </a:r>
          </a:p>
          <a:p>
            <a:pPr marL="342900" indent="-342900">
              <a:buFont typeface="Wingdings" panose="05000000000000000000" pitchFamily="2" charset="2"/>
              <a:buChar char="v"/>
            </a:pPr>
            <a:r>
              <a:rPr lang="en-GB" sz="2000" b="1" dirty="0" smtClean="0">
                <a:solidFill>
                  <a:schemeClr val="accent3">
                    <a:lumMod val="20000"/>
                    <a:lumOff val="80000"/>
                  </a:schemeClr>
                </a:solidFill>
              </a:rPr>
              <a:t>What is his </a:t>
            </a:r>
            <a:r>
              <a:rPr lang="en-GB" sz="2000" b="1" dirty="0" smtClean="0">
                <a:solidFill>
                  <a:schemeClr val="accent2">
                    <a:lumMod val="40000"/>
                    <a:lumOff val="60000"/>
                  </a:schemeClr>
                </a:solidFill>
              </a:rPr>
              <a:t>propaganda</a:t>
            </a:r>
            <a:r>
              <a:rPr lang="en-GB" sz="2000" b="1" dirty="0" smtClean="0">
                <a:solidFill>
                  <a:schemeClr val="accent3">
                    <a:lumMod val="20000"/>
                    <a:lumOff val="80000"/>
                  </a:schemeClr>
                </a:solidFill>
              </a:rPr>
              <a:t> ?</a:t>
            </a:r>
          </a:p>
          <a:p>
            <a:pPr marL="342900" indent="-342900">
              <a:buFont typeface="Wingdings" panose="05000000000000000000" pitchFamily="2" charset="2"/>
              <a:buChar char="v"/>
            </a:pPr>
            <a:r>
              <a:rPr lang="en-GB" sz="2000" b="1" dirty="0" smtClean="0">
                <a:solidFill>
                  <a:schemeClr val="accent3">
                    <a:lumMod val="20000"/>
                    <a:lumOff val="80000"/>
                  </a:schemeClr>
                </a:solidFill>
              </a:rPr>
              <a:t>And what is Augustus’ personal (public) </a:t>
            </a:r>
            <a:br>
              <a:rPr lang="en-GB" sz="2000" b="1" dirty="0" smtClean="0">
                <a:solidFill>
                  <a:schemeClr val="accent3">
                    <a:lumMod val="20000"/>
                    <a:lumOff val="80000"/>
                  </a:schemeClr>
                </a:solidFill>
              </a:rPr>
            </a:br>
            <a:r>
              <a:rPr lang="en-GB" sz="2000" b="1" dirty="0" smtClean="0">
                <a:solidFill>
                  <a:schemeClr val="accent2">
                    <a:lumMod val="40000"/>
                    <a:lumOff val="60000"/>
                  </a:schemeClr>
                </a:solidFill>
              </a:rPr>
              <a:t>self-display</a:t>
            </a:r>
            <a:r>
              <a:rPr lang="en-GB" sz="2000" b="1" dirty="0" smtClean="0">
                <a:solidFill>
                  <a:schemeClr val="accent3">
                    <a:lumMod val="20000"/>
                    <a:lumOff val="80000"/>
                  </a:schemeClr>
                </a:solidFill>
              </a:rPr>
              <a:t>…?</a:t>
            </a:r>
            <a:endParaRPr lang="en-GB" sz="2000" i="1" dirty="0">
              <a:solidFill>
                <a:schemeClr val="accent3">
                  <a:lumMod val="20000"/>
                  <a:lumOff val="80000"/>
                </a:schemeClr>
              </a:solidFill>
            </a:endParaRPr>
          </a:p>
        </p:txBody>
      </p:sp>
      <p:sp>
        <p:nvSpPr>
          <p:cNvPr id="8" name="Rectangle 7"/>
          <p:cNvSpPr/>
          <p:nvPr/>
        </p:nvSpPr>
        <p:spPr>
          <a:xfrm>
            <a:off x="4211960" y="1265847"/>
            <a:ext cx="4572000" cy="6247864"/>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i="1" dirty="0" smtClean="0">
                <a:solidFill>
                  <a:schemeClr val="tx2">
                    <a:lumMod val="20000"/>
                    <a:lumOff val="80000"/>
                  </a:schemeClr>
                </a:solidFill>
              </a:rPr>
              <a:t>For you to decide… !</a:t>
            </a:r>
            <a:br>
              <a:rPr lang="en-GB" sz="2000" b="1" i="1" dirty="0" smtClean="0">
                <a:solidFill>
                  <a:schemeClr val="tx2">
                    <a:lumMod val="20000"/>
                    <a:lumOff val="80000"/>
                  </a:schemeClr>
                </a:solidFill>
              </a:rPr>
            </a:br>
            <a:endParaRPr lang="en-GB" sz="2000" b="1" i="1" dirty="0" smtClean="0">
              <a:solidFill>
                <a:schemeClr val="tx2">
                  <a:lumMod val="20000"/>
                  <a:lumOff val="80000"/>
                </a:schemeClr>
              </a:solidFill>
            </a:endParaRPr>
          </a:p>
          <a:p>
            <a:pPr marL="342900" indent="-342900">
              <a:buFont typeface="Wingdings" panose="05000000000000000000" pitchFamily="2" charset="2"/>
              <a:buChar char="v"/>
            </a:pPr>
            <a:r>
              <a:rPr lang="en-GB" sz="2000" b="1" i="1" dirty="0" smtClean="0">
                <a:solidFill>
                  <a:schemeClr val="accent3">
                    <a:lumMod val="20000"/>
                    <a:lumOff val="80000"/>
                  </a:schemeClr>
                </a:solidFill>
              </a:rPr>
              <a:t>pax</a:t>
            </a:r>
            <a:r>
              <a:rPr lang="en-GB" sz="2000" b="1" dirty="0" smtClean="0">
                <a:solidFill>
                  <a:schemeClr val="accent3">
                    <a:lumMod val="20000"/>
                    <a:lumOff val="80000"/>
                  </a:schemeClr>
                </a:solidFill>
              </a:rPr>
              <a:t> – peace</a:t>
            </a:r>
          </a:p>
          <a:p>
            <a:pPr marL="342900" indent="-342900">
              <a:buFont typeface="Wingdings" panose="05000000000000000000" pitchFamily="2" charset="2"/>
              <a:buChar char="v"/>
            </a:pPr>
            <a:r>
              <a:rPr lang="en-GB" sz="2000" b="1" i="1" dirty="0" err="1" smtClean="0">
                <a:solidFill>
                  <a:schemeClr val="accent3">
                    <a:lumMod val="20000"/>
                    <a:lumOff val="80000"/>
                  </a:schemeClr>
                </a:solidFill>
              </a:rPr>
              <a:t>clementia</a:t>
            </a:r>
            <a:r>
              <a:rPr lang="en-GB" sz="2000" b="1" dirty="0" smtClean="0">
                <a:solidFill>
                  <a:schemeClr val="accent3">
                    <a:lumMod val="20000"/>
                    <a:lumOff val="80000"/>
                  </a:schemeClr>
                </a:solidFill>
              </a:rPr>
              <a:t> – clemency</a:t>
            </a:r>
          </a:p>
          <a:p>
            <a:pPr marL="342900" indent="-342900">
              <a:buFont typeface="Wingdings" panose="05000000000000000000" pitchFamily="2" charset="2"/>
              <a:buChar char="v"/>
            </a:pPr>
            <a:r>
              <a:rPr lang="en-GB" sz="2000" b="1" dirty="0" smtClean="0">
                <a:solidFill>
                  <a:schemeClr val="accent3">
                    <a:lumMod val="20000"/>
                    <a:lumOff val="80000"/>
                  </a:schemeClr>
                </a:solidFill>
              </a:rPr>
              <a:t>Victorious general…</a:t>
            </a:r>
          </a:p>
          <a:p>
            <a:pPr marL="342900" indent="-342900">
              <a:buFont typeface="Wingdings" panose="05000000000000000000" pitchFamily="2" charset="2"/>
              <a:buChar char="v"/>
            </a:pPr>
            <a:r>
              <a:rPr lang="en-GB" sz="2000" b="1" dirty="0" smtClean="0">
                <a:solidFill>
                  <a:schemeClr val="accent3">
                    <a:lumMod val="20000"/>
                    <a:lumOff val="80000"/>
                  </a:schemeClr>
                </a:solidFill>
              </a:rPr>
              <a:t>Prosperity</a:t>
            </a:r>
          </a:p>
          <a:p>
            <a:pPr marL="342900" indent="-342900">
              <a:buFont typeface="Wingdings" panose="05000000000000000000" pitchFamily="2" charset="2"/>
              <a:buChar char="v"/>
            </a:pPr>
            <a:r>
              <a:rPr lang="en-GB" sz="2000" b="1" dirty="0" smtClean="0">
                <a:solidFill>
                  <a:schemeClr val="accent3">
                    <a:lumMod val="20000"/>
                    <a:lumOff val="80000"/>
                  </a:schemeClr>
                </a:solidFill>
              </a:rPr>
              <a:t>Restoration of Republic</a:t>
            </a:r>
          </a:p>
          <a:p>
            <a:pPr marL="342900" indent="-342900">
              <a:buFont typeface="Wingdings" panose="05000000000000000000" pitchFamily="2" charset="2"/>
              <a:buChar char="v"/>
            </a:pPr>
            <a:r>
              <a:rPr lang="en-GB" sz="2000" b="1" dirty="0" smtClean="0">
                <a:solidFill>
                  <a:schemeClr val="accent3">
                    <a:lumMod val="20000"/>
                    <a:lumOff val="80000"/>
                  </a:schemeClr>
                </a:solidFill>
              </a:rPr>
              <a:t>Return to Republican values</a:t>
            </a:r>
          </a:p>
          <a:p>
            <a:pPr marL="800100" lvl="1" indent="-342900">
              <a:buFont typeface="Wingdings" panose="05000000000000000000" pitchFamily="2" charset="2"/>
              <a:buChar char="v"/>
            </a:pPr>
            <a:r>
              <a:rPr lang="en-GB" sz="2000" dirty="0" smtClean="0">
                <a:solidFill>
                  <a:schemeClr val="accent3">
                    <a:lumMod val="20000"/>
                    <a:lumOff val="80000"/>
                  </a:schemeClr>
                </a:solidFill>
              </a:rPr>
              <a:t>Morality; Marriage laws, etc.</a:t>
            </a:r>
          </a:p>
          <a:p>
            <a:pPr marL="342900" indent="-342900">
              <a:buFont typeface="Wingdings" panose="05000000000000000000" pitchFamily="2" charset="2"/>
              <a:buChar char="v"/>
            </a:pPr>
            <a:r>
              <a:rPr lang="en-GB" sz="2000" b="1" i="1" dirty="0" smtClean="0">
                <a:solidFill>
                  <a:schemeClr val="accent3">
                    <a:lumMod val="20000"/>
                    <a:lumOff val="80000"/>
                  </a:schemeClr>
                </a:solidFill>
              </a:rPr>
              <a:t>pietas</a:t>
            </a:r>
            <a:r>
              <a:rPr lang="en-GB" sz="2000" b="1" dirty="0" smtClean="0">
                <a:solidFill>
                  <a:schemeClr val="accent3">
                    <a:lumMod val="20000"/>
                    <a:lumOff val="80000"/>
                  </a:schemeClr>
                </a:solidFill>
              </a:rPr>
              <a:t> - piety</a:t>
            </a:r>
          </a:p>
          <a:p>
            <a:pPr marL="342900" indent="-342900">
              <a:buFont typeface="Wingdings" panose="05000000000000000000" pitchFamily="2" charset="2"/>
              <a:buChar char="v"/>
            </a:pPr>
            <a:r>
              <a:rPr lang="en-GB" sz="2000" b="1" dirty="0" smtClean="0">
                <a:solidFill>
                  <a:schemeClr val="accent3">
                    <a:lumMod val="20000"/>
                    <a:lumOff val="80000"/>
                  </a:schemeClr>
                </a:solidFill>
              </a:rPr>
              <a:t>Divinity / deification</a:t>
            </a:r>
          </a:p>
          <a:p>
            <a:pPr marL="342900" indent="-342900">
              <a:buFont typeface="Wingdings" panose="05000000000000000000" pitchFamily="2" charset="2"/>
              <a:buChar char="v"/>
            </a:pPr>
            <a:r>
              <a:rPr lang="en-GB" sz="2000" b="1" i="1" dirty="0" smtClean="0">
                <a:solidFill>
                  <a:schemeClr val="accent3">
                    <a:lumMod val="20000"/>
                    <a:lumOff val="80000"/>
                  </a:schemeClr>
                </a:solidFill>
              </a:rPr>
              <a:t>princeps / </a:t>
            </a:r>
            <a:r>
              <a:rPr lang="en-GB" sz="2000" b="1" i="1" dirty="0" err="1" smtClean="0">
                <a:solidFill>
                  <a:schemeClr val="accent3">
                    <a:lumMod val="20000"/>
                    <a:lumOff val="80000"/>
                  </a:schemeClr>
                </a:solidFill>
              </a:rPr>
              <a:t>primum</a:t>
            </a:r>
            <a:r>
              <a:rPr lang="en-GB" sz="2000" b="1" i="1" dirty="0" smtClean="0">
                <a:solidFill>
                  <a:schemeClr val="accent3">
                    <a:lumMod val="20000"/>
                    <a:lumOff val="80000"/>
                  </a:schemeClr>
                </a:solidFill>
              </a:rPr>
              <a:t> inter pares</a:t>
            </a:r>
          </a:p>
          <a:p>
            <a:pPr marL="342900" indent="-342900">
              <a:buFont typeface="Wingdings" panose="05000000000000000000" pitchFamily="2" charset="2"/>
              <a:buChar char="v"/>
            </a:pPr>
            <a:r>
              <a:rPr lang="en-GB" sz="2000" b="1" dirty="0" smtClean="0">
                <a:solidFill>
                  <a:schemeClr val="accent3">
                    <a:lumMod val="20000"/>
                    <a:lumOff val="80000"/>
                  </a:schemeClr>
                </a:solidFill>
              </a:rPr>
              <a:t>Urban embellishment</a:t>
            </a:r>
          </a:p>
          <a:p>
            <a:pPr marL="342900" indent="-342900">
              <a:buFont typeface="Wingdings" panose="05000000000000000000" pitchFamily="2" charset="2"/>
              <a:buChar char="v"/>
            </a:pPr>
            <a:r>
              <a:rPr lang="en-GB" sz="2000" b="1" dirty="0" smtClean="0">
                <a:solidFill>
                  <a:schemeClr val="accent3">
                    <a:lumMod val="20000"/>
                    <a:lumOff val="80000"/>
                  </a:schemeClr>
                </a:solidFill>
              </a:rPr>
              <a:t>Religious revival</a:t>
            </a:r>
          </a:p>
          <a:p>
            <a:pPr marL="342900" indent="-342900">
              <a:buFont typeface="Wingdings" panose="05000000000000000000" pitchFamily="2" charset="2"/>
              <a:buChar char="v"/>
            </a:pPr>
            <a:r>
              <a:rPr lang="en-GB" sz="2000" b="1" dirty="0" smtClean="0">
                <a:solidFill>
                  <a:schemeClr val="accent3">
                    <a:lumMod val="20000"/>
                    <a:lumOff val="80000"/>
                  </a:schemeClr>
                </a:solidFill>
              </a:rPr>
              <a:t>Golden Age &amp; Secular Games</a:t>
            </a:r>
          </a:p>
          <a:p>
            <a:pPr marL="342900" indent="-342900">
              <a:buFont typeface="Wingdings" panose="05000000000000000000" pitchFamily="2" charset="2"/>
              <a:buChar char="v"/>
            </a:pPr>
            <a:r>
              <a:rPr lang="en-GB" sz="2000" b="1" i="1" dirty="0" err="1" smtClean="0">
                <a:solidFill>
                  <a:schemeClr val="accent3">
                    <a:lumMod val="20000"/>
                    <a:lumOff val="80000"/>
                  </a:schemeClr>
                </a:solidFill>
              </a:rPr>
              <a:t>panem</a:t>
            </a:r>
            <a:r>
              <a:rPr lang="en-GB" sz="2000" b="1" i="1" dirty="0" smtClean="0">
                <a:solidFill>
                  <a:schemeClr val="accent3">
                    <a:lumMod val="20000"/>
                    <a:lumOff val="80000"/>
                  </a:schemeClr>
                </a:solidFill>
              </a:rPr>
              <a:t> et </a:t>
            </a:r>
            <a:r>
              <a:rPr lang="en-GB" sz="2000" b="1" i="1" dirty="0" err="1" smtClean="0">
                <a:solidFill>
                  <a:schemeClr val="accent3">
                    <a:lumMod val="20000"/>
                    <a:lumOff val="80000"/>
                  </a:schemeClr>
                </a:solidFill>
              </a:rPr>
              <a:t>circensem</a:t>
            </a:r>
            <a:endParaRPr lang="en-GB" sz="2000" b="1" i="1" dirty="0" smtClean="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World domination</a:t>
            </a:r>
          </a:p>
          <a:p>
            <a:pPr marL="342900" indent="-342900">
              <a:buFont typeface="Wingdings" panose="05000000000000000000" pitchFamily="2" charset="2"/>
              <a:buChar char="v"/>
            </a:pPr>
            <a:r>
              <a:rPr lang="en-GB" sz="2000" b="1" dirty="0" smtClean="0">
                <a:solidFill>
                  <a:schemeClr val="accent3">
                    <a:lumMod val="20000"/>
                    <a:lumOff val="80000"/>
                  </a:schemeClr>
                </a:solidFill>
              </a:rPr>
              <a:t>and many more…</a:t>
            </a:r>
            <a:endParaRPr lang="en-GB" sz="2000" b="1" dirty="0">
              <a:solidFill>
                <a:schemeClr val="accent3">
                  <a:lumMod val="20000"/>
                  <a:lumOff val="80000"/>
                </a:schemeClr>
              </a:solidFill>
            </a:endParaRPr>
          </a:p>
          <a:p>
            <a:pPr marL="342900" indent="-342900">
              <a:buFont typeface="Wingdings" panose="05000000000000000000" pitchFamily="2" charset="2"/>
              <a:buChar char="v"/>
            </a:pPr>
            <a:endParaRPr lang="en-GB" sz="2000" i="1" dirty="0" smtClean="0">
              <a:solidFill>
                <a:schemeClr val="accent3">
                  <a:lumMod val="20000"/>
                  <a:lumOff val="80000"/>
                </a:schemeClr>
              </a:solidFill>
            </a:endParaRPr>
          </a:p>
          <a:p>
            <a:pPr marL="342900" indent="-342900">
              <a:buFont typeface="Wingdings" panose="05000000000000000000" pitchFamily="2" charset="2"/>
              <a:buChar char="v"/>
            </a:pPr>
            <a:endParaRPr lang="en-GB" sz="2000" i="1" dirty="0">
              <a:solidFill>
                <a:schemeClr val="accent3">
                  <a:lumMod val="20000"/>
                  <a:lumOff val="80000"/>
                </a:schemeClr>
              </a:solidFill>
            </a:endParaRPr>
          </a:p>
        </p:txBody>
      </p:sp>
    </p:spTree>
    <p:extLst>
      <p:ext uri="{BB962C8B-B14F-4D97-AF65-F5344CB8AC3E}">
        <p14:creationId xmlns:p14="http://schemas.microsoft.com/office/powerpoint/2010/main" val="15387459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anim calcmode="lin" valueType="num">
                                      <p:cBhvr>
                                        <p:cTn id="8" dur="1250" fill="hold"/>
                                        <p:tgtEl>
                                          <p:spTgt spid="7"/>
                                        </p:tgtEl>
                                        <p:attrNameLst>
                                          <p:attrName>ppt_x</p:attrName>
                                        </p:attrNameLst>
                                      </p:cBhvr>
                                      <p:tavLst>
                                        <p:tav tm="0">
                                          <p:val>
                                            <p:strVal val="#ppt_x"/>
                                          </p:val>
                                        </p:tav>
                                        <p:tav tm="100000">
                                          <p:val>
                                            <p:strVal val="#ppt_x"/>
                                          </p:val>
                                        </p:tav>
                                      </p:tavLst>
                                    </p:anim>
                                    <p:anim calcmode="lin" valueType="num">
                                      <p:cBhvr>
                                        <p:cTn id="9" dur="125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25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1250"/>
                                        <p:tgtEl>
                                          <p:spTgt spid="8">
                                            <p:bg/>
                                          </p:spTgt>
                                        </p:tgtEl>
                                      </p:cBhvr>
                                    </p:animEffect>
                                    <p:anim calcmode="lin" valueType="num">
                                      <p:cBhvr>
                                        <p:cTn id="14" dur="1250" fill="hold"/>
                                        <p:tgtEl>
                                          <p:spTgt spid="8">
                                            <p:bg/>
                                          </p:spTgt>
                                        </p:tgtEl>
                                        <p:attrNameLst>
                                          <p:attrName>ppt_x</p:attrName>
                                        </p:attrNameLst>
                                      </p:cBhvr>
                                      <p:tavLst>
                                        <p:tav tm="0">
                                          <p:val>
                                            <p:strVal val="#ppt_x"/>
                                          </p:val>
                                        </p:tav>
                                        <p:tav tm="100000">
                                          <p:val>
                                            <p:strVal val="#ppt_x"/>
                                          </p:val>
                                        </p:tav>
                                      </p:tavLst>
                                    </p:anim>
                                    <p:anim calcmode="lin" valueType="num">
                                      <p:cBhvr>
                                        <p:cTn id="15" dur="1250" fill="hold"/>
                                        <p:tgtEl>
                                          <p:spTgt spid="8">
                                            <p:bg/>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grpId="0" nodeType="afterEffect">
                                  <p:stCondLst>
                                    <p:cond delay="25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fade">
                                      <p:cBhvr>
                                        <p:cTn id="19" dur="1250"/>
                                        <p:tgtEl>
                                          <p:spTgt spid="8">
                                            <p:txEl>
                                              <p:pRg st="0" end="0"/>
                                            </p:txEl>
                                          </p:spTgt>
                                        </p:tgtEl>
                                      </p:cBhvr>
                                    </p:animEffect>
                                    <p:anim calcmode="lin" valueType="num">
                                      <p:cBhvr>
                                        <p:cTn id="20" dur="125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1" dur="125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22" fill="hold">
                            <p:stCondLst>
                              <p:cond delay="4750"/>
                            </p:stCondLst>
                            <p:childTnLst>
                              <p:par>
                                <p:cTn id="23" presetID="42" presetClass="entr" presetSubtype="0" fill="hold" grpId="0" nodeType="afterEffect">
                                  <p:stCondLst>
                                    <p:cond delay="25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fade">
                                      <p:cBhvr>
                                        <p:cTn id="25" dur="1250"/>
                                        <p:tgtEl>
                                          <p:spTgt spid="8">
                                            <p:txEl>
                                              <p:pRg st="1" end="1"/>
                                            </p:txEl>
                                          </p:spTgt>
                                        </p:tgtEl>
                                      </p:cBhvr>
                                    </p:animEffect>
                                    <p:anim calcmode="lin" valueType="num">
                                      <p:cBhvr>
                                        <p:cTn id="26" dur="125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7" dur="125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par>
                          <p:cTn id="28" fill="hold">
                            <p:stCondLst>
                              <p:cond delay="6250"/>
                            </p:stCondLst>
                            <p:childTnLst>
                              <p:par>
                                <p:cTn id="29" presetID="42" presetClass="entr" presetSubtype="0" fill="hold" grpId="0" nodeType="afterEffect">
                                  <p:stCondLst>
                                    <p:cond delay="250"/>
                                  </p:stCondLst>
                                  <p:childTnLst>
                                    <p:set>
                                      <p:cBhvr>
                                        <p:cTn id="30" dur="1" fill="hold">
                                          <p:stCondLst>
                                            <p:cond delay="0"/>
                                          </p:stCondLst>
                                        </p:cTn>
                                        <p:tgtEl>
                                          <p:spTgt spid="8">
                                            <p:txEl>
                                              <p:pRg st="2" end="2"/>
                                            </p:txEl>
                                          </p:spTgt>
                                        </p:tgtEl>
                                        <p:attrNameLst>
                                          <p:attrName>style.visibility</p:attrName>
                                        </p:attrNameLst>
                                      </p:cBhvr>
                                      <p:to>
                                        <p:strVal val="visible"/>
                                      </p:to>
                                    </p:set>
                                    <p:animEffect transition="in" filter="fade">
                                      <p:cBhvr>
                                        <p:cTn id="31" dur="1250"/>
                                        <p:tgtEl>
                                          <p:spTgt spid="8">
                                            <p:txEl>
                                              <p:pRg st="2" end="2"/>
                                            </p:txEl>
                                          </p:spTgt>
                                        </p:tgtEl>
                                      </p:cBhvr>
                                    </p:animEffect>
                                    <p:anim calcmode="lin" valueType="num">
                                      <p:cBhvr>
                                        <p:cTn id="32" dur="125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3" dur="125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par>
                          <p:cTn id="34" fill="hold">
                            <p:stCondLst>
                              <p:cond delay="7750"/>
                            </p:stCondLst>
                            <p:childTnLst>
                              <p:par>
                                <p:cTn id="35" presetID="42" presetClass="entr" presetSubtype="0" fill="hold" grpId="0" nodeType="afterEffect">
                                  <p:stCondLst>
                                    <p:cond delay="250"/>
                                  </p:stCondLst>
                                  <p:childTnLst>
                                    <p:set>
                                      <p:cBhvr>
                                        <p:cTn id="36" dur="1" fill="hold">
                                          <p:stCondLst>
                                            <p:cond delay="0"/>
                                          </p:stCondLst>
                                        </p:cTn>
                                        <p:tgtEl>
                                          <p:spTgt spid="8">
                                            <p:txEl>
                                              <p:pRg st="3" end="3"/>
                                            </p:txEl>
                                          </p:spTgt>
                                        </p:tgtEl>
                                        <p:attrNameLst>
                                          <p:attrName>style.visibility</p:attrName>
                                        </p:attrNameLst>
                                      </p:cBhvr>
                                      <p:to>
                                        <p:strVal val="visible"/>
                                      </p:to>
                                    </p:set>
                                    <p:animEffect transition="in" filter="fade">
                                      <p:cBhvr>
                                        <p:cTn id="37" dur="1250"/>
                                        <p:tgtEl>
                                          <p:spTgt spid="8">
                                            <p:txEl>
                                              <p:pRg st="3" end="3"/>
                                            </p:txEl>
                                          </p:spTgt>
                                        </p:tgtEl>
                                      </p:cBhvr>
                                    </p:animEffect>
                                    <p:anim calcmode="lin" valueType="num">
                                      <p:cBhvr>
                                        <p:cTn id="38" dur="125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9" dur="125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par>
                          <p:cTn id="40" fill="hold">
                            <p:stCondLst>
                              <p:cond delay="9250"/>
                            </p:stCondLst>
                            <p:childTnLst>
                              <p:par>
                                <p:cTn id="41" presetID="42" presetClass="entr" presetSubtype="0" fill="hold" grpId="0" nodeType="afterEffect">
                                  <p:stCondLst>
                                    <p:cond delay="250"/>
                                  </p:stCondLst>
                                  <p:childTnLst>
                                    <p:set>
                                      <p:cBhvr>
                                        <p:cTn id="42" dur="1" fill="hold">
                                          <p:stCondLst>
                                            <p:cond delay="0"/>
                                          </p:stCondLst>
                                        </p:cTn>
                                        <p:tgtEl>
                                          <p:spTgt spid="8">
                                            <p:txEl>
                                              <p:pRg st="4" end="4"/>
                                            </p:txEl>
                                          </p:spTgt>
                                        </p:tgtEl>
                                        <p:attrNameLst>
                                          <p:attrName>style.visibility</p:attrName>
                                        </p:attrNameLst>
                                      </p:cBhvr>
                                      <p:to>
                                        <p:strVal val="visible"/>
                                      </p:to>
                                    </p:set>
                                    <p:animEffect transition="in" filter="fade">
                                      <p:cBhvr>
                                        <p:cTn id="43" dur="1250"/>
                                        <p:tgtEl>
                                          <p:spTgt spid="8">
                                            <p:txEl>
                                              <p:pRg st="4" end="4"/>
                                            </p:txEl>
                                          </p:spTgt>
                                        </p:tgtEl>
                                      </p:cBhvr>
                                    </p:animEffect>
                                    <p:anim calcmode="lin" valueType="num">
                                      <p:cBhvr>
                                        <p:cTn id="44" dur="125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5" dur="125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par>
                          <p:cTn id="46" fill="hold">
                            <p:stCondLst>
                              <p:cond delay="10750"/>
                            </p:stCondLst>
                            <p:childTnLst>
                              <p:par>
                                <p:cTn id="47" presetID="42" presetClass="entr" presetSubtype="0" fill="hold" grpId="0" nodeType="afterEffect">
                                  <p:stCondLst>
                                    <p:cond delay="250"/>
                                  </p:stCondLst>
                                  <p:childTnLst>
                                    <p:set>
                                      <p:cBhvr>
                                        <p:cTn id="48" dur="1" fill="hold">
                                          <p:stCondLst>
                                            <p:cond delay="0"/>
                                          </p:stCondLst>
                                        </p:cTn>
                                        <p:tgtEl>
                                          <p:spTgt spid="8">
                                            <p:txEl>
                                              <p:pRg st="5" end="5"/>
                                            </p:txEl>
                                          </p:spTgt>
                                        </p:tgtEl>
                                        <p:attrNameLst>
                                          <p:attrName>style.visibility</p:attrName>
                                        </p:attrNameLst>
                                      </p:cBhvr>
                                      <p:to>
                                        <p:strVal val="visible"/>
                                      </p:to>
                                    </p:set>
                                    <p:animEffect transition="in" filter="fade">
                                      <p:cBhvr>
                                        <p:cTn id="49" dur="1250"/>
                                        <p:tgtEl>
                                          <p:spTgt spid="8">
                                            <p:txEl>
                                              <p:pRg st="5" end="5"/>
                                            </p:txEl>
                                          </p:spTgt>
                                        </p:tgtEl>
                                      </p:cBhvr>
                                    </p:animEffect>
                                    <p:anim calcmode="lin" valueType="num">
                                      <p:cBhvr>
                                        <p:cTn id="50" dur="125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51" dur="125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par>
                          <p:cTn id="52" fill="hold">
                            <p:stCondLst>
                              <p:cond delay="12250"/>
                            </p:stCondLst>
                            <p:childTnLst>
                              <p:par>
                                <p:cTn id="53" presetID="42" presetClass="entr" presetSubtype="0" fill="hold" grpId="0" nodeType="afterEffect">
                                  <p:stCondLst>
                                    <p:cond delay="250"/>
                                  </p:stCondLst>
                                  <p:childTnLst>
                                    <p:set>
                                      <p:cBhvr>
                                        <p:cTn id="54" dur="1" fill="hold">
                                          <p:stCondLst>
                                            <p:cond delay="0"/>
                                          </p:stCondLst>
                                        </p:cTn>
                                        <p:tgtEl>
                                          <p:spTgt spid="8">
                                            <p:txEl>
                                              <p:pRg st="6" end="6"/>
                                            </p:txEl>
                                          </p:spTgt>
                                        </p:tgtEl>
                                        <p:attrNameLst>
                                          <p:attrName>style.visibility</p:attrName>
                                        </p:attrNameLst>
                                      </p:cBhvr>
                                      <p:to>
                                        <p:strVal val="visible"/>
                                      </p:to>
                                    </p:set>
                                    <p:animEffect transition="in" filter="fade">
                                      <p:cBhvr>
                                        <p:cTn id="55" dur="1250"/>
                                        <p:tgtEl>
                                          <p:spTgt spid="8">
                                            <p:txEl>
                                              <p:pRg st="6" end="6"/>
                                            </p:txEl>
                                          </p:spTgt>
                                        </p:tgtEl>
                                      </p:cBhvr>
                                    </p:animEffect>
                                    <p:anim calcmode="lin" valueType="num">
                                      <p:cBhvr>
                                        <p:cTn id="56" dur="125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7" dur="125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par>
                          <p:cTn id="58" fill="hold">
                            <p:stCondLst>
                              <p:cond delay="13750"/>
                            </p:stCondLst>
                            <p:childTnLst>
                              <p:par>
                                <p:cTn id="59" presetID="42" presetClass="entr" presetSubtype="0" fill="hold" grpId="0" nodeType="afterEffect">
                                  <p:stCondLst>
                                    <p:cond delay="250"/>
                                  </p:stCondLst>
                                  <p:childTnLst>
                                    <p:set>
                                      <p:cBhvr>
                                        <p:cTn id="60" dur="1" fill="hold">
                                          <p:stCondLst>
                                            <p:cond delay="0"/>
                                          </p:stCondLst>
                                        </p:cTn>
                                        <p:tgtEl>
                                          <p:spTgt spid="8">
                                            <p:txEl>
                                              <p:pRg st="7" end="7"/>
                                            </p:txEl>
                                          </p:spTgt>
                                        </p:tgtEl>
                                        <p:attrNameLst>
                                          <p:attrName>style.visibility</p:attrName>
                                        </p:attrNameLst>
                                      </p:cBhvr>
                                      <p:to>
                                        <p:strVal val="visible"/>
                                      </p:to>
                                    </p:set>
                                    <p:animEffect transition="in" filter="fade">
                                      <p:cBhvr>
                                        <p:cTn id="61" dur="1250"/>
                                        <p:tgtEl>
                                          <p:spTgt spid="8">
                                            <p:txEl>
                                              <p:pRg st="7" end="7"/>
                                            </p:txEl>
                                          </p:spTgt>
                                        </p:tgtEl>
                                      </p:cBhvr>
                                    </p:animEffect>
                                    <p:anim calcmode="lin" valueType="num">
                                      <p:cBhvr>
                                        <p:cTn id="62" dur="125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63" dur="1250" fill="hold"/>
                                        <p:tgtEl>
                                          <p:spTgt spid="8">
                                            <p:txEl>
                                              <p:pRg st="7" end="7"/>
                                            </p:txEl>
                                          </p:spTgt>
                                        </p:tgtEl>
                                        <p:attrNameLst>
                                          <p:attrName>ppt_y</p:attrName>
                                        </p:attrNameLst>
                                      </p:cBhvr>
                                      <p:tavLst>
                                        <p:tav tm="0">
                                          <p:val>
                                            <p:strVal val="#ppt_y+.1"/>
                                          </p:val>
                                        </p:tav>
                                        <p:tav tm="100000">
                                          <p:val>
                                            <p:strVal val="#ppt_y"/>
                                          </p:val>
                                        </p:tav>
                                      </p:tavLst>
                                    </p:anim>
                                  </p:childTnLst>
                                </p:cTn>
                              </p:par>
                            </p:childTnLst>
                          </p:cTn>
                        </p:par>
                        <p:par>
                          <p:cTn id="64" fill="hold">
                            <p:stCondLst>
                              <p:cond delay="15250"/>
                            </p:stCondLst>
                            <p:childTnLst>
                              <p:par>
                                <p:cTn id="65" presetID="42" presetClass="entr" presetSubtype="0" fill="hold" grpId="0" nodeType="afterEffect">
                                  <p:stCondLst>
                                    <p:cond delay="250"/>
                                  </p:stCondLst>
                                  <p:childTnLst>
                                    <p:set>
                                      <p:cBhvr>
                                        <p:cTn id="66" dur="1" fill="hold">
                                          <p:stCondLst>
                                            <p:cond delay="0"/>
                                          </p:stCondLst>
                                        </p:cTn>
                                        <p:tgtEl>
                                          <p:spTgt spid="8">
                                            <p:txEl>
                                              <p:pRg st="8" end="8"/>
                                            </p:txEl>
                                          </p:spTgt>
                                        </p:tgtEl>
                                        <p:attrNameLst>
                                          <p:attrName>style.visibility</p:attrName>
                                        </p:attrNameLst>
                                      </p:cBhvr>
                                      <p:to>
                                        <p:strVal val="visible"/>
                                      </p:to>
                                    </p:set>
                                    <p:animEffect transition="in" filter="fade">
                                      <p:cBhvr>
                                        <p:cTn id="67" dur="1250"/>
                                        <p:tgtEl>
                                          <p:spTgt spid="8">
                                            <p:txEl>
                                              <p:pRg st="8" end="8"/>
                                            </p:txEl>
                                          </p:spTgt>
                                        </p:tgtEl>
                                      </p:cBhvr>
                                    </p:animEffect>
                                    <p:anim calcmode="lin" valueType="num">
                                      <p:cBhvr>
                                        <p:cTn id="68" dur="1250" fill="hold"/>
                                        <p:tgtEl>
                                          <p:spTgt spid="8">
                                            <p:txEl>
                                              <p:pRg st="8" end="8"/>
                                            </p:txEl>
                                          </p:spTgt>
                                        </p:tgtEl>
                                        <p:attrNameLst>
                                          <p:attrName>ppt_x</p:attrName>
                                        </p:attrNameLst>
                                      </p:cBhvr>
                                      <p:tavLst>
                                        <p:tav tm="0">
                                          <p:val>
                                            <p:strVal val="#ppt_x"/>
                                          </p:val>
                                        </p:tav>
                                        <p:tav tm="100000">
                                          <p:val>
                                            <p:strVal val="#ppt_x"/>
                                          </p:val>
                                        </p:tav>
                                      </p:tavLst>
                                    </p:anim>
                                    <p:anim calcmode="lin" valueType="num">
                                      <p:cBhvr>
                                        <p:cTn id="69" dur="1250" fill="hold"/>
                                        <p:tgtEl>
                                          <p:spTgt spid="8">
                                            <p:txEl>
                                              <p:pRg st="8" end="8"/>
                                            </p:txEl>
                                          </p:spTgt>
                                        </p:tgtEl>
                                        <p:attrNameLst>
                                          <p:attrName>ppt_y</p:attrName>
                                        </p:attrNameLst>
                                      </p:cBhvr>
                                      <p:tavLst>
                                        <p:tav tm="0">
                                          <p:val>
                                            <p:strVal val="#ppt_y+.1"/>
                                          </p:val>
                                        </p:tav>
                                        <p:tav tm="100000">
                                          <p:val>
                                            <p:strVal val="#ppt_y"/>
                                          </p:val>
                                        </p:tav>
                                      </p:tavLst>
                                    </p:anim>
                                  </p:childTnLst>
                                </p:cTn>
                              </p:par>
                            </p:childTnLst>
                          </p:cTn>
                        </p:par>
                        <p:par>
                          <p:cTn id="70" fill="hold">
                            <p:stCondLst>
                              <p:cond delay="16750"/>
                            </p:stCondLst>
                            <p:childTnLst>
                              <p:par>
                                <p:cTn id="71" presetID="42" presetClass="entr" presetSubtype="0" fill="hold" grpId="0" nodeType="afterEffect">
                                  <p:stCondLst>
                                    <p:cond delay="250"/>
                                  </p:stCondLst>
                                  <p:childTnLst>
                                    <p:set>
                                      <p:cBhvr>
                                        <p:cTn id="72" dur="1" fill="hold">
                                          <p:stCondLst>
                                            <p:cond delay="0"/>
                                          </p:stCondLst>
                                        </p:cTn>
                                        <p:tgtEl>
                                          <p:spTgt spid="8">
                                            <p:txEl>
                                              <p:pRg st="9" end="9"/>
                                            </p:txEl>
                                          </p:spTgt>
                                        </p:tgtEl>
                                        <p:attrNameLst>
                                          <p:attrName>style.visibility</p:attrName>
                                        </p:attrNameLst>
                                      </p:cBhvr>
                                      <p:to>
                                        <p:strVal val="visible"/>
                                      </p:to>
                                    </p:set>
                                    <p:animEffect transition="in" filter="fade">
                                      <p:cBhvr>
                                        <p:cTn id="73" dur="1250"/>
                                        <p:tgtEl>
                                          <p:spTgt spid="8">
                                            <p:txEl>
                                              <p:pRg st="9" end="9"/>
                                            </p:txEl>
                                          </p:spTgt>
                                        </p:tgtEl>
                                      </p:cBhvr>
                                    </p:animEffect>
                                    <p:anim calcmode="lin" valueType="num">
                                      <p:cBhvr>
                                        <p:cTn id="74" dur="1250" fill="hold"/>
                                        <p:tgtEl>
                                          <p:spTgt spid="8">
                                            <p:txEl>
                                              <p:pRg st="9" end="9"/>
                                            </p:txEl>
                                          </p:spTgt>
                                        </p:tgtEl>
                                        <p:attrNameLst>
                                          <p:attrName>ppt_x</p:attrName>
                                        </p:attrNameLst>
                                      </p:cBhvr>
                                      <p:tavLst>
                                        <p:tav tm="0">
                                          <p:val>
                                            <p:strVal val="#ppt_x"/>
                                          </p:val>
                                        </p:tav>
                                        <p:tav tm="100000">
                                          <p:val>
                                            <p:strVal val="#ppt_x"/>
                                          </p:val>
                                        </p:tav>
                                      </p:tavLst>
                                    </p:anim>
                                    <p:anim calcmode="lin" valueType="num">
                                      <p:cBhvr>
                                        <p:cTn id="75" dur="1250" fill="hold"/>
                                        <p:tgtEl>
                                          <p:spTgt spid="8">
                                            <p:txEl>
                                              <p:pRg st="9" end="9"/>
                                            </p:txEl>
                                          </p:spTgt>
                                        </p:tgtEl>
                                        <p:attrNameLst>
                                          <p:attrName>ppt_y</p:attrName>
                                        </p:attrNameLst>
                                      </p:cBhvr>
                                      <p:tavLst>
                                        <p:tav tm="0">
                                          <p:val>
                                            <p:strVal val="#ppt_y+.1"/>
                                          </p:val>
                                        </p:tav>
                                        <p:tav tm="100000">
                                          <p:val>
                                            <p:strVal val="#ppt_y"/>
                                          </p:val>
                                        </p:tav>
                                      </p:tavLst>
                                    </p:anim>
                                  </p:childTnLst>
                                </p:cTn>
                              </p:par>
                            </p:childTnLst>
                          </p:cTn>
                        </p:par>
                        <p:par>
                          <p:cTn id="76" fill="hold">
                            <p:stCondLst>
                              <p:cond delay="18250"/>
                            </p:stCondLst>
                            <p:childTnLst>
                              <p:par>
                                <p:cTn id="77" presetID="42" presetClass="entr" presetSubtype="0" fill="hold" grpId="0" nodeType="afterEffect">
                                  <p:stCondLst>
                                    <p:cond delay="250"/>
                                  </p:stCondLst>
                                  <p:childTnLst>
                                    <p:set>
                                      <p:cBhvr>
                                        <p:cTn id="78" dur="1" fill="hold">
                                          <p:stCondLst>
                                            <p:cond delay="0"/>
                                          </p:stCondLst>
                                        </p:cTn>
                                        <p:tgtEl>
                                          <p:spTgt spid="8">
                                            <p:txEl>
                                              <p:pRg st="10" end="10"/>
                                            </p:txEl>
                                          </p:spTgt>
                                        </p:tgtEl>
                                        <p:attrNameLst>
                                          <p:attrName>style.visibility</p:attrName>
                                        </p:attrNameLst>
                                      </p:cBhvr>
                                      <p:to>
                                        <p:strVal val="visible"/>
                                      </p:to>
                                    </p:set>
                                    <p:animEffect transition="in" filter="fade">
                                      <p:cBhvr>
                                        <p:cTn id="79" dur="1250"/>
                                        <p:tgtEl>
                                          <p:spTgt spid="8">
                                            <p:txEl>
                                              <p:pRg st="10" end="10"/>
                                            </p:txEl>
                                          </p:spTgt>
                                        </p:tgtEl>
                                      </p:cBhvr>
                                    </p:animEffect>
                                    <p:anim calcmode="lin" valueType="num">
                                      <p:cBhvr>
                                        <p:cTn id="80" dur="1250" fill="hold"/>
                                        <p:tgtEl>
                                          <p:spTgt spid="8">
                                            <p:txEl>
                                              <p:pRg st="10" end="10"/>
                                            </p:txEl>
                                          </p:spTgt>
                                        </p:tgtEl>
                                        <p:attrNameLst>
                                          <p:attrName>ppt_x</p:attrName>
                                        </p:attrNameLst>
                                      </p:cBhvr>
                                      <p:tavLst>
                                        <p:tav tm="0">
                                          <p:val>
                                            <p:strVal val="#ppt_x"/>
                                          </p:val>
                                        </p:tav>
                                        <p:tav tm="100000">
                                          <p:val>
                                            <p:strVal val="#ppt_x"/>
                                          </p:val>
                                        </p:tav>
                                      </p:tavLst>
                                    </p:anim>
                                    <p:anim calcmode="lin" valueType="num">
                                      <p:cBhvr>
                                        <p:cTn id="81" dur="1250" fill="hold"/>
                                        <p:tgtEl>
                                          <p:spTgt spid="8">
                                            <p:txEl>
                                              <p:pRg st="10" end="10"/>
                                            </p:txEl>
                                          </p:spTgt>
                                        </p:tgtEl>
                                        <p:attrNameLst>
                                          <p:attrName>ppt_y</p:attrName>
                                        </p:attrNameLst>
                                      </p:cBhvr>
                                      <p:tavLst>
                                        <p:tav tm="0">
                                          <p:val>
                                            <p:strVal val="#ppt_y+.1"/>
                                          </p:val>
                                        </p:tav>
                                        <p:tav tm="100000">
                                          <p:val>
                                            <p:strVal val="#ppt_y"/>
                                          </p:val>
                                        </p:tav>
                                      </p:tavLst>
                                    </p:anim>
                                  </p:childTnLst>
                                </p:cTn>
                              </p:par>
                            </p:childTnLst>
                          </p:cTn>
                        </p:par>
                        <p:par>
                          <p:cTn id="82" fill="hold">
                            <p:stCondLst>
                              <p:cond delay="19750"/>
                            </p:stCondLst>
                            <p:childTnLst>
                              <p:par>
                                <p:cTn id="83" presetID="42" presetClass="entr" presetSubtype="0" fill="hold" grpId="0" nodeType="afterEffect">
                                  <p:stCondLst>
                                    <p:cond delay="250"/>
                                  </p:stCondLst>
                                  <p:childTnLst>
                                    <p:set>
                                      <p:cBhvr>
                                        <p:cTn id="84" dur="1" fill="hold">
                                          <p:stCondLst>
                                            <p:cond delay="0"/>
                                          </p:stCondLst>
                                        </p:cTn>
                                        <p:tgtEl>
                                          <p:spTgt spid="8">
                                            <p:txEl>
                                              <p:pRg st="11" end="11"/>
                                            </p:txEl>
                                          </p:spTgt>
                                        </p:tgtEl>
                                        <p:attrNameLst>
                                          <p:attrName>style.visibility</p:attrName>
                                        </p:attrNameLst>
                                      </p:cBhvr>
                                      <p:to>
                                        <p:strVal val="visible"/>
                                      </p:to>
                                    </p:set>
                                    <p:animEffect transition="in" filter="fade">
                                      <p:cBhvr>
                                        <p:cTn id="85" dur="1250"/>
                                        <p:tgtEl>
                                          <p:spTgt spid="8">
                                            <p:txEl>
                                              <p:pRg st="11" end="11"/>
                                            </p:txEl>
                                          </p:spTgt>
                                        </p:tgtEl>
                                      </p:cBhvr>
                                    </p:animEffect>
                                    <p:anim calcmode="lin" valueType="num">
                                      <p:cBhvr>
                                        <p:cTn id="86" dur="1250" fill="hold"/>
                                        <p:tgtEl>
                                          <p:spTgt spid="8">
                                            <p:txEl>
                                              <p:pRg st="11" end="11"/>
                                            </p:txEl>
                                          </p:spTgt>
                                        </p:tgtEl>
                                        <p:attrNameLst>
                                          <p:attrName>ppt_x</p:attrName>
                                        </p:attrNameLst>
                                      </p:cBhvr>
                                      <p:tavLst>
                                        <p:tav tm="0">
                                          <p:val>
                                            <p:strVal val="#ppt_x"/>
                                          </p:val>
                                        </p:tav>
                                        <p:tav tm="100000">
                                          <p:val>
                                            <p:strVal val="#ppt_x"/>
                                          </p:val>
                                        </p:tav>
                                      </p:tavLst>
                                    </p:anim>
                                    <p:anim calcmode="lin" valueType="num">
                                      <p:cBhvr>
                                        <p:cTn id="87" dur="1250" fill="hold"/>
                                        <p:tgtEl>
                                          <p:spTgt spid="8">
                                            <p:txEl>
                                              <p:pRg st="11" end="11"/>
                                            </p:txEl>
                                          </p:spTgt>
                                        </p:tgtEl>
                                        <p:attrNameLst>
                                          <p:attrName>ppt_y</p:attrName>
                                        </p:attrNameLst>
                                      </p:cBhvr>
                                      <p:tavLst>
                                        <p:tav tm="0">
                                          <p:val>
                                            <p:strVal val="#ppt_y+.1"/>
                                          </p:val>
                                        </p:tav>
                                        <p:tav tm="100000">
                                          <p:val>
                                            <p:strVal val="#ppt_y"/>
                                          </p:val>
                                        </p:tav>
                                      </p:tavLst>
                                    </p:anim>
                                  </p:childTnLst>
                                </p:cTn>
                              </p:par>
                            </p:childTnLst>
                          </p:cTn>
                        </p:par>
                        <p:par>
                          <p:cTn id="88" fill="hold">
                            <p:stCondLst>
                              <p:cond delay="21250"/>
                            </p:stCondLst>
                            <p:childTnLst>
                              <p:par>
                                <p:cTn id="89" presetID="42" presetClass="entr" presetSubtype="0" fill="hold" grpId="0" nodeType="afterEffect">
                                  <p:stCondLst>
                                    <p:cond delay="250"/>
                                  </p:stCondLst>
                                  <p:childTnLst>
                                    <p:set>
                                      <p:cBhvr>
                                        <p:cTn id="90" dur="1" fill="hold">
                                          <p:stCondLst>
                                            <p:cond delay="0"/>
                                          </p:stCondLst>
                                        </p:cTn>
                                        <p:tgtEl>
                                          <p:spTgt spid="8">
                                            <p:txEl>
                                              <p:pRg st="12" end="12"/>
                                            </p:txEl>
                                          </p:spTgt>
                                        </p:tgtEl>
                                        <p:attrNameLst>
                                          <p:attrName>style.visibility</p:attrName>
                                        </p:attrNameLst>
                                      </p:cBhvr>
                                      <p:to>
                                        <p:strVal val="visible"/>
                                      </p:to>
                                    </p:set>
                                    <p:animEffect transition="in" filter="fade">
                                      <p:cBhvr>
                                        <p:cTn id="91" dur="1250"/>
                                        <p:tgtEl>
                                          <p:spTgt spid="8">
                                            <p:txEl>
                                              <p:pRg st="12" end="12"/>
                                            </p:txEl>
                                          </p:spTgt>
                                        </p:tgtEl>
                                      </p:cBhvr>
                                    </p:animEffect>
                                    <p:anim calcmode="lin" valueType="num">
                                      <p:cBhvr>
                                        <p:cTn id="92" dur="1250" fill="hold"/>
                                        <p:tgtEl>
                                          <p:spTgt spid="8">
                                            <p:txEl>
                                              <p:pRg st="12" end="12"/>
                                            </p:txEl>
                                          </p:spTgt>
                                        </p:tgtEl>
                                        <p:attrNameLst>
                                          <p:attrName>ppt_x</p:attrName>
                                        </p:attrNameLst>
                                      </p:cBhvr>
                                      <p:tavLst>
                                        <p:tav tm="0">
                                          <p:val>
                                            <p:strVal val="#ppt_x"/>
                                          </p:val>
                                        </p:tav>
                                        <p:tav tm="100000">
                                          <p:val>
                                            <p:strVal val="#ppt_x"/>
                                          </p:val>
                                        </p:tav>
                                      </p:tavLst>
                                    </p:anim>
                                    <p:anim calcmode="lin" valueType="num">
                                      <p:cBhvr>
                                        <p:cTn id="93" dur="1250" fill="hold"/>
                                        <p:tgtEl>
                                          <p:spTgt spid="8">
                                            <p:txEl>
                                              <p:pRg st="12" end="12"/>
                                            </p:txEl>
                                          </p:spTgt>
                                        </p:tgtEl>
                                        <p:attrNameLst>
                                          <p:attrName>ppt_y</p:attrName>
                                        </p:attrNameLst>
                                      </p:cBhvr>
                                      <p:tavLst>
                                        <p:tav tm="0">
                                          <p:val>
                                            <p:strVal val="#ppt_y+.1"/>
                                          </p:val>
                                        </p:tav>
                                        <p:tav tm="100000">
                                          <p:val>
                                            <p:strVal val="#ppt_y"/>
                                          </p:val>
                                        </p:tav>
                                      </p:tavLst>
                                    </p:anim>
                                  </p:childTnLst>
                                </p:cTn>
                              </p:par>
                            </p:childTnLst>
                          </p:cTn>
                        </p:par>
                        <p:par>
                          <p:cTn id="94" fill="hold">
                            <p:stCondLst>
                              <p:cond delay="22750"/>
                            </p:stCondLst>
                            <p:childTnLst>
                              <p:par>
                                <p:cTn id="95" presetID="42" presetClass="entr" presetSubtype="0" fill="hold" grpId="0" nodeType="afterEffect">
                                  <p:stCondLst>
                                    <p:cond delay="250"/>
                                  </p:stCondLst>
                                  <p:childTnLst>
                                    <p:set>
                                      <p:cBhvr>
                                        <p:cTn id="96" dur="1" fill="hold">
                                          <p:stCondLst>
                                            <p:cond delay="0"/>
                                          </p:stCondLst>
                                        </p:cTn>
                                        <p:tgtEl>
                                          <p:spTgt spid="8">
                                            <p:txEl>
                                              <p:pRg st="13" end="13"/>
                                            </p:txEl>
                                          </p:spTgt>
                                        </p:tgtEl>
                                        <p:attrNameLst>
                                          <p:attrName>style.visibility</p:attrName>
                                        </p:attrNameLst>
                                      </p:cBhvr>
                                      <p:to>
                                        <p:strVal val="visible"/>
                                      </p:to>
                                    </p:set>
                                    <p:animEffect transition="in" filter="fade">
                                      <p:cBhvr>
                                        <p:cTn id="97" dur="1250"/>
                                        <p:tgtEl>
                                          <p:spTgt spid="8">
                                            <p:txEl>
                                              <p:pRg st="13" end="13"/>
                                            </p:txEl>
                                          </p:spTgt>
                                        </p:tgtEl>
                                      </p:cBhvr>
                                    </p:animEffect>
                                    <p:anim calcmode="lin" valueType="num">
                                      <p:cBhvr>
                                        <p:cTn id="98" dur="1250" fill="hold"/>
                                        <p:tgtEl>
                                          <p:spTgt spid="8">
                                            <p:txEl>
                                              <p:pRg st="13" end="13"/>
                                            </p:txEl>
                                          </p:spTgt>
                                        </p:tgtEl>
                                        <p:attrNameLst>
                                          <p:attrName>ppt_x</p:attrName>
                                        </p:attrNameLst>
                                      </p:cBhvr>
                                      <p:tavLst>
                                        <p:tav tm="0">
                                          <p:val>
                                            <p:strVal val="#ppt_x"/>
                                          </p:val>
                                        </p:tav>
                                        <p:tav tm="100000">
                                          <p:val>
                                            <p:strVal val="#ppt_x"/>
                                          </p:val>
                                        </p:tav>
                                      </p:tavLst>
                                    </p:anim>
                                    <p:anim calcmode="lin" valueType="num">
                                      <p:cBhvr>
                                        <p:cTn id="99" dur="1250" fill="hold"/>
                                        <p:tgtEl>
                                          <p:spTgt spid="8">
                                            <p:txEl>
                                              <p:pRg st="13" end="13"/>
                                            </p:txEl>
                                          </p:spTgt>
                                        </p:tgtEl>
                                        <p:attrNameLst>
                                          <p:attrName>ppt_y</p:attrName>
                                        </p:attrNameLst>
                                      </p:cBhvr>
                                      <p:tavLst>
                                        <p:tav tm="0">
                                          <p:val>
                                            <p:strVal val="#ppt_y+.1"/>
                                          </p:val>
                                        </p:tav>
                                        <p:tav tm="100000">
                                          <p:val>
                                            <p:strVal val="#ppt_y"/>
                                          </p:val>
                                        </p:tav>
                                      </p:tavLst>
                                    </p:anim>
                                  </p:childTnLst>
                                </p:cTn>
                              </p:par>
                            </p:childTnLst>
                          </p:cTn>
                        </p:par>
                        <p:par>
                          <p:cTn id="100" fill="hold">
                            <p:stCondLst>
                              <p:cond delay="24250"/>
                            </p:stCondLst>
                            <p:childTnLst>
                              <p:par>
                                <p:cTn id="101" presetID="42" presetClass="entr" presetSubtype="0" fill="hold" grpId="0" nodeType="afterEffect">
                                  <p:stCondLst>
                                    <p:cond delay="0"/>
                                  </p:stCondLst>
                                  <p:childTnLst>
                                    <p:set>
                                      <p:cBhvr>
                                        <p:cTn id="102" dur="1" fill="hold">
                                          <p:stCondLst>
                                            <p:cond delay="0"/>
                                          </p:stCondLst>
                                        </p:cTn>
                                        <p:tgtEl>
                                          <p:spTgt spid="8">
                                            <p:txEl>
                                              <p:pRg st="14" end="14"/>
                                            </p:txEl>
                                          </p:spTgt>
                                        </p:tgtEl>
                                        <p:attrNameLst>
                                          <p:attrName>style.visibility</p:attrName>
                                        </p:attrNameLst>
                                      </p:cBhvr>
                                      <p:to>
                                        <p:strVal val="visible"/>
                                      </p:to>
                                    </p:set>
                                    <p:animEffect transition="in" filter="fade">
                                      <p:cBhvr>
                                        <p:cTn id="103" dur="1250"/>
                                        <p:tgtEl>
                                          <p:spTgt spid="8">
                                            <p:txEl>
                                              <p:pRg st="14" end="14"/>
                                            </p:txEl>
                                          </p:spTgt>
                                        </p:tgtEl>
                                      </p:cBhvr>
                                    </p:animEffect>
                                    <p:anim calcmode="lin" valueType="num">
                                      <p:cBhvr>
                                        <p:cTn id="104" dur="1250" fill="hold"/>
                                        <p:tgtEl>
                                          <p:spTgt spid="8">
                                            <p:txEl>
                                              <p:pRg st="14" end="14"/>
                                            </p:txEl>
                                          </p:spTgt>
                                        </p:tgtEl>
                                        <p:attrNameLst>
                                          <p:attrName>ppt_x</p:attrName>
                                        </p:attrNameLst>
                                      </p:cBhvr>
                                      <p:tavLst>
                                        <p:tav tm="0">
                                          <p:val>
                                            <p:strVal val="#ppt_x"/>
                                          </p:val>
                                        </p:tav>
                                        <p:tav tm="100000">
                                          <p:val>
                                            <p:strVal val="#ppt_x"/>
                                          </p:val>
                                        </p:tav>
                                      </p:tavLst>
                                    </p:anim>
                                    <p:anim calcmode="lin" valueType="num">
                                      <p:cBhvr>
                                        <p:cTn id="105" dur="1250" fill="hold"/>
                                        <p:tgtEl>
                                          <p:spTgt spid="8">
                                            <p:txEl>
                                              <p:pRg st="14" end="14"/>
                                            </p:txEl>
                                          </p:spTgt>
                                        </p:tgtEl>
                                        <p:attrNameLst>
                                          <p:attrName>ppt_y</p:attrName>
                                        </p:attrNameLst>
                                      </p:cBhvr>
                                      <p:tavLst>
                                        <p:tav tm="0">
                                          <p:val>
                                            <p:strVal val="#ppt_y+.1"/>
                                          </p:val>
                                        </p:tav>
                                        <p:tav tm="100000">
                                          <p:val>
                                            <p:strVal val="#ppt_y"/>
                                          </p:val>
                                        </p:tav>
                                      </p:tavLst>
                                    </p:anim>
                                  </p:childTnLst>
                                </p:cTn>
                              </p:par>
                            </p:childTnLst>
                          </p:cTn>
                        </p:par>
                        <p:par>
                          <p:cTn id="106" fill="hold">
                            <p:stCondLst>
                              <p:cond delay="25500"/>
                            </p:stCondLst>
                            <p:childTnLst>
                              <p:par>
                                <p:cTn id="107" presetID="42" presetClass="entr" presetSubtype="0" fill="hold" grpId="0" nodeType="afterEffect">
                                  <p:stCondLst>
                                    <p:cond delay="0"/>
                                  </p:stCondLst>
                                  <p:childTnLst>
                                    <p:set>
                                      <p:cBhvr>
                                        <p:cTn id="108" dur="1" fill="hold">
                                          <p:stCondLst>
                                            <p:cond delay="0"/>
                                          </p:stCondLst>
                                        </p:cTn>
                                        <p:tgtEl>
                                          <p:spTgt spid="8">
                                            <p:txEl>
                                              <p:pRg st="15" end="15"/>
                                            </p:txEl>
                                          </p:spTgt>
                                        </p:tgtEl>
                                        <p:attrNameLst>
                                          <p:attrName>style.visibility</p:attrName>
                                        </p:attrNameLst>
                                      </p:cBhvr>
                                      <p:to>
                                        <p:strVal val="visible"/>
                                      </p:to>
                                    </p:set>
                                    <p:animEffect transition="in" filter="fade">
                                      <p:cBhvr>
                                        <p:cTn id="109" dur="1250"/>
                                        <p:tgtEl>
                                          <p:spTgt spid="8">
                                            <p:txEl>
                                              <p:pRg st="15" end="15"/>
                                            </p:txEl>
                                          </p:spTgt>
                                        </p:tgtEl>
                                      </p:cBhvr>
                                    </p:animEffect>
                                    <p:anim calcmode="lin" valueType="num">
                                      <p:cBhvr>
                                        <p:cTn id="110" dur="1250" fill="hold"/>
                                        <p:tgtEl>
                                          <p:spTgt spid="8">
                                            <p:txEl>
                                              <p:pRg st="15" end="15"/>
                                            </p:txEl>
                                          </p:spTgt>
                                        </p:tgtEl>
                                        <p:attrNameLst>
                                          <p:attrName>ppt_x</p:attrName>
                                        </p:attrNameLst>
                                      </p:cBhvr>
                                      <p:tavLst>
                                        <p:tav tm="0">
                                          <p:val>
                                            <p:strVal val="#ppt_x"/>
                                          </p:val>
                                        </p:tav>
                                        <p:tav tm="100000">
                                          <p:val>
                                            <p:strVal val="#ppt_x"/>
                                          </p:val>
                                        </p:tav>
                                      </p:tavLst>
                                    </p:anim>
                                    <p:anim calcmode="lin" valueType="num">
                                      <p:cBhvr>
                                        <p:cTn id="111" dur="1250" fill="hold"/>
                                        <p:tgtEl>
                                          <p:spTgt spid="8">
                                            <p:txEl>
                                              <p:pRg st="15" end="15"/>
                                            </p:txEl>
                                          </p:spTgt>
                                        </p:tgtEl>
                                        <p:attrNameLst>
                                          <p:attrName>ppt_y</p:attrName>
                                        </p:attrNameLst>
                                      </p:cBhvr>
                                      <p:tavLst>
                                        <p:tav tm="0">
                                          <p:val>
                                            <p:strVal val="#ppt_y+.1"/>
                                          </p:val>
                                        </p:tav>
                                        <p:tav tm="100000">
                                          <p:val>
                                            <p:strVal val="#ppt_y"/>
                                          </p:val>
                                        </p:tav>
                                      </p:tavLst>
                                    </p:anim>
                                  </p:childTnLst>
                                </p:cTn>
                              </p:par>
                            </p:childTnLst>
                          </p:cTn>
                        </p:par>
                        <p:par>
                          <p:cTn id="112" fill="hold">
                            <p:stCondLst>
                              <p:cond delay="26750"/>
                            </p:stCondLst>
                            <p:childTnLst>
                              <p:par>
                                <p:cTn id="113" presetID="42" presetClass="entr" presetSubtype="0" fill="hold" grpId="0" nodeType="afterEffect">
                                  <p:stCondLst>
                                    <p:cond delay="0"/>
                                  </p:stCondLst>
                                  <p:childTnLst>
                                    <p:set>
                                      <p:cBhvr>
                                        <p:cTn id="114" dur="1" fill="hold">
                                          <p:stCondLst>
                                            <p:cond delay="0"/>
                                          </p:stCondLst>
                                        </p:cTn>
                                        <p:tgtEl>
                                          <p:spTgt spid="8">
                                            <p:txEl>
                                              <p:pRg st="16" end="16"/>
                                            </p:txEl>
                                          </p:spTgt>
                                        </p:tgtEl>
                                        <p:attrNameLst>
                                          <p:attrName>style.visibility</p:attrName>
                                        </p:attrNameLst>
                                      </p:cBhvr>
                                      <p:to>
                                        <p:strVal val="visible"/>
                                      </p:to>
                                    </p:set>
                                    <p:animEffect transition="in" filter="fade">
                                      <p:cBhvr>
                                        <p:cTn id="115" dur="1250"/>
                                        <p:tgtEl>
                                          <p:spTgt spid="8">
                                            <p:txEl>
                                              <p:pRg st="16" end="16"/>
                                            </p:txEl>
                                          </p:spTgt>
                                        </p:tgtEl>
                                      </p:cBhvr>
                                    </p:animEffect>
                                    <p:anim calcmode="lin" valueType="num">
                                      <p:cBhvr>
                                        <p:cTn id="116" dur="1250" fill="hold"/>
                                        <p:tgtEl>
                                          <p:spTgt spid="8">
                                            <p:txEl>
                                              <p:pRg st="16" end="16"/>
                                            </p:txEl>
                                          </p:spTgt>
                                        </p:tgtEl>
                                        <p:attrNameLst>
                                          <p:attrName>ppt_x</p:attrName>
                                        </p:attrNameLst>
                                      </p:cBhvr>
                                      <p:tavLst>
                                        <p:tav tm="0">
                                          <p:val>
                                            <p:strVal val="#ppt_x"/>
                                          </p:val>
                                        </p:tav>
                                        <p:tav tm="100000">
                                          <p:val>
                                            <p:strVal val="#ppt_x"/>
                                          </p:val>
                                        </p:tav>
                                      </p:tavLst>
                                    </p:anim>
                                    <p:anim calcmode="lin" valueType="num">
                                      <p:cBhvr>
                                        <p:cTn id="117" dur="1250" fill="hold"/>
                                        <p:tgtEl>
                                          <p:spTgt spid="8">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uiExpand="1" build="p"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smtClean="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smtClean="0">
                <a:solidFill>
                  <a:srgbClr val="FFFF00"/>
                </a:solidFill>
                <a:effectLst>
                  <a:outerShdw blurRad="38100" dist="38100" dir="2700000" algn="tl">
                    <a:srgbClr val="000000">
                      <a:alpha val="43137"/>
                    </a:srgbClr>
                  </a:outerShdw>
                </a:effectLst>
              </a:rPr>
            </a:br>
            <a:r>
              <a:rPr lang="en-GB" sz="3200" b="1" dirty="0" smtClean="0">
                <a:solidFill>
                  <a:srgbClr val="FFFF00"/>
                </a:solidFill>
                <a:effectLst>
                  <a:outerShdw blurRad="38100" dist="38100" dir="2700000" algn="tl">
                    <a:srgbClr val="000000">
                      <a:alpha val="43137"/>
                    </a:srgbClr>
                  </a:outerShdw>
                </a:effectLst>
              </a:rPr>
              <a:t/>
            </a:r>
            <a:br>
              <a:rPr lang="en-GB" sz="3200" b="1" dirty="0" smtClean="0">
                <a:solidFill>
                  <a:srgbClr val="FFFF00"/>
                </a:solidFill>
                <a:effectLst>
                  <a:outerShdw blurRad="38100" dist="38100" dir="2700000" algn="tl">
                    <a:srgbClr val="000000">
                      <a:alpha val="43137"/>
                    </a:srgbClr>
                  </a:outerShdw>
                </a:effectLst>
              </a:rPr>
            </a:br>
            <a:r>
              <a:rPr lang="en-GB" sz="3200" b="1" dirty="0" smtClean="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smtClean="0"/>
              <a:t>campus </a:t>
            </a:r>
            <a:r>
              <a:rPr lang="en-GB" sz="2400" i="1" dirty="0" err="1" smtClean="0"/>
              <a:t>Martius</a:t>
            </a:r>
            <a:r>
              <a:rPr lang="en-GB" sz="2400" i="1" dirty="0" smtClean="0"/>
              <a:t>, Mars field</a:t>
            </a:r>
            <a:endParaRPr lang="en-GB" sz="2400" i="1" dirty="0"/>
          </a:p>
        </p:txBody>
      </p:sp>
      <p:sp>
        <p:nvSpPr>
          <p:cNvPr id="7" name="Rectangle 6"/>
          <p:cNvSpPr/>
          <p:nvPr/>
        </p:nvSpPr>
        <p:spPr>
          <a:xfrm>
            <a:off x="5610" y="2093976"/>
            <a:ext cx="4572000" cy="2862322"/>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smtClean="0">
                <a:solidFill>
                  <a:srgbClr val="FFFF00"/>
                </a:solidFill>
              </a:rPr>
              <a:t>Who is the intended </a:t>
            </a:r>
            <a:br>
              <a:rPr lang="en-GB" sz="2000" b="1" dirty="0" smtClean="0">
                <a:solidFill>
                  <a:srgbClr val="FFFF00"/>
                </a:solidFill>
              </a:rPr>
            </a:br>
            <a:r>
              <a:rPr lang="en-GB" sz="2000" b="1" dirty="0" smtClean="0">
                <a:solidFill>
                  <a:srgbClr val="FFFF00"/>
                </a:solidFill>
              </a:rPr>
              <a:t>‘audience’ of the ‘ideology’ ?</a:t>
            </a:r>
            <a:br>
              <a:rPr lang="en-GB" sz="2000" b="1" dirty="0" smtClean="0">
                <a:solidFill>
                  <a:srgbClr val="FFFF00"/>
                </a:solidFill>
              </a:rPr>
            </a:br>
            <a:endParaRPr lang="en-GB" sz="2000" b="1" dirty="0" smtClean="0">
              <a:solidFill>
                <a:schemeClr val="accent3">
                  <a:lumMod val="20000"/>
                  <a:lumOff val="80000"/>
                </a:schemeClr>
              </a:solidFill>
            </a:endParaRPr>
          </a:p>
          <a:p>
            <a:pPr marL="342900" indent="-342900">
              <a:buFont typeface="Wingdings" panose="05000000000000000000" pitchFamily="2" charset="2"/>
              <a:buChar char="v"/>
            </a:pPr>
            <a:r>
              <a:rPr lang="en-GB" sz="2000" b="1" dirty="0" smtClean="0">
                <a:solidFill>
                  <a:schemeClr val="accent3">
                    <a:lumMod val="20000"/>
                    <a:lumOff val="80000"/>
                  </a:schemeClr>
                </a:solidFill>
              </a:rPr>
              <a:t>the senators</a:t>
            </a:r>
          </a:p>
          <a:p>
            <a:pPr marL="342900" indent="-342900">
              <a:buFont typeface="Wingdings" panose="05000000000000000000" pitchFamily="2" charset="2"/>
              <a:buChar char="v"/>
            </a:pPr>
            <a:r>
              <a:rPr lang="en-GB" sz="2000" b="1" dirty="0" smtClean="0">
                <a:solidFill>
                  <a:schemeClr val="accent3">
                    <a:lumMod val="20000"/>
                    <a:lumOff val="80000"/>
                  </a:schemeClr>
                </a:solidFill>
              </a:rPr>
              <a:t>the knights</a:t>
            </a:r>
          </a:p>
          <a:p>
            <a:pPr marL="342900" indent="-342900">
              <a:buFont typeface="Wingdings" panose="05000000000000000000" pitchFamily="2" charset="2"/>
              <a:buChar char="v"/>
            </a:pPr>
            <a:r>
              <a:rPr lang="en-GB" sz="2000" b="1" dirty="0" smtClean="0">
                <a:solidFill>
                  <a:schemeClr val="accent3">
                    <a:lumMod val="20000"/>
                    <a:lumOff val="80000"/>
                  </a:schemeClr>
                </a:solidFill>
              </a:rPr>
              <a:t>the army</a:t>
            </a:r>
          </a:p>
          <a:p>
            <a:pPr marL="342900" indent="-342900">
              <a:buFont typeface="Wingdings" panose="05000000000000000000" pitchFamily="2" charset="2"/>
              <a:buChar char="v"/>
            </a:pPr>
            <a:r>
              <a:rPr lang="en-GB" sz="2000" b="1" dirty="0" smtClean="0">
                <a:solidFill>
                  <a:schemeClr val="accent3">
                    <a:lumMod val="20000"/>
                    <a:lumOff val="80000"/>
                  </a:schemeClr>
                </a:solidFill>
              </a:rPr>
              <a:t>the ‘common people’</a:t>
            </a:r>
          </a:p>
          <a:p>
            <a:pPr marL="342900" indent="-342900">
              <a:buFont typeface="Wingdings" panose="05000000000000000000" pitchFamily="2" charset="2"/>
              <a:buChar char="v"/>
            </a:pPr>
            <a:r>
              <a:rPr lang="en-GB" sz="2000" b="1" dirty="0" smtClean="0">
                <a:solidFill>
                  <a:schemeClr val="accent3">
                    <a:lumMod val="20000"/>
                    <a:lumOff val="80000"/>
                  </a:schemeClr>
                </a:solidFill>
              </a:rPr>
              <a:t>the people in the provinces…</a:t>
            </a:r>
          </a:p>
          <a:p>
            <a:pPr marL="342900" indent="-342900">
              <a:buFont typeface="Wingdings" panose="05000000000000000000" pitchFamily="2" charset="2"/>
              <a:buChar char="v"/>
            </a:pPr>
            <a:endParaRPr lang="en-GB" sz="2000" b="1" dirty="0" smtClean="0">
              <a:solidFill>
                <a:schemeClr val="accent3">
                  <a:lumMod val="20000"/>
                  <a:lumOff val="80000"/>
                </a:schemeClr>
              </a:solidFill>
            </a:endParaRPr>
          </a:p>
        </p:txBody>
      </p:sp>
      <p:sp>
        <p:nvSpPr>
          <p:cNvPr id="8" name="Rectangle 7"/>
          <p:cNvSpPr/>
          <p:nvPr/>
        </p:nvSpPr>
        <p:spPr>
          <a:xfrm>
            <a:off x="4211960" y="1265847"/>
            <a:ext cx="4572000" cy="6247864"/>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i="1" dirty="0" smtClean="0">
                <a:solidFill>
                  <a:schemeClr val="tx2">
                    <a:lumMod val="20000"/>
                    <a:lumOff val="80000"/>
                  </a:schemeClr>
                </a:solidFill>
              </a:rPr>
              <a:t>For you to decide… !</a:t>
            </a:r>
            <a:br>
              <a:rPr lang="en-GB" sz="2000" b="1" i="1" dirty="0" smtClean="0">
                <a:solidFill>
                  <a:schemeClr val="tx2">
                    <a:lumMod val="20000"/>
                    <a:lumOff val="80000"/>
                  </a:schemeClr>
                </a:solidFill>
              </a:rPr>
            </a:br>
            <a:endParaRPr lang="en-GB" sz="2000" b="1" i="1" dirty="0" smtClean="0">
              <a:solidFill>
                <a:schemeClr val="tx2">
                  <a:lumMod val="20000"/>
                  <a:lumOff val="80000"/>
                </a:schemeClr>
              </a:solidFill>
            </a:endParaRPr>
          </a:p>
          <a:p>
            <a:pPr marL="342900" indent="-342900">
              <a:buFont typeface="Wingdings" panose="05000000000000000000" pitchFamily="2" charset="2"/>
              <a:buChar char="v"/>
            </a:pPr>
            <a:r>
              <a:rPr lang="en-GB" sz="2000" b="1" i="1" dirty="0" smtClean="0">
                <a:solidFill>
                  <a:schemeClr val="accent3">
                    <a:lumMod val="20000"/>
                    <a:lumOff val="80000"/>
                  </a:schemeClr>
                </a:solidFill>
              </a:rPr>
              <a:t>pax</a:t>
            </a:r>
            <a:r>
              <a:rPr lang="en-GB" sz="2000" b="1" dirty="0" smtClean="0">
                <a:solidFill>
                  <a:schemeClr val="accent3">
                    <a:lumMod val="20000"/>
                    <a:lumOff val="80000"/>
                  </a:schemeClr>
                </a:solidFill>
              </a:rPr>
              <a:t> – peace</a:t>
            </a:r>
          </a:p>
          <a:p>
            <a:pPr marL="342900" indent="-342900">
              <a:buFont typeface="Wingdings" panose="05000000000000000000" pitchFamily="2" charset="2"/>
              <a:buChar char="v"/>
            </a:pPr>
            <a:r>
              <a:rPr lang="en-GB" sz="2000" b="1" i="1" dirty="0" err="1" smtClean="0">
                <a:solidFill>
                  <a:schemeClr val="accent3">
                    <a:lumMod val="20000"/>
                    <a:lumOff val="80000"/>
                  </a:schemeClr>
                </a:solidFill>
              </a:rPr>
              <a:t>clementia</a:t>
            </a:r>
            <a:r>
              <a:rPr lang="en-GB" sz="2000" b="1" dirty="0" smtClean="0">
                <a:solidFill>
                  <a:schemeClr val="accent3">
                    <a:lumMod val="20000"/>
                    <a:lumOff val="80000"/>
                  </a:schemeClr>
                </a:solidFill>
              </a:rPr>
              <a:t> – clemency</a:t>
            </a:r>
          </a:p>
          <a:p>
            <a:pPr marL="342900" indent="-342900">
              <a:buFont typeface="Wingdings" panose="05000000000000000000" pitchFamily="2" charset="2"/>
              <a:buChar char="v"/>
            </a:pPr>
            <a:r>
              <a:rPr lang="en-GB" sz="2000" b="1" dirty="0" smtClean="0">
                <a:solidFill>
                  <a:schemeClr val="accent3">
                    <a:lumMod val="20000"/>
                    <a:lumOff val="80000"/>
                  </a:schemeClr>
                </a:solidFill>
              </a:rPr>
              <a:t>Victorious general…</a:t>
            </a:r>
          </a:p>
          <a:p>
            <a:pPr marL="342900" indent="-342900">
              <a:buFont typeface="Wingdings" panose="05000000000000000000" pitchFamily="2" charset="2"/>
              <a:buChar char="v"/>
            </a:pPr>
            <a:r>
              <a:rPr lang="en-GB" sz="2000" b="1" dirty="0" smtClean="0">
                <a:solidFill>
                  <a:schemeClr val="accent3">
                    <a:lumMod val="20000"/>
                    <a:lumOff val="80000"/>
                  </a:schemeClr>
                </a:solidFill>
              </a:rPr>
              <a:t>Prosperity</a:t>
            </a:r>
          </a:p>
          <a:p>
            <a:pPr marL="342900" indent="-342900">
              <a:buFont typeface="Wingdings" panose="05000000000000000000" pitchFamily="2" charset="2"/>
              <a:buChar char="v"/>
            </a:pPr>
            <a:r>
              <a:rPr lang="en-GB" sz="2000" b="1" dirty="0" smtClean="0">
                <a:solidFill>
                  <a:schemeClr val="accent3">
                    <a:lumMod val="20000"/>
                    <a:lumOff val="80000"/>
                  </a:schemeClr>
                </a:solidFill>
              </a:rPr>
              <a:t>Restoration of Republic</a:t>
            </a:r>
          </a:p>
          <a:p>
            <a:pPr marL="342900" indent="-342900">
              <a:buFont typeface="Wingdings" panose="05000000000000000000" pitchFamily="2" charset="2"/>
              <a:buChar char="v"/>
            </a:pPr>
            <a:r>
              <a:rPr lang="en-GB" sz="2000" b="1" dirty="0" smtClean="0">
                <a:solidFill>
                  <a:schemeClr val="accent3">
                    <a:lumMod val="20000"/>
                    <a:lumOff val="80000"/>
                  </a:schemeClr>
                </a:solidFill>
              </a:rPr>
              <a:t>Return to Republican values</a:t>
            </a:r>
          </a:p>
          <a:p>
            <a:pPr marL="800100" lvl="1" indent="-342900">
              <a:buFont typeface="Wingdings" panose="05000000000000000000" pitchFamily="2" charset="2"/>
              <a:buChar char="v"/>
            </a:pPr>
            <a:r>
              <a:rPr lang="en-GB" sz="2000" dirty="0" smtClean="0">
                <a:solidFill>
                  <a:schemeClr val="accent3">
                    <a:lumMod val="20000"/>
                    <a:lumOff val="80000"/>
                  </a:schemeClr>
                </a:solidFill>
              </a:rPr>
              <a:t>Morality; Marriage laws, etc.</a:t>
            </a:r>
          </a:p>
          <a:p>
            <a:pPr marL="342900" indent="-342900">
              <a:buFont typeface="Wingdings" panose="05000000000000000000" pitchFamily="2" charset="2"/>
              <a:buChar char="v"/>
            </a:pPr>
            <a:r>
              <a:rPr lang="en-GB" sz="2000" b="1" i="1" dirty="0" smtClean="0">
                <a:solidFill>
                  <a:schemeClr val="accent3">
                    <a:lumMod val="20000"/>
                    <a:lumOff val="80000"/>
                  </a:schemeClr>
                </a:solidFill>
              </a:rPr>
              <a:t>pietas</a:t>
            </a:r>
            <a:r>
              <a:rPr lang="en-GB" sz="2000" b="1" dirty="0" smtClean="0">
                <a:solidFill>
                  <a:schemeClr val="accent3">
                    <a:lumMod val="20000"/>
                    <a:lumOff val="80000"/>
                  </a:schemeClr>
                </a:solidFill>
              </a:rPr>
              <a:t> - piety</a:t>
            </a:r>
          </a:p>
          <a:p>
            <a:pPr marL="342900" indent="-342900">
              <a:buFont typeface="Wingdings" panose="05000000000000000000" pitchFamily="2" charset="2"/>
              <a:buChar char="v"/>
            </a:pPr>
            <a:r>
              <a:rPr lang="en-GB" sz="2000" b="1" dirty="0" smtClean="0">
                <a:solidFill>
                  <a:schemeClr val="accent3">
                    <a:lumMod val="20000"/>
                    <a:lumOff val="80000"/>
                  </a:schemeClr>
                </a:solidFill>
              </a:rPr>
              <a:t>Divinity / deification</a:t>
            </a:r>
          </a:p>
          <a:p>
            <a:pPr marL="342900" indent="-342900">
              <a:buFont typeface="Wingdings" panose="05000000000000000000" pitchFamily="2" charset="2"/>
              <a:buChar char="v"/>
            </a:pPr>
            <a:r>
              <a:rPr lang="en-GB" sz="2000" b="1" i="1" dirty="0" smtClean="0">
                <a:solidFill>
                  <a:schemeClr val="accent3">
                    <a:lumMod val="20000"/>
                    <a:lumOff val="80000"/>
                  </a:schemeClr>
                </a:solidFill>
              </a:rPr>
              <a:t>princeps / </a:t>
            </a:r>
            <a:r>
              <a:rPr lang="en-GB" sz="2000" b="1" i="1" dirty="0" err="1" smtClean="0">
                <a:solidFill>
                  <a:schemeClr val="accent3">
                    <a:lumMod val="20000"/>
                    <a:lumOff val="80000"/>
                  </a:schemeClr>
                </a:solidFill>
              </a:rPr>
              <a:t>primum</a:t>
            </a:r>
            <a:r>
              <a:rPr lang="en-GB" sz="2000" b="1" i="1" dirty="0" smtClean="0">
                <a:solidFill>
                  <a:schemeClr val="accent3">
                    <a:lumMod val="20000"/>
                    <a:lumOff val="80000"/>
                  </a:schemeClr>
                </a:solidFill>
              </a:rPr>
              <a:t> inter pares</a:t>
            </a:r>
          </a:p>
          <a:p>
            <a:pPr marL="342900" indent="-342900">
              <a:buFont typeface="Wingdings" panose="05000000000000000000" pitchFamily="2" charset="2"/>
              <a:buChar char="v"/>
            </a:pPr>
            <a:r>
              <a:rPr lang="en-GB" sz="2000" b="1" dirty="0" smtClean="0">
                <a:solidFill>
                  <a:schemeClr val="accent3">
                    <a:lumMod val="20000"/>
                    <a:lumOff val="80000"/>
                  </a:schemeClr>
                </a:solidFill>
              </a:rPr>
              <a:t>Urban embellishment</a:t>
            </a:r>
          </a:p>
          <a:p>
            <a:pPr marL="342900" indent="-342900">
              <a:buFont typeface="Wingdings" panose="05000000000000000000" pitchFamily="2" charset="2"/>
              <a:buChar char="v"/>
            </a:pPr>
            <a:r>
              <a:rPr lang="en-GB" sz="2000" b="1" dirty="0" smtClean="0">
                <a:solidFill>
                  <a:schemeClr val="accent3">
                    <a:lumMod val="20000"/>
                    <a:lumOff val="80000"/>
                  </a:schemeClr>
                </a:solidFill>
              </a:rPr>
              <a:t>Religious revival</a:t>
            </a:r>
          </a:p>
          <a:p>
            <a:pPr marL="342900" indent="-342900">
              <a:buFont typeface="Wingdings" panose="05000000000000000000" pitchFamily="2" charset="2"/>
              <a:buChar char="v"/>
            </a:pPr>
            <a:r>
              <a:rPr lang="en-GB" sz="2000" b="1" dirty="0" smtClean="0">
                <a:solidFill>
                  <a:schemeClr val="accent3">
                    <a:lumMod val="20000"/>
                    <a:lumOff val="80000"/>
                  </a:schemeClr>
                </a:solidFill>
              </a:rPr>
              <a:t>Golden Age &amp; Secular Games</a:t>
            </a:r>
          </a:p>
          <a:p>
            <a:pPr marL="342900" indent="-342900">
              <a:buFont typeface="Wingdings" panose="05000000000000000000" pitchFamily="2" charset="2"/>
              <a:buChar char="v"/>
            </a:pPr>
            <a:r>
              <a:rPr lang="en-GB" sz="2000" b="1" i="1" dirty="0" err="1" smtClean="0">
                <a:solidFill>
                  <a:schemeClr val="accent3">
                    <a:lumMod val="20000"/>
                    <a:lumOff val="80000"/>
                  </a:schemeClr>
                </a:solidFill>
              </a:rPr>
              <a:t>panem</a:t>
            </a:r>
            <a:r>
              <a:rPr lang="en-GB" sz="2000" b="1" i="1" dirty="0" smtClean="0">
                <a:solidFill>
                  <a:schemeClr val="accent3">
                    <a:lumMod val="20000"/>
                    <a:lumOff val="80000"/>
                  </a:schemeClr>
                </a:solidFill>
              </a:rPr>
              <a:t> et </a:t>
            </a:r>
            <a:r>
              <a:rPr lang="en-GB" sz="2000" b="1" i="1" dirty="0" err="1" smtClean="0">
                <a:solidFill>
                  <a:schemeClr val="accent3">
                    <a:lumMod val="20000"/>
                    <a:lumOff val="80000"/>
                  </a:schemeClr>
                </a:solidFill>
              </a:rPr>
              <a:t>circensem</a:t>
            </a:r>
            <a:endParaRPr lang="en-GB" sz="2000" b="1" i="1" dirty="0" smtClean="0">
              <a:solidFill>
                <a:schemeClr val="accent3">
                  <a:lumMod val="20000"/>
                  <a:lumOff val="80000"/>
                </a:schemeClr>
              </a:solidFill>
            </a:endParaRPr>
          </a:p>
          <a:p>
            <a:pPr marL="342900" indent="-342900">
              <a:buFont typeface="Wingdings" panose="05000000000000000000" pitchFamily="2" charset="2"/>
              <a:buChar char="v"/>
            </a:pPr>
            <a:r>
              <a:rPr lang="en-GB" sz="2000" b="1" dirty="0" smtClean="0">
                <a:solidFill>
                  <a:schemeClr val="accent3">
                    <a:lumMod val="20000"/>
                    <a:lumOff val="80000"/>
                  </a:schemeClr>
                </a:solidFill>
              </a:rPr>
              <a:t>World domination</a:t>
            </a:r>
          </a:p>
          <a:p>
            <a:pPr marL="342900" indent="-342900">
              <a:buFont typeface="Wingdings" panose="05000000000000000000" pitchFamily="2" charset="2"/>
              <a:buChar char="v"/>
            </a:pPr>
            <a:r>
              <a:rPr lang="en-GB" sz="2000" b="1" dirty="0" smtClean="0">
                <a:solidFill>
                  <a:schemeClr val="accent3">
                    <a:lumMod val="20000"/>
                    <a:lumOff val="80000"/>
                  </a:schemeClr>
                </a:solidFill>
              </a:rPr>
              <a:t>and many more…</a:t>
            </a:r>
          </a:p>
          <a:p>
            <a:pPr marL="342900" indent="-342900">
              <a:buFont typeface="Wingdings" panose="05000000000000000000" pitchFamily="2" charset="2"/>
              <a:buChar char="v"/>
            </a:pPr>
            <a:endParaRPr lang="en-GB" sz="2000" i="1" dirty="0" smtClean="0">
              <a:solidFill>
                <a:schemeClr val="accent3">
                  <a:lumMod val="20000"/>
                  <a:lumOff val="80000"/>
                </a:schemeClr>
              </a:solidFill>
            </a:endParaRPr>
          </a:p>
          <a:p>
            <a:pPr marL="342900" indent="-342900">
              <a:buFont typeface="Wingdings" panose="05000000000000000000" pitchFamily="2" charset="2"/>
              <a:buChar char="v"/>
            </a:pPr>
            <a:endParaRPr lang="en-GB" sz="2000" i="1" dirty="0">
              <a:solidFill>
                <a:schemeClr val="accent3">
                  <a:lumMod val="20000"/>
                  <a:lumOff val="80000"/>
                </a:schemeClr>
              </a:solidFill>
            </a:endParaRPr>
          </a:p>
        </p:txBody>
      </p:sp>
    </p:spTree>
    <p:extLst>
      <p:ext uri="{BB962C8B-B14F-4D97-AF65-F5344CB8AC3E}">
        <p14:creationId xmlns:p14="http://schemas.microsoft.com/office/powerpoint/2010/main" val="1541768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Ideology</a:t>
            </a:r>
            <a:endParaRPr lang="en-GB" dirty="0"/>
          </a:p>
        </p:txBody>
      </p:sp>
      <p:sp>
        <p:nvSpPr>
          <p:cNvPr id="7" name="Text Placeholder 6"/>
          <p:cNvSpPr>
            <a:spLocks noGrp="1"/>
          </p:cNvSpPr>
          <p:nvPr>
            <p:ph type="body" idx="2"/>
          </p:nvPr>
        </p:nvSpPr>
        <p:spPr/>
        <p:txBody>
          <a:bodyPr/>
          <a:lstStyle/>
          <a:p>
            <a:r>
              <a:rPr lang="en-GB" dirty="0" smtClean="0"/>
              <a:t>of the Augustan regime</a:t>
            </a:r>
          </a:p>
          <a:p>
            <a:endParaRPr lang="en-GB" dirty="0"/>
          </a:p>
          <a:p>
            <a:endParaRPr lang="en-GB" dirty="0" smtClean="0"/>
          </a:p>
          <a:p>
            <a:endParaRPr lang="en-GB" dirty="0"/>
          </a:p>
          <a:p>
            <a:endParaRPr lang="en-GB" dirty="0" smtClean="0"/>
          </a:p>
          <a:p>
            <a:endParaRPr lang="en-GB" dirty="0"/>
          </a:p>
          <a:p>
            <a:r>
              <a:rPr lang="en-GB" dirty="0" smtClean="0"/>
              <a:t>Porta Prima Statue</a:t>
            </a:r>
          </a:p>
          <a:p>
            <a:r>
              <a:rPr lang="en-GB" dirty="0" smtClean="0"/>
              <a:t>- expression of ideologies </a:t>
            </a:r>
            <a:br>
              <a:rPr lang="en-GB" dirty="0" smtClean="0"/>
            </a:br>
            <a:r>
              <a:rPr lang="en-GB" dirty="0" smtClean="0"/>
              <a:t>- or Augustus’</a:t>
            </a:r>
            <a:br>
              <a:rPr lang="en-GB" dirty="0" smtClean="0"/>
            </a:br>
            <a:r>
              <a:rPr lang="en-GB" dirty="0" smtClean="0"/>
              <a:t>self-representation ?</a:t>
            </a:r>
            <a:endParaRPr lang="en-GB" dirty="0"/>
          </a:p>
        </p:txBody>
      </p:sp>
      <p:sp>
        <p:nvSpPr>
          <p:cNvPr id="6" name="Content Placeholder 5"/>
          <p:cNvSpPr>
            <a:spLocks noGrp="1"/>
          </p:cNvSpPr>
          <p:nvPr>
            <p:ph sz="quarter" idx="1"/>
          </p:nvPr>
        </p:nvSpPr>
        <p:spPr/>
        <p:txBody>
          <a:bodyPr/>
          <a:lstStyle/>
          <a:p>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11447"/>
          <a:stretch/>
        </p:blipFill>
        <p:spPr>
          <a:xfrm>
            <a:off x="2987824" y="-26155"/>
            <a:ext cx="5829280" cy="6882677"/>
          </a:xfrm>
          <a:prstGeom prst="rect">
            <a:avLst/>
          </a:prstGeom>
        </p:spPr>
      </p:pic>
    </p:spTree>
    <p:extLst>
      <p:ext uri="{BB962C8B-B14F-4D97-AF65-F5344CB8AC3E}">
        <p14:creationId xmlns:p14="http://schemas.microsoft.com/office/powerpoint/2010/main" val="11309142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smtClean="0"/>
              <a:t>Ideology</a:t>
            </a:r>
            <a:endParaRPr lang="en-GB" dirty="0"/>
          </a:p>
        </p:txBody>
      </p:sp>
      <p:sp>
        <p:nvSpPr>
          <p:cNvPr id="3" name="Text Placeholder 2"/>
          <p:cNvSpPr>
            <a:spLocks noGrp="1"/>
          </p:cNvSpPr>
          <p:nvPr>
            <p:ph type="body" idx="2"/>
          </p:nvPr>
        </p:nvSpPr>
        <p:spPr>
          <a:xfrm>
            <a:off x="381000" y="3789040"/>
            <a:ext cx="2362200" cy="2337123"/>
          </a:xfrm>
        </p:spPr>
        <p:txBody>
          <a:bodyPr/>
          <a:lstStyle/>
          <a:p>
            <a:r>
              <a:rPr lang="en-GB" dirty="0" smtClean="0"/>
              <a:t>Gemma </a:t>
            </a:r>
            <a:r>
              <a:rPr lang="en-GB" dirty="0" err="1" smtClean="0"/>
              <a:t>Augustea</a:t>
            </a:r>
            <a:r>
              <a:rPr lang="en-GB" dirty="0"/>
              <a:t/>
            </a:r>
            <a:br>
              <a:rPr lang="en-GB" dirty="0"/>
            </a:br>
            <a:r>
              <a:rPr lang="en-GB" dirty="0" smtClean="0"/>
              <a:t>beginning 1</a:t>
            </a:r>
            <a:r>
              <a:rPr lang="en-GB" baseline="30000" dirty="0" smtClean="0"/>
              <a:t>st</a:t>
            </a:r>
            <a:r>
              <a:rPr lang="en-GB" dirty="0" smtClean="0"/>
              <a:t> c. A.D.</a:t>
            </a:r>
            <a:br>
              <a:rPr lang="en-GB" dirty="0" smtClean="0"/>
            </a:br>
            <a:r>
              <a:rPr lang="en-GB" dirty="0" smtClean="0"/>
              <a:t>19 by 23 cm</a:t>
            </a:r>
          </a:p>
          <a:p>
            <a:endParaRPr lang="en-GB" dirty="0"/>
          </a:p>
        </p:txBody>
      </p:sp>
      <p:sp>
        <p:nvSpPr>
          <p:cNvPr id="2" name="Content Placeholder 1"/>
          <p:cNvSpPr>
            <a:spLocks noGrp="1"/>
          </p:cNvSpPr>
          <p:nvPr>
            <p:ph sz="quarter" idx="1"/>
          </p:nvPr>
        </p:nvSpPr>
        <p:spPr/>
        <p:txBody>
          <a:bodyPr/>
          <a:lstStyle/>
          <a:p>
            <a:endParaRPr lang="en-GB"/>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p14="http://schemas.microsoft.com/office/powerpoint/2010/main" val="2360081786"/>
      </p:ext>
    </p:extLst>
  </p:cSld>
  <p:clrMapOvr>
    <a:masterClrMapping/>
  </p:clrMapOvr>
  <p:transition spd="slow">
    <p:randomBar dir="vert"/>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endParaRPr lang="en-GB" dirty="0"/>
          </a:p>
        </p:txBody>
      </p:sp>
      <p:sp>
        <p:nvSpPr>
          <p:cNvPr id="4" name="Content Placeholder 3"/>
          <p:cNvSpPr>
            <a:spLocks noGrp="1"/>
          </p:cNvSpPr>
          <p:nvPr>
            <p:ph sz="quarter" idx="1"/>
          </p:nvPr>
        </p:nvSpPr>
        <p:spPr/>
        <p:txBody>
          <a:bodyPr/>
          <a:lstStyle/>
          <a:p>
            <a:endParaRPr lang="en-GB"/>
          </a:p>
        </p:txBody>
      </p:sp>
      <p:pic>
        <p:nvPicPr>
          <p:cNvPr id="1026" name="Picture 2" descr="http://www.montney.com/marine/iwo.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3008"/>
          <a:stretch/>
        </p:blipFill>
        <p:spPr bwMode="auto">
          <a:xfrm>
            <a:off x="2771800" y="0"/>
            <a:ext cx="6025560" cy="39968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employees.oneonta.edu/farberas/arth/Images/109images/Roman/augustus/gemma_augustus.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t="60105"/>
          <a:stretch/>
        </p:blipFill>
        <p:spPr bwMode="auto">
          <a:xfrm>
            <a:off x="2699792" y="4023360"/>
            <a:ext cx="6229615" cy="2258576"/>
          </a:xfrm>
          <a:prstGeom prst="rect">
            <a:avLst/>
          </a:prstGeom>
          <a:noFill/>
        </p:spPr>
      </p:pic>
      <p:sp>
        <p:nvSpPr>
          <p:cNvPr id="7" name="TextBox 6"/>
          <p:cNvSpPr txBox="1"/>
          <p:nvPr/>
        </p:nvSpPr>
        <p:spPr>
          <a:xfrm rot="1358286">
            <a:off x="6156595" y="901913"/>
            <a:ext cx="2699089" cy="923330"/>
          </a:xfrm>
          <a:prstGeom prst="rect">
            <a:avLst/>
          </a:prstGeom>
          <a:noFill/>
        </p:spPr>
        <p:txBody>
          <a:bodyPr wrap="square" rtlCol="0">
            <a:spAutoFit/>
          </a:bodyPr>
          <a:lstStyle/>
          <a:p>
            <a:pPr algn="ctr"/>
            <a:r>
              <a:rPr lang="en-GB" i="1" dirty="0">
                <a:solidFill>
                  <a:srgbClr val="C00000"/>
                </a:solidFill>
              </a:rPr>
              <a:t>Raising the Flag </a:t>
            </a:r>
            <a:r>
              <a:rPr lang="en-GB" i="1" dirty="0" smtClean="0">
                <a:solidFill>
                  <a:srgbClr val="C00000"/>
                </a:solidFill>
              </a:rPr>
              <a:t/>
            </a:r>
            <a:br>
              <a:rPr lang="en-GB" i="1" dirty="0" smtClean="0">
                <a:solidFill>
                  <a:srgbClr val="C00000"/>
                </a:solidFill>
              </a:rPr>
            </a:br>
            <a:r>
              <a:rPr lang="en-GB" i="1" dirty="0" smtClean="0">
                <a:solidFill>
                  <a:srgbClr val="C00000"/>
                </a:solidFill>
              </a:rPr>
              <a:t>on </a:t>
            </a:r>
            <a:r>
              <a:rPr lang="en-GB" i="1" dirty="0">
                <a:solidFill>
                  <a:srgbClr val="C00000"/>
                </a:solidFill>
              </a:rPr>
              <a:t>Iwo </a:t>
            </a:r>
            <a:r>
              <a:rPr lang="en-GB" i="1" dirty="0" smtClean="0">
                <a:solidFill>
                  <a:srgbClr val="C00000"/>
                </a:solidFill>
              </a:rPr>
              <a:t>Jima</a:t>
            </a:r>
            <a:br>
              <a:rPr lang="en-GB" i="1" dirty="0" smtClean="0">
                <a:solidFill>
                  <a:srgbClr val="C00000"/>
                </a:solidFill>
              </a:rPr>
            </a:br>
            <a:r>
              <a:rPr lang="en-GB" dirty="0" smtClean="0">
                <a:solidFill>
                  <a:srgbClr val="C00000"/>
                </a:solidFill>
              </a:rPr>
              <a:t>23</a:t>
            </a:r>
            <a:r>
              <a:rPr lang="en-GB" baseline="30000" dirty="0" smtClean="0">
                <a:solidFill>
                  <a:srgbClr val="C00000"/>
                </a:solidFill>
              </a:rPr>
              <a:t>rd</a:t>
            </a:r>
            <a:r>
              <a:rPr lang="en-GB" dirty="0" smtClean="0">
                <a:solidFill>
                  <a:srgbClr val="C00000"/>
                </a:solidFill>
              </a:rPr>
              <a:t> February 1945</a:t>
            </a:r>
            <a:endParaRPr lang="en-GB" dirty="0">
              <a:solidFill>
                <a:srgbClr val="C00000"/>
              </a:solidFill>
            </a:endParaRPr>
          </a:p>
        </p:txBody>
      </p:sp>
    </p:spTree>
    <p:extLst>
      <p:ext uri="{BB962C8B-B14F-4D97-AF65-F5344CB8AC3E}">
        <p14:creationId xmlns:p14="http://schemas.microsoft.com/office/powerpoint/2010/main" val="10389549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par>
                          <p:cTn id="8" fill="hold">
                            <p:stCondLst>
                              <p:cond delay="2500"/>
                            </p:stCondLst>
                            <p:childTnLst>
                              <p:par>
                                <p:cTn id="9" presetID="10" presetClass="entr" presetSubtype="0" fill="hold" grpId="0" nodeType="afterEffect">
                                  <p:stCondLst>
                                    <p:cond delay="50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r>
              <a:rPr lang="en-GB" dirty="0" smtClean="0"/>
              <a:t>Centre: Augustus</a:t>
            </a:r>
            <a:br>
              <a:rPr lang="en-GB" dirty="0" smtClean="0"/>
            </a:br>
            <a:r>
              <a:rPr lang="en-GB" dirty="0" smtClean="0"/>
              <a:t>           divine honours</a:t>
            </a:r>
          </a:p>
          <a:p>
            <a:r>
              <a:rPr lang="en-GB" dirty="0" smtClean="0"/>
              <a:t>Prosperity to the land</a:t>
            </a:r>
          </a:p>
          <a:p>
            <a:r>
              <a:rPr lang="en-GB" dirty="0" smtClean="0"/>
              <a:t>Ruling the known world</a:t>
            </a:r>
          </a:p>
          <a:p>
            <a:r>
              <a:rPr lang="en-GB" dirty="0" smtClean="0"/>
              <a:t>Victory </a:t>
            </a:r>
          </a:p>
          <a:p>
            <a:r>
              <a:rPr lang="en-GB" dirty="0" smtClean="0"/>
              <a:t>Pax</a:t>
            </a:r>
          </a:p>
        </p:txBody>
      </p:sp>
      <p:sp>
        <p:nvSpPr>
          <p:cNvPr id="4" name="Content Placeholder 3"/>
          <p:cNvSpPr>
            <a:spLocks noGrp="1"/>
          </p:cNvSpPr>
          <p:nvPr>
            <p:ph sz="quarter" idx="1"/>
          </p:nvPr>
        </p:nvSpPr>
        <p:spPr/>
        <p:txBody>
          <a:bodyPr/>
          <a:lstStyle/>
          <a:p>
            <a:endParaRPr lang="en-GB"/>
          </a:p>
        </p:txBody>
      </p:sp>
      <p:pic>
        <p:nvPicPr>
          <p:cNvPr id="2050" name="Picture 2" descr="File:Gemma Augustea (numbers).JPG"/>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72862" y="620688"/>
            <a:ext cx="6377054" cy="59413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012160" y="-27384"/>
            <a:ext cx="1728192" cy="1015663"/>
          </a:xfrm>
          <a:prstGeom prst="rect">
            <a:avLst/>
          </a:prstGeom>
          <a:noFill/>
        </p:spPr>
        <p:txBody>
          <a:bodyPr wrap="square" rtlCol="0">
            <a:spAutoFit/>
          </a:bodyPr>
          <a:lstStyle/>
          <a:p>
            <a:pPr algn="ctr"/>
            <a:r>
              <a:rPr lang="en-GB" sz="2000" b="1" dirty="0" smtClean="0">
                <a:solidFill>
                  <a:srgbClr val="C00000"/>
                </a:solidFill>
                <a:effectLst>
                  <a:outerShdw blurRad="38100" dist="38100" dir="2700000" algn="tl">
                    <a:srgbClr val="000000">
                      <a:alpha val="43137"/>
                    </a:srgbClr>
                  </a:outerShdw>
                </a:effectLst>
              </a:rPr>
              <a:t>Augustus</a:t>
            </a:r>
            <a:r>
              <a:rPr lang="en-GB" b="1" dirty="0" smtClean="0">
                <a:solidFill>
                  <a:srgbClr val="C00000"/>
                </a:solidFill>
                <a:effectLst>
                  <a:outerShdw blurRad="38100" dist="38100" dir="2700000" algn="tl">
                    <a:srgbClr val="000000">
                      <a:alpha val="43137"/>
                    </a:srgbClr>
                  </a:outerShdw>
                </a:effectLst>
              </a:rPr>
              <a:t/>
            </a:r>
            <a:br>
              <a:rPr lang="en-GB" b="1" dirty="0" smtClean="0">
                <a:solidFill>
                  <a:srgbClr val="C00000"/>
                </a:solidFill>
                <a:effectLst>
                  <a:outerShdw blurRad="38100" dist="38100" dir="2700000" algn="tl">
                    <a:srgbClr val="000000">
                      <a:alpha val="43137"/>
                    </a:srgbClr>
                  </a:outerShdw>
                </a:effectLst>
              </a:rPr>
            </a:br>
            <a:r>
              <a:rPr lang="en-GB" sz="1600" dirty="0" smtClean="0">
                <a:solidFill>
                  <a:srgbClr val="C00000"/>
                </a:solidFill>
                <a:effectLst>
                  <a:outerShdw blurRad="38100" dist="38100" dir="2700000" algn="tl">
                    <a:srgbClr val="000000">
                      <a:alpha val="43137"/>
                    </a:srgbClr>
                  </a:outerShdw>
                </a:effectLst>
              </a:rPr>
              <a:t>+civic crown</a:t>
            </a:r>
            <a:br>
              <a:rPr lang="en-GB" sz="1600" dirty="0" smtClean="0">
                <a:solidFill>
                  <a:srgbClr val="C00000"/>
                </a:solidFill>
                <a:effectLst>
                  <a:outerShdw blurRad="38100" dist="38100" dir="2700000" algn="tl">
                    <a:srgbClr val="000000">
                      <a:alpha val="43137"/>
                    </a:srgbClr>
                  </a:outerShdw>
                </a:effectLst>
              </a:rPr>
            </a:br>
            <a:r>
              <a:rPr lang="en-GB" sz="1200" dirty="0" smtClean="0">
                <a:solidFill>
                  <a:schemeClr val="accent1">
                    <a:lumMod val="60000"/>
                    <a:lumOff val="40000"/>
                  </a:schemeClr>
                </a:solidFill>
                <a:effectLst>
                  <a:outerShdw blurRad="38100" dist="38100" dir="2700000" algn="tl">
                    <a:srgbClr val="000000">
                      <a:alpha val="43137"/>
                    </a:srgbClr>
                  </a:outerShdw>
                </a:effectLst>
              </a:rPr>
              <a:t>+</a:t>
            </a:r>
            <a:r>
              <a:rPr lang="en-GB" sz="1200" i="1" dirty="0" err="1" smtClean="0">
                <a:solidFill>
                  <a:schemeClr val="accent1">
                    <a:lumMod val="60000"/>
                    <a:lumOff val="40000"/>
                  </a:schemeClr>
                </a:solidFill>
                <a:effectLst>
                  <a:outerShdw blurRad="38100" dist="38100" dir="2700000" algn="tl">
                    <a:srgbClr val="000000">
                      <a:alpha val="43137"/>
                    </a:srgbClr>
                  </a:outerShdw>
                </a:effectLst>
              </a:rPr>
              <a:t>lituus</a:t>
            </a:r>
            <a:r>
              <a:rPr lang="en-GB" sz="1200" dirty="0" smtClean="0">
                <a:solidFill>
                  <a:schemeClr val="accent1">
                    <a:lumMod val="60000"/>
                    <a:lumOff val="40000"/>
                  </a:schemeClr>
                </a:solidFill>
                <a:effectLst>
                  <a:outerShdw blurRad="38100" dist="38100" dir="2700000" algn="tl">
                    <a:srgbClr val="000000">
                      <a:alpha val="43137"/>
                    </a:srgbClr>
                  </a:outerShdw>
                </a:effectLst>
              </a:rPr>
              <a:t>/augury stick</a:t>
            </a:r>
            <a:br>
              <a:rPr lang="en-GB" sz="1200" dirty="0" smtClean="0">
                <a:solidFill>
                  <a:schemeClr val="accent1">
                    <a:lumMod val="60000"/>
                    <a:lumOff val="40000"/>
                  </a:schemeClr>
                </a:solidFill>
                <a:effectLst>
                  <a:outerShdw blurRad="38100" dist="38100" dir="2700000" algn="tl">
                    <a:srgbClr val="000000">
                      <a:alpha val="43137"/>
                    </a:srgbClr>
                  </a:outerShdw>
                </a:effectLst>
              </a:rPr>
            </a:br>
            <a:r>
              <a:rPr lang="en-GB" sz="1200" dirty="0" smtClean="0">
                <a:solidFill>
                  <a:schemeClr val="accent1">
                    <a:lumMod val="60000"/>
                    <a:lumOff val="40000"/>
                  </a:schemeClr>
                </a:solidFill>
                <a:effectLst>
                  <a:outerShdw blurRad="38100" dist="38100" dir="2700000" algn="tl">
                    <a:srgbClr val="000000">
                      <a:alpha val="43137"/>
                    </a:srgbClr>
                  </a:outerShdw>
                </a:effectLst>
                <a:sym typeface="Wingdings" panose="05000000000000000000" pitchFamily="2" charset="2"/>
              </a:rPr>
              <a:t></a:t>
            </a:r>
            <a:r>
              <a:rPr lang="en-GB" sz="1200" dirty="0" smtClean="0">
                <a:solidFill>
                  <a:schemeClr val="accent1">
                    <a:lumMod val="60000"/>
                    <a:lumOff val="40000"/>
                  </a:schemeClr>
                </a:solidFill>
                <a:effectLst>
                  <a:outerShdw blurRad="38100" dist="38100" dir="2700000" algn="tl">
                    <a:srgbClr val="000000">
                      <a:alpha val="43137"/>
                    </a:srgbClr>
                  </a:outerShdw>
                </a:effectLst>
              </a:rPr>
              <a:t>just wars</a:t>
            </a:r>
            <a:endParaRPr lang="en-GB" dirty="0">
              <a:solidFill>
                <a:schemeClr val="accent1">
                  <a:lumMod val="60000"/>
                  <a:lumOff val="40000"/>
                </a:schemeClr>
              </a:solidFill>
              <a:effectLst>
                <a:outerShdw blurRad="38100" dist="38100" dir="2700000" algn="tl">
                  <a:srgbClr val="000000">
                    <a:alpha val="43137"/>
                  </a:srgbClr>
                </a:outerShdw>
              </a:effectLst>
            </a:endParaRPr>
          </a:p>
        </p:txBody>
      </p:sp>
      <p:sp>
        <p:nvSpPr>
          <p:cNvPr id="7" name="TextBox 6"/>
          <p:cNvSpPr txBox="1"/>
          <p:nvPr/>
        </p:nvSpPr>
        <p:spPr>
          <a:xfrm>
            <a:off x="7321724" y="666758"/>
            <a:ext cx="1728192" cy="615553"/>
          </a:xfrm>
          <a:prstGeom prst="rect">
            <a:avLst/>
          </a:prstGeom>
          <a:noFill/>
        </p:spPr>
        <p:txBody>
          <a:bodyPr wrap="square" rtlCol="0">
            <a:spAutoFit/>
          </a:bodyPr>
          <a:lstStyle/>
          <a:p>
            <a:pPr algn="ctr"/>
            <a:r>
              <a:rPr lang="en-GB" b="1" dirty="0" err="1" smtClean="0">
                <a:solidFill>
                  <a:srgbClr val="C00000"/>
                </a:solidFill>
                <a:effectLst>
                  <a:outerShdw blurRad="38100" dist="38100" dir="2700000" algn="tl">
                    <a:srgbClr val="000000">
                      <a:alpha val="43137"/>
                    </a:srgbClr>
                  </a:outerShdw>
                </a:effectLst>
              </a:rPr>
              <a:t>Oikumene</a:t>
            </a:r>
            <a:r>
              <a:rPr lang="en-GB" b="1" dirty="0" smtClean="0">
                <a:solidFill>
                  <a:srgbClr val="C00000"/>
                </a:solidFill>
                <a:effectLst>
                  <a:outerShdw blurRad="38100" dist="38100" dir="2700000" algn="tl">
                    <a:srgbClr val="000000">
                      <a:alpha val="43137"/>
                    </a:srgbClr>
                  </a:outerShdw>
                </a:effectLst>
              </a:rPr>
              <a:t/>
            </a:r>
            <a:br>
              <a:rPr lang="en-GB" b="1" dirty="0" smtClean="0">
                <a:solidFill>
                  <a:srgbClr val="C00000"/>
                </a:solidFill>
                <a:effectLst>
                  <a:outerShdw blurRad="38100" dist="38100" dir="2700000" algn="tl">
                    <a:srgbClr val="000000">
                      <a:alpha val="43137"/>
                    </a:srgbClr>
                  </a:outerShdw>
                </a:effectLst>
              </a:rPr>
            </a:br>
            <a:r>
              <a:rPr lang="en-GB" sz="1600" dirty="0" smtClean="0">
                <a:solidFill>
                  <a:srgbClr val="C00000"/>
                </a:solidFill>
                <a:effectLst>
                  <a:outerShdw blurRad="38100" dist="38100" dir="2700000" algn="tl">
                    <a:srgbClr val="000000">
                      <a:alpha val="43137"/>
                    </a:srgbClr>
                  </a:outerShdw>
                </a:effectLst>
              </a:rPr>
              <a:t>inhabited world</a:t>
            </a:r>
            <a:endParaRPr lang="en-GB" dirty="0">
              <a:solidFill>
                <a:srgbClr val="C00000"/>
              </a:solidFill>
              <a:effectLst>
                <a:outerShdw blurRad="38100" dist="38100" dir="2700000" algn="tl">
                  <a:srgbClr val="000000">
                    <a:alpha val="43137"/>
                  </a:srgbClr>
                </a:outerShdw>
              </a:effectLst>
            </a:endParaRPr>
          </a:p>
        </p:txBody>
      </p:sp>
      <p:cxnSp>
        <p:nvCxnSpPr>
          <p:cNvPr id="8" name="Straight Arrow Connector 7"/>
          <p:cNvCxnSpPr/>
          <p:nvPr/>
        </p:nvCxnSpPr>
        <p:spPr>
          <a:xfrm>
            <a:off x="6876256" y="620688"/>
            <a:ext cx="0" cy="75211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7" idx="2"/>
          </p:cNvCxnSpPr>
          <p:nvPr/>
        </p:nvCxnSpPr>
        <p:spPr>
          <a:xfrm flipH="1">
            <a:off x="7812360" y="1282311"/>
            <a:ext cx="373460" cy="28229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5868144" y="3717032"/>
            <a:ext cx="1728192" cy="369332"/>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eagle</a:t>
            </a:r>
            <a:endParaRPr lang="en-GB" dirty="0">
              <a:solidFill>
                <a:srgbClr val="C00000"/>
              </a:solidFill>
              <a:effectLst>
                <a:outerShdw blurRad="38100" dist="38100" dir="2700000" algn="tl">
                  <a:srgbClr val="000000">
                    <a:alpha val="43137"/>
                  </a:srgbClr>
                </a:outerShdw>
              </a:effectLst>
            </a:endParaRPr>
          </a:p>
        </p:txBody>
      </p:sp>
      <p:sp>
        <p:nvSpPr>
          <p:cNvPr id="17" name="TextBox 16"/>
          <p:cNvSpPr txBox="1"/>
          <p:nvPr/>
        </p:nvSpPr>
        <p:spPr>
          <a:xfrm rot="3672919">
            <a:off x="7833127" y="1498490"/>
            <a:ext cx="1728192" cy="646331"/>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Neptune/</a:t>
            </a:r>
            <a:br>
              <a:rPr lang="en-GB" b="1" dirty="0" smtClean="0">
                <a:solidFill>
                  <a:srgbClr val="C00000"/>
                </a:solidFill>
                <a:effectLst>
                  <a:outerShdw blurRad="38100" dist="38100" dir="2700000" algn="tl">
                    <a:srgbClr val="000000">
                      <a:alpha val="43137"/>
                    </a:srgbClr>
                  </a:outerShdw>
                </a:effectLst>
              </a:rPr>
            </a:br>
            <a:r>
              <a:rPr lang="en-GB" b="1" dirty="0" err="1" smtClean="0">
                <a:solidFill>
                  <a:srgbClr val="C00000"/>
                </a:solidFill>
                <a:effectLst>
                  <a:outerShdw blurRad="38100" dist="38100" dir="2700000" algn="tl">
                    <a:srgbClr val="000000">
                      <a:alpha val="43137"/>
                    </a:srgbClr>
                  </a:outerShdw>
                </a:effectLst>
              </a:rPr>
              <a:t>Oceanus</a:t>
            </a:r>
            <a:endParaRPr lang="en-GB" dirty="0">
              <a:solidFill>
                <a:srgbClr val="C00000"/>
              </a:solidFill>
              <a:effectLst>
                <a:outerShdw blurRad="38100" dist="38100" dir="2700000" algn="tl">
                  <a:srgbClr val="000000">
                    <a:alpha val="43137"/>
                  </a:srgbClr>
                </a:outerShdw>
              </a:effectLst>
            </a:endParaRPr>
          </a:p>
        </p:txBody>
      </p:sp>
      <p:cxnSp>
        <p:nvCxnSpPr>
          <p:cNvPr id="18" name="Straight Arrow Connector 17"/>
          <p:cNvCxnSpPr>
            <a:stCxn id="17" idx="2"/>
          </p:cNvCxnSpPr>
          <p:nvPr/>
        </p:nvCxnSpPr>
        <p:spPr>
          <a:xfrm flipH="1">
            <a:off x="7917940" y="1977266"/>
            <a:ext cx="496049" cy="16030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64288" y="3347699"/>
            <a:ext cx="1728192" cy="646331"/>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Italia</a:t>
            </a:r>
            <a:br>
              <a:rPr lang="en-GB" b="1" dirty="0" smtClean="0">
                <a:solidFill>
                  <a:srgbClr val="C00000"/>
                </a:solidFill>
                <a:effectLst>
                  <a:outerShdw blurRad="38100" dist="38100" dir="2700000" algn="tl">
                    <a:srgbClr val="000000">
                      <a:alpha val="43137"/>
                    </a:srgbClr>
                  </a:outerShdw>
                </a:effectLst>
              </a:rPr>
            </a:br>
            <a:r>
              <a:rPr lang="en-GB" b="1" dirty="0" smtClean="0">
                <a:solidFill>
                  <a:srgbClr val="C00000"/>
                </a:solidFill>
                <a:effectLst>
                  <a:outerShdw blurRad="38100" dist="38100" dir="2700000" algn="tl">
                    <a:srgbClr val="000000">
                      <a:alpha val="43137"/>
                    </a:srgbClr>
                  </a:outerShdw>
                </a:effectLst>
              </a:rPr>
              <a:t>+</a:t>
            </a:r>
            <a:r>
              <a:rPr lang="en-GB" dirty="0" smtClean="0">
                <a:solidFill>
                  <a:srgbClr val="C00000"/>
                </a:solidFill>
                <a:effectLst>
                  <a:outerShdw blurRad="38100" dist="38100" dir="2700000" algn="tl">
                    <a:srgbClr val="000000">
                      <a:alpha val="43137"/>
                    </a:srgbClr>
                  </a:outerShdw>
                </a:effectLst>
              </a:rPr>
              <a:t>cornucopia</a:t>
            </a:r>
            <a:endParaRPr lang="en-GB" dirty="0">
              <a:solidFill>
                <a:srgbClr val="C00000"/>
              </a:solidFill>
              <a:effectLst>
                <a:outerShdw blurRad="38100" dist="38100" dir="2700000" algn="tl">
                  <a:srgbClr val="000000">
                    <a:alpha val="43137"/>
                  </a:srgbClr>
                </a:outerShdw>
              </a:effectLst>
            </a:endParaRPr>
          </a:p>
        </p:txBody>
      </p:sp>
      <p:sp>
        <p:nvSpPr>
          <p:cNvPr id="23" name="TextBox 22"/>
          <p:cNvSpPr txBox="1"/>
          <p:nvPr/>
        </p:nvSpPr>
        <p:spPr>
          <a:xfrm rot="20265930">
            <a:off x="4937666" y="2314378"/>
            <a:ext cx="1728192" cy="369332"/>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Roma</a:t>
            </a:r>
            <a:endParaRPr lang="en-GB" dirty="0">
              <a:solidFill>
                <a:srgbClr val="C00000"/>
              </a:solidFill>
              <a:effectLst>
                <a:outerShdw blurRad="38100" dist="38100" dir="2700000" algn="tl">
                  <a:srgbClr val="000000">
                    <a:alpha val="43137"/>
                  </a:srgbClr>
                </a:outerShdw>
              </a:effectLst>
            </a:endParaRPr>
          </a:p>
        </p:txBody>
      </p:sp>
      <p:sp>
        <p:nvSpPr>
          <p:cNvPr id="24" name="TextBox 23"/>
          <p:cNvSpPr txBox="1"/>
          <p:nvPr/>
        </p:nvSpPr>
        <p:spPr>
          <a:xfrm>
            <a:off x="2904562" y="116632"/>
            <a:ext cx="2093859" cy="646331"/>
          </a:xfrm>
          <a:prstGeom prst="rect">
            <a:avLst/>
          </a:prstGeom>
          <a:noFill/>
        </p:spPr>
        <p:txBody>
          <a:bodyPr wrap="square" rtlCol="0">
            <a:spAutoFit/>
          </a:bodyPr>
          <a:lstStyle/>
          <a:p>
            <a:pPr algn="ctr"/>
            <a:r>
              <a:rPr lang="en-GB" b="1" dirty="0" smtClean="0">
                <a:solidFill>
                  <a:srgbClr val="C00000"/>
                </a:solidFill>
                <a:effectLst>
                  <a:outerShdw blurRad="38100" dist="38100" dir="2700000" algn="tl">
                    <a:srgbClr val="000000">
                      <a:alpha val="43137"/>
                    </a:srgbClr>
                  </a:outerShdw>
                </a:effectLst>
              </a:rPr>
              <a:t>Victoria</a:t>
            </a:r>
            <a:br>
              <a:rPr lang="en-GB" b="1" dirty="0" smtClean="0">
                <a:solidFill>
                  <a:srgbClr val="C00000"/>
                </a:solidFill>
                <a:effectLst>
                  <a:outerShdw blurRad="38100" dist="38100" dir="2700000" algn="tl">
                    <a:srgbClr val="000000">
                      <a:alpha val="43137"/>
                    </a:srgbClr>
                  </a:outerShdw>
                </a:effectLst>
              </a:rPr>
            </a:br>
            <a:r>
              <a:rPr lang="en-GB" dirty="0" smtClean="0">
                <a:solidFill>
                  <a:srgbClr val="C00000"/>
                </a:solidFill>
                <a:effectLst>
                  <a:outerShdw blurRad="38100" dist="38100" dir="2700000" algn="tl">
                    <a:srgbClr val="000000">
                      <a:alpha val="43137"/>
                    </a:srgbClr>
                  </a:outerShdw>
                </a:effectLst>
              </a:rPr>
              <a:t>+chariot/</a:t>
            </a:r>
            <a:r>
              <a:rPr lang="en-GB" dirty="0" err="1" smtClean="0">
                <a:solidFill>
                  <a:srgbClr val="C00000"/>
                </a:solidFill>
                <a:effectLst>
                  <a:outerShdw blurRad="38100" dist="38100" dir="2700000" algn="tl">
                    <a:srgbClr val="000000">
                      <a:alpha val="43137"/>
                    </a:srgbClr>
                  </a:outerShdw>
                </a:effectLst>
              </a:rPr>
              <a:t>bigae</a:t>
            </a:r>
            <a:endParaRPr lang="en-GB" dirty="0">
              <a:solidFill>
                <a:srgbClr val="C00000"/>
              </a:solidFill>
              <a:effectLst>
                <a:outerShdw blurRad="38100" dist="38100" dir="2700000" algn="tl">
                  <a:srgbClr val="000000">
                    <a:alpha val="43137"/>
                  </a:srgbClr>
                </a:outerShdw>
              </a:effectLst>
            </a:endParaRPr>
          </a:p>
        </p:txBody>
      </p:sp>
      <p:cxnSp>
        <p:nvCxnSpPr>
          <p:cNvPr id="25" name="Straight Arrow Connector 24"/>
          <p:cNvCxnSpPr/>
          <p:nvPr/>
        </p:nvCxnSpPr>
        <p:spPr>
          <a:xfrm>
            <a:off x="3951491" y="762963"/>
            <a:ext cx="260469" cy="60983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rot="18162565">
            <a:off x="2765472" y="2595229"/>
            <a:ext cx="1728192" cy="338554"/>
          </a:xfrm>
          <a:prstGeom prst="rect">
            <a:avLst/>
          </a:prstGeom>
          <a:noFill/>
        </p:spPr>
        <p:txBody>
          <a:bodyPr wrap="square" rtlCol="0">
            <a:spAutoFit/>
          </a:bodyPr>
          <a:lstStyle/>
          <a:p>
            <a:pPr algn="ctr"/>
            <a:r>
              <a:rPr lang="en-GB" sz="1600" dirty="0" err="1" smtClean="0">
                <a:solidFill>
                  <a:srgbClr val="C00000"/>
                </a:solidFill>
                <a:effectLst>
                  <a:outerShdw blurRad="38100" dist="38100" dir="2700000" algn="tl">
                    <a:srgbClr val="000000">
                      <a:alpha val="43137"/>
                    </a:srgbClr>
                  </a:outerShdw>
                </a:effectLst>
              </a:rPr>
              <a:t>triumphator</a:t>
            </a:r>
            <a:r>
              <a:rPr lang="en-GB" sz="1600" dirty="0" smtClean="0">
                <a:solidFill>
                  <a:srgbClr val="C00000"/>
                </a:solidFill>
                <a:effectLst>
                  <a:outerShdw blurRad="38100" dist="38100" dir="2700000" algn="tl">
                    <a:srgbClr val="000000">
                      <a:alpha val="43137"/>
                    </a:srgbClr>
                  </a:outerShdw>
                </a:effectLst>
              </a:rPr>
              <a:t>?</a:t>
            </a:r>
            <a:endParaRPr lang="en-GB" sz="1600" dirty="0">
              <a:solidFill>
                <a:srgbClr val="C00000"/>
              </a:solidFill>
              <a:effectLst>
                <a:outerShdw blurRad="38100" dist="38100" dir="2700000" algn="tl">
                  <a:srgbClr val="000000">
                    <a:alpha val="43137"/>
                  </a:srgbClr>
                </a:outerShdw>
              </a:effectLst>
            </a:endParaRPr>
          </a:p>
        </p:txBody>
      </p:sp>
      <p:sp>
        <p:nvSpPr>
          <p:cNvPr id="28" name="TextBox 27"/>
          <p:cNvSpPr txBox="1"/>
          <p:nvPr/>
        </p:nvSpPr>
        <p:spPr>
          <a:xfrm>
            <a:off x="3286202" y="5805264"/>
            <a:ext cx="2149893" cy="369332"/>
          </a:xfrm>
          <a:prstGeom prst="rect">
            <a:avLst/>
          </a:prstGeom>
          <a:noFill/>
        </p:spPr>
        <p:txBody>
          <a:bodyPr wrap="square" rtlCol="0">
            <a:spAutoFit/>
          </a:bodyPr>
          <a:lstStyle/>
          <a:p>
            <a:pPr algn="ctr"/>
            <a:r>
              <a:rPr lang="en-GB" dirty="0" smtClean="0">
                <a:solidFill>
                  <a:srgbClr val="C00000"/>
                </a:solidFill>
                <a:effectLst>
                  <a:outerShdw blurRad="38100" dist="38100" dir="2700000" algn="tl">
                    <a:srgbClr val="000000">
                      <a:alpha val="43137"/>
                    </a:srgbClr>
                  </a:outerShdw>
                </a:effectLst>
              </a:rPr>
              <a:t>Celts/Germans?</a:t>
            </a:r>
            <a:endParaRPr lang="en-GB" dirty="0">
              <a:solidFill>
                <a:srgbClr val="C00000"/>
              </a:solidFill>
              <a:effectLst>
                <a:outerShdw blurRad="38100" dist="38100" dir="2700000" algn="tl">
                  <a:srgbClr val="000000">
                    <a:alpha val="43137"/>
                  </a:srgbClr>
                </a:outerShdw>
              </a:effectLst>
            </a:endParaRPr>
          </a:p>
        </p:txBody>
      </p:sp>
      <p:sp>
        <p:nvSpPr>
          <p:cNvPr id="29" name="TextBox 28"/>
          <p:cNvSpPr txBox="1"/>
          <p:nvPr/>
        </p:nvSpPr>
        <p:spPr>
          <a:xfrm rot="2177955">
            <a:off x="3390391" y="5105104"/>
            <a:ext cx="3107598" cy="369332"/>
          </a:xfrm>
          <a:prstGeom prst="rect">
            <a:avLst/>
          </a:prstGeom>
          <a:noFill/>
        </p:spPr>
        <p:txBody>
          <a:bodyPr wrap="square" rtlCol="0">
            <a:spAutoFit/>
          </a:bodyPr>
          <a:lstStyle/>
          <a:p>
            <a:pPr algn="ctr"/>
            <a:r>
              <a:rPr lang="en-GB" dirty="0" err="1" smtClean="0">
                <a:solidFill>
                  <a:srgbClr val="C00000"/>
                </a:solidFill>
                <a:effectLst>
                  <a:outerShdw blurRad="38100" dist="38100" dir="2700000" algn="tl">
                    <a:srgbClr val="000000">
                      <a:alpha val="43137"/>
                    </a:srgbClr>
                  </a:outerShdw>
                </a:effectLst>
              </a:rPr>
              <a:t>tropaion</a:t>
            </a:r>
            <a:r>
              <a:rPr lang="en-GB" dirty="0" smtClean="0">
                <a:solidFill>
                  <a:srgbClr val="C00000"/>
                </a:solidFill>
                <a:effectLst>
                  <a:outerShdw blurRad="38100" dist="38100" dir="2700000" algn="tl">
                    <a:srgbClr val="000000">
                      <a:alpha val="43137"/>
                    </a:srgbClr>
                  </a:outerShdw>
                </a:effectLst>
              </a:rPr>
              <a:t> / trophy of war</a:t>
            </a:r>
            <a:endParaRPr lang="en-GB" dirty="0">
              <a:solidFill>
                <a:srgbClr val="C00000"/>
              </a:solidFill>
              <a:effectLst>
                <a:outerShdw blurRad="38100" dist="38100" dir="2700000" algn="tl">
                  <a:srgbClr val="000000">
                    <a:alpha val="43137"/>
                  </a:srgbClr>
                </a:outerShdw>
              </a:effectLst>
            </a:endParaRPr>
          </a:p>
        </p:txBody>
      </p:sp>
      <p:sp>
        <p:nvSpPr>
          <p:cNvPr id="30" name="TextBox 29"/>
          <p:cNvSpPr txBox="1"/>
          <p:nvPr/>
        </p:nvSpPr>
        <p:spPr>
          <a:xfrm>
            <a:off x="4544937" y="321623"/>
            <a:ext cx="2093859" cy="369332"/>
          </a:xfrm>
          <a:prstGeom prst="rect">
            <a:avLst/>
          </a:prstGeom>
          <a:noFill/>
        </p:spPr>
        <p:txBody>
          <a:bodyPr wrap="square" rtlCol="0">
            <a:spAutoFit/>
          </a:bodyPr>
          <a:lstStyle/>
          <a:p>
            <a:pPr algn="ctr"/>
            <a:r>
              <a:rPr lang="en-GB" dirty="0" err="1" smtClean="0">
                <a:solidFill>
                  <a:srgbClr val="C00000"/>
                </a:solidFill>
                <a:effectLst>
                  <a:outerShdw blurRad="38100" dist="38100" dir="2700000" algn="tl">
                    <a:srgbClr val="000000">
                      <a:alpha val="43137"/>
                    </a:srgbClr>
                  </a:outerShdw>
                </a:effectLst>
              </a:rPr>
              <a:t>capricorn</a:t>
            </a:r>
            <a:endParaRPr lang="en-GB" dirty="0">
              <a:solidFill>
                <a:srgbClr val="C00000"/>
              </a:solidFill>
              <a:effectLst>
                <a:outerShdw blurRad="38100" dist="38100" dir="2700000" algn="tl">
                  <a:srgbClr val="000000">
                    <a:alpha val="43137"/>
                  </a:srgbClr>
                </a:outerShdw>
              </a:effectLst>
            </a:endParaRPr>
          </a:p>
        </p:txBody>
      </p:sp>
      <p:cxnSp>
        <p:nvCxnSpPr>
          <p:cNvPr id="31" name="Straight Arrow Connector 30"/>
          <p:cNvCxnSpPr>
            <a:stCxn id="30" idx="2"/>
          </p:cNvCxnSpPr>
          <p:nvPr/>
        </p:nvCxnSpPr>
        <p:spPr>
          <a:xfrm>
            <a:off x="5591867" y="690955"/>
            <a:ext cx="713909" cy="73250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067944" y="4355812"/>
            <a:ext cx="2149893" cy="369332"/>
          </a:xfrm>
          <a:prstGeom prst="rect">
            <a:avLst/>
          </a:prstGeom>
          <a:noFill/>
        </p:spPr>
        <p:txBody>
          <a:bodyPr wrap="square" rtlCol="0">
            <a:spAutoFit/>
          </a:bodyPr>
          <a:lstStyle/>
          <a:p>
            <a:pPr algn="ctr"/>
            <a:r>
              <a:rPr lang="en-GB" dirty="0" smtClean="0">
                <a:solidFill>
                  <a:srgbClr val="C00000"/>
                </a:solidFill>
                <a:effectLst>
                  <a:outerShdw blurRad="38100" dist="38100" dir="2700000" algn="tl">
                    <a:srgbClr val="000000">
                      <a:alpha val="43137"/>
                    </a:srgbClr>
                  </a:outerShdw>
                </a:effectLst>
              </a:rPr>
              <a:t>Mars?</a:t>
            </a:r>
            <a:endParaRPr lang="en-GB" dirty="0">
              <a:solidFill>
                <a:srgbClr val="C00000"/>
              </a:solidFill>
              <a:effectLst>
                <a:outerShdw blurRad="38100" dist="38100" dir="2700000" algn="tl">
                  <a:srgbClr val="000000">
                    <a:alpha val="43137"/>
                  </a:srgbClr>
                </a:outerShdw>
              </a:effectLst>
            </a:endParaRPr>
          </a:p>
        </p:txBody>
      </p:sp>
      <p:sp>
        <p:nvSpPr>
          <p:cNvPr id="36" name="TextBox 35"/>
          <p:cNvSpPr txBox="1"/>
          <p:nvPr/>
        </p:nvSpPr>
        <p:spPr>
          <a:xfrm>
            <a:off x="5076056" y="6011996"/>
            <a:ext cx="3687321" cy="369332"/>
          </a:xfrm>
          <a:prstGeom prst="rect">
            <a:avLst/>
          </a:prstGeom>
          <a:noFill/>
        </p:spPr>
        <p:txBody>
          <a:bodyPr wrap="square" rtlCol="0">
            <a:spAutoFit/>
          </a:bodyPr>
          <a:lstStyle/>
          <a:p>
            <a:pPr algn="r"/>
            <a:r>
              <a:rPr lang="en-GB" dirty="0" smtClean="0">
                <a:solidFill>
                  <a:srgbClr val="C00000"/>
                </a:solidFill>
                <a:effectLst>
                  <a:outerShdw blurRad="38100" dist="38100" dir="2700000" algn="tl">
                    <a:srgbClr val="000000">
                      <a:alpha val="43137"/>
                    </a:srgbClr>
                  </a:outerShdw>
                </a:effectLst>
              </a:rPr>
              <a:t>anonymous soldiers?</a:t>
            </a:r>
            <a:endParaRPr lang="en-GB" dirty="0">
              <a:solidFill>
                <a:srgbClr val="C00000"/>
              </a:solidFill>
              <a:effectLst>
                <a:outerShdw blurRad="38100" dist="38100" dir="2700000" algn="tl">
                  <a:srgbClr val="000000">
                    <a:alpha val="43137"/>
                  </a:srgbClr>
                </a:outerShdw>
              </a:effectLst>
            </a:endParaRPr>
          </a:p>
        </p:txBody>
      </p:sp>
      <p:sp>
        <p:nvSpPr>
          <p:cNvPr id="39" name="TextBox 38"/>
          <p:cNvSpPr txBox="1"/>
          <p:nvPr/>
        </p:nvSpPr>
        <p:spPr>
          <a:xfrm>
            <a:off x="3923928" y="2484400"/>
            <a:ext cx="1728192" cy="861774"/>
          </a:xfrm>
          <a:prstGeom prst="rect">
            <a:avLst/>
          </a:prstGeom>
          <a:noFill/>
        </p:spPr>
        <p:txBody>
          <a:bodyPr wrap="square" rtlCol="0">
            <a:spAutoFit/>
          </a:bodyPr>
          <a:lstStyle/>
          <a:p>
            <a:pPr algn="ctr"/>
            <a:r>
              <a:rPr lang="en-GB" sz="1600" dirty="0" smtClean="0">
                <a:solidFill>
                  <a:srgbClr val="C00000"/>
                </a:solidFill>
                <a:effectLst>
                  <a:outerShdw blurRad="38100" dist="38100" dir="2700000" algn="tl">
                    <a:srgbClr val="000000">
                      <a:alpha val="43137"/>
                    </a:srgbClr>
                  </a:outerShdw>
                </a:effectLst>
              </a:rPr>
              <a:t>Tiberius?</a:t>
            </a:r>
            <a:br>
              <a:rPr lang="en-GB" sz="1600" dirty="0" smtClean="0">
                <a:solidFill>
                  <a:srgbClr val="C00000"/>
                </a:solidFill>
                <a:effectLst>
                  <a:outerShdw blurRad="38100" dist="38100" dir="2700000" algn="tl">
                    <a:srgbClr val="000000">
                      <a:alpha val="43137"/>
                    </a:srgbClr>
                  </a:outerShdw>
                </a:effectLst>
              </a:rPr>
            </a:br>
            <a:r>
              <a:rPr lang="en-GB" sz="1600" dirty="0" err="1" smtClean="0">
                <a:solidFill>
                  <a:srgbClr val="C00000"/>
                </a:solidFill>
                <a:effectLst>
                  <a:outerShdw blurRad="38100" dist="38100" dir="2700000" algn="tl">
                    <a:srgbClr val="000000">
                      <a:alpha val="43137"/>
                    </a:srgbClr>
                  </a:outerShdw>
                </a:effectLst>
              </a:rPr>
              <a:t>Germanicus</a:t>
            </a:r>
            <a:r>
              <a:rPr lang="en-GB" sz="1600" dirty="0" smtClean="0">
                <a:solidFill>
                  <a:srgbClr val="C00000"/>
                </a:solidFill>
                <a:effectLst>
                  <a:outerShdw blurRad="38100" dist="38100" dir="2700000" algn="tl">
                    <a:srgbClr val="000000">
                      <a:alpha val="43137"/>
                    </a:srgbClr>
                  </a:outerShdw>
                </a:effectLst>
              </a:rPr>
              <a:t>?</a:t>
            </a:r>
            <a:br>
              <a:rPr lang="en-GB" sz="1600" dirty="0" smtClean="0">
                <a:solidFill>
                  <a:srgbClr val="C00000"/>
                </a:solidFill>
                <a:effectLst>
                  <a:outerShdw blurRad="38100" dist="38100" dir="2700000" algn="tl">
                    <a:srgbClr val="000000">
                      <a:alpha val="43137"/>
                    </a:srgbClr>
                  </a:outerShdw>
                </a:effectLst>
              </a:rPr>
            </a:br>
            <a:r>
              <a:rPr lang="en-GB" sz="1600" dirty="0" smtClean="0">
                <a:solidFill>
                  <a:srgbClr val="C00000"/>
                </a:solidFill>
                <a:effectLst>
                  <a:outerShdw blurRad="38100" dist="38100" dir="2700000" algn="tl">
                    <a:srgbClr val="000000">
                      <a:alpha val="43137"/>
                    </a:srgbClr>
                  </a:outerShdw>
                </a:effectLst>
              </a:rPr>
              <a:t>Drusus?</a:t>
            </a:r>
            <a:endParaRPr lang="en-GB"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373999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circle(out)">
                                      <p:cBhvr>
                                        <p:cTn id="7" dur="2000"/>
                                        <p:tgtEl>
                                          <p:spTgt spid="28"/>
                                        </p:tgtEl>
                                      </p:cBhvr>
                                    </p:animEffect>
                                  </p:childTnLst>
                                </p:cTn>
                              </p:par>
                            </p:childTnLst>
                          </p:cTn>
                        </p:par>
                        <p:par>
                          <p:cTn id="8" fill="hold">
                            <p:stCondLst>
                              <p:cond delay="2000"/>
                            </p:stCondLst>
                            <p:childTnLst>
                              <p:par>
                                <p:cTn id="9" presetID="6" presetClass="entr" presetSubtype="32" fill="hold" grpId="0" nodeType="afterEffect">
                                  <p:stCondLst>
                                    <p:cond delay="0"/>
                                  </p:stCondLst>
                                  <p:childTnLst>
                                    <p:set>
                                      <p:cBhvr>
                                        <p:cTn id="10" dur="1" fill="hold">
                                          <p:stCondLst>
                                            <p:cond delay="0"/>
                                          </p:stCondLst>
                                        </p:cTn>
                                        <p:tgtEl>
                                          <p:spTgt spid="29"/>
                                        </p:tgtEl>
                                        <p:attrNameLst>
                                          <p:attrName>style.visibility</p:attrName>
                                        </p:attrNameLst>
                                      </p:cBhvr>
                                      <p:to>
                                        <p:strVal val="visible"/>
                                      </p:to>
                                    </p:set>
                                    <p:animEffect transition="in" filter="circle(out)">
                                      <p:cBhvr>
                                        <p:cTn id="11" dur="2000"/>
                                        <p:tgtEl>
                                          <p:spTgt spid="29"/>
                                        </p:tgtEl>
                                      </p:cBhvr>
                                    </p:animEffect>
                                  </p:childTnLst>
                                </p:cTn>
                              </p:par>
                            </p:childTnLst>
                          </p:cTn>
                        </p:par>
                        <p:par>
                          <p:cTn id="12" fill="hold">
                            <p:stCondLst>
                              <p:cond delay="4000"/>
                            </p:stCondLst>
                            <p:childTnLst>
                              <p:par>
                                <p:cTn id="13" presetID="6" presetClass="entr" presetSubtype="32"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circle(out)">
                                      <p:cBhvr>
                                        <p:cTn id="15" dur="2000"/>
                                        <p:tgtEl>
                                          <p:spTgt spid="35"/>
                                        </p:tgtEl>
                                      </p:cBhvr>
                                    </p:animEffect>
                                  </p:childTnLst>
                                </p:cTn>
                              </p:par>
                            </p:childTnLst>
                          </p:cTn>
                        </p:par>
                        <p:par>
                          <p:cTn id="16" fill="hold">
                            <p:stCondLst>
                              <p:cond delay="6000"/>
                            </p:stCondLst>
                            <p:childTnLst>
                              <p:par>
                                <p:cTn id="17" presetID="6" presetClass="entr" presetSubtype="32" fill="hold" grpId="0" nodeType="after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circle(out)">
                                      <p:cBhvr>
                                        <p:cTn id="19" dur="2000"/>
                                        <p:tgtEl>
                                          <p:spTgt spid="3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up)">
                                      <p:cBhvr>
                                        <p:cTn id="24" dur="500"/>
                                        <p:tgtEl>
                                          <p:spTgt spid="5"/>
                                        </p:tgtEl>
                                      </p:cBhvr>
                                    </p:animEffect>
                                  </p:childTnLst>
                                </p:cTn>
                              </p:par>
                            </p:childTnLst>
                          </p:cTn>
                        </p:par>
                        <p:par>
                          <p:cTn id="25" fill="hold">
                            <p:stCondLst>
                              <p:cond delay="500"/>
                            </p:stCondLst>
                            <p:childTnLst>
                              <p:par>
                                <p:cTn id="26" presetID="22" presetClass="entr" presetSubtype="1"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up)">
                                      <p:cBhvr>
                                        <p:cTn id="28" dur="500"/>
                                        <p:tgtEl>
                                          <p:spTgt spid="8"/>
                                        </p:tgtEl>
                                      </p:cBhvr>
                                    </p:animEffect>
                                  </p:childTnLst>
                                </p:cTn>
                              </p:par>
                            </p:childTnLst>
                          </p:cTn>
                        </p:par>
                        <p:par>
                          <p:cTn id="29" fill="hold">
                            <p:stCondLst>
                              <p:cond delay="1000"/>
                            </p:stCondLst>
                            <p:childTnLst>
                              <p:par>
                                <p:cTn id="30" presetID="6" presetClass="entr" presetSubtype="32" fill="hold" grpId="0" nodeType="afterEffect">
                                  <p:stCondLst>
                                    <p:cond delay="250"/>
                                  </p:stCondLst>
                                  <p:childTnLst>
                                    <p:set>
                                      <p:cBhvr>
                                        <p:cTn id="31" dur="1" fill="hold">
                                          <p:stCondLst>
                                            <p:cond delay="0"/>
                                          </p:stCondLst>
                                        </p:cTn>
                                        <p:tgtEl>
                                          <p:spTgt spid="23"/>
                                        </p:tgtEl>
                                        <p:attrNameLst>
                                          <p:attrName>style.visibility</p:attrName>
                                        </p:attrNameLst>
                                      </p:cBhvr>
                                      <p:to>
                                        <p:strVal val="visible"/>
                                      </p:to>
                                    </p:set>
                                    <p:animEffect transition="in" filter="circle(out)">
                                      <p:cBhvr>
                                        <p:cTn id="32" dur="2000"/>
                                        <p:tgtEl>
                                          <p:spTgt spid="23"/>
                                        </p:tgtEl>
                                      </p:cBhvr>
                                    </p:animEffect>
                                  </p:childTnLst>
                                </p:cTn>
                              </p:par>
                            </p:childTnLst>
                          </p:cTn>
                        </p:par>
                        <p:par>
                          <p:cTn id="33" fill="hold">
                            <p:stCondLst>
                              <p:cond delay="3250"/>
                            </p:stCondLst>
                            <p:childTnLst>
                              <p:par>
                                <p:cTn id="34" presetID="6" presetClass="entr" presetSubtype="32" fill="hold" grpId="0" nodeType="afterEffect">
                                  <p:stCondLst>
                                    <p:cond delay="250"/>
                                  </p:stCondLst>
                                  <p:childTnLst>
                                    <p:set>
                                      <p:cBhvr>
                                        <p:cTn id="35" dur="1" fill="hold">
                                          <p:stCondLst>
                                            <p:cond delay="0"/>
                                          </p:stCondLst>
                                        </p:cTn>
                                        <p:tgtEl>
                                          <p:spTgt spid="16"/>
                                        </p:tgtEl>
                                        <p:attrNameLst>
                                          <p:attrName>style.visibility</p:attrName>
                                        </p:attrNameLst>
                                      </p:cBhvr>
                                      <p:to>
                                        <p:strVal val="visible"/>
                                      </p:to>
                                    </p:set>
                                    <p:animEffect transition="in" filter="circle(out)">
                                      <p:cBhvr>
                                        <p:cTn id="36" dur="20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21" presetClass="entr" presetSubtype="1"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wheel(1)">
                                      <p:cBhvr>
                                        <p:cTn id="41" dur="2000"/>
                                        <p:tgtEl>
                                          <p:spTgt spid="7"/>
                                        </p:tgtEl>
                                      </p:cBhvr>
                                    </p:animEffect>
                                  </p:childTnLst>
                                </p:cTn>
                              </p:par>
                            </p:childTnLst>
                          </p:cTn>
                        </p:par>
                        <p:par>
                          <p:cTn id="42" fill="hold">
                            <p:stCondLst>
                              <p:cond delay="2000"/>
                            </p:stCondLst>
                            <p:childTnLst>
                              <p:par>
                                <p:cTn id="43" presetID="22" presetClass="entr" presetSubtype="2" fill="hold" nodeType="after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wipe(right)">
                                      <p:cBhvr>
                                        <p:cTn id="45" dur="500"/>
                                        <p:tgtEl>
                                          <p:spTgt spid="10"/>
                                        </p:tgtEl>
                                      </p:cBhvr>
                                    </p:animEffect>
                                  </p:childTnLst>
                                </p:cTn>
                              </p:par>
                            </p:childTnLst>
                          </p:cTn>
                        </p:par>
                        <p:par>
                          <p:cTn id="46" fill="hold">
                            <p:stCondLst>
                              <p:cond delay="2500"/>
                            </p:stCondLst>
                            <p:childTnLst>
                              <p:par>
                                <p:cTn id="47" presetID="6" presetClass="entr" presetSubtype="16" fill="hold" grpId="0" nodeType="afterEffect">
                                  <p:stCondLst>
                                    <p:cond delay="250"/>
                                  </p:stCondLst>
                                  <p:childTnLst>
                                    <p:set>
                                      <p:cBhvr>
                                        <p:cTn id="48" dur="1" fill="hold">
                                          <p:stCondLst>
                                            <p:cond delay="0"/>
                                          </p:stCondLst>
                                        </p:cTn>
                                        <p:tgtEl>
                                          <p:spTgt spid="17"/>
                                        </p:tgtEl>
                                        <p:attrNameLst>
                                          <p:attrName>style.visibility</p:attrName>
                                        </p:attrNameLst>
                                      </p:cBhvr>
                                      <p:to>
                                        <p:strVal val="visible"/>
                                      </p:to>
                                    </p:set>
                                    <p:animEffect transition="in" filter="circle(in)">
                                      <p:cBhvr>
                                        <p:cTn id="49" dur="2000"/>
                                        <p:tgtEl>
                                          <p:spTgt spid="17"/>
                                        </p:tgtEl>
                                      </p:cBhvr>
                                    </p:animEffect>
                                  </p:childTnLst>
                                </p:cTn>
                              </p:par>
                            </p:childTnLst>
                          </p:cTn>
                        </p:par>
                        <p:par>
                          <p:cTn id="50" fill="hold">
                            <p:stCondLst>
                              <p:cond delay="4750"/>
                            </p:stCondLst>
                            <p:childTnLst>
                              <p:par>
                                <p:cTn id="51" presetID="22" presetClass="entr" presetSubtype="2" fill="hold" nodeType="afterEffect">
                                  <p:stCondLst>
                                    <p:cond delay="0"/>
                                  </p:stCondLst>
                                  <p:childTnLst>
                                    <p:set>
                                      <p:cBhvr>
                                        <p:cTn id="52" dur="1" fill="hold">
                                          <p:stCondLst>
                                            <p:cond delay="0"/>
                                          </p:stCondLst>
                                        </p:cTn>
                                        <p:tgtEl>
                                          <p:spTgt spid="18"/>
                                        </p:tgtEl>
                                        <p:attrNameLst>
                                          <p:attrName>style.visibility</p:attrName>
                                        </p:attrNameLst>
                                      </p:cBhvr>
                                      <p:to>
                                        <p:strVal val="visible"/>
                                      </p:to>
                                    </p:set>
                                    <p:animEffect transition="in" filter="wipe(right)">
                                      <p:cBhvr>
                                        <p:cTn id="53" dur="500"/>
                                        <p:tgtEl>
                                          <p:spTgt spid="18"/>
                                        </p:tgtEl>
                                      </p:cBhvr>
                                    </p:animEffect>
                                  </p:childTnLst>
                                </p:cTn>
                              </p:par>
                            </p:childTnLst>
                          </p:cTn>
                        </p:par>
                        <p:par>
                          <p:cTn id="54" fill="hold">
                            <p:stCondLst>
                              <p:cond delay="5250"/>
                            </p:stCondLst>
                            <p:childTnLst>
                              <p:par>
                                <p:cTn id="55" presetID="6" presetClass="entr" presetSubtype="32" fill="hold" grpId="0" nodeType="after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circle(out)">
                                      <p:cBhvr>
                                        <p:cTn id="57" dur="2000"/>
                                        <p:tgtEl>
                                          <p:spTgt spid="21"/>
                                        </p:tgtEl>
                                      </p:cBhvr>
                                    </p:animEffect>
                                  </p:childTnLst>
                                </p:cTn>
                              </p:par>
                            </p:childTnLst>
                          </p:cTn>
                        </p:par>
                        <p:par>
                          <p:cTn id="58" fill="hold">
                            <p:stCondLst>
                              <p:cond delay="7250"/>
                            </p:stCondLst>
                            <p:childTnLst>
                              <p:par>
                                <p:cTn id="59" presetID="6" presetClass="entr" presetSubtype="16" fill="hold" grpId="0" nodeType="afterEffect">
                                  <p:stCondLst>
                                    <p:cond delay="0"/>
                                  </p:stCondLst>
                                  <p:childTnLst>
                                    <p:set>
                                      <p:cBhvr>
                                        <p:cTn id="60" dur="1" fill="hold">
                                          <p:stCondLst>
                                            <p:cond delay="0"/>
                                          </p:stCondLst>
                                        </p:cTn>
                                        <p:tgtEl>
                                          <p:spTgt spid="30"/>
                                        </p:tgtEl>
                                        <p:attrNameLst>
                                          <p:attrName>style.visibility</p:attrName>
                                        </p:attrNameLst>
                                      </p:cBhvr>
                                      <p:to>
                                        <p:strVal val="visible"/>
                                      </p:to>
                                    </p:set>
                                    <p:animEffect transition="in" filter="circle(in)">
                                      <p:cBhvr>
                                        <p:cTn id="61" dur="2000"/>
                                        <p:tgtEl>
                                          <p:spTgt spid="30"/>
                                        </p:tgtEl>
                                      </p:cBhvr>
                                    </p:animEffect>
                                  </p:childTnLst>
                                </p:cTn>
                              </p:par>
                            </p:childTnLst>
                          </p:cTn>
                        </p:par>
                        <p:par>
                          <p:cTn id="62" fill="hold">
                            <p:stCondLst>
                              <p:cond delay="9250"/>
                            </p:stCondLst>
                            <p:childTnLst>
                              <p:par>
                                <p:cTn id="63" presetID="22" presetClass="entr" presetSubtype="1" fill="hold" nodeType="after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wipe(up)">
                                      <p:cBhvr>
                                        <p:cTn id="65" dur="10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528" fill="hold" grpId="0" nodeType="clickEffect">
                                  <p:stCondLst>
                                    <p:cond delay="0"/>
                                  </p:stCondLst>
                                  <p:childTnLst>
                                    <p:set>
                                      <p:cBhvr>
                                        <p:cTn id="69" dur="1" fill="hold">
                                          <p:stCondLst>
                                            <p:cond delay="0"/>
                                          </p:stCondLst>
                                        </p:cTn>
                                        <p:tgtEl>
                                          <p:spTgt spid="24"/>
                                        </p:tgtEl>
                                        <p:attrNameLst>
                                          <p:attrName>style.visibility</p:attrName>
                                        </p:attrNameLst>
                                      </p:cBhvr>
                                      <p:to>
                                        <p:strVal val="visible"/>
                                      </p:to>
                                    </p:set>
                                    <p:anim calcmode="lin" valueType="num">
                                      <p:cBhvr>
                                        <p:cTn id="70" dur="500" fill="hold"/>
                                        <p:tgtEl>
                                          <p:spTgt spid="24"/>
                                        </p:tgtEl>
                                        <p:attrNameLst>
                                          <p:attrName>ppt_w</p:attrName>
                                        </p:attrNameLst>
                                      </p:cBhvr>
                                      <p:tavLst>
                                        <p:tav tm="0">
                                          <p:val>
                                            <p:fltVal val="0"/>
                                          </p:val>
                                        </p:tav>
                                        <p:tav tm="100000">
                                          <p:val>
                                            <p:strVal val="#ppt_w"/>
                                          </p:val>
                                        </p:tav>
                                      </p:tavLst>
                                    </p:anim>
                                    <p:anim calcmode="lin" valueType="num">
                                      <p:cBhvr>
                                        <p:cTn id="71" dur="500" fill="hold"/>
                                        <p:tgtEl>
                                          <p:spTgt spid="24"/>
                                        </p:tgtEl>
                                        <p:attrNameLst>
                                          <p:attrName>ppt_h</p:attrName>
                                        </p:attrNameLst>
                                      </p:cBhvr>
                                      <p:tavLst>
                                        <p:tav tm="0">
                                          <p:val>
                                            <p:fltVal val="0"/>
                                          </p:val>
                                        </p:tav>
                                        <p:tav tm="100000">
                                          <p:val>
                                            <p:strVal val="#ppt_h"/>
                                          </p:val>
                                        </p:tav>
                                      </p:tavLst>
                                    </p:anim>
                                    <p:animEffect transition="in" filter="fade">
                                      <p:cBhvr>
                                        <p:cTn id="72" dur="500"/>
                                        <p:tgtEl>
                                          <p:spTgt spid="24"/>
                                        </p:tgtEl>
                                      </p:cBhvr>
                                    </p:animEffect>
                                    <p:anim calcmode="lin" valueType="num">
                                      <p:cBhvr>
                                        <p:cTn id="73" dur="500" fill="hold"/>
                                        <p:tgtEl>
                                          <p:spTgt spid="24"/>
                                        </p:tgtEl>
                                        <p:attrNameLst>
                                          <p:attrName>ppt_x</p:attrName>
                                        </p:attrNameLst>
                                      </p:cBhvr>
                                      <p:tavLst>
                                        <p:tav tm="0">
                                          <p:val>
                                            <p:fltVal val="0.5"/>
                                          </p:val>
                                        </p:tav>
                                        <p:tav tm="100000">
                                          <p:val>
                                            <p:strVal val="#ppt_x"/>
                                          </p:val>
                                        </p:tav>
                                      </p:tavLst>
                                    </p:anim>
                                    <p:anim calcmode="lin" valueType="num">
                                      <p:cBhvr>
                                        <p:cTn id="74" dur="500" fill="hold"/>
                                        <p:tgtEl>
                                          <p:spTgt spid="24"/>
                                        </p:tgtEl>
                                        <p:attrNameLst>
                                          <p:attrName>ppt_y</p:attrName>
                                        </p:attrNameLst>
                                      </p:cBhvr>
                                      <p:tavLst>
                                        <p:tav tm="0">
                                          <p:val>
                                            <p:fltVal val="0.5"/>
                                          </p:val>
                                        </p:tav>
                                        <p:tav tm="100000">
                                          <p:val>
                                            <p:strVal val="#ppt_y"/>
                                          </p:val>
                                        </p:tav>
                                      </p:tavLst>
                                    </p:anim>
                                  </p:childTnLst>
                                </p:cTn>
                              </p:par>
                            </p:childTnLst>
                          </p:cTn>
                        </p:par>
                        <p:par>
                          <p:cTn id="75" fill="hold">
                            <p:stCondLst>
                              <p:cond delay="500"/>
                            </p:stCondLst>
                            <p:childTnLst>
                              <p:par>
                                <p:cTn id="76" presetID="22" presetClass="entr" presetSubtype="1" fill="hold" nodeType="afterEffect">
                                  <p:stCondLst>
                                    <p:cond delay="0"/>
                                  </p:stCondLst>
                                  <p:childTnLst>
                                    <p:set>
                                      <p:cBhvr>
                                        <p:cTn id="77" dur="1" fill="hold">
                                          <p:stCondLst>
                                            <p:cond delay="0"/>
                                          </p:stCondLst>
                                        </p:cTn>
                                        <p:tgtEl>
                                          <p:spTgt spid="25"/>
                                        </p:tgtEl>
                                        <p:attrNameLst>
                                          <p:attrName>style.visibility</p:attrName>
                                        </p:attrNameLst>
                                      </p:cBhvr>
                                      <p:to>
                                        <p:strVal val="visible"/>
                                      </p:to>
                                    </p:set>
                                    <p:animEffect transition="in" filter="wipe(up)">
                                      <p:cBhvr>
                                        <p:cTn id="78" dur="1000"/>
                                        <p:tgtEl>
                                          <p:spTgt spid="25"/>
                                        </p:tgtEl>
                                      </p:cBhvr>
                                    </p:animEffect>
                                  </p:childTnLst>
                                </p:cTn>
                              </p:par>
                            </p:childTnLst>
                          </p:cTn>
                        </p:par>
                        <p:par>
                          <p:cTn id="79" fill="hold">
                            <p:stCondLst>
                              <p:cond delay="1500"/>
                            </p:stCondLst>
                            <p:childTnLst>
                              <p:par>
                                <p:cTn id="80" presetID="6" presetClass="entr" presetSubtype="16" fill="hold" grpId="0" nodeType="afterEffect">
                                  <p:stCondLst>
                                    <p:cond delay="250"/>
                                  </p:stCondLst>
                                  <p:childTnLst>
                                    <p:set>
                                      <p:cBhvr>
                                        <p:cTn id="81" dur="1" fill="hold">
                                          <p:stCondLst>
                                            <p:cond delay="0"/>
                                          </p:stCondLst>
                                        </p:cTn>
                                        <p:tgtEl>
                                          <p:spTgt spid="27"/>
                                        </p:tgtEl>
                                        <p:attrNameLst>
                                          <p:attrName>style.visibility</p:attrName>
                                        </p:attrNameLst>
                                      </p:cBhvr>
                                      <p:to>
                                        <p:strVal val="visible"/>
                                      </p:to>
                                    </p:set>
                                    <p:animEffect transition="in" filter="circle(in)">
                                      <p:cBhvr>
                                        <p:cTn id="82" dur="2000"/>
                                        <p:tgtEl>
                                          <p:spTgt spid="27"/>
                                        </p:tgtEl>
                                      </p:cBhvr>
                                    </p:animEffect>
                                  </p:childTnLst>
                                </p:cTn>
                              </p:par>
                            </p:childTnLst>
                          </p:cTn>
                        </p:par>
                        <p:par>
                          <p:cTn id="83" fill="hold">
                            <p:stCondLst>
                              <p:cond delay="3750"/>
                            </p:stCondLst>
                            <p:childTnLst>
                              <p:par>
                                <p:cTn id="84" presetID="6" presetClass="entr" presetSubtype="16" fill="hold" grpId="0" nodeType="afterEffect">
                                  <p:stCondLst>
                                    <p:cond delay="500"/>
                                  </p:stCondLst>
                                  <p:childTnLst>
                                    <p:set>
                                      <p:cBhvr>
                                        <p:cTn id="85" dur="1" fill="hold">
                                          <p:stCondLst>
                                            <p:cond delay="0"/>
                                          </p:stCondLst>
                                        </p:cTn>
                                        <p:tgtEl>
                                          <p:spTgt spid="39"/>
                                        </p:tgtEl>
                                        <p:attrNameLst>
                                          <p:attrName>style.visibility</p:attrName>
                                        </p:attrNameLst>
                                      </p:cBhvr>
                                      <p:to>
                                        <p:strVal val="visible"/>
                                      </p:to>
                                    </p:set>
                                    <p:animEffect transition="in" filter="circle(in)">
                                      <p:cBhvr>
                                        <p:cTn id="86" dur="2000"/>
                                        <p:tgtEl>
                                          <p:spTgt spid="39"/>
                                        </p:tgtEl>
                                      </p:cBhvr>
                                    </p:animEffect>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0" end="0"/>
                                            </p:txEl>
                                          </p:spTgt>
                                        </p:tgtEl>
                                        <p:attrNameLst>
                                          <p:attrName>style.visibility</p:attrName>
                                        </p:attrNameLst>
                                      </p:cBhvr>
                                      <p:to>
                                        <p:strVal val="visible"/>
                                      </p:to>
                                    </p:set>
                                    <p:animEffect transition="in" filter="fade">
                                      <p:cBhvr>
                                        <p:cTn id="91" dur="1000"/>
                                        <p:tgtEl>
                                          <p:spTgt spid="3">
                                            <p:txEl>
                                              <p:pRg st="0" end="0"/>
                                            </p:txEl>
                                          </p:spTgt>
                                        </p:tgtEl>
                                      </p:cBhvr>
                                    </p:animEffect>
                                    <p:anim calcmode="lin" valueType="num">
                                      <p:cBhvr>
                                        <p:cTn id="9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94" fill="hold">
                            <p:stCondLst>
                              <p:cond delay="1000"/>
                            </p:stCondLst>
                            <p:childTnLst>
                              <p:par>
                                <p:cTn id="95" presetID="42" presetClass="entr" presetSubtype="0" fill="hold" grpId="0" nodeType="afterEffect">
                                  <p:stCondLst>
                                    <p:cond delay="0"/>
                                  </p:stCondLst>
                                  <p:childTnLst>
                                    <p:set>
                                      <p:cBhvr>
                                        <p:cTn id="96" dur="1" fill="hold">
                                          <p:stCondLst>
                                            <p:cond delay="0"/>
                                          </p:stCondLst>
                                        </p:cTn>
                                        <p:tgtEl>
                                          <p:spTgt spid="3">
                                            <p:txEl>
                                              <p:pRg st="1" end="1"/>
                                            </p:txEl>
                                          </p:spTgt>
                                        </p:tgtEl>
                                        <p:attrNameLst>
                                          <p:attrName>style.visibility</p:attrName>
                                        </p:attrNameLst>
                                      </p:cBhvr>
                                      <p:to>
                                        <p:strVal val="visible"/>
                                      </p:to>
                                    </p:set>
                                    <p:animEffect transition="in" filter="fade">
                                      <p:cBhvr>
                                        <p:cTn id="97" dur="1000"/>
                                        <p:tgtEl>
                                          <p:spTgt spid="3">
                                            <p:txEl>
                                              <p:pRg st="1" end="1"/>
                                            </p:txEl>
                                          </p:spTgt>
                                        </p:tgtEl>
                                      </p:cBhvr>
                                    </p:animEffect>
                                    <p:anim calcmode="lin" valueType="num">
                                      <p:cBhvr>
                                        <p:cTn id="9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0" fill="hold">
                            <p:stCondLst>
                              <p:cond delay="2000"/>
                            </p:stCondLst>
                            <p:childTnLst>
                              <p:par>
                                <p:cTn id="101" presetID="42" presetClass="entr" presetSubtype="0" fill="hold" grpId="0" nodeType="afterEffect">
                                  <p:stCondLst>
                                    <p:cond delay="0"/>
                                  </p:stCondLst>
                                  <p:childTnLst>
                                    <p:set>
                                      <p:cBhvr>
                                        <p:cTn id="102" dur="1" fill="hold">
                                          <p:stCondLst>
                                            <p:cond delay="0"/>
                                          </p:stCondLst>
                                        </p:cTn>
                                        <p:tgtEl>
                                          <p:spTgt spid="3">
                                            <p:txEl>
                                              <p:pRg st="2" end="2"/>
                                            </p:txEl>
                                          </p:spTgt>
                                        </p:tgtEl>
                                        <p:attrNameLst>
                                          <p:attrName>style.visibility</p:attrName>
                                        </p:attrNameLst>
                                      </p:cBhvr>
                                      <p:to>
                                        <p:strVal val="visible"/>
                                      </p:to>
                                    </p:set>
                                    <p:animEffect transition="in" filter="fade">
                                      <p:cBhvr>
                                        <p:cTn id="103" dur="1000"/>
                                        <p:tgtEl>
                                          <p:spTgt spid="3">
                                            <p:txEl>
                                              <p:pRg st="2" end="2"/>
                                            </p:txEl>
                                          </p:spTgt>
                                        </p:tgtEl>
                                      </p:cBhvr>
                                    </p:animEffect>
                                    <p:anim calcmode="lin" valueType="num">
                                      <p:cBhvr>
                                        <p:cTn id="10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0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06" fill="hold">
                            <p:stCondLst>
                              <p:cond delay="3000"/>
                            </p:stCondLst>
                            <p:childTnLst>
                              <p:par>
                                <p:cTn id="107" presetID="42" presetClass="entr" presetSubtype="0" fill="hold" grpId="0" nodeType="afterEffect">
                                  <p:stCondLst>
                                    <p:cond delay="0"/>
                                  </p:stCondLst>
                                  <p:childTnLst>
                                    <p:set>
                                      <p:cBhvr>
                                        <p:cTn id="108" dur="1" fill="hold">
                                          <p:stCondLst>
                                            <p:cond delay="0"/>
                                          </p:stCondLst>
                                        </p:cTn>
                                        <p:tgtEl>
                                          <p:spTgt spid="3">
                                            <p:txEl>
                                              <p:pRg st="3" end="3"/>
                                            </p:txEl>
                                          </p:spTgt>
                                        </p:tgtEl>
                                        <p:attrNameLst>
                                          <p:attrName>style.visibility</p:attrName>
                                        </p:attrNameLst>
                                      </p:cBhvr>
                                      <p:to>
                                        <p:strVal val="visible"/>
                                      </p:to>
                                    </p:set>
                                    <p:animEffect transition="in" filter="fade">
                                      <p:cBhvr>
                                        <p:cTn id="109" dur="1000"/>
                                        <p:tgtEl>
                                          <p:spTgt spid="3">
                                            <p:txEl>
                                              <p:pRg st="3" end="3"/>
                                            </p:txEl>
                                          </p:spTgt>
                                        </p:tgtEl>
                                      </p:cBhvr>
                                    </p:animEffect>
                                    <p:anim calcmode="lin" valueType="num">
                                      <p:cBhvr>
                                        <p:cTn id="11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1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112" fill="hold">
                            <p:stCondLst>
                              <p:cond delay="4000"/>
                            </p:stCondLst>
                            <p:childTnLst>
                              <p:par>
                                <p:cTn id="113" presetID="42" presetClass="entr" presetSubtype="0" fill="hold" grpId="0" nodeType="afterEffect">
                                  <p:stCondLst>
                                    <p:cond delay="0"/>
                                  </p:stCondLst>
                                  <p:childTnLst>
                                    <p:set>
                                      <p:cBhvr>
                                        <p:cTn id="114" dur="1" fill="hold">
                                          <p:stCondLst>
                                            <p:cond delay="0"/>
                                          </p:stCondLst>
                                        </p:cTn>
                                        <p:tgtEl>
                                          <p:spTgt spid="3">
                                            <p:txEl>
                                              <p:pRg st="4" end="4"/>
                                            </p:txEl>
                                          </p:spTgt>
                                        </p:tgtEl>
                                        <p:attrNameLst>
                                          <p:attrName>style.visibility</p:attrName>
                                        </p:attrNameLst>
                                      </p:cBhvr>
                                      <p:to>
                                        <p:strVal val="visible"/>
                                      </p:to>
                                    </p:set>
                                    <p:animEffect transition="in" filter="fade">
                                      <p:cBhvr>
                                        <p:cTn id="115" dur="1000"/>
                                        <p:tgtEl>
                                          <p:spTgt spid="3">
                                            <p:txEl>
                                              <p:pRg st="4" end="4"/>
                                            </p:txEl>
                                          </p:spTgt>
                                        </p:tgtEl>
                                      </p:cBhvr>
                                    </p:animEffect>
                                    <p:anim calcmode="lin" valueType="num">
                                      <p:cBhvr>
                                        <p:cTn id="11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1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P spid="16" grpId="0"/>
      <p:bldP spid="17" grpId="0"/>
      <p:bldP spid="21" grpId="0"/>
      <p:bldP spid="23" grpId="0"/>
      <p:bldP spid="24" grpId="0"/>
      <p:bldP spid="27" grpId="0"/>
      <p:bldP spid="28" grpId="0"/>
      <p:bldP spid="29" grpId="0"/>
      <p:bldP spid="30" grpId="0"/>
      <p:bldP spid="35" grpId="0"/>
      <p:bldP spid="36" grpId="0"/>
      <p:bldP spid="39"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7" name="Title 6"/>
          <p:cNvSpPr>
            <a:spLocks noGrp="1"/>
          </p:cNvSpPr>
          <p:nvPr>
            <p:ph type="title"/>
          </p:nvPr>
        </p:nvSpPr>
        <p:spPr/>
        <p:txBody>
          <a:bodyPr/>
          <a:lstStyle/>
          <a:p>
            <a:r>
              <a:rPr lang="en-GB" dirty="0">
                <a:solidFill>
                  <a:schemeClr val="tx2">
                    <a:lumMod val="60000"/>
                    <a:lumOff val="40000"/>
                  </a:schemeClr>
                </a:solidFill>
              </a:rPr>
              <a:t>Augustan Rome</a:t>
            </a:r>
          </a:p>
        </p:txBody>
      </p:sp>
      <p:sp>
        <p:nvSpPr>
          <p:cNvPr id="5" name="Title 4"/>
          <p:cNvSpPr txBox="1">
            <a:spLocks/>
          </p:cNvSpPr>
          <p:nvPr/>
        </p:nvSpPr>
        <p:spPr>
          <a:xfrm>
            <a:off x="301752" y="228600"/>
            <a:ext cx="8534400" cy="758952"/>
          </a:xfrm>
          <a:prstGeom prst="rect">
            <a:avLst/>
          </a:prstGeom>
        </p:spPr>
        <p:txBody>
          <a:bodyPr vert="horz" anchor="b">
            <a:noAutofit/>
          </a:bodyPr>
          <a:lstStyle>
            <a:lvl1pPr algn="l" rtl="0" eaLnBrk="1" latinLnBrk="0" hangingPunct="1">
              <a:spcBef>
                <a:spcPct val="0"/>
              </a:spcBef>
              <a:buNone/>
              <a:defRPr kumimoji="0" sz="2200" b="1" kern="1200">
                <a:solidFill>
                  <a:srgbClr val="FFFFFF"/>
                </a:solidFill>
                <a:latin typeface="+mj-lt"/>
                <a:ea typeface="+mj-ea"/>
                <a:cs typeface="+mj-cs"/>
              </a:defRPr>
            </a:lvl1pPr>
          </a:lstStyle>
          <a:p>
            <a:endParaRPr lang="en-GB" dirty="0">
              <a:solidFill>
                <a:schemeClr val="accent5">
                  <a:lumMod val="20000"/>
                  <a:lumOff val="80000"/>
                </a:schemeClr>
              </a:solidFill>
            </a:endParaRPr>
          </a:p>
        </p:txBody>
      </p:sp>
      <p:sp>
        <p:nvSpPr>
          <p:cNvPr id="2" name="TextBox 1"/>
          <p:cNvSpPr txBox="1"/>
          <p:nvPr/>
        </p:nvSpPr>
        <p:spPr>
          <a:xfrm rot="21295014">
            <a:off x="4700430" y="5925045"/>
            <a:ext cx="3816424" cy="523220"/>
          </a:xfrm>
          <a:prstGeom prst="rect">
            <a:avLst/>
          </a:prstGeom>
          <a:noFill/>
        </p:spPr>
        <p:txBody>
          <a:bodyPr wrap="square" rtlCol="0">
            <a:spAutoFit/>
          </a:bodyPr>
          <a:lstStyle/>
          <a:p>
            <a:r>
              <a:rPr lang="en-GB" sz="2800" dirty="0" smtClean="0">
                <a:sym typeface="Wingdings" panose="05000000000000000000" pitchFamily="2" charset="2"/>
              </a:rPr>
              <a:t>ideology…?</a:t>
            </a:r>
            <a:endParaRPr lang="en-GB" sz="2800" dirty="0"/>
          </a:p>
        </p:txBody>
      </p:sp>
      <p:pic>
        <p:nvPicPr>
          <p:cNvPr id="9" name="Picture 2" descr="File:Gemma Augustea (numbers).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72862" y="620688"/>
            <a:ext cx="6377054" cy="594135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
          </p:nvPr>
        </p:nvSpPr>
        <p:spPr>
          <a:xfrm rot="21145248">
            <a:off x="581999" y="4656577"/>
            <a:ext cx="6150241" cy="1541912"/>
          </a:xfrm>
        </p:spPr>
        <p:style>
          <a:lnRef idx="1">
            <a:schemeClr val="accent3"/>
          </a:lnRef>
          <a:fillRef idx="2">
            <a:schemeClr val="accent3"/>
          </a:fillRef>
          <a:effectRef idx="1">
            <a:schemeClr val="accent3"/>
          </a:effectRef>
          <a:fontRef idx="minor">
            <a:schemeClr val="dk1"/>
          </a:fontRef>
        </p:style>
        <p:txBody>
          <a:bodyPr/>
          <a:lstStyle/>
          <a:p>
            <a:r>
              <a:rPr lang="en-GB" dirty="0"/>
              <a:t>Augustus </a:t>
            </a:r>
            <a:r>
              <a:rPr lang="en-GB" dirty="0" smtClean="0"/>
              <a:t>"</a:t>
            </a:r>
            <a:r>
              <a:rPr lang="en-GB" dirty="0"/>
              <a:t>found Rome a city </a:t>
            </a:r>
            <a:r>
              <a:rPr lang="en-GB" dirty="0" smtClean="0"/>
              <a:t/>
            </a:r>
            <a:br>
              <a:rPr lang="en-GB" dirty="0" smtClean="0"/>
            </a:br>
            <a:r>
              <a:rPr lang="en-GB" dirty="0" smtClean="0"/>
              <a:t>of </a:t>
            </a:r>
            <a:r>
              <a:rPr lang="en-GB" dirty="0"/>
              <a:t>brick and left it a city of marble</a:t>
            </a:r>
            <a:r>
              <a:rPr lang="en-GB" dirty="0" smtClean="0"/>
              <a:t>.“</a:t>
            </a:r>
            <a:br>
              <a:rPr lang="en-GB" dirty="0" smtClean="0"/>
            </a:br>
            <a:r>
              <a:rPr lang="en-GB" dirty="0" smtClean="0"/>
              <a:t>Suetonius Aug. 28</a:t>
            </a:r>
          </a:p>
        </p:txBody>
      </p:sp>
    </p:spTree>
    <p:extLst>
      <p:ext uri="{BB962C8B-B14F-4D97-AF65-F5344CB8AC3E}">
        <p14:creationId xmlns:p14="http://schemas.microsoft.com/office/powerpoint/2010/main" val="1925960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4">
                                            <p:bg/>
                                          </p:spTgt>
                                        </p:tgtEl>
                                        <p:attrNameLst>
                                          <p:attrName>style.visibility</p:attrName>
                                        </p:attrNameLst>
                                      </p:cBhvr>
                                      <p:to>
                                        <p:strVal val="visible"/>
                                      </p:to>
                                    </p:set>
                                    <p:animEffect transition="in" filter="fade">
                                      <p:cBhvr>
                                        <p:cTn id="11" dur="750"/>
                                        <p:tgtEl>
                                          <p:spTgt spid="4">
                                            <p:bg/>
                                          </p:spTgt>
                                        </p:tgtEl>
                                      </p:cBhvr>
                                    </p:animEffect>
                                  </p:childTnLst>
                                </p:cTn>
                              </p:par>
                            </p:childTnLst>
                          </p:cTn>
                        </p:par>
                        <p:par>
                          <p:cTn id="12" fill="hold">
                            <p:stCondLst>
                              <p:cond delay="2750"/>
                            </p:stCondLst>
                            <p:childTnLst>
                              <p:par>
                                <p:cTn id="13" presetID="10" presetClass="entr" presetSubtype="0" fill="hold" grpId="0"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750"/>
                                        <p:tgtEl>
                                          <p:spTgt spid="4">
                                            <p:txEl>
                                              <p:pRg st="0" end="0"/>
                                            </p:txEl>
                                          </p:spTgt>
                                        </p:tgtEl>
                                      </p:cBhvr>
                                    </p:animEffect>
                                  </p:childTnLst>
                                </p:cTn>
                              </p:par>
                            </p:childTnLst>
                          </p:cTn>
                        </p:par>
                        <p:par>
                          <p:cTn id="16" fill="hold">
                            <p:stCondLst>
                              <p:cond delay="3500"/>
                            </p:stCondLst>
                            <p:childTnLst>
                              <p:par>
                                <p:cTn id="17" presetID="42" presetClass="entr" presetSubtype="0" fill="hold" grpId="0" nodeType="afterEffect">
                                  <p:stCondLst>
                                    <p:cond delay="50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par>
                          <p:cTn id="22" fill="hold">
                            <p:stCondLst>
                              <p:cond delay="5000"/>
                            </p:stCondLst>
                            <p:childTnLst>
                              <p:par>
                                <p:cTn id="23" presetID="31" presetClass="exit" presetSubtype="0" fill="hold" nodeType="afterEffect">
                                  <p:stCondLst>
                                    <p:cond delay="0"/>
                                  </p:stCondLst>
                                  <p:childTnLst>
                                    <p:anim calcmode="lin" valueType="num">
                                      <p:cBhvr>
                                        <p:cTn id="24" dur="2500"/>
                                        <p:tgtEl>
                                          <p:spTgt spid="9"/>
                                        </p:tgtEl>
                                        <p:attrNameLst>
                                          <p:attrName>ppt_w</p:attrName>
                                        </p:attrNameLst>
                                      </p:cBhvr>
                                      <p:tavLst>
                                        <p:tav tm="0">
                                          <p:val>
                                            <p:strVal val="ppt_w"/>
                                          </p:val>
                                        </p:tav>
                                        <p:tav tm="100000">
                                          <p:val>
                                            <p:fltVal val="0"/>
                                          </p:val>
                                        </p:tav>
                                      </p:tavLst>
                                    </p:anim>
                                    <p:anim calcmode="lin" valueType="num">
                                      <p:cBhvr>
                                        <p:cTn id="25" dur="2500"/>
                                        <p:tgtEl>
                                          <p:spTgt spid="9"/>
                                        </p:tgtEl>
                                        <p:attrNameLst>
                                          <p:attrName>ppt_h</p:attrName>
                                        </p:attrNameLst>
                                      </p:cBhvr>
                                      <p:tavLst>
                                        <p:tav tm="0">
                                          <p:val>
                                            <p:strVal val="ppt_h"/>
                                          </p:val>
                                        </p:tav>
                                        <p:tav tm="100000">
                                          <p:val>
                                            <p:fltVal val="0"/>
                                          </p:val>
                                        </p:tav>
                                      </p:tavLst>
                                    </p:anim>
                                    <p:anim calcmode="lin" valueType="num">
                                      <p:cBhvr>
                                        <p:cTn id="26" dur="2500"/>
                                        <p:tgtEl>
                                          <p:spTgt spid="9"/>
                                        </p:tgtEl>
                                        <p:attrNameLst>
                                          <p:attrName>style.rotation</p:attrName>
                                        </p:attrNameLst>
                                      </p:cBhvr>
                                      <p:tavLst>
                                        <p:tav tm="0">
                                          <p:val>
                                            <p:fltVal val="0"/>
                                          </p:val>
                                        </p:tav>
                                        <p:tav tm="100000">
                                          <p:val>
                                            <p:fltVal val="90"/>
                                          </p:val>
                                        </p:tav>
                                      </p:tavLst>
                                    </p:anim>
                                    <p:animEffect transition="out" filter="fade">
                                      <p:cBhvr>
                                        <p:cTn id="27" dur="2500"/>
                                        <p:tgtEl>
                                          <p:spTgt spid="9"/>
                                        </p:tgtEl>
                                      </p:cBhvr>
                                    </p:animEffect>
                                    <p:set>
                                      <p:cBhvr>
                                        <p:cTn id="28" dur="1" fill="hold">
                                          <p:stCondLst>
                                            <p:cond delay="2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5" name="Title 4"/>
          <p:cNvSpPr>
            <a:spLocks noGrp="1"/>
          </p:cNvSpPr>
          <p:nvPr>
            <p:ph type="title"/>
          </p:nvPr>
        </p:nvSpPr>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sp>
        <p:nvSpPr>
          <p:cNvPr id="6" name="Content Placeholder 5"/>
          <p:cNvSpPr>
            <a:spLocks noGrp="1"/>
          </p:cNvSpPr>
          <p:nvPr>
            <p:ph sz="quarter" idx="1"/>
          </p:nvPr>
        </p:nvSpPr>
        <p:spPr/>
        <p:txBody>
          <a:bodyPr/>
          <a:lstStyle/>
          <a:p>
            <a:endParaRPr lang="en-GB"/>
          </a:p>
        </p:txBody>
      </p:sp>
      <p:sp>
        <p:nvSpPr>
          <p:cNvPr id="8" name="Oval 7"/>
          <p:cNvSpPr/>
          <p:nvPr/>
        </p:nvSpPr>
        <p:spPr>
          <a:xfrm>
            <a:off x="35496" y="764704"/>
            <a:ext cx="3888432" cy="3096344"/>
          </a:xfrm>
          <a:prstGeom prst="ellipse">
            <a:avLst/>
          </a:prstGeom>
          <a:solidFill>
            <a:srgbClr val="FFFF00">
              <a:alpha val="5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36022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4"/>
          <p:cNvSpPr>
            <a:spLocks noGrp="1"/>
          </p:cNvSpPr>
          <p:nvPr>
            <p:ph type="title"/>
          </p:nvPr>
        </p:nvSpPr>
        <p:spPr>
          <a:xfrm>
            <a:off x="301752" y="228600"/>
            <a:ext cx="8534400" cy="758952"/>
          </a:xfrm>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spTree>
    <p:extLst>
      <p:ext uri="{BB962C8B-B14F-4D97-AF65-F5344CB8AC3E}">
        <p14:creationId xmlns:p14="http://schemas.microsoft.com/office/powerpoint/2010/main" val="908520106"/>
      </p:ext>
    </p:extLst>
  </p:cSld>
  <p:clrMapOvr>
    <a:masterClrMapping/>
  </p:clrMapOvr>
  <p:transition spd="slow">
    <p:randomBar dir="vert"/>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smtClean="0"/>
              <a:t>House of Augustus</a:t>
            </a:r>
            <a:br>
              <a:rPr lang="en-GB" sz="1800" dirty="0" smtClean="0"/>
            </a:br>
            <a:r>
              <a:rPr lang="en-GB" sz="1800" dirty="0" smtClean="0"/>
              <a:t>on the Palatine</a:t>
            </a:r>
          </a:p>
          <a:p>
            <a:r>
              <a:rPr lang="en-GB" sz="1800" dirty="0" smtClean="0"/>
              <a:t>27 B.C.: honours for Augustus at his house</a:t>
            </a:r>
          </a:p>
          <a:p>
            <a:r>
              <a:rPr lang="en-GB" sz="1800" dirty="0" smtClean="0"/>
              <a:t>Augustus melts down statues in his honour and turns them into tripods for Apollo</a:t>
            </a:r>
          </a:p>
          <a:p>
            <a:r>
              <a:rPr lang="en-GB" sz="1800" dirty="0"/>
              <a:t>Apollo: Augustus’ patron god</a:t>
            </a:r>
          </a:p>
          <a:p>
            <a:r>
              <a:rPr lang="en-GB" sz="1800" dirty="0" smtClean="0"/>
              <a:t>House and Apollo temple merge…</a:t>
            </a:r>
          </a:p>
          <a:p>
            <a:endParaRPr lang="en-GB" sz="1800" dirty="0"/>
          </a:p>
        </p:txBody>
      </p:sp>
      <p:sp>
        <p:nvSpPr>
          <p:cNvPr id="10" name="Title 4"/>
          <p:cNvSpPr>
            <a:spLocks noGrp="1"/>
          </p:cNvSpPr>
          <p:nvPr>
            <p:ph type="title"/>
          </p:nvPr>
        </p:nvSpPr>
        <p:spPr>
          <a:xfrm>
            <a:off x="301752" y="228600"/>
            <a:ext cx="8534400" cy="758952"/>
          </a:xfrm>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spTree>
    <p:extLst>
      <p:ext uri="{BB962C8B-B14F-4D97-AF65-F5344CB8AC3E}">
        <p14:creationId xmlns:p14="http://schemas.microsoft.com/office/powerpoint/2010/main" val="2718784579"/>
      </p:ext>
    </p:extLst>
  </p:cSld>
  <p:clrMapOvr>
    <a:masterClrMapping/>
  </p:clrMapOvr>
  <p:transition spd="slow" advClick="0" advTm="18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smtClean="0"/>
              <a:t>House of Augustus</a:t>
            </a:r>
            <a:br>
              <a:rPr lang="en-GB" sz="1800" dirty="0" smtClean="0"/>
            </a:br>
            <a:r>
              <a:rPr lang="en-GB" sz="1800" dirty="0" smtClean="0"/>
              <a:t>on the Palatine</a:t>
            </a:r>
          </a:p>
          <a:p>
            <a:r>
              <a:rPr lang="en-GB" sz="1800" dirty="0" smtClean="0"/>
              <a:t>27 B.C.: honours for Augustus at his house</a:t>
            </a:r>
          </a:p>
          <a:p>
            <a:r>
              <a:rPr lang="en-GB" sz="1800" dirty="0" smtClean="0"/>
              <a:t>Augustus melts down statues in his honour and turns them into tripods for Apollo</a:t>
            </a:r>
          </a:p>
          <a:p>
            <a:r>
              <a:rPr lang="en-GB" sz="1800" dirty="0" smtClean="0"/>
              <a:t>Apollo: Augustus’ patron god</a:t>
            </a:r>
          </a:p>
          <a:p>
            <a:r>
              <a:rPr lang="en-GB" sz="1800" dirty="0" smtClean="0"/>
              <a:t>House and Apollo temple merge…</a:t>
            </a:r>
          </a:p>
          <a:p>
            <a:endParaRPr lang="en-GB" sz="1800" dirty="0"/>
          </a:p>
        </p:txBody>
      </p:sp>
      <p:sp>
        <p:nvSpPr>
          <p:cNvPr id="11" name="TextBox 10"/>
          <p:cNvSpPr txBox="1"/>
          <p:nvPr/>
        </p:nvSpPr>
        <p:spPr>
          <a:xfrm>
            <a:off x="4716016" y="4617710"/>
            <a:ext cx="4240537" cy="212365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marL="285750" indent="-285750">
              <a:buFont typeface="Wingdings" panose="05000000000000000000" pitchFamily="2" charset="2"/>
              <a:buChar char="v"/>
            </a:pPr>
            <a:r>
              <a:rPr lang="en-GB" sz="1600" dirty="0" smtClean="0"/>
              <a:t>Vowed </a:t>
            </a:r>
            <a:r>
              <a:rPr lang="en-GB" sz="1600" dirty="0"/>
              <a:t>by Octavian in </a:t>
            </a:r>
            <a:r>
              <a:rPr lang="en-GB" sz="1600" dirty="0" smtClean="0"/>
              <a:t>return </a:t>
            </a:r>
            <a:r>
              <a:rPr lang="en-GB" sz="1600" dirty="0"/>
              <a:t>for the victory over </a:t>
            </a:r>
            <a:r>
              <a:rPr lang="en-GB" sz="1600" dirty="0" err="1"/>
              <a:t>Sextus</a:t>
            </a:r>
            <a:r>
              <a:rPr lang="en-GB" sz="1600" dirty="0"/>
              <a:t> </a:t>
            </a:r>
            <a:r>
              <a:rPr lang="en-GB" sz="1600" dirty="0" err="1"/>
              <a:t>Pompeius</a:t>
            </a:r>
            <a:r>
              <a:rPr lang="en-GB" sz="1600" dirty="0"/>
              <a:t> </a:t>
            </a:r>
            <a:r>
              <a:rPr lang="en-GB" sz="1600" dirty="0" smtClean="0"/>
              <a:t>(36 BC) </a:t>
            </a:r>
            <a:r>
              <a:rPr lang="en-GB" sz="1600" dirty="0"/>
              <a:t>and over Mark Antony </a:t>
            </a:r>
            <a:r>
              <a:rPr lang="en-GB" sz="1600" dirty="0" smtClean="0"/>
              <a:t>(31 BC)</a:t>
            </a:r>
            <a:br>
              <a:rPr lang="en-GB" sz="1600" dirty="0" smtClean="0"/>
            </a:br>
            <a:r>
              <a:rPr lang="en-GB" sz="1600" dirty="0" smtClean="0"/>
              <a:t>Built </a:t>
            </a:r>
            <a:r>
              <a:rPr lang="en-GB" sz="1600" dirty="0"/>
              <a:t>on a site where </a:t>
            </a:r>
            <a:r>
              <a:rPr lang="en-GB" sz="1600" dirty="0" smtClean="0"/>
              <a:t>lightning </a:t>
            </a:r>
            <a:r>
              <a:rPr lang="en-GB" sz="1600" dirty="0"/>
              <a:t>bolt had struck the interior of Augustus' property on the Palatine. </a:t>
            </a:r>
            <a:endParaRPr lang="en-GB" sz="1600" dirty="0" smtClean="0"/>
          </a:p>
          <a:p>
            <a:pPr marL="285750" indent="-285750">
              <a:buFont typeface="Wingdings" panose="05000000000000000000" pitchFamily="2" charset="2"/>
              <a:buChar char="v"/>
            </a:pPr>
            <a:r>
              <a:rPr lang="en-GB" sz="1600" dirty="0" smtClean="0"/>
              <a:t>Dedicated: 9</a:t>
            </a:r>
            <a:r>
              <a:rPr lang="en-GB" sz="1600" baseline="30000" dirty="0" smtClean="0"/>
              <a:t>th</a:t>
            </a:r>
            <a:r>
              <a:rPr lang="en-GB" sz="1600" dirty="0" smtClean="0"/>
              <a:t>  </a:t>
            </a:r>
            <a:r>
              <a:rPr lang="en-GB" sz="1600" dirty="0"/>
              <a:t>October </a:t>
            </a:r>
            <a:r>
              <a:rPr lang="en-GB" sz="1600" dirty="0" smtClean="0"/>
              <a:t>28 B.C</a:t>
            </a:r>
            <a:r>
              <a:rPr lang="en-GB" sz="1600" dirty="0"/>
              <a:t>. </a:t>
            </a:r>
            <a:endParaRPr lang="en-GB" sz="1600" dirty="0" smtClean="0"/>
          </a:p>
          <a:p>
            <a:pPr marL="285750" indent="-285750">
              <a:buFont typeface="Wingdings" panose="05000000000000000000" pitchFamily="2" charset="2"/>
              <a:buChar char="v"/>
            </a:pPr>
            <a:r>
              <a:rPr lang="en-GB" sz="1600" dirty="0" smtClean="0"/>
              <a:t>Centre of the </a:t>
            </a:r>
            <a:r>
              <a:rPr lang="en-GB" sz="1600" i="1" dirty="0" err="1" smtClean="0"/>
              <a:t>ludi</a:t>
            </a:r>
            <a:r>
              <a:rPr lang="en-GB" sz="1600" i="1" dirty="0" smtClean="0"/>
              <a:t> </a:t>
            </a:r>
            <a:r>
              <a:rPr lang="en-GB" sz="1600" i="1" dirty="0" err="1" smtClean="0"/>
              <a:t>saeculares</a:t>
            </a:r>
            <a:r>
              <a:rPr lang="en-GB" sz="1600" i="1" dirty="0" smtClean="0"/>
              <a:t> </a:t>
            </a:r>
            <a:r>
              <a:rPr lang="en-GB" sz="1600" dirty="0" smtClean="0"/>
              <a:t>in 17 BC</a:t>
            </a:r>
          </a:p>
        </p:txBody>
      </p:sp>
      <p:sp>
        <p:nvSpPr>
          <p:cNvPr id="12" name="Title 4"/>
          <p:cNvSpPr>
            <a:spLocks noGrp="1"/>
          </p:cNvSpPr>
          <p:nvPr>
            <p:ph type="title"/>
          </p:nvPr>
        </p:nvSpPr>
        <p:spPr>
          <a:xfrm>
            <a:off x="301752" y="228600"/>
            <a:ext cx="8534400" cy="758952"/>
          </a:xfrm>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pic>
        <p:nvPicPr>
          <p:cNvPr id="9" name="Inhaltsplatzhalter 3"/>
          <p:cNvPicPr>
            <a:picLocks/>
          </p:cNvPicPr>
          <p:nvPr/>
        </p:nvPicPr>
        <p:blipFill>
          <a:blip r:embed="rId3" cstate="print">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Tree>
    <p:extLst>
      <p:ext uri="{BB962C8B-B14F-4D97-AF65-F5344CB8AC3E}">
        <p14:creationId xmlns:p14="http://schemas.microsoft.com/office/powerpoint/2010/main" val="2854558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nodeType="after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barn(outHorizontal)">
                                      <p:cBhvr>
                                        <p:cTn id="7" dur="1000"/>
                                        <p:tgtEl>
                                          <p:spTgt spid="9"/>
                                        </p:tgtEl>
                                      </p:cBhvr>
                                    </p:animEffect>
                                  </p:childTnLst>
                                </p:cTn>
                              </p:par>
                            </p:childTnLst>
                          </p:cTn>
                        </p:par>
                        <p:par>
                          <p:cTn id="8" fill="hold">
                            <p:stCondLst>
                              <p:cond delay="1250"/>
                            </p:stCondLst>
                            <p:childTnLst>
                              <p:par>
                                <p:cTn id="9" presetID="42" presetClass="entr" presetSubtype="0" fill="hold" grpId="0" nodeType="afterEffect">
                                  <p:stCondLst>
                                    <p:cond delay="150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5" name="Content Placeholder 2"/>
          <p:cNvSpPr txBox="1">
            <a:spLocks/>
          </p:cNvSpPr>
          <p:nvPr/>
        </p:nvSpPr>
        <p:spPr>
          <a:xfrm>
            <a:off x="0" y="2852936"/>
            <a:ext cx="4054224" cy="3744416"/>
          </a:xfrm>
          <a:prstGeom prst="rect">
            <a:avLst/>
          </a:prstGeom>
          <a:solidFill>
            <a:schemeClr val="accent3">
              <a:tint val="95000"/>
              <a:alpha val="69000"/>
            </a:schemeClr>
          </a:solidFill>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b="1" dirty="0" smtClean="0">
                <a:solidFill>
                  <a:schemeClr val="tx1">
                    <a:lumMod val="85000"/>
                    <a:lumOff val="15000"/>
                  </a:schemeClr>
                </a:solidFill>
                <a:effectLst>
                  <a:outerShdw blurRad="38100" dist="38100" dir="2700000" algn="tl">
                    <a:srgbClr val="000000">
                      <a:alpha val="43137"/>
                    </a:srgbClr>
                  </a:outerShdw>
                </a:effectLst>
              </a:rPr>
              <a:t>Secular Games </a:t>
            </a:r>
            <a:br>
              <a:rPr lang="en-GB" sz="1800" b="1" dirty="0" smtClean="0">
                <a:solidFill>
                  <a:schemeClr val="tx1">
                    <a:lumMod val="85000"/>
                    <a:lumOff val="15000"/>
                  </a:schemeClr>
                </a:solidFill>
                <a:effectLst>
                  <a:outerShdw blurRad="38100" dist="38100" dir="2700000" algn="tl">
                    <a:srgbClr val="000000">
                      <a:alpha val="43137"/>
                    </a:srgbClr>
                  </a:outerShdw>
                </a:effectLst>
              </a:rPr>
            </a:br>
            <a:r>
              <a:rPr lang="en-GB" sz="1800" b="1" dirty="0" smtClean="0">
                <a:solidFill>
                  <a:schemeClr val="tx1">
                    <a:lumMod val="85000"/>
                    <a:lumOff val="15000"/>
                  </a:schemeClr>
                </a:solidFill>
                <a:effectLst>
                  <a:outerShdw blurRad="38100" dist="38100" dir="2700000" algn="tl">
                    <a:srgbClr val="000000">
                      <a:alpha val="43137"/>
                    </a:srgbClr>
                  </a:outerShdw>
                </a:effectLst>
              </a:rPr>
              <a:t>                     /</a:t>
            </a:r>
            <a:r>
              <a:rPr lang="en-GB" sz="1800" b="1" i="1" dirty="0" smtClean="0">
                <a:solidFill>
                  <a:schemeClr val="tx1">
                    <a:lumMod val="85000"/>
                    <a:lumOff val="15000"/>
                  </a:schemeClr>
                </a:solidFill>
                <a:effectLst>
                  <a:outerShdw blurRad="38100" dist="38100" dir="2700000" algn="tl">
                    <a:srgbClr val="000000">
                      <a:alpha val="43137"/>
                    </a:srgbClr>
                  </a:outerShdw>
                </a:effectLst>
              </a:rPr>
              <a:t> </a:t>
            </a:r>
            <a:r>
              <a:rPr lang="en-GB" sz="1800" b="1" i="1" dirty="0" err="1" smtClean="0">
                <a:solidFill>
                  <a:schemeClr val="tx1">
                    <a:lumMod val="85000"/>
                    <a:lumOff val="15000"/>
                  </a:schemeClr>
                </a:solidFill>
                <a:effectLst>
                  <a:outerShdw blurRad="38100" dist="38100" dir="2700000" algn="tl">
                    <a:srgbClr val="000000">
                      <a:alpha val="43137"/>
                    </a:srgbClr>
                  </a:outerShdw>
                </a:effectLst>
              </a:rPr>
              <a:t>Ludi</a:t>
            </a:r>
            <a:r>
              <a:rPr lang="en-GB" sz="1800" b="1" i="1" dirty="0" smtClean="0">
                <a:solidFill>
                  <a:schemeClr val="tx1">
                    <a:lumMod val="85000"/>
                    <a:lumOff val="15000"/>
                  </a:schemeClr>
                </a:solidFill>
                <a:effectLst>
                  <a:outerShdw blurRad="38100" dist="38100" dir="2700000" algn="tl">
                    <a:srgbClr val="000000">
                      <a:alpha val="43137"/>
                    </a:srgbClr>
                  </a:outerShdw>
                </a:effectLst>
              </a:rPr>
              <a:t> </a:t>
            </a:r>
            <a:r>
              <a:rPr lang="en-GB" sz="1800" b="1" i="1" dirty="0" err="1" smtClean="0">
                <a:solidFill>
                  <a:schemeClr val="tx1">
                    <a:lumMod val="85000"/>
                    <a:lumOff val="15000"/>
                  </a:schemeClr>
                </a:solidFill>
                <a:effectLst>
                  <a:outerShdw blurRad="38100" dist="38100" dir="2700000" algn="tl">
                    <a:srgbClr val="000000">
                      <a:alpha val="43137"/>
                    </a:srgbClr>
                  </a:outerShdw>
                </a:effectLst>
              </a:rPr>
              <a:t>Seculare</a:t>
            </a:r>
            <a:endParaRPr lang="en-GB" sz="1800" b="1" i="1" dirty="0" smtClean="0">
              <a:solidFill>
                <a:schemeClr val="tx1">
                  <a:lumMod val="85000"/>
                  <a:lumOff val="15000"/>
                </a:schemeClr>
              </a:solidFill>
              <a:effectLst>
                <a:outerShdw blurRad="38100" dist="38100" dir="2700000" algn="tl">
                  <a:srgbClr val="000000">
                    <a:alpha val="43137"/>
                  </a:srgbClr>
                </a:outerShdw>
              </a:effectLst>
            </a:endParaRPr>
          </a:p>
          <a:p>
            <a:r>
              <a:rPr lang="en-GB" sz="1800" dirty="0" smtClean="0">
                <a:solidFill>
                  <a:schemeClr val="tx1">
                    <a:lumMod val="85000"/>
                    <a:lumOff val="15000"/>
                  </a:schemeClr>
                </a:solidFill>
                <a:effectLst>
                  <a:outerShdw blurRad="38100" dist="38100" dir="2700000" algn="tl">
                    <a:srgbClr val="000000">
                      <a:alpha val="43137"/>
                    </a:srgbClr>
                  </a:outerShdw>
                </a:effectLst>
              </a:rPr>
              <a:t>17 B.C.: revived by Augustus</a:t>
            </a:r>
          </a:p>
          <a:p>
            <a:pPr lvl="1"/>
            <a:r>
              <a:rPr lang="en-GB" sz="1800" dirty="0" smtClean="0">
                <a:solidFill>
                  <a:schemeClr val="tx1">
                    <a:lumMod val="85000"/>
                    <a:lumOff val="15000"/>
                  </a:schemeClr>
                </a:solidFill>
                <a:effectLst>
                  <a:outerShdw blurRad="38100" dist="38100" dir="2700000" algn="tl">
                    <a:srgbClr val="000000">
                      <a:alpha val="43137"/>
                    </a:srgbClr>
                  </a:outerShdw>
                </a:effectLst>
              </a:rPr>
              <a:t>every 110 years</a:t>
            </a:r>
          </a:p>
          <a:p>
            <a:pPr lvl="1"/>
            <a:r>
              <a:rPr lang="en-GB" sz="1800" dirty="0" smtClean="0">
                <a:solidFill>
                  <a:schemeClr val="tx1">
                    <a:lumMod val="85000"/>
                    <a:lumOff val="15000"/>
                  </a:schemeClr>
                </a:solidFill>
                <a:effectLst>
                  <a:outerShdw blurRad="38100" dist="38100" dir="2700000" algn="tl">
                    <a:srgbClr val="000000">
                      <a:alpha val="43137"/>
                    </a:srgbClr>
                  </a:outerShdw>
                </a:effectLst>
              </a:rPr>
              <a:t>key roles: Augustus </a:t>
            </a:r>
            <a:r>
              <a:rPr lang="en-GB" sz="1800" dirty="0">
                <a:solidFill>
                  <a:schemeClr val="tx1">
                    <a:lumMod val="85000"/>
                    <a:lumOff val="15000"/>
                  </a:schemeClr>
                </a:solidFill>
                <a:effectLst>
                  <a:outerShdw blurRad="38100" dist="38100" dir="2700000" algn="tl">
                    <a:srgbClr val="000000">
                      <a:alpha val="43137"/>
                    </a:srgbClr>
                  </a:outerShdw>
                </a:effectLst>
              </a:rPr>
              <a:t>and </a:t>
            </a:r>
            <a:r>
              <a:rPr lang="en-GB" sz="1800" dirty="0" smtClean="0">
                <a:solidFill>
                  <a:schemeClr val="tx1">
                    <a:lumMod val="85000"/>
                    <a:lumOff val="15000"/>
                  </a:schemeClr>
                </a:solidFill>
                <a:effectLst>
                  <a:outerShdw blurRad="38100" dist="38100" dir="2700000" algn="tl">
                    <a:srgbClr val="000000">
                      <a:alpha val="43137"/>
                    </a:srgbClr>
                  </a:outerShdw>
                </a:effectLst>
              </a:rPr>
              <a:t>Agrippa (as </a:t>
            </a:r>
            <a:r>
              <a:rPr lang="en-GB" sz="1800" i="1" dirty="0" err="1" smtClean="0">
                <a:solidFill>
                  <a:schemeClr val="tx1">
                    <a:lumMod val="85000"/>
                    <a:lumOff val="15000"/>
                  </a:schemeClr>
                </a:solidFill>
                <a:effectLst>
                  <a:outerShdw blurRad="38100" dist="38100" dir="2700000" algn="tl">
                    <a:srgbClr val="000000">
                      <a:alpha val="43137"/>
                    </a:srgbClr>
                  </a:outerShdw>
                </a:effectLst>
              </a:rPr>
              <a:t>quindecemviri</a:t>
            </a:r>
            <a:r>
              <a:rPr lang="en-GB" sz="1800" dirty="0" smtClean="0">
                <a:solidFill>
                  <a:schemeClr val="tx1">
                    <a:lumMod val="85000"/>
                    <a:lumOff val="15000"/>
                  </a:schemeClr>
                </a:solidFill>
                <a:effectLst>
                  <a:outerShdw blurRad="38100" dist="38100" dir="2700000" algn="tl">
                    <a:srgbClr val="000000">
                      <a:alpha val="43137"/>
                    </a:srgbClr>
                  </a:outerShdw>
                </a:effectLst>
              </a:rPr>
              <a:t>)</a:t>
            </a:r>
          </a:p>
          <a:p>
            <a:pPr lvl="1"/>
            <a:r>
              <a:rPr lang="en-GB" sz="1800" dirty="0" smtClean="0">
                <a:solidFill>
                  <a:schemeClr val="tx1">
                    <a:lumMod val="85000"/>
                    <a:lumOff val="15000"/>
                  </a:schemeClr>
                </a:solidFill>
                <a:effectLst>
                  <a:outerShdw blurRad="38100" dist="38100" dir="2700000" algn="tl">
                    <a:srgbClr val="000000">
                      <a:alpha val="43137"/>
                    </a:srgbClr>
                  </a:outerShdw>
                </a:effectLst>
              </a:rPr>
              <a:t>Horace: </a:t>
            </a:r>
            <a:r>
              <a:rPr lang="en-GB" sz="1800" i="1" dirty="0" smtClean="0">
                <a:solidFill>
                  <a:schemeClr val="tx1">
                    <a:lumMod val="85000"/>
                    <a:lumOff val="15000"/>
                  </a:schemeClr>
                </a:solidFill>
                <a:effectLst>
                  <a:outerShdw blurRad="38100" dist="38100" dir="2700000" algn="tl">
                    <a:srgbClr val="000000">
                      <a:alpha val="43137"/>
                    </a:srgbClr>
                  </a:outerShdw>
                </a:effectLst>
              </a:rPr>
              <a:t>Carmen </a:t>
            </a:r>
            <a:r>
              <a:rPr lang="en-GB" sz="1800" i="1" dirty="0" err="1" smtClean="0">
                <a:solidFill>
                  <a:schemeClr val="tx1">
                    <a:lumMod val="85000"/>
                    <a:lumOff val="15000"/>
                  </a:schemeClr>
                </a:solidFill>
                <a:effectLst>
                  <a:outerShdw blurRad="38100" dist="38100" dir="2700000" algn="tl">
                    <a:srgbClr val="000000">
                      <a:alpha val="43137"/>
                    </a:srgbClr>
                  </a:outerShdw>
                </a:effectLst>
              </a:rPr>
              <a:t>Seculare</a:t>
            </a:r>
            <a:endParaRPr lang="en-GB" sz="1800" i="1" dirty="0" smtClean="0">
              <a:solidFill>
                <a:schemeClr val="tx1">
                  <a:lumMod val="85000"/>
                  <a:lumOff val="15000"/>
                </a:schemeClr>
              </a:solidFill>
              <a:effectLst>
                <a:outerShdw blurRad="38100" dist="38100" dir="2700000" algn="tl">
                  <a:srgbClr val="000000">
                    <a:alpha val="43137"/>
                  </a:srgbClr>
                </a:outerShdw>
              </a:effectLst>
            </a:endParaRPr>
          </a:p>
          <a:p>
            <a:pPr lvl="2"/>
            <a:r>
              <a:rPr lang="en-GB" sz="1600" dirty="0" smtClean="0">
                <a:solidFill>
                  <a:schemeClr val="tx1">
                    <a:lumMod val="85000"/>
                    <a:lumOff val="15000"/>
                  </a:schemeClr>
                </a:solidFill>
                <a:effectLst>
                  <a:outerShdw blurRad="38100" dist="38100" dir="2700000" algn="tl">
                    <a:srgbClr val="000000">
                      <a:alpha val="43137"/>
                    </a:srgbClr>
                  </a:outerShdw>
                </a:effectLst>
              </a:rPr>
              <a:t>focus on </a:t>
            </a:r>
            <a:r>
              <a:rPr lang="en-GB" sz="1600" dirty="0">
                <a:solidFill>
                  <a:schemeClr val="tx1">
                    <a:lumMod val="85000"/>
                    <a:lumOff val="15000"/>
                  </a:schemeClr>
                </a:solidFill>
                <a:effectLst>
                  <a:outerShdw blurRad="38100" dist="38100" dir="2700000" algn="tl">
                    <a:srgbClr val="000000">
                      <a:alpha val="43137"/>
                    </a:srgbClr>
                  </a:outerShdw>
                </a:effectLst>
              </a:rPr>
              <a:t>Palatine deities Apollo and </a:t>
            </a:r>
            <a:r>
              <a:rPr lang="en-GB" sz="1600" dirty="0" smtClean="0">
                <a:solidFill>
                  <a:schemeClr val="tx1">
                    <a:lumMod val="85000"/>
                    <a:lumOff val="15000"/>
                  </a:schemeClr>
                </a:solidFill>
                <a:effectLst>
                  <a:outerShdw blurRad="38100" dist="38100" dir="2700000" algn="tl">
                    <a:srgbClr val="000000">
                      <a:alpha val="43137"/>
                    </a:srgbClr>
                  </a:outerShdw>
                </a:effectLst>
              </a:rPr>
              <a:t>Diana (</a:t>
            </a:r>
            <a:r>
              <a:rPr lang="en-GB" sz="1600" dirty="0" smtClean="0">
                <a:solidFill>
                  <a:schemeClr val="tx1">
                    <a:lumMod val="85000"/>
                    <a:lumOff val="15000"/>
                  </a:schemeClr>
                </a:solidFill>
                <a:effectLst>
                  <a:outerShdw blurRad="38100" dist="38100" dir="2700000" algn="tl">
                    <a:srgbClr val="000000">
                      <a:alpha val="43137"/>
                    </a:srgbClr>
                  </a:outerShdw>
                </a:effectLst>
                <a:sym typeface="Wingdings" panose="05000000000000000000" pitchFamily="2" charset="2"/>
              </a:rPr>
              <a:t>Augustus)</a:t>
            </a:r>
          </a:p>
          <a:p>
            <a:r>
              <a:rPr lang="en-GB" sz="1900" dirty="0" smtClean="0">
                <a:solidFill>
                  <a:schemeClr val="tx1">
                    <a:lumMod val="85000"/>
                    <a:lumOff val="15000"/>
                  </a:schemeClr>
                </a:solidFill>
                <a:effectLst>
                  <a:outerShdw blurRad="38100" dist="38100" dir="2700000" algn="tl">
                    <a:srgbClr val="000000">
                      <a:alpha val="43137"/>
                    </a:srgbClr>
                  </a:outerShdw>
                </a:effectLst>
                <a:sym typeface="Wingdings" panose="05000000000000000000" pitchFamily="2" charset="2"/>
              </a:rPr>
              <a:t>Golden Age </a:t>
            </a:r>
          </a:p>
          <a:p>
            <a:pPr lvl="1"/>
            <a:r>
              <a:rPr lang="en-GB" sz="1400" dirty="0">
                <a:solidFill>
                  <a:schemeClr val="tx1">
                    <a:lumMod val="85000"/>
                    <a:lumOff val="15000"/>
                  </a:schemeClr>
                </a:solidFill>
                <a:effectLst>
                  <a:outerShdw blurRad="38100" dist="38100" dir="2700000" algn="tl">
                    <a:srgbClr val="000000">
                      <a:alpha val="43137"/>
                    </a:srgbClr>
                  </a:outerShdw>
                </a:effectLst>
              </a:rPr>
              <a:t>era of great peace, security and </a:t>
            </a:r>
            <a:r>
              <a:rPr lang="en-GB" sz="1400" dirty="0" smtClean="0">
                <a:solidFill>
                  <a:schemeClr val="tx1">
                    <a:lumMod val="85000"/>
                    <a:lumOff val="15000"/>
                  </a:schemeClr>
                </a:solidFill>
                <a:effectLst>
                  <a:outerShdw blurRad="38100" dist="38100" dir="2700000" algn="tl">
                    <a:srgbClr val="000000">
                      <a:alpha val="43137"/>
                    </a:srgbClr>
                  </a:outerShdw>
                </a:effectLst>
              </a:rPr>
              <a:t>prosperity</a:t>
            </a:r>
          </a:p>
          <a:p>
            <a:pPr lvl="1"/>
            <a:endParaRPr lang="en-GB" sz="1400" dirty="0" smtClean="0">
              <a:solidFill>
                <a:schemeClr val="tx1">
                  <a:lumMod val="85000"/>
                  <a:lumOff val="15000"/>
                </a:schemeClr>
              </a:solidFill>
              <a:effectLst>
                <a:outerShdw blurRad="38100" dist="38100" dir="2700000" algn="tl">
                  <a:srgbClr val="000000">
                    <a:alpha val="43137"/>
                  </a:srgbClr>
                </a:outerShdw>
              </a:effectLst>
            </a:endParaRPr>
          </a:p>
          <a:p>
            <a:endParaRPr lang="en-GB" sz="1800" dirty="0">
              <a:solidFill>
                <a:schemeClr val="tx1">
                  <a:lumMod val="85000"/>
                  <a:lumOff val="15000"/>
                </a:schemeClr>
              </a:solidFill>
              <a:effectLst>
                <a:outerShdw blurRad="38100" dist="38100" dir="2700000" algn="tl">
                  <a:srgbClr val="000000">
                    <a:alpha val="43137"/>
                  </a:srgbClr>
                </a:outerShdw>
              </a:effectLst>
            </a:endParaRPr>
          </a:p>
        </p:txBody>
      </p:sp>
      <p:sp>
        <p:nvSpPr>
          <p:cNvPr id="7" name="Title 4"/>
          <p:cNvSpPr>
            <a:spLocks noGrp="1"/>
          </p:cNvSpPr>
          <p:nvPr>
            <p:ph type="title"/>
          </p:nvPr>
        </p:nvSpPr>
        <p:spPr>
          <a:xfrm>
            <a:off x="301752" y="228600"/>
            <a:ext cx="8534400" cy="758952"/>
          </a:xfrm>
        </p:spPr>
        <p:txBody>
          <a:bodyPr/>
          <a:lstStyle/>
          <a:p>
            <a:r>
              <a:rPr lang="en-GB" dirty="0" smtClean="0">
                <a:solidFill>
                  <a:schemeClr val="accent5">
                    <a:lumMod val="20000"/>
                    <a:lumOff val="80000"/>
                  </a:schemeClr>
                </a:solidFill>
              </a:rPr>
              <a:t>Augustan Rome</a:t>
            </a:r>
            <a:endParaRPr lang="en-GB" dirty="0">
              <a:solidFill>
                <a:schemeClr val="accent5">
                  <a:lumMod val="20000"/>
                  <a:lumOff val="80000"/>
                </a:schemeClr>
              </a:solidFill>
            </a:endParaRPr>
          </a:p>
        </p:txBody>
      </p:sp>
      <p:pic>
        <p:nvPicPr>
          <p:cNvPr id="8" name="Inhaltsplatzhalter 3"/>
          <p:cNvPicPr>
            <a:picLocks/>
          </p:cNvPicPr>
          <p:nvPr/>
        </p:nvPicPr>
        <p:blipFill>
          <a:blip r:embed="rId3" cstate="print">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
        <p:nvSpPr>
          <p:cNvPr id="9" name="Content Placeholder 3"/>
          <p:cNvSpPr>
            <a:spLocks noGrp="1"/>
          </p:cNvSpPr>
          <p:nvPr>
            <p:ph sz="quarter" idx="1"/>
          </p:nvPr>
        </p:nvSpPr>
        <p:spPr>
          <a:xfrm>
            <a:off x="4211960" y="116632"/>
            <a:ext cx="4896544" cy="4902296"/>
          </a:xfrm>
          <a:solidFill>
            <a:schemeClr val="accent2">
              <a:tint val="45000"/>
              <a:alpha val="74000"/>
            </a:schemeClr>
          </a:solidFill>
        </p:spPr>
        <p:style>
          <a:lnRef idx="1">
            <a:schemeClr val="accent2"/>
          </a:lnRef>
          <a:fillRef idx="2">
            <a:schemeClr val="accent2"/>
          </a:fillRef>
          <a:effectRef idx="1">
            <a:schemeClr val="accent2"/>
          </a:effectRef>
          <a:fontRef idx="minor">
            <a:schemeClr val="dk1"/>
          </a:fontRef>
        </p:style>
        <p:txBody>
          <a:bodyPr>
            <a:normAutofit fontScale="70000" lnSpcReduction="20000"/>
          </a:bodyPr>
          <a:lstStyle/>
          <a:p>
            <a:pPr marL="0" indent="0">
              <a:buNone/>
            </a:pPr>
            <a:r>
              <a:rPr lang="en-GB" i="1" dirty="0" smtClean="0"/>
              <a:t>Virgil Eclogue ll.5-8</a:t>
            </a:r>
          </a:p>
          <a:p>
            <a:pPr marL="0" indent="0">
              <a:buNone/>
            </a:pPr>
            <a:r>
              <a:rPr lang="en-GB" i="1" dirty="0" smtClean="0"/>
              <a:t>Now </a:t>
            </a:r>
            <a:r>
              <a:rPr lang="en-GB" i="1" dirty="0"/>
              <a:t>the last age by Cumae's Sibyl sung</a:t>
            </a:r>
            <a:br>
              <a:rPr lang="en-GB" i="1" dirty="0"/>
            </a:br>
            <a:r>
              <a:rPr lang="en-GB" i="1" dirty="0"/>
              <a:t>Has come and gone, and the majestic roll</a:t>
            </a:r>
            <a:br>
              <a:rPr lang="en-GB" i="1" dirty="0"/>
            </a:br>
            <a:r>
              <a:rPr lang="en-GB" i="1" dirty="0"/>
              <a:t>Of circling centuries begins anew:</a:t>
            </a:r>
            <a:br>
              <a:rPr lang="en-GB" i="1" dirty="0"/>
            </a:br>
            <a:r>
              <a:rPr lang="en-GB" i="1" dirty="0"/>
              <a:t>Astraea returns,</a:t>
            </a:r>
            <a:br>
              <a:rPr lang="en-GB" i="1" dirty="0"/>
            </a:br>
            <a:r>
              <a:rPr lang="en-GB" i="1" dirty="0"/>
              <a:t>Returns old Saturn's reign,</a:t>
            </a:r>
            <a:br>
              <a:rPr lang="en-GB" i="1" dirty="0"/>
            </a:br>
            <a:r>
              <a:rPr lang="en-GB" i="1" dirty="0"/>
              <a:t>With a new breed of men sent down from </a:t>
            </a:r>
            <a:r>
              <a:rPr lang="en-GB" i="1" dirty="0" smtClean="0"/>
              <a:t>heaven</a:t>
            </a:r>
            <a:br>
              <a:rPr lang="en-GB" i="1" dirty="0" smtClean="0"/>
            </a:br>
            <a:endParaRPr lang="en-GB" i="1" dirty="0" smtClean="0"/>
          </a:p>
          <a:p>
            <a:pPr marL="0" indent="0">
              <a:buNone/>
            </a:pPr>
            <a:r>
              <a:rPr lang="en-GB" i="1" dirty="0" smtClean="0"/>
              <a:t>Ovid Metamorphoses </a:t>
            </a:r>
          </a:p>
          <a:p>
            <a:pPr marL="0" indent="0">
              <a:buNone/>
            </a:pPr>
            <a:r>
              <a:rPr lang="en-GB" i="1" dirty="0" smtClean="0"/>
              <a:t>The Golden Age was first; when Man, yet new,</a:t>
            </a:r>
            <a:br>
              <a:rPr lang="en-GB" i="1" dirty="0" smtClean="0"/>
            </a:br>
            <a:r>
              <a:rPr lang="en-GB" i="1" dirty="0" smtClean="0"/>
              <a:t>No rule but uncorrupted Reason knew:</a:t>
            </a:r>
            <a:br>
              <a:rPr lang="en-GB" i="1" dirty="0" smtClean="0"/>
            </a:br>
            <a:r>
              <a:rPr lang="en-GB" i="1" dirty="0" smtClean="0"/>
              <a:t>And, with a native bent, did good pursue.</a:t>
            </a:r>
            <a:br>
              <a:rPr lang="en-GB" i="1" dirty="0" smtClean="0"/>
            </a:br>
            <a:r>
              <a:rPr lang="en-GB" i="1" dirty="0" err="1" smtClean="0"/>
              <a:t>Unforc'd</a:t>
            </a:r>
            <a:r>
              <a:rPr lang="en-GB" i="1" dirty="0" smtClean="0"/>
              <a:t> by punishment, un-</a:t>
            </a:r>
            <a:r>
              <a:rPr lang="en-GB" i="1" dirty="0" err="1" smtClean="0"/>
              <a:t>aw'd</a:t>
            </a:r>
            <a:r>
              <a:rPr lang="en-GB" i="1" dirty="0" smtClean="0"/>
              <a:t> by fear.</a:t>
            </a:r>
            <a:r>
              <a:rPr lang="en-GB" dirty="0" smtClean="0"/>
              <a:t/>
            </a:r>
            <a:br>
              <a:rPr lang="en-GB" dirty="0" smtClean="0"/>
            </a:br>
            <a:r>
              <a:rPr lang="en-GB" i="1" dirty="0" smtClean="0"/>
              <a:t>His words were simple, and his soul sincere;</a:t>
            </a:r>
            <a:br>
              <a:rPr lang="en-GB" i="1" dirty="0" smtClean="0"/>
            </a:br>
            <a:r>
              <a:rPr lang="en-GB" i="1" dirty="0" smtClean="0"/>
              <a:t>Needless was written law, where none </a:t>
            </a:r>
            <a:r>
              <a:rPr lang="en-GB" i="1" dirty="0" err="1" smtClean="0"/>
              <a:t>opprest</a:t>
            </a:r>
            <a:r>
              <a:rPr lang="en-GB" i="1" dirty="0" smtClean="0"/>
              <a:t>:</a:t>
            </a:r>
            <a:br>
              <a:rPr lang="en-GB" i="1" dirty="0" smtClean="0"/>
            </a:br>
            <a:r>
              <a:rPr lang="en-GB" i="1" dirty="0" smtClean="0"/>
              <a:t>The law of Man was written in his breast</a:t>
            </a:r>
            <a:endParaRPr lang="en-GB" dirty="0"/>
          </a:p>
        </p:txBody>
      </p:sp>
    </p:spTree>
    <p:extLst>
      <p:ext uri="{BB962C8B-B14F-4D97-AF65-F5344CB8AC3E}">
        <p14:creationId xmlns:p14="http://schemas.microsoft.com/office/powerpoint/2010/main" val="6939059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75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75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1000"/>
                                        <p:tgtEl>
                                          <p:spTgt spid="9">
                                            <p:txEl>
                                              <p:pRg st="1" end="1"/>
                                            </p:txEl>
                                          </p:spTgt>
                                        </p:tgtEl>
                                      </p:cBhvr>
                                    </p:animEffect>
                                    <p:anim calcmode="lin" valueType="num">
                                      <p:cBhvr>
                                        <p:cTn id="18"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75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1000"/>
                                        <p:tgtEl>
                                          <p:spTgt spid="9">
                                            <p:txEl>
                                              <p:pRg st="2" end="2"/>
                                            </p:txEl>
                                          </p:spTgt>
                                        </p:tgtEl>
                                      </p:cBhvr>
                                    </p:animEffect>
                                    <p:anim calcmode="lin" valueType="num">
                                      <p:cBhvr>
                                        <p:cTn id="2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75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1000"/>
                                        <p:tgtEl>
                                          <p:spTgt spid="9">
                                            <p:txEl>
                                              <p:pRg st="3" end="3"/>
                                            </p:txEl>
                                          </p:spTgt>
                                        </p:tgtEl>
                                      </p:cBhvr>
                                    </p:animEffect>
                                    <p:anim calcmode="lin" valueType="num">
                                      <p:cBhvr>
                                        <p:cTn id="28"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2" name="Title 1"/>
          <p:cNvSpPr>
            <a:spLocks noGrp="1"/>
          </p:cNvSpPr>
          <p:nvPr>
            <p:ph type="title"/>
          </p:nvPr>
        </p:nvSpPr>
        <p:spPr/>
        <p:txBody>
          <a:bodyPr/>
          <a:lstStyle/>
          <a:p>
            <a:r>
              <a:rPr lang="en-GB" dirty="0">
                <a:solidFill>
                  <a:schemeClr val="accent5">
                    <a:lumMod val="20000"/>
                    <a:lumOff val="80000"/>
                  </a:schemeClr>
                </a:solidFill>
              </a:rPr>
              <a:t>Augustan Rome</a:t>
            </a:r>
            <a:endParaRPr lang="en-GB" dirty="0"/>
          </a:p>
        </p:txBody>
      </p:sp>
      <p:sp>
        <p:nvSpPr>
          <p:cNvPr id="3" name="Content Placeholder 2"/>
          <p:cNvSpPr>
            <a:spLocks noGrp="1"/>
          </p:cNvSpPr>
          <p:nvPr>
            <p:ph sz="quarter" idx="1"/>
          </p:nvPr>
        </p:nvSpPr>
        <p:spPr>
          <a:xfrm>
            <a:off x="301752" y="1527048"/>
            <a:ext cx="5558355" cy="4572000"/>
          </a:xfrm>
        </p:spPr>
        <p:txBody>
          <a:bodyPr>
            <a:normAutofit/>
          </a:bodyPr>
          <a:lstStyle/>
          <a:p>
            <a:r>
              <a:rPr lang="en-GB" dirty="0" smtClean="0">
                <a:solidFill>
                  <a:schemeClr val="accent1">
                    <a:lumMod val="20000"/>
                    <a:lumOff val="80000"/>
                  </a:schemeClr>
                </a:solidFill>
              </a:rPr>
              <a:t>Augustus’ Religious Piety</a:t>
            </a:r>
          </a:p>
          <a:p>
            <a:r>
              <a:rPr lang="en-GB" sz="2400" dirty="0">
                <a:solidFill>
                  <a:schemeClr val="bg1"/>
                </a:solidFill>
              </a:rPr>
              <a:t>Horace </a:t>
            </a:r>
            <a:r>
              <a:rPr lang="en-GB" sz="2400" i="1" dirty="0">
                <a:solidFill>
                  <a:schemeClr val="bg1"/>
                </a:solidFill>
              </a:rPr>
              <a:t>(</a:t>
            </a:r>
            <a:r>
              <a:rPr lang="en-GB" sz="2400" i="1" dirty="0" err="1">
                <a:solidFill>
                  <a:schemeClr val="bg1"/>
                </a:solidFill>
              </a:rPr>
              <a:t>Carm</a:t>
            </a:r>
            <a:r>
              <a:rPr lang="en-GB" sz="2400" i="1" dirty="0">
                <a:solidFill>
                  <a:schemeClr val="bg1"/>
                </a:solidFill>
              </a:rPr>
              <a:t>. </a:t>
            </a:r>
            <a:r>
              <a:rPr lang="en-GB" sz="2400" dirty="0">
                <a:solidFill>
                  <a:schemeClr val="bg1"/>
                </a:solidFill>
              </a:rPr>
              <a:t>3.6.1-4</a:t>
            </a:r>
            <a:r>
              <a:rPr lang="en-GB" sz="2400" dirty="0" smtClean="0">
                <a:solidFill>
                  <a:schemeClr val="bg1"/>
                </a:solidFill>
              </a:rPr>
              <a:t>): </a:t>
            </a:r>
            <a:br>
              <a:rPr lang="en-GB" sz="2400" dirty="0" smtClean="0">
                <a:solidFill>
                  <a:schemeClr val="bg1"/>
                </a:solidFill>
              </a:rPr>
            </a:br>
            <a:r>
              <a:rPr lang="en-GB" sz="2400" dirty="0" smtClean="0">
                <a:solidFill>
                  <a:schemeClr val="bg1"/>
                </a:solidFill>
              </a:rPr>
              <a:t/>
            </a:r>
            <a:br>
              <a:rPr lang="en-GB" sz="2400" dirty="0" smtClean="0">
                <a:solidFill>
                  <a:schemeClr val="bg1"/>
                </a:solidFill>
              </a:rPr>
            </a:br>
            <a:r>
              <a:rPr lang="en-GB" sz="2400" dirty="0" smtClean="0">
                <a:solidFill>
                  <a:schemeClr val="bg1"/>
                </a:solidFill>
              </a:rPr>
              <a:t>'although </a:t>
            </a:r>
            <a:r>
              <a:rPr lang="en-GB" sz="2400" dirty="0">
                <a:solidFill>
                  <a:schemeClr val="bg1"/>
                </a:solidFill>
              </a:rPr>
              <a:t>undeserving, you</a:t>
            </a:r>
            <a:r>
              <a:rPr lang="en-GB" sz="2400" dirty="0" smtClean="0">
                <a:solidFill>
                  <a:schemeClr val="bg1"/>
                </a:solidFill>
              </a:rPr>
              <a:t>, Romans</a:t>
            </a:r>
            <a:r>
              <a:rPr lang="en-GB" sz="2400" dirty="0">
                <a:solidFill>
                  <a:schemeClr val="bg1"/>
                </a:solidFill>
              </a:rPr>
              <a:t>, shall suffer for the </a:t>
            </a:r>
            <a:r>
              <a:rPr lang="en-GB" sz="2400" dirty="0" smtClean="0">
                <a:solidFill>
                  <a:schemeClr val="bg1"/>
                </a:solidFill>
              </a:rPr>
              <a:t>transgressions </a:t>
            </a:r>
            <a:r>
              <a:rPr lang="en-GB" sz="2400" dirty="0">
                <a:solidFill>
                  <a:schemeClr val="bg1"/>
                </a:solidFill>
              </a:rPr>
              <a:t>of your ancestors until you have repaired the </a:t>
            </a:r>
            <a:r>
              <a:rPr lang="en-GB" sz="2400" dirty="0" smtClean="0">
                <a:solidFill>
                  <a:schemeClr val="bg1"/>
                </a:solidFill>
              </a:rPr>
              <a:t>temples and falling </a:t>
            </a:r>
            <a:r>
              <a:rPr lang="en-GB" sz="2400" dirty="0">
                <a:solidFill>
                  <a:schemeClr val="bg1"/>
                </a:solidFill>
              </a:rPr>
              <a:t>shrines of the gods and statues filthy from the black smoke</a:t>
            </a:r>
            <a:r>
              <a:rPr lang="en-GB" sz="2400" dirty="0" smtClean="0">
                <a:solidFill>
                  <a:schemeClr val="bg1"/>
                </a:solidFill>
              </a:rPr>
              <a:t>'.</a:t>
            </a:r>
            <a:endParaRPr lang="en-GB" sz="2400" dirty="0">
              <a:solidFill>
                <a:schemeClr val="bg1"/>
              </a:solidFill>
            </a:endParaRPr>
          </a:p>
          <a:p>
            <a:endParaRPr lang="en-GB" dirty="0">
              <a:solidFill>
                <a:schemeClr val="accent1">
                  <a:lumMod val="20000"/>
                  <a:lumOff val="80000"/>
                </a:schemeClr>
              </a:solidFill>
            </a:endParaRPr>
          </a:p>
        </p:txBody>
      </p:sp>
      <p:pic>
        <p:nvPicPr>
          <p:cNvPr id="5" name="Picture 3" descr="C:\Eigene Dateien\TEACHING MATERIAL\CITIES &amp; SETTLEMENTS\AUGUSTUS ROM\Augustus Statue Via Labican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0374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Pantheon (&lt; </a:t>
            </a:r>
            <a:r>
              <a:rPr lang="el-GR" dirty="0" smtClean="0"/>
              <a:t>Πανθεον</a:t>
            </a:r>
            <a:r>
              <a:rPr lang="en-GB" dirty="0" smtClean="0"/>
              <a:t>), 27 B.C.</a:t>
            </a:r>
            <a:endParaRPr lang="en-GB" dirty="0"/>
          </a:p>
        </p:txBody>
      </p:sp>
      <p:sp>
        <p:nvSpPr>
          <p:cNvPr id="3" name="Content Placeholder 2"/>
          <p:cNvSpPr>
            <a:spLocks noGrp="1"/>
          </p:cNvSpPr>
          <p:nvPr>
            <p:ph sz="quarter" idx="1"/>
          </p:nvPr>
        </p:nvSpPr>
        <p:spPr/>
        <p:txBody>
          <a:bodyPr/>
          <a:lstStyle/>
          <a:p>
            <a:endParaRPr lang="en-GB"/>
          </a:p>
        </p:txBody>
      </p:sp>
      <p:pic>
        <p:nvPicPr>
          <p:cNvPr id="5122" name="Picture 2" descr="http://3.bp.blogspot.com/-_QVhniuzGhA/Ti1-jUnOFRI/AAAAAAAAAOI/fh0WZEp9_fo/s1600/pantheon%2Bentrance.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3667" b="99667" l="3125" r="99313">
                        <a14:foregroundMark x1="51000" y1="4750" x2="51000" y2="4750"/>
                        <a14:foregroundMark x1="50813" y1="3667" x2="50813" y2="3667"/>
                        <a14:foregroundMark x1="25875" y1="15000" x2="25875" y2="15000"/>
                        <a14:foregroundMark x1="23750" y1="13167" x2="23750" y2="13167"/>
                        <a14:foregroundMark x1="18375" y1="12917" x2="18375" y2="12917"/>
                        <a14:foregroundMark x1="32063" y1="13167" x2="32063" y2="13167"/>
                        <a14:foregroundMark x1="14375" y1="20333" x2="14375" y2="20333"/>
                        <a14:foregroundMark x1="11875" y1="22583" x2="11875" y2="22583"/>
                        <a14:foregroundMark x1="6813" y1="23833" x2="6813" y2="23833"/>
                        <a14:foregroundMark x1="5563" y1="35250" x2="5563" y2="35250"/>
                        <a14:foregroundMark x1="94250" y1="56000" x2="94250" y2="56000"/>
                        <a14:foregroundMark x1="87625" y1="60500" x2="87625" y2="60500"/>
                        <a14:foregroundMark x1="76375" y1="76500" x2="76375" y2="76500"/>
                        <a14:foregroundMark x1="97813" y1="57667" x2="97813" y2="57667"/>
                        <a14:foregroundMark x1="99313" y1="50667" x2="99313" y2="50667"/>
                        <a14:foregroundMark x1="95625" y1="85333" x2="95625" y2="85333"/>
                        <a14:foregroundMark x1="96875" y1="85750" x2="96875" y2="85750"/>
                        <a14:foregroundMark x1="97625" y1="86167" x2="97625" y2="86167"/>
                        <a14:foregroundMark x1="67625" y1="93333" x2="67625" y2="93333"/>
                        <a14:foregroundMark x1="69000" y1="91500" x2="69000" y2="91500"/>
                        <a14:foregroundMark x1="68063" y1="90250" x2="68063" y2="90250"/>
                        <a14:foregroundMark x1="49938" y1="89583" x2="49938" y2="89583"/>
                        <a14:foregroundMark x1="40063" y1="97583" x2="40063" y2="97583"/>
                        <a14:foregroundMark x1="41000" y1="97417" x2="41000" y2="97417"/>
                        <a14:foregroundMark x1="25125" y1="98250" x2="25125" y2="98250"/>
                        <a14:foregroundMark x1="3125" y1="86333" x2="3125" y2="86333"/>
                      </a14:backgroundRemoval>
                    </a14:imgEffect>
                  </a14:imgLayer>
                </a14:imgProps>
              </a:ext>
              <a:ext uri="{28A0092B-C50C-407E-A947-70E740481C1C}">
                <a14:useLocalDpi xmlns:a14="http://schemas.microsoft.com/office/drawing/2010/main" val="0"/>
              </a:ext>
            </a:extLst>
          </a:blip>
          <a:srcRect/>
          <a:stretch>
            <a:fillRect/>
          </a:stretch>
        </p:blipFill>
        <p:spPr bwMode="auto">
          <a:xfrm>
            <a:off x="0" y="620688"/>
            <a:ext cx="9108504" cy="62646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Eigene Dateien\TEACHING MATERIAL\CITIES &amp; SETTLEMENTS\AUGUSTUS ROM\Augustus Statue Via Labican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5713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50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File:Pantheon section sphere.sv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397" b="100000" l="1563" r="98047">
                        <a14:foregroundMark x1="2344" y1="54603" x2="2344" y2="54603"/>
                        <a14:foregroundMark x1="6055" y1="59683" x2="6055" y2="59683"/>
                        <a14:foregroundMark x1="3125" y1="72063" x2="3125" y2="72063"/>
                        <a14:foregroundMark x1="6641" y1="96825" x2="6641" y2="96825"/>
                        <a14:foregroundMark x1="14453" y1="89206" x2="14453" y2="89206"/>
                        <a14:foregroundMark x1="21289" y1="88889" x2="21289" y2="88889"/>
                        <a14:foregroundMark x1="27734" y1="87937" x2="27734" y2="87937"/>
                        <a14:foregroundMark x1="25586" y1="87619" x2="25586" y2="87619"/>
                        <a14:foregroundMark x1="95898" y1="44127" x2="95898" y2="44127"/>
                        <a14:foregroundMark x1="50586" y1="19683" x2="50586" y2="19683"/>
                        <a14:foregroundMark x1="55469" y1="28571" x2="55469" y2="28571"/>
                        <a14:foregroundMark x1="56055" y1="39048" x2="56055" y2="39048"/>
                        <a14:foregroundMark x1="61914" y1="42540" x2="61914" y2="42540"/>
                        <a14:foregroundMark x1="62109" y1="34921" x2="62109" y2="34921"/>
                        <a14:foregroundMark x1="62500" y1="29206" x2="62500" y2="29206"/>
                        <a14:foregroundMark x1="56250" y1="53968" x2="56250" y2="53968"/>
                        <a14:foregroundMark x1="59180" y1="59048" x2="59180" y2="59048"/>
                        <a14:foregroundMark x1="31641" y1="91429" x2="31641" y2="91429"/>
                        <a14:foregroundMark x1="28906" y1="91429" x2="28906" y2="91429"/>
                        <a14:foregroundMark x1="28711" y1="81270" x2="28711" y2="81270"/>
                        <a14:foregroundMark x1="28125" y1="75556" x2="28125" y2="75556"/>
                        <a14:foregroundMark x1="30469" y1="75238" x2="30469" y2="75238"/>
                        <a14:foregroundMark x1="30859" y1="83810" x2="30859" y2="83810"/>
                        <a14:foregroundMark x1="32031" y1="82222" x2="32031" y2="82222"/>
                        <a14:foregroundMark x1="39258" y1="86984" x2="39258" y2="86984"/>
                        <a14:foregroundMark x1="39063" y1="85079" x2="39063" y2="85079"/>
                        <a14:foregroundMark x1="26172" y1="50159" x2="26172" y2="50159"/>
                        <a14:foregroundMark x1="25586" y1="48254" x2="25586" y2="48254"/>
                        <a14:foregroundMark x1="19141" y1="43810" x2="19141" y2="43810"/>
                        <a14:foregroundMark x1="16016" y1="43810" x2="16016" y2="43810"/>
                        <a14:foregroundMark x1="8984" y1="44444" x2="8984" y2="44444"/>
                        <a14:foregroundMark x1="7813" y1="43492" x2="7813" y2="43492"/>
                        <a14:foregroundMark x1="21680" y1="39683" x2="21680" y2="39683"/>
                        <a14:foregroundMark x1="20898" y1="39365" x2="20898" y2="39365"/>
                        <a14:foregroundMark x1="18555" y1="42857" x2="18555" y2="42857"/>
                        <a14:foregroundMark x1="8398" y1="92063" x2="8398" y2="92063"/>
                        <a14:foregroundMark x1="8398" y1="86349" x2="8398" y2="86349"/>
                        <a14:foregroundMark x1="3320" y1="79048" x2="3320" y2="79048"/>
                        <a14:foregroundMark x1="4688" y1="94921" x2="4688" y2="94921"/>
                        <a14:foregroundMark x1="48438" y1="96508" x2="48438" y2="96508"/>
                        <a14:foregroundMark x1="50000" y1="96508" x2="50000" y2="96508"/>
                        <a14:foregroundMark x1="77930" y1="98413" x2="77930" y2="98413"/>
                        <a14:foregroundMark x1="91797" y1="97460" x2="91797" y2="97460"/>
                        <a14:foregroundMark x1="93555" y1="98095" x2="93555" y2="98095"/>
                        <a14:foregroundMark x1="98242" y1="97460" x2="98242" y2="97460"/>
                        <a14:foregroundMark x1="22266" y1="96825" x2="22266" y2="96825"/>
                        <a14:foregroundMark x1="55859" y1="5714" x2="55859" y2="5714"/>
                        <a14:foregroundMark x1="30078" y1="96508" x2="30078" y2="96508"/>
                        <a14:foregroundMark x1="20898" y1="97143" x2="20898" y2="97143"/>
                        <a14:foregroundMark x1="14063" y1="97778" x2="14063" y2="97778"/>
                        <a14:foregroundMark x1="8008" y1="82857" x2="8008" y2="82857"/>
                        <a14:foregroundMark x1="8398" y1="80000" x2="8398" y2="80000"/>
                        <a14:foregroundMark x1="2930" y1="85397" x2="2930" y2="85397"/>
                        <a14:foregroundMark x1="1563" y1="91111" x2="1563" y2="91111"/>
                        <a14:foregroundMark x1="2148" y1="85397" x2="2148" y2="85397"/>
                      </a14:backgroundRemoval>
                    </a14:imgEffect>
                  </a14:imgLayer>
                </a14:imgProps>
              </a:ext>
              <a:ext uri="{28A0092B-C50C-407E-A947-70E740481C1C}">
                <a14:useLocalDpi xmlns:a14="http://schemas.microsoft.com/office/drawing/2010/main" val="0"/>
              </a:ext>
            </a:extLst>
          </a:blip>
          <a:srcRect/>
          <a:stretch>
            <a:fillRect/>
          </a:stretch>
        </p:blipFill>
        <p:spPr bwMode="auto">
          <a:xfrm>
            <a:off x="107504" y="1196752"/>
            <a:ext cx="8856213" cy="544864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smtClean="0"/>
              <a:t>Pantheon (&lt; </a:t>
            </a:r>
            <a:r>
              <a:rPr lang="el-GR" dirty="0" smtClean="0"/>
              <a:t>Πανθεον</a:t>
            </a:r>
            <a:r>
              <a:rPr lang="en-GB" dirty="0" smtClean="0"/>
              <a:t>), 27 B.C.</a:t>
            </a:r>
            <a:endParaRPr lang="en-GB" dirty="0"/>
          </a:p>
        </p:txBody>
      </p:sp>
      <p:sp>
        <p:nvSpPr>
          <p:cNvPr id="4" name="TextBox 3"/>
          <p:cNvSpPr txBox="1"/>
          <p:nvPr/>
        </p:nvSpPr>
        <p:spPr>
          <a:xfrm>
            <a:off x="8028384" y="1340768"/>
            <a:ext cx="935333" cy="646331"/>
          </a:xfrm>
          <a:prstGeom prst="rect">
            <a:avLst/>
          </a:prstGeom>
          <a:noFill/>
        </p:spPr>
        <p:txBody>
          <a:bodyPr wrap="square" rtlCol="0">
            <a:spAutoFit/>
          </a:bodyPr>
          <a:lstStyle/>
          <a:p>
            <a:r>
              <a:rPr lang="en-GB" dirty="0" smtClean="0"/>
              <a:t>d:43m </a:t>
            </a:r>
          </a:p>
          <a:p>
            <a:r>
              <a:rPr lang="en-GB" dirty="0" smtClean="0"/>
              <a:t>h: 58m</a:t>
            </a:r>
            <a:endParaRPr lang="en-GB" dirty="0"/>
          </a:p>
        </p:txBody>
      </p:sp>
    </p:spTree>
    <p:extLst>
      <p:ext uri="{BB962C8B-B14F-4D97-AF65-F5344CB8AC3E}">
        <p14:creationId xmlns:p14="http://schemas.microsoft.com/office/powerpoint/2010/main" val="2137254382"/>
      </p:ext>
    </p:extLst>
  </p:cSld>
  <p:clrMapOvr>
    <a:masterClrMapping/>
  </p:clrMapOvr>
  <p:transition spd="slow">
    <p:randomBar dir="vert"/>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smtClean="0"/>
              <a:t>Pantheon (&lt; </a:t>
            </a:r>
            <a:r>
              <a:rPr lang="el-GR" dirty="0" smtClean="0"/>
              <a:t>Πανθεον</a:t>
            </a:r>
            <a:r>
              <a:rPr lang="en-GB" dirty="0" smtClean="0"/>
              <a:t>), 27 B.C.</a:t>
            </a:r>
            <a:endParaRPr lang="en-GB" dirty="0"/>
          </a:p>
        </p:txBody>
      </p:sp>
      <p:pic>
        <p:nvPicPr>
          <p:cNvPr id="4" name="Picture 1026" descr="C:\Eigene Dateien\TEACHING MATERIAL\CITIES &amp; SETTLEMENTS\AUGUSTUS ROM\Pantheon Zchn CONNOLLY.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1985" b="97921" l="635" r="97601">
                        <a14:foregroundMark x1="12138" y1="41021" x2="12138" y2="41021"/>
                        <a14:foregroundMark x1="14538" y1="50567" x2="14538" y2="50567"/>
                        <a14:foregroundMark x1="22865" y1="51985" x2="22865" y2="51985"/>
                        <a14:foregroundMark x1="37262" y1="60491" x2="37262" y2="60491"/>
                        <a14:foregroundMark x1="38956" y1="81380" x2="38956" y2="81380"/>
                        <a14:foregroundMark x1="49400" y1="78544" x2="49400" y2="78544"/>
                        <a14:foregroundMark x1="48624" y1="65784" x2="48624" y2="65784"/>
                        <a14:foregroundMark x1="57092" y1="8318" x2="57092" y2="8318"/>
                        <a14:foregroundMark x1="57092" y1="8318" x2="57092" y2="8318"/>
                        <a14:foregroundMark x1="63514" y1="1985" x2="63514" y2="1985"/>
                        <a14:foregroundMark x1="91531" y1="20321" x2="91531" y2="20321"/>
                        <a14:foregroundMark x1="94425" y1="25992" x2="94425" y2="25992"/>
                        <a14:foregroundMark x1="91179" y1="29017" x2="91179" y2="29017"/>
                        <a14:foregroundMark x1="92096" y1="25142" x2="92096" y2="25142"/>
                        <a14:foregroundMark x1="91179" y1="50567" x2="91179" y2="50567"/>
                        <a14:foregroundMark x1="97601" y1="52552" x2="97601" y2="52552"/>
                        <a14:foregroundMark x1="94848" y1="60019" x2="94848" y2="60019"/>
                        <a14:foregroundMark x1="95272" y1="65123" x2="95272" y2="65123"/>
                        <a14:foregroundMark x1="94425" y1="74480" x2="94425" y2="74480"/>
                        <a14:foregroundMark x1="95483" y1="76938" x2="95483" y2="76938"/>
                        <a14:foregroundMark x1="94707" y1="22684" x2="94707" y2="22684"/>
                        <a14:foregroundMark x1="95625" y1="22684" x2="95625" y2="22684"/>
                        <a14:foregroundMark x1="94566" y1="22117" x2="94566" y2="22117"/>
                        <a14:foregroundMark x1="94213" y1="21078" x2="94213" y2="21078"/>
                        <a14:foregroundMark x1="42908" y1="28450" x2="42908" y2="28450"/>
                        <a14:foregroundMark x1="41496" y1="26181" x2="41496" y2="26181"/>
                        <a14:foregroundMark x1="45730" y1="30057" x2="45730" y2="30057"/>
                        <a14:foregroundMark x1="48624" y1="30624" x2="48624" y2="30624"/>
                        <a14:foregroundMark x1="45730" y1="38374" x2="45730" y2="38374"/>
                        <a14:foregroundMark x1="38179" y1="31853" x2="38179" y2="31853"/>
                        <a14:foregroundMark x1="33310" y1="29206" x2="33310" y2="29206"/>
                        <a14:foregroundMark x1="29076" y1="27788" x2="29076" y2="27788"/>
                        <a14:foregroundMark x1="24559" y1="42817" x2="24559" y2="42817"/>
                        <a14:foregroundMark x1="20183" y1="42817" x2="20183" y2="42817"/>
                        <a14:foregroundMark x1="11644" y1="44234" x2="11644" y2="44234"/>
                        <a14:foregroundMark x1="11362" y1="49716" x2="11362" y2="49716"/>
                        <a14:foregroundMark x1="11503" y1="54537" x2="11503" y2="54537"/>
                        <a14:foregroundMark x1="11503" y1="63327" x2="11503" y2="63327"/>
                        <a14:foregroundMark x1="12703" y1="66919" x2="12703" y2="66919"/>
                        <a14:foregroundMark x1="11503" y1="84026" x2="11503" y2="84026"/>
                        <a14:foregroundMark x1="8821" y1="79112" x2="8821" y2="79112"/>
                        <a14:foregroundMark x1="6634" y1="77505" x2="6634" y2="77505"/>
                        <a14:foregroundMark x1="10021" y1="76654" x2="10021" y2="76654"/>
                        <a14:foregroundMark x1="11644" y1="95180" x2="11644" y2="95180"/>
                        <a14:foregroundMark x1="7692" y1="98015" x2="7692" y2="98015"/>
                        <a14:foregroundMark x1="29428" y1="91493" x2="29428" y2="91493"/>
                        <a14:foregroundMark x1="33451" y1="90737" x2="33451" y2="90737"/>
                        <a14:foregroundMark x1="38462" y1="87240" x2="38462" y2="87240"/>
                        <a14:foregroundMark x1="30769" y1="89319" x2="30769" y2="89319"/>
                        <a14:foregroundMark x1="24982" y1="90737" x2="24982" y2="90737"/>
                        <a14:foregroundMark x1="66055" y1="82798" x2="66055" y2="82798"/>
                        <a14:foregroundMark x1="65420" y1="86862" x2="65420" y2="86862"/>
                        <a14:foregroundMark x1="65138" y1="89509" x2="65138" y2="89509"/>
                        <a14:foregroundMark x1="59845" y1="87902" x2="59845" y2="87902"/>
                        <a14:foregroundMark x1="57586" y1="87902" x2="57586" y2="87902"/>
                        <a14:foregroundMark x1="54270" y1="87240" x2="54270" y2="87240"/>
                        <a14:foregroundMark x1="52999" y1="88091" x2="52999" y2="88091"/>
                        <a14:foregroundMark x1="58645" y1="87618" x2="58645" y2="87618"/>
                        <a14:foregroundMark x1="68666" y1="88091" x2="68666" y2="88091"/>
                        <a14:foregroundMark x1="73042" y1="88091" x2="73042" y2="88091"/>
                        <a14:foregroundMark x1="80311" y1="85444" x2="80311" y2="85444"/>
                        <a14:foregroundMark x1="84404" y1="83365" x2="84404" y2="83365"/>
                        <a14:foregroundMark x1="94707" y1="79584" x2="94707" y2="79584"/>
                        <a14:foregroundMark x1="90755" y1="83365" x2="90755" y2="83365"/>
                        <a14:foregroundMark x1="85462" y1="84594" x2="85462" y2="84594"/>
                        <a14:foregroundMark x1="81087" y1="86011" x2="81087" y2="86011"/>
                        <a14:foregroundMark x1="78476" y1="86200" x2="78476" y2="86200"/>
                        <a14:foregroundMark x1="74876" y1="86200" x2="74876" y2="86200"/>
                        <a14:foregroundMark x1="71983" y1="86673" x2="71983" y2="86673"/>
                        <a14:foregroundMark x1="2752" y1="76938" x2="2752" y2="76938"/>
                        <a14:foregroundMark x1="1341" y1="76938" x2="1341" y2="76938"/>
                        <a14:foregroundMark x1="4375" y1="75709" x2="4375" y2="75709"/>
                        <a14:foregroundMark x1="635" y1="52552" x2="635" y2="52552"/>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9144000" cy="68278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1714768734"/>
      </p:ext>
    </p:extLst>
  </p:cSld>
  <p:clrMapOvr>
    <a:masterClrMapping/>
  </p:clrMapOvr>
  <p:transition spd="slow">
    <p:randomBar dir="vert"/>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14658"/>
            <a:ext cx="5256584" cy="6816757"/>
          </a:xfrm>
          <a:prstGeom prst="rect">
            <a:avLst/>
          </a:prstGeom>
        </p:spPr>
      </p:pic>
      <p:sp>
        <p:nvSpPr>
          <p:cNvPr id="6" name="Content Placeholder 5"/>
          <p:cNvSpPr>
            <a:spLocks noGrp="1"/>
          </p:cNvSpPr>
          <p:nvPr>
            <p:ph sz="quarter" idx="1"/>
          </p:nvPr>
        </p:nvSpPr>
        <p:spPr>
          <a:xfrm>
            <a:off x="-36512" y="1305272"/>
            <a:ext cx="8503920" cy="4572000"/>
          </a:xfrm>
        </p:spPr>
        <p:txBody>
          <a:bodyPr/>
          <a:lstStyle/>
          <a:p>
            <a:pPr marL="0" indent="0">
              <a:buNone/>
            </a:pPr>
            <a:r>
              <a:rPr lang="en-GB" dirty="0" smtClean="0">
                <a:solidFill>
                  <a:schemeClr val="accent6">
                    <a:lumMod val="60000"/>
                    <a:lumOff val="40000"/>
                  </a:schemeClr>
                </a:solidFill>
              </a:rPr>
              <a:t>campus </a:t>
            </a:r>
            <a:r>
              <a:rPr lang="en-GB" dirty="0" err="1" smtClean="0">
                <a:solidFill>
                  <a:schemeClr val="accent6">
                    <a:lumMod val="60000"/>
                    <a:lumOff val="40000"/>
                  </a:schemeClr>
                </a:solidFill>
              </a:rPr>
              <a:t>Martius</a:t>
            </a:r>
            <a:r>
              <a:rPr lang="en-GB" dirty="0" smtClean="0">
                <a:solidFill>
                  <a:schemeClr val="accent6">
                    <a:lumMod val="60000"/>
                    <a:lumOff val="40000"/>
                  </a:schemeClr>
                </a:solidFill>
              </a:rPr>
              <a:t/>
            </a:r>
            <a:br>
              <a:rPr lang="en-GB" dirty="0" smtClean="0">
                <a:solidFill>
                  <a:schemeClr val="accent6">
                    <a:lumMod val="60000"/>
                    <a:lumOff val="40000"/>
                  </a:schemeClr>
                </a:solidFill>
              </a:rPr>
            </a:br>
            <a:r>
              <a:rPr lang="en-GB" dirty="0" smtClean="0">
                <a:solidFill>
                  <a:schemeClr val="accent6">
                    <a:lumMod val="60000"/>
                    <a:lumOff val="40000"/>
                  </a:schemeClr>
                </a:solidFill>
              </a:rPr>
              <a:t>Mars field</a:t>
            </a:r>
            <a:endParaRPr lang="en-GB" dirty="0">
              <a:solidFill>
                <a:schemeClr val="accent6">
                  <a:lumMod val="60000"/>
                  <a:lumOff val="40000"/>
                </a:schemeClr>
              </a:solidFill>
            </a:endParaRPr>
          </a:p>
        </p:txBody>
      </p:sp>
      <p:pic>
        <p:nvPicPr>
          <p:cNvPr id="7"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en-GB" dirty="0" smtClean="0">
                <a:solidFill>
                  <a:schemeClr val="bg1"/>
                </a:solidFill>
              </a:rPr>
              <a:t>Augustus’ Building Programme</a:t>
            </a:r>
            <a:endParaRPr lang="en-GB" dirty="0">
              <a:solidFill>
                <a:schemeClr val="bg1"/>
              </a:solidFill>
            </a:endParaRPr>
          </a:p>
        </p:txBody>
      </p:sp>
    </p:spTree>
    <p:extLst>
      <p:ext uri="{BB962C8B-B14F-4D97-AF65-F5344CB8AC3E}">
        <p14:creationId xmlns:p14="http://schemas.microsoft.com/office/powerpoint/2010/main" val="412562215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25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14658"/>
            <a:ext cx="5256584" cy="6816757"/>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dirty="0"/>
          </a:p>
        </p:txBody>
      </p:sp>
      <p:pic>
        <p:nvPicPr>
          <p:cNvPr id="6"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33063" r="12550" b="21194"/>
          <a:stretch>
            <a:fillRect/>
          </a:stretch>
        </p:blipFill>
        <p:spPr bwMode="auto">
          <a:xfrm rot="12157136">
            <a:off x="4091888" y="1164937"/>
            <a:ext cx="3976498" cy="69110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Title 4"/>
          <p:cNvSpPr>
            <a:spLocks noGrp="1"/>
          </p:cNvSpPr>
          <p:nvPr>
            <p:ph type="title"/>
          </p:nvPr>
        </p:nvSpPr>
        <p:spPr>
          <a:xfrm>
            <a:off x="301752" y="228600"/>
            <a:ext cx="8534400" cy="758952"/>
          </a:xfrm>
        </p:spPr>
        <p:txBody>
          <a:bodyPr/>
          <a:lstStyle/>
          <a:p>
            <a:r>
              <a:rPr lang="en-GB" dirty="0" smtClean="0">
                <a:solidFill>
                  <a:schemeClr val="bg1"/>
                </a:solidFill>
              </a:rPr>
              <a:t>Augustus’ Building Programme</a:t>
            </a:r>
            <a:endParaRPr lang="en-GB" dirty="0">
              <a:solidFill>
                <a:schemeClr val="bg1"/>
              </a:solidFill>
            </a:endParaRPr>
          </a:p>
        </p:txBody>
      </p:sp>
    </p:spTree>
    <p:extLst>
      <p:ext uri="{BB962C8B-B14F-4D97-AF65-F5344CB8AC3E}">
        <p14:creationId xmlns:p14="http://schemas.microsoft.com/office/powerpoint/2010/main" val="250022267"/>
      </p:ext>
    </p:extLst>
  </p:cSld>
  <p:clrMapOvr>
    <a:masterClrMapping/>
  </p:clrMapOvr>
  <p:transition spd="slow">
    <p:randomBar dir="vert"/>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smtClean="0"/>
              <a:t>campus </a:t>
            </a:r>
            <a:r>
              <a:rPr lang="en-GB" sz="2400" i="1" dirty="0" err="1" smtClean="0"/>
              <a:t>Martius</a:t>
            </a:r>
            <a:r>
              <a:rPr lang="en-GB" sz="2400" i="1" dirty="0" smtClean="0"/>
              <a:t>, Mars field</a:t>
            </a:r>
            <a:endParaRPr lang="en-GB" sz="2400" i="1" dirty="0"/>
          </a:p>
        </p:txBody>
      </p:sp>
      <p:pic>
        <p:nvPicPr>
          <p:cNvPr id="6" name="Picture 1029" descr="C:\Eigene Dateien\TEACHING MATERIAL\CITIES &amp; SETTLEMENTS\AUGUSTUS ROM\AUG Sonnenuhr Zeichnung.T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264025"/>
            <a:ext cx="9144000" cy="2590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Rectangle 1028"/>
          <p:cNvSpPr>
            <a:spLocks noChangeArrowheads="1"/>
          </p:cNvSpPr>
          <p:nvPr/>
        </p:nvSpPr>
        <p:spPr bwMode="auto">
          <a:xfrm>
            <a:off x="0" y="1219200"/>
            <a:ext cx="52578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a:defRPr>
            </a:lvl1pPr>
            <a:lvl2pPr marL="742950" indent="-285750" algn="l">
              <a:spcBef>
                <a:spcPct val="20000"/>
              </a:spcBef>
              <a:buChar char="–"/>
              <a:defRPr kumimoji="1" sz="2800">
                <a:solidFill>
                  <a:schemeClr val="tx1"/>
                </a:solidFill>
                <a:latin typeface="Times New Roman"/>
              </a:defRPr>
            </a:lvl2pPr>
            <a:lvl3pPr marL="1143000" indent="-228600" algn="l">
              <a:spcBef>
                <a:spcPct val="20000"/>
              </a:spcBef>
              <a:buChar char="•"/>
              <a:defRPr kumimoji="1" sz="2400">
                <a:solidFill>
                  <a:schemeClr val="tx1"/>
                </a:solidFill>
                <a:latin typeface="Times New Roman"/>
              </a:defRPr>
            </a:lvl3pPr>
            <a:lvl4pPr marL="1600200" indent="-228600" algn="l">
              <a:spcBef>
                <a:spcPct val="20000"/>
              </a:spcBef>
              <a:buChar char="–"/>
              <a:defRPr kumimoji="1" sz="2000">
                <a:solidFill>
                  <a:schemeClr val="tx1"/>
                </a:solidFill>
                <a:latin typeface="Times New Roman"/>
              </a:defRPr>
            </a:lvl4pPr>
            <a:lvl5pPr marL="2057400" indent="-228600" algn="l">
              <a:spcBef>
                <a:spcPct val="20000"/>
              </a:spcBef>
              <a:buChar char="•"/>
              <a:defRPr kumimoji="1" sz="2000">
                <a:solidFill>
                  <a:schemeClr val="tx1"/>
                </a:solidFill>
                <a:latin typeface="Times New Roman"/>
              </a:defRPr>
            </a:lvl5pPr>
            <a:lvl6pPr marL="2514600" indent="-228600" eaLnBrk="0" fontAlgn="base" hangingPunct="0">
              <a:spcBef>
                <a:spcPct val="20000"/>
              </a:spcBef>
              <a:spcAft>
                <a:spcPct val="0"/>
              </a:spcAft>
              <a:buChar char="•"/>
              <a:defRPr kumimoji="1" sz="2000">
                <a:solidFill>
                  <a:schemeClr val="tx1"/>
                </a:solidFill>
                <a:latin typeface="Times New Roman"/>
              </a:defRPr>
            </a:lvl6pPr>
            <a:lvl7pPr marL="2971800" indent="-228600" eaLnBrk="0" fontAlgn="base" hangingPunct="0">
              <a:spcBef>
                <a:spcPct val="20000"/>
              </a:spcBef>
              <a:spcAft>
                <a:spcPct val="0"/>
              </a:spcAft>
              <a:buChar char="•"/>
              <a:defRPr kumimoji="1" sz="2000">
                <a:solidFill>
                  <a:schemeClr val="tx1"/>
                </a:solidFill>
                <a:latin typeface="Times New Roman"/>
              </a:defRPr>
            </a:lvl7pPr>
            <a:lvl8pPr marL="3429000" indent="-228600" eaLnBrk="0" fontAlgn="base" hangingPunct="0">
              <a:spcBef>
                <a:spcPct val="20000"/>
              </a:spcBef>
              <a:spcAft>
                <a:spcPct val="0"/>
              </a:spcAft>
              <a:buChar char="•"/>
              <a:defRPr kumimoji="1" sz="2000">
                <a:solidFill>
                  <a:schemeClr val="tx1"/>
                </a:solidFill>
                <a:latin typeface="Times New Roman"/>
              </a:defRPr>
            </a:lvl8pPr>
            <a:lvl9pPr marL="3886200" indent="-228600" eaLnBrk="0" fontAlgn="base" hangingPunct="0">
              <a:spcBef>
                <a:spcPct val="20000"/>
              </a:spcBef>
              <a:spcAft>
                <a:spcPct val="0"/>
              </a:spcAft>
              <a:buChar char="•"/>
              <a:defRPr kumimoji="1" sz="2000">
                <a:solidFill>
                  <a:schemeClr val="tx1"/>
                </a:solidFill>
                <a:latin typeface="Times New Roman"/>
              </a:defRPr>
            </a:lvl9pPr>
          </a:lstStyle>
          <a:p>
            <a:r>
              <a:rPr lang="en-US" altLang="en-US" sz="2800" dirty="0">
                <a:solidFill>
                  <a:schemeClr val="bg1"/>
                </a:solidFill>
                <a:effectLst/>
                <a:latin typeface="Tempus Sans ITC" pitchFamily="82" charset="0"/>
              </a:rPr>
              <a:t>The Sun-Dial</a:t>
            </a:r>
          </a:p>
          <a:p>
            <a:pPr lvl="1"/>
            <a:r>
              <a:rPr lang="en-US" altLang="en-US" sz="2400" dirty="0">
                <a:solidFill>
                  <a:schemeClr val="bg1"/>
                </a:solidFill>
                <a:effectLst/>
                <a:latin typeface="Tempus Sans ITC" pitchFamily="82" charset="0"/>
              </a:rPr>
              <a:t>Obelisk </a:t>
            </a:r>
            <a:br>
              <a:rPr lang="en-US" altLang="en-US" sz="2400" dirty="0">
                <a:solidFill>
                  <a:schemeClr val="bg1"/>
                </a:solidFill>
                <a:effectLst/>
                <a:latin typeface="Tempus Sans ITC" pitchFamily="82" charset="0"/>
              </a:rPr>
            </a:br>
            <a:r>
              <a:rPr lang="en-US" altLang="en-US" sz="2400" dirty="0" smtClean="0">
                <a:solidFill>
                  <a:schemeClr val="bg1"/>
                </a:solidFill>
                <a:effectLst/>
                <a:latin typeface="Tempus Sans ITC" pitchFamily="82" charset="0"/>
                <a:sym typeface="Wingdings" panose="05000000000000000000" pitchFamily="2" charset="2"/>
              </a:rPr>
              <a:t></a:t>
            </a:r>
            <a:r>
              <a:rPr lang="en-US" altLang="en-US" sz="2400" dirty="0" smtClean="0">
                <a:solidFill>
                  <a:schemeClr val="bg1"/>
                </a:solidFill>
                <a:effectLst/>
                <a:latin typeface="Tempus Sans ITC" pitchFamily="82" charset="0"/>
              </a:rPr>
              <a:t>conquest </a:t>
            </a:r>
            <a:r>
              <a:rPr lang="en-US" altLang="en-US" sz="2400" dirty="0">
                <a:solidFill>
                  <a:schemeClr val="bg1"/>
                </a:solidFill>
                <a:effectLst/>
                <a:latin typeface="Tempus Sans ITC" pitchFamily="82" charset="0"/>
              </a:rPr>
              <a:t>of Egypt 30 </a:t>
            </a:r>
            <a:r>
              <a:rPr lang="en-US" altLang="en-US" sz="2400" dirty="0" smtClean="0">
                <a:solidFill>
                  <a:schemeClr val="bg1"/>
                </a:solidFill>
                <a:effectLst/>
                <a:latin typeface="Tempus Sans ITC" pitchFamily="82" charset="0"/>
              </a:rPr>
              <a:t>BC</a:t>
            </a:r>
            <a:endParaRPr lang="en-US" altLang="en-US" sz="2400" dirty="0">
              <a:solidFill>
                <a:schemeClr val="bg1"/>
              </a:solidFill>
              <a:effectLst/>
              <a:latin typeface="Tempus Sans ITC" pitchFamily="82" charset="0"/>
            </a:endParaRPr>
          </a:p>
          <a:p>
            <a:pPr lvl="1"/>
            <a:r>
              <a:rPr lang="en-US" altLang="en-US" sz="2400" dirty="0" err="1" smtClean="0">
                <a:solidFill>
                  <a:schemeClr val="bg1"/>
                </a:solidFill>
                <a:effectLst/>
                <a:latin typeface="Tempus Sans ITC" pitchFamily="82" charset="0"/>
              </a:rPr>
              <a:t>ara</a:t>
            </a:r>
            <a:r>
              <a:rPr lang="en-US" altLang="en-US" sz="2400" dirty="0" smtClean="0">
                <a:solidFill>
                  <a:schemeClr val="bg1"/>
                </a:solidFill>
                <a:effectLst/>
                <a:latin typeface="Tempus Sans ITC" pitchFamily="82" charset="0"/>
              </a:rPr>
              <a:t> </a:t>
            </a:r>
            <a:r>
              <a:rPr lang="en-US" altLang="en-US" sz="2400" dirty="0" err="1" smtClean="0">
                <a:solidFill>
                  <a:schemeClr val="bg1"/>
                </a:solidFill>
                <a:effectLst/>
                <a:latin typeface="Tempus Sans ITC" pitchFamily="82" charset="0"/>
              </a:rPr>
              <a:t>pacis</a:t>
            </a:r>
            <a:r>
              <a:rPr lang="en-US" altLang="en-US" sz="2400" dirty="0" smtClean="0">
                <a:solidFill>
                  <a:schemeClr val="bg1"/>
                </a:solidFill>
                <a:effectLst/>
                <a:latin typeface="Tempus Sans ITC" pitchFamily="82" charset="0"/>
              </a:rPr>
              <a:t> </a:t>
            </a:r>
            <a:br>
              <a:rPr lang="en-US" altLang="en-US" sz="2400" dirty="0" smtClean="0">
                <a:solidFill>
                  <a:schemeClr val="bg1"/>
                </a:solidFill>
                <a:effectLst/>
                <a:latin typeface="Tempus Sans ITC" pitchFamily="82" charset="0"/>
              </a:rPr>
            </a:br>
            <a:r>
              <a:rPr lang="en-US" altLang="en-US" sz="2400" dirty="0" smtClean="0">
                <a:solidFill>
                  <a:schemeClr val="bg1"/>
                </a:solidFill>
                <a:effectLst/>
                <a:latin typeface="Tempus Sans ITC" pitchFamily="82" charset="0"/>
              </a:rPr>
              <a:t>– altar of the Augustan peace</a:t>
            </a:r>
            <a:endParaRPr lang="en-US" altLang="en-US" sz="2400" dirty="0">
              <a:solidFill>
                <a:schemeClr val="bg1"/>
              </a:solidFill>
              <a:effectLst/>
              <a:latin typeface="Tempus Sans ITC" pitchFamily="82" charset="0"/>
            </a:endParaRPr>
          </a:p>
        </p:txBody>
      </p:sp>
      <p:sp>
        <p:nvSpPr>
          <p:cNvPr id="8" name="Title 4"/>
          <p:cNvSpPr>
            <a:spLocks noGrp="1"/>
          </p:cNvSpPr>
          <p:nvPr>
            <p:ph type="title"/>
          </p:nvPr>
        </p:nvSpPr>
        <p:spPr>
          <a:xfrm>
            <a:off x="301752" y="228600"/>
            <a:ext cx="8534400" cy="758952"/>
          </a:xfrm>
        </p:spPr>
        <p:txBody>
          <a:bodyPr/>
          <a:lstStyle/>
          <a:p>
            <a:r>
              <a:rPr lang="en-GB" dirty="0" smtClean="0">
                <a:solidFill>
                  <a:schemeClr val="bg1"/>
                </a:solidFill>
              </a:rPr>
              <a:t>Augustus’ Building Programme</a:t>
            </a:r>
            <a:endParaRPr lang="en-GB" dirty="0">
              <a:solidFill>
                <a:schemeClr val="bg1"/>
              </a:solidFill>
            </a:endParaRPr>
          </a:p>
        </p:txBody>
      </p:sp>
    </p:spTree>
    <p:extLst>
      <p:ext uri="{BB962C8B-B14F-4D97-AF65-F5344CB8AC3E}">
        <p14:creationId xmlns:p14="http://schemas.microsoft.com/office/powerpoint/2010/main" val="31370523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ile:Obelisk Solare Rome from eas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60" y="-64898"/>
            <a:ext cx="1761728" cy="691941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4"/>
          <p:cNvSpPr>
            <a:spLocks noGrp="1"/>
          </p:cNvSpPr>
          <p:nvPr>
            <p:ph type="title"/>
          </p:nvPr>
        </p:nvSpPr>
        <p:spPr>
          <a:xfrm>
            <a:off x="301752" y="228600"/>
            <a:ext cx="8534400" cy="758952"/>
          </a:xfrm>
        </p:spPr>
        <p:txBody>
          <a:bodyPr/>
          <a:lstStyle/>
          <a:p>
            <a:r>
              <a:rPr lang="en-GB" dirty="0" smtClean="0">
                <a:solidFill>
                  <a:schemeClr val="bg1"/>
                </a:solidFill>
              </a:rPr>
              <a:t>Augustus’ Building Programme</a:t>
            </a:r>
            <a:endParaRPr lang="en-GB" dirty="0">
              <a:solidFill>
                <a:schemeClr val="bg1"/>
              </a:solidFill>
            </a:endParaRPr>
          </a:p>
        </p:txBody>
      </p:sp>
      <p:pic>
        <p:nvPicPr>
          <p:cNvPr id="6146" name="Picture 2" descr="File:Colonna - meridiana sotto Campo Marzio 48 1050300.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8571"/>
          <a:stretch/>
        </p:blipFill>
        <p:spPr bwMode="auto">
          <a:xfrm>
            <a:off x="5472544" y="-16779"/>
            <a:ext cx="3691493" cy="6890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7561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148"/>
                                        </p:tgtEl>
                                        <p:attrNameLst>
                                          <p:attrName>style.visibility</p:attrName>
                                        </p:attrNameLst>
                                      </p:cBhvr>
                                      <p:to>
                                        <p:strVal val="visible"/>
                                      </p:to>
                                    </p:set>
                                    <p:animEffect transition="in" filter="wipe(down)">
                                      <p:cBhvr>
                                        <p:cTn id="7" dur="1000"/>
                                        <p:tgtEl>
                                          <p:spTgt spid="6148"/>
                                        </p:tgtEl>
                                      </p:cBhvr>
                                    </p:animEffect>
                                  </p:childTnLst>
                                </p:cTn>
                              </p:par>
                            </p:childTnLst>
                          </p:cTn>
                        </p:par>
                        <p:par>
                          <p:cTn id="8" fill="hold">
                            <p:stCondLst>
                              <p:cond delay="1000"/>
                            </p:stCondLst>
                            <p:childTnLst>
                              <p:par>
                                <p:cTn id="9" presetID="42" presetClass="entr" presetSubtype="0" fill="hold" nodeType="afterEffect">
                                  <p:stCondLst>
                                    <p:cond delay="250"/>
                                  </p:stCondLst>
                                  <p:childTnLst>
                                    <p:set>
                                      <p:cBhvr>
                                        <p:cTn id="10" dur="1" fill="hold">
                                          <p:stCondLst>
                                            <p:cond delay="0"/>
                                          </p:stCondLst>
                                        </p:cTn>
                                        <p:tgtEl>
                                          <p:spTgt spid="6146"/>
                                        </p:tgtEl>
                                        <p:attrNameLst>
                                          <p:attrName>style.visibility</p:attrName>
                                        </p:attrNameLst>
                                      </p:cBhvr>
                                      <p:to>
                                        <p:strVal val="visible"/>
                                      </p:to>
                                    </p:set>
                                    <p:animEffect transition="in" filter="fade">
                                      <p:cBhvr>
                                        <p:cTn id="11" dur="1250"/>
                                        <p:tgtEl>
                                          <p:spTgt spid="6146"/>
                                        </p:tgtEl>
                                      </p:cBhvr>
                                    </p:animEffect>
                                    <p:anim calcmode="lin" valueType="num">
                                      <p:cBhvr>
                                        <p:cTn id="12" dur="1250" fill="hold"/>
                                        <p:tgtEl>
                                          <p:spTgt spid="6146"/>
                                        </p:tgtEl>
                                        <p:attrNameLst>
                                          <p:attrName>ppt_x</p:attrName>
                                        </p:attrNameLst>
                                      </p:cBhvr>
                                      <p:tavLst>
                                        <p:tav tm="0">
                                          <p:val>
                                            <p:strVal val="#ppt_x"/>
                                          </p:val>
                                        </p:tav>
                                        <p:tav tm="100000">
                                          <p:val>
                                            <p:strVal val="#ppt_x"/>
                                          </p:val>
                                        </p:tav>
                                      </p:tavLst>
                                    </p:anim>
                                    <p:anim calcmode="lin" valueType="num">
                                      <p:cBhvr>
                                        <p:cTn id="13" dur="1250" fill="hold"/>
                                        <p:tgtEl>
                                          <p:spTgt spid="61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4"/>
          <p:cNvSpPr>
            <a:spLocks noGrp="1"/>
          </p:cNvSpPr>
          <p:nvPr>
            <p:ph type="title"/>
          </p:nvPr>
        </p:nvSpPr>
        <p:spPr>
          <a:xfrm>
            <a:off x="301752" y="228600"/>
            <a:ext cx="8534400" cy="758952"/>
          </a:xfrm>
        </p:spPr>
        <p:txBody>
          <a:bodyPr/>
          <a:lstStyle/>
          <a:p>
            <a:r>
              <a:rPr lang="en-GB" dirty="0" smtClean="0">
                <a:solidFill>
                  <a:schemeClr val="bg1"/>
                </a:solidFill>
              </a:rPr>
              <a:t>Augustus’ Building Programme</a:t>
            </a:r>
            <a:endParaRPr lang="en-GB" dirty="0">
              <a:solidFill>
                <a:schemeClr val="bg1"/>
              </a:solidFill>
            </a:endParaRPr>
          </a:p>
        </p:txBody>
      </p:sp>
      <p:pic>
        <p:nvPicPr>
          <p:cNvPr id="8" name="Picture 7" descr="C:\Eigene Dateien\TEACHING MATERIAL\CITIES &amp; SETTLEMENTS\AUGUSTUS ROM\Ara Pacis Ansicht Farbe P CONNOLLY.JPG"/>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3440936"/>
            <a:ext cx="5508104" cy="3417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6475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smtClean="0">
                <a:solidFill>
                  <a:srgbClr val="FFFF00"/>
                </a:solidFill>
              </a:rPr>
              <a:t>Ara</a:t>
            </a:r>
            <a:r>
              <a:rPr lang="en-GB" sz="2400" b="1" dirty="0" smtClean="0">
                <a:solidFill>
                  <a:srgbClr val="FFFF00"/>
                </a:solidFill>
              </a:rPr>
              <a:t> </a:t>
            </a:r>
            <a:r>
              <a:rPr lang="en-GB" sz="2400" b="1" dirty="0" err="1" smtClean="0">
                <a:solidFill>
                  <a:srgbClr val="FFFF00"/>
                </a:solidFill>
              </a:rPr>
              <a:t>Pacis</a:t>
            </a:r>
            <a:r>
              <a:rPr lang="en-GB" sz="2400" b="1" dirty="0" smtClean="0">
                <a:solidFill>
                  <a:srgbClr val="FFFF00"/>
                </a:solidFill>
              </a:rPr>
              <a:t> </a:t>
            </a:r>
            <a:r>
              <a:rPr lang="en-GB" sz="2400" b="1" dirty="0" err="1" smtClean="0">
                <a:solidFill>
                  <a:srgbClr val="FFFF00"/>
                </a:solidFill>
              </a:rPr>
              <a:t>Augustae</a:t>
            </a:r>
            <a:r>
              <a:rPr lang="en-GB" sz="2400" b="1" dirty="0" smtClean="0">
                <a:solidFill>
                  <a:srgbClr val="FFFF00"/>
                </a:solidFill>
              </a:rPr>
              <a:t>, 30</a:t>
            </a:r>
            <a:r>
              <a:rPr lang="en-GB" sz="2400" b="1" baseline="30000" dirty="0" smtClean="0">
                <a:solidFill>
                  <a:srgbClr val="FFFF00"/>
                </a:solidFill>
              </a:rPr>
              <a:t>th</a:t>
            </a:r>
            <a:r>
              <a:rPr lang="en-GB" sz="2400" b="1" dirty="0" smtClean="0">
                <a:solidFill>
                  <a:srgbClr val="FFFF00"/>
                </a:solidFill>
              </a:rPr>
              <a:t> Jan 9 B.C.</a:t>
            </a:r>
            <a:endParaRPr lang="en-GB" sz="2400" b="1" dirty="0">
              <a:solidFill>
                <a:srgbClr val="FFFF00"/>
              </a:solidFill>
            </a:endParaRPr>
          </a:p>
        </p:txBody>
      </p:sp>
    </p:spTree>
    <p:extLst>
      <p:ext uri="{BB962C8B-B14F-4D97-AF65-F5344CB8AC3E}">
        <p14:creationId xmlns:p14="http://schemas.microsoft.com/office/powerpoint/2010/main" val="355933545"/>
      </p:ext>
    </p:extLst>
  </p:cSld>
  <p:clrMapOvr>
    <a:masterClrMapping/>
  </p:clrMapOvr>
  <p:transition spd="slow">
    <p:cove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smtClean="0">
                <a:solidFill>
                  <a:srgbClr val="FFFF00"/>
                </a:solidFill>
              </a:rPr>
              <a:t>Ara</a:t>
            </a:r>
            <a:r>
              <a:rPr lang="en-GB" sz="2400" b="1" dirty="0" smtClean="0">
                <a:solidFill>
                  <a:srgbClr val="FFFF00"/>
                </a:solidFill>
              </a:rPr>
              <a:t> </a:t>
            </a:r>
            <a:r>
              <a:rPr lang="en-GB" sz="2400" b="1" dirty="0" err="1" smtClean="0">
                <a:solidFill>
                  <a:srgbClr val="FFFF00"/>
                </a:solidFill>
              </a:rPr>
              <a:t>Pacis</a:t>
            </a:r>
            <a:r>
              <a:rPr lang="en-GB" sz="2400" b="1" dirty="0" smtClean="0">
                <a:solidFill>
                  <a:srgbClr val="FFFF00"/>
                </a:solidFill>
              </a:rPr>
              <a:t> </a:t>
            </a:r>
            <a:r>
              <a:rPr lang="en-GB" sz="2400" b="1" dirty="0" err="1" smtClean="0">
                <a:solidFill>
                  <a:srgbClr val="FFFF00"/>
                </a:solidFill>
              </a:rPr>
              <a:t>Augustae</a:t>
            </a:r>
            <a:r>
              <a:rPr lang="en-GB" sz="2400" b="1" dirty="0" smtClean="0">
                <a:solidFill>
                  <a:srgbClr val="FFFF00"/>
                </a:solidFill>
              </a:rPr>
              <a:t>, 30</a:t>
            </a:r>
            <a:r>
              <a:rPr lang="en-GB" sz="2400" b="1" baseline="30000" dirty="0" smtClean="0">
                <a:solidFill>
                  <a:srgbClr val="FFFF00"/>
                </a:solidFill>
              </a:rPr>
              <a:t>th</a:t>
            </a:r>
            <a:r>
              <a:rPr lang="en-GB" sz="2400" b="1" dirty="0" smtClean="0">
                <a:solidFill>
                  <a:srgbClr val="FFFF00"/>
                </a:solidFill>
              </a:rPr>
              <a:t> Jan 9 B.C.</a:t>
            </a:r>
            <a:endParaRPr lang="en-GB" sz="2400" b="1" dirty="0">
              <a:solidFill>
                <a:srgbClr val="FFFF00"/>
              </a:solidFill>
            </a:endParaRPr>
          </a:p>
        </p:txBody>
      </p:sp>
      <p:pic>
        <p:nvPicPr>
          <p:cNvPr id="6" name="Picture 3" descr="C:\Eigene Dateien\TEACHING MATERIAL\CITIES &amp; SETTLEMENTS\AUGUSTUS ROM\Ara Pacis Relief Aug FARBE P COnnoll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46504" y="3558585"/>
            <a:ext cx="6997496" cy="32994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26" descr="C:\Eigene Dateien\TEACHING MATERIAL\CITIES &amp; SETTLEMENTS\AUGUSTUS ROM\Ara Pacis Relief Aenea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260648"/>
            <a:ext cx="4293008" cy="3448023"/>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1031"/>
          <p:cNvSpPr txBox="1">
            <a:spLocks noChangeArrowheads="1"/>
          </p:cNvSpPr>
          <p:nvPr/>
        </p:nvSpPr>
        <p:spPr bwMode="auto">
          <a:xfrm>
            <a:off x="2000762" y="3020644"/>
            <a:ext cx="2286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b="1" dirty="0" smtClean="0">
                <a:solidFill>
                  <a:srgbClr val="92D050"/>
                </a:solidFill>
                <a:effectLst>
                  <a:outerShdw blurRad="38100" dist="38100" dir="2700000" algn="tl">
                    <a:srgbClr val="000000"/>
                  </a:outerShdw>
                </a:effectLst>
                <a:latin typeface="Tempus Sans ITC" pitchFamily="82" charset="0"/>
              </a:rPr>
              <a:t>Augustus &amp; Aeneas</a:t>
            </a:r>
            <a:br>
              <a:rPr lang="en-US" altLang="en-US" sz="2000" b="1" dirty="0" smtClean="0">
                <a:solidFill>
                  <a:srgbClr val="92D050"/>
                </a:solidFill>
                <a:effectLst>
                  <a:outerShdw blurRad="38100" dist="38100" dir="2700000" algn="tl">
                    <a:srgbClr val="000000"/>
                  </a:outerShdw>
                </a:effectLst>
                <a:latin typeface="Tempus Sans ITC" pitchFamily="82" charset="0"/>
              </a:rPr>
            </a:br>
            <a:r>
              <a:rPr lang="en-US" altLang="en-US" sz="2000" b="1" dirty="0" smtClean="0">
                <a:solidFill>
                  <a:srgbClr val="92D050"/>
                </a:solidFill>
                <a:effectLst>
                  <a:outerShdw blurRad="38100" dist="38100" dir="2700000" algn="tl">
                    <a:srgbClr val="000000"/>
                  </a:outerShdw>
                </a:effectLst>
                <a:latin typeface="Tempus Sans ITC" pitchFamily="82" charset="0"/>
              </a:rPr>
              <a:t>founder of Rome</a:t>
            </a:r>
            <a:endParaRPr lang="en-US" altLang="en-US" sz="2000" b="1" dirty="0">
              <a:solidFill>
                <a:srgbClr val="92D050"/>
              </a:solidFill>
              <a:effectLst>
                <a:outerShdw blurRad="38100" dist="38100" dir="2700000" algn="tl">
                  <a:srgbClr val="000000"/>
                </a:outerShdw>
              </a:effectLst>
              <a:latin typeface="Tempus Sans ITC" pitchFamily="82" charset="0"/>
            </a:endParaRPr>
          </a:p>
        </p:txBody>
      </p:sp>
    </p:spTree>
    <p:extLst>
      <p:ext uri="{BB962C8B-B14F-4D97-AF65-F5344CB8AC3E}">
        <p14:creationId xmlns:p14="http://schemas.microsoft.com/office/powerpoint/2010/main" val="11666595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9218" name="Picture 2" descr="http://www.bluffton.edu/~sullivanm/italy/rome/arapacis/00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58" y="0"/>
            <a:ext cx="911042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16016" y="0"/>
            <a:ext cx="4176464" cy="1477328"/>
          </a:xfrm>
          <a:prstGeom prst="rect">
            <a:avLst/>
          </a:prstGeom>
          <a:noFill/>
        </p:spPr>
        <p:txBody>
          <a:bodyPr wrap="square" rtlCol="0">
            <a:spAutoFit/>
          </a:bodyPr>
          <a:lstStyle/>
          <a:p>
            <a:pPr algn="r"/>
            <a:r>
              <a:rPr lang="en-GB" b="1" dirty="0" smtClean="0">
                <a:solidFill>
                  <a:srgbClr val="92D050"/>
                </a:solidFill>
              </a:rPr>
              <a:t>Tellus/Mother Earth // Italia or Venus </a:t>
            </a:r>
            <a:r>
              <a:rPr lang="en-GB" b="1" dirty="0" err="1">
                <a:solidFill>
                  <a:srgbClr val="92D050"/>
                </a:solidFill>
              </a:rPr>
              <a:t>genitrix</a:t>
            </a:r>
            <a:r>
              <a:rPr lang="en-GB" b="1" dirty="0">
                <a:solidFill>
                  <a:srgbClr val="92D050"/>
                </a:solidFill>
              </a:rPr>
              <a:t> </a:t>
            </a:r>
            <a:r>
              <a:rPr lang="en-GB" b="1" dirty="0" smtClean="0">
                <a:solidFill>
                  <a:srgbClr val="92D050"/>
                </a:solidFill>
              </a:rPr>
              <a:t>// Pax </a:t>
            </a:r>
            <a:br>
              <a:rPr lang="en-GB" b="1" dirty="0" smtClean="0">
                <a:solidFill>
                  <a:srgbClr val="92D050"/>
                </a:solidFill>
              </a:rPr>
            </a:br>
            <a:r>
              <a:rPr lang="en-GB" b="1" dirty="0" smtClean="0">
                <a:solidFill>
                  <a:srgbClr val="92D050"/>
                </a:solidFill>
              </a:rPr>
              <a:t>// Ceres </a:t>
            </a:r>
            <a:r>
              <a:rPr lang="en-GB" dirty="0" smtClean="0">
                <a:solidFill>
                  <a:srgbClr val="92D050"/>
                </a:solidFill>
              </a:rPr>
              <a:t>(harvest goddess) </a:t>
            </a:r>
            <a:br>
              <a:rPr lang="en-GB" dirty="0" smtClean="0">
                <a:solidFill>
                  <a:srgbClr val="92D050"/>
                </a:solidFill>
              </a:rPr>
            </a:br>
            <a:r>
              <a:rPr lang="en-GB" dirty="0" smtClean="0">
                <a:solidFill>
                  <a:srgbClr val="92D050"/>
                </a:solidFill>
              </a:rPr>
              <a:t>children: ? Augustus’ nephews: Gaius </a:t>
            </a:r>
            <a:r>
              <a:rPr lang="en-GB" dirty="0">
                <a:solidFill>
                  <a:srgbClr val="92D050"/>
                </a:solidFill>
              </a:rPr>
              <a:t>and Lucius Caesar.</a:t>
            </a:r>
          </a:p>
        </p:txBody>
      </p:sp>
      <p:sp>
        <p:nvSpPr>
          <p:cNvPr id="6" name="TextBox 5"/>
          <p:cNvSpPr txBox="1"/>
          <p:nvPr/>
        </p:nvSpPr>
        <p:spPr>
          <a:xfrm>
            <a:off x="107504" y="6165304"/>
            <a:ext cx="4176464" cy="369332"/>
          </a:xfrm>
          <a:prstGeom prst="rect">
            <a:avLst/>
          </a:prstGeom>
          <a:noFill/>
        </p:spPr>
        <p:txBody>
          <a:bodyPr wrap="square" rtlCol="0">
            <a:spAutoFit/>
          </a:bodyPr>
          <a:lstStyle/>
          <a:p>
            <a:r>
              <a:rPr lang="en-GB" b="1" dirty="0" smtClean="0">
                <a:solidFill>
                  <a:srgbClr val="92D050"/>
                </a:solidFill>
              </a:rPr>
              <a:t>beneficial earth?</a:t>
            </a:r>
            <a:endParaRPr lang="en-GB" dirty="0">
              <a:solidFill>
                <a:srgbClr val="92D050"/>
              </a:solidFill>
            </a:endParaRPr>
          </a:p>
        </p:txBody>
      </p:sp>
      <p:sp>
        <p:nvSpPr>
          <p:cNvPr id="7" name="TextBox 6"/>
          <p:cNvSpPr txBox="1"/>
          <p:nvPr/>
        </p:nvSpPr>
        <p:spPr>
          <a:xfrm>
            <a:off x="4929206" y="6165304"/>
            <a:ext cx="4176464" cy="646331"/>
          </a:xfrm>
          <a:prstGeom prst="rect">
            <a:avLst/>
          </a:prstGeom>
          <a:noFill/>
        </p:spPr>
        <p:txBody>
          <a:bodyPr wrap="square" rtlCol="0">
            <a:spAutoFit/>
          </a:bodyPr>
          <a:lstStyle/>
          <a:p>
            <a:pPr algn="r"/>
            <a:r>
              <a:rPr lang="en-GB" b="1" dirty="0" smtClean="0">
                <a:solidFill>
                  <a:srgbClr val="92D050"/>
                </a:solidFill>
              </a:rPr>
              <a:t>beneficial winds?</a:t>
            </a:r>
            <a:br>
              <a:rPr lang="en-GB" b="1" dirty="0" smtClean="0">
                <a:solidFill>
                  <a:srgbClr val="92D050"/>
                </a:solidFill>
              </a:rPr>
            </a:br>
            <a:r>
              <a:rPr lang="en-GB" dirty="0" smtClean="0">
                <a:solidFill>
                  <a:srgbClr val="92D050"/>
                </a:solidFill>
              </a:rPr>
              <a:t>(bringing grain to Rome…)</a:t>
            </a:r>
            <a:endParaRPr lang="en-GB" dirty="0">
              <a:solidFill>
                <a:srgbClr val="92D050"/>
              </a:solidFill>
            </a:endParaRPr>
          </a:p>
        </p:txBody>
      </p:sp>
    </p:spTree>
    <p:extLst>
      <p:ext uri="{BB962C8B-B14F-4D97-AF65-F5344CB8AC3E}">
        <p14:creationId xmlns:p14="http://schemas.microsoft.com/office/powerpoint/2010/main" val="116886096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750"/>
                            </p:stCondLst>
                            <p:childTnLst>
                              <p:par>
                                <p:cTn id="9" presetID="16" presetClass="entr" presetSubtype="2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p:stCondLst>
                              <p:cond delay="1500"/>
                            </p:stCondLst>
                            <p:childTnLst>
                              <p:par>
                                <p:cTn id="13" presetID="16" presetClass="entr" presetSubtype="21" fill="hold" grpId="0" nodeType="afterEffect">
                                  <p:stCondLst>
                                    <p:cond delay="25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a:xfrm>
            <a:off x="301752" y="228600"/>
            <a:ext cx="8534400" cy="758952"/>
          </a:xfrm>
        </p:spPr>
        <p:txBody>
          <a:bodyPr/>
          <a:lstStyle/>
          <a:p>
            <a:r>
              <a:rPr lang="en-GB" dirty="0" smtClean="0">
                <a:solidFill>
                  <a:schemeClr val="accent1">
                    <a:lumMod val="20000"/>
                    <a:lumOff val="80000"/>
                  </a:schemeClr>
                </a:solidFill>
              </a:rPr>
              <a:t>Pax Augusti / Pax Romana</a:t>
            </a:r>
            <a:endParaRPr lang="en-GB" dirty="0">
              <a:solidFill>
                <a:schemeClr val="accent1">
                  <a:lumMod val="20000"/>
                  <a:lumOff val="80000"/>
                </a:schemeClr>
              </a:solidFill>
            </a:endParaRPr>
          </a:p>
        </p:txBody>
      </p:sp>
      <p:pic>
        <p:nvPicPr>
          <p:cNvPr id="7" name="Picture 2" descr="http://www.coinarchives.com/816e40121c8d72d05b477d4ab5c06bbc/img/heritage/3030/image23918.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a14="http://schemas.microsoft.com/office/drawing/2010/main" val="0"/>
              </a:ext>
            </a:extLst>
          </a:blip>
          <a:srcRect/>
          <a:stretch>
            <a:fillRect/>
          </a:stretch>
        </p:blipFill>
        <p:spPr bwMode="auto">
          <a:xfrm>
            <a:off x="1547664" y="1506924"/>
            <a:ext cx="7463929" cy="36984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5496" y="5336048"/>
            <a:ext cx="9036496"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dirty="0">
                <a:solidFill>
                  <a:schemeClr val="bg1">
                    <a:lumMod val="50000"/>
                  </a:schemeClr>
                </a:solidFill>
              </a:rPr>
              <a:t> </a:t>
            </a:r>
            <a:r>
              <a:rPr lang="en-GB" dirty="0" smtClean="0">
                <a:solidFill>
                  <a:schemeClr val="bg1">
                    <a:lumMod val="50000"/>
                  </a:schemeClr>
                </a:solidFill>
              </a:rPr>
              <a:t>              AR 27mm</a:t>
            </a:r>
            <a:r>
              <a:rPr lang="en-GB" dirty="0">
                <a:solidFill>
                  <a:schemeClr val="bg1">
                    <a:lumMod val="50000"/>
                  </a:schemeClr>
                </a:solidFill>
              </a:rPr>
              <a:t>, 12.05 </a:t>
            </a:r>
            <a:r>
              <a:rPr lang="en-GB" dirty="0" smtClean="0">
                <a:solidFill>
                  <a:schemeClr val="bg1">
                    <a:lumMod val="50000"/>
                  </a:schemeClr>
                </a:solidFill>
              </a:rPr>
              <a:t>gm -                Ephesus</a:t>
            </a:r>
            <a:r>
              <a:rPr lang="en-GB" dirty="0">
                <a:solidFill>
                  <a:schemeClr val="bg1">
                    <a:lumMod val="50000"/>
                  </a:schemeClr>
                </a:solidFill>
              </a:rPr>
              <a:t>, 28-20 </a:t>
            </a:r>
            <a:r>
              <a:rPr lang="en-GB" dirty="0" smtClean="0">
                <a:solidFill>
                  <a:schemeClr val="bg1">
                    <a:lumMod val="50000"/>
                  </a:schemeClr>
                </a:solidFill>
              </a:rPr>
              <a:t>B.C</a:t>
            </a:r>
            <a:r>
              <a:rPr lang="en-GB" dirty="0">
                <a:solidFill>
                  <a:schemeClr val="bg1">
                    <a:lumMod val="50000"/>
                  </a:schemeClr>
                </a:solidFill>
              </a:rPr>
              <a:t>. </a:t>
            </a:r>
            <a:r>
              <a:rPr lang="en-GB" dirty="0" smtClean="0">
                <a:solidFill>
                  <a:schemeClr val="bg1">
                    <a:lumMod val="50000"/>
                  </a:schemeClr>
                </a:solidFill>
              </a:rPr>
              <a:t/>
            </a:r>
            <a:br>
              <a:rPr lang="en-GB" dirty="0" smtClean="0">
                <a:solidFill>
                  <a:schemeClr val="bg1">
                    <a:lumMod val="50000"/>
                  </a:schemeClr>
                </a:solidFill>
              </a:rPr>
            </a:br>
            <a:r>
              <a:rPr lang="en-GB" b="1" dirty="0" smtClean="0">
                <a:solidFill>
                  <a:srgbClr val="C00000"/>
                </a:solidFill>
              </a:rPr>
              <a:t>IMP </a:t>
            </a:r>
            <a:r>
              <a:rPr lang="en-GB" b="1" dirty="0">
                <a:solidFill>
                  <a:srgbClr val="C00000"/>
                </a:solidFill>
              </a:rPr>
              <a:t>CAESAR </a:t>
            </a:r>
            <a:r>
              <a:rPr lang="en-GB" b="1" dirty="0" smtClean="0">
                <a:solidFill>
                  <a:srgbClr val="C00000"/>
                </a:solidFill>
              </a:rPr>
              <a:t>DIVI F COS VI LIBERTATIS P(</a:t>
            </a:r>
            <a:r>
              <a:rPr lang="en-GB" b="1" dirty="0" err="1" smtClean="0">
                <a:solidFill>
                  <a:srgbClr val="C00000"/>
                </a:solidFill>
              </a:rPr>
              <a:t>opuli</a:t>
            </a:r>
            <a:r>
              <a:rPr lang="en-GB" b="1" dirty="0" smtClean="0">
                <a:solidFill>
                  <a:srgbClr val="C00000"/>
                </a:solidFill>
              </a:rPr>
              <a:t>) R(</a:t>
            </a:r>
            <a:r>
              <a:rPr lang="en-GB" b="1" dirty="0" err="1" smtClean="0">
                <a:solidFill>
                  <a:srgbClr val="C00000"/>
                </a:solidFill>
              </a:rPr>
              <a:t>omani</a:t>
            </a:r>
            <a:r>
              <a:rPr lang="en-GB" b="1" dirty="0">
                <a:solidFill>
                  <a:srgbClr val="C00000"/>
                </a:solidFill>
              </a:rPr>
              <a:t>)</a:t>
            </a:r>
            <a:r>
              <a:rPr lang="en-GB" b="1" dirty="0" smtClean="0">
                <a:solidFill>
                  <a:srgbClr val="C00000"/>
                </a:solidFill>
              </a:rPr>
              <a:t> VINDEX</a:t>
            </a:r>
            <a:br>
              <a:rPr lang="en-GB" b="1" dirty="0" smtClean="0">
                <a:solidFill>
                  <a:srgbClr val="C00000"/>
                </a:solidFill>
              </a:rPr>
            </a:br>
            <a:r>
              <a:rPr lang="en-GB" dirty="0" smtClean="0">
                <a:solidFill>
                  <a:schemeClr val="bg1">
                    <a:lumMod val="50000"/>
                  </a:schemeClr>
                </a:solidFill>
              </a:rPr>
              <a:t>laureate </a:t>
            </a:r>
            <a:r>
              <a:rPr lang="en-GB" dirty="0">
                <a:solidFill>
                  <a:schemeClr val="bg1">
                    <a:lumMod val="50000"/>
                  </a:schemeClr>
                </a:solidFill>
              </a:rPr>
              <a:t>head of Augustus </a:t>
            </a:r>
            <a:r>
              <a:rPr lang="en-GB" dirty="0" smtClean="0">
                <a:solidFill>
                  <a:schemeClr val="bg1">
                    <a:lumMod val="50000"/>
                  </a:schemeClr>
                </a:solidFill>
              </a:rPr>
              <a:t>right            </a:t>
            </a:r>
            <a:r>
              <a:rPr lang="en-GB" dirty="0" smtClean="0">
                <a:solidFill>
                  <a:srgbClr val="C00000"/>
                </a:solidFill>
              </a:rPr>
              <a:t>“'Protector </a:t>
            </a:r>
            <a:r>
              <a:rPr lang="en-GB" dirty="0">
                <a:solidFill>
                  <a:srgbClr val="C00000"/>
                </a:solidFill>
              </a:rPr>
              <a:t>of the Freedom of the Roman </a:t>
            </a:r>
            <a:r>
              <a:rPr lang="en-GB" dirty="0" smtClean="0">
                <a:solidFill>
                  <a:srgbClr val="C00000"/>
                </a:solidFill>
              </a:rPr>
              <a:t>People”</a:t>
            </a:r>
            <a:br>
              <a:rPr lang="en-GB" dirty="0" smtClean="0">
                <a:solidFill>
                  <a:srgbClr val="C00000"/>
                </a:solidFill>
              </a:rPr>
            </a:br>
            <a:r>
              <a:rPr lang="en-GB" b="1" dirty="0" smtClean="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smtClean="0">
                <a:solidFill>
                  <a:schemeClr val="bg1">
                    <a:lumMod val="50000"/>
                  </a:schemeClr>
                </a:solidFill>
              </a:rPr>
              <a:t>(</a:t>
            </a:r>
            <a:r>
              <a:rPr lang="en-GB" dirty="0" smtClean="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a:t>
            </a:r>
            <a:r>
              <a:rPr lang="en-GB" dirty="0" smtClean="0">
                <a:solidFill>
                  <a:schemeClr val="bg1">
                    <a:lumMod val="50000"/>
                  </a:schemeClr>
                </a:solidFill>
              </a:rPr>
              <a:t>) to </a:t>
            </a:r>
            <a:r>
              <a:rPr lang="en-GB" dirty="0">
                <a:solidFill>
                  <a:schemeClr val="bg1">
                    <a:lumMod val="50000"/>
                  </a:schemeClr>
                </a:solidFill>
              </a:rPr>
              <a:t>right, all within laurel wreath. </a:t>
            </a:r>
            <a:r>
              <a:rPr lang="en-GB" dirty="0" smtClean="0">
                <a:solidFill>
                  <a:schemeClr val="bg1">
                    <a:lumMod val="50000"/>
                  </a:schemeClr>
                </a:solidFill>
              </a:rPr>
              <a:t>                           RIC </a:t>
            </a:r>
            <a:r>
              <a:rPr lang="en-GB" dirty="0">
                <a:solidFill>
                  <a:schemeClr val="bg1">
                    <a:lumMod val="50000"/>
                  </a:schemeClr>
                </a:solidFill>
              </a:rPr>
              <a:t>476. RPC </a:t>
            </a:r>
            <a:r>
              <a:rPr lang="en-GB" dirty="0" smtClean="0">
                <a:solidFill>
                  <a:schemeClr val="bg1">
                    <a:lumMod val="50000"/>
                  </a:schemeClr>
                </a:solidFill>
              </a:rPr>
              <a:t>2203</a:t>
            </a:r>
            <a:endParaRPr lang="en-GB" dirty="0">
              <a:solidFill>
                <a:schemeClr val="bg1">
                  <a:lumMod val="50000"/>
                </a:schemeClr>
              </a:solidFill>
            </a:endParaRPr>
          </a:p>
        </p:txBody>
      </p:sp>
    </p:spTree>
    <p:extLst>
      <p:ext uri="{BB962C8B-B14F-4D97-AF65-F5344CB8AC3E}">
        <p14:creationId xmlns:p14="http://schemas.microsoft.com/office/powerpoint/2010/main" val="56908011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25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046493" cy="6876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2555776" y="1988840"/>
            <a:ext cx="1224136" cy="86409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1026"/>
          <p:cNvSpPr txBox="1">
            <a:spLocks noChangeArrowheads="1"/>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US" altLang="en-US" dirty="0" smtClean="0">
                <a:solidFill>
                  <a:srgbClr val="FFFF00"/>
                </a:solidFill>
              </a:rPr>
              <a:t>Victory Ideology</a:t>
            </a:r>
            <a:endParaRPr lang="en-US" altLang="en-US" dirty="0">
              <a:solidFill>
                <a:srgbClr val="FFFF00"/>
              </a:solidFill>
            </a:endParaRPr>
          </a:p>
        </p:txBody>
      </p:sp>
      <p:sp>
        <p:nvSpPr>
          <p:cNvPr id="7"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smtClean="0">
                <a:effectLst/>
              </a:rPr>
              <a:t>NIKOPOLIS “City of Victory”</a:t>
            </a:r>
            <a:br>
              <a:rPr lang="en-US" altLang="en-US" dirty="0" smtClean="0">
                <a:effectLst/>
              </a:rPr>
            </a:br>
            <a:r>
              <a:rPr lang="en-US" altLang="en-US" dirty="0" smtClean="0">
                <a:effectLst/>
              </a:rPr>
              <a:t>Nike - Victory</a:t>
            </a:r>
            <a:endParaRPr lang="en-US" altLang="en-US" dirty="0">
              <a:effectLst/>
            </a:endParaRPr>
          </a:p>
        </p:txBody>
      </p:sp>
    </p:spTree>
    <p:extLst>
      <p:ext uri="{BB962C8B-B14F-4D97-AF65-F5344CB8AC3E}">
        <p14:creationId xmlns:p14="http://schemas.microsoft.com/office/powerpoint/2010/main" val="3580111559"/>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p:nvPr>
        </p:nvSpPr>
        <p:spPr/>
        <p:txBody>
          <a:bodyPr/>
          <a:lstStyle/>
          <a:p>
            <a:r>
              <a:rPr lang="en-US" altLang="en-US" dirty="0" smtClean="0"/>
              <a:t>Victory Ideology</a:t>
            </a:r>
            <a:endParaRPr lang="en-US" altLang="en-US" dirty="0"/>
          </a:p>
        </p:txBody>
      </p:sp>
      <p:sp>
        <p:nvSpPr>
          <p:cNvPr id="2" name="Content Placeholder 1"/>
          <p:cNvSpPr>
            <a:spLocks noGrp="1"/>
          </p:cNvSpPr>
          <p:nvPr>
            <p:ph sz="quarter" idx="1"/>
          </p:nvPr>
        </p:nvSpPr>
        <p:spPr/>
        <p:txBody>
          <a:bodyPr/>
          <a:lstStyle/>
          <a:p>
            <a:endParaRPr lang="en-GB"/>
          </a:p>
        </p:txBody>
      </p:sp>
      <p:pic>
        <p:nvPicPr>
          <p:cNvPr id="21507" name="Picture 1027" descr="C:\Eigene Dateien\TEACHING MATERIAL\AUGUSTUS LATE REP EARLY EMP\Sitzung 4 Bürgerkrieg\ACTIUM Inschr k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457796"/>
            <a:ext cx="7010400" cy="46355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122" name="Picture 2" descr="File:Nicopolis Agrippa.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67375" y="1069975"/>
            <a:ext cx="3295650" cy="56959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1552145">
            <a:off x="6876256" y="5373216"/>
            <a:ext cx="1872208" cy="646331"/>
          </a:xfrm>
          <a:prstGeom prst="rect">
            <a:avLst/>
          </a:prstGeom>
          <a:noFill/>
        </p:spPr>
        <p:txBody>
          <a:bodyPr wrap="square" rtlCol="0">
            <a:spAutoFit/>
          </a:bodyPr>
          <a:lstStyle/>
          <a:p>
            <a:r>
              <a:rPr lang="en-GB" dirty="0" smtClean="0"/>
              <a:t>Marcus Agrippa from </a:t>
            </a:r>
            <a:r>
              <a:rPr lang="en-GB" dirty="0" err="1" smtClean="0"/>
              <a:t>Nikopolis</a:t>
            </a:r>
            <a:endParaRPr lang="en-GB" dirty="0"/>
          </a:p>
        </p:txBody>
      </p:sp>
      <p:sp>
        <p:nvSpPr>
          <p:cNvPr id="4" name="TextBox 3"/>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FFFF00"/>
                </a:solidFill>
              </a:rPr>
              <a:t>31 battle of Actium</a:t>
            </a:r>
          </a:p>
          <a:p>
            <a:pPr marL="285750" indent="-285750">
              <a:buFont typeface="Arial" panose="020B0604020202020204" pitchFamily="34" charset="0"/>
              <a:buChar char="•"/>
            </a:pPr>
            <a:r>
              <a:rPr lang="en-GB" dirty="0" smtClean="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smtClean="0">
                <a:solidFill>
                  <a:srgbClr val="FFFF00"/>
                </a:solidFill>
              </a:rPr>
              <a:t>Actius</a:t>
            </a:r>
            <a:endParaRPr lang="en-GB" dirty="0">
              <a:solidFill>
                <a:srgbClr val="FFFF00"/>
              </a:solidFill>
            </a:endParaRPr>
          </a:p>
        </p:txBody>
      </p:sp>
      <p:sp>
        <p:nvSpPr>
          <p:cNvPr id="9"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smtClean="0">
                <a:effectLst/>
              </a:rPr>
              <a:t>NIKOPOLIS “City of Victory”</a:t>
            </a:r>
            <a:br>
              <a:rPr lang="en-US" altLang="en-US" dirty="0" smtClean="0">
                <a:effectLst/>
              </a:rPr>
            </a:br>
            <a:r>
              <a:rPr lang="en-US" altLang="en-US" dirty="0" smtClean="0">
                <a:effectLst/>
              </a:rPr>
              <a:t>Nike - Victory</a:t>
            </a:r>
            <a:endParaRPr lang="en-US" altLang="en-US" dirty="0">
              <a:effectLst/>
            </a:endParaRPr>
          </a:p>
        </p:txBody>
      </p:sp>
    </p:spTree>
    <p:extLst>
      <p:ext uri="{BB962C8B-B14F-4D97-AF65-F5344CB8AC3E}">
        <p14:creationId xmlns:p14="http://schemas.microsoft.com/office/powerpoint/2010/main" val="24385895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randombar(vertical)">
                                      <p:cBhvr>
                                        <p:cTn id="7" dur="500"/>
                                        <p:tgtEl>
                                          <p:spTgt spid="21507"/>
                                        </p:tgtEl>
                                      </p:cBhvr>
                                    </p:animEffect>
                                  </p:childTnLst>
                                </p:cTn>
                              </p:par>
                            </p:childTnLst>
                          </p:cTn>
                        </p:par>
                        <p:par>
                          <p:cTn id="8" fill="hold">
                            <p:stCondLst>
                              <p:cond delay="500"/>
                            </p:stCondLst>
                            <p:childTnLst>
                              <p:par>
                                <p:cTn id="9" presetID="42" presetClass="entr" presetSubtype="0" fill="hold" nodeType="afterEffect">
                                  <p:stCondLst>
                                    <p:cond delay="750"/>
                                  </p:stCondLst>
                                  <p:childTnLst>
                                    <p:set>
                                      <p:cBhvr>
                                        <p:cTn id="10" dur="1" fill="hold">
                                          <p:stCondLst>
                                            <p:cond delay="0"/>
                                          </p:stCondLst>
                                        </p:cTn>
                                        <p:tgtEl>
                                          <p:spTgt spid="5122"/>
                                        </p:tgtEl>
                                        <p:attrNameLst>
                                          <p:attrName>style.visibility</p:attrName>
                                        </p:attrNameLst>
                                      </p:cBhvr>
                                      <p:to>
                                        <p:strVal val="visible"/>
                                      </p:to>
                                    </p:set>
                                    <p:animEffect transition="in" filter="fade">
                                      <p:cBhvr>
                                        <p:cTn id="11" dur="1000"/>
                                        <p:tgtEl>
                                          <p:spTgt spid="5122"/>
                                        </p:tgtEl>
                                      </p:cBhvr>
                                    </p:animEffect>
                                    <p:anim calcmode="lin" valueType="num">
                                      <p:cBhvr>
                                        <p:cTn id="12" dur="1000" fill="hold"/>
                                        <p:tgtEl>
                                          <p:spTgt spid="5122"/>
                                        </p:tgtEl>
                                        <p:attrNameLst>
                                          <p:attrName>ppt_x</p:attrName>
                                        </p:attrNameLst>
                                      </p:cBhvr>
                                      <p:tavLst>
                                        <p:tav tm="0">
                                          <p:val>
                                            <p:strVal val="#ppt_x"/>
                                          </p:val>
                                        </p:tav>
                                        <p:tav tm="100000">
                                          <p:val>
                                            <p:strVal val="#ppt_x"/>
                                          </p:val>
                                        </p:tav>
                                      </p:tavLst>
                                    </p:anim>
                                    <p:anim calcmode="lin" valueType="num">
                                      <p:cBhvr>
                                        <p:cTn id="13" dur="1000" fill="hold"/>
                                        <p:tgtEl>
                                          <p:spTgt spid="5122"/>
                                        </p:tgtEl>
                                        <p:attrNameLst>
                                          <p:attrName>ppt_y</p:attrName>
                                        </p:attrNameLst>
                                      </p:cBhvr>
                                      <p:tavLst>
                                        <p:tav tm="0">
                                          <p:val>
                                            <p:strVal val="#ppt_y+.1"/>
                                          </p:val>
                                        </p:tav>
                                        <p:tav tm="100000">
                                          <p:val>
                                            <p:strVal val="#ppt_y"/>
                                          </p:val>
                                        </p:tav>
                                      </p:tavLst>
                                    </p:anim>
                                  </p:childTnLst>
                                </p:cTn>
                              </p:par>
                            </p:childTnLst>
                          </p:cTn>
                        </p:par>
                        <p:par>
                          <p:cTn id="14" fill="hold">
                            <p:stCondLst>
                              <p:cond delay="2250"/>
                            </p:stCondLst>
                            <p:childTnLst>
                              <p:par>
                                <p:cTn id="15" presetID="42" presetClass="entr" presetSubtype="0" fill="hold" grpId="0" nodeType="afterEffect">
                                  <p:stCondLst>
                                    <p:cond delay="75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026"/>
          <p:cNvSpPr>
            <a:spLocks noGrp="1" noChangeArrowheads="1"/>
          </p:cNvSpPr>
          <p:nvPr>
            <p:ph type="title"/>
          </p:nvPr>
        </p:nvSpPr>
        <p:spPr>
          <a:xfrm>
            <a:off x="301752" y="228600"/>
            <a:ext cx="8534400" cy="758952"/>
          </a:xfrm>
        </p:spPr>
        <p:txBody>
          <a:bodyPr/>
          <a:lstStyle/>
          <a:p>
            <a:r>
              <a:rPr lang="en-US" altLang="en-US" dirty="0" smtClean="0"/>
              <a:t>Victory Ideology</a:t>
            </a:r>
            <a:endParaRPr lang="en-US" altLang="en-US" dirty="0"/>
          </a:p>
        </p:txBody>
      </p:sp>
      <p:pic>
        <p:nvPicPr>
          <p:cNvPr id="8" name="Picture 2" descr="File:Nicopolis Agrippa.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67375" y="1069975"/>
            <a:ext cx="3295650" cy="56959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rot="1552145">
            <a:off x="6876256" y="5373216"/>
            <a:ext cx="1872208" cy="646331"/>
          </a:xfrm>
          <a:prstGeom prst="rect">
            <a:avLst/>
          </a:prstGeom>
          <a:noFill/>
        </p:spPr>
        <p:txBody>
          <a:bodyPr wrap="square" rtlCol="0">
            <a:spAutoFit/>
          </a:bodyPr>
          <a:lstStyle/>
          <a:p>
            <a:r>
              <a:rPr lang="en-GB" dirty="0" smtClean="0"/>
              <a:t>Marcus Agrippa from </a:t>
            </a:r>
            <a:r>
              <a:rPr lang="en-GB" dirty="0" err="1" smtClean="0"/>
              <a:t>Nikopolis</a:t>
            </a:r>
            <a:endParaRPr lang="en-GB" dirty="0"/>
          </a:p>
        </p:txBody>
      </p:sp>
      <p:sp>
        <p:nvSpPr>
          <p:cNvPr id="10" name="TextBox 9"/>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FFFF00"/>
                </a:solidFill>
              </a:rPr>
              <a:t>31 battle of Actium</a:t>
            </a:r>
          </a:p>
          <a:p>
            <a:pPr marL="285750" indent="-285750">
              <a:buFont typeface="Arial" panose="020B0604020202020204" pitchFamily="34" charset="0"/>
              <a:buChar char="•"/>
            </a:pPr>
            <a:r>
              <a:rPr lang="en-GB" dirty="0" smtClean="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smtClean="0">
                <a:solidFill>
                  <a:srgbClr val="FFFF00"/>
                </a:solidFill>
              </a:rPr>
              <a:t>Actius</a:t>
            </a:r>
            <a:endParaRPr lang="en-GB" dirty="0">
              <a:solidFill>
                <a:srgbClr val="FFFF00"/>
              </a:solidFill>
            </a:endParaRPr>
          </a:p>
        </p:txBody>
      </p:sp>
      <p:sp>
        <p:nvSpPr>
          <p:cNvPr id="11"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smtClean="0">
                <a:effectLst/>
              </a:rPr>
              <a:t>NIKOPOLIS “City of Victory”</a:t>
            </a:r>
            <a:br>
              <a:rPr lang="en-US" altLang="en-US" dirty="0" smtClean="0">
                <a:effectLst/>
              </a:rPr>
            </a:br>
            <a:r>
              <a:rPr lang="en-US" altLang="en-US" dirty="0" smtClean="0">
                <a:effectLst/>
              </a:rPr>
              <a:t>Nike - Victory</a:t>
            </a:r>
            <a:endParaRPr lang="en-US" altLang="en-US" dirty="0">
              <a:effectLst/>
            </a:endParaRPr>
          </a:p>
        </p:txBody>
      </p:sp>
      <p:pic>
        <p:nvPicPr>
          <p:cNvPr id="14338" name="Picture 2" descr="http://www.planetware.com/i/map/GR/nikopolis-ma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268760"/>
            <a:ext cx="4153363" cy="5589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01935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images.nationmaster.com/images/motw/historical/shepherd/italy_ancient_nort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9261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31" descr="C:\Eigene Dateien\Dissertation NEU\La Turbie Photo Lamboglia 1983.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4337477" y="116632"/>
            <a:ext cx="4699019" cy="66693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026"/>
          <p:cNvSpPr>
            <a:spLocks noGrp="1" noChangeArrowheads="1"/>
          </p:cNvSpPr>
          <p:nvPr>
            <p:ph type="title"/>
          </p:nvPr>
        </p:nvSpPr>
        <p:spPr>
          <a:xfrm>
            <a:off x="301752" y="228600"/>
            <a:ext cx="8534400" cy="758952"/>
          </a:xfrm>
        </p:spPr>
        <p:txBody>
          <a:bodyPr/>
          <a:lstStyle/>
          <a:p>
            <a:r>
              <a:rPr lang="en-US" altLang="en-US" dirty="0"/>
              <a:t>Victory Ideology</a:t>
            </a:r>
          </a:p>
        </p:txBody>
      </p:sp>
      <p:sp>
        <p:nvSpPr>
          <p:cNvPr id="6" name="Text Box 1032"/>
          <p:cNvSpPr txBox="1">
            <a:spLocks noChangeArrowheads="1"/>
          </p:cNvSpPr>
          <p:nvPr/>
        </p:nvSpPr>
        <p:spPr bwMode="auto">
          <a:xfrm>
            <a:off x="480294" y="1772816"/>
            <a:ext cx="3886200" cy="4401205"/>
          </a:xfrm>
          <a:prstGeom prst="rect">
            <a:avLst/>
          </a:prstGeom>
          <a:ln/>
          <a:extLst/>
        </p:spPr>
        <p:style>
          <a:lnRef idx="0">
            <a:schemeClr val="accent1"/>
          </a:lnRef>
          <a:fillRef idx="3">
            <a:schemeClr val="accent1"/>
          </a:fillRef>
          <a:effectRef idx="3">
            <a:schemeClr val="accent1"/>
          </a:effectRef>
          <a:fontRef idx="minor">
            <a:schemeClr val="lt1"/>
          </a:fontRef>
        </p:style>
        <p:txBody>
          <a:bodyPr>
            <a:spAutoFit/>
          </a:bodyPr>
          <a:lstStyle/>
          <a:p>
            <a:pPr algn="ctr"/>
            <a:r>
              <a:rPr lang="it-IT" altLang="en-US" sz="2000" dirty="0" smtClean="0">
                <a:effectLst/>
                <a:latin typeface="Arial" charset="0"/>
              </a:rPr>
              <a:t>Imperatori </a:t>
            </a:r>
            <a:r>
              <a:rPr lang="it-IT" altLang="en-US" sz="2000" dirty="0">
                <a:effectLst/>
                <a:latin typeface="Arial" charset="0"/>
              </a:rPr>
              <a:t>Caesari Divi Filio Augusto Pont Max Imp XIIII Trib Pot XVII </a:t>
            </a:r>
            <a:r>
              <a:rPr lang="it-IT" altLang="en-US" sz="2000" dirty="0">
                <a:solidFill>
                  <a:srgbClr val="FFFF00"/>
                </a:solidFill>
                <a:effectLst/>
                <a:latin typeface="Arial" charset="0"/>
              </a:rPr>
              <a:t>Senatus Populusque Romanus </a:t>
            </a:r>
            <a:r>
              <a:rPr lang="it-IT" altLang="en-US" sz="2000" dirty="0">
                <a:effectLst/>
                <a:latin typeface="Arial" charset="0"/>
              </a:rPr>
              <a:t>quod eius ductu auspiciisque </a:t>
            </a:r>
            <a:r>
              <a:rPr lang="it-IT" altLang="en-US" sz="2000" dirty="0">
                <a:solidFill>
                  <a:srgbClr val="FFFF00"/>
                </a:solidFill>
                <a:effectLst/>
                <a:latin typeface="Arial" charset="0"/>
              </a:rPr>
              <a:t>gentes Alpinae </a:t>
            </a:r>
            <a:r>
              <a:rPr lang="it-IT" altLang="en-US" sz="2000" dirty="0">
                <a:effectLst/>
                <a:latin typeface="Arial" charset="0"/>
              </a:rPr>
              <a:t>omnes quae </a:t>
            </a:r>
            <a:r>
              <a:rPr lang="it-IT" altLang="en-US" sz="2000" dirty="0">
                <a:solidFill>
                  <a:srgbClr val="FFFF00"/>
                </a:solidFill>
                <a:effectLst/>
                <a:latin typeface="Arial" charset="0"/>
              </a:rPr>
              <a:t>a mari supero ad inferum </a:t>
            </a:r>
            <a:r>
              <a:rPr lang="it-IT" altLang="en-US" sz="2000" dirty="0">
                <a:effectLst/>
                <a:latin typeface="Arial" charset="0"/>
              </a:rPr>
              <a:t>pertinebant sub imperium p r sunt redactae Gentes Alpinae devictae </a:t>
            </a:r>
            <a:r>
              <a:rPr lang="it-IT" altLang="en-US" sz="2000" dirty="0">
                <a:solidFill>
                  <a:schemeClr val="accent6">
                    <a:lumMod val="60000"/>
                    <a:lumOff val="40000"/>
                  </a:schemeClr>
                </a:solidFill>
                <a:effectLst/>
                <a:latin typeface="Arial" charset="0"/>
              </a:rPr>
              <a:t>Trumpilini Camuni Vennonetes Venostes Isarci Breuni Genaunes Focunates Vindelicorum …</a:t>
            </a:r>
          </a:p>
          <a:p>
            <a:pPr algn="ctr"/>
            <a:r>
              <a:rPr lang="it-IT" altLang="en-US" sz="2000" dirty="0" smtClean="0">
                <a:effectLst/>
                <a:latin typeface="Arial" charset="0"/>
              </a:rPr>
              <a:t>etc.</a:t>
            </a:r>
            <a:endParaRPr lang="en-US" altLang="en-US" sz="2000" dirty="0">
              <a:effectLst/>
              <a:latin typeface="Arial" charset="0"/>
            </a:endParaRPr>
          </a:p>
        </p:txBody>
      </p:sp>
      <p:sp>
        <p:nvSpPr>
          <p:cNvPr id="7" name="Rectangle 6"/>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p14="http://schemas.microsoft.com/office/powerpoint/2010/main" val="276104506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images.nationmaster.com/images/motw/historical/shepherd/italy_ancient_nort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926116"/>
          </a:xfrm>
          <a:prstGeom prst="rect">
            <a:avLst/>
          </a:prstGeom>
          <a:noFill/>
          <a:extLst>
            <a:ext uri="{909E8E84-426E-40DD-AFC4-6F175D3DCCD1}">
              <a14:hiddenFill xmlns:a14="http://schemas.microsoft.com/office/drawing/2010/main">
                <a:solidFill>
                  <a:srgbClr val="FFFFFF"/>
                </a:solidFill>
              </a14:hiddenFill>
            </a:ext>
          </a:extLst>
        </p:spPr>
      </p:pic>
      <p:sp>
        <p:nvSpPr>
          <p:cNvPr id="4" name="Curved Down Arrow 3"/>
          <p:cNvSpPr/>
          <p:nvPr/>
        </p:nvSpPr>
        <p:spPr>
          <a:xfrm>
            <a:off x="899592" y="1700808"/>
            <a:ext cx="5688632" cy="201622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 name="Picture 1031" descr="C:\Eigene Dateien\Dissertation NEU\La Turbie Photo Lamboglia 1983.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4337477" y="116632"/>
            <a:ext cx="4699019" cy="66693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67544" y="476672"/>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
        <p:nvSpPr>
          <p:cNvPr id="8" name="Rectangle 7"/>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p14="http://schemas.microsoft.com/office/powerpoint/2010/main" val="16108091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4" presetClass="exit" presetSubtype="10" fill="hold" grpId="0" nodeType="withEffect">
                                  <p:stCondLst>
                                    <p:cond delay="0"/>
                                  </p:stCondLst>
                                  <p:childTnLst>
                                    <p:animEffect transition="out" filter="randombar(horizontal)">
                                      <p:cBhvr>
                                        <p:cTn id="9" dur="500"/>
                                        <p:tgtEl>
                                          <p:spTgt spid="8"/>
                                        </p:tgtEl>
                                      </p:cBhvr>
                                    </p:animEffect>
                                    <p:set>
                                      <p:cBhvr>
                                        <p:cTn id="10"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074" name="Picture 2" descr="http://images.france-for-visitors.com/images/large/orange-theatre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0"/>
            <a:ext cx="906791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188640"/>
            <a:ext cx="2448272" cy="369332"/>
          </a:xfrm>
          <a:prstGeom prst="rect">
            <a:avLst/>
          </a:prstGeom>
          <a:noFill/>
        </p:spPr>
        <p:txBody>
          <a:bodyPr wrap="square" rtlCol="0">
            <a:spAutoFit/>
          </a:bodyPr>
          <a:lstStyle/>
          <a:p>
            <a:r>
              <a:rPr lang="en-GB" b="1" dirty="0" smtClean="0">
                <a:solidFill>
                  <a:srgbClr val="FFFF00"/>
                </a:solidFill>
                <a:effectLst>
                  <a:outerShdw blurRad="38100" dist="38100" dir="2700000" algn="tl">
                    <a:srgbClr val="000000">
                      <a:alpha val="43137"/>
                    </a:srgbClr>
                  </a:outerShdw>
                </a:effectLst>
              </a:rPr>
              <a:t>Orange</a:t>
            </a:r>
            <a:endParaRPr lang="en-GB" b="1" dirty="0">
              <a:solidFill>
                <a:srgbClr val="FFFF00"/>
              </a:solidFill>
              <a:effectLst>
                <a:outerShdw blurRad="38100" dist="38100" dir="2700000" algn="tl">
                  <a:srgbClr val="000000">
                    <a:alpha val="43137"/>
                  </a:srgbClr>
                </a:outerShdw>
              </a:effectLst>
            </a:endParaRPr>
          </a:p>
        </p:txBody>
      </p:sp>
      <p:pic>
        <p:nvPicPr>
          <p:cNvPr id="6" name="Picture 4" descr="http://www.vroma.org/images/mcmanus_images/compitaliafresc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05250" y="3413536"/>
            <a:ext cx="5238750" cy="33051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C:\Eigene Dateien\TEACHING MATERIAL\CITIES &amp; SETTLEMENTS\AUGUSTUS ROM\Augustus Statue Via Labicana.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75741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par>
                          <p:cTn id="8" fill="hold">
                            <p:stCondLst>
                              <p:cond delay="2000"/>
                            </p:stCondLst>
                            <p:childTnLst>
                              <p:par>
                                <p:cTn id="9" presetID="42" presetClass="entr" presetSubtype="0" fill="hold"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2052" name="Picture 4" descr="http://www.vroma.org/images/mcmanus_images/compitaliafresc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5250" y="3413536"/>
            <a:ext cx="5238750" cy="330517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uark.edu/ua/metis2/zanker/zanker_fig37.jpg"/>
          <p:cNvPicPr>
            <a:picLocks noChangeAspect="1" noChangeArrowheads="1"/>
          </p:cNvPicPr>
          <p:nvPr/>
        </p:nvPicPr>
        <p:blipFill>
          <a:blip r:embed="rId3" cstate="print">
            <a:clrChange>
              <a:clrFrom>
                <a:srgbClr val="FBFBFB"/>
              </a:clrFrom>
              <a:clrTo>
                <a:srgbClr val="FBFBFB">
                  <a:alpha val="0"/>
                </a:srgbClr>
              </a:clrTo>
            </a:clrChange>
            <a:extLst>
              <a:ext uri="{28A0092B-C50C-407E-A947-70E740481C1C}">
                <a14:useLocalDpi xmlns:a14="http://schemas.microsoft.com/office/drawing/2010/main" val="0"/>
              </a:ext>
            </a:extLst>
          </a:blip>
          <a:srcRect/>
          <a:stretch>
            <a:fillRect/>
          </a:stretch>
        </p:blipFill>
        <p:spPr bwMode="auto">
          <a:xfrm>
            <a:off x="107504" y="135714"/>
            <a:ext cx="8827152" cy="6605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996412"/>
      </p:ext>
    </p:extLst>
  </p:cSld>
  <p:clrMapOvr>
    <a:masterClrMapping/>
  </p:clrMapOvr>
  <p:transition spd="slow">
    <p:randomBar dir="vert"/>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Forum Augusti – 2 B.C.</a:t>
            </a:r>
            <a:endParaRPr lang="en-GB" dirty="0"/>
          </a:p>
        </p:txBody>
      </p:sp>
      <p:sp>
        <p:nvSpPr>
          <p:cNvPr id="3" name="Content Placeholder 2"/>
          <p:cNvSpPr>
            <a:spLocks noGrp="1"/>
          </p:cNvSpPr>
          <p:nvPr>
            <p:ph sz="quarter" idx="1"/>
          </p:nvPr>
        </p:nvSpPr>
        <p:spPr/>
        <p:txBody>
          <a:bodyPr/>
          <a:lstStyle/>
          <a:p>
            <a:endParaRPr lang="en-GB"/>
          </a:p>
        </p:txBody>
      </p:sp>
      <p:pic>
        <p:nvPicPr>
          <p:cNvPr id="4" name="Picture 3" descr="C:\Eigene Dateien\TEACHING MATERIAL\CITIES &amp; SETTLEMENTS\AUGUSTUS ROM\Forum Romanum Ansicht P CONNOLL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087286"/>
            <a:ext cx="9068935" cy="57707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r>
              <a:rPr lang="en-GB" sz="1600" i="1" dirty="0" smtClean="0">
                <a:solidFill>
                  <a:srgbClr val="C00000"/>
                </a:solidFill>
              </a:rPr>
              <a:t/>
            </a:r>
            <a:br>
              <a:rPr lang="en-GB" sz="1600" i="1" dirty="0" smtClean="0">
                <a:solidFill>
                  <a:srgbClr val="C00000"/>
                </a:solidFill>
              </a:rPr>
            </a:br>
            <a:r>
              <a:rPr lang="en-GB" sz="1600" i="1" dirty="0" smtClean="0">
                <a:solidFill>
                  <a:srgbClr val="C00000"/>
                </a:solidFill>
              </a:rPr>
              <a:t>the </a:t>
            </a:r>
            <a:r>
              <a:rPr lang="en-GB" sz="1600" i="1" dirty="0">
                <a:solidFill>
                  <a:srgbClr val="C00000"/>
                </a:solidFill>
              </a:rPr>
              <a:t>temple of Mars Ultor and the </a:t>
            </a:r>
            <a:r>
              <a:rPr lang="en-GB" sz="1600" i="1" dirty="0" smtClean="0">
                <a:solidFill>
                  <a:srgbClr val="C00000"/>
                </a:solidFill>
              </a:rPr>
              <a:t/>
            </a:r>
            <a:br>
              <a:rPr lang="en-GB" sz="1600" i="1" dirty="0" smtClean="0">
                <a:solidFill>
                  <a:srgbClr val="C00000"/>
                </a:solidFill>
              </a:rPr>
            </a:br>
            <a:r>
              <a:rPr lang="en-GB" sz="1600" i="1" dirty="0" smtClean="0">
                <a:solidFill>
                  <a:srgbClr val="C00000"/>
                </a:solidFill>
              </a:rPr>
              <a:t>Augustan </a:t>
            </a:r>
            <a:r>
              <a:rPr lang="en-GB" sz="1600" i="1" dirty="0">
                <a:solidFill>
                  <a:srgbClr val="C00000"/>
                </a:solidFill>
              </a:rPr>
              <a:t>Forum from the spoils of war</a:t>
            </a:r>
            <a:r>
              <a:rPr lang="en-GB" sz="1600" i="1" dirty="0" smtClean="0">
                <a:solidFill>
                  <a:srgbClr val="C00000"/>
                </a:solidFill>
              </a:rPr>
              <a:t>.“ RG</a:t>
            </a:r>
            <a:r>
              <a:rPr lang="en-GB" sz="1600" dirty="0" smtClean="0">
                <a:solidFill>
                  <a:srgbClr val="C00000"/>
                </a:solidFill>
              </a:rPr>
              <a:t> 21</a:t>
            </a:r>
            <a:endParaRPr lang="en-GB" sz="1600" dirty="0">
              <a:solidFill>
                <a:srgbClr val="C00000"/>
              </a:solidFill>
            </a:endParaRPr>
          </a:p>
        </p:txBody>
      </p:sp>
    </p:spTree>
    <p:extLst>
      <p:ext uri="{BB962C8B-B14F-4D97-AF65-F5344CB8AC3E}">
        <p14:creationId xmlns:p14="http://schemas.microsoft.com/office/powerpoint/2010/main" val="50327395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Forum Augusti – 2 B.C.</a:t>
            </a:r>
          </a:p>
        </p:txBody>
      </p:sp>
      <p:sp>
        <p:nvSpPr>
          <p:cNvPr id="3" name="Content Placeholder 2"/>
          <p:cNvSpPr>
            <a:spLocks noGrp="1"/>
          </p:cNvSpPr>
          <p:nvPr>
            <p:ph sz="quarter" idx="1"/>
          </p:nvPr>
        </p:nvSpPr>
        <p:spPr/>
        <p:txBody>
          <a:bodyPr/>
          <a:lstStyle/>
          <a:p>
            <a:endParaRPr lang="en-GB"/>
          </a:p>
        </p:txBody>
      </p:sp>
      <p:pic>
        <p:nvPicPr>
          <p:cNvPr id="5" name="Picture 4" descr="C:\Eigene Dateien\TEACHING MATERIAL\CITIES &amp; SETTLEMENTS\AUGUSTUS ROM\Forum Romanum Ansicht P CONNOLLY.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66"/>
          <a:stretch/>
        </p:blipFill>
        <p:spPr bwMode="auto">
          <a:xfrm>
            <a:off x="5420139" y="1087286"/>
            <a:ext cx="3648795" cy="577071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RomaForoAugust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158735">
            <a:off x="257041" y="1265493"/>
            <a:ext cx="5856585" cy="43924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r>
              <a:rPr lang="en-GB" sz="1600" i="1" dirty="0" smtClean="0">
                <a:solidFill>
                  <a:srgbClr val="C00000"/>
                </a:solidFill>
              </a:rPr>
              <a:t/>
            </a:r>
            <a:br>
              <a:rPr lang="en-GB" sz="1600" i="1" dirty="0" smtClean="0">
                <a:solidFill>
                  <a:srgbClr val="C00000"/>
                </a:solidFill>
              </a:rPr>
            </a:br>
            <a:r>
              <a:rPr lang="en-GB" sz="1600" i="1" dirty="0" smtClean="0">
                <a:solidFill>
                  <a:srgbClr val="C00000"/>
                </a:solidFill>
              </a:rPr>
              <a:t>the </a:t>
            </a:r>
            <a:r>
              <a:rPr lang="en-GB" sz="1600" i="1" dirty="0">
                <a:solidFill>
                  <a:srgbClr val="C00000"/>
                </a:solidFill>
              </a:rPr>
              <a:t>temple of Mars Ultor and the </a:t>
            </a:r>
            <a:r>
              <a:rPr lang="en-GB" sz="1600" i="1" dirty="0" smtClean="0">
                <a:solidFill>
                  <a:srgbClr val="C00000"/>
                </a:solidFill>
              </a:rPr>
              <a:t/>
            </a:r>
            <a:br>
              <a:rPr lang="en-GB" sz="1600" i="1" dirty="0" smtClean="0">
                <a:solidFill>
                  <a:srgbClr val="C00000"/>
                </a:solidFill>
              </a:rPr>
            </a:br>
            <a:r>
              <a:rPr lang="en-GB" sz="1600" i="1" dirty="0" smtClean="0">
                <a:solidFill>
                  <a:srgbClr val="C00000"/>
                </a:solidFill>
              </a:rPr>
              <a:t>Augustan </a:t>
            </a:r>
            <a:r>
              <a:rPr lang="en-GB" sz="1600" i="1" dirty="0">
                <a:solidFill>
                  <a:srgbClr val="C00000"/>
                </a:solidFill>
              </a:rPr>
              <a:t>Forum from the spoils of war</a:t>
            </a:r>
            <a:r>
              <a:rPr lang="en-GB" sz="1600" i="1" dirty="0" smtClean="0">
                <a:solidFill>
                  <a:srgbClr val="C00000"/>
                </a:solidFill>
              </a:rPr>
              <a:t>.“ RG</a:t>
            </a:r>
            <a:r>
              <a:rPr lang="en-GB" sz="1600" dirty="0" smtClean="0">
                <a:solidFill>
                  <a:srgbClr val="C00000"/>
                </a:solidFill>
              </a:rPr>
              <a:t> 21</a:t>
            </a:r>
            <a:endParaRPr lang="en-GB" sz="1600" dirty="0">
              <a:solidFill>
                <a:srgbClr val="C00000"/>
              </a:solidFill>
            </a:endParaRPr>
          </a:p>
        </p:txBody>
      </p:sp>
    </p:spTree>
    <p:extLst>
      <p:ext uri="{BB962C8B-B14F-4D97-AF65-F5344CB8AC3E}">
        <p14:creationId xmlns:p14="http://schemas.microsoft.com/office/powerpoint/2010/main" val="13653895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C:\Eigene Dateien\TEACHING MATERIAL\CITIES &amp; SETTLEMENTS\AUGUSTUS ROM\Forum Romanum Ansicht P CONNOLLY.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66"/>
          <a:stretch/>
        </p:blipFill>
        <p:spPr bwMode="auto">
          <a:xfrm>
            <a:off x="5420139" y="1087286"/>
            <a:ext cx="3648795" cy="5770714"/>
          </a:xfrm>
          <a:prstGeom prst="rect">
            <a:avLst/>
          </a:prstGeom>
          <a:noFill/>
          <a:extLst>
            <a:ext uri="{909E8E84-426E-40DD-AFC4-6F175D3DCCD1}">
              <a14:hiddenFill xmlns:a14="http://schemas.microsoft.com/office/drawing/2010/main">
                <a:solidFill>
                  <a:srgbClr val="FFFFFF"/>
                </a:solidFill>
              </a14:hiddenFill>
            </a:ext>
          </a:extLst>
        </p:spPr>
      </p:pic>
      <p:sp>
        <p:nvSpPr>
          <p:cNvPr id="10" name="AutoShape 2" descr="http://penelope.uchicago.edu/%7Egrout/encyclopaedia_romana/imperialfora/augustus/mars.jpg"/>
          <p:cNvSpPr>
            <a:spLocks noChangeAspect="1" noChangeArrowheads="1"/>
          </p:cNvSpPr>
          <p:nvPr/>
        </p:nvSpPr>
        <p:spPr bwMode="auto">
          <a:xfrm>
            <a:off x="155575" y="-13716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4" descr="http://penelope.uchicago.edu/%7Egrout/encyclopaedia_romana/imperialfora/augustus/mars.jpg"/>
          <p:cNvSpPr>
            <a:spLocks noChangeAspect="1" noChangeArrowheads="1"/>
          </p:cNvSpPr>
          <p:nvPr/>
        </p:nvSpPr>
        <p:spPr bwMode="auto">
          <a:xfrm>
            <a:off x="307975" y="-12192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descr="http://penelope.uchicago.edu/%7Egrout/encyclopaedia_romana/imperialfora/augustus/mars.jpg"/>
          <p:cNvSpPr>
            <a:spLocks noChangeAspect="1" noChangeArrowheads="1"/>
          </p:cNvSpPr>
          <p:nvPr/>
        </p:nvSpPr>
        <p:spPr bwMode="auto">
          <a:xfrm>
            <a:off x="460375" y="-10668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8" descr="http://penelope.uchicago.edu/%7Egrout/encyclopaedia_romana/imperialfora/augustus/mars.jpg"/>
          <p:cNvSpPr>
            <a:spLocks noChangeAspect="1" noChangeArrowheads="1"/>
          </p:cNvSpPr>
          <p:nvPr/>
        </p:nvSpPr>
        <p:spPr bwMode="auto">
          <a:xfrm>
            <a:off x="612775" y="-9144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Box 1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r>
              <a:rPr lang="en-GB" sz="1600" i="1" dirty="0" smtClean="0">
                <a:solidFill>
                  <a:srgbClr val="C00000"/>
                </a:solidFill>
              </a:rPr>
              <a:t/>
            </a:r>
            <a:br>
              <a:rPr lang="en-GB" sz="1600" i="1" dirty="0" smtClean="0">
                <a:solidFill>
                  <a:srgbClr val="C00000"/>
                </a:solidFill>
              </a:rPr>
            </a:br>
            <a:r>
              <a:rPr lang="en-GB" sz="1600" i="1" dirty="0" smtClean="0">
                <a:solidFill>
                  <a:srgbClr val="C00000"/>
                </a:solidFill>
              </a:rPr>
              <a:t>the </a:t>
            </a:r>
            <a:r>
              <a:rPr lang="en-GB" sz="1600" i="1" dirty="0">
                <a:solidFill>
                  <a:srgbClr val="C00000"/>
                </a:solidFill>
              </a:rPr>
              <a:t>temple of Mars Ultor and the </a:t>
            </a:r>
            <a:r>
              <a:rPr lang="en-GB" sz="1600" i="1" dirty="0" smtClean="0">
                <a:solidFill>
                  <a:srgbClr val="C00000"/>
                </a:solidFill>
              </a:rPr>
              <a:t/>
            </a:r>
            <a:br>
              <a:rPr lang="en-GB" sz="1600" i="1" dirty="0" smtClean="0">
                <a:solidFill>
                  <a:srgbClr val="C00000"/>
                </a:solidFill>
              </a:rPr>
            </a:br>
            <a:r>
              <a:rPr lang="en-GB" sz="1600" i="1" dirty="0" smtClean="0">
                <a:solidFill>
                  <a:srgbClr val="C00000"/>
                </a:solidFill>
              </a:rPr>
              <a:t>Augustan </a:t>
            </a:r>
            <a:r>
              <a:rPr lang="en-GB" sz="1600" i="1" dirty="0">
                <a:solidFill>
                  <a:srgbClr val="C00000"/>
                </a:solidFill>
              </a:rPr>
              <a:t>Forum from the spoils of war</a:t>
            </a:r>
            <a:r>
              <a:rPr lang="en-GB" sz="1600" i="1" dirty="0" smtClean="0">
                <a:solidFill>
                  <a:srgbClr val="C00000"/>
                </a:solidFill>
              </a:rPr>
              <a:t>.“ RG</a:t>
            </a:r>
            <a:r>
              <a:rPr lang="en-GB" sz="1600" dirty="0" smtClean="0">
                <a:solidFill>
                  <a:srgbClr val="C00000"/>
                </a:solidFill>
              </a:rPr>
              <a:t> 21</a:t>
            </a:r>
            <a:endParaRPr lang="en-GB" sz="1600" dirty="0">
              <a:solidFill>
                <a:srgbClr val="C00000"/>
              </a:solidFill>
            </a:endParaRPr>
          </a:p>
        </p:txBody>
      </p:sp>
      <p:sp>
        <p:nvSpPr>
          <p:cNvPr id="15" name="Title 1"/>
          <p:cNvSpPr>
            <a:spLocks noGrp="1"/>
          </p:cNvSpPr>
          <p:nvPr>
            <p:ph type="title"/>
          </p:nvPr>
        </p:nvSpPr>
        <p:spPr>
          <a:xfrm>
            <a:off x="301752" y="228600"/>
            <a:ext cx="8534400" cy="758952"/>
          </a:xfrm>
        </p:spPr>
        <p:txBody>
          <a:bodyPr/>
          <a:lstStyle/>
          <a:p>
            <a:r>
              <a:rPr lang="en-GB" dirty="0"/>
              <a:t>Forum Augusti – 2 B.C.</a:t>
            </a:r>
          </a:p>
        </p:txBody>
      </p:sp>
      <p:sp>
        <p:nvSpPr>
          <p:cNvPr id="16" name="Rechteck 15"/>
          <p:cNvSpPr/>
          <p:nvPr/>
        </p:nvSpPr>
        <p:spPr>
          <a:xfrm>
            <a:off x="179512" y="4953942"/>
            <a:ext cx="4572000" cy="923330"/>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lgn="ctr"/>
            <a:r>
              <a:rPr lang="en-GB" dirty="0" smtClean="0"/>
              <a:t>Constructed with white Luna marble from the quarries at </a:t>
            </a:r>
            <a:r>
              <a:rPr lang="en-GB" dirty="0" err="1" smtClean="0"/>
              <a:t>Carrara</a:t>
            </a:r>
            <a:r>
              <a:rPr lang="en-GB" dirty="0" smtClean="0"/>
              <a:t>, which Augustus was the first to exploit</a:t>
            </a:r>
            <a:endParaRPr lang="en-GB" dirty="0"/>
          </a:p>
        </p:txBody>
      </p:sp>
      <p:pic>
        <p:nvPicPr>
          <p:cNvPr id="6" name="Picture 6" descr="C:\Eigene Dateien\TEACHING MATERIAL\CITIES &amp; SETTLEMENTS\AUGUSTUS ROM\Aug MARS ULTOR Zchn.T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295400"/>
            <a:ext cx="5800108" cy="342974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8" descr="https://www.utexas.edu/courses/cc302_introtorome/s08/media/foro_di_augusto_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0904402">
            <a:off x="329599" y="473570"/>
            <a:ext cx="3257864" cy="1824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6575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14" presetClass="entr" presetSubtype="10" fill="hold" nodeType="afterEffect">
                                  <p:stCondLst>
                                    <p:cond delay="25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7"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8"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9"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0"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1"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2"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3"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6021288"/>
            <a:ext cx="3528392" cy="1077218"/>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1600" i="1" dirty="0" err="1" smtClean="0">
                <a:effectLst>
                  <a:outerShdw blurRad="38100" dist="38100" dir="2700000" algn="tl">
                    <a:srgbClr val="000000">
                      <a:alpha val="43137"/>
                    </a:srgbClr>
                  </a:outerShdw>
                </a:effectLst>
              </a:rPr>
              <a:t>summi</a:t>
            </a:r>
            <a:r>
              <a:rPr lang="en-GB" sz="1600" i="1" dirty="0" smtClean="0">
                <a:effectLst>
                  <a:outerShdw blurRad="38100" dist="38100" dir="2700000" algn="tl">
                    <a:srgbClr val="000000">
                      <a:alpha val="43137"/>
                    </a:srgbClr>
                  </a:outerShdw>
                </a:effectLst>
              </a:rPr>
              <a:t> </a:t>
            </a:r>
            <a:r>
              <a:rPr lang="en-GB" sz="1600" i="1" dirty="0" err="1" smtClean="0">
                <a:effectLst>
                  <a:outerShdw blurRad="38100" dist="38100" dir="2700000" algn="tl">
                    <a:srgbClr val="000000">
                      <a:alpha val="43137"/>
                    </a:srgbClr>
                  </a:outerShdw>
                </a:effectLst>
              </a:rPr>
              <a:t>viri</a:t>
            </a:r>
            <a:r>
              <a:rPr lang="en-GB" sz="1600" dirty="0" smtClean="0">
                <a:effectLst>
                  <a:outerShdw blurRad="38100" dist="38100" dir="2700000" algn="tl">
                    <a:srgbClr val="000000">
                      <a:alpha val="43137"/>
                    </a:srgbClr>
                  </a:outerShdw>
                </a:effectLst>
              </a:rPr>
              <a:t>: cf. Horace, Odes 1.33-44; Vergil. </a:t>
            </a:r>
            <a:r>
              <a:rPr lang="en-GB" sz="1600" dirty="0" err="1" smtClean="0">
                <a:effectLst>
                  <a:outerShdw blurRad="38100" dist="38100" dir="2700000" algn="tl">
                    <a:srgbClr val="000000">
                      <a:alpha val="43137"/>
                    </a:srgbClr>
                  </a:outerShdw>
                </a:effectLst>
              </a:rPr>
              <a:t>Aen</a:t>
            </a:r>
            <a:r>
              <a:rPr lang="en-GB" sz="1600" dirty="0" smtClean="0">
                <a:effectLst>
                  <a:outerShdw blurRad="38100" dist="38100" dir="2700000" algn="tl">
                    <a:srgbClr val="000000">
                      <a:alpha val="43137"/>
                    </a:srgbClr>
                  </a:outerShdw>
                </a:effectLst>
              </a:rPr>
              <a:t>. 6.756ff</a:t>
            </a:r>
            <a:br>
              <a:rPr lang="en-GB" sz="1600" dirty="0" smtClean="0">
                <a:effectLst>
                  <a:outerShdw blurRad="38100" dist="38100" dir="2700000" algn="tl">
                    <a:srgbClr val="000000">
                      <a:alpha val="43137"/>
                    </a:srgbClr>
                  </a:outerShdw>
                </a:effectLst>
              </a:rPr>
            </a:br>
            <a:r>
              <a:rPr lang="en-GB" sz="1600" dirty="0" smtClean="0">
                <a:effectLst>
                  <a:outerShdw blurRad="38100" dist="38100" dir="2700000" algn="tl">
                    <a:srgbClr val="000000">
                      <a:alpha val="43137"/>
                    </a:srgbClr>
                  </a:outerShdw>
                </a:effectLst>
              </a:rPr>
              <a:t>also cf. LIVY, </a:t>
            </a:r>
            <a:r>
              <a:rPr lang="en-GB" sz="1600" i="1" dirty="0" err="1" smtClean="0">
                <a:effectLst>
                  <a:outerShdw blurRad="38100" dist="38100" dir="2700000" algn="tl">
                    <a:srgbClr val="000000">
                      <a:alpha val="43137"/>
                    </a:srgbClr>
                  </a:outerShdw>
                </a:effectLst>
              </a:rPr>
              <a:t>ab</a:t>
            </a:r>
            <a:r>
              <a:rPr lang="en-GB" sz="1600" i="1" dirty="0" smtClean="0">
                <a:effectLst>
                  <a:outerShdw blurRad="38100" dist="38100" dir="2700000" algn="tl">
                    <a:srgbClr val="000000">
                      <a:alpha val="43137"/>
                    </a:srgbClr>
                  </a:outerShdw>
                </a:effectLst>
              </a:rPr>
              <a:t> </a:t>
            </a:r>
            <a:r>
              <a:rPr lang="en-GB" sz="1600" i="1" dirty="0" err="1" smtClean="0">
                <a:effectLst>
                  <a:outerShdw blurRad="38100" dist="38100" dir="2700000" algn="tl">
                    <a:srgbClr val="000000">
                      <a:alpha val="43137"/>
                    </a:srgbClr>
                  </a:outerShdw>
                </a:effectLst>
              </a:rPr>
              <a:t>urbe</a:t>
            </a:r>
            <a:r>
              <a:rPr lang="en-GB" sz="1600" i="1" dirty="0" smtClean="0">
                <a:effectLst>
                  <a:outerShdw blurRad="38100" dist="38100" dir="2700000" algn="tl">
                    <a:srgbClr val="000000">
                      <a:alpha val="43137"/>
                    </a:srgbClr>
                  </a:outerShdw>
                </a:effectLst>
              </a:rPr>
              <a:t> condita</a:t>
            </a:r>
            <a:r>
              <a:rPr lang="en-GB" sz="1600" dirty="0" smtClean="0">
                <a:effectLst>
                  <a:outerShdw blurRad="38100" dist="38100" dir="2700000" algn="tl">
                    <a:srgbClr val="000000">
                      <a:alpha val="43137"/>
                    </a:srgbClr>
                  </a:outerShdw>
                </a:effectLst>
              </a:rPr>
              <a:t/>
            </a:r>
            <a:br>
              <a:rPr lang="en-GB" sz="1600" dirty="0" smtClean="0">
                <a:effectLst>
                  <a:outerShdw blurRad="38100" dist="38100" dir="2700000" algn="tl">
                    <a:srgbClr val="000000">
                      <a:alpha val="43137"/>
                    </a:srgbClr>
                  </a:outerShdw>
                </a:effectLst>
              </a:rPr>
            </a:br>
            <a:endParaRPr lang="en-GB" sz="1600" dirty="0">
              <a:effectLst>
                <a:outerShdw blurRad="38100" dist="38100" dir="2700000" algn="tl">
                  <a:srgbClr val="000000">
                    <a:alpha val="43137"/>
                  </a:srgbClr>
                </a:outerShdw>
              </a:effectLst>
            </a:endParaRPr>
          </a:p>
        </p:txBody>
      </p:sp>
      <p:sp>
        <p:nvSpPr>
          <p:cNvPr id="18" name="Title 1"/>
          <p:cNvSpPr>
            <a:spLocks noGrp="1"/>
          </p:cNvSpPr>
          <p:nvPr>
            <p:ph type="title"/>
          </p:nvPr>
        </p:nvSpPr>
        <p:spPr>
          <a:xfrm>
            <a:off x="301752" y="228600"/>
            <a:ext cx="8534400" cy="758952"/>
          </a:xfrm>
        </p:spPr>
        <p:txBody>
          <a:bodyPr/>
          <a:lstStyle/>
          <a:p>
            <a:r>
              <a:rPr lang="en-GB" dirty="0"/>
              <a:t>Forum Augusti – 2 B.C.</a:t>
            </a:r>
          </a:p>
        </p:txBody>
      </p:sp>
      <p:sp>
        <p:nvSpPr>
          <p:cNvPr id="15" name="Textfeld 14"/>
          <p:cNvSpPr txBox="1"/>
          <p:nvPr/>
        </p:nvSpPr>
        <p:spPr>
          <a:xfrm>
            <a:off x="2843808" y="3789040"/>
            <a:ext cx="1728192" cy="646331"/>
          </a:xfrm>
          <a:prstGeom prst="rect">
            <a:avLst/>
          </a:prstGeom>
          <a:noFill/>
        </p:spPr>
        <p:txBody>
          <a:bodyPr wrap="square" rtlCol="0">
            <a:spAutoFit/>
          </a:bodyPr>
          <a:lstStyle/>
          <a:p>
            <a:pPr algn="r"/>
            <a:r>
              <a:rPr lang="en-GB" b="1" dirty="0" smtClean="0">
                <a:solidFill>
                  <a:srgbClr val="00B050"/>
                </a:solidFill>
              </a:rPr>
              <a:t>Augustus lineage</a:t>
            </a:r>
            <a:endParaRPr lang="en-GB" b="1" dirty="0">
              <a:solidFill>
                <a:srgbClr val="00B050"/>
              </a:solidFill>
            </a:endParaRPr>
          </a:p>
        </p:txBody>
      </p:sp>
    </p:spTree>
    <p:extLst>
      <p:ext uri="{BB962C8B-B14F-4D97-AF65-F5344CB8AC3E}">
        <p14:creationId xmlns:p14="http://schemas.microsoft.com/office/powerpoint/2010/main" val="24002460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7" presetClass="entr" presetSubtype="8" fill="hold" nodeType="afterEffect">
                                  <p:stCondLst>
                                    <p:cond delay="10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0" fill="hold"/>
                                        <p:tgtEl>
                                          <p:spTgt spid="5"/>
                                        </p:tgtEl>
                                        <p:attrNameLst>
                                          <p:attrName>ppt_x</p:attrName>
                                        </p:attrNameLst>
                                      </p:cBhvr>
                                      <p:tavLst>
                                        <p:tav tm="0">
                                          <p:val>
                                            <p:strVal val="0-#ppt_w/2"/>
                                          </p:val>
                                        </p:tav>
                                        <p:tav tm="100000">
                                          <p:val>
                                            <p:strVal val="#ppt_x"/>
                                          </p:val>
                                        </p:tav>
                                      </p:tavLst>
                                    </p:anim>
                                    <p:anim calcmode="lin" valueType="num">
                                      <p:cBhvr additive="base">
                                        <p:cTn id="12" dur="5000" fill="hold"/>
                                        <p:tgtEl>
                                          <p:spTgt spid="5"/>
                                        </p:tgtEl>
                                        <p:attrNameLst>
                                          <p:attrName>ppt_y</p:attrName>
                                        </p:attrNameLst>
                                      </p:cBhvr>
                                      <p:tavLst>
                                        <p:tav tm="0">
                                          <p:val>
                                            <p:strVal val="#ppt_y"/>
                                          </p:val>
                                        </p:tav>
                                        <p:tav tm="100000">
                                          <p:val>
                                            <p:strVal val="#ppt_y"/>
                                          </p:val>
                                        </p:tav>
                                      </p:tavLst>
                                    </p:anim>
                                  </p:childTnLst>
                                </p:cTn>
                              </p:par>
                            </p:childTnLst>
                          </p:cTn>
                        </p:par>
                        <p:par>
                          <p:cTn id="13" fill="hold">
                            <p:stCondLst>
                              <p:cond delay="7500"/>
                            </p:stCondLst>
                            <p:childTnLst>
                              <p:par>
                                <p:cTn id="14" presetID="1" presetClass="entr" presetSubtype="0" fill="hold" nodeType="afterEffect">
                                  <p:stCondLst>
                                    <p:cond delay="0"/>
                                  </p:stCondLst>
                                  <p:childTnLst>
                                    <p:set>
                                      <p:cBhvr>
                                        <p:cTn id="15" dur="1" fill="hold">
                                          <p:stCondLst>
                                            <p:cond delay="0"/>
                                          </p:stCondLst>
                                        </p:cTn>
                                        <p:tgtEl>
                                          <p:spTgt spid="17">
                                            <p:txEl>
                                              <p:pRg st="0" end="0"/>
                                            </p:txEl>
                                          </p:spTgt>
                                        </p:tgtEl>
                                        <p:attrNameLst>
                                          <p:attrName>style.visibility</p:attrName>
                                        </p:attrNameLst>
                                      </p:cBhvr>
                                      <p:to>
                                        <p:strVal val="visible"/>
                                      </p:to>
                                    </p:set>
                                  </p:childTnLst>
                                </p:cTn>
                              </p:par>
                            </p:childTnLst>
                          </p:cTn>
                        </p:par>
                        <p:par>
                          <p:cTn id="16" fill="hold">
                            <p:stCondLst>
                              <p:cond delay="7500"/>
                            </p:stCondLst>
                            <p:childTnLst>
                              <p:par>
                                <p:cTn id="17" presetID="14" presetClass="entr" presetSubtype="5"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vertical)">
                                      <p:cBhvr>
                                        <p:cTn id="19" dur="500"/>
                                        <p:tgtEl>
                                          <p:spTgt spid="7"/>
                                        </p:tgtEl>
                                      </p:cBhvr>
                                    </p:animEffect>
                                  </p:childTnLst>
                                </p:cTn>
                              </p:par>
                            </p:childTnLst>
                          </p:cTn>
                        </p:par>
                        <p:par>
                          <p:cTn id="20" fill="hold">
                            <p:stCondLst>
                              <p:cond delay="8000"/>
                            </p:stCondLst>
                            <p:childTnLst>
                              <p:par>
                                <p:cTn id="21" presetID="14" presetClass="entr" presetSubtype="5"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randombar(vertical)">
                                      <p:cBhvr>
                                        <p:cTn id="23" dur="500"/>
                                        <p:tgtEl>
                                          <p:spTgt spid="8"/>
                                        </p:tgtEl>
                                      </p:cBhvr>
                                    </p:animEffect>
                                  </p:childTnLst>
                                </p:cTn>
                              </p:par>
                            </p:childTnLst>
                          </p:cTn>
                        </p:par>
                        <p:par>
                          <p:cTn id="24" fill="hold">
                            <p:stCondLst>
                              <p:cond delay="8500"/>
                            </p:stCondLst>
                            <p:childTnLst>
                              <p:par>
                                <p:cTn id="25" presetID="14" presetClass="entr" presetSubtype="5"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vertical)">
                                      <p:cBhvr>
                                        <p:cTn id="27" dur="500"/>
                                        <p:tgtEl>
                                          <p:spTgt spid="9"/>
                                        </p:tgtEl>
                                      </p:cBhvr>
                                    </p:animEffect>
                                  </p:childTnLst>
                                </p:cTn>
                              </p:par>
                            </p:childTnLst>
                          </p:cTn>
                        </p:par>
                        <p:par>
                          <p:cTn id="28" fill="hold">
                            <p:stCondLst>
                              <p:cond delay="9000"/>
                            </p:stCondLst>
                            <p:childTnLst>
                              <p:par>
                                <p:cTn id="29" presetID="14" presetClass="entr" presetSubtype="5"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randombar(vertical)">
                                      <p:cBhvr>
                                        <p:cTn id="31" dur="500"/>
                                        <p:tgtEl>
                                          <p:spTgt spid="10"/>
                                        </p:tgtEl>
                                      </p:cBhvr>
                                    </p:animEffect>
                                  </p:childTnLst>
                                </p:cTn>
                              </p:par>
                            </p:childTnLst>
                          </p:cTn>
                        </p:par>
                        <p:par>
                          <p:cTn id="32" fill="hold">
                            <p:stCondLst>
                              <p:cond delay="9500"/>
                            </p:stCondLst>
                            <p:childTnLst>
                              <p:par>
                                <p:cTn id="33" presetID="14" presetClass="entr" presetSubtype="5" fill="hold" grpId="0" nodeType="after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randombar(vertical)">
                                      <p:cBhvr>
                                        <p:cTn id="35" dur="500"/>
                                        <p:tgtEl>
                                          <p:spTgt spid="11"/>
                                        </p:tgtEl>
                                      </p:cBhvr>
                                    </p:animEffect>
                                  </p:childTnLst>
                                </p:cTn>
                              </p:par>
                            </p:childTnLst>
                          </p:cTn>
                        </p:par>
                        <p:par>
                          <p:cTn id="36" fill="hold">
                            <p:stCondLst>
                              <p:cond delay="10000"/>
                            </p:stCondLst>
                            <p:childTnLst>
                              <p:par>
                                <p:cTn id="37" presetID="14" presetClass="entr" presetSubtype="5" fill="hold" grpId="0"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randombar(vertical)">
                                      <p:cBhvr>
                                        <p:cTn id="39" dur="500"/>
                                        <p:tgtEl>
                                          <p:spTgt spid="12"/>
                                        </p:tgtEl>
                                      </p:cBhvr>
                                    </p:animEffect>
                                  </p:childTnLst>
                                </p:cTn>
                              </p:par>
                            </p:childTnLst>
                          </p:cTn>
                        </p:par>
                        <p:par>
                          <p:cTn id="40" fill="hold">
                            <p:stCondLst>
                              <p:cond delay="10500"/>
                            </p:stCondLst>
                            <p:childTnLst>
                              <p:par>
                                <p:cTn id="41" presetID="14" presetClass="entr" presetSubtype="5"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randombar(vertical)">
                                      <p:cBhvr>
                                        <p:cTn id="43" dur="500"/>
                                        <p:tgtEl>
                                          <p:spTgt spid="13"/>
                                        </p:tgtEl>
                                      </p:cBhvr>
                                    </p:animEffect>
                                  </p:childTnLst>
                                </p:cTn>
                              </p:par>
                            </p:childTnLst>
                          </p:cTn>
                        </p:par>
                        <p:par>
                          <p:cTn id="44" fill="hold">
                            <p:stCondLst>
                              <p:cond delay="11000"/>
                            </p:stCondLst>
                            <p:childTnLst>
                              <p:par>
                                <p:cTn id="45" presetID="20" presetClass="entr" presetSubtype="0" fill="hold" nodeType="afterEffect">
                                  <p:stCondLst>
                                    <p:cond delay="0"/>
                                  </p:stCondLst>
                                  <p:childTnLst>
                                    <p:set>
                                      <p:cBhvr>
                                        <p:cTn id="46" dur="1" fill="hold">
                                          <p:stCondLst>
                                            <p:cond delay="0"/>
                                          </p:stCondLst>
                                        </p:cTn>
                                        <p:tgtEl>
                                          <p:spTgt spid="15">
                                            <p:txEl>
                                              <p:pRg st="0" end="0"/>
                                            </p:txEl>
                                          </p:spTgt>
                                        </p:tgtEl>
                                        <p:attrNameLst>
                                          <p:attrName>style.visibility</p:attrName>
                                        </p:attrNameLst>
                                      </p:cBhvr>
                                      <p:to>
                                        <p:strVal val="visible"/>
                                      </p:to>
                                    </p:set>
                                    <p:animEffect transition="in" filter="wedge">
                                      <p:cBhvr>
                                        <p:cTn id="47" dur="2000"/>
                                        <p:tgtEl>
                                          <p:spTgt spid="15">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1" presetClass="entr" presetSubtype="1"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heel(1)">
                                      <p:cBhvr>
                                        <p:cTn id="52"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6"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8"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9"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0"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1"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2"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3"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4"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5"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itle 1"/>
          <p:cNvSpPr>
            <a:spLocks noGrp="1"/>
          </p:cNvSpPr>
          <p:nvPr>
            <p:ph type="title"/>
          </p:nvPr>
        </p:nvSpPr>
        <p:spPr>
          <a:xfrm>
            <a:off x="301752" y="228600"/>
            <a:ext cx="8534400" cy="758952"/>
          </a:xfrm>
        </p:spPr>
        <p:txBody>
          <a:bodyPr/>
          <a:lstStyle/>
          <a:p>
            <a:r>
              <a:rPr lang="en-GB" dirty="0"/>
              <a:t>Forum Augusti – 2 B.C.</a:t>
            </a:r>
          </a:p>
        </p:txBody>
      </p:sp>
      <p:sp>
        <p:nvSpPr>
          <p:cNvPr id="4" name="Rechteck 3"/>
          <p:cNvSpPr/>
          <p:nvPr/>
        </p:nvSpPr>
        <p:spPr>
          <a:xfrm>
            <a:off x="216024" y="2852936"/>
            <a:ext cx="4572000" cy="3693319"/>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r>
              <a:rPr lang="en-GB" dirty="0" smtClean="0"/>
              <a:t>Suetonius, </a:t>
            </a:r>
            <a:r>
              <a:rPr lang="en-GB" i="1" dirty="0" err="1" smtClean="0"/>
              <a:t>Divi</a:t>
            </a:r>
            <a:r>
              <a:rPr lang="en-GB" i="1" dirty="0" smtClean="0"/>
              <a:t> </a:t>
            </a:r>
            <a:r>
              <a:rPr lang="en-GB" i="1" dirty="0" err="1" smtClean="0"/>
              <a:t>Augusti</a:t>
            </a:r>
            <a:r>
              <a:rPr lang="en-GB" dirty="0" smtClean="0"/>
              <a:t> </a:t>
            </a:r>
            <a:br>
              <a:rPr lang="en-GB" dirty="0" smtClean="0"/>
            </a:br>
            <a:r>
              <a:rPr lang="en-GB" dirty="0" smtClean="0"/>
              <a:t>“(Augustus) honoured the memory of the leaders who had raised the estate of the Roman people from obscurity to greatness. Accordingly he restored the works of such men with their original inscriptions, and in the two colonnades of his forum dedicated statues of all of them in triumphal garb, declaring besides in a proclamation: 'I have contrived this to lead the citizens to require me, while I live, and the rulers of later times as well, to attain the standard set by those worthies of old'" (XXXI.5).</a:t>
            </a:r>
            <a:endParaRPr lang="en-GB" dirty="0"/>
          </a:p>
        </p:txBody>
      </p:sp>
    </p:spTree>
    <p:extLst>
      <p:ext uri="{BB962C8B-B14F-4D97-AF65-F5344CB8AC3E}">
        <p14:creationId xmlns:p14="http://schemas.microsoft.com/office/powerpoint/2010/main" val="38873708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C:\Eigene Dateien\TEACHING MATERIAL\CITIES &amp; SETTLEMENTS\AUGUSTUS ROM\Aug MARS ULTOR Grundriß.T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9"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10"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1"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2"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3"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4"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5"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itle 1"/>
          <p:cNvSpPr>
            <a:spLocks noGrp="1"/>
          </p:cNvSpPr>
          <p:nvPr>
            <p:ph type="title"/>
          </p:nvPr>
        </p:nvSpPr>
        <p:spPr>
          <a:xfrm>
            <a:off x="301752" y="228600"/>
            <a:ext cx="8534400" cy="758952"/>
          </a:xfrm>
        </p:spPr>
        <p:txBody>
          <a:bodyPr/>
          <a:lstStyle/>
          <a:p>
            <a:r>
              <a:rPr lang="en-GB" dirty="0"/>
              <a:t>Forum Augusti – 2 B.C.</a:t>
            </a:r>
          </a:p>
        </p:txBody>
      </p:sp>
      <p:sp>
        <p:nvSpPr>
          <p:cNvPr id="19" name="Rechteck 18"/>
          <p:cNvSpPr/>
          <p:nvPr/>
        </p:nvSpPr>
        <p:spPr>
          <a:xfrm>
            <a:off x="5436096" y="1412776"/>
            <a:ext cx="2160240" cy="2016224"/>
          </a:xfrm>
          <a:prstGeom prst="rect">
            <a:avLst/>
          </a:prstGeom>
          <a:solidFill>
            <a:srgbClr val="FFFF00">
              <a:alpha val="4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Inhaltsplatzhalter 4" descr="mars ultor.jpg"/>
          <p:cNvPicPr>
            <a:picLocks noGrp="1" noChangeAspect="1"/>
          </p:cNvPicPr>
          <p:nvPr>
            <p:ph sz="quarter" idx="1"/>
          </p:nvPr>
        </p:nvPicPr>
        <p:blipFill>
          <a:blip r:embed="rId4" cstate="print"/>
          <a:stretch>
            <a:fillRect/>
          </a:stretch>
        </p:blipFill>
        <p:spPr>
          <a:xfrm>
            <a:off x="-36512" y="3212976"/>
            <a:ext cx="7577402" cy="3672408"/>
          </a:xfrm>
        </p:spPr>
      </p:pic>
      <p:sp>
        <p:nvSpPr>
          <p:cNvPr id="20" name="Textfeld 19"/>
          <p:cNvSpPr txBox="1"/>
          <p:nvPr/>
        </p:nvSpPr>
        <p:spPr>
          <a:xfrm>
            <a:off x="179512" y="1414517"/>
            <a:ext cx="2232248" cy="646331"/>
          </a:xfrm>
          <a:prstGeom prst="rect">
            <a:avLst/>
          </a:prstGeom>
          <a:noFill/>
        </p:spPr>
        <p:txBody>
          <a:bodyPr wrap="square" rtlCol="0">
            <a:spAutoFit/>
          </a:bodyPr>
          <a:lstStyle/>
          <a:p>
            <a:r>
              <a:rPr lang="en-GB" dirty="0" smtClean="0">
                <a:solidFill>
                  <a:srgbClr val="C00000"/>
                </a:solidFill>
                <a:effectLst>
                  <a:outerShdw blurRad="38100" dist="38100" dir="2700000" algn="tl">
                    <a:srgbClr val="000000">
                      <a:alpha val="43137"/>
                    </a:srgbClr>
                  </a:outerShdw>
                </a:effectLst>
              </a:rPr>
              <a:t>Temple of </a:t>
            </a:r>
            <a:br>
              <a:rPr lang="en-GB" dirty="0" smtClean="0">
                <a:solidFill>
                  <a:srgbClr val="C00000"/>
                </a:solidFill>
                <a:effectLst>
                  <a:outerShdw blurRad="38100" dist="38100" dir="2700000" algn="tl">
                    <a:srgbClr val="000000">
                      <a:alpha val="43137"/>
                    </a:srgbClr>
                  </a:outerShdw>
                </a:effectLst>
              </a:rPr>
            </a:br>
            <a:r>
              <a:rPr lang="en-GB" dirty="0" smtClean="0">
                <a:solidFill>
                  <a:srgbClr val="C00000"/>
                </a:solidFill>
                <a:effectLst>
                  <a:outerShdw blurRad="38100" dist="38100" dir="2700000" algn="tl">
                    <a:srgbClr val="000000">
                      <a:alpha val="43137"/>
                    </a:srgbClr>
                  </a:outerShdw>
                </a:effectLst>
              </a:rPr>
              <a:t>MARS ULTOR</a:t>
            </a:r>
            <a:endParaRPr lang="en-GB"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614694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edge">
                                      <p:cBhvr>
                                        <p:cTn id="11"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Eigene Dateien\TEACHING MATERIAL\CITIES &amp; SETTLEMENTS\AUGUSTUS ROM\Aug MARS ULTOR Grundriß.T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6"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7"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8"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9"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0"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1"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2"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3"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1"/>
          <p:cNvSpPr>
            <a:spLocks noGrp="1"/>
          </p:cNvSpPr>
          <p:nvPr>
            <p:ph type="title"/>
          </p:nvPr>
        </p:nvSpPr>
        <p:spPr>
          <a:xfrm>
            <a:off x="301752" y="228600"/>
            <a:ext cx="8534400" cy="758952"/>
          </a:xfrm>
        </p:spPr>
        <p:txBody>
          <a:bodyPr/>
          <a:lstStyle/>
          <a:p>
            <a:r>
              <a:rPr lang="en-GB" dirty="0"/>
              <a:t>Forum Augusti – 2 B.C.</a:t>
            </a:r>
          </a:p>
        </p:txBody>
      </p:sp>
      <p:sp>
        <p:nvSpPr>
          <p:cNvPr id="15" name="Rechteck 14"/>
          <p:cNvSpPr/>
          <p:nvPr/>
        </p:nvSpPr>
        <p:spPr>
          <a:xfrm>
            <a:off x="5436096" y="1412776"/>
            <a:ext cx="2160240" cy="2016224"/>
          </a:xfrm>
          <a:prstGeom prst="rect">
            <a:avLst/>
          </a:prstGeom>
          <a:solidFill>
            <a:srgbClr val="FFFF00">
              <a:alpha val="4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Inhaltsplatzhalter 4" descr="mars ultor.jpg"/>
          <p:cNvPicPr>
            <a:picLocks noGrp="1" noChangeAspect="1"/>
          </p:cNvPicPr>
          <p:nvPr>
            <p:ph sz="quarter" idx="1"/>
          </p:nvPr>
        </p:nvPicPr>
        <p:blipFill>
          <a:blip r:embed="rId4" cstate="print"/>
          <a:stretch>
            <a:fillRect/>
          </a:stretch>
        </p:blipFill>
        <p:spPr>
          <a:xfrm>
            <a:off x="-36512" y="3212976"/>
            <a:ext cx="7577402" cy="3672408"/>
          </a:xfrm>
        </p:spPr>
      </p:pic>
      <p:sp>
        <p:nvSpPr>
          <p:cNvPr id="17" name="Textfeld 16"/>
          <p:cNvSpPr txBox="1"/>
          <p:nvPr/>
        </p:nvSpPr>
        <p:spPr>
          <a:xfrm>
            <a:off x="35496" y="980728"/>
            <a:ext cx="3096344" cy="3416320"/>
          </a:xfrm>
          <a:prstGeom prst="rect">
            <a:avLst/>
          </a:prstGeom>
          <a:noFill/>
        </p:spPr>
        <p:txBody>
          <a:bodyPr wrap="square" rtlCol="0">
            <a:spAutoFit/>
          </a:bodyPr>
          <a:lstStyle/>
          <a:p>
            <a:r>
              <a:rPr lang="en-GB" dirty="0" smtClean="0">
                <a:solidFill>
                  <a:srgbClr val="C00000"/>
                </a:solidFill>
                <a:effectLst>
                  <a:outerShdw blurRad="38100" dist="38100" dir="2700000" algn="tl">
                    <a:srgbClr val="000000">
                      <a:alpha val="43137"/>
                    </a:srgbClr>
                  </a:outerShdw>
                </a:effectLst>
              </a:rPr>
              <a:t>Purpose:</a:t>
            </a:r>
          </a:p>
          <a:p>
            <a:pPr>
              <a:buFont typeface="Wingdings" pitchFamily="2" charset="2"/>
              <a:buChar char="v"/>
            </a:pPr>
            <a:r>
              <a:rPr lang="en-GB" dirty="0" smtClean="0">
                <a:solidFill>
                  <a:srgbClr val="C00000"/>
                </a:solidFill>
                <a:effectLst>
                  <a:outerShdw blurRad="38100" dist="38100" dir="2700000" algn="tl">
                    <a:srgbClr val="000000">
                      <a:alpha val="43137"/>
                    </a:srgbClr>
                  </a:outerShdw>
                </a:effectLst>
              </a:rPr>
              <a:t>legal proceedings (law court)</a:t>
            </a:r>
          </a:p>
          <a:p>
            <a:pPr>
              <a:buFont typeface="Wingdings" pitchFamily="2" charset="2"/>
              <a:buChar char="v"/>
            </a:pPr>
            <a:r>
              <a:rPr lang="en-GB" dirty="0" smtClean="0">
                <a:solidFill>
                  <a:srgbClr val="C00000"/>
                </a:solidFill>
                <a:effectLst>
                  <a:outerShdw blurRad="38100" dist="38100" dir="2700000" algn="tl">
                    <a:srgbClr val="000000">
                      <a:alpha val="43137"/>
                    </a:srgbClr>
                  </a:outerShdw>
                </a:effectLst>
              </a:rPr>
              <a:t> meeting place of Senate when discussing war</a:t>
            </a:r>
          </a:p>
          <a:p>
            <a:pPr>
              <a:buFont typeface="Wingdings" pitchFamily="2" charset="2"/>
              <a:buChar char="v"/>
            </a:pPr>
            <a:r>
              <a:rPr lang="en-GB" dirty="0" smtClean="0">
                <a:solidFill>
                  <a:srgbClr val="C00000"/>
                </a:solidFill>
                <a:effectLst>
                  <a:outerShdw blurRad="38100" dist="38100" dir="2700000" algn="tl">
                    <a:srgbClr val="000000">
                      <a:alpha val="43137"/>
                    </a:srgbClr>
                  </a:outerShdw>
                </a:effectLst>
              </a:rPr>
              <a:t> assumption of the </a:t>
            </a:r>
            <a:r>
              <a:rPr lang="en-GB" i="1" dirty="0" smtClean="0">
                <a:solidFill>
                  <a:srgbClr val="C00000"/>
                </a:solidFill>
                <a:effectLst>
                  <a:outerShdw blurRad="38100" dist="38100" dir="2700000" algn="tl">
                    <a:srgbClr val="000000">
                      <a:alpha val="43137"/>
                    </a:srgbClr>
                  </a:outerShdw>
                </a:effectLst>
              </a:rPr>
              <a:t>toga </a:t>
            </a:r>
            <a:r>
              <a:rPr lang="en-GB" i="1" dirty="0" err="1" smtClean="0">
                <a:solidFill>
                  <a:srgbClr val="C00000"/>
                </a:solidFill>
                <a:effectLst>
                  <a:outerShdw blurRad="38100" dist="38100" dir="2700000" algn="tl">
                    <a:srgbClr val="000000">
                      <a:alpha val="43137"/>
                    </a:srgbClr>
                  </a:outerShdw>
                </a:effectLst>
              </a:rPr>
              <a:t>virilis</a:t>
            </a:r>
            <a:r>
              <a:rPr lang="en-GB" dirty="0" smtClean="0">
                <a:solidFill>
                  <a:srgbClr val="C00000"/>
                </a:solidFill>
                <a:effectLst>
                  <a:outerShdw blurRad="38100" dist="38100" dir="2700000" algn="tl">
                    <a:srgbClr val="000000">
                      <a:alpha val="43137"/>
                    </a:srgbClr>
                  </a:outerShdw>
                </a:effectLst>
              </a:rPr>
              <a:t> by young men (i.e. achieving military age)</a:t>
            </a:r>
          </a:p>
          <a:p>
            <a:pPr>
              <a:buFont typeface="Wingdings" pitchFamily="2" charset="2"/>
              <a:buChar char="v"/>
            </a:pPr>
            <a:r>
              <a:rPr lang="en-GB" dirty="0" smtClean="0">
                <a:solidFill>
                  <a:srgbClr val="C00000"/>
                </a:solidFill>
                <a:effectLst>
                  <a:outerShdw blurRad="38100" dist="38100" dir="2700000" algn="tl">
                    <a:srgbClr val="000000">
                      <a:alpha val="43137"/>
                    </a:srgbClr>
                  </a:outerShdw>
                </a:effectLst>
              </a:rPr>
              <a:t> before battle: ceremony for generals</a:t>
            </a:r>
          </a:p>
          <a:p>
            <a:pPr>
              <a:buFont typeface="Wingdings" pitchFamily="2" charset="2"/>
              <a:buChar char="v"/>
            </a:pPr>
            <a:r>
              <a:rPr lang="en-GB" dirty="0" smtClean="0">
                <a:solidFill>
                  <a:srgbClr val="C00000"/>
                </a:solidFill>
                <a:effectLst>
                  <a:outerShdw blurRad="38100" dist="38100" dir="2700000" algn="tl">
                    <a:srgbClr val="000000">
                      <a:alpha val="43137"/>
                    </a:srgbClr>
                  </a:outerShdw>
                </a:effectLst>
              </a:rPr>
              <a:t> after battle: deposit spoils of war here</a:t>
            </a:r>
          </a:p>
        </p:txBody>
      </p:sp>
    </p:spTree>
    <p:extLst>
      <p:ext uri="{BB962C8B-B14F-4D97-AF65-F5344CB8AC3E}">
        <p14:creationId xmlns:p14="http://schemas.microsoft.com/office/powerpoint/2010/main" val="267193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randombar(horizontal)">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Eigene Dateien\TEACHING MATERIAL\CITIES &amp; SETTLEMENTS\AUGUSTUS ROM\Aug MARS ULTOR Zchn.T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00800" y="228600"/>
            <a:ext cx="2514600" cy="14874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8" name="Inhaltsplatzhalter 4" descr="mars ultor.jpg"/>
          <p:cNvPicPr>
            <a:picLocks noChangeAspect="1"/>
          </p:cNvPicPr>
          <p:nvPr/>
        </p:nvPicPr>
        <p:blipFill>
          <a:blip r:embed="rId4" cstate="print"/>
          <a:stretch>
            <a:fillRect/>
          </a:stretch>
        </p:blipFill>
        <p:spPr>
          <a:xfrm>
            <a:off x="-36512" y="3212976"/>
            <a:ext cx="7577402" cy="3672408"/>
          </a:xfrm>
          <a:prstGeom prst="rect">
            <a:avLst/>
          </a:prstGeom>
        </p:spPr>
      </p:pic>
      <p:sp>
        <p:nvSpPr>
          <p:cNvPr id="7" name="Rectangle 10"/>
          <p:cNvSpPr>
            <a:spLocks noChangeArrowheads="1"/>
          </p:cNvSpPr>
          <p:nvPr/>
        </p:nvSpPr>
        <p:spPr bwMode="auto">
          <a:xfrm>
            <a:off x="287288" y="1052736"/>
            <a:ext cx="3276600" cy="3744416"/>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accent3"/>
          </a:lnRef>
          <a:fillRef idx="3">
            <a:schemeClr val="accent3"/>
          </a:fillRef>
          <a:effectRef idx="2">
            <a:schemeClr val="accent3"/>
          </a:effectRef>
          <a:fontRef idx="minor">
            <a:schemeClr val="lt1"/>
          </a:fontRef>
        </p:style>
        <p:txBody>
          <a:bodyPr lIns="92075" tIns="46038" rIns="92075" bIns="46038"/>
          <a:lstStyle>
            <a:lvl1pPr marL="342900" indent="-342900" algn="l">
              <a:spcBef>
                <a:spcPct val="20000"/>
              </a:spcBef>
              <a:buChar char="•"/>
              <a:defRPr kumimoji="1" sz="3200">
                <a:solidFill>
                  <a:schemeClr val="tx1"/>
                </a:solidFill>
                <a:latin typeface="Times New Roman" pitchFamily="18" charset="0"/>
              </a:defRPr>
            </a:lvl1pPr>
            <a:lvl2pPr marL="742950" indent="-285750" algn="l">
              <a:spcBef>
                <a:spcPct val="20000"/>
              </a:spcBef>
              <a:buChar char="–"/>
              <a:defRPr kumimoji="1" sz="2800">
                <a:solidFill>
                  <a:schemeClr val="tx1"/>
                </a:solidFill>
                <a:latin typeface="Times New Roman" pitchFamily="18" charset="0"/>
              </a:defRPr>
            </a:lvl2pPr>
            <a:lvl3pPr marL="1143000" indent="-228600" algn="l">
              <a:spcBef>
                <a:spcPct val="20000"/>
              </a:spcBef>
              <a:buChar char="•"/>
              <a:defRPr kumimoji="1" sz="2400">
                <a:solidFill>
                  <a:schemeClr val="tx1"/>
                </a:solidFill>
                <a:latin typeface="Times New Roman" pitchFamily="18" charset="0"/>
              </a:defRPr>
            </a:lvl3pPr>
            <a:lvl4pPr marL="1600200" indent="-228600" algn="l">
              <a:spcBef>
                <a:spcPct val="20000"/>
              </a:spcBef>
              <a:buChar char="–"/>
              <a:defRPr kumimoji="1" sz="2000">
                <a:solidFill>
                  <a:schemeClr val="tx1"/>
                </a:solidFill>
                <a:latin typeface="Times New Roman" pitchFamily="18" charset="0"/>
              </a:defRPr>
            </a:lvl4pPr>
            <a:lvl5pPr marL="2057400" indent="-228600" algn="l">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lvl="1"/>
            <a:r>
              <a:rPr lang="en-US" altLang="en-US" sz="2000" b="1" dirty="0" smtClean="0">
                <a:effectLst/>
                <a:latin typeface="Tempus Sans ITC" pitchFamily="82" charset="0"/>
              </a:rPr>
              <a:t>The Forum </a:t>
            </a:r>
            <a:r>
              <a:rPr lang="en-US" altLang="en-US" sz="2000" b="1" dirty="0" err="1" smtClean="0">
                <a:effectLst/>
                <a:latin typeface="Tempus Sans ITC" pitchFamily="82" charset="0"/>
              </a:rPr>
              <a:t>Augusti</a:t>
            </a:r>
            <a:r>
              <a:rPr lang="en-US" altLang="en-US" sz="2000" b="1" dirty="0" smtClean="0">
                <a:effectLst/>
                <a:latin typeface="Tempus Sans ITC" pitchFamily="82" charset="0"/>
              </a:rPr>
              <a:t> as model for other towns-cities in the Roman empire? </a:t>
            </a:r>
          </a:p>
          <a:p>
            <a:pPr lvl="1"/>
            <a:r>
              <a:rPr lang="en-US" altLang="en-US" sz="2000" b="1" dirty="0" smtClean="0">
                <a:latin typeface="Tempus Sans ITC" pitchFamily="82" charset="0"/>
              </a:rPr>
              <a:t>But why?</a:t>
            </a:r>
            <a:br>
              <a:rPr lang="en-US" altLang="en-US" sz="2000" b="1" dirty="0" smtClean="0">
                <a:latin typeface="Tempus Sans ITC" pitchFamily="82" charset="0"/>
              </a:rPr>
            </a:br>
            <a:r>
              <a:rPr lang="en-US" altLang="en-US" sz="2000" b="1" dirty="0" smtClean="0">
                <a:latin typeface="Tempus Sans ITC" pitchFamily="82" charset="0"/>
              </a:rPr>
              <a:t>Architectural language ?</a:t>
            </a:r>
          </a:p>
          <a:p>
            <a:pPr lvl="1"/>
            <a:r>
              <a:rPr lang="en-US" altLang="en-US" sz="2000" b="1" dirty="0" smtClean="0">
                <a:effectLst/>
                <a:latin typeface="Tempus Sans ITC" pitchFamily="82" charset="0"/>
              </a:rPr>
              <a:t>How did people experience this architecture…? </a:t>
            </a:r>
            <a:endParaRPr lang="en-US" altLang="en-US" sz="1800" b="1" dirty="0">
              <a:effectLst/>
              <a:latin typeface="Tempus Sans ITC" pitchFamily="82" charset="0"/>
            </a:endParaRPr>
          </a:p>
        </p:txBody>
      </p:sp>
      <p:sp>
        <p:nvSpPr>
          <p:cNvPr id="9226" name="Rectangle 10"/>
          <p:cNvSpPr>
            <a:spLocks noChangeArrowheads="1"/>
          </p:cNvSpPr>
          <p:nvPr/>
        </p:nvSpPr>
        <p:spPr bwMode="auto">
          <a:xfrm>
            <a:off x="5867400" y="1916832"/>
            <a:ext cx="3276600"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pitchFamily="18" charset="0"/>
              </a:defRPr>
            </a:lvl1pPr>
            <a:lvl2pPr marL="742950" indent="-285750" algn="l">
              <a:spcBef>
                <a:spcPct val="20000"/>
              </a:spcBef>
              <a:buChar char="–"/>
              <a:defRPr kumimoji="1" sz="2800">
                <a:solidFill>
                  <a:schemeClr val="tx1"/>
                </a:solidFill>
                <a:latin typeface="Times New Roman" pitchFamily="18" charset="0"/>
              </a:defRPr>
            </a:lvl2pPr>
            <a:lvl3pPr marL="1143000" indent="-228600" algn="l">
              <a:spcBef>
                <a:spcPct val="20000"/>
              </a:spcBef>
              <a:buChar char="•"/>
              <a:defRPr kumimoji="1" sz="2400">
                <a:solidFill>
                  <a:schemeClr val="tx1"/>
                </a:solidFill>
                <a:latin typeface="Times New Roman" pitchFamily="18" charset="0"/>
              </a:defRPr>
            </a:lvl3pPr>
            <a:lvl4pPr marL="1600200" indent="-228600" algn="l">
              <a:spcBef>
                <a:spcPct val="20000"/>
              </a:spcBef>
              <a:buChar char="–"/>
              <a:defRPr kumimoji="1" sz="2000">
                <a:solidFill>
                  <a:schemeClr val="tx1"/>
                </a:solidFill>
                <a:latin typeface="Times New Roman" pitchFamily="18" charset="0"/>
              </a:defRPr>
            </a:lvl4pPr>
            <a:lvl5pPr marL="2057400" indent="-228600" algn="l">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lvl="1"/>
            <a:r>
              <a:rPr lang="en-US" altLang="en-US" sz="2400" dirty="0">
                <a:effectLst/>
                <a:latin typeface="Tempus Sans ITC" pitchFamily="82" charset="0"/>
              </a:rPr>
              <a:t>Forum</a:t>
            </a:r>
          </a:p>
          <a:p>
            <a:pPr lvl="2"/>
            <a:r>
              <a:rPr lang="en-US" altLang="en-US" sz="2000" dirty="0">
                <a:effectLst/>
                <a:latin typeface="Tempus Sans ITC" pitchFamily="82" charset="0"/>
              </a:rPr>
              <a:t>a closed space</a:t>
            </a:r>
          </a:p>
          <a:p>
            <a:pPr lvl="2"/>
            <a:r>
              <a:rPr lang="en-US" altLang="en-US" sz="2000" dirty="0">
                <a:effectLst/>
                <a:latin typeface="Tempus Sans ITC" pitchFamily="82" charset="0"/>
              </a:rPr>
              <a:t>square</a:t>
            </a:r>
          </a:p>
          <a:p>
            <a:pPr lvl="2"/>
            <a:r>
              <a:rPr lang="en-US" altLang="en-US" sz="2000" dirty="0">
                <a:effectLst/>
                <a:latin typeface="Tempus Sans ITC" pitchFamily="82" charset="0"/>
              </a:rPr>
              <a:t>basilica</a:t>
            </a:r>
          </a:p>
          <a:p>
            <a:pPr lvl="2"/>
            <a:r>
              <a:rPr lang="en-US" altLang="en-US" sz="2000" dirty="0">
                <a:effectLst/>
                <a:latin typeface="Tempus Sans ITC" pitchFamily="82" charset="0"/>
              </a:rPr>
              <a:t>temple</a:t>
            </a:r>
          </a:p>
          <a:p>
            <a:pPr lvl="2"/>
            <a:endParaRPr lang="en-US" altLang="en-US" sz="2000" dirty="0">
              <a:effectLst/>
              <a:latin typeface="Tempus Sans ITC" pitchFamily="82" charset="0"/>
            </a:endParaRPr>
          </a:p>
        </p:txBody>
      </p:sp>
    </p:spTree>
    <p:extLst>
      <p:ext uri="{BB962C8B-B14F-4D97-AF65-F5344CB8AC3E}">
        <p14:creationId xmlns:p14="http://schemas.microsoft.com/office/powerpoint/2010/main" val="32194785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1"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heckerboard(across)">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81922" name="Picture 2" descr="http://employees.oneonta.edu/farberas/arth/Images/109images/Roman/augustanarch/forum_augustus_rec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6021288"/>
            <a:ext cx="4032448" cy="461665"/>
          </a:xfrm>
          <a:prstGeom prst="rect">
            <a:avLst/>
          </a:prstGeom>
          <a:noFill/>
        </p:spPr>
        <p:txBody>
          <a:bodyPr wrap="square" rtlCol="0">
            <a:spAutoFit/>
          </a:bodyPr>
          <a:lstStyle/>
          <a:p>
            <a:r>
              <a:rPr lang="en-GB" sz="2400" b="1" dirty="0" smtClean="0">
                <a:solidFill>
                  <a:srgbClr val="FFFF00"/>
                </a:solidFill>
              </a:rPr>
              <a:t>Forum Augusti</a:t>
            </a:r>
            <a:endParaRPr lang="en-GB" sz="2400" b="1" dirty="0">
              <a:solidFill>
                <a:srgbClr val="FFFF00"/>
              </a:solidFill>
            </a:endParaRPr>
          </a:p>
        </p:txBody>
      </p:sp>
    </p:spTree>
    <p:extLst>
      <p:ext uri="{BB962C8B-B14F-4D97-AF65-F5344CB8AC3E}">
        <p14:creationId xmlns:p14="http://schemas.microsoft.com/office/powerpoint/2010/main" val="1053395564"/>
      </p:ext>
    </p:extLst>
  </p:cSld>
  <p:clrMapOvr>
    <a:masterClrMapping/>
  </p:clrMapOvr>
  <p:transition spd="slow">
    <p:randomBar dir="vert"/>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6" name="Picture 6"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46082" name="Picture 2" descr="C:\Eigene Dateien\TEACHING MATERIAL\CITIES &amp; SETTLEMENTS\4 Sitzung Autun Bibracte und Co\Tarragona Rekonstruktion.JPG"/>
          <p:cNvPicPr>
            <a:picLocks noChangeAspect="1" noChangeArrowheads="1"/>
          </p:cNvPicPr>
          <p:nvPr/>
        </p:nvPicPr>
        <p:blipFill>
          <a:blip r:embed="rId3" cstate="print">
            <a:extLst>
              <a:ext uri="{28A0092B-C50C-407E-A947-70E740481C1C}">
                <a14:useLocalDpi xmlns:a14="http://schemas.microsoft.com/office/drawing/2010/main" val="0"/>
              </a:ext>
            </a:extLst>
          </a:blip>
          <a:srcRect l="7076" t="18164" r="9697" b="25836"/>
          <a:stretch>
            <a:fillRect/>
          </a:stretch>
        </p:blipFill>
        <p:spPr bwMode="auto">
          <a:xfrm>
            <a:off x="0" y="1295400"/>
            <a:ext cx="9144000" cy="45275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6084" name="Text Box 4"/>
          <p:cNvSpPr txBox="1">
            <a:spLocks noChangeArrowheads="1"/>
          </p:cNvSpPr>
          <p:nvPr/>
        </p:nvSpPr>
        <p:spPr bwMode="auto">
          <a:xfrm>
            <a:off x="0" y="5867400"/>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outerShdw blurRad="38100" dist="38100" dir="2700000" algn="tl">
                    <a:srgbClr val="000000"/>
                  </a:outerShdw>
                </a:effectLst>
                <a:latin typeface="Tempus Sans ITC" pitchFamily="82" charset="0"/>
              </a:rPr>
              <a:t>Tarragona - provincial capital</a:t>
            </a:r>
          </a:p>
        </p:txBody>
      </p:sp>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Forum Augusti – 2 B.C.</a:t>
            </a:r>
            <a:endParaRPr lang="en-GB" dirty="0"/>
          </a:p>
        </p:txBody>
      </p:sp>
      <p:pic>
        <p:nvPicPr>
          <p:cNvPr id="5122" name="Picture 2" descr="http://beatnikbarcelona.files.wordpress.com/2013/03/img_0782.jpg"/>
          <p:cNvPicPr>
            <a:picLocks noChangeAspect="1" noChangeArrowheads="1"/>
          </p:cNvPicPr>
          <p:nvPr/>
        </p:nvPicPr>
        <p:blipFill>
          <a:blip r:embed="rId4" cstate="print"/>
          <a:srcRect/>
          <a:stretch>
            <a:fillRect/>
          </a:stretch>
        </p:blipFill>
        <p:spPr bwMode="auto">
          <a:xfrm>
            <a:off x="35496" y="44624"/>
            <a:ext cx="4220468" cy="3165351"/>
          </a:xfrm>
          <a:prstGeom prst="rect">
            <a:avLst/>
          </a:prstGeom>
          <a:noFill/>
        </p:spPr>
      </p:pic>
    </p:spTree>
    <p:extLst>
      <p:ext uri="{BB962C8B-B14F-4D97-AF65-F5344CB8AC3E}">
        <p14:creationId xmlns:p14="http://schemas.microsoft.com/office/powerpoint/2010/main" val="9034549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randombar(horizontal)">
                                      <p:cBhvr>
                                        <p:cTn id="7" dur="500"/>
                                        <p:tgtEl>
                                          <p:spTgt spid="4608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122"/>
                                        </p:tgtEl>
                                        <p:attrNameLst>
                                          <p:attrName>style.visibility</p:attrName>
                                        </p:attrNameLst>
                                      </p:cBhvr>
                                      <p:to>
                                        <p:strVal val="visible"/>
                                      </p:to>
                                    </p:set>
                                    <p:animEffect transition="in" filter="randombar(horizontal)">
                                      <p:cBhvr>
                                        <p:cTn id="11"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32772"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32774" name="Picture 6" descr="C:\Eigene Dateien\TEACHING MATERIAL\CITIES &amp; SETTLEMENTS\Vici Centuriation etc\Arles FORUM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8825" y="0"/>
            <a:ext cx="5845175"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smtClean="0">
                <a:effectLst>
                  <a:outerShdw blurRad="38100" dist="38100" dir="2700000" algn="tl">
                    <a:srgbClr val="000000"/>
                  </a:outerShdw>
                </a:effectLst>
                <a:latin typeface="Tempus Sans ITC" pitchFamily="82" charset="0"/>
              </a:rPr>
              <a:t>ARLES // </a:t>
            </a:r>
            <a:r>
              <a:rPr lang="en-US" altLang="en-US" b="1" dirty="0" err="1" smtClean="0">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pic>
        <p:nvPicPr>
          <p:cNvPr id="51202" name="Picture 2" descr="http://s3.amazonaws.com/static2.postcrossing.com/postcard/medium/bf39d91ee01b1adce813f42d9972d79b.jpg"/>
          <p:cNvPicPr>
            <a:picLocks noChangeAspect="1" noChangeArrowheads="1"/>
          </p:cNvPicPr>
          <p:nvPr/>
        </p:nvPicPr>
        <p:blipFill>
          <a:blip r:embed="rId4" cstate="print"/>
          <a:srcRect/>
          <a:stretch>
            <a:fillRect/>
          </a:stretch>
        </p:blipFill>
        <p:spPr bwMode="auto">
          <a:xfrm>
            <a:off x="0" y="0"/>
            <a:ext cx="5310046" cy="3717032"/>
          </a:xfrm>
          <a:prstGeom prst="rect">
            <a:avLst/>
          </a:prstGeom>
          <a:noFill/>
        </p:spPr>
      </p:pic>
    </p:spTree>
    <p:extLst>
      <p:ext uri="{BB962C8B-B14F-4D97-AF65-F5344CB8AC3E}">
        <p14:creationId xmlns:p14="http://schemas.microsoft.com/office/powerpoint/2010/main" val="1978661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2774"/>
                                        </p:tgtEl>
                                        <p:attrNameLst>
                                          <p:attrName>style.visibility</p:attrName>
                                        </p:attrNameLst>
                                      </p:cBhvr>
                                      <p:to>
                                        <p:strVal val="visible"/>
                                      </p:to>
                                    </p:set>
                                    <p:anim calcmode="lin" valueType="num">
                                      <p:cBhvr>
                                        <p:cTn id="7" dur="1500" fill="hold"/>
                                        <p:tgtEl>
                                          <p:spTgt spid="32774"/>
                                        </p:tgtEl>
                                        <p:attrNameLst>
                                          <p:attrName>ppt_w</p:attrName>
                                        </p:attrNameLst>
                                      </p:cBhvr>
                                      <p:tavLst>
                                        <p:tav tm="0">
                                          <p:val>
                                            <p:fltVal val="0"/>
                                          </p:val>
                                        </p:tav>
                                        <p:tav tm="100000">
                                          <p:val>
                                            <p:strVal val="#ppt_w"/>
                                          </p:val>
                                        </p:tav>
                                      </p:tavLst>
                                    </p:anim>
                                    <p:anim calcmode="lin" valueType="num">
                                      <p:cBhvr>
                                        <p:cTn id="8" dur="1500" fill="hold"/>
                                        <p:tgtEl>
                                          <p:spTgt spid="32774"/>
                                        </p:tgtEl>
                                        <p:attrNameLst>
                                          <p:attrName>ppt_h</p:attrName>
                                        </p:attrNameLst>
                                      </p:cBhvr>
                                      <p:tavLst>
                                        <p:tav tm="0">
                                          <p:val>
                                            <p:fltVal val="0"/>
                                          </p:val>
                                        </p:tav>
                                        <p:tav tm="100000">
                                          <p:val>
                                            <p:strVal val="#ppt_h"/>
                                          </p:val>
                                        </p:tav>
                                      </p:tavLst>
                                    </p:anim>
                                    <p:anim calcmode="lin" valueType="num">
                                      <p:cBhvr>
                                        <p:cTn id="9" dur="1500" fill="hold"/>
                                        <p:tgtEl>
                                          <p:spTgt spid="32774"/>
                                        </p:tgtEl>
                                        <p:attrNameLst>
                                          <p:attrName>style.rotation</p:attrName>
                                        </p:attrNameLst>
                                      </p:cBhvr>
                                      <p:tavLst>
                                        <p:tav tm="0">
                                          <p:val>
                                            <p:fltVal val="90"/>
                                          </p:val>
                                        </p:tav>
                                        <p:tav tm="100000">
                                          <p:val>
                                            <p:fltVal val="0"/>
                                          </p:val>
                                        </p:tav>
                                      </p:tavLst>
                                    </p:anim>
                                    <p:animEffect transition="in" filter="fade">
                                      <p:cBhvr>
                                        <p:cTn id="10" dur="1500"/>
                                        <p:tgtEl>
                                          <p:spTgt spid="32774"/>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1202"/>
                                        </p:tgtEl>
                                        <p:attrNameLst>
                                          <p:attrName>style.visibility</p:attrName>
                                        </p:attrNameLst>
                                      </p:cBhvr>
                                      <p:to>
                                        <p:strVal val="visible"/>
                                      </p:to>
                                    </p:set>
                                    <p:animEffect transition="in" filter="randombar(horizontal)">
                                      <p:cBhvr>
                                        <p:cTn id="15" dur="500"/>
                                        <p:tgtEl>
                                          <p:spTgt spid="51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39945" name="Picture 9" descr="C:\Eigene Dateien\TEACHING MATERIAL\CITIES &amp; SETTLEMENTS\Vici Centuriation etc\Arles FORUM 2.JPG"/>
          <p:cNvPicPr>
            <a:picLocks noChangeAspect="1" noChangeArrowheads="1"/>
          </p:cNvPicPr>
          <p:nvPr/>
        </p:nvPicPr>
        <p:blipFill>
          <a:blip r:embed="rId3" cstate="print">
            <a:extLst>
              <a:ext uri="{28A0092B-C50C-407E-A947-70E740481C1C}">
                <a14:useLocalDpi xmlns:a14="http://schemas.microsoft.com/office/drawing/2010/main" val="0"/>
              </a:ext>
            </a:extLst>
          </a:blip>
          <a:srcRect l="45247"/>
          <a:stretch>
            <a:fillRect/>
          </a:stretch>
        </p:blipFill>
        <p:spPr bwMode="auto">
          <a:xfrm>
            <a:off x="5943600" y="0"/>
            <a:ext cx="3200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Forum Augusti – 2 B.C.</a:t>
            </a:r>
            <a:endParaRPr lang="en-GB" dirty="0"/>
          </a:p>
        </p:txBody>
      </p:sp>
      <p:pic>
        <p:nvPicPr>
          <p:cNvPr id="8" name="Grafik 7" descr="100_5719.JPG"/>
          <p:cNvPicPr>
            <a:picLocks noChangeAspect="1"/>
          </p:cNvPicPr>
          <p:nvPr/>
        </p:nvPicPr>
        <p:blipFill>
          <a:blip r:embed="rId4" cstate="print"/>
          <a:srcRect l="15547" r="7344"/>
          <a:stretch>
            <a:fillRect/>
          </a:stretch>
        </p:blipFill>
        <p:spPr>
          <a:xfrm>
            <a:off x="-36512" y="0"/>
            <a:ext cx="3966066" cy="6858000"/>
          </a:xfrm>
          <a:prstGeom prst="rect">
            <a:avLst/>
          </a:prstGeom>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smtClean="0">
                <a:effectLst>
                  <a:outerShdw blurRad="38100" dist="38100" dir="2700000" algn="tl">
                    <a:srgbClr val="000000"/>
                  </a:outerShdw>
                </a:effectLst>
                <a:latin typeface="Tempus Sans ITC" pitchFamily="82" charset="0"/>
              </a:rPr>
              <a:t>ARLES // </a:t>
            </a:r>
            <a:r>
              <a:rPr lang="en-US" altLang="en-US" b="1" dirty="0" err="1" smtClean="0">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pic>
        <p:nvPicPr>
          <p:cNvPr id="39943" name="Picture 7" descr="C:\Eigene Dateien\Bewerbungen\Leeds presentation March 2006\Arles shield Augustus.JPG"/>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6462" b="86700" l="2851" r="92835">
                        <a14:foregroundMark x1="38752" y1="6462" x2="38752" y2="6462"/>
                        <a14:foregroundMark x1="18798" y1="13488" x2="18798" y2="13488"/>
                        <a14:foregroundMark x1="5932" y1="26725" x2="5932" y2="26725"/>
                        <a14:foregroundMark x1="2851" y1="38457" x2="2851" y2="38457"/>
                        <a14:foregroundMark x1="9014" y1="40464" x2="9014" y2="40464"/>
                        <a14:foregroundMark x1="12018" y1="25972" x2="12018" y2="25972"/>
                        <a14:foregroundMark x1="85131" y1="66939" x2="85131" y2="66939"/>
                        <a14:foregroundMark x1="86055" y1="63237" x2="86055" y2="63237"/>
                        <a14:foregroundMark x1="93066" y1="47240" x2="93066" y2="47240"/>
                        <a14:foregroundMark x1="86980" y1="50251" x2="86980" y2="50251"/>
                        <a14:foregroundMark x1="86364" y1="54705" x2="86364" y2="54705"/>
                        <a14:foregroundMark x1="72188" y1="72961" x2="72188" y2="72961"/>
                        <a14:foregroundMark x1="64561" y1="77227" x2="64561" y2="77227"/>
                        <a14:foregroundMark x1="49846" y1="80740" x2="49846" y2="80740"/>
                        <a14:foregroundMark x1="49846" y1="86700" x2="49846" y2="86700"/>
                        <a14:foregroundMark x1="48921" y1="85696" x2="48921" y2="85696"/>
                        <a14:foregroundMark x1="18798" y1="21957" x2="18798" y2="21957"/>
                        <a14:foregroundMark x1="15408" y1="19260" x2="15408" y2="19260"/>
                        <a14:foregroundMark x1="18490" y1="17754" x2="18490" y2="17754"/>
                        <a14:foregroundMark x1="10247" y1="22459" x2="10247" y2="22459"/>
                        <a14:foregroundMark x1="9014" y1="27980" x2="9014" y2="27980"/>
                        <a14:backgroundMark x1="385" y1="29737" x2="385" y2="29737"/>
                        <a14:backgroundMark x1="693" y1="32246" x2="693" y2="32246"/>
                      </a14:backgroundRemoval>
                    </a14:imgEffect>
                  </a14:imgLayer>
                </a14:imgProps>
              </a:ext>
              <a:ext uri="{28A0092B-C50C-407E-A947-70E740481C1C}">
                <a14:useLocalDpi xmlns:a14="http://schemas.microsoft.com/office/drawing/2010/main" val="0"/>
              </a:ext>
            </a:extLst>
          </a:blip>
          <a:srcRect b="16162"/>
          <a:stretch/>
        </p:blipFill>
        <p:spPr bwMode="auto">
          <a:xfrm>
            <a:off x="2411760" y="1148947"/>
            <a:ext cx="5544616" cy="5709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073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250"/>
                                  </p:stCondLst>
                                  <p:childTnLst>
                                    <p:set>
                                      <p:cBhvr>
                                        <p:cTn id="6" dur="1" fill="hold">
                                          <p:stCondLst>
                                            <p:cond delay="0"/>
                                          </p:stCondLst>
                                        </p:cTn>
                                        <p:tgtEl>
                                          <p:spTgt spid="39943"/>
                                        </p:tgtEl>
                                        <p:attrNameLst>
                                          <p:attrName>style.visibility</p:attrName>
                                        </p:attrNameLst>
                                      </p:cBhvr>
                                      <p:to>
                                        <p:strVal val="visible"/>
                                      </p:to>
                                    </p:set>
                                    <p:animEffect transition="in" filter="wheel(1)">
                                      <p:cBhvr>
                                        <p:cTn id="7" dur="2000"/>
                                        <p:tgtEl>
                                          <p:spTgt spid="39943"/>
                                        </p:tgtEl>
                                      </p:cBhvr>
                                    </p:animEffect>
                                  </p:childTnLst>
                                </p:cTn>
                              </p:par>
                            </p:childTnLst>
                          </p:cTn>
                        </p:par>
                        <p:par>
                          <p:cTn id="8" fill="hold">
                            <p:stCondLst>
                              <p:cond delay="2250"/>
                            </p:stCondLst>
                            <p:childTnLst>
                              <p:par>
                                <p:cTn id="9" presetID="14" presetClass="entr" presetSubtype="1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13315"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3321" name="Picture 9" descr="C:\Eigene Dateien\Dissertation NEU\CAG FIG 07 62 Alba plan ville antique SRA Rhone Alpes.TIF"/>
          <p:cNvPicPr>
            <a:picLocks noChangeAspect="1" noChangeArrowheads="1"/>
          </p:cNvPicPr>
          <p:nvPr/>
        </p:nvPicPr>
        <p:blipFill>
          <a:blip r:embed="rId3" cstate="print">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3886200" y="609600"/>
            <a:ext cx="4864100" cy="5867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3322"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smtClean="0">
                <a:effectLst>
                  <a:outerShdw blurRad="38100" dist="38100" dir="2700000" algn="tl">
                    <a:srgbClr val="000000"/>
                  </a:outerShdw>
                </a:effectLst>
                <a:latin typeface="Tempus Sans ITC" pitchFamily="82" charset="0"/>
              </a:rPr>
              <a:t>ALBA  // Alba-la-Romaine</a:t>
            </a:r>
            <a:endParaRPr lang="en-US" altLang="en-US" b="1" dirty="0">
              <a:effectLst>
                <a:outerShdw blurRad="38100" dist="38100" dir="2700000" algn="tl">
                  <a:srgbClr val="000000"/>
                </a:outerShdw>
              </a:effectLst>
              <a:latin typeface="Tempus Sans ITC" pitchFamily="82" charset="0"/>
            </a:endParaRPr>
          </a:p>
        </p:txBody>
      </p:sp>
    </p:spTree>
    <p:extLst>
      <p:ext uri="{BB962C8B-B14F-4D97-AF65-F5344CB8AC3E}">
        <p14:creationId xmlns:p14="http://schemas.microsoft.com/office/powerpoint/2010/main" val="61450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321"/>
                                        </p:tgtEl>
                                        <p:attrNameLst>
                                          <p:attrName>style.visibility</p:attrName>
                                        </p:attrNameLst>
                                      </p:cBhvr>
                                      <p:to>
                                        <p:strVal val="visible"/>
                                      </p:to>
                                    </p:set>
                                    <p:animEffect transition="in" filter="fade">
                                      <p:cBhvr>
                                        <p:cTn id="7" dur="1000"/>
                                        <p:tgtEl>
                                          <p:spTgt spid="13321"/>
                                        </p:tgtEl>
                                      </p:cBhvr>
                                    </p:animEffect>
                                    <p:anim calcmode="lin" valueType="num">
                                      <p:cBhvr>
                                        <p:cTn id="8" dur="1000" fill="hold"/>
                                        <p:tgtEl>
                                          <p:spTgt spid="13321"/>
                                        </p:tgtEl>
                                        <p:attrNameLst>
                                          <p:attrName>ppt_x</p:attrName>
                                        </p:attrNameLst>
                                      </p:cBhvr>
                                      <p:tavLst>
                                        <p:tav tm="0">
                                          <p:val>
                                            <p:strVal val="#ppt_x"/>
                                          </p:val>
                                        </p:tav>
                                        <p:tav tm="100000">
                                          <p:val>
                                            <p:strVal val="#ppt_x"/>
                                          </p:val>
                                        </p:tav>
                                      </p:tavLst>
                                    </p:anim>
                                    <p:anim calcmode="lin" valueType="num">
                                      <p:cBhvr>
                                        <p:cTn id="9" dur="1000" fill="hold"/>
                                        <p:tgtEl>
                                          <p:spTgt spid="133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301752" y="228600"/>
            <a:ext cx="8534400" cy="758952"/>
          </a:xfrm>
        </p:spPr>
        <p:txBody>
          <a:bodyPr/>
          <a:lstStyle/>
          <a:p>
            <a:r>
              <a:rPr lang="en-GB" dirty="0"/>
              <a:t>Forum Augusti – 2 B.C.</a:t>
            </a:r>
          </a:p>
        </p:txBody>
      </p:sp>
      <p:pic>
        <p:nvPicPr>
          <p:cNvPr id="1433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4341" name="Picture 5" descr="C:\Eigene Dateien\FERCAN\Glanum Agroa BC FARBE.JPG"/>
          <p:cNvPicPr>
            <a:picLocks noChangeAspect="1" noChangeArrowheads="1"/>
          </p:cNvPicPr>
          <p:nvPr/>
        </p:nvPicPr>
        <p:blipFill>
          <a:blip r:embed="rId3" cstate="print">
            <a:extLst>
              <a:ext uri="{28A0092B-C50C-407E-A947-70E740481C1C}">
                <a14:useLocalDpi xmlns:a14="http://schemas.microsoft.com/office/drawing/2010/main" val="0"/>
              </a:ext>
            </a:extLst>
          </a:blip>
          <a:srcRect b="27272"/>
          <a:stretch>
            <a:fillRect/>
          </a:stretch>
        </p:blipFill>
        <p:spPr bwMode="auto">
          <a:xfrm>
            <a:off x="1395413" y="914400"/>
            <a:ext cx="3568700"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4342" name="Picture 6" descr="C:\Eigene Dateien\FERCAN\Glanum Forum AD English glosses FARBE.JPG"/>
          <p:cNvPicPr>
            <a:picLocks noChangeAspect="1" noChangeArrowheads="1"/>
          </p:cNvPicPr>
          <p:nvPr/>
        </p:nvPicPr>
        <p:blipFill>
          <a:blip r:embed="rId4" cstate="print">
            <a:extLst>
              <a:ext uri="{28A0092B-C50C-407E-A947-70E740481C1C}">
                <a14:useLocalDpi xmlns:a14="http://schemas.microsoft.com/office/drawing/2010/main" val="0"/>
              </a:ext>
            </a:extLst>
          </a:blip>
          <a:srcRect b="27272"/>
          <a:stretch>
            <a:fillRect/>
          </a:stretch>
        </p:blipFill>
        <p:spPr bwMode="auto">
          <a:xfrm>
            <a:off x="5160963" y="914400"/>
            <a:ext cx="3749675"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4347" name="Text Box 11"/>
          <p:cNvSpPr txBox="1">
            <a:spLocks noChangeArrowheads="1"/>
          </p:cNvSpPr>
          <p:nvPr/>
        </p:nvSpPr>
        <p:spPr bwMode="auto">
          <a:xfrm>
            <a:off x="1447800" y="6248400"/>
            <a:ext cx="3124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Agora - c. 100 B.C.</a:t>
            </a:r>
          </a:p>
        </p:txBody>
      </p:sp>
      <p:sp>
        <p:nvSpPr>
          <p:cNvPr id="14348" name="Text Box 12"/>
          <p:cNvSpPr txBox="1">
            <a:spLocks noChangeArrowheads="1"/>
          </p:cNvSpPr>
          <p:nvPr/>
        </p:nvSpPr>
        <p:spPr bwMode="auto">
          <a:xfrm>
            <a:off x="5105400" y="6248400"/>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Forum - from c. 25 B.C.</a:t>
            </a:r>
          </a:p>
        </p:txBody>
      </p:sp>
      <p:sp>
        <p:nvSpPr>
          <p:cNvPr id="9" name="Textfeld 8"/>
          <p:cNvSpPr txBox="1"/>
          <p:nvPr/>
        </p:nvSpPr>
        <p:spPr>
          <a:xfrm rot="16200000">
            <a:off x="-2381419" y="3388350"/>
            <a:ext cx="5616625" cy="369332"/>
          </a:xfrm>
          <a:prstGeom prst="rect">
            <a:avLst/>
          </a:prstGeom>
          <a:noFill/>
        </p:spPr>
        <p:txBody>
          <a:bodyPr wrap="square" rtlCol="0">
            <a:spAutoFit/>
          </a:bodyPr>
          <a:lstStyle/>
          <a:p>
            <a:r>
              <a:rPr lang="en-GB" dirty="0" smtClean="0"/>
              <a:t>GLANUM // (Saint-</a:t>
            </a:r>
            <a:r>
              <a:rPr lang="en-GB" dirty="0" err="1" smtClean="0"/>
              <a:t>Rémy</a:t>
            </a:r>
            <a:r>
              <a:rPr lang="en-GB" dirty="0" smtClean="0"/>
              <a:t>-de-Provence</a:t>
            </a:r>
            <a:endParaRPr lang="en-GB" dirty="0"/>
          </a:p>
        </p:txBody>
      </p:sp>
      <p:pic>
        <p:nvPicPr>
          <p:cNvPr id="38914" name="Picture 2" descr="http://dewez.host22.com/clublatin/temples_gemines_reconst.jpg"/>
          <p:cNvPicPr>
            <a:picLocks noChangeAspect="1" noChangeArrowheads="1"/>
          </p:cNvPicPr>
          <p:nvPr/>
        </p:nvPicPr>
        <p:blipFill>
          <a:blip r:embed="rId5" cstate="print"/>
          <a:srcRect/>
          <a:stretch>
            <a:fillRect/>
          </a:stretch>
        </p:blipFill>
        <p:spPr bwMode="auto">
          <a:xfrm>
            <a:off x="3707904" y="0"/>
            <a:ext cx="2843808" cy="2085940"/>
          </a:xfrm>
          <a:prstGeom prst="rect">
            <a:avLst/>
          </a:prstGeom>
          <a:noFill/>
        </p:spPr>
      </p:pic>
    </p:spTree>
    <p:extLst>
      <p:ext uri="{BB962C8B-B14F-4D97-AF65-F5344CB8AC3E}">
        <p14:creationId xmlns:p14="http://schemas.microsoft.com/office/powerpoint/2010/main" val="2846885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4347"/>
                                        </p:tgtEl>
                                        <p:attrNameLst>
                                          <p:attrName>style.visibility</p:attrName>
                                        </p:attrNameLst>
                                      </p:cBhvr>
                                      <p:to>
                                        <p:strVal val="visible"/>
                                      </p:to>
                                    </p:set>
                                    <p:animEffect transition="in" filter="randombar(horizontal)">
                                      <p:cBhvr>
                                        <p:cTn id="7" dur="500"/>
                                        <p:tgtEl>
                                          <p:spTgt spid="1434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5" fill="hold" nodeType="clickEffect">
                                  <p:stCondLst>
                                    <p:cond delay="0"/>
                                  </p:stCondLst>
                                  <p:childTnLst>
                                    <p:set>
                                      <p:cBhvr>
                                        <p:cTn id="11" dur="1" fill="hold">
                                          <p:stCondLst>
                                            <p:cond delay="0"/>
                                          </p:stCondLst>
                                        </p:cTn>
                                        <p:tgtEl>
                                          <p:spTgt spid="14342"/>
                                        </p:tgtEl>
                                        <p:attrNameLst>
                                          <p:attrName>style.visibility</p:attrName>
                                        </p:attrNameLst>
                                      </p:cBhvr>
                                      <p:to>
                                        <p:strVal val="visible"/>
                                      </p:to>
                                    </p:set>
                                    <p:animEffect transition="in" filter="randombar(vertical)">
                                      <p:cBhvr>
                                        <p:cTn id="12" dur="500"/>
                                        <p:tgtEl>
                                          <p:spTgt spid="14342"/>
                                        </p:tgtEl>
                                      </p:cBhvr>
                                    </p:animEffect>
                                  </p:childTnLst>
                                </p:cTn>
                              </p:par>
                            </p:childTnLst>
                          </p:cTn>
                        </p:par>
                        <p:par>
                          <p:cTn id="13" fill="hold" nodeType="afterGroup">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4348"/>
                                        </p:tgtEl>
                                        <p:attrNameLst>
                                          <p:attrName>style.visibility</p:attrName>
                                        </p:attrNameLst>
                                      </p:cBhvr>
                                      <p:to>
                                        <p:strVal val="visible"/>
                                      </p:to>
                                    </p:set>
                                    <p:animEffect transition="in" filter="randombar(horizontal)">
                                      <p:cBhvr>
                                        <p:cTn id="16" dur="500"/>
                                        <p:tgtEl>
                                          <p:spTgt spid="14348"/>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38914"/>
                                        </p:tgtEl>
                                        <p:attrNameLst>
                                          <p:attrName>style.visibility</p:attrName>
                                        </p:attrNameLst>
                                      </p:cBhvr>
                                      <p:to>
                                        <p:strVal val="visible"/>
                                      </p:to>
                                    </p:set>
                                    <p:animEffect transition="in" filter="randombar(horizontal)">
                                      <p:cBhvr>
                                        <p:cTn id="21" dur="500"/>
                                        <p:tgtEl>
                                          <p:spTgt spid="389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7" grpId="0" autoUpdateAnimBg="0"/>
      <p:bldP spid="14348" grpId="0" autoUpdateAnimBg="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C:\Eigene Dateien\FERCAN\Glanum Forum AD English glosses FARBE.JPG"/>
          <p:cNvPicPr>
            <a:picLocks noChangeAspect="1" noChangeArrowheads="1"/>
          </p:cNvPicPr>
          <p:nvPr/>
        </p:nvPicPr>
        <p:blipFill>
          <a:blip r:embed="rId3" cstate="print">
            <a:extLst>
              <a:ext uri="{28A0092B-C50C-407E-A947-70E740481C1C}">
                <a14:useLocalDpi xmlns:a14="http://schemas.microsoft.com/office/drawing/2010/main" val="0"/>
              </a:ext>
            </a:extLst>
          </a:blip>
          <a:srcRect b="27272"/>
          <a:stretch>
            <a:fillRect/>
          </a:stretch>
        </p:blipFill>
        <p:spPr bwMode="auto">
          <a:xfrm>
            <a:off x="5160963" y="914400"/>
            <a:ext cx="3749675"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Text Box 11"/>
          <p:cNvSpPr txBox="1">
            <a:spLocks noChangeArrowheads="1"/>
          </p:cNvSpPr>
          <p:nvPr/>
        </p:nvSpPr>
        <p:spPr bwMode="auto">
          <a:xfrm>
            <a:off x="1447800" y="6248400"/>
            <a:ext cx="3124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Agora - c. 100 B.C.</a:t>
            </a:r>
          </a:p>
        </p:txBody>
      </p:sp>
      <p:sp>
        <p:nvSpPr>
          <p:cNvPr id="8" name="Text Box 12"/>
          <p:cNvSpPr txBox="1">
            <a:spLocks noChangeArrowheads="1"/>
          </p:cNvSpPr>
          <p:nvPr/>
        </p:nvSpPr>
        <p:spPr bwMode="auto">
          <a:xfrm>
            <a:off x="5105400" y="6248400"/>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Forum - from c. 25 B.C.</a:t>
            </a:r>
          </a:p>
        </p:txBody>
      </p:sp>
      <p:pic>
        <p:nvPicPr>
          <p:cNvPr id="15362" name="Picture 2" descr="http://www.weloveprovence.fr/photos/provence/photo/4385608922-Temple-de-Glanum-p.jpg"/>
          <p:cNvPicPr>
            <a:picLocks noChangeAspect="1" noChangeArrowheads="1"/>
          </p:cNvPicPr>
          <p:nvPr/>
        </p:nvPicPr>
        <p:blipFill>
          <a:blip r:embed="rId4" cstate="print"/>
          <a:srcRect l="6048" t="2263" r="3233" b="7199"/>
          <a:stretch>
            <a:fillRect/>
          </a:stretch>
        </p:blipFill>
        <p:spPr bwMode="auto">
          <a:xfrm>
            <a:off x="112576" y="3573016"/>
            <a:ext cx="4819464" cy="3212976"/>
          </a:xfrm>
          <a:prstGeom prst="rect">
            <a:avLst/>
          </a:prstGeom>
          <a:noFill/>
        </p:spPr>
      </p:pic>
      <p:pic>
        <p:nvPicPr>
          <p:cNvPr id="10" name="Picture 2" descr="http://dewez.host22.com/clublatin/temples_gemines_reconst.jpg"/>
          <p:cNvPicPr>
            <a:picLocks noChangeAspect="1" noChangeArrowheads="1"/>
          </p:cNvPicPr>
          <p:nvPr/>
        </p:nvPicPr>
        <p:blipFill>
          <a:blip r:embed="rId5" cstate="print"/>
          <a:srcRect/>
          <a:stretch>
            <a:fillRect/>
          </a:stretch>
        </p:blipFill>
        <p:spPr bwMode="auto">
          <a:xfrm>
            <a:off x="0" y="849056"/>
            <a:ext cx="3887416" cy="2851428"/>
          </a:xfrm>
          <a:prstGeom prst="rect">
            <a:avLst/>
          </a:prstGeom>
          <a:noFill/>
        </p:spPr>
      </p:pic>
      <p:pic>
        <p:nvPicPr>
          <p:cNvPr id="15364" name="Picture 4" descr="http://arts.muohio.edu/faculty/benson/alberti/MANTUA/04MantuaSAndrea-Int.jpg"/>
          <p:cNvPicPr>
            <a:picLocks noChangeAspect="1" noChangeArrowheads="1"/>
          </p:cNvPicPr>
          <p:nvPr/>
        </p:nvPicPr>
        <p:blipFill>
          <a:blip r:embed="rId6" cstate="print"/>
          <a:srcRect/>
          <a:stretch>
            <a:fillRect/>
          </a:stretch>
        </p:blipFill>
        <p:spPr bwMode="auto">
          <a:xfrm>
            <a:off x="4422056" y="3645024"/>
            <a:ext cx="4721944" cy="3212976"/>
          </a:xfrm>
          <a:prstGeom prst="rect">
            <a:avLst/>
          </a:prstGeom>
          <a:noFill/>
        </p:spPr>
      </p:pic>
      <p:sp>
        <p:nvSpPr>
          <p:cNvPr id="9" name="Textfeld 8"/>
          <p:cNvSpPr txBox="1"/>
          <p:nvPr/>
        </p:nvSpPr>
        <p:spPr>
          <a:xfrm rot="16200000">
            <a:off x="-2381419" y="3388350"/>
            <a:ext cx="5616625" cy="369332"/>
          </a:xfrm>
          <a:prstGeom prst="rect">
            <a:avLst/>
          </a:prstGeom>
          <a:noFill/>
        </p:spPr>
        <p:txBody>
          <a:bodyPr wrap="square" rtlCol="0">
            <a:spAutoFit/>
          </a:bodyPr>
          <a:lstStyle/>
          <a:p>
            <a:r>
              <a:rPr lang="en-GB" dirty="0" smtClean="0"/>
              <a:t>GLANUM // (Saint-</a:t>
            </a:r>
            <a:r>
              <a:rPr lang="en-GB" dirty="0" err="1" smtClean="0"/>
              <a:t>Rémy</a:t>
            </a:r>
            <a:r>
              <a:rPr lang="en-GB" dirty="0" smtClean="0"/>
              <a:t>-de-Provence</a:t>
            </a:r>
            <a:endParaRPr lang="en-GB" dirty="0"/>
          </a:p>
        </p:txBody>
      </p:sp>
      <p:sp>
        <p:nvSpPr>
          <p:cNvPr id="3" name="Title 1"/>
          <p:cNvSpPr>
            <a:spLocks noGrp="1"/>
          </p:cNvSpPr>
          <p:nvPr>
            <p:ph type="title"/>
          </p:nvPr>
        </p:nvSpPr>
        <p:spPr>
          <a:xfrm>
            <a:off x="301752" y="228600"/>
            <a:ext cx="8534400" cy="758952"/>
          </a:xfrm>
        </p:spPr>
        <p:txBody>
          <a:bodyPr/>
          <a:lstStyle/>
          <a:p>
            <a:r>
              <a:rPr lang="en-GB" dirty="0"/>
              <a:t>Forum Augusti – 2 B.C.</a:t>
            </a:r>
          </a:p>
        </p:txBody>
      </p:sp>
      <p:pic>
        <p:nvPicPr>
          <p:cNvPr id="15366" name="Picture 6" descr="http://0.tqn.com/d/architecture/1/0/0/i/vanderbiltmarblehouse.jpg"/>
          <p:cNvPicPr>
            <a:picLocks noChangeAspect="1" noChangeArrowheads="1"/>
          </p:cNvPicPr>
          <p:nvPr/>
        </p:nvPicPr>
        <p:blipFill>
          <a:blip r:embed="rId7" cstate="print"/>
          <a:srcRect/>
          <a:stretch>
            <a:fillRect/>
          </a:stretch>
        </p:blipFill>
        <p:spPr bwMode="auto">
          <a:xfrm rot="726423">
            <a:off x="4898646" y="697236"/>
            <a:ext cx="3776478" cy="2828628"/>
          </a:xfrm>
          <a:prstGeom prst="rect">
            <a:avLst/>
          </a:prstGeom>
          <a:noFill/>
        </p:spPr>
      </p:pic>
    </p:spTree>
    <p:extLst>
      <p:ext uri="{BB962C8B-B14F-4D97-AF65-F5344CB8AC3E}">
        <p14:creationId xmlns:p14="http://schemas.microsoft.com/office/powerpoint/2010/main" val="1755752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15362"/>
                                        </p:tgtEl>
                                        <p:attrNameLst>
                                          <p:attrName>style.visibility</p:attrName>
                                        </p:attrNameLst>
                                      </p:cBhvr>
                                      <p:to>
                                        <p:strVal val="visible"/>
                                      </p:to>
                                    </p:set>
                                    <p:animEffect transition="in" filter="checkerboard(across)">
                                      <p:cBhvr>
                                        <p:cTn id="11" dur="500"/>
                                        <p:tgtEl>
                                          <p:spTgt spid="15362"/>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4" fill="hold" nodeType="clickEffect">
                                  <p:stCondLst>
                                    <p:cond delay="0"/>
                                  </p:stCondLst>
                                  <p:childTnLst>
                                    <p:set>
                                      <p:cBhvr>
                                        <p:cTn id="15" dur="1" fill="hold">
                                          <p:stCondLst>
                                            <p:cond delay="0"/>
                                          </p:stCondLst>
                                        </p:cTn>
                                        <p:tgtEl>
                                          <p:spTgt spid="15364"/>
                                        </p:tgtEl>
                                        <p:attrNameLst>
                                          <p:attrName>style.visibility</p:attrName>
                                        </p:attrNameLst>
                                      </p:cBhvr>
                                      <p:to>
                                        <p:strVal val="visible"/>
                                      </p:to>
                                    </p:set>
                                    <p:animEffect transition="in" filter="wheel(4)">
                                      <p:cBhvr>
                                        <p:cTn id="16" dur="2000"/>
                                        <p:tgtEl>
                                          <p:spTgt spid="15364"/>
                                        </p:tgtEl>
                                      </p:cBhvr>
                                    </p:animEffect>
                                  </p:childTnLst>
                                </p:cTn>
                              </p:par>
                              <p:par>
                                <p:cTn id="17" presetID="21" presetClass="entr" presetSubtype="4" fill="hold" nodeType="withEffect">
                                  <p:stCondLst>
                                    <p:cond delay="0"/>
                                  </p:stCondLst>
                                  <p:childTnLst>
                                    <p:set>
                                      <p:cBhvr>
                                        <p:cTn id="18" dur="1" fill="hold">
                                          <p:stCondLst>
                                            <p:cond delay="0"/>
                                          </p:stCondLst>
                                        </p:cTn>
                                        <p:tgtEl>
                                          <p:spTgt spid="15366"/>
                                        </p:tgtEl>
                                        <p:attrNameLst>
                                          <p:attrName>style.visibility</p:attrName>
                                        </p:attrNameLst>
                                      </p:cBhvr>
                                      <p:to>
                                        <p:strVal val="visible"/>
                                      </p:to>
                                    </p:set>
                                    <p:animEffect transition="in" filter="wheel(4)">
                                      <p:cBhvr>
                                        <p:cTn id="19" dur="2000"/>
                                        <p:tgtEl>
                                          <p:spTgt spid="153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1368426" y="2564904"/>
            <a:ext cx="6480174" cy="3960440"/>
          </a:xfrm>
        </p:spPr>
        <p:txBody>
          <a:bodyPr>
            <a:normAutofit/>
          </a:bodyPr>
          <a:lstStyle/>
          <a:p>
            <a:r>
              <a:rPr lang="en-GB" dirty="0" smtClean="0"/>
              <a:t>So Far…</a:t>
            </a:r>
            <a:br>
              <a:rPr lang="en-GB" dirty="0" smtClean="0"/>
            </a:br>
            <a:endParaRPr lang="en-GB" dirty="0" smtClean="0"/>
          </a:p>
          <a:p>
            <a:r>
              <a:rPr lang="en-GB" dirty="0" smtClean="0"/>
              <a:t>Octavian’s RISE to power</a:t>
            </a:r>
          </a:p>
          <a:p>
            <a:r>
              <a:rPr lang="en-GB" dirty="0" smtClean="0"/>
              <a:t>(2</a:t>
            </a:r>
            <a:r>
              <a:rPr lang="en-GB" baseline="30000" dirty="0" smtClean="0"/>
              <a:t>nd</a:t>
            </a:r>
            <a:r>
              <a:rPr lang="en-GB" dirty="0" smtClean="0"/>
              <a:t> triumvirate // Battle of Actium)</a:t>
            </a:r>
            <a:br>
              <a:rPr lang="en-GB" dirty="0" smtClean="0"/>
            </a:br>
            <a:endParaRPr lang="en-GB" dirty="0" smtClean="0"/>
          </a:p>
          <a:p>
            <a:r>
              <a:rPr lang="en-GB" dirty="0" smtClean="0"/>
              <a:t>OCTAVIAN / Augustus</a:t>
            </a:r>
          </a:p>
          <a:p>
            <a:r>
              <a:rPr lang="en-GB" dirty="0" smtClean="0"/>
              <a:t>“Restoring the Republic”</a:t>
            </a:r>
            <a:br>
              <a:rPr lang="en-GB" dirty="0" smtClean="0"/>
            </a:br>
            <a:endParaRPr lang="en-GB" dirty="0" smtClean="0"/>
          </a:p>
          <a:p>
            <a:r>
              <a:rPr lang="en-GB" dirty="0" smtClean="0"/>
              <a:t>the kind, benevolent ruler,</a:t>
            </a:r>
            <a:br>
              <a:rPr lang="en-GB" dirty="0" smtClean="0"/>
            </a:br>
            <a:r>
              <a:rPr lang="en-GB" dirty="0" smtClean="0"/>
              <a:t>Honoured by senate &amp; People</a:t>
            </a:r>
            <a:br>
              <a:rPr lang="en-GB" dirty="0" smtClean="0"/>
            </a:br>
            <a:r>
              <a:rPr lang="en-GB" dirty="0" smtClean="0"/>
              <a:t/>
            </a:r>
            <a:br>
              <a:rPr lang="en-GB" dirty="0" smtClean="0"/>
            </a:br>
            <a:r>
              <a:rPr lang="en-GB" dirty="0" smtClean="0"/>
              <a:t>but still in control of affairs</a:t>
            </a:r>
            <a:br>
              <a:rPr lang="en-GB" dirty="0" smtClean="0"/>
            </a:br>
            <a:r>
              <a:rPr lang="en-GB" dirty="0" smtClean="0"/>
              <a:t>(Imperium &amp; </a:t>
            </a:r>
            <a:r>
              <a:rPr lang="en-GB" dirty="0" err="1" smtClean="0"/>
              <a:t>Tribunician</a:t>
            </a:r>
            <a:r>
              <a:rPr lang="en-GB" dirty="0" smtClean="0"/>
              <a:t> power)</a:t>
            </a:r>
            <a:endParaRPr lang="en-GB" dirty="0"/>
          </a:p>
        </p:txBody>
      </p:sp>
      <p:sp>
        <p:nvSpPr>
          <p:cNvPr id="4" name="Title 3"/>
          <p:cNvSpPr>
            <a:spLocks noGrp="1"/>
          </p:cNvSpPr>
          <p:nvPr>
            <p:ph type="title"/>
          </p:nvPr>
        </p:nvSpPr>
        <p:spPr/>
        <p:txBody>
          <a:bodyPr/>
          <a:lstStyle/>
          <a:p>
            <a:r>
              <a:rPr lang="en-GB" dirty="0" smtClean="0"/>
              <a:t>Augustus Workshop</a:t>
            </a:r>
            <a:endParaRPr lang="en-GB" dirty="0"/>
          </a:p>
        </p:txBody>
      </p:sp>
    </p:spTree>
    <p:extLst>
      <p:ext uri="{BB962C8B-B14F-4D97-AF65-F5344CB8AC3E}">
        <p14:creationId xmlns:p14="http://schemas.microsoft.com/office/powerpoint/2010/main" val="1316398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25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25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25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6250"/>
                            </p:stCondLst>
                            <p:childTnLst>
                              <p:par>
                                <p:cTn id="35" presetID="42" presetClass="entr" presetSubtype="0" fill="hold" grpId="0" nodeType="afterEffect">
                                  <p:stCondLst>
                                    <p:cond delay="25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027" descr="C:\Eigene Dateien\TEACHING MATERIAL\CITIES &amp; SETTLEMENTS\AUGUSTUS ROM\Forum Romanum Ansicht P CONNOLL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728" y="44624"/>
            <a:ext cx="8888768" cy="67413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smtClean="0">
                <a:solidFill>
                  <a:srgbClr val="FFFF00"/>
                </a:solidFill>
              </a:rPr>
              <a:t>Debate</a:t>
            </a:r>
            <a:endParaRPr lang="en-GB" b="1" i="1" dirty="0">
              <a:solidFill>
                <a:srgbClr val="FFFF00"/>
              </a:solidFill>
            </a:endParaRPr>
          </a:p>
        </p:txBody>
      </p:sp>
      <p:sp>
        <p:nvSpPr>
          <p:cNvPr id="3" name="Content Placeholder 2"/>
          <p:cNvSpPr>
            <a:spLocks noGrp="1"/>
          </p:cNvSpPr>
          <p:nvPr>
            <p:ph sz="quarter" idx="1"/>
          </p:nvPr>
        </p:nvSpPr>
        <p:spPr>
          <a:xfrm rot="624683">
            <a:off x="4555092" y="1088329"/>
            <a:ext cx="4521704" cy="1571417"/>
          </a:xfrm>
        </p:spPr>
        <p:style>
          <a:lnRef idx="1">
            <a:schemeClr val="accent5"/>
          </a:lnRef>
          <a:fillRef idx="3">
            <a:schemeClr val="accent5"/>
          </a:fillRef>
          <a:effectRef idx="2">
            <a:schemeClr val="accent5"/>
          </a:effectRef>
          <a:fontRef idx="minor">
            <a:schemeClr val="lt1"/>
          </a:fontRef>
        </p:style>
        <p:txBody>
          <a:bodyPr/>
          <a:lstStyle/>
          <a:p>
            <a:r>
              <a:rPr lang="en-GB" dirty="0" smtClean="0"/>
              <a:t>Augustus – the ideal ruler,</a:t>
            </a:r>
            <a:br>
              <a:rPr lang="en-GB" dirty="0" smtClean="0"/>
            </a:br>
            <a:r>
              <a:rPr lang="en-GB" dirty="0" smtClean="0"/>
              <a:t>the benevolent ruler,</a:t>
            </a:r>
            <a:br>
              <a:rPr lang="en-GB" dirty="0" smtClean="0"/>
            </a:br>
            <a:r>
              <a:rPr lang="en-GB" dirty="0" smtClean="0"/>
              <a:t>first among equals,…</a:t>
            </a:r>
            <a:endParaRPr lang="en-GB" dirty="0"/>
          </a:p>
        </p:txBody>
      </p:sp>
      <p:sp>
        <p:nvSpPr>
          <p:cNvPr id="4" name="Content Placeholder 2"/>
          <p:cNvSpPr txBox="1">
            <a:spLocks/>
          </p:cNvSpPr>
          <p:nvPr/>
        </p:nvSpPr>
        <p:spPr>
          <a:xfrm rot="20908351">
            <a:off x="125581" y="1055213"/>
            <a:ext cx="4521704" cy="1713246"/>
          </a:xfrm>
          <a:prstGeom prst="rect">
            <a:avLst/>
          </a:prstGeom>
        </p:spPr>
        <p:style>
          <a:lnRef idx="1">
            <a:schemeClr val="accent3"/>
          </a:lnRef>
          <a:fillRef idx="3">
            <a:schemeClr val="accent3"/>
          </a:fillRef>
          <a:effectRef idx="2">
            <a:schemeClr val="accent3"/>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Augustus – the tyrant!</a:t>
            </a:r>
            <a:br>
              <a:rPr lang="en-GB" dirty="0" smtClean="0"/>
            </a:br>
            <a:r>
              <a:rPr lang="en-GB" dirty="0" smtClean="0"/>
              <a:t>- a ‘fascist’ ruler?</a:t>
            </a:r>
            <a:endParaRPr lang="en-GB" dirty="0"/>
          </a:p>
        </p:txBody>
      </p:sp>
      <p:sp>
        <p:nvSpPr>
          <p:cNvPr id="5" name="Content Placeholder 2"/>
          <p:cNvSpPr txBox="1">
            <a:spLocks/>
          </p:cNvSpPr>
          <p:nvPr/>
        </p:nvSpPr>
        <p:spPr>
          <a:xfrm>
            <a:off x="899592" y="4941168"/>
            <a:ext cx="7488832" cy="1916832"/>
          </a:xfrm>
          <a:prstGeom prst="rect">
            <a:avLst/>
          </a:prstGeom>
          <a:solidFill>
            <a:schemeClr val="accent1">
              <a:lumMod val="75000"/>
              <a:alpha val="49000"/>
            </a:schemeClr>
          </a:solidFill>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smtClean="0">
                <a:solidFill>
                  <a:srgbClr val="FFFF00"/>
                </a:solidFill>
              </a:rPr>
              <a:t>from 30 / 27 B.C. …</a:t>
            </a:r>
            <a:br>
              <a:rPr lang="en-GB" sz="2400" b="1" dirty="0" smtClean="0">
                <a:solidFill>
                  <a:srgbClr val="FFFF00"/>
                </a:solidFill>
              </a:rPr>
            </a:br>
            <a:r>
              <a:rPr lang="en-GB" sz="2400" b="1" dirty="0" smtClean="0">
                <a:solidFill>
                  <a:srgbClr val="FFFF00"/>
                </a:solidFill>
              </a:rPr>
              <a:t>all major decisions in the Roman empire were made by one man, Augustus</a:t>
            </a:r>
            <a:br>
              <a:rPr lang="en-GB" sz="2400" b="1" dirty="0" smtClean="0">
                <a:solidFill>
                  <a:srgbClr val="FFFF00"/>
                </a:solidFill>
              </a:rPr>
            </a:br>
            <a:r>
              <a:rPr lang="en-GB" sz="2400" b="1" dirty="0" smtClean="0">
                <a:solidFill>
                  <a:srgbClr val="FFFF00"/>
                </a:solidFill>
              </a:rPr>
              <a:t/>
            </a:r>
            <a:br>
              <a:rPr lang="en-GB" sz="2400" b="1" dirty="0" smtClean="0">
                <a:solidFill>
                  <a:srgbClr val="FFFF00"/>
                </a:solidFill>
              </a:rPr>
            </a:br>
            <a:endParaRPr lang="en-GB" sz="2400" b="1" dirty="0">
              <a:solidFill>
                <a:srgbClr val="FFFF00"/>
              </a:solidFill>
            </a:endParaRPr>
          </a:p>
        </p:txBody>
      </p:sp>
    </p:spTree>
    <p:extLst>
      <p:ext uri="{BB962C8B-B14F-4D97-AF65-F5344CB8AC3E}">
        <p14:creationId xmlns:p14="http://schemas.microsoft.com/office/powerpoint/2010/main" val="2898140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bg/>
                                          </p:spTgt>
                                        </p:tgtEl>
                                        <p:attrNameLst>
                                          <p:attrName>style.visibility</p:attrName>
                                        </p:attrNameLst>
                                      </p:cBhvr>
                                      <p:to>
                                        <p:strVal val="visible"/>
                                      </p:to>
                                    </p:set>
                                    <p:animEffect transition="in" filter="fade">
                                      <p:cBhvr>
                                        <p:cTn id="25" dur="1000"/>
                                        <p:tgtEl>
                                          <p:spTgt spid="3">
                                            <p:bg/>
                                          </p:spTgt>
                                        </p:tgtEl>
                                      </p:cBhvr>
                                    </p:animEffect>
                                    <p:anim calcmode="lin" valueType="num">
                                      <p:cBhvr>
                                        <p:cTn id="26" dur="1000" fill="hold"/>
                                        <p:tgtEl>
                                          <p:spTgt spid="3">
                                            <p:bg/>
                                          </p:spTgt>
                                        </p:tgtEl>
                                        <p:attrNameLst>
                                          <p:attrName>ppt_x</p:attrName>
                                        </p:attrNameLst>
                                      </p:cBhvr>
                                      <p:tavLst>
                                        <p:tav tm="0">
                                          <p:val>
                                            <p:strVal val="#ppt_x"/>
                                          </p:val>
                                        </p:tav>
                                        <p:tav tm="100000">
                                          <p:val>
                                            <p:strVal val="#ppt_x"/>
                                          </p:val>
                                        </p:tav>
                                      </p:tavLst>
                                    </p:anim>
                                    <p:anim calcmode="lin" valueType="num">
                                      <p:cBhvr>
                                        <p:cTn id="27"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Effect transition="in" filter="fade">
                                      <p:cBhvr>
                                        <p:cTn id="31" dur="1000"/>
                                        <p:tgtEl>
                                          <p:spTgt spid="3">
                                            <p:txEl>
                                              <p:pRg st="0" end="0"/>
                                            </p:txEl>
                                          </p:spTgt>
                                        </p:tgtEl>
                                      </p:cBhvr>
                                    </p:animEffect>
                                    <p:anim calcmode="lin" valueType="num">
                                      <p:cBhvr>
                                        <p:cTn id="3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animBg="1"/>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Workshop – Sources for Octavian/Augustus</a:t>
            </a:r>
            <a:endParaRPr lang="en-GB" dirty="0"/>
          </a:p>
        </p:txBody>
      </p:sp>
      <p:sp>
        <p:nvSpPr>
          <p:cNvPr id="3" name="Content Placeholder 2"/>
          <p:cNvSpPr>
            <a:spLocks noGrp="1"/>
          </p:cNvSpPr>
          <p:nvPr>
            <p:ph sz="quarter" idx="1"/>
          </p:nvPr>
        </p:nvSpPr>
        <p:spPr>
          <a:xfrm>
            <a:off x="301752" y="1527048"/>
            <a:ext cx="8503920" cy="5142312"/>
          </a:xfrm>
        </p:spPr>
        <p:txBody>
          <a:bodyPr>
            <a:normAutofit fontScale="85000" lnSpcReduction="10000"/>
          </a:bodyPr>
          <a:lstStyle/>
          <a:p>
            <a:r>
              <a:rPr lang="en-GB" sz="2400" dirty="0" smtClean="0"/>
              <a:t>Source criticism</a:t>
            </a:r>
          </a:p>
          <a:p>
            <a:r>
              <a:rPr lang="de-DE" sz="2400" b="1" i="1" u="sng" dirty="0" smtClean="0"/>
              <a:t>A. The AUTHOR</a:t>
            </a:r>
          </a:p>
          <a:p>
            <a:pPr lvl="1"/>
            <a:r>
              <a:rPr lang="de-DE" sz="2000" dirty="0" smtClean="0">
                <a:solidFill>
                  <a:schemeClr val="tx2">
                    <a:lumMod val="75000"/>
                  </a:schemeClr>
                </a:solidFill>
              </a:rPr>
              <a:t>Who is the author?</a:t>
            </a:r>
          </a:p>
          <a:p>
            <a:pPr lvl="1"/>
            <a:r>
              <a:rPr lang="de-DE" sz="2000" dirty="0" smtClean="0">
                <a:solidFill>
                  <a:schemeClr val="tx2">
                    <a:lumMod val="75000"/>
                  </a:schemeClr>
                </a:solidFill>
              </a:rPr>
              <a:t>When did he live? </a:t>
            </a:r>
          </a:p>
          <a:p>
            <a:pPr lvl="1"/>
            <a:r>
              <a:rPr lang="de-DE" sz="2000" dirty="0" smtClean="0">
                <a:solidFill>
                  <a:schemeClr val="tx2">
                    <a:lumMod val="75000"/>
                  </a:schemeClr>
                </a:solidFill>
              </a:rPr>
              <a:t>What was his social status, his profession, his background,...</a:t>
            </a:r>
            <a:endParaRPr lang="de-DE" sz="2000" dirty="0">
              <a:solidFill>
                <a:schemeClr val="tx2">
                  <a:lumMod val="75000"/>
                </a:schemeClr>
              </a:solidFill>
            </a:endParaRPr>
          </a:p>
          <a:p>
            <a:pPr lvl="1"/>
            <a:r>
              <a:rPr lang="de-DE" sz="2000" dirty="0" smtClean="0">
                <a:solidFill>
                  <a:schemeClr val="tx2">
                    <a:lumMod val="75000"/>
                  </a:schemeClr>
                </a:solidFill>
              </a:rPr>
              <a:t>Could he experience the things he is writing about?</a:t>
            </a:r>
          </a:p>
          <a:p>
            <a:pPr lvl="2"/>
            <a:r>
              <a:rPr lang="de-DE" dirty="0" smtClean="0">
                <a:solidFill>
                  <a:schemeClr val="tx2">
                    <a:lumMod val="75000"/>
                  </a:schemeClr>
                </a:solidFill>
              </a:rPr>
              <a:t>What are the author‘s sources?</a:t>
            </a:r>
          </a:p>
          <a:p>
            <a:pPr lvl="2"/>
            <a:r>
              <a:rPr lang="de-DE" dirty="0" smtClean="0">
                <a:solidFill>
                  <a:schemeClr val="tx2">
                    <a:lumMod val="75000"/>
                  </a:schemeClr>
                </a:solidFill>
              </a:rPr>
              <a:t>What influenced his writings...? (e.g. his status, education, background,...)</a:t>
            </a:r>
          </a:p>
          <a:p>
            <a:pPr lvl="1"/>
            <a:r>
              <a:rPr lang="de-DE" sz="2000" dirty="0" smtClean="0">
                <a:solidFill>
                  <a:schemeClr val="tx2">
                    <a:lumMod val="75000"/>
                  </a:schemeClr>
                </a:solidFill>
              </a:rPr>
              <a:t>What kind of work is he writing?</a:t>
            </a:r>
          </a:p>
          <a:p>
            <a:pPr lvl="2"/>
            <a:r>
              <a:rPr lang="de-DE" dirty="0" smtClean="0">
                <a:solidFill>
                  <a:schemeClr val="tx2">
                    <a:lumMod val="75000"/>
                  </a:schemeClr>
                </a:solidFill>
              </a:rPr>
              <a:t>biography, history, poetry, epos, letters,...</a:t>
            </a:r>
          </a:p>
          <a:p>
            <a:pPr lvl="1"/>
            <a:r>
              <a:rPr lang="de-DE" sz="2000" dirty="0" smtClean="0">
                <a:solidFill>
                  <a:schemeClr val="tx2">
                    <a:lumMod val="75000"/>
                  </a:schemeClr>
                </a:solidFill>
              </a:rPr>
              <a:t>What is the purpose of his work? </a:t>
            </a:r>
            <a:br>
              <a:rPr lang="de-DE" sz="2000" dirty="0" smtClean="0">
                <a:solidFill>
                  <a:schemeClr val="tx2">
                    <a:lumMod val="75000"/>
                  </a:schemeClr>
                </a:solidFill>
              </a:rPr>
            </a:br>
            <a:r>
              <a:rPr lang="de-DE" sz="2000" dirty="0" smtClean="0">
                <a:solidFill>
                  <a:schemeClr val="tx2">
                    <a:lumMod val="75000"/>
                  </a:schemeClr>
                </a:solidFill>
              </a:rPr>
              <a:t>What are his aims? or the aims of his sponsor/employer?</a:t>
            </a:r>
          </a:p>
          <a:p>
            <a:pPr lvl="1"/>
            <a:r>
              <a:rPr lang="de-DE" sz="2000" dirty="0" smtClean="0">
                <a:solidFill>
                  <a:schemeClr val="tx2">
                    <a:lumMod val="75000"/>
                  </a:schemeClr>
                </a:solidFill>
              </a:rPr>
              <a:t>Who was the intended audience?</a:t>
            </a:r>
          </a:p>
          <a:p>
            <a:pPr lvl="1"/>
            <a:endParaRPr lang="de-DE" sz="2000" dirty="0">
              <a:solidFill>
                <a:schemeClr val="tx2">
                  <a:lumMod val="75000"/>
                </a:schemeClr>
              </a:solidFill>
            </a:endParaRPr>
          </a:p>
          <a:p>
            <a:pPr lvl="1"/>
            <a:endParaRPr lang="de-DE" sz="2000" dirty="0" smtClean="0">
              <a:solidFill>
                <a:schemeClr val="tx2">
                  <a:lumMod val="75000"/>
                </a:schemeClr>
              </a:solidFill>
            </a:endParaRPr>
          </a:p>
          <a:p>
            <a:pPr lvl="1"/>
            <a:r>
              <a:rPr lang="de-DE" sz="2000" dirty="0" smtClean="0">
                <a:solidFill>
                  <a:schemeClr val="tx2">
                    <a:lumMod val="75000"/>
                  </a:schemeClr>
                </a:solidFill>
                <a:sym typeface="Wingdings" panose="05000000000000000000" pitchFamily="2" charset="2"/>
              </a:rPr>
              <a:t>but in your essay/exam: only mention details </a:t>
            </a:r>
            <a:br>
              <a:rPr lang="de-DE" sz="2000" dirty="0" smtClean="0">
                <a:solidFill>
                  <a:schemeClr val="tx2">
                    <a:lumMod val="75000"/>
                  </a:schemeClr>
                </a:solidFill>
                <a:sym typeface="Wingdings" panose="05000000000000000000" pitchFamily="2" charset="2"/>
              </a:rPr>
            </a:br>
            <a:r>
              <a:rPr lang="de-DE" sz="2000" dirty="0" smtClean="0">
                <a:solidFill>
                  <a:schemeClr val="tx2">
                    <a:lumMod val="75000"/>
                  </a:schemeClr>
                </a:solidFill>
                <a:sym typeface="Wingdings" panose="05000000000000000000" pitchFamily="2" charset="2"/>
              </a:rPr>
              <a:t>if they are </a:t>
            </a:r>
            <a:r>
              <a:rPr lang="de-DE" sz="2000" b="1" u="sng" dirty="0" smtClean="0">
                <a:solidFill>
                  <a:schemeClr val="tx2">
                    <a:lumMod val="75000"/>
                  </a:schemeClr>
                </a:solidFill>
                <a:sym typeface="Wingdings" panose="05000000000000000000" pitchFamily="2" charset="2"/>
              </a:rPr>
              <a:t>immediately relevant</a:t>
            </a:r>
            <a:r>
              <a:rPr lang="de-DE" sz="2000" b="1" dirty="0" smtClean="0">
                <a:solidFill>
                  <a:schemeClr val="tx2">
                    <a:lumMod val="75000"/>
                  </a:schemeClr>
                </a:solidFill>
                <a:sym typeface="Wingdings" panose="05000000000000000000" pitchFamily="2" charset="2"/>
              </a:rPr>
              <a:t> </a:t>
            </a:r>
            <a:r>
              <a:rPr lang="de-DE" sz="2000" dirty="0" smtClean="0">
                <a:solidFill>
                  <a:schemeClr val="tx2">
                    <a:lumMod val="75000"/>
                  </a:schemeClr>
                </a:solidFill>
                <a:sym typeface="Wingdings" panose="05000000000000000000" pitchFamily="2" charset="2"/>
              </a:rPr>
              <a:t>to the passage</a:t>
            </a:r>
            <a:endParaRPr lang="de-DE" sz="2000" dirty="0" smtClean="0">
              <a:solidFill>
                <a:schemeClr val="tx2">
                  <a:lumMod val="75000"/>
                </a:schemeClr>
              </a:solidFill>
            </a:endParaRPr>
          </a:p>
        </p:txBody>
      </p:sp>
    </p:spTree>
    <p:extLst>
      <p:ext uri="{BB962C8B-B14F-4D97-AF65-F5344CB8AC3E}">
        <p14:creationId xmlns:p14="http://schemas.microsoft.com/office/powerpoint/2010/main" val="14922493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6"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7" dur="1000"/>
                                        <p:tgtEl>
                                          <p:spTgt spid="3">
                                            <p:txEl>
                                              <p:pRg st="1" end="1"/>
                                            </p:txEl>
                                          </p:spTgt>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3" end="3"/>
                                            </p:txEl>
                                          </p:spTgt>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8" dur="10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p:cTn id="4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5" end="5"/>
                                            </p:txEl>
                                          </p:spTgt>
                                        </p:tgtEl>
                                      </p:cBhvr>
                                    </p:animEffect>
                                  </p:childTnLst>
                                </p:cTn>
                              </p:par>
                            </p:childTnLst>
                          </p:cTn>
                        </p:par>
                        <p:par>
                          <p:cTn id="47" fill="hold">
                            <p:stCondLst>
                              <p:cond delay="1000"/>
                            </p:stCondLst>
                            <p:childTnLst>
                              <p:par>
                                <p:cTn id="48" presetID="31" presetClass="entr" presetSubtype="0" fill="hold" grpId="0" nodeType="after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p:cTn id="50"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1"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2"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3" dur="1000"/>
                                        <p:tgtEl>
                                          <p:spTgt spid="3">
                                            <p:txEl>
                                              <p:pRg st="6" end="6"/>
                                            </p:txEl>
                                          </p:spTgt>
                                        </p:tgtEl>
                                      </p:cBhvr>
                                    </p:animEffect>
                                  </p:childTnLst>
                                </p:cTn>
                              </p:par>
                              <p:par>
                                <p:cTn id="54" presetID="31" presetClass="entr" presetSubtype="0" fill="hold" grpId="0" nodeType="with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p:cTn id="56"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7"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58"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59" dur="1000"/>
                                        <p:tgtEl>
                                          <p:spTgt spid="3">
                                            <p:txEl>
                                              <p:pRg st="7" end="7"/>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grpId="0" nodeType="clickEffect">
                                  <p:stCondLst>
                                    <p:cond delay="0"/>
                                  </p:stCondLst>
                                  <p:childTnLst>
                                    <p:set>
                                      <p:cBhvr>
                                        <p:cTn id="63" dur="1" fill="hold">
                                          <p:stCondLst>
                                            <p:cond delay="0"/>
                                          </p:stCondLst>
                                        </p:cTn>
                                        <p:tgtEl>
                                          <p:spTgt spid="3">
                                            <p:txEl>
                                              <p:pRg st="8" end="8"/>
                                            </p:txEl>
                                          </p:spTgt>
                                        </p:tgtEl>
                                        <p:attrNameLst>
                                          <p:attrName>style.visibility</p:attrName>
                                        </p:attrNameLst>
                                      </p:cBhvr>
                                      <p:to>
                                        <p:strVal val="visible"/>
                                      </p:to>
                                    </p:set>
                                    <p:anim calcmode="lin" valueType="num">
                                      <p:cBhvr>
                                        <p:cTn id="64"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5"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66"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67" dur="1000"/>
                                        <p:tgtEl>
                                          <p:spTgt spid="3">
                                            <p:txEl>
                                              <p:pRg st="8" end="8"/>
                                            </p:txEl>
                                          </p:spTgt>
                                        </p:tgtEl>
                                      </p:cBhvr>
                                    </p:animEffect>
                                  </p:childTnLst>
                                </p:cTn>
                              </p:par>
                            </p:childTnLst>
                          </p:cTn>
                        </p:par>
                        <p:par>
                          <p:cTn id="68" fill="hold">
                            <p:stCondLst>
                              <p:cond delay="1000"/>
                            </p:stCondLst>
                            <p:childTnLst>
                              <p:par>
                                <p:cTn id="69" presetID="31" presetClass="entr" presetSubtype="0" fill="hold" grpId="0" nodeType="afterEffect">
                                  <p:stCondLst>
                                    <p:cond delay="0"/>
                                  </p:stCondLst>
                                  <p:childTnLst>
                                    <p:set>
                                      <p:cBhvr>
                                        <p:cTn id="70" dur="1" fill="hold">
                                          <p:stCondLst>
                                            <p:cond delay="0"/>
                                          </p:stCondLst>
                                        </p:cTn>
                                        <p:tgtEl>
                                          <p:spTgt spid="3">
                                            <p:txEl>
                                              <p:pRg st="9" end="9"/>
                                            </p:txEl>
                                          </p:spTgt>
                                        </p:tgtEl>
                                        <p:attrNameLst>
                                          <p:attrName>style.visibility</p:attrName>
                                        </p:attrNameLst>
                                      </p:cBhvr>
                                      <p:to>
                                        <p:strVal val="visible"/>
                                      </p:to>
                                    </p:set>
                                    <p:anim calcmode="lin" valueType="num">
                                      <p:cBhvr>
                                        <p:cTn id="71"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2"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73"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74" dur="1000"/>
                                        <p:tgtEl>
                                          <p:spTgt spid="3">
                                            <p:txEl>
                                              <p:pRg st="9" end="9"/>
                                            </p:txEl>
                                          </p:spTgt>
                                        </p:tgtEl>
                                      </p:cBhvr>
                                    </p:animEffect>
                                  </p:childTnLst>
                                </p:cTn>
                              </p:par>
                              <p:par>
                                <p:cTn id="75" presetID="31" presetClass="entr" presetSubtype="0" fill="hold" grpId="0" nodeType="with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 calcmode="lin" valueType="num">
                                      <p:cBhvr>
                                        <p:cTn id="77"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78"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79"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80" dur="1000"/>
                                        <p:tgtEl>
                                          <p:spTgt spid="3">
                                            <p:txEl>
                                              <p:pRg st="10" end="10"/>
                                            </p:txEl>
                                          </p:spTgt>
                                        </p:tgtEl>
                                      </p:cBhvr>
                                    </p:animEffect>
                                  </p:childTnLst>
                                </p:cTn>
                              </p:par>
                              <p:par>
                                <p:cTn id="81" presetID="31" presetClass="entr" presetSubtype="0" fill="hold" grpId="0" nodeType="withEffect">
                                  <p:stCondLst>
                                    <p:cond delay="0"/>
                                  </p:stCondLst>
                                  <p:childTnLst>
                                    <p:set>
                                      <p:cBhvr>
                                        <p:cTn id="82" dur="1" fill="hold">
                                          <p:stCondLst>
                                            <p:cond delay="0"/>
                                          </p:stCondLst>
                                        </p:cTn>
                                        <p:tgtEl>
                                          <p:spTgt spid="3">
                                            <p:txEl>
                                              <p:pRg st="11" end="11"/>
                                            </p:txEl>
                                          </p:spTgt>
                                        </p:tgtEl>
                                        <p:attrNameLst>
                                          <p:attrName>style.visibility</p:attrName>
                                        </p:attrNameLst>
                                      </p:cBhvr>
                                      <p:to>
                                        <p:strVal val="visible"/>
                                      </p:to>
                                    </p:set>
                                    <p:anim calcmode="lin" valueType="num">
                                      <p:cBhvr>
                                        <p:cTn id="83" dur="10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84" dur="1000" fill="hold"/>
                                        <p:tgtEl>
                                          <p:spTgt spid="3">
                                            <p:txEl>
                                              <p:pRg st="11" end="11"/>
                                            </p:txEl>
                                          </p:spTgt>
                                        </p:tgtEl>
                                        <p:attrNameLst>
                                          <p:attrName>ppt_h</p:attrName>
                                        </p:attrNameLst>
                                      </p:cBhvr>
                                      <p:tavLst>
                                        <p:tav tm="0">
                                          <p:val>
                                            <p:fltVal val="0"/>
                                          </p:val>
                                        </p:tav>
                                        <p:tav tm="100000">
                                          <p:val>
                                            <p:strVal val="#ppt_h"/>
                                          </p:val>
                                        </p:tav>
                                      </p:tavLst>
                                    </p:anim>
                                    <p:anim calcmode="lin" valueType="num">
                                      <p:cBhvr>
                                        <p:cTn id="85" dur="1000" fill="hold"/>
                                        <p:tgtEl>
                                          <p:spTgt spid="3">
                                            <p:txEl>
                                              <p:pRg st="11" end="11"/>
                                            </p:txEl>
                                          </p:spTgt>
                                        </p:tgtEl>
                                        <p:attrNameLst>
                                          <p:attrName>style.rotation</p:attrName>
                                        </p:attrNameLst>
                                      </p:cBhvr>
                                      <p:tavLst>
                                        <p:tav tm="0">
                                          <p:val>
                                            <p:fltVal val="90"/>
                                          </p:val>
                                        </p:tav>
                                        <p:tav tm="100000">
                                          <p:val>
                                            <p:fltVal val="0"/>
                                          </p:val>
                                        </p:tav>
                                      </p:tavLst>
                                    </p:anim>
                                    <p:animEffect transition="in" filter="fade">
                                      <p:cBhvr>
                                        <p:cTn id="86" dur="1000"/>
                                        <p:tgtEl>
                                          <p:spTgt spid="3">
                                            <p:txEl>
                                              <p:pRg st="11" end="11"/>
                                            </p:txEl>
                                          </p:spTgt>
                                        </p:tgtEl>
                                      </p:cBhvr>
                                    </p:animEffect>
                                  </p:childTnLst>
                                </p:cTn>
                              </p:par>
                              <p:par>
                                <p:cTn id="87" presetID="31" presetClass="entr" presetSubtype="0" fill="hold" grpId="0" nodeType="withEffect">
                                  <p:stCondLst>
                                    <p:cond delay="0"/>
                                  </p:stCondLst>
                                  <p:childTnLst>
                                    <p:set>
                                      <p:cBhvr>
                                        <p:cTn id="88" dur="1" fill="hold">
                                          <p:stCondLst>
                                            <p:cond delay="0"/>
                                          </p:stCondLst>
                                        </p:cTn>
                                        <p:tgtEl>
                                          <p:spTgt spid="3">
                                            <p:txEl>
                                              <p:pRg st="14" end="14"/>
                                            </p:txEl>
                                          </p:spTgt>
                                        </p:tgtEl>
                                        <p:attrNameLst>
                                          <p:attrName>style.visibility</p:attrName>
                                        </p:attrNameLst>
                                      </p:cBhvr>
                                      <p:to>
                                        <p:strVal val="visible"/>
                                      </p:to>
                                    </p:set>
                                    <p:anim calcmode="lin" valueType="num">
                                      <p:cBhvr>
                                        <p:cTn id="89" dur="10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90" dur="1000" fill="hold"/>
                                        <p:tgtEl>
                                          <p:spTgt spid="3">
                                            <p:txEl>
                                              <p:pRg st="14" end="14"/>
                                            </p:txEl>
                                          </p:spTgt>
                                        </p:tgtEl>
                                        <p:attrNameLst>
                                          <p:attrName>ppt_h</p:attrName>
                                        </p:attrNameLst>
                                      </p:cBhvr>
                                      <p:tavLst>
                                        <p:tav tm="0">
                                          <p:val>
                                            <p:fltVal val="0"/>
                                          </p:val>
                                        </p:tav>
                                        <p:tav tm="100000">
                                          <p:val>
                                            <p:strVal val="#ppt_h"/>
                                          </p:val>
                                        </p:tav>
                                      </p:tavLst>
                                    </p:anim>
                                    <p:anim calcmode="lin" valueType="num">
                                      <p:cBhvr>
                                        <p:cTn id="91" dur="1000" fill="hold"/>
                                        <p:tgtEl>
                                          <p:spTgt spid="3">
                                            <p:txEl>
                                              <p:pRg st="14" end="14"/>
                                            </p:txEl>
                                          </p:spTgt>
                                        </p:tgtEl>
                                        <p:attrNameLst>
                                          <p:attrName>style.rotation</p:attrName>
                                        </p:attrNameLst>
                                      </p:cBhvr>
                                      <p:tavLst>
                                        <p:tav tm="0">
                                          <p:val>
                                            <p:fltVal val="90"/>
                                          </p:val>
                                        </p:tav>
                                        <p:tav tm="100000">
                                          <p:val>
                                            <p:fltVal val="0"/>
                                          </p:val>
                                        </p:tav>
                                      </p:tavLst>
                                    </p:anim>
                                    <p:animEffect transition="in" filter="fade">
                                      <p:cBhvr>
                                        <p:cTn id="92" dur="10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smtClean="0"/>
              <a:t>Workshop – Sources for Octavian/Augustus</a:t>
            </a:r>
            <a:endParaRPr lang="en-GB" dirty="0"/>
          </a:p>
        </p:txBody>
      </p:sp>
      <p:sp>
        <p:nvSpPr>
          <p:cNvPr id="5" name="Content Placeholder 2"/>
          <p:cNvSpPr>
            <a:spLocks noGrp="1"/>
          </p:cNvSpPr>
          <p:nvPr>
            <p:ph sz="quarter" idx="1"/>
          </p:nvPr>
        </p:nvSpPr>
        <p:spPr>
          <a:xfrm>
            <a:off x="301752" y="1340768"/>
            <a:ext cx="8662736" cy="5517232"/>
          </a:xfrm>
        </p:spPr>
        <p:txBody>
          <a:bodyPr>
            <a:normAutofit fontScale="85000" lnSpcReduction="20000"/>
          </a:bodyPr>
          <a:lstStyle/>
          <a:p>
            <a:r>
              <a:rPr lang="en-GB" dirty="0" smtClean="0"/>
              <a:t>Source criticism</a:t>
            </a:r>
          </a:p>
          <a:p>
            <a:r>
              <a:rPr lang="de-DE" sz="2800" b="1" i="1" u="sng" dirty="0" smtClean="0"/>
              <a:t>B. The SOURCE / WORK</a:t>
            </a:r>
          </a:p>
          <a:p>
            <a:pPr lvl="1"/>
            <a:r>
              <a:rPr lang="en-GB" sz="2400" dirty="0" smtClean="0">
                <a:solidFill>
                  <a:schemeClr val="tx2">
                    <a:lumMod val="75000"/>
                  </a:schemeClr>
                </a:solidFill>
              </a:rPr>
              <a:t>What kind of source</a:t>
            </a:r>
          </a:p>
          <a:p>
            <a:pPr lvl="2"/>
            <a:r>
              <a:rPr lang="en-GB" dirty="0" smtClean="0"/>
              <a:t>a ‘document’? e.g. coin, contract, letter, graffito,… - i.e. contemporary?</a:t>
            </a:r>
          </a:p>
          <a:p>
            <a:pPr lvl="2"/>
            <a:r>
              <a:rPr lang="en-GB" dirty="0" smtClean="0"/>
              <a:t>an inscription? funerary, building, votive inscription </a:t>
            </a:r>
          </a:p>
          <a:p>
            <a:pPr lvl="2"/>
            <a:r>
              <a:rPr lang="en-GB" dirty="0" smtClean="0"/>
              <a:t>poetry, history, epos, novel, etc. – contemporary or for posterity?</a:t>
            </a:r>
            <a:endParaRPr lang="en-GB" dirty="0"/>
          </a:p>
          <a:p>
            <a:pPr lvl="1"/>
            <a:r>
              <a:rPr lang="de-DE" sz="2400" dirty="0">
                <a:solidFill>
                  <a:schemeClr val="tx2">
                    <a:lumMod val="75000"/>
                  </a:schemeClr>
                </a:solidFill>
              </a:rPr>
              <a:t>Content of the </a:t>
            </a:r>
            <a:r>
              <a:rPr lang="de-DE" sz="2400" dirty="0" smtClean="0">
                <a:solidFill>
                  <a:schemeClr val="tx2">
                    <a:lumMod val="75000"/>
                  </a:schemeClr>
                </a:solidFill>
              </a:rPr>
              <a:t>text? – and context of the entire work?</a:t>
            </a:r>
          </a:p>
          <a:p>
            <a:pPr lvl="1"/>
            <a:r>
              <a:rPr lang="de-DE" sz="2400" dirty="0" smtClean="0">
                <a:solidFill>
                  <a:schemeClr val="tx2">
                    <a:lumMod val="75000"/>
                  </a:schemeClr>
                </a:solidFill>
              </a:rPr>
              <a:t>Can you provide a short summary of the source?</a:t>
            </a:r>
          </a:p>
          <a:p>
            <a:pPr lvl="2"/>
            <a:r>
              <a:rPr lang="de-DE" dirty="0" smtClean="0">
                <a:solidFill>
                  <a:schemeClr val="tx2">
                    <a:lumMod val="75000"/>
                  </a:schemeClr>
                </a:solidFill>
              </a:rPr>
              <a:t>What is the author actually saying...?</a:t>
            </a:r>
            <a:endParaRPr lang="de-DE" dirty="0">
              <a:solidFill>
                <a:schemeClr val="tx2">
                  <a:lumMod val="75000"/>
                </a:schemeClr>
              </a:solidFill>
            </a:endParaRPr>
          </a:p>
          <a:p>
            <a:pPr lvl="1"/>
            <a:r>
              <a:rPr lang="de-DE" sz="2400" dirty="0" smtClean="0">
                <a:solidFill>
                  <a:schemeClr val="tx2">
                    <a:lumMod val="75000"/>
                  </a:schemeClr>
                </a:solidFill>
              </a:rPr>
              <a:t>Structure of the work</a:t>
            </a:r>
          </a:p>
          <a:p>
            <a:pPr lvl="2"/>
            <a:r>
              <a:rPr lang="de-DE" dirty="0" smtClean="0"/>
              <a:t>e.g. the structure of important works, e.g. Cicero: to understand the author‘s arguments, his rhetorical techniques,...</a:t>
            </a:r>
          </a:p>
          <a:p>
            <a:pPr lvl="1"/>
            <a:r>
              <a:rPr lang="de-DE" sz="2400" dirty="0" smtClean="0">
                <a:solidFill>
                  <a:schemeClr val="tx2">
                    <a:lumMod val="75000"/>
                  </a:schemeClr>
                </a:solidFill>
              </a:rPr>
              <a:t>In which circumstances was this source produced?</a:t>
            </a:r>
          </a:p>
          <a:p>
            <a:pPr lvl="1"/>
            <a:r>
              <a:rPr lang="de-DE" sz="2400" dirty="0" smtClean="0">
                <a:solidFill>
                  <a:schemeClr val="tx2">
                    <a:lumMod val="75000"/>
                  </a:schemeClr>
                </a:solidFill>
              </a:rPr>
              <a:t>Aims and objectives?</a:t>
            </a:r>
          </a:p>
          <a:p>
            <a:pPr lvl="1"/>
            <a:r>
              <a:rPr lang="de-DE" sz="2400" dirty="0" smtClean="0">
                <a:solidFill>
                  <a:schemeClr val="tx2">
                    <a:lumMod val="75000"/>
                  </a:schemeClr>
                </a:solidFill>
              </a:rPr>
              <a:t>How </a:t>
            </a:r>
            <a:r>
              <a:rPr lang="de-DE" sz="2400" i="1" dirty="0" smtClean="0">
                <a:solidFill>
                  <a:schemeClr val="tx2">
                    <a:lumMod val="75000"/>
                  </a:schemeClr>
                </a:solidFill>
              </a:rPr>
              <a:t>objective/subjective</a:t>
            </a:r>
            <a:r>
              <a:rPr lang="de-DE" sz="2400" dirty="0" smtClean="0">
                <a:solidFill>
                  <a:schemeClr val="tx2">
                    <a:lumMod val="75000"/>
                  </a:schemeClr>
                </a:solidFill>
              </a:rPr>
              <a:t>? Any facts?</a:t>
            </a:r>
            <a:endParaRPr lang="en-GB" sz="2800" dirty="0">
              <a:solidFill>
                <a:schemeClr val="tx2">
                  <a:lumMod val="75000"/>
                </a:schemeClr>
              </a:solidFill>
            </a:endParaRPr>
          </a:p>
          <a:p>
            <a:pPr lvl="2"/>
            <a:r>
              <a:rPr lang="de-DE" dirty="0" smtClean="0"/>
              <a:t>Key words in the text? - use of particular vocabulary?</a:t>
            </a:r>
          </a:p>
          <a:p>
            <a:pPr lvl="2"/>
            <a:r>
              <a:rPr lang="de-DE" dirty="0" smtClean="0"/>
              <a:t>How subjective is the text? (any text is subjective to some degree...)</a:t>
            </a:r>
          </a:p>
          <a:p>
            <a:pPr lvl="2"/>
            <a:r>
              <a:rPr lang="de-DE" dirty="0" smtClean="0"/>
              <a:t>Impact on the reader?</a:t>
            </a:r>
          </a:p>
          <a:p>
            <a:pPr lvl="2"/>
            <a:r>
              <a:rPr lang="de-DE" dirty="0" smtClean="0"/>
              <a:t>Relationship of authors with the events or persons he/she is describing?</a:t>
            </a:r>
            <a:endParaRPr lang="en-GB" sz="3200" dirty="0"/>
          </a:p>
        </p:txBody>
      </p:sp>
    </p:spTree>
    <p:extLst>
      <p:ext uri="{BB962C8B-B14F-4D97-AF65-F5344CB8AC3E}">
        <p14:creationId xmlns:p14="http://schemas.microsoft.com/office/powerpoint/2010/main" val="11039013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out)">
                                      <p:cBhvr>
                                        <p:cTn id="7" dur="1500"/>
                                        <p:tgtEl>
                                          <p:spTgt spid="5">
                                            <p:txEl>
                                              <p:pRg st="0" end="0"/>
                                            </p:txEl>
                                          </p:spTgt>
                                        </p:tgtEl>
                                      </p:cBhvr>
                                    </p:animEffect>
                                  </p:childTnLst>
                                </p:cTn>
                              </p:par>
                            </p:childTnLst>
                          </p:cTn>
                        </p:par>
                        <p:par>
                          <p:cTn id="8" fill="hold">
                            <p:stCondLst>
                              <p:cond delay="1500"/>
                            </p:stCondLst>
                            <p:childTnLst>
                              <p:par>
                                <p:cTn id="9" presetID="6" presetClass="entr" presetSubtype="32"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circle(out)">
                                      <p:cBhvr>
                                        <p:cTn id="11" dur="1500"/>
                                        <p:tgtEl>
                                          <p:spTgt spid="5">
                                            <p:txEl>
                                              <p:pRg st="1" end="1"/>
                                            </p:txEl>
                                          </p:spTgt>
                                        </p:tgtEl>
                                      </p:cBhvr>
                                    </p:animEffect>
                                  </p:childTnLst>
                                </p:cTn>
                              </p:par>
                            </p:childTnLst>
                          </p:cTn>
                        </p:par>
                        <p:par>
                          <p:cTn id="12" fill="hold">
                            <p:stCondLst>
                              <p:cond delay="3000"/>
                            </p:stCondLst>
                            <p:childTnLst>
                              <p:par>
                                <p:cTn id="13" presetID="6" presetClass="entr" presetSubtype="32"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circle(out)">
                                      <p:cBhvr>
                                        <p:cTn id="15" dur="1500"/>
                                        <p:tgtEl>
                                          <p:spTgt spid="5">
                                            <p:txEl>
                                              <p:pRg st="2" end="2"/>
                                            </p:txEl>
                                          </p:spTgt>
                                        </p:tgtEl>
                                      </p:cBhvr>
                                    </p:animEffect>
                                  </p:childTnLst>
                                </p:cTn>
                              </p:par>
                            </p:childTnLst>
                          </p:cTn>
                        </p:par>
                        <p:par>
                          <p:cTn id="16" fill="hold">
                            <p:stCondLst>
                              <p:cond delay="4500"/>
                            </p:stCondLst>
                            <p:childTnLst>
                              <p:par>
                                <p:cTn id="17" presetID="6" presetClass="entr" presetSubtype="32"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circle(out)">
                                      <p:cBhvr>
                                        <p:cTn id="19" dur="1500"/>
                                        <p:tgtEl>
                                          <p:spTgt spid="5">
                                            <p:txEl>
                                              <p:pRg st="3" end="3"/>
                                            </p:txEl>
                                          </p:spTgt>
                                        </p:tgtEl>
                                      </p:cBhvr>
                                    </p:animEffect>
                                  </p:childTnLst>
                                </p:cTn>
                              </p:par>
                            </p:childTnLst>
                          </p:cTn>
                        </p:par>
                        <p:par>
                          <p:cTn id="20" fill="hold">
                            <p:stCondLst>
                              <p:cond delay="6000"/>
                            </p:stCondLst>
                            <p:childTnLst>
                              <p:par>
                                <p:cTn id="21" presetID="6" presetClass="entr" presetSubtype="32"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circle(out)">
                                      <p:cBhvr>
                                        <p:cTn id="23" dur="1500"/>
                                        <p:tgtEl>
                                          <p:spTgt spid="5">
                                            <p:txEl>
                                              <p:pRg st="4" end="4"/>
                                            </p:txEl>
                                          </p:spTgt>
                                        </p:tgtEl>
                                      </p:cBhvr>
                                    </p:animEffect>
                                  </p:childTnLst>
                                </p:cTn>
                              </p:par>
                            </p:childTnLst>
                          </p:cTn>
                        </p:par>
                        <p:par>
                          <p:cTn id="24" fill="hold">
                            <p:stCondLst>
                              <p:cond delay="7500"/>
                            </p:stCondLst>
                            <p:childTnLst>
                              <p:par>
                                <p:cTn id="25" presetID="6" presetClass="entr" presetSubtype="32" fill="hold" grpId="0" nodeType="after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circle(out)">
                                      <p:cBhvr>
                                        <p:cTn id="27" dur="1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grpId="0"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circle(out)">
                                      <p:cBhvr>
                                        <p:cTn id="32" dur="1500"/>
                                        <p:tgtEl>
                                          <p:spTgt spid="5">
                                            <p:txEl>
                                              <p:pRg st="6" end="6"/>
                                            </p:txEl>
                                          </p:spTgt>
                                        </p:tgtEl>
                                      </p:cBhvr>
                                    </p:animEffect>
                                  </p:childTnLst>
                                </p:cTn>
                              </p:par>
                            </p:childTnLst>
                          </p:cTn>
                        </p:par>
                        <p:par>
                          <p:cTn id="33" fill="hold">
                            <p:stCondLst>
                              <p:cond delay="1500"/>
                            </p:stCondLst>
                            <p:childTnLst>
                              <p:par>
                                <p:cTn id="34" presetID="6" presetClass="entr" presetSubtype="32" fill="hold" grpId="0" nodeType="after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circle(out)">
                                      <p:cBhvr>
                                        <p:cTn id="36" dur="1500"/>
                                        <p:tgtEl>
                                          <p:spTgt spid="5">
                                            <p:txEl>
                                              <p:pRg st="7" end="7"/>
                                            </p:txEl>
                                          </p:spTgt>
                                        </p:tgtEl>
                                      </p:cBhvr>
                                    </p:animEffect>
                                  </p:childTnLst>
                                </p:cTn>
                              </p:par>
                              <p:par>
                                <p:cTn id="37" presetID="6" presetClass="entr" presetSubtype="32" fill="hold" grpId="0" nodeType="with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circle(out)">
                                      <p:cBhvr>
                                        <p:cTn id="39" dur="1500"/>
                                        <p:tgtEl>
                                          <p:spTgt spid="5">
                                            <p:txEl>
                                              <p:pRg st="8" end="8"/>
                                            </p:txEl>
                                          </p:spTgt>
                                        </p:tgtEl>
                                      </p:cBhvr>
                                    </p:animEffect>
                                  </p:childTnLst>
                                </p:cTn>
                              </p:par>
                              <p:par>
                                <p:cTn id="40" presetID="6" presetClass="entr" presetSubtype="32" fill="hold" grpId="0" nodeType="withEffect">
                                  <p:stCondLst>
                                    <p:cond delay="0"/>
                                  </p:stCondLst>
                                  <p:childTnLst>
                                    <p:set>
                                      <p:cBhvr>
                                        <p:cTn id="41" dur="1" fill="hold">
                                          <p:stCondLst>
                                            <p:cond delay="0"/>
                                          </p:stCondLst>
                                        </p:cTn>
                                        <p:tgtEl>
                                          <p:spTgt spid="5">
                                            <p:txEl>
                                              <p:pRg st="9" end="9"/>
                                            </p:txEl>
                                          </p:spTgt>
                                        </p:tgtEl>
                                        <p:attrNameLst>
                                          <p:attrName>style.visibility</p:attrName>
                                        </p:attrNameLst>
                                      </p:cBhvr>
                                      <p:to>
                                        <p:strVal val="visible"/>
                                      </p:to>
                                    </p:set>
                                    <p:animEffect transition="in" filter="circle(out)">
                                      <p:cBhvr>
                                        <p:cTn id="42" dur="1500"/>
                                        <p:tgtEl>
                                          <p:spTgt spid="5">
                                            <p:txEl>
                                              <p:pRg st="9" end="9"/>
                                            </p:txEl>
                                          </p:spTgt>
                                        </p:tgtEl>
                                      </p:cBhvr>
                                    </p:animEffect>
                                  </p:childTnLst>
                                </p:cTn>
                              </p:par>
                            </p:childTnLst>
                          </p:cTn>
                        </p:par>
                        <p:par>
                          <p:cTn id="43" fill="hold">
                            <p:stCondLst>
                              <p:cond delay="3000"/>
                            </p:stCondLst>
                            <p:childTnLst>
                              <p:par>
                                <p:cTn id="44" presetID="6" presetClass="entr" presetSubtype="32" fill="hold" grpId="0" nodeType="afterEffect">
                                  <p:stCondLst>
                                    <p:cond delay="0"/>
                                  </p:stCondLst>
                                  <p:childTnLst>
                                    <p:set>
                                      <p:cBhvr>
                                        <p:cTn id="45" dur="1" fill="hold">
                                          <p:stCondLst>
                                            <p:cond delay="0"/>
                                          </p:stCondLst>
                                        </p:cTn>
                                        <p:tgtEl>
                                          <p:spTgt spid="5">
                                            <p:txEl>
                                              <p:pRg st="10" end="10"/>
                                            </p:txEl>
                                          </p:spTgt>
                                        </p:tgtEl>
                                        <p:attrNameLst>
                                          <p:attrName>style.visibility</p:attrName>
                                        </p:attrNameLst>
                                      </p:cBhvr>
                                      <p:to>
                                        <p:strVal val="visible"/>
                                      </p:to>
                                    </p:set>
                                    <p:animEffect transition="in" filter="circle(out)">
                                      <p:cBhvr>
                                        <p:cTn id="46" dur="1500"/>
                                        <p:tgtEl>
                                          <p:spTgt spid="5">
                                            <p:txEl>
                                              <p:pRg st="10" end="1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32" fill="hold" grpId="0" nodeType="clickEffect">
                                  <p:stCondLst>
                                    <p:cond delay="0"/>
                                  </p:stCondLst>
                                  <p:childTnLst>
                                    <p:set>
                                      <p:cBhvr>
                                        <p:cTn id="50" dur="1" fill="hold">
                                          <p:stCondLst>
                                            <p:cond delay="0"/>
                                          </p:stCondLst>
                                        </p:cTn>
                                        <p:tgtEl>
                                          <p:spTgt spid="5">
                                            <p:txEl>
                                              <p:pRg st="11" end="11"/>
                                            </p:txEl>
                                          </p:spTgt>
                                        </p:tgtEl>
                                        <p:attrNameLst>
                                          <p:attrName>style.visibility</p:attrName>
                                        </p:attrNameLst>
                                      </p:cBhvr>
                                      <p:to>
                                        <p:strVal val="visible"/>
                                      </p:to>
                                    </p:set>
                                    <p:animEffect transition="in" filter="circle(out)">
                                      <p:cBhvr>
                                        <p:cTn id="51" dur="1500"/>
                                        <p:tgtEl>
                                          <p:spTgt spid="5">
                                            <p:txEl>
                                              <p:pRg st="11" end="11"/>
                                            </p:txEl>
                                          </p:spTgt>
                                        </p:tgtEl>
                                      </p:cBhvr>
                                    </p:animEffect>
                                  </p:childTnLst>
                                </p:cTn>
                              </p:par>
                            </p:childTnLst>
                          </p:cTn>
                        </p:par>
                        <p:par>
                          <p:cTn id="52" fill="hold">
                            <p:stCondLst>
                              <p:cond delay="1500"/>
                            </p:stCondLst>
                            <p:childTnLst>
                              <p:par>
                                <p:cTn id="53" presetID="6" presetClass="entr" presetSubtype="32" fill="hold" grpId="0" nodeType="after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animEffect transition="in" filter="circle(out)">
                                      <p:cBhvr>
                                        <p:cTn id="55" dur="1500"/>
                                        <p:tgtEl>
                                          <p:spTgt spid="5">
                                            <p:txEl>
                                              <p:pRg st="12" end="12"/>
                                            </p:txEl>
                                          </p:spTgt>
                                        </p:tgtEl>
                                      </p:cBhvr>
                                    </p:animEffect>
                                  </p:childTnLst>
                                </p:cTn>
                              </p:par>
                            </p:childTnLst>
                          </p:cTn>
                        </p:par>
                        <p:par>
                          <p:cTn id="56" fill="hold">
                            <p:stCondLst>
                              <p:cond delay="3000"/>
                            </p:stCondLst>
                            <p:childTnLst>
                              <p:par>
                                <p:cTn id="57" presetID="6" presetClass="entr" presetSubtype="32" fill="hold" grpId="0" nodeType="afterEffect">
                                  <p:stCondLst>
                                    <p:cond delay="0"/>
                                  </p:stCondLst>
                                  <p:childTnLst>
                                    <p:set>
                                      <p:cBhvr>
                                        <p:cTn id="58" dur="1" fill="hold">
                                          <p:stCondLst>
                                            <p:cond delay="0"/>
                                          </p:stCondLst>
                                        </p:cTn>
                                        <p:tgtEl>
                                          <p:spTgt spid="5">
                                            <p:txEl>
                                              <p:pRg st="13" end="13"/>
                                            </p:txEl>
                                          </p:spTgt>
                                        </p:tgtEl>
                                        <p:attrNameLst>
                                          <p:attrName>style.visibility</p:attrName>
                                        </p:attrNameLst>
                                      </p:cBhvr>
                                      <p:to>
                                        <p:strVal val="visible"/>
                                      </p:to>
                                    </p:set>
                                    <p:animEffect transition="in" filter="circle(out)">
                                      <p:cBhvr>
                                        <p:cTn id="59" dur="1500"/>
                                        <p:tgtEl>
                                          <p:spTgt spid="5">
                                            <p:txEl>
                                              <p:pRg st="13" end="13"/>
                                            </p:txEl>
                                          </p:spTgt>
                                        </p:tgtEl>
                                      </p:cBhvr>
                                    </p:animEffect>
                                  </p:childTnLst>
                                </p:cTn>
                              </p:par>
                            </p:childTnLst>
                          </p:cTn>
                        </p:par>
                        <p:par>
                          <p:cTn id="60" fill="hold">
                            <p:stCondLst>
                              <p:cond delay="4500"/>
                            </p:stCondLst>
                            <p:childTnLst>
                              <p:par>
                                <p:cTn id="61" presetID="6" presetClass="entr" presetSubtype="32" fill="hold" grpId="0" nodeType="afterEffect">
                                  <p:stCondLst>
                                    <p:cond delay="0"/>
                                  </p:stCondLst>
                                  <p:childTnLst>
                                    <p:set>
                                      <p:cBhvr>
                                        <p:cTn id="62" dur="1" fill="hold">
                                          <p:stCondLst>
                                            <p:cond delay="0"/>
                                          </p:stCondLst>
                                        </p:cTn>
                                        <p:tgtEl>
                                          <p:spTgt spid="5">
                                            <p:txEl>
                                              <p:pRg st="14" end="14"/>
                                            </p:txEl>
                                          </p:spTgt>
                                        </p:tgtEl>
                                        <p:attrNameLst>
                                          <p:attrName>style.visibility</p:attrName>
                                        </p:attrNameLst>
                                      </p:cBhvr>
                                      <p:to>
                                        <p:strVal val="visible"/>
                                      </p:to>
                                    </p:set>
                                    <p:animEffect transition="in" filter="circle(out)">
                                      <p:cBhvr>
                                        <p:cTn id="63" dur="1500"/>
                                        <p:tgtEl>
                                          <p:spTgt spid="5">
                                            <p:txEl>
                                              <p:pRg st="14" end="14"/>
                                            </p:txEl>
                                          </p:spTgt>
                                        </p:tgtEl>
                                      </p:cBhvr>
                                    </p:animEffect>
                                  </p:childTnLst>
                                </p:cTn>
                              </p:par>
                            </p:childTnLst>
                          </p:cTn>
                        </p:par>
                        <p:par>
                          <p:cTn id="64" fill="hold">
                            <p:stCondLst>
                              <p:cond delay="6000"/>
                            </p:stCondLst>
                            <p:childTnLst>
                              <p:par>
                                <p:cTn id="65" presetID="6" presetClass="entr" presetSubtype="32" fill="hold" grpId="0" nodeType="afterEffect">
                                  <p:stCondLst>
                                    <p:cond delay="0"/>
                                  </p:stCondLst>
                                  <p:childTnLst>
                                    <p:set>
                                      <p:cBhvr>
                                        <p:cTn id="66" dur="1" fill="hold">
                                          <p:stCondLst>
                                            <p:cond delay="0"/>
                                          </p:stCondLst>
                                        </p:cTn>
                                        <p:tgtEl>
                                          <p:spTgt spid="5">
                                            <p:txEl>
                                              <p:pRg st="15" end="15"/>
                                            </p:txEl>
                                          </p:spTgt>
                                        </p:tgtEl>
                                        <p:attrNameLst>
                                          <p:attrName>style.visibility</p:attrName>
                                        </p:attrNameLst>
                                      </p:cBhvr>
                                      <p:to>
                                        <p:strVal val="visible"/>
                                      </p:to>
                                    </p:set>
                                    <p:animEffect transition="in" filter="circle(out)">
                                      <p:cBhvr>
                                        <p:cTn id="67" dur="1500"/>
                                        <p:tgtEl>
                                          <p:spTgt spid="5">
                                            <p:txEl>
                                              <p:pRg st="15" end="15"/>
                                            </p:txEl>
                                          </p:spTgt>
                                        </p:tgtEl>
                                      </p:cBhvr>
                                    </p:animEffect>
                                  </p:childTnLst>
                                </p:cTn>
                              </p:par>
                            </p:childTnLst>
                          </p:cTn>
                        </p:par>
                        <p:par>
                          <p:cTn id="68" fill="hold">
                            <p:stCondLst>
                              <p:cond delay="7500"/>
                            </p:stCondLst>
                            <p:childTnLst>
                              <p:par>
                                <p:cTn id="69" presetID="6" presetClass="entr" presetSubtype="32" fill="hold" grpId="0" nodeType="afterEffect">
                                  <p:stCondLst>
                                    <p:cond delay="0"/>
                                  </p:stCondLst>
                                  <p:childTnLst>
                                    <p:set>
                                      <p:cBhvr>
                                        <p:cTn id="70" dur="1" fill="hold">
                                          <p:stCondLst>
                                            <p:cond delay="0"/>
                                          </p:stCondLst>
                                        </p:cTn>
                                        <p:tgtEl>
                                          <p:spTgt spid="5">
                                            <p:txEl>
                                              <p:pRg st="16" end="16"/>
                                            </p:txEl>
                                          </p:spTgt>
                                        </p:tgtEl>
                                        <p:attrNameLst>
                                          <p:attrName>style.visibility</p:attrName>
                                        </p:attrNameLst>
                                      </p:cBhvr>
                                      <p:to>
                                        <p:strVal val="visible"/>
                                      </p:to>
                                    </p:set>
                                    <p:animEffect transition="in" filter="circle(out)">
                                      <p:cBhvr>
                                        <p:cTn id="71" dur="1500"/>
                                        <p:tgtEl>
                                          <p:spTgt spid="5">
                                            <p:txEl>
                                              <p:pRg st="16" end="16"/>
                                            </p:txEl>
                                          </p:spTgt>
                                        </p:tgtEl>
                                      </p:cBhvr>
                                    </p:animEffect>
                                  </p:childTnLst>
                                </p:cTn>
                              </p:par>
                            </p:childTnLst>
                          </p:cTn>
                        </p:par>
                        <p:par>
                          <p:cTn id="72" fill="hold">
                            <p:stCondLst>
                              <p:cond delay="9000"/>
                            </p:stCondLst>
                            <p:childTnLst>
                              <p:par>
                                <p:cTn id="73" presetID="6" presetClass="entr" presetSubtype="32" fill="hold" grpId="0" nodeType="afterEffect">
                                  <p:stCondLst>
                                    <p:cond delay="0"/>
                                  </p:stCondLst>
                                  <p:childTnLst>
                                    <p:set>
                                      <p:cBhvr>
                                        <p:cTn id="74" dur="1" fill="hold">
                                          <p:stCondLst>
                                            <p:cond delay="0"/>
                                          </p:stCondLst>
                                        </p:cTn>
                                        <p:tgtEl>
                                          <p:spTgt spid="5">
                                            <p:txEl>
                                              <p:pRg st="17" end="17"/>
                                            </p:txEl>
                                          </p:spTgt>
                                        </p:tgtEl>
                                        <p:attrNameLst>
                                          <p:attrName>style.visibility</p:attrName>
                                        </p:attrNameLst>
                                      </p:cBhvr>
                                      <p:to>
                                        <p:strVal val="visible"/>
                                      </p:to>
                                    </p:set>
                                    <p:animEffect transition="in" filter="circle(out)">
                                      <p:cBhvr>
                                        <p:cTn id="75" dur="1500"/>
                                        <p:tgtEl>
                                          <p:spTgt spid="5">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Plutarch.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3786" y="2208489"/>
            <a:ext cx="2130214" cy="23006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Who are today’s authors?</a:t>
            </a:r>
            <a:endParaRPr lang="en-GB" dirty="0"/>
          </a:p>
        </p:txBody>
      </p:sp>
      <p:sp>
        <p:nvSpPr>
          <p:cNvPr id="3" name="Content Placeholder 2"/>
          <p:cNvSpPr>
            <a:spLocks noGrp="1"/>
          </p:cNvSpPr>
          <p:nvPr>
            <p:ph sz="quarter" idx="1"/>
          </p:nvPr>
        </p:nvSpPr>
        <p:spPr>
          <a:xfrm>
            <a:off x="85728" y="1340768"/>
            <a:ext cx="3046112" cy="4572000"/>
          </a:xfrm>
        </p:spPr>
        <p:txBody>
          <a:bodyPr/>
          <a:lstStyle/>
          <a:p>
            <a:r>
              <a:rPr lang="en-GB" sz="2000" dirty="0" err="1"/>
              <a:t>Publius</a:t>
            </a:r>
            <a:r>
              <a:rPr lang="en-GB" sz="2000" dirty="0"/>
              <a:t> Cornelius </a:t>
            </a:r>
            <a:r>
              <a:rPr lang="en-GB" sz="2000" u="sng" dirty="0" smtClean="0"/>
              <a:t>Tacitus</a:t>
            </a:r>
          </a:p>
          <a:p>
            <a:pPr lvl="1"/>
            <a:r>
              <a:rPr lang="en-GB" sz="1800" dirty="0" smtClean="0"/>
              <a:t>AD 56 – 117</a:t>
            </a:r>
          </a:p>
          <a:p>
            <a:pPr lvl="1"/>
            <a:r>
              <a:rPr lang="en-GB" sz="1800" dirty="0" smtClean="0"/>
              <a:t>senator &amp; historians</a:t>
            </a:r>
          </a:p>
          <a:p>
            <a:pPr lvl="1"/>
            <a:r>
              <a:rPr lang="en-GB" sz="1800" dirty="0" smtClean="0"/>
              <a:t>pro senatorial rule</a:t>
            </a:r>
          </a:p>
          <a:p>
            <a:pPr lvl="1"/>
            <a:r>
              <a:rPr lang="en-GB" sz="1800" dirty="0" smtClean="0"/>
              <a:t>against Augustus and the entire Julio-</a:t>
            </a:r>
            <a:r>
              <a:rPr lang="en-GB" sz="1800" dirty="0" err="1" smtClean="0"/>
              <a:t>Claudian</a:t>
            </a:r>
            <a:r>
              <a:rPr lang="en-GB" sz="1800" dirty="0" smtClean="0"/>
              <a:t> dynasty</a:t>
            </a:r>
          </a:p>
          <a:p>
            <a:pPr lvl="1"/>
            <a:endParaRPr lang="en-GB" dirty="0"/>
          </a:p>
        </p:txBody>
      </p:sp>
      <p:sp>
        <p:nvSpPr>
          <p:cNvPr id="7" name="Content Placeholder 2"/>
          <p:cNvSpPr txBox="1">
            <a:spLocks/>
          </p:cNvSpPr>
          <p:nvPr/>
        </p:nvSpPr>
        <p:spPr>
          <a:xfrm>
            <a:off x="2483768" y="3573016"/>
            <a:ext cx="2808312"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Gaius </a:t>
            </a:r>
            <a:r>
              <a:rPr lang="en-GB" sz="2000" u="sng" dirty="0"/>
              <a:t>Suetonius</a:t>
            </a:r>
            <a:r>
              <a:rPr lang="en-GB" sz="2000" dirty="0"/>
              <a:t> </a:t>
            </a:r>
            <a:r>
              <a:rPr lang="en-GB" sz="2000" dirty="0" err="1" smtClean="0"/>
              <a:t>Tranquillus</a:t>
            </a:r>
            <a:endParaRPr lang="en-GB" sz="2000" dirty="0" smtClean="0"/>
          </a:p>
          <a:p>
            <a:pPr lvl="1"/>
            <a:r>
              <a:rPr lang="en-GB" sz="1800" dirty="0" smtClean="0"/>
              <a:t>approx. AD 69 – 122</a:t>
            </a:r>
          </a:p>
          <a:p>
            <a:pPr lvl="1"/>
            <a:r>
              <a:rPr lang="en-GB" sz="1800" dirty="0" smtClean="0"/>
              <a:t>equestrian order</a:t>
            </a:r>
          </a:p>
          <a:p>
            <a:pPr lvl="1"/>
            <a:r>
              <a:rPr lang="en-GB" sz="1800" dirty="0" smtClean="0"/>
              <a:t>secretary of imperial archives</a:t>
            </a:r>
          </a:p>
          <a:p>
            <a:pPr lvl="1"/>
            <a:r>
              <a:rPr lang="en-GB" sz="1800" i="1" dirty="0"/>
              <a:t>De Vita </a:t>
            </a:r>
            <a:r>
              <a:rPr lang="en-GB" sz="1800" i="1" dirty="0" err="1" smtClean="0"/>
              <a:t>Caesarum</a:t>
            </a:r>
            <a:r>
              <a:rPr lang="en-GB" sz="1800" i="1" dirty="0" smtClean="0"/>
              <a:t/>
            </a:r>
            <a:br>
              <a:rPr lang="en-GB" sz="1800" i="1" dirty="0" smtClean="0"/>
            </a:br>
            <a:r>
              <a:rPr lang="en-GB" sz="1800" dirty="0" smtClean="0"/>
              <a:t>“Life of 12 Caesars”</a:t>
            </a:r>
          </a:p>
        </p:txBody>
      </p:sp>
      <p:sp>
        <p:nvSpPr>
          <p:cNvPr id="9" name="Content Placeholder 2"/>
          <p:cNvSpPr txBox="1">
            <a:spLocks/>
          </p:cNvSpPr>
          <p:nvPr/>
        </p:nvSpPr>
        <p:spPr>
          <a:xfrm>
            <a:off x="4499992" y="1305272"/>
            <a:ext cx="2513794"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err="1" smtClean="0"/>
              <a:t>Plutarchos</a:t>
            </a:r>
            <a:endParaRPr lang="en-GB" sz="2000" dirty="0" smtClean="0"/>
          </a:p>
          <a:p>
            <a:pPr lvl="1"/>
            <a:r>
              <a:rPr lang="en-GB" sz="1800" dirty="0" smtClean="0"/>
              <a:t>AD c.46 – 120, from Chaeronea (nr. Delphi)</a:t>
            </a:r>
          </a:p>
          <a:p>
            <a:pPr lvl="1"/>
            <a:r>
              <a:rPr lang="en-GB" sz="1800" dirty="0" smtClean="0"/>
              <a:t>Greek historian/biographer</a:t>
            </a:r>
          </a:p>
          <a:p>
            <a:pPr lvl="1"/>
            <a:r>
              <a:rPr lang="en-GB" sz="1800" dirty="0" smtClean="0"/>
              <a:t>Lives of emperors, Parallel lives, </a:t>
            </a:r>
            <a:r>
              <a:rPr lang="en-GB" sz="1800" dirty="0" err="1" smtClean="0"/>
              <a:t>Moralia</a:t>
            </a:r>
            <a:r>
              <a:rPr lang="en-GB" sz="1800" dirty="0" smtClean="0"/>
              <a:t>,…</a:t>
            </a:r>
          </a:p>
          <a:p>
            <a:pPr lvl="1"/>
            <a:endParaRPr lang="en-GB" sz="1500" dirty="0" smtClean="0"/>
          </a:p>
        </p:txBody>
      </p:sp>
      <p:pic>
        <p:nvPicPr>
          <p:cNvPr id="1028" name="Picture 4" descr="http://upload.wikimedia.org/wikipedia/commons/d/d3/Wien-_Parlament-Tacitu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449" y="3600806"/>
            <a:ext cx="2490903" cy="328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uremberg chronicles f 111r 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1057631"/>
            <a:ext cx="1905000" cy="254317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txBox="1">
            <a:spLocks/>
          </p:cNvSpPr>
          <p:nvPr/>
        </p:nvSpPr>
        <p:spPr>
          <a:xfrm>
            <a:off x="5868144" y="4526912"/>
            <a:ext cx="3207568" cy="1998432"/>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smtClean="0"/>
              <a:t>Cassius </a:t>
            </a:r>
            <a:r>
              <a:rPr lang="en-GB" sz="2000" dirty="0" err="1" smtClean="0"/>
              <a:t>Dio</a:t>
            </a:r>
            <a:endParaRPr lang="en-GB" sz="2000" dirty="0" smtClean="0"/>
          </a:p>
          <a:p>
            <a:pPr lvl="1"/>
            <a:r>
              <a:rPr lang="en-GB" sz="1800" i="1" dirty="0" smtClean="0"/>
              <a:t>c</a:t>
            </a:r>
            <a:r>
              <a:rPr lang="en-GB" sz="1800" dirty="0" smtClean="0"/>
              <a:t>.AD 155-235</a:t>
            </a:r>
          </a:p>
          <a:p>
            <a:pPr lvl="1"/>
            <a:r>
              <a:rPr lang="en-GB" sz="1800" dirty="0" smtClean="0"/>
              <a:t>from Nicaea in Bithynia</a:t>
            </a:r>
          </a:p>
          <a:p>
            <a:pPr lvl="1"/>
            <a:r>
              <a:rPr lang="en-GB" sz="1800" dirty="0" smtClean="0"/>
              <a:t>Roman consul AD 205</a:t>
            </a:r>
          </a:p>
          <a:p>
            <a:pPr lvl="1"/>
            <a:r>
              <a:rPr lang="en-GB" sz="1800" dirty="0" smtClean="0"/>
              <a:t>Roman history in 80 books --- in Greek</a:t>
            </a:r>
          </a:p>
        </p:txBody>
      </p:sp>
    </p:spTree>
    <p:extLst>
      <p:ext uri="{BB962C8B-B14F-4D97-AF65-F5344CB8AC3E}">
        <p14:creationId xmlns:p14="http://schemas.microsoft.com/office/powerpoint/2010/main" val="32876427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028"/>
                                        </p:tgtEl>
                                        <p:attrNameLst>
                                          <p:attrName>style.visibility</p:attrName>
                                        </p:attrNameLst>
                                      </p:cBhvr>
                                      <p:to>
                                        <p:strVal val="visible"/>
                                      </p:to>
                                    </p:set>
                                    <p:animEffect transition="in" filter="fade">
                                      <p:cBhvr>
                                        <p:cTn id="32" dur="1000"/>
                                        <p:tgtEl>
                                          <p:spTgt spid="1028"/>
                                        </p:tgtEl>
                                      </p:cBhvr>
                                    </p:animEffect>
                                    <p:anim calcmode="lin" valueType="num">
                                      <p:cBhvr>
                                        <p:cTn id="33" dur="1000" fill="hold"/>
                                        <p:tgtEl>
                                          <p:spTgt spid="1028"/>
                                        </p:tgtEl>
                                        <p:attrNameLst>
                                          <p:attrName>ppt_x</p:attrName>
                                        </p:attrNameLst>
                                      </p:cBhvr>
                                      <p:tavLst>
                                        <p:tav tm="0">
                                          <p:val>
                                            <p:strVal val="#ppt_x"/>
                                          </p:val>
                                        </p:tav>
                                        <p:tav tm="100000">
                                          <p:val>
                                            <p:strVal val="#ppt_x"/>
                                          </p:val>
                                        </p:tav>
                                      </p:tavLst>
                                    </p:anim>
                                    <p:anim calcmode="lin" valueType="num">
                                      <p:cBhvr>
                                        <p:cTn id="34"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1030"/>
                                        </p:tgtEl>
                                        <p:attrNameLst>
                                          <p:attrName>style.visibility</p:attrName>
                                        </p:attrNameLst>
                                      </p:cBhvr>
                                      <p:to>
                                        <p:strVal val="visible"/>
                                      </p:to>
                                    </p:set>
                                    <p:animEffect transition="in" filter="fade">
                                      <p:cBhvr>
                                        <p:cTn id="39" dur="1000"/>
                                        <p:tgtEl>
                                          <p:spTgt spid="1030"/>
                                        </p:tgtEl>
                                      </p:cBhvr>
                                    </p:animEffect>
                                    <p:anim calcmode="lin" valueType="num">
                                      <p:cBhvr>
                                        <p:cTn id="40" dur="1000" fill="hold"/>
                                        <p:tgtEl>
                                          <p:spTgt spid="1030"/>
                                        </p:tgtEl>
                                        <p:attrNameLst>
                                          <p:attrName>ppt_x</p:attrName>
                                        </p:attrNameLst>
                                      </p:cBhvr>
                                      <p:tavLst>
                                        <p:tav tm="0">
                                          <p:val>
                                            <p:strVal val="#ppt_x"/>
                                          </p:val>
                                        </p:tav>
                                        <p:tav tm="100000">
                                          <p:val>
                                            <p:strVal val="#ppt_x"/>
                                          </p:val>
                                        </p:tav>
                                      </p:tavLst>
                                    </p:anim>
                                    <p:anim calcmode="lin" valueType="num">
                                      <p:cBhvr>
                                        <p:cTn id="41" dur="1000" fill="hold"/>
                                        <p:tgtEl>
                                          <p:spTgt spid="1030"/>
                                        </p:tgtEl>
                                        <p:attrNameLst>
                                          <p:attrName>ppt_y</p:attrName>
                                        </p:attrNameLst>
                                      </p:cBhvr>
                                      <p:tavLst>
                                        <p:tav tm="0">
                                          <p:val>
                                            <p:strVal val="#ppt_y+.1"/>
                                          </p:val>
                                        </p:tav>
                                        <p:tav tm="100000">
                                          <p:val>
                                            <p:strVal val="#ppt_y"/>
                                          </p:val>
                                        </p:tav>
                                      </p:tavLst>
                                    </p:anim>
                                  </p:childTnLst>
                                </p:cTn>
                              </p:par>
                            </p:childTnLst>
                          </p:cTn>
                        </p:par>
                        <p:par>
                          <p:cTn id="42" fill="hold">
                            <p:stCondLst>
                              <p:cond delay="1000"/>
                            </p:stCondLst>
                            <p:childTnLst>
                              <p:par>
                                <p:cTn id="43" presetID="42"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1000"/>
                                        <p:tgtEl>
                                          <p:spTgt spid="7"/>
                                        </p:tgtEl>
                                      </p:cBhvr>
                                    </p:animEffect>
                                    <p:anim calcmode="lin" valueType="num">
                                      <p:cBhvr>
                                        <p:cTn id="46" dur="1000" fill="hold"/>
                                        <p:tgtEl>
                                          <p:spTgt spid="7"/>
                                        </p:tgtEl>
                                        <p:attrNameLst>
                                          <p:attrName>ppt_x</p:attrName>
                                        </p:attrNameLst>
                                      </p:cBhvr>
                                      <p:tavLst>
                                        <p:tav tm="0">
                                          <p:val>
                                            <p:strVal val="#ppt_x"/>
                                          </p:val>
                                        </p:tav>
                                        <p:tav tm="100000">
                                          <p:val>
                                            <p:strVal val="#ppt_x"/>
                                          </p:val>
                                        </p:tav>
                                      </p:tavLst>
                                    </p:anim>
                                    <p:anim calcmode="lin" valueType="num">
                                      <p:cBhvr>
                                        <p:cTn id="4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1000"/>
                                        <p:tgtEl>
                                          <p:spTgt spid="9"/>
                                        </p:tgtEl>
                                      </p:cBhvr>
                                    </p:animEffect>
                                    <p:anim calcmode="lin" valueType="num">
                                      <p:cBhvr>
                                        <p:cTn id="53" dur="1000" fill="hold"/>
                                        <p:tgtEl>
                                          <p:spTgt spid="9"/>
                                        </p:tgtEl>
                                        <p:attrNameLst>
                                          <p:attrName>ppt_x</p:attrName>
                                        </p:attrNameLst>
                                      </p:cBhvr>
                                      <p:tavLst>
                                        <p:tav tm="0">
                                          <p:val>
                                            <p:strVal val="#ppt_x"/>
                                          </p:val>
                                        </p:tav>
                                        <p:tav tm="100000">
                                          <p:val>
                                            <p:strVal val="#ppt_x"/>
                                          </p:val>
                                        </p:tav>
                                      </p:tavLst>
                                    </p:anim>
                                    <p:anim calcmode="lin" valueType="num">
                                      <p:cBhvr>
                                        <p:cTn id="54" dur="1000" fill="hold"/>
                                        <p:tgtEl>
                                          <p:spTgt spid="9"/>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42" presetClass="entr" presetSubtype="0" fill="hold" nodeType="afterEffect">
                                  <p:stCondLst>
                                    <p:cond delay="0"/>
                                  </p:stCondLst>
                                  <p:childTnLst>
                                    <p:set>
                                      <p:cBhvr>
                                        <p:cTn id="57" dur="1" fill="hold">
                                          <p:stCondLst>
                                            <p:cond delay="0"/>
                                          </p:stCondLst>
                                        </p:cTn>
                                        <p:tgtEl>
                                          <p:spTgt spid="1032"/>
                                        </p:tgtEl>
                                        <p:attrNameLst>
                                          <p:attrName>style.visibility</p:attrName>
                                        </p:attrNameLst>
                                      </p:cBhvr>
                                      <p:to>
                                        <p:strVal val="visible"/>
                                      </p:to>
                                    </p:set>
                                    <p:animEffect transition="in" filter="fade">
                                      <p:cBhvr>
                                        <p:cTn id="58" dur="1000"/>
                                        <p:tgtEl>
                                          <p:spTgt spid="1032"/>
                                        </p:tgtEl>
                                      </p:cBhvr>
                                    </p:animEffect>
                                    <p:anim calcmode="lin" valueType="num">
                                      <p:cBhvr>
                                        <p:cTn id="59" dur="1000" fill="hold"/>
                                        <p:tgtEl>
                                          <p:spTgt spid="1032"/>
                                        </p:tgtEl>
                                        <p:attrNameLst>
                                          <p:attrName>ppt_x</p:attrName>
                                        </p:attrNameLst>
                                      </p:cBhvr>
                                      <p:tavLst>
                                        <p:tav tm="0">
                                          <p:val>
                                            <p:strVal val="#ppt_x"/>
                                          </p:val>
                                        </p:tav>
                                        <p:tav tm="100000">
                                          <p:val>
                                            <p:strVal val="#ppt_x"/>
                                          </p:val>
                                        </p:tav>
                                      </p:tavLst>
                                    </p:anim>
                                    <p:anim calcmode="lin" valueType="num">
                                      <p:cBhvr>
                                        <p:cTn id="60" dur="1000" fill="hold"/>
                                        <p:tgtEl>
                                          <p:spTgt spid="1032"/>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fade">
                                      <p:cBhvr>
                                        <p:cTn id="65" dur="1000"/>
                                        <p:tgtEl>
                                          <p:spTgt spid="10"/>
                                        </p:tgtEl>
                                      </p:cBhvr>
                                    </p:animEffect>
                                    <p:anim calcmode="lin" valueType="num">
                                      <p:cBhvr>
                                        <p:cTn id="66" dur="1000" fill="hold"/>
                                        <p:tgtEl>
                                          <p:spTgt spid="10"/>
                                        </p:tgtEl>
                                        <p:attrNameLst>
                                          <p:attrName>ppt_x</p:attrName>
                                        </p:attrNameLst>
                                      </p:cBhvr>
                                      <p:tavLst>
                                        <p:tav tm="0">
                                          <p:val>
                                            <p:strVal val="#ppt_x"/>
                                          </p:val>
                                        </p:tav>
                                        <p:tav tm="100000">
                                          <p:val>
                                            <p:strVal val="#ppt_x"/>
                                          </p:val>
                                        </p:tav>
                                      </p:tavLst>
                                    </p:anim>
                                    <p:anim calcmode="lin" valueType="num">
                                      <p:cBhvr>
                                        <p:cTn id="6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0"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962256266"/>
      </p:ext>
    </p:extLst>
  </p:cSld>
  <p:clrMapOvr>
    <a:masterClrMapping/>
  </p:clrMapOvr>
  <p:transition spd="slow">
    <p:randomBar dir="vert"/>
  </p:transition>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smtClean="0"/>
              <a:t>Ideology</a:t>
            </a:r>
            <a:endParaRPr lang="en-GB" dirty="0"/>
          </a:p>
        </p:txBody>
      </p:sp>
      <p:sp>
        <p:nvSpPr>
          <p:cNvPr id="3" name="Text Placeholder 2"/>
          <p:cNvSpPr>
            <a:spLocks noGrp="1"/>
          </p:cNvSpPr>
          <p:nvPr>
            <p:ph type="body" idx="2"/>
          </p:nvPr>
        </p:nvSpPr>
        <p:spPr>
          <a:xfrm>
            <a:off x="381000" y="3789040"/>
            <a:ext cx="2362200" cy="2337123"/>
          </a:xfrm>
        </p:spPr>
        <p:txBody>
          <a:bodyPr/>
          <a:lstStyle/>
          <a:p>
            <a:r>
              <a:rPr lang="en-GB" dirty="0" smtClean="0"/>
              <a:t>Gemma </a:t>
            </a:r>
            <a:r>
              <a:rPr lang="en-GB" dirty="0" err="1" smtClean="0"/>
              <a:t>Augustea</a:t>
            </a:r>
            <a:r>
              <a:rPr lang="en-GB" dirty="0"/>
              <a:t/>
            </a:r>
            <a:br>
              <a:rPr lang="en-GB" dirty="0"/>
            </a:br>
            <a:r>
              <a:rPr lang="en-GB" dirty="0" smtClean="0"/>
              <a:t>beginning 1</a:t>
            </a:r>
            <a:r>
              <a:rPr lang="en-GB" baseline="30000" dirty="0" smtClean="0"/>
              <a:t>st</a:t>
            </a:r>
            <a:r>
              <a:rPr lang="en-GB" dirty="0" smtClean="0"/>
              <a:t> c. A.D.</a:t>
            </a:r>
            <a:br>
              <a:rPr lang="en-GB" dirty="0" smtClean="0"/>
            </a:br>
            <a:r>
              <a:rPr lang="en-GB" dirty="0" smtClean="0"/>
              <a:t>19 by 23 cm</a:t>
            </a:r>
          </a:p>
          <a:p>
            <a:endParaRPr lang="en-GB" dirty="0"/>
          </a:p>
        </p:txBody>
      </p:sp>
      <p:sp>
        <p:nvSpPr>
          <p:cNvPr id="2" name="Content Placeholder 1"/>
          <p:cNvSpPr>
            <a:spLocks noGrp="1"/>
          </p:cNvSpPr>
          <p:nvPr>
            <p:ph sz="quarter" idx="1"/>
          </p:nvPr>
        </p:nvSpPr>
        <p:spPr/>
        <p:txBody>
          <a:bodyPr/>
          <a:lstStyle/>
          <a:p>
            <a:endParaRPr lang="en-GB"/>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p14="http://schemas.microsoft.com/office/powerpoint/2010/main" val="1971597907"/>
      </p:ext>
    </p:extLst>
  </p:cSld>
  <p:clrMapOvr>
    <a:masterClrMapping/>
  </p:clrMapOvr>
  <p:transition spd="slow">
    <p:randomBar dir="vert"/>
  </p:transition>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Ideology</a:t>
            </a:r>
            <a:endParaRPr lang="en-GB" dirty="0"/>
          </a:p>
        </p:txBody>
      </p:sp>
      <p:sp>
        <p:nvSpPr>
          <p:cNvPr id="3" name="Text Placeholder 2"/>
          <p:cNvSpPr>
            <a:spLocks noGrp="1"/>
          </p:cNvSpPr>
          <p:nvPr>
            <p:ph type="body" idx="2"/>
          </p:nvPr>
        </p:nvSpPr>
        <p:spPr/>
        <p:txBody>
          <a:bodyPr/>
          <a:lstStyle/>
          <a:p>
            <a:endParaRPr lang="en-GB"/>
          </a:p>
        </p:txBody>
      </p:sp>
      <p:sp>
        <p:nvSpPr>
          <p:cNvPr id="4" name="Content Placeholder 3"/>
          <p:cNvSpPr>
            <a:spLocks noGrp="1"/>
          </p:cNvSpPr>
          <p:nvPr>
            <p:ph sz="quarter" idx="1"/>
          </p:nvPr>
        </p:nvSpPr>
        <p:spPr/>
        <p:txBody>
          <a:bodyPr/>
          <a:lstStyle/>
          <a:p>
            <a:r>
              <a:rPr lang="en-GB" dirty="0" smtClean="0"/>
              <a:t>Ideology &amp; ‘Propaganda’</a:t>
            </a:r>
            <a:br>
              <a:rPr lang="en-GB" dirty="0" smtClean="0"/>
            </a:br>
            <a:r>
              <a:rPr lang="en-GB" dirty="0" smtClean="0"/>
              <a:t>of Augustus and his ‘regime’</a:t>
            </a:r>
          </a:p>
          <a:p>
            <a:pPr lvl="1"/>
            <a:r>
              <a:rPr lang="en-GB" dirty="0" smtClean="0"/>
              <a:t>Augustus’ self-display</a:t>
            </a:r>
          </a:p>
          <a:p>
            <a:pPr lvl="2"/>
            <a:r>
              <a:rPr lang="en-GB" dirty="0" smtClean="0"/>
              <a:t>piety, clemency, “divine”</a:t>
            </a:r>
          </a:p>
          <a:p>
            <a:pPr lvl="1"/>
            <a:r>
              <a:rPr lang="en-GB" dirty="0" smtClean="0"/>
              <a:t>Augustus’ dynasty present in Rome</a:t>
            </a:r>
          </a:p>
          <a:p>
            <a:pPr lvl="1"/>
            <a:endParaRPr lang="en-GB" dirty="0"/>
          </a:p>
          <a:p>
            <a:pPr lvl="1"/>
            <a:r>
              <a:rPr lang="en-GB" dirty="0"/>
              <a:t>Victory</a:t>
            </a:r>
          </a:p>
          <a:p>
            <a:pPr lvl="1"/>
            <a:r>
              <a:rPr lang="en-GB" dirty="0"/>
              <a:t>Religious Piety</a:t>
            </a:r>
          </a:p>
          <a:p>
            <a:pPr lvl="1"/>
            <a:r>
              <a:rPr lang="en-GB" dirty="0" smtClean="0"/>
              <a:t>Peace – Pax Augusta / Pax Romana</a:t>
            </a:r>
          </a:p>
          <a:p>
            <a:pPr lvl="1"/>
            <a:r>
              <a:rPr lang="en-GB" dirty="0" smtClean="0"/>
              <a:t>Prosperity</a:t>
            </a:r>
          </a:p>
          <a:p>
            <a:pPr lvl="1"/>
            <a:r>
              <a:rPr lang="en-GB" dirty="0"/>
              <a:t>Morality</a:t>
            </a:r>
          </a:p>
          <a:p>
            <a:pPr lvl="1"/>
            <a:endParaRPr lang="en-GB" dirty="0"/>
          </a:p>
          <a:p>
            <a:pPr lvl="1"/>
            <a:r>
              <a:rPr lang="en-GB" dirty="0" smtClean="0"/>
              <a:t>Rome &amp; World Domination</a:t>
            </a:r>
          </a:p>
          <a:p>
            <a:pPr lvl="1"/>
            <a:endParaRPr lang="en-GB" dirty="0" smtClean="0"/>
          </a:p>
          <a:p>
            <a:pPr lvl="1"/>
            <a:endParaRPr lang="en-GB" dirty="0"/>
          </a:p>
        </p:txBody>
      </p:sp>
      <p:pic>
        <p:nvPicPr>
          <p:cNvPr id="5"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354921" y="2448272"/>
            <a:ext cx="2488887" cy="393305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3427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quarter" idx="1"/>
          </p:nvPr>
        </p:nvSpPr>
        <p:spPr/>
        <p:txBody>
          <a:bodyPr/>
          <a:lstStyle/>
          <a:p>
            <a:endParaRPr lang="en-GB"/>
          </a:p>
        </p:txBody>
      </p:sp>
      <p:pic>
        <p:nvPicPr>
          <p:cNvPr id="7" name="Picture 4" descr="C:\Eigene Dateien\TEACHING MATERIAL\CITIES &amp; SETTLEMENTS\AUGUSTUS ROM\Rom Plan Ansichten Perspektiven.JPG"/>
          <p:cNvPicPr>
            <a:picLocks noChangeAspect="1" noChangeArrowheads="1"/>
          </p:cNvPicPr>
          <p:nvPr/>
        </p:nvPicPr>
        <p:blipFill>
          <a:blip r:embed="rId2">
            <a:lum bright="-6000" contrast="42000"/>
            <a:extLst>
              <a:ext uri="{28A0092B-C50C-407E-A947-70E740481C1C}">
                <a14:useLocalDpi xmlns:a14="http://schemas.microsoft.com/office/drawing/2010/main" val="0"/>
              </a:ext>
            </a:extLst>
          </a:blip>
          <a:srcRect l="33063" r="12550" b="21194"/>
          <a:stretch>
            <a:fillRect/>
          </a:stretch>
        </p:blipFill>
        <p:spPr bwMode="auto">
          <a:xfrm>
            <a:off x="4948346"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en-GB" dirty="0" smtClean="0"/>
              <a:t>Augustus’ Building Programme</a:t>
            </a:r>
            <a:endParaRPr lang="en-GB" dirty="0"/>
          </a:p>
        </p:txBody>
      </p:sp>
    </p:spTree>
    <p:extLst>
      <p:ext uri="{BB962C8B-B14F-4D97-AF65-F5344CB8AC3E}">
        <p14:creationId xmlns:p14="http://schemas.microsoft.com/office/powerpoint/2010/main" val="1644299133"/>
      </p:ext>
    </p:extLst>
  </p:cSld>
  <p:clrMapOvr>
    <a:masterClrMapping/>
  </p:clrMapOvr>
  <p:transition spd="slow">
    <p:randomBar dir="vert"/>
  </p:transition>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Pax Augusti / Pax Romana</a:t>
            </a:r>
            <a:endParaRPr lang="en-GB" dirty="0"/>
          </a:p>
        </p:txBody>
      </p:sp>
      <p:sp>
        <p:nvSpPr>
          <p:cNvPr id="6" name="Content Placeholder 5"/>
          <p:cNvSpPr>
            <a:spLocks noGrp="1"/>
          </p:cNvSpPr>
          <p:nvPr>
            <p:ph sz="quarter" idx="1"/>
          </p:nvPr>
        </p:nvSpPr>
        <p:spPr/>
        <p:txBody>
          <a:bodyPr/>
          <a:lstStyle/>
          <a:p>
            <a:endParaRPr lang="en-GB"/>
          </a:p>
        </p:txBody>
      </p:sp>
      <p:pic>
        <p:nvPicPr>
          <p:cNvPr id="3074" name="Picture 2" descr="http://www.coinarchives.com/816e40121c8d72d05b477d4ab5c06bbc/img/heritage/3030/image23918.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a14="http://schemas.microsoft.com/office/drawing/2010/main" val="0"/>
              </a:ext>
            </a:extLst>
          </a:blip>
          <a:srcRect/>
          <a:stretch>
            <a:fillRect/>
          </a:stretch>
        </p:blipFill>
        <p:spPr bwMode="auto">
          <a:xfrm>
            <a:off x="1547664" y="1506924"/>
            <a:ext cx="7463929" cy="369849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5496" y="5013176"/>
            <a:ext cx="9036496" cy="1754326"/>
          </a:xfrm>
          <a:prstGeom prst="rect">
            <a:avLst/>
          </a:prstGeom>
          <a:noFill/>
        </p:spPr>
        <p:txBody>
          <a:bodyPr wrap="square" rtlCol="0">
            <a:spAutoFit/>
          </a:bodyPr>
          <a:lstStyle/>
          <a:p>
            <a:pPr algn="ctr"/>
            <a:r>
              <a:rPr lang="en-GB" dirty="0">
                <a:solidFill>
                  <a:schemeClr val="bg1">
                    <a:lumMod val="50000"/>
                  </a:schemeClr>
                </a:solidFill>
              </a:rPr>
              <a:t> </a:t>
            </a:r>
            <a:r>
              <a:rPr lang="en-GB" dirty="0" smtClean="0">
                <a:solidFill>
                  <a:schemeClr val="bg1">
                    <a:lumMod val="50000"/>
                  </a:schemeClr>
                </a:solidFill>
              </a:rPr>
              <a:t>              AR 27mm</a:t>
            </a:r>
            <a:r>
              <a:rPr lang="en-GB" dirty="0">
                <a:solidFill>
                  <a:schemeClr val="bg1">
                    <a:lumMod val="50000"/>
                  </a:schemeClr>
                </a:solidFill>
              </a:rPr>
              <a:t>, 12.05 </a:t>
            </a:r>
            <a:r>
              <a:rPr lang="en-GB" dirty="0" smtClean="0">
                <a:solidFill>
                  <a:schemeClr val="bg1">
                    <a:lumMod val="50000"/>
                  </a:schemeClr>
                </a:solidFill>
              </a:rPr>
              <a:t>gm</a:t>
            </a:r>
            <a:br>
              <a:rPr lang="en-GB" dirty="0" smtClean="0">
                <a:solidFill>
                  <a:schemeClr val="bg1">
                    <a:lumMod val="50000"/>
                  </a:schemeClr>
                </a:solidFill>
              </a:rPr>
            </a:br>
            <a:r>
              <a:rPr lang="en-GB" dirty="0" smtClean="0">
                <a:solidFill>
                  <a:schemeClr val="bg1">
                    <a:lumMod val="50000"/>
                  </a:schemeClr>
                </a:solidFill>
              </a:rPr>
              <a:t>               Ephesus</a:t>
            </a:r>
            <a:r>
              <a:rPr lang="en-GB" dirty="0">
                <a:solidFill>
                  <a:schemeClr val="bg1">
                    <a:lumMod val="50000"/>
                  </a:schemeClr>
                </a:solidFill>
              </a:rPr>
              <a:t>, 28-20 </a:t>
            </a:r>
            <a:r>
              <a:rPr lang="en-GB" dirty="0" smtClean="0">
                <a:solidFill>
                  <a:schemeClr val="bg1">
                    <a:lumMod val="50000"/>
                  </a:schemeClr>
                </a:solidFill>
              </a:rPr>
              <a:t>B.C</a:t>
            </a:r>
            <a:r>
              <a:rPr lang="en-GB" dirty="0">
                <a:solidFill>
                  <a:schemeClr val="bg1">
                    <a:lumMod val="50000"/>
                  </a:schemeClr>
                </a:solidFill>
              </a:rPr>
              <a:t>. </a:t>
            </a:r>
            <a:r>
              <a:rPr lang="en-GB" dirty="0" smtClean="0">
                <a:solidFill>
                  <a:schemeClr val="bg1">
                    <a:lumMod val="50000"/>
                  </a:schemeClr>
                </a:solidFill>
              </a:rPr>
              <a:t/>
            </a:r>
            <a:br>
              <a:rPr lang="en-GB" dirty="0" smtClean="0">
                <a:solidFill>
                  <a:schemeClr val="bg1">
                    <a:lumMod val="50000"/>
                  </a:schemeClr>
                </a:solidFill>
              </a:rPr>
            </a:br>
            <a:r>
              <a:rPr lang="en-GB" b="1" dirty="0" smtClean="0">
                <a:solidFill>
                  <a:srgbClr val="C00000"/>
                </a:solidFill>
              </a:rPr>
              <a:t>IMP </a:t>
            </a:r>
            <a:r>
              <a:rPr lang="en-GB" b="1" dirty="0">
                <a:solidFill>
                  <a:srgbClr val="C00000"/>
                </a:solidFill>
              </a:rPr>
              <a:t>CAESAR </a:t>
            </a:r>
            <a:r>
              <a:rPr lang="en-GB" b="1" dirty="0" smtClean="0">
                <a:solidFill>
                  <a:srgbClr val="C00000"/>
                </a:solidFill>
              </a:rPr>
              <a:t>DIVI F COS VI LIBERTATIS P(</a:t>
            </a:r>
            <a:r>
              <a:rPr lang="en-GB" b="1" dirty="0" err="1" smtClean="0">
                <a:solidFill>
                  <a:srgbClr val="C00000"/>
                </a:solidFill>
              </a:rPr>
              <a:t>opuli</a:t>
            </a:r>
            <a:r>
              <a:rPr lang="en-GB" b="1" dirty="0" smtClean="0">
                <a:solidFill>
                  <a:srgbClr val="C00000"/>
                </a:solidFill>
              </a:rPr>
              <a:t>) R(</a:t>
            </a:r>
            <a:r>
              <a:rPr lang="en-GB" b="1" dirty="0" err="1" smtClean="0">
                <a:solidFill>
                  <a:srgbClr val="C00000"/>
                </a:solidFill>
              </a:rPr>
              <a:t>omani</a:t>
            </a:r>
            <a:r>
              <a:rPr lang="en-GB" b="1" dirty="0">
                <a:solidFill>
                  <a:srgbClr val="C00000"/>
                </a:solidFill>
              </a:rPr>
              <a:t>)</a:t>
            </a:r>
            <a:r>
              <a:rPr lang="en-GB" b="1" dirty="0" smtClean="0">
                <a:solidFill>
                  <a:srgbClr val="C00000"/>
                </a:solidFill>
              </a:rPr>
              <a:t> VINDEX</a:t>
            </a:r>
            <a:br>
              <a:rPr lang="en-GB" b="1" dirty="0" smtClean="0">
                <a:solidFill>
                  <a:srgbClr val="C00000"/>
                </a:solidFill>
              </a:rPr>
            </a:br>
            <a:r>
              <a:rPr lang="en-GB" dirty="0" smtClean="0">
                <a:solidFill>
                  <a:schemeClr val="bg1">
                    <a:lumMod val="50000"/>
                  </a:schemeClr>
                </a:solidFill>
              </a:rPr>
              <a:t>laureate </a:t>
            </a:r>
            <a:r>
              <a:rPr lang="en-GB" dirty="0">
                <a:solidFill>
                  <a:schemeClr val="bg1">
                    <a:lumMod val="50000"/>
                  </a:schemeClr>
                </a:solidFill>
              </a:rPr>
              <a:t>head of Augustus </a:t>
            </a:r>
            <a:r>
              <a:rPr lang="en-GB" dirty="0" smtClean="0">
                <a:solidFill>
                  <a:schemeClr val="bg1">
                    <a:lumMod val="50000"/>
                  </a:schemeClr>
                </a:solidFill>
              </a:rPr>
              <a:t>right            </a:t>
            </a:r>
            <a:r>
              <a:rPr lang="en-GB" dirty="0" smtClean="0">
                <a:solidFill>
                  <a:srgbClr val="C00000"/>
                </a:solidFill>
              </a:rPr>
              <a:t>“'Protector </a:t>
            </a:r>
            <a:r>
              <a:rPr lang="en-GB" dirty="0">
                <a:solidFill>
                  <a:srgbClr val="C00000"/>
                </a:solidFill>
              </a:rPr>
              <a:t>of the Freedom of the Roman </a:t>
            </a:r>
            <a:r>
              <a:rPr lang="en-GB" dirty="0" smtClean="0">
                <a:solidFill>
                  <a:srgbClr val="C00000"/>
                </a:solidFill>
              </a:rPr>
              <a:t>People”</a:t>
            </a:r>
            <a:br>
              <a:rPr lang="en-GB" dirty="0" smtClean="0">
                <a:solidFill>
                  <a:srgbClr val="C00000"/>
                </a:solidFill>
              </a:rPr>
            </a:br>
            <a:r>
              <a:rPr lang="en-GB" b="1" dirty="0" smtClean="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smtClean="0">
                <a:solidFill>
                  <a:schemeClr val="bg1">
                    <a:lumMod val="50000"/>
                  </a:schemeClr>
                </a:solidFill>
              </a:rPr>
              <a:t>(</a:t>
            </a:r>
            <a:r>
              <a:rPr lang="en-GB" dirty="0" smtClean="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a:t>
            </a:r>
            <a:r>
              <a:rPr lang="en-GB" dirty="0" smtClean="0">
                <a:solidFill>
                  <a:schemeClr val="bg1">
                    <a:lumMod val="50000"/>
                  </a:schemeClr>
                </a:solidFill>
              </a:rPr>
              <a:t>) to </a:t>
            </a:r>
            <a:r>
              <a:rPr lang="en-GB" dirty="0">
                <a:solidFill>
                  <a:schemeClr val="bg1">
                    <a:lumMod val="50000"/>
                  </a:schemeClr>
                </a:solidFill>
              </a:rPr>
              <a:t>right, all within laurel wreath. </a:t>
            </a:r>
            <a:r>
              <a:rPr lang="en-GB" dirty="0" smtClean="0">
                <a:solidFill>
                  <a:schemeClr val="bg1">
                    <a:lumMod val="50000"/>
                  </a:schemeClr>
                </a:solidFill>
              </a:rPr>
              <a:t>                           RIC </a:t>
            </a:r>
            <a:r>
              <a:rPr lang="en-GB" dirty="0">
                <a:solidFill>
                  <a:schemeClr val="bg1">
                    <a:lumMod val="50000"/>
                  </a:schemeClr>
                </a:solidFill>
              </a:rPr>
              <a:t>476. RPC </a:t>
            </a:r>
            <a:r>
              <a:rPr lang="en-GB" dirty="0" smtClean="0">
                <a:solidFill>
                  <a:schemeClr val="bg1">
                    <a:lumMod val="50000"/>
                  </a:schemeClr>
                </a:solidFill>
              </a:rPr>
              <a:t>2203</a:t>
            </a:r>
            <a:endParaRPr lang="en-GB" dirty="0">
              <a:solidFill>
                <a:schemeClr val="bg1">
                  <a:lumMod val="50000"/>
                </a:schemeClr>
              </a:solidFill>
            </a:endParaRPr>
          </a:p>
        </p:txBody>
      </p:sp>
    </p:spTree>
    <p:extLst>
      <p:ext uri="{BB962C8B-B14F-4D97-AF65-F5344CB8AC3E}">
        <p14:creationId xmlns:p14="http://schemas.microsoft.com/office/powerpoint/2010/main" val="14656996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3074"/>
                                        </p:tgtEl>
                                        <p:attrNameLst>
                                          <p:attrName>style.visibility</p:attrName>
                                        </p:attrNameLst>
                                      </p:cBhvr>
                                      <p:to>
                                        <p:strVal val="visible"/>
                                      </p:to>
                                    </p:set>
                                    <p:animEffect transition="in" filter="circle(out)">
                                      <p:cBhvr>
                                        <p:cTn id="7" dur="2000"/>
                                        <p:tgtEl>
                                          <p:spTgt spid="3074"/>
                                        </p:tgtEl>
                                      </p:cBhvr>
                                    </p:animEffect>
                                  </p:childTnLst>
                                </p:cTn>
                              </p:par>
                            </p:childTnLst>
                          </p:cTn>
                        </p:par>
                        <p:par>
                          <p:cTn id="8" fill="hold">
                            <p:stCondLst>
                              <p:cond delay="225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ara</a:t>
            </a:r>
            <a:r>
              <a:rPr lang="en-GB" dirty="0" smtClean="0"/>
              <a:t> </a:t>
            </a:r>
            <a:r>
              <a:rPr lang="en-GB" dirty="0" err="1" smtClean="0"/>
              <a:t>pacis</a:t>
            </a:r>
            <a:r>
              <a:rPr lang="en-GB" dirty="0" smtClean="0"/>
              <a:t> / temple of peace</a:t>
            </a:r>
            <a:endParaRPr lang="en-GB" dirty="0"/>
          </a:p>
        </p:txBody>
      </p:sp>
      <p:pic>
        <p:nvPicPr>
          <p:cNvPr id="4098" name="Picture 2" descr="http://ldmart315.edublogs.org/files/2011/09/curia-coin-os1sej.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758" b="95313" l="4723" r="97023">
                        <a14:foregroundMark x1="45175" y1="1758" x2="45175" y2="1758"/>
                        <a14:foregroundMark x1="10986" y1="31250" x2="10986" y2="31250"/>
                        <a14:foregroundMark x1="4928" y1="35840" x2="4928" y2="35840"/>
                        <a14:foregroundMark x1="34086" y1="34277" x2="34086" y2="34277"/>
                        <a14:foregroundMark x1="33778" y1="28711" x2="33778" y2="28711"/>
                        <a14:foregroundMark x1="82033" y1="38867" x2="82033" y2="38867"/>
                        <a14:foregroundMark x1="97125" y1="47168" x2="97125" y2="47168"/>
                        <a14:foregroundMark x1="40452" y1="48145" x2="40452" y2="48145"/>
                        <a14:foregroundMark x1="38809" y1="48438" x2="38809" y2="48438"/>
                        <a14:foregroundMark x1="36448" y1="48145" x2="36448" y2="48145"/>
                        <a14:foregroundMark x1="35113" y1="32520" x2="35113" y2="32520"/>
                        <a14:foregroundMark x1="34086" y1="27246" x2="34086" y2="27246"/>
                        <a14:foregroundMark x1="55852" y1="62793" x2="55852" y2="62793"/>
                        <a14:foregroundMark x1="57906" y1="63281" x2="57906" y2="63281"/>
                        <a14:foregroundMark x1="69815" y1="77441" x2="69815" y2="77441"/>
                        <a14:foregroundMark x1="70123" y1="76855" x2="70123" y2="76855"/>
                        <a14:foregroundMark x1="86858" y1="80664" x2="86858" y2="80664"/>
                        <a14:foregroundMark x1="86037" y1="78125" x2="86037" y2="78125"/>
                        <a14:foregroundMark x1="69815" y1="95313" x2="69815" y2="95313"/>
                      </a14:backgroundRemoval>
                    </a14:imgEffect>
                  </a14:imgLayer>
                </a14:imgProps>
              </a:ext>
              <a:ext uri="{28A0092B-C50C-407E-A947-70E740481C1C}">
                <a14:useLocalDpi xmlns:a14="http://schemas.microsoft.com/office/drawing/2010/main" val="0"/>
              </a:ext>
            </a:extLst>
          </a:blip>
          <a:srcRect/>
          <a:stretch>
            <a:fillRect/>
          </a:stretch>
        </p:blipFill>
        <p:spPr bwMode="auto">
          <a:xfrm>
            <a:off x="3635896" y="1412776"/>
            <a:ext cx="5074518" cy="5332314"/>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
          </p:nvPr>
        </p:nvSpPr>
        <p:spPr/>
        <p:txBody>
          <a:bodyPr/>
          <a:lstStyle/>
          <a:p>
            <a:endParaRPr lang="en-GB"/>
          </a:p>
        </p:txBody>
      </p:sp>
    </p:spTree>
    <p:extLst>
      <p:ext uri="{BB962C8B-B14F-4D97-AF65-F5344CB8AC3E}">
        <p14:creationId xmlns:p14="http://schemas.microsoft.com/office/powerpoint/2010/main" val="3007966794"/>
      </p:ext>
    </p:extLst>
  </p:cSld>
  <p:clrMapOvr>
    <a:masterClrMapping/>
  </p:clrMapOvr>
  <p:transition spd="slow">
    <p:randomBar dir="vert"/>
  </p:transition>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Piety</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760700286"/>
      </p:ext>
    </p:extLst>
  </p:cSld>
  <p:clrMapOvr>
    <a:masterClrMapping/>
  </p:clrMapOvr>
  <p:transition spd="slow">
    <p:randomBar dir="vert"/>
  </p:transition>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Lecture 1, 27</a:t>
            </a:r>
            <a:r>
              <a:rPr lang="en-GB" baseline="30000" dirty="0" smtClean="0"/>
              <a:t>th</a:t>
            </a:r>
            <a:r>
              <a:rPr lang="en-GB" dirty="0" smtClean="0"/>
              <a:t> </a:t>
            </a:r>
            <a:r>
              <a:rPr lang="en-GB" dirty="0"/>
              <a:t>J</a:t>
            </a:r>
            <a:r>
              <a:rPr lang="en-GB" dirty="0" smtClean="0"/>
              <a:t>anuary 2014</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569074818"/>
      </p:ext>
    </p:extLst>
  </p:cSld>
  <p:clrMapOvr>
    <a:masterClrMapping/>
  </p:clrMapOvr>
  <p:transition spd="slow">
    <p:randomBar dir="vert"/>
  </p:transition>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Absolute Rule ! Autocracy</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594941823"/>
      </p:ext>
    </p:extLst>
  </p:cSld>
  <p:clrMapOvr>
    <a:masterClrMapping/>
  </p:clrMapOvr>
  <p:transition spd="slow">
    <p:randomBar dir="vert"/>
  </p:transition>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5" name="Text Box 7"/>
          <p:cNvSpPr txBox="1">
            <a:spLocks noChangeArrowheads="1"/>
          </p:cNvSpPr>
          <p:nvPr/>
        </p:nvSpPr>
        <p:spPr bwMode="auto">
          <a:xfrm>
            <a:off x="6704013" y="152400"/>
            <a:ext cx="243840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rPr>
              <a:t>OSTIA</a:t>
            </a:r>
            <a:br>
              <a:rPr lang="en-US" altLang="en-US">
                <a:effectLst/>
              </a:rPr>
            </a:br>
            <a:r>
              <a:rPr lang="en-US" altLang="en-US">
                <a:effectLst/>
              </a:rPr>
              <a:t>AOSTA</a:t>
            </a:r>
            <a:br>
              <a:rPr lang="en-US" altLang="en-US">
                <a:effectLst/>
              </a:rPr>
            </a:br>
            <a:r>
              <a:rPr lang="en-US" altLang="en-US">
                <a:effectLst/>
              </a:rPr>
              <a:t>GLANUM</a:t>
            </a:r>
            <a:br>
              <a:rPr lang="en-US" altLang="en-US">
                <a:effectLst/>
              </a:rPr>
            </a:br>
            <a:r>
              <a:rPr lang="en-US" altLang="en-US" b="1">
                <a:solidFill>
                  <a:srgbClr val="CC0000"/>
                </a:solidFill>
                <a:effectLst/>
              </a:rPr>
              <a:t>WALDGIRMES</a:t>
            </a:r>
            <a:endParaRPr lang="en-US" altLang="en-US">
              <a:effectLst/>
            </a:endParaRPr>
          </a:p>
          <a:p>
            <a:pPr algn="l"/>
            <a:endParaRPr lang="en-US" altLang="en-US">
              <a:effectLst/>
            </a:endParaRPr>
          </a:p>
        </p:txBody>
      </p:sp>
      <p:pic>
        <p:nvPicPr>
          <p:cNvPr id="12293" name="Picture 5" descr="C:\Eigene Dateien\TEACHING MATERIAL\CITIES &amp; SETTLEMENTS\4 Sitzung Autun Bibracte und Co\Aug Reiterstatue statu04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90" name="Rectangle 2"/>
          <p:cNvSpPr>
            <a:spLocks noGrp="1" noChangeArrowheads="1"/>
          </p:cNvSpPr>
          <p:nvPr>
            <p:ph type="title"/>
          </p:nvPr>
        </p:nvSpPr>
        <p:spPr/>
        <p:txBody>
          <a:bodyPr/>
          <a:lstStyle/>
          <a:p>
            <a:r>
              <a:rPr lang="en-US" altLang="en-US"/>
              <a:t>Forum Romanum</a:t>
            </a:r>
          </a:p>
        </p:txBody>
      </p:sp>
      <p:pic>
        <p:nvPicPr>
          <p:cNvPr id="12291" name="Picture 3" descr="C:\Eigene Dateien\TEACHING MATERIAL\CITIES &amp; SETTLEMENTS\AUGUSTUS ROM\Fora Plan.TIF"/>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C:\Eigene Dateien\TEACHING MATERIAL\CITIES &amp; SETTLEMENTS\4 Sitzung Autun Bibracte und Co\Waldgirmes gebaeude 1 Forum.jpg"/>
          <p:cNvPicPr>
            <a:picLocks noChangeAspect="1" noChangeArrowheads="1"/>
          </p:cNvPicPr>
          <p:nvPr/>
        </p:nvPicPr>
        <p:blipFill>
          <a:blip r:embed="rId4">
            <a:lum bright="-12000" contrast="18000"/>
            <a:extLst>
              <a:ext uri="{28A0092B-C50C-407E-A947-70E740481C1C}">
                <a14:useLocalDpi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294" name="Picture 6" descr="C:\Eigene Dateien\TEACHING MATERIAL\CITIES &amp; SETTLEMENTS\4 Sitzung Autun Bibracte und Co\Aug Reiterstatue statu01g Waldgirm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8600" y="3810000"/>
            <a:ext cx="3657600" cy="2336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5574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2294"/>
                                        </p:tgtEl>
                                        <p:attrNameLst>
                                          <p:attrName>style.visibility</p:attrName>
                                        </p:attrNameLst>
                                      </p:cBhvr>
                                      <p:to>
                                        <p:strVal val="visible"/>
                                      </p:to>
                                    </p:set>
                                    <p:animEffect transition="in" filter="randombar(vertical)">
                                      <p:cBhvr>
                                        <p:cTn id="7" dur="500"/>
                                        <p:tgtEl>
                                          <p:spTgt spid="12294"/>
                                        </p:tgtEl>
                                      </p:cBhvr>
                                    </p:animEffect>
                                  </p:childTnLst>
                                </p:cTn>
                              </p:par>
                            </p:childTnLst>
                          </p:cTn>
                        </p:par>
                        <p:par>
                          <p:cTn id="8" fill="hold" nodeType="afterGroup">
                            <p:stCondLst>
                              <p:cond delay="500"/>
                            </p:stCondLst>
                            <p:childTnLst>
                              <p:par>
                                <p:cTn id="9" presetID="7" presetClass="entr" presetSubtype="2" fill="hold" nodeType="afterEffect">
                                  <p:stCondLst>
                                    <p:cond delay="1000"/>
                                  </p:stCondLst>
                                  <p:childTnLst>
                                    <p:set>
                                      <p:cBhvr>
                                        <p:cTn id="10" dur="1" fill="hold">
                                          <p:stCondLst>
                                            <p:cond delay="0"/>
                                          </p:stCondLst>
                                        </p:cTn>
                                        <p:tgtEl>
                                          <p:spTgt spid="12293"/>
                                        </p:tgtEl>
                                        <p:attrNameLst>
                                          <p:attrName>style.visibility</p:attrName>
                                        </p:attrNameLst>
                                      </p:cBhvr>
                                      <p:to>
                                        <p:strVal val="visible"/>
                                      </p:to>
                                    </p:set>
                                    <p:anim calcmode="lin" valueType="num">
                                      <p:cBhvr additive="base">
                                        <p:cTn id="11" dur="5000" fill="hold"/>
                                        <p:tgtEl>
                                          <p:spTgt spid="12293"/>
                                        </p:tgtEl>
                                        <p:attrNameLst>
                                          <p:attrName>ppt_x</p:attrName>
                                        </p:attrNameLst>
                                      </p:cBhvr>
                                      <p:tavLst>
                                        <p:tav tm="0">
                                          <p:val>
                                            <p:strVal val="1+#ppt_w/2"/>
                                          </p:val>
                                        </p:tav>
                                        <p:tav tm="100000">
                                          <p:val>
                                            <p:strVal val="#ppt_x"/>
                                          </p:val>
                                        </p:tav>
                                      </p:tavLst>
                                    </p:anim>
                                    <p:anim calcmode="lin" valueType="num">
                                      <p:cBhvr additive="base">
                                        <p:cTn id="12" dur="5000" fill="hold"/>
                                        <p:tgtEl>
                                          <p:spTgt spid="122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1" name="Picture 5"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sp>
        <p:nvSpPr>
          <p:cNvPr id="29698" name="Rectangle 2"/>
          <p:cNvSpPr>
            <a:spLocks noGrp="1" noChangeArrowheads="1"/>
          </p:cNvSpPr>
          <p:nvPr>
            <p:ph type="title"/>
          </p:nvPr>
        </p:nvSpPr>
        <p:spPr/>
        <p:txBody>
          <a:bodyPr/>
          <a:lstStyle/>
          <a:p>
            <a:r>
              <a:rPr lang="en-US" altLang="en-US"/>
              <a:t>Forum Romanum</a:t>
            </a:r>
          </a:p>
        </p:txBody>
      </p:sp>
      <p:sp>
        <p:nvSpPr>
          <p:cNvPr id="29699" name="Text Box 3"/>
          <p:cNvSpPr txBox="1">
            <a:spLocks noChangeArrowheads="1"/>
          </p:cNvSpPr>
          <p:nvPr/>
        </p:nvSpPr>
        <p:spPr bwMode="auto">
          <a:xfrm>
            <a:off x="6704013" y="152400"/>
            <a:ext cx="243840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rPr>
              <a:t>OSTIA</a:t>
            </a:r>
            <a:br>
              <a:rPr lang="en-US" altLang="en-US">
                <a:effectLst/>
              </a:rPr>
            </a:br>
            <a:r>
              <a:rPr lang="en-US" altLang="en-US">
                <a:effectLst/>
              </a:rPr>
              <a:t>AOSTA</a:t>
            </a:r>
            <a:br>
              <a:rPr lang="en-US" altLang="en-US">
                <a:effectLst/>
              </a:rPr>
            </a:br>
            <a:r>
              <a:rPr lang="en-US" altLang="en-US">
                <a:effectLst/>
              </a:rPr>
              <a:t>GLANUM</a:t>
            </a:r>
            <a:br>
              <a:rPr lang="en-US" altLang="en-US">
                <a:effectLst/>
              </a:rPr>
            </a:br>
            <a:r>
              <a:rPr lang="en-US" altLang="en-US" b="1">
                <a:solidFill>
                  <a:srgbClr val="CC0000"/>
                </a:solidFill>
                <a:effectLst/>
              </a:rPr>
              <a:t>WALDGIRMES</a:t>
            </a:r>
            <a:endParaRPr lang="en-US" altLang="en-US">
              <a:effectLst/>
            </a:endParaRPr>
          </a:p>
          <a:p>
            <a:pPr algn="l"/>
            <a:endParaRPr lang="en-US" altLang="en-US">
              <a:effectLst/>
            </a:endParaRPr>
          </a:p>
        </p:txBody>
      </p:sp>
      <p:pic>
        <p:nvPicPr>
          <p:cNvPr id="29700" name="Picture 4" descr="C:\Eigene Dateien\TEACHING MATERIAL\CITIES &amp; SETTLEMENTS\4 Sitzung Autun Bibracte und Co\Aug Reiterstatue statu04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702" name="Text Box 6"/>
          <p:cNvSpPr txBox="1">
            <a:spLocks noChangeArrowheads="1"/>
          </p:cNvSpPr>
          <p:nvPr/>
        </p:nvSpPr>
        <p:spPr bwMode="auto">
          <a:xfrm>
            <a:off x="838200" y="1066800"/>
            <a:ext cx="5181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b="1">
                <a:effectLst>
                  <a:outerShdw blurRad="38100" dist="38100" dir="2700000" algn="tl">
                    <a:srgbClr val="000000"/>
                  </a:outerShdw>
                </a:effectLst>
              </a:rPr>
              <a:t>-&gt; KULT DES KAISERS UND SEINER FAMILIE, sog. “Kaiserkult”</a:t>
            </a:r>
            <a:endParaRPr lang="en-US" altLang="en-US">
              <a:effectLst>
                <a:outerShdw blurRad="38100" dist="38100" dir="2700000" algn="tl">
                  <a:srgbClr val="000000"/>
                </a:outerShdw>
              </a:effectLst>
            </a:endParaRPr>
          </a:p>
        </p:txBody>
      </p:sp>
      <p:pic>
        <p:nvPicPr>
          <p:cNvPr id="29703" name="Picture 7" descr="C:\Eigene Dateien\TEACHING MATERIAL\CITIES &amp; SETTLEMENTS\AUGUSTUS ROM\House of Augustus.T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43100"/>
            <a:ext cx="6324600" cy="491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58371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29702"/>
                                        </p:tgtEl>
                                        <p:attrNameLst>
                                          <p:attrName>style.visibility</p:attrName>
                                        </p:attrNameLst>
                                      </p:cBhvr>
                                      <p:to>
                                        <p:strVal val="visible"/>
                                      </p:to>
                                    </p:set>
                                    <p:animEffect transition="in" filter="randombar(vertical)">
                                      <p:cBhvr>
                                        <p:cTn id="7" dur="500"/>
                                        <p:tgtEl>
                                          <p:spTgt spid="29702"/>
                                        </p:tgtEl>
                                      </p:cBhvr>
                                    </p:animEffect>
                                  </p:childTnLst>
                                </p:cTn>
                              </p:par>
                            </p:childTnLst>
                          </p:cTn>
                        </p:par>
                        <p:par>
                          <p:cTn id="8" fill="hold" nodeType="afterGroup">
                            <p:stCondLst>
                              <p:cond delay="500"/>
                            </p:stCondLst>
                            <p:childTnLst>
                              <p:par>
                                <p:cTn id="9" presetID="14" presetClass="entr" presetSubtype="5" fill="hold" nodeType="afterEffect">
                                  <p:stCondLst>
                                    <p:cond delay="0"/>
                                  </p:stCondLst>
                                  <p:childTnLst>
                                    <p:set>
                                      <p:cBhvr>
                                        <p:cTn id="10" dur="1" fill="hold">
                                          <p:stCondLst>
                                            <p:cond delay="0"/>
                                          </p:stCondLst>
                                        </p:cTn>
                                        <p:tgtEl>
                                          <p:spTgt spid="29703"/>
                                        </p:tgtEl>
                                        <p:attrNameLst>
                                          <p:attrName>style.visibility</p:attrName>
                                        </p:attrNameLst>
                                      </p:cBhvr>
                                      <p:to>
                                        <p:strVal val="visible"/>
                                      </p:to>
                                    </p:set>
                                    <p:animEffect transition="in" filter="randombar(vertical)">
                                      <p:cBhvr>
                                        <p:cTn id="11" dur="5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2" grpId="0" autoUpdateAnimBg="0"/>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Forum Romanum</a:t>
            </a:r>
          </a:p>
        </p:txBody>
      </p:sp>
      <p:pic>
        <p:nvPicPr>
          <p:cNvPr id="11267"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Eigene Dateien\TEACHING MATERIAL\CITIES &amp; SETTLEMENTS\4 Sitzung Autun Bibracte und Co\Waldgirmes gebaeude 1 Forum.jpg"/>
          <p:cNvPicPr>
            <a:picLocks noChangeAspect="1" noChangeArrowheads="1"/>
          </p:cNvPicPr>
          <p:nvPr/>
        </p:nvPicPr>
        <p:blipFill>
          <a:blip r:embed="rId3">
            <a:lum bright="-12000" contrast="18000"/>
            <a:extLst>
              <a:ext uri="{28A0092B-C50C-407E-A947-70E740481C1C}">
                <a14:useLocalDpi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269" name="Picture 5" descr="C:\Eigene Dateien\TEACHING MATERIAL\CITIES &amp; SETTLEMENTS\4 Sitzung Autun Bibracte und Co\Waldgirmes Denkmalpflege &amp; Kulturgeschichte 2-1999.jpg"/>
          <p:cNvPicPr>
            <a:picLocks noChangeAspect="1" noChangeArrowheads="1"/>
          </p:cNvPicPr>
          <p:nvPr/>
        </p:nvPicPr>
        <p:blipFill>
          <a:blip r:embed="rId4">
            <a:lum bright="-30000" contrast="30000"/>
            <a:extLst>
              <a:ext uri="{28A0092B-C50C-407E-A947-70E740481C1C}">
                <a14:useLocalDpi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8753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1269"/>
                                        </p:tgtEl>
                                        <p:attrNameLst>
                                          <p:attrName>style.visibility</p:attrName>
                                        </p:attrNameLst>
                                      </p:cBhvr>
                                      <p:to>
                                        <p:strVal val="visible"/>
                                      </p:to>
                                    </p:set>
                                    <p:animEffect transition="in" filter="randombar(vertical)">
                                      <p:cBhvr>
                                        <p:cTn id="7"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descr="C:\Eigene Dateien\TEACHING MATERIAL\CITIES &amp; SETTLEMENTS\4 Sitzung Autun Bibracte und Co\Waldgirmes Denkmalpflege &amp; Kulturgeschichte 2-1999.jpg"/>
          <p:cNvPicPr>
            <a:picLocks noChangeAspect="1" noChangeArrowheads="1"/>
          </p:cNvPicPr>
          <p:nvPr/>
        </p:nvPicPr>
        <p:blipFill>
          <a:blip r:embed="rId2">
            <a:lum bright="-48000" contrast="30000"/>
            <a:extLst>
              <a:ext uri="{28A0092B-C50C-407E-A947-70E740481C1C}">
                <a14:useLocalDpi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6386" name="Rectangle 2"/>
          <p:cNvSpPr>
            <a:spLocks noGrp="1" noChangeArrowheads="1"/>
          </p:cNvSpPr>
          <p:nvPr>
            <p:ph type="title"/>
          </p:nvPr>
        </p:nvSpPr>
        <p:spPr/>
        <p:txBody>
          <a:bodyPr/>
          <a:lstStyle/>
          <a:p>
            <a:r>
              <a:rPr lang="en-US" altLang="en-US"/>
              <a:t>Städtegründungen</a:t>
            </a:r>
          </a:p>
        </p:txBody>
      </p:sp>
      <p:sp>
        <p:nvSpPr>
          <p:cNvPr id="16388" name="Text Box 4"/>
          <p:cNvSpPr txBox="1">
            <a:spLocks noChangeArrowheads="1"/>
          </p:cNvSpPr>
          <p:nvPr/>
        </p:nvSpPr>
        <p:spPr bwMode="auto">
          <a:xfrm>
            <a:off x="0" y="914400"/>
            <a:ext cx="4800600"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en-US" altLang="en-US" b="1">
                <a:effectLst/>
              </a:rPr>
              <a:t> AVGVSTA BAGIENNORVM</a:t>
            </a:r>
            <a:br>
              <a:rPr lang="en-US" altLang="en-US" b="1">
                <a:effectLst/>
              </a:rPr>
            </a:br>
            <a:r>
              <a:rPr lang="en-US" altLang="en-US">
                <a:effectLst/>
              </a:rPr>
              <a:t>		(heute: Bene)</a:t>
            </a:r>
          </a:p>
          <a:p>
            <a:pPr algn="l">
              <a:buFontTx/>
              <a:buChar char="•"/>
            </a:pPr>
            <a:r>
              <a:rPr lang="en-US" altLang="en-US" b="1">
                <a:effectLst/>
              </a:rPr>
              <a:t> AVGVSTA PRAETORIA</a:t>
            </a:r>
            <a:br>
              <a:rPr lang="en-US" altLang="en-US" b="1">
                <a:effectLst/>
              </a:rPr>
            </a:br>
            <a:r>
              <a:rPr lang="en-US" altLang="en-US">
                <a:effectLst/>
              </a:rPr>
              <a:t>	25 v. Chr.  (heute: </a:t>
            </a:r>
            <a:r>
              <a:rPr lang="en-US" altLang="en-US" b="1">
                <a:effectLst/>
              </a:rPr>
              <a:t>Aosta</a:t>
            </a:r>
            <a:r>
              <a:rPr lang="en-US" altLang="en-US">
                <a:effectLst/>
              </a:rPr>
              <a:t>)</a:t>
            </a:r>
          </a:p>
          <a:p>
            <a:pPr algn="l">
              <a:buFontTx/>
              <a:buChar char="•"/>
            </a:pPr>
            <a:r>
              <a:rPr lang="en-US" altLang="en-US" b="1">
                <a:effectLst/>
              </a:rPr>
              <a:t> AVGVSTA EMERITA</a:t>
            </a:r>
            <a:br>
              <a:rPr lang="en-US" altLang="en-US" b="1">
                <a:effectLst/>
              </a:rPr>
            </a:br>
            <a:r>
              <a:rPr lang="en-US" altLang="en-US">
                <a:effectLst/>
              </a:rPr>
              <a:t>	25 v. Chr. (heute: Mérida) </a:t>
            </a:r>
          </a:p>
          <a:p>
            <a:pPr algn="l">
              <a:buFontTx/>
              <a:buChar char="•"/>
            </a:pPr>
            <a:r>
              <a:rPr lang="en-US" altLang="en-US" b="1">
                <a:effectLst/>
              </a:rPr>
              <a:t> AVGVSTA RAVRICA</a:t>
            </a:r>
            <a:br>
              <a:rPr lang="en-US" altLang="en-US" b="1">
                <a:effectLst/>
              </a:rPr>
            </a:br>
            <a:r>
              <a:rPr lang="en-US" altLang="en-US">
                <a:effectLst/>
              </a:rPr>
              <a:t>    urspr. 44 v. Chr. (Basel-</a:t>
            </a:r>
            <a:r>
              <a:rPr lang="en-US" altLang="en-US" b="1">
                <a:effectLst/>
              </a:rPr>
              <a:t>Augst</a:t>
            </a:r>
            <a:r>
              <a:rPr lang="en-US" altLang="en-US">
                <a:effectLst/>
              </a:rPr>
              <a:t>)</a:t>
            </a:r>
          </a:p>
          <a:p>
            <a:pPr algn="l">
              <a:buFontTx/>
              <a:buChar char="•"/>
            </a:pPr>
            <a:r>
              <a:rPr lang="en-US" altLang="en-US" b="1">
                <a:effectLst/>
              </a:rPr>
              <a:t> AVGVSTA TAURINORVM</a:t>
            </a:r>
            <a:br>
              <a:rPr lang="en-US" altLang="en-US" b="1">
                <a:effectLst/>
              </a:rPr>
            </a:br>
            <a:r>
              <a:rPr lang="en-US" altLang="en-US">
                <a:effectLst/>
              </a:rPr>
              <a:t>      IVLIA ~	(Turin)</a:t>
            </a:r>
          </a:p>
          <a:p>
            <a:pPr algn="l">
              <a:buFontTx/>
              <a:buChar char="•"/>
            </a:pPr>
            <a:r>
              <a:rPr lang="en-US" altLang="en-US" b="1">
                <a:effectLst/>
              </a:rPr>
              <a:t> AVGUVSTA TREVERORVM</a:t>
            </a:r>
            <a:endParaRPr lang="en-US" altLang="en-US">
              <a:effectLst/>
            </a:endParaRPr>
          </a:p>
          <a:p>
            <a:pPr algn="l">
              <a:buFontTx/>
              <a:buChar char="•"/>
            </a:pPr>
            <a:r>
              <a:rPr lang="en-US" altLang="en-US" b="1">
                <a:effectLst/>
              </a:rPr>
              <a:t> AVGVSTA VINDELICVM</a:t>
            </a:r>
            <a:r>
              <a:rPr lang="en-US" altLang="en-US">
                <a:effectLst/>
              </a:rPr>
              <a:t>                                                                         </a:t>
            </a:r>
            <a:br>
              <a:rPr lang="en-US" altLang="en-US">
                <a:effectLst/>
              </a:rPr>
            </a:br>
            <a:r>
              <a:rPr lang="en-US" altLang="en-US">
                <a:effectLst/>
              </a:rPr>
              <a:t>	(</a:t>
            </a:r>
            <a:r>
              <a:rPr lang="en-US" altLang="en-US" b="1">
                <a:effectLst/>
              </a:rPr>
              <a:t>Augsburg</a:t>
            </a:r>
            <a:r>
              <a:rPr lang="en-US" altLang="en-US">
                <a:effectLst/>
              </a:rPr>
              <a:t>) </a:t>
            </a:r>
          </a:p>
        </p:txBody>
      </p:sp>
    </p:spTree>
    <p:extLst>
      <p:ext uri="{BB962C8B-B14F-4D97-AF65-F5344CB8AC3E}">
        <p14:creationId xmlns:p14="http://schemas.microsoft.com/office/powerpoint/2010/main" val="2613475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anim calcmode="lin" valueType="num">
                                      <p:cBhvr additive="base">
                                        <p:cTn id="7"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6388">
                                            <p:txEl>
                                              <p:pRg st="1" end="1"/>
                                            </p:txEl>
                                          </p:spTgt>
                                        </p:tgtEl>
                                        <p:attrNameLst>
                                          <p:attrName>style.visibility</p:attrName>
                                        </p:attrNameLst>
                                      </p:cBhvr>
                                      <p:to>
                                        <p:strVal val="visible"/>
                                      </p:to>
                                    </p:set>
                                    <p:anim calcmode="lin" valueType="num">
                                      <p:cBhvr additive="base">
                                        <p:cTn id="12"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16388">
                                            <p:txEl>
                                              <p:pRg st="2" end="2"/>
                                            </p:txEl>
                                          </p:spTgt>
                                        </p:tgtEl>
                                        <p:attrNameLst>
                                          <p:attrName>style.visibility</p:attrName>
                                        </p:attrNameLst>
                                      </p:cBhvr>
                                      <p:to>
                                        <p:strVal val="visible"/>
                                      </p:to>
                                    </p:set>
                                    <p:anim calcmode="lin" valueType="num">
                                      <p:cBhvr additive="base">
                                        <p:cTn id="17"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6388">
                                            <p:txEl>
                                              <p:pRg st="3" end="3"/>
                                            </p:txEl>
                                          </p:spTgt>
                                        </p:tgtEl>
                                        <p:attrNameLst>
                                          <p:attrName>style.visibility</p:attrName>
                                        </p:attrNameLst>
                                      </p:cBhvr>
                                      <p:to>
                                        <p:strVal val="visible"/>
                                      </p:to>
                                    </p:set>
                                    <p:anim calcmode="lin" valueType="num">
                                      <p:cBhvr additive="base">
                                        <p:cTn id="22" dur="500" fill="hold"/>
                                        <p:tgtEl>
                                          <p:spTgt spid="16388">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6388">
                                            <p:txEl>
                                              <p:pRg st="3" end="3"/>
                                            </p:txEl>
                                          </p:spTgt>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6388">
                                            <p:txEl>
                                              <p:pRg st="4" end="4"/>
                                            </p:txEl>
                                          </p:spTgt>
                                        </p:tgtEl>
                                        <p:attrNameLst>
                                          <p:attrName>style.visibility</p:attrName>
                                        </p:attrNameLst>
                                      </p:cBhvr>
                                      <p:to>
                                        <p:strVal val="visible"/>
                                      </p:to>
                                    </p:set>
                                    <p:anim calcmode="lin" valueType="num">
                                      <p:cBhvr additive="base">
                                        <p:cTn id="27" dur="500" fill="hold"/>
                                        <p:tgtEl>
                                          <p:spTgt spid="16388">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8">
                                            <p:txEl>
                                              <p:pRg st="4" end="4"/>
                                            </p:txEl>
                                          </p:spTgt>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16388">
                                            <p:txEl>
                                              <p:pRg st="5" end="5"/>
                                            </p:txEl>
                                          </p:spTgt>
                                        </p:tgtEl>
                                        <p:attrNameLst>
                                          <p:attrName>style.visibility</p:attrName>
                                        </p:attrNameLst>
                                      </p:cBhvr>
                                      <p:to>
                                        <p:strVal val="visible"/>
                                      </p:to>
                                    </p:set>
                                    <p:anim calcmode="lin" valueType="num">
                                      <p:cBhvr additive="base">
                                        <p:cTn id="32" dur="500" fill="hold"/>
                                        <p:tgtEl>
                                          <p:spTgt spid="16388">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6388">
                                            <p:txEl>
                                              <p:pRg st="5" end="5"/>
                                            </p:txEl>
                                          </p:spTgt>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16388">
                                            <p:txEl>
                                              <p:pRg st="6" end="6"/>
                                            </p:txEl>
                                          </p:spTgt>
                                        </p:tgtEl>
                                        <p:attrNameLst>
                                          <p:attrName>style.visibility</p:attrName>
                                        </p:attrNameLst>
                                      </p:cBhvr>
                                      <p:to>
                                        <p:strVal val="visible"/>
                                      </p:to>
                                    </p:set>
                                    <p:anim calcmode="lin" valueType="num">
                                      <p:cBhvr additive="base">
                                        <p:cTn id="37" dur="500" fill="hold"/>
                                        <p:tgtEl>
                                          <p:spTgt spid="1638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autoUpdateAnimBg="0" advAuto="0"/>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a:t>Städtegründungen</a:t>
            </a:r>
          </a:p>
        </p:txBody>
      </p:sp>
      <p:pic>
        <p:nvPicPr>
          <p:cNvPr id="18435" name="Picture 3" descr="C:\Eigene Dateien\TEACHING MATERIAL\CITIES &amp; SETTLEMENTS\Bibracte und co\Bibracte PLAN bibrgekl.gif"/>
          <p:cNvPicPr>
            <a:picLocks noChangeAspect="1" noChangeArrowheads="1"/>
          </p:cNvPicPr>
          <p:nvPr/>
        </p:nvPicPr>
        <p:blipFill>
          <a:blip r:embed="rId2">
            <a:lum bright="-30000" contrast="18000"/>
            <a:extLst>
              <a:ext uri="{28A0092B-C50C-407E-A947-70E740481C1C}">
                <a14:useLocalDpi xmlns:a14="http://schemas.microsoft.com/office/drawing/2010/main" val="0"/>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8436" name="Picture 4" descr="C:\Eigene Dateien\TEACHING MATERIAL\CITIES &amp; SETTLEMENTS\Bibracte und co\Bibracte murus gallicus rebout.gif"/>
          <p:cNvPicPr>
            <a:picLocks noChangeAspect="1" noChangeArrowheads="1"/>
          </p:cNvPicPr>
          <p:nvPr/>
        </p:nvPicPr>
        <p:blipFill>
          <a:blip r:embed="rId3">
            <a:extLst>
              <a:ext uri="{28A0092B-C50C-407E-A947-70E740481C1C}">
                <a14:useLocalDpi xmlns:a14="http://schemas.microsoft.com/office/drawing/2010/main" val="0"/>
              </a:ext>
            </a:extLst>
          </a:blip>
          <a:srcRect r="9677" b="8571"/>
          <a:stretch>
            <a:fillRect/>
          </a:stretch>
        </p:blipFill>
        <p:spPr bwMode="auto">
          <a:xfrm>
            <a:off x="3581400" y="4267200"/>
            <a:ext cx="3581400" cy="2455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8438" name="Text Box 6"/>
          <p:cNvSpPr txBox="1">
            <a:spLocks noChangeArrowheads="1"/>
          </p:cNvSpPr>
          <p:nvPr/>
        </p:nvSpPr>
        <p:spPr bwMode="auto">
          <a:xfrm>
            <a:off x="533400" y="5715000"/>
            <a:ext cx="27432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BIBRACTE</a:t>
            </a:r>
            <a:br>
              <a:rPr lang="en-US" altLang="en-US" b="1">
                <a:effectLst/>
              </a:rPr>
            </a:br>
            <a:r>
              <a:rPr lang="en-US" altLang="en-US" b="1">
                <a:effectLst/>
              </a:rPr>
              <a:t>Mont Beuvray</a:t>
            </a:r>
            <a:endParaRPr lang="en-US" altLang="en-US">
              <a:effectLst/>
            </a:endParaRPr>
          </a:p>
        </p:txBody>
      </p:sp>
    </p:spTree>
    <p:extLst>
      <p:ext uri="{BB962C8B-B14F-4D97-AF65-F5344CB8AC3E}">
        <p14:creationId xmlns:p14="http://schemas.microsoft.com/office/powerpoint/2010/main" val="303890569"/>
      </p:ext>
    </p:extLst>
  </p:cSld>
  <p:clrMapOvr>
    <a:masterClrMapping/>
  </p:clrMapOvr>
  <p:transition spd="slow">
    <p:randomBar dir="vert"/>
  </p:transition>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C:\Eigene Dateien\TEACHING MATERIAL\CITIES &amp; SETTLEMENTS\Bibracte und co\Bibracte PLAN bibrgekl.gif"/>
          <p:cNvPicPr>
            <a:picLocks noChangeAspect="1" noChangeArrowheads="1"/>
          </p:cNvPicPr>
          <p:nvPr/>
        </p:nvPicPr>
        <p:blipFill>
          <a:blip r:embed="rId2">
            <a:lum bright="-30000" contrast="18000"/>
            <a:extLst>
              <a:ext uri="{28A0092B-C50C-407E-A947-70E740481C1C}">
                <a14:useLocalDpi xmlns:a14="http://schemas.microsoft.com/office/drawing/2010/main" val="0"/>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9462" name="Picture 6" descr="C:\Eigene Dateien\TEACHING MATERIAL\CITIES &amp; SETTLEMENTS\4 Sitzung Autun Bibracte und Co\AUTUN Plan.TIF"/>
          <p:cNvPicPr>
            <a:picLocks noChangeAspect="1" noChangeArrowheads="1"/>
          </p:cNvPicPr>
          <p:nvPr/>
        </p:nvPicPr>
        <p:blipFill>
          <a:blip r:embed="rId3" cstate="print">
            <a:lum bright="-30000" contrast="30000"/>
            <a:extLst>
              <a:ext uri="{28A0092B-C50C-407E-A947-70E740481C1C}">
                <a14:useLocalDpi xmlns:a14="http://schemas.microsoft.com/office/drawing/2010/main" val="0"/>
              </a:ext>
            </a:extLst>
          </a:blip>
          <a:srcRect r="11746"/>
          <a:stretch>
            <a:fillRect/>
          </a:stretch>
        </p:blipFill>
        <p:spPr bwMode="auto">
          <a:xfrm>
            <a:off x="3990975" y="0"/>
            <a:ext cx="51530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458" name="Rectangle 2"/>
          <p:cNvSpPr>
            <a:spLocks noGrp="1" noChangeArrowheads="1"/>
          </p:cNvSpPr>
          <p:nvPr>
            <p:ph type="title"/>
          </p:nvPr>
        </p:nvSpPr>
        <p:spPr/>
        <p:txBody>
          <a:bodyPr/>
          <a:lstStyle/>
          <a:p>
            <a:r>
              <a:rPr lang="en-US" altLang="en-US"/>
              <a:t>Städtegründungen</a:t>
            </a:r>
          </a:p>
        </p:txBody>
      </p:sp>
      <p:pic>
        <p:nvPicPr>
          <p:cNvPr id="19461" name="Picture 5" descr="C:\Eigene Dateien\TEACHING MATERIAL\CITIES &amp; SETTLEMENTS\Bibracte und co\Autun Thea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133600"/>
            <a:ext cx="4191000" cy="28670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9459" name="Picture 3" descr="C:\Eigene Dateien\TEACHING MATERIAL\CITIES &amp; SETTLEMENTS\Bibracte und co\Autun Porte de Langr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3200" y="4329113"/>
            <a:ext cx="3657600" cy="25288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463" name="Text Box 7"/>
          <p:cNvSpPr txBox="1">
            <a:spLocks noChangeArrowheads="1"/>
          </p:cNvSpPr>
          <p:nvPr/>
        </p:nvSpPr>
        <p:spPr bwMode="auto">
          <a:xfrm>
            <a:off x="0" y="5715000"/>
            <a:ext cx="3276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AVGVSTODVNVM</a:t>
            </a:r>
            <a:br>
              <a:rPr lang="en-US" altLang="en-US" b="1">
                <a:effectLst/>
              </a:rPr>
            </a:br>
            <a:r>
              <a:rPr lang="en-US" altLang="en-US" b="1">
                <a:effectLst/>
              </a:rPr>
              <a:t>Autun</a:t>
            </a:r>
            <a:endParaRPr lang="en-US" altLang="en-US">
              <a:effectLst/>
            </a:endParaRPr>
          </a:p>
        </p:txBody>
      </p:sp>
    </p:spTree>
    <p:extLst>
      <p:ext uri="{BB962C8B-B14F-4D97-AF65-F5344CB8AC3E}">
        <p14:creationId xmlns:p14="http://schemas.microsoft.com/office/powerpoint/2010/main" val="32249658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19462"/>
                                        </p:tgtEl>
                                        <p:attrNameLst>
                                          <p:attrName>style.visibility</p:attrName>
                                        </p:attrNameLst>
                                      </p:cBhvr>
                                      <p:to>
                                        <p:strVal val="visible"/>
                                      </p:to>
                                    </p:set>
                                    <p:anim calcmode="lin" valueType="num">
                                      <p:cBhvr additive="base">
                                        <p:cTn id="7" dur="500" fill="hold"/>
                                        <p:tgtEl>
                                          <p:spTgt spid="19462"/>
                                        </p:tgtEl>
                                        <p:attrNameLst>
                                          <p:attrName>ppt_x</p:attrName>
                                        </p:attrNameLst>
                                      </p:cBhvr>
                                      <p:tavLst>
                                        <p:tav tm="0">
                                          <p:val>
                                            <p:strVal val="1+#ppt_w/2"/>
                                          </p:val>
                                        </p:tav>
                                        <p:tav tm="100000">
                                          <p:val>
                                            <p:strVal val="#ppt_x"/>
                                          </p:val>
                                        </p:tav>
                                      </p:tavLst>
                                    </p:anim>
                                    <p:anim calcmode="lin" valueType="num">
                                      <p:cBhvr additive="base">
                                        <p:cTn id="8" dur="500" fill="hold"/>
                                        <p:tgtEl>
                                          <p:spTgt spid="1946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500"/>
                            </p:stCondLst>
                            <p:childTnLst>
                              <p:par>
                                <p:cTn id="10" presetID="7" presetClass="entr" presetSubtype="8" fill="hold" nodeType="afterEffect">
                                  <p:stCondLst>
                                    <p:cond delay="0"/>
                                  </p:stCondLst>
                                  <p:childTnLst>
                                    <p:set>
                                      <p:cBhvr>
                                        <p:cTn id="11" dur="1" fill="hold">
                                          <p:stCondLst>
                                            <p:cond delay="0"/>
                                          </p:stCondLst>
                                        </p:cTn>
                                        <p:tgtEl>
                                          <p:spTgt spid="19461"/>
                                        </p:tgtEl>
                                        <p:attrNameLst>
                                          <p:attrName>style.visibility</p:attrName>
                                        </p:attrNameLst>
                                      </p:cBhvr>
                                      <p:to>
                                        <p:strVal val="visible"/>
                                      </p:to>
                                    </p:set>
                                    <p:anim calcmode="lin" valueType="num">
                                      <p:cBhvr additive="base">
                                        <p:cTn id="12" dur="5000" fill="hold"/>
                                        <p:tgtEl>
                                          <p:spTgt spid="19461"/>
                                        </p:tgtEl>
                                        <p:attrNameLst>
                                          <p:attrName>ppt_x</p:attrName>
                                        </p:attrNameLst>
                                      </p:cBhvr>
                                      <p:tavLst>
                                        <p:tav tm="0">
                                          <p:val>
                                            <p:strVal val="0-#ppt_w/2"/>
                                          </p:val>
                                        </p:tav>
                                        <p:tav tm="100000">
                                          <p:val>
                                            <p:strVal val="#ppt_x"/>
                                          </p:val>
                                        </p:tav>
                                      </p:tavLst>
                                    </p:anim>
                                    <p:anim calcmode="lin" valueType="num">
                                      <p:cBhvr additive="base">
                                        <p:cTn id="13" dur="5000" fill="hold"/>
                                        <p:tgtEl>
                                          <p:spTgt spid="19461"/>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6500"/>
                            </p:stCondLst>
                            <p:childTnLst>
                              <p:par>
                                <p:cTn id="15" presetID="7" presetClass="entr" presetSubtype="4" fill="hold" nodeType="afterEffect">
                                  <p:stCondLst>
                                    <p:cond delay="0"/>
                                  </p:stCondLst>
                                  <p:childTnLst>
                                    <p:set>
                                      <p:cBhvr>
                                        <p:cTn id="16" dur="1" fill="hold">
                                          <p:stCondLst>
                                            <p:cond delay="0"/>
                                          </p:stCondLst>
                                        </p:cTn>
                                        <p:tgtEl>
                                          <p:spTgt spid="19459"/>
                                        </p:tgtEl>
                                        <p:attrNameLst>
                                          <p:attrName>style.visibility</p:attrName>
                                        </p:attrNameLst>
                                      </p:cBhvr>
                                      <p:to>
                                        <p:strVal val="visible"/>
                                      </p:to>
                                    </p:set>
                                    <p:anim calcmode="lin" valueType="num">
                                      <p:cBhvr additive="base">
                                        <p:cTn id="17" dur="5000" fill="hold"/>
                                        <p:tgtEl>
                                          <p:spTgt spid="19459"/>
                                        </p:tgtEl>
                                        <p:attrNameLst>
                                          <p:attrName>ppt_x</p:attrName>
                                        </p:attrNameLst>
                                      </p:cBhvr>
                                      <p:tavLst>
                                        <p:tav tm="0">
                                          <p:val>
                                            <p:strVal val="#ppt_x"/>
                                          </p:val>
                                        </p:tav>
                                        <p:tav tm="100000">
                                          <p:val>
                                            <p:strVal val="#ppt_x"/>
                                          </p:val>
                                        </p:tav>
                                      </p:tavLst>
                                    </p:anim>
                                    <p:anim calcmode="lin" valueType="num">
                                      <p:cBhvr additive="base">
                                        <p:cTn id="18" dur="5000" fill="hold"/>
                                        <p:tgtEl>
                                          <p:spTgt spid="194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a:t>Städtegründungen</a:t>
            </a:r>
          </a:p>
        </p:txBody>
      </p:sp>
      <p:sp>
        <p:nvSpPr>
          <p:cNvPr id="17411" name="Text Box 3"/>
          <p:cNvSpPr txBox="1">
            <a:spLocks noChangeArrowheads="1"/>
          </p:cNvSpPr>
          <p:nvPr/>
        </p:nvSpPr>
        <p:spPr bwMode="auto">
          <a:xfrm>
            <a:off x="152400" y="1066800"/>
            <a:ext cx="8458200" cy="475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en-US" altLang="en-US">
                <a:effectLst/>
              </a:rPr>
              <a:t> WIE KOMMT ES ZUR AUFGABE VON VORRÖMISCHEN OPPIDA  </a:t>
            </a:r>
          </a:p>
          <a:p>
            <a:pPr algn="l">
              <a:buFontTx/>
              <a:buChar char="•"/>
            </a:pPr>
            <a:endParaRPr lang="en-US" altLang="en-US">
              <a:effectLst/>
            </a:endParaRPr>
          </a:p>
          <a:p>
            <a:pPr algn="l">
              <a:buFontTx/>
              <a:buChar char="•"/>
            </a:pPr>
            <a:r>
              <a:rPr lang="en-US" altLang="en-US">
                <a:solidFill>
                  <a:srgbClr val="FFFFFF"/>
                </a:solidFill>
                <a:effectLst/>
              </a:rPr>
              <a:t>Erzwungene Aufgabe von Oppida ? </a:t>
            </a:r>
            <a:br>
              <a:rPr lang="en-US" altLang="en-US">
                <a:solidFill>
                  <a:srgbClr val="FFFFFF"/>
                </a:solidFill>
                <a:effectLst/>
              </a:rPr>
            </a:br>
            <a:r>
              <a:rPr lang="en-US" altLang="en-US">
                <a:effectLst/>
              </a:rPr>
              <a:t>	</a:t>
            </a:r>
            <a:r>
              <a:rPr lang="en-US" altLang="en-US" sz="2000">
                <a:effectLst/>
              </a:rPr>
              <a:t>Im allgemeinen nicht nach der </a:t>
            </a:r>
            <a:r>
              <a:rPr lang="en-US" altLang="en-US" sz="2000" u="sng">
                <a:effectLst/>
              </a:rPr>
              <a:t>römischen</a:t>
            </a:r>
            <a:r>
              <a:rPr lang="en-US" altLang="en-US" sz="2000">
                <a:effectLst/>
              </a:rPr>
              <a:t> </a:t>
            </a:r>
            <a:r>
              <a:rPr lang="en-US" altLang="en-US" sz="2000" u="sng">
                <a:effectLst/>
              </a:rPr>
              <a:t>Eroberung</a:t>
            </a:r>
            <a:r>
              <a:rPr lang="en-US" altLang="en-US" sz="2000">
                <a:effectLst/>
              </a:rPr>
              <a:t>,</a:t>
            </a:r>
            <a:br>
              <a:rPr lang="en-US" altLang="en-US" sz="2000">
                <a:effectLst/>
              </a:rPr>
            </a:br>
            <a:r>
              <a:rPr lang="en-US" altLang="en-US" sz="2000">
                <a:effectLst/>
              </a:rPr>
              <a:t>       	sondern in der </a:t>
            </a:r>
            <a:r>
              <a:rPr lang="en-US" altLang="en-US" sz="2000" u="sng">
                <a:effectLst/>
              </a:rPr>
              <a:t>augusteischen</a:t>
            </a:r>
            <a:r>
              <a:rPr lang="en-US" altLang="en-US" sz="2000">
                <a:effectLst/>
              </a:rPr>
              <a:t> Epoche !</a:t>
            </a:r>
            <a:br>
              <a:rPr lang="en-US" altLang="en-US" sz="2000">
                <a:effectLst/>
              </a:rPr>
            </a:br>
            <a:r>
              <a:rPr lang="en-US" altLang="en-US" sz="2000">
                <a:effectLst/>
              </a:rPr>
              <a:t>		Also keine strategischen Belange ?!</a:t>
            </a:r>
          </a:p>
          <a:p>
            <a:pPr algn="l">
              <a:lnSpc>
                <a:spcPct val="120000"/>
              </a:lnSpc>
              <a:buFontTx/>
              <a:buChar char="•"/>
            </a:pPr>
            <a:r>
              <a:rPr lang="en-US" altLang="en-US">
                <a:effectLst/>
              </a:rPr>
              <a:t> Praktische, wirtschaftliche Bedürfnisse ? D.h. Infrastruktur?</a:t>
            </a:r>
          </a:p>
          <a:p>
            <a:pPr algn="l">
              <a:lnSpc>
                <a:spcPct val="120000"/>
              </a:lnSpc>
              <a:buFontTx/>
              <a:buChar char="•"/>
            </a:pPr>
            <a:r>
              <a:rPr lang="en-US" altLang="en-US">
                <a:effectLst/>
              </a:rPr>
              <a:t> Lebensstil ? Forum, Bäder &amp; Kolonnaden ?</a:t>
            </a:r>
          </a:p>
          <a:p>
            <a:pPr algn="l">
              <a:lnSpc>
                <a:spcPct val="120000"/>
              </a:lnSpc>
              <a:buFontTx/>
              <a:buChar char="•"/>
            </a:pPr>
            <a:r>
              <a:rPr lang="en-US" altLang="en-US">
                <a:effectLst/>
              </a:rPr>
              <a:t> Humanitas ? Zivilisiertes Leben ?</a:t>
            </a:r>
          </a:p>
        </p:txBody>
      </p:sp>
    </p:spTree>
    <p:extLst>
      <p:ext uri="{BB962C8B-B14F-4D97-AF65-F5344CB8AC3E}">
        <p14:creationId xmlns:p14="http://schemas.microsoft.com/office/powerpoint/2010/main" val="572809470"/>
      </p:ext>
    </p:extLst>
  </p:cSld>
  <p:clrMapOvr>
    <a:masterClrMapping/>
  </p:clrMapOvr>
  <p:transition spd="slow">
    <p:randomBar dir="vert"/>
  </p:transition>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a:t>Kulturelle Revolution</a:t>
            </a:r>
          </a:p>
        </p:txBody>
      </p:sp>
      <p:sp>
        <p:nvSpPr>
          <p:cNvPr id="5133" name="Text Box 1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effectLst/>
              </a:rPr>
              <a:t>Im Westen des Römischen Reiches:</a:t>
            </a:r>
          </a:p>
          <a:p>
            <a:pPr algn="l"/>
            <a:r>
              <a:rPr lang="en-US" altLang="en-US" sz="2000">
                <a:effectLst/>
              </a:rPr>
              <a:t>Aufgabe der </a:t>
            </a:r>
            <a:r>
              <a:rPr lang="en-US" altLang="en-US" sz="2000" u="sng">
                <a:effectLst/>
              </a:rPr>
              <a:t>vorrömischen</a:t>
            </a:r>
            <a:r>
              <a:rPr lang="en-US" altLang="en-US" sz="2000">
                <a:effectLst/>
              </a:rPr>
              <a:t>, d.h. </a:t>
            </a:r>
            <a:r>
              <a:rPr lang="en-US" altLang="en-US" sz="2000" u="sng">
                <a:effectLst/>
              </a:rPr>
              <a:t>voraugusteischen</a:t>
            </a:r>
            <a:r>
              <a:rPr lang="en-US" altLang="en-US" sz="2000">
                <a:effectLst/>
              </a:rPr>
              <a:t> Kultur!</a:t>
            </a:r>
          </a:p>
          <a:p>
            <a:pPr algn="l"/>
            <a:r>
              <a:rPr lang="en-US" altLang="en-US" sz="2000">
                <a:effectLst/>
              </a:rPr>
              <a:t>La Tène Kultur &amp; Kunst verschwindet</a:t>
            </a:r>
          </a:p>
          <a:p>
            <a:pPr algn="l"/>
            <a:r>
              <a:rPr lang="en-US" altLang="en-US" sz="2000">
                <a:effectLst/>
              </a:rPr>
              <a:t>Sprache: Offiziel: Latein!</a:t>
            </a:r>
          </a:p>
          <a:p>
            <a:pPr algn="l"/>
            <a:r>
              <a:rPr lang="en-US" altLang="en-US" sz="2000">
                <a:effectLst/>
              </a:rPr>
              <a:t>Römischer Lebensstil, römische Konsumgüter, </a:t>
            </a:r>
          </a:p>
          <a:p>
            <a:pPr algn="l"/>
            <a:r>
              <a:rPr lang="en-US" altLang="en-US" sz="2000">
                <a:effectLst/>
              </a:rPr>
              <a:t>Warum?</a:t>
            </a:r>
            <a:br>
              <a:rPr lang="en-US" altLang="en-US" sz="2000">
                <a:effectLst/>
              </a:rPr>
            </a:br>
            <a:r>
              <a:rPr lang="en-US" altLang="en-US" sz="2000">
                <a:effectLst/>
              </a:rPr>
              <a:t>Elite - identifiziert sich mit Augustus?</a:t>
            </a:r>
            <a:br>
              <a:rPr lang="en-US" altLang="en-US" sz="2000">
                <a:effectLst/>
              </a:rPr>
            </a:br>
            <a:r>
              <a:rPr lang="en-US" altLang="en-US" sz="2000">
                <a:effectLst/>
              </a:rPr>
              <a:t>% (Bevölkerung): Teil der Bürgerkriegsarmeen</a:t>
            </a:r>
            <a:br>
              <a:rPr lang="en-US" altLang="en-US" sz="2000">
                <a:effectLst/>
              </a:rPr>
            </a:br>
            <a:endParaRPr lang="en-US" altLang="en-US" sz="2000">
              <a:effectLst/>
            </a:endParaRPr>
          </a:p>
        </p:txBody>
      </p:sp>
      <p:pic>
        <p:nvPicPr>
          <p:cNvPr id="5134" name="Picture 14" descr="C:\Eigene Dateien\FERCAN\CAG FIG 13 1 237 Vitrolles praitor SMAL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7600" y="914400"/>
            <a:ext cx="4343400" cy="2101850"/>
          </a:xfrm>
          <a:prstGeom prst="rect">
            <a:avLst/>
          </a:prstGeom>
          <a:noFill/>
          <a:extLst>
            <a:ext uri="{909E8E84-426E-40DD-AFC4-6F175D3DCCD1}">
              <a14:hiddenFill xmlns:a14="http://schemas.microsoft.com/office/drawing/2010/main">
                <a:solidFill>
                  <a:srgbClr val="FFFFFF"/>
                </a:solidFill>
              </a14:hiddenFill>
            </a:ext>
          </a:extLst>
        </p:spPr>
      </p:pic>
      <p:pic>
        <p:nvPicPr>
          <p:cNvPr id="5135" name="Picture 15" descr="C:\Eigene Dateien\FERCAN\CAG FIG 13 1 223 ROQUEPERTUSE Hermes bicéphale.JPG"/>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3276600" y="3254375"/>
            <a:ext cx="5041900" cy="3603625"/>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C:\Eigene Dateien\CIVITAS VANGIONUM Religion\gundestr chaudron-gundestrupB2b.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1905000"/>
            <a:ext cx="48006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5137" name="Picture 17" descr="C:\Eigene Dateien\Dissertation NEU\vaso a trottola Ornavasso Martin-Kilcher p202.T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86513" y="0"/>
            <a:ext cx="2757487"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15299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5134"/>
                                        </p:tgtEl>
                                        <p:attrNameLst>
                                          <p:attrName>style.visibility</p:attrName>
                                        </p:attrNameLst>
                                      </p:cBhvr>
                                      <p:to>
                                        <p:strVal val="visible"/>
                                      </p:to>
                                    </p:set>
                                    <p:animEffect transition="in" filter="randombar(horizontal)">
                                      <p:cBhvr>
                                        <p:cTn id="7" dur="500"/>
                                        <p:tgtEl>
                                          <p:spTgt spid="5134"/>
                                        </p:tgtEl>
                                      </p:cBhvr>
                                    </p:animEffect>
                                  </p:childTnLst>
                                </p:cTn>
                              </p:par>
                            </p:childTnLst>
                          </p:cTn>
                        </p:par>
                        <p:par>
                          <p:cTn id="8" fill="hold" nodeType="afterGroup">
                            <p:stCondLst>
                              <p:cond delay="500"/>
                            </p:stCondLst>
                            <p:childTnLst>
                              <p:par>
                                <p:cTn id="9" presetID="7" presetClass="entr" presetSubtype="4" fill="hold" nodeType="afterEffect">
                                  <p:stCondLst>
                                    <p:cond delay="0"/>
                                  </p:stCondLst>
                                  <p:childTnLst>
                                    <p:set>
                                      <p:cBhvr>
                                        <p:cTn id="10" dur="1" fill="hold">
                                          <p:stCondLst>
                                            <p:cond delay="0"/>
                                          </p:stCondLst>
                                        </p:cTn>
                                        <p:tgtEl>
                                          <p:spTgt spid="5135"/>
                                        </p:tgtEl>
                                        <p:attrNameLst>
                                          <p:attrName>style.visibility</p:attrName>
                                        </p:attrNameLst>
                                      </p:cBhvr>
                                      <p:to>
                                        <p:strVal val="visible"/>
                                      </p:to>
                                    </p:set>
                                    <p:anim calcmode="lin" valueType="num">
                                      <p:cBhvr additive="base">
                                        <p:cTn id="11" dur="5000" fill="hold"/>
                                        <p:tgtEl>
                                          <p:spTgt spid="5135"/>
                                        </p:tgtEl>
                                        <p:attrNameLst>
                                          <p:attrName>ppt_x</p:attrName>
                                        </p:attrNameLst>
                                      </p:cBhvr>
                                      <p:tavLst>
                                        <p:tav tm="0">
                                          <p:val>
                                            <p:strVal val="#ppt_x"/>
                                          </p:val>
                                        </p:tav>
                                        <p:tav tm="100000">
                                          <p:val>
                                            <p:strVal val="#ppt_x"/>
                                          </p:val>
                                        </p:tav>
                                      </p:tavLst>
                                    </p:anim>
                                    <p:anim calcmode="lin" valueType="num">
                                      <p:cBhvr additive="base">
                                        <p:cTn id="12" dur="5000" fill="hold"/>
                                        <p:tgtEl>
                                          <p:spTgt spid="5135"/>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500"/>
                            </p:stCondLst>
                            <p:childTnLst>
                              <p:par>
                                <p:cTn id="14" presetID="7" presetClass="entr" presetSubtype="4" fill="hold" nodeType="afterEffect">
                                  <p:stCondLst>
                                    <p:cond delay="1000"/>
                                  </p:stCondLst>
                                  <p:childTnLst>
                                    <p:set>
                                      <p:cBhvr>
                                        <p:cTn id="15" dur="1" fill="hold">
                                          <p:stCondLst>
                                            <p:cond delay="0"/>
                                          </p:stCondLst>
                                        </p:cTn>
                                        <p:tgtEl>
                                          <p:spTgt spid="5136"/>
                                        </p:tgtEl>
                                        <p:attrNameLst>
                                          <p:attrName>style.visibility</p:attrName>
                                        </p:attrNameLst>
                                      </p:cBhvr>
                                      <p:to>
                                        <p:strVal val="visible"/>
                                      </p:to>
                                    </p:set>
                                    <p:anim calcmode="lin" valueType="num">
                                      <p:cBhvr additive="base">
                                        <p:cTn id="16" dur="5000" fill="hold"/>
                                        <p:tgtEl>
                                          <p:spTgt spid="5136"/>
                                        </p:tgtEl>
                                        <p:attrNameLst>
                                          <p:attrName>ppt_x</p:attrName>
                                        </p:attrNameLst>
                                      </p:cBhvr>
                                      <p:tavLst>
                                        <p:tav tm="0">
                                          <p:val>
                                            <p:strVal val="#ppt_x"/>
                                          </p:val>
                                        </p:tav>
                                        <p:tav tm="100000">
                                          <p:val>
                                            <p:strVal val="#ppt_x"/>
                                          </p:val>
                                        </p:tav>
                                      </p:tavLst>
                                    </p:anim>
                                    <p:anim calcmode="lin" valueType="num">
                                      <p:cBhvr additive="base">
                                        <p:cTn id="17" dur="5000" fill="hold"/>
                                        <p:tgtEl>
                                          <p:spTgt spid="5136"/>
                                        </p:tgtEl>
                                        <p:attrNameLst>
                                          <p:attrName>ppt_y</p:attrName>
                                        </p:attrNameLst>
                                      </p:cBhvr>
                                      <p:tavLst>
                                        <p:tav tm="0">
                                          <p:val>
                                            <p:strVal val="1+#ppt_h/2"/>
                                          </p:val>
                                        </p:tav>
                                        <p:tav tm="100000">
                                          <p:val>
                                            <p:strVal val="#ppt_y"/>
                                          </p:val>
                                        </p:tav>
                                      </p:tavLst>
                                    </p:anim>
                                  </p:childTnLst>
                                </p:cTn>
                              </p:par>
                            </p:childTnLst>
                          </p:cTn>
                        </p:par>
                        <p:par>
                          <p:cTn id="18" fill="hold" nodeType="afterGroup">
                            <p:stCondLst>
                              <p:cond delay="11500"/>
                            </p:stCondLst>
                            <p:childTnLst>
                              <p:par>
                                <p:cTn id="19" presetID="7" presetClass="entr" presetSubtype="8" fill="hold" nodeType="afterEffect">
                                  <p:stCondLst>
                                    <p:cond delay="1000"/>
                                  </p:stCondLst>
                                  <p:childTnLst>
                                    <p:set>
                                      <p:cBhvr>
                                        <p:cTn id="20" dur="1" fill="hold">
                                          <p:stCondLst>
                                            <p:cond delay="0"/>
                                          </p:stCondLst>
                                        </p:cTn>
                                        <p:tgtEl>
                                          <p:spTgt spid="5137"/>
                                        </p:tgtEl>
                                        <p:attrNameLst>
                                          <p:attrName>style.visibility</p:attrName>
                                        </p:attrNameLst>
                                      </p:cBhvr>
                                      <p:to>
                                        <p:strVal val="visible"/>
                                      </p:to>
                                    </p:set>
                                    <p:anim calcmode="lin" valueType="num">
                                      <p:cBhvr additive="base">
                                        <p:cTn id="21" dur="5000" fill="hold"/>
                                        <p:tgtEl>
                                          <p:spTgt spid="5137"/>
                                        </p:tgtEl>
                                        <p:attrNameLst>
                                          <p:attrName>ppt_x</p:attrName>
                                        </p:attrNameLst>
                                      </p:cBhvr>
                                      <p:tavLst>
                                        <p:tav tm="0">
                                          <p:val>
                                            <p:strVal val="0-#ppt_w/2"/>
                                          </p:val>
                                        </p:tav>
                                        <p:tav tm="100000">
                                          <p:val>
                                            <p:strVal val="#ppt_x"/>
                                          </p:val>
                                        </p:tav>
                                      </p:tavLst>
                                    </p:anim>
                                    <p:anim calcmode="lin" valueType="num">
                                      <p:cBhvr additive="base">
                                        <p:cTn id="22" dur="5000" fill="hold"/>
                                        <p:tgtEl>
                                          <p:spTgt spid="513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a:t>Kulturelle Revolution</a:t>
            </a:r>
          </a:p>
        </p:txBody>
      </p:sp>
      <p:sp>
        <p:nvSpPr>
          <p:cNvPr id="20483" name="Text Box 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effectLst/>
              </a:rPr>
              <a:t>Im Westen des Römischen Reiches:</a:t>
            </a:r>
          </a:p>
          <a:p>
            <a:pPr algn="l"/>
            <a:r>
              <a:rPr lang="en-US" altLang="en-US" sz="2000">
                <a:effectLst/>
              </a:rPr>
              <a:t>Aufgabe der </a:t>
            </a:r>
            <a:r>
              <a:rPr lang="en-US" altLang="en-US" sz="2000" u="sng">
                <a:effectLst/>
              </a:rPr>
              <a:t>vorrömischen</a:t>
            </a:r>
            <a:r>
              <a:rPr lang="en-US" altLang="en-US" sz="2000">
                <a:effectLst/>
              </a:rPr>
              <a:t>, d.h. </a:t>
            </a:r>
            <a:r>
              <a:rPr lang="en-US" altLang="en-US" sz="2000" u="sng">
                <a:effectLst/>
              </a:rPr>
              <a:t>voraugusteischen</a:t>
            </a:r>
            <a:r>
              <a:rPr lang="en-US" altLang="en-US" sz="2000">
                <a:effectLst/>
              </a:rPr>
              <a:t> Kultur!</a:t>
            </a:r>
          </a:p>
          <a:p>
            <a:pPr algn="l"/>
            <a:r>
              <a:rPr lang="en-US" altLang="en-US" sz="2000">
                <a:effectLst/>
              </a:rPr>
              <a:t>La Tène Kultur &amp; Kunst verschwindet</a:t>
            </a:r>
          </a:p>
          <a:p>
            <a:pPr algn="l"/>
            <a:r>
              <a:rPr lang="en-US" altLang="en-US" sz="2000">
                <a:effectLst/>
              </a:rPr>
              <a:t>Sprache: Offiziel: Latein!</a:t>
            </a:r>
          </a:p>
          <a:p>
            <a:pPr algn="l"/>
            <a:r>
              <a:rPr lang="en-US" altLang="en-US" sz="2000">
                <a:effectLst/>
              </a:rPr>
              <a:t>Römischer Lebensstil, römische Konsumgüter, </a:t>
            </a:r>
          </a:p>
          <a:p>
            <a:pPr algn="l"/>
            <a:r>
              <a:rPr lang="en-US" altLang="en-US" sz="2000">
                <a:effectLst/>
              </a:rPr>
              <a:t>Warum?</a:t>
            </a:r>
            <a:br>
              <a:rPr lang="en-US" altLang="en-US" sz="2000">
                <a:effectLst/>
              </a:rPr>
            </a:br>
            <a:r>
              <a:rPr lang="en-US" altLang="en-US" sz="2000">
                <a:effectLst/>
              </a:rPr>
              <a:t>Elite - identifiziert sich mit Augustus?</a:t>
            </a:r>
            <a:br>
              <a:rPr lang="en-US" altLang="en-US" sz="2000">
                <a:effectLst/>
              </a:rPr>
            </a:br>
            <a:r>
              <a:rPr lang="en-US" altLang="en-US" sz="2000">
                <a:effectLst/>
              </a:rPr>
              <a:t>% (Bevölkerung): Teil der Bürgerkriegsarmeen</a:t>
            </a:r>
            <a:br>
              <a:rPr lang="en-US" altLang="en-US" sz="2000">
                <a:effectLst/>
              </a:rPr>
            </a:br>
            <a:endParaRPr lang="en-US" altLang="en-US" sz="2000">
              <a:effectLst/>
            </a:endParaRPr>
          </a:p>
        </p:txBody>
      </p:sp>
      <p:pic>
        <p:nvPicPr>
          <p:cNvPr id="20484" name="Picture 4"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0" y="1479550"/>
            <a:ext cx="6702425" cy="4932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1796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20484"/>
                                        </p:tgtEl>
                                        <p:attrNameLst>
                                          <p:attrName>style.visibility</p:attrName>
                                        </p:attrNameLst>
                                      </p:cBhvr>
                                      <p:to>
                                        <p:strVal val="visible"/>
                                      </p:to>
                                    </p:set>
                                    <p:animEffect transition="in" filter="randombar(horizontal)">
                                      <p:cBhvr>
                                        <p:cTn id="7" dur="500"/>
                                        <p:tgtEl>
                                          <p:spTgt spid="20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a:t>Kulturelle Revolution</a:t>
            </a:r>
          </a:p>
        </p:txBody>
      </p:sp>
      <p:sp>
        <p:nvSpPr>
          <p:cNvPr id="25603" name="Text Box 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solidFill>
                  <a:schemeClr val="tx2"/>
                </a:solidFill>
                <a:effectLst/>
              </a:rPr>
              <a:t>Im Westen des Römischen Reiches:</a:t>
            </a:r>
          </a:p>
          <a:p>
            <a:pPr algn="l"/>
            <a:r>
              <a:rPr lang="en-US" altLang="en-US" sz="2000">
                <a:solidFill>
                  <a:schemeClr val="tx2"/>
                </a:solidFill>
                <a:effectLst/>
              </a:rPr>
              <a:t>Aufgabe der </a:t>
            </a:r>
            <a:r>
              <a:rPr lang="en-US" altLang="en-US" sz="2000" u="sng">
                <a:solidFill>
                  <a:schemeClr val="tx2"/>
                </a:solidFill>
                <a:effectLst/>
              </a:rPr>
              <a:t>vorrömischen</a:t>
            </a:r>
            <a:r>
              <a:rPr lang="en-US" altLang="en-US" sz="2000">
                <a:solidFill>
                  <a:schemeClr val="tx2"/>
                </a:solidFill>
                <a:effectLst/>
              </a:rPr>
              <a:t>, d.h. </a:t>
            </a:r>
            <a:r>
              <a:rPr lang="en-US" altLang="en-US" sz="2000" u="sng">
                <a:solidFill>
                  <a:schemeClr val="tx2"/>
                </a:solidFill>
                <a:effectLst/>
              </a:rPr>
              <a:t>voraugusteischen</a:t>
            </a:r>
            <a:r>
              <a:rPr lang="en-US" altLang="en-US" sz="2000">
                <a:solidFill>
                  <a:schemeClr val="tx2"/>
                </a:solidFill>
                <a:effectLst/>
              </a:rPr>
              <a:t> Kultur!</a:t>
            </a:r>
          </a:p>
          <a:p>
            <a:pPr algn="l"/>
            <a:r>
              <a:rPr lang="en-US" altLang="en-US" sz="2000">
                <a:solidFill>
                  <a:schemeClr val="tx2"/>
                </a:solidFill>
                <a:effectLst/>
              </a:rPr>
              <a:t>La Tène Kultur &amp; Kunst verschwindet</a:t>
            </a:r>
          </a:p>
          <a:p>
            <a:pPr algn="l"/>
            <a:r>
              <a:rPr lang="en-US" altLang="en-US" sz="2000">
                <a:solidFill>
                  <a:schemeClr val="tx2"/>
                </a:solidFill>
                <a:effectLst/>
              </a:rPr>
              <a:t>Sprache: Offiziel: Latein!</a:t>
            </a:r>
          </a:p>
          <a:p>
            <a:pPr algn="l"/>
            <a:r>
              <a:rPr lang="en-US" altLang="en-US" sz="2000">
                <a:solidFill>
                  <a:schemeClr val="tx2"/>
                </a:solidFill>
                <a:effectLst/>
              </a:rPr>
              <a:t>Römischer Lebensstil, römische Konsumgüter, </a:t>
            </a:r>
          </a:p>
          <a:p>
            <a:pPr algn="l"/>
            <a:r>
              <a:rPr lang="en-US" altLang="en-US" sz="2000">
                <a:solidFill>
                  <a:schemeClr val="tx2"/>
                </a:solidFill>
                <a:effectLst/>
              </a:rPr>
              <a:t>Warum?</a:t>
            </a:r>
            <a:br>
              <a:rPr lang="en-US" altLang="en-US" sz="2000">
                <a:solidFill>
                  <a:schemeClr val="tx2"/>
                </a:solidFill>
                <a:effectLst/>
              </a:rPr>
            </a:br>
            <a:r>
              <a:rPr lang="en-US" altLang="en-US" sz="2000">
                <a:solidFill>
                  <a:schemeClr val="tx2"/>
                </a:solidFill>
                <a:effectLst/>
              </a:rPr>
              <a:t>Elite - identifiziert sich mit Augustus?</a:t>
            </a:r>
            <a:br>
              <a:rPr lang="en-US" altLang="en-US" sz="2000">
                <a:solidFill>
                  <a:schemeClr val="tx2"/>
                </a:solidFill>
                <a:effectLst/>
              </a:rPr>
            </a:br>
            <a:r>
              <a:rPr lang="en-US" altLang="en-US" sz="2000">
                <a:solidFill>
                  <a:schemeClr val="tx2"/>
                </a:solidFill>
                <a:effectLst/>
              </a:rPr>
              <a:t>% (Bevölkerung): Teil der Bürgerkriegsarmeen</a:t>
            </a:r>
            <a:br>
              <a:rPr lang="en-US" altLang="en-US" sz="2000">
                <a:solidFill>
                  <a:schemeClr val="tx2"/>
                </a:solidFill>
                <a:effectLst/>
              </a:rPr>
            </a:br>
            <a:endParaRPr lang="en-US" altLang="en-US" sz="2000">
              <a:solidFill>
                <a:schemeClr val="tx2"/>
              </a:solidFill>
              <a:effectLst/>
            </a:endParaRPr>
          </a:p>
        </p:txBody>
      </p:sp>
      <p:sp>
        <p:nvSpPr>
          <p:cNvPr id="25604" name="Text Box 4"/>
          <p:cNvSpPr txBox="1">
            <a:spLocks noChangeArrowheads="1"/>
          </p:cNvSpPr>
          <p:nvPr/>
        </p:nvSpPr>
        <p:spPr bwMode="auto">
          <a:xfrm>
            <a:off x="4572000" y="2209800"/>
            <a:ext cx="411480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Die “kulturelle Revolution”</a:t>
            </a:r>
          </a:p>
          <a:p>
            <a:pPr algn="l"/>
            <a:r>
              <a:rPr lang="en-US" altLang="en-US" b="1">
                <a:effectLst/>
              </a:rPr>
              <a:t>Dient der INTEGRATION </a:t>
            </a:r>
            <a:br>
              <a:rPr lang="en-US" altLang="en-US" b="1">
                <a:effectLst/>
              </a:rPr>
            </a:br>
            <a:r>
              <a:rPr lang="en-US" altLang="en-US" b="1">
                <a:effectLst/>
              </a:rPr>
              <a:t>und dem ZUSAMMENHALT des Römischen Reiches!</a:t>
            </a:r>
          </a:p>
          <a:p>
            <a:pPr algn="l"/>
            <a:r>
              <a:rPr lang="en-US" altLang="en-US" b="1">
                <a:effectLst/>
              </a:rPr>
              <a:t>ZUFALL ? </a:t>
            </a:r>
          </a:p>
          <a:p>
            <a:pPr algn="l"/>
            <a:r>
              <a:rPr lang="en-US" altLang="en-US" b="1">
                <a:effectLst/>
              </a:rPr>
              <a:t>ABSICHT ? GEPLANT ?</a:t>
            </a:r>
          </a:p>
          <a:p>
            <a:pPr algn="l"/>
            <a:endParaRPr lang="en-US" altLang="en-US" b="1">
              <a:effectLst/>
            </a:endParaRPr>
          </a:p>
        </p:txBody>
      </p:sp>
    </p:spTree>
    <p:extLst>
      <p:ext uri="{BB962C8B-B14F-4D97-AF65-F5344CB8AC3E}">
        <p14:creationId xmlns:p14="http://schemas.microsoft.com/office/powerpoint/2010/main" val="3900896545"/>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6055</TotalTime>
  <Words>4058</Words>
  <Application>Microsoft Office PowerPoint</Application>
  <PresentationFormat>On-screen Show (4:3)</PresentationFormat>
  <Paragraphs>876</Paragraphs>
  <Slides>145</Slides>
  <Notes>1</Notes>
  <HiddenSlides>0</HiddenSlides>
  <MMClips>0</MMClips>
  <ScaleCrop>false</ScaleCrop>
  <HeadingPairs>
    <vt:vector size="4" baseType="variant">
      <vt:variant>
        <vt:lpstr>Theme</vt:lpstr>
      </vt:variant>
      <vt:variant>
        <vt:i4>1</vt:i4>
      </vt:variant>
      <vt:variant>
        <vt:lpstr>Slide Titles</vt:lpstr>
      </vt:variant>
      <vt:variant>
        <vt:i4>145</vt:i4>
      </vt:variant>
    </vt:vector>
  </HeadingPairs>
  <TitlesOfParts>
    <vt:vector size="146" baseType="lpstr">
      <vt:lpstr>Civic</vt:lpstr>
      <vt:lpstr>Augustus &amp; the establishment of the Principate</vt:lpstr>
      <vt:lpstr>PowerPoint Presentation</vt:lpstr>
      <vt:lpstr>PowerPoint Presentation</vt:lpstr>
      <vt:lpstr>Octavian’s Rise to Power</vt:lpstr>
      <vt:lpstr>Caesar’s assassination 44 B.C.</vt:lpstr>
      <vt:lpstr>Caesar’s assassination 44 B.C.</vt:lpstr>
      <vt:lpstr>Caesar’s assassination 44 B.C.</vt:lpstr>
      <vt:lpstr>Caesar’s assassination 44 B.C.</vt:lpstr>
      <vt:lpstr>Caesar’s assassination 44 B.C.</vt:lpstr>
      <vt:lpstr>Caesar’s assassination 44 B.C.</vt:lpstr>
      <vt:lpstr>Caesar’s assassination 44 B.C.</vt:lpstr>
      <vt:lpstr>Caesar’s assassination 44 B.C.</vt:lpstr>
      <vt:lpstr>Octavian</vt:lpstr>
      <vt:lpstr>Octavian</vt:lpstr>
      <vt:lpstr>Octavian</vt:lpstr>
      <vt:lpstr>Octavian</vt:lpstr>
      <vt:lpstr>Octavian</vt:lpstr>
      <vt:lpstr>PowerPoint Presentation</vt:lpstr>
      <vt:lpstr>Octavian</vt:lpstr>
      <vt:lpstr>Octavian</vt:lpstr>
      <vt:lpstr>Octavian</vt:lpstr>
      <vt:lpstr>Triumvirate</vt:lpstr>
      <vt:lpstr>Triumvirate</vt:lpstr>
      <vt:lpstr>Triumvirate</vt:lpstr>
      <vt:lpstr>Triumvirate</vt:lpstr>
      <vt:lpstr>Triumvirate</vt:lpstr>
      <vt:lpstr>Political “Propaganda”</vt:lpstr>
      <vt:lpstr>Political “Propaganda”</vt:lpstr>
      <vt:lpstr>Political “Propaganda”</vt:lpstr>
      <vt:lpstr>Political “Propaganda”</vt:lpstr>
      <vt:lpstr>Political “Propaganda”</vt:lpstr>
      <vt:lpstr>PowerPoint Presentation</vt:lpstr>
      <vt:lpstr>Political “Propaganda”</vt:lpstr>
      <vt:lpstr>PowerPoint Presentation</vt:lpstr>
      <vt:lpstr>PowerPoint Presentation</vt:lpstr>
      <vt:lpstr>PowerPoint Presentation</vt:lpstr>
      <vt:lpstr>PowerPoint Presentation</vt:lpstr>
      <vt:lpstr>Return to Rome, 29 BC</vt:lpstr>
      <vt:lpstr>Return to Rome, 29 BC</vt:lpstr>
      <vt:lpstr>Return to Rome, 29 BC</vt:lpstr>
      <vt:lpstr>Return to Rome, 29 BC</vt:lpstr>
      <vt:lpstr>Return to Rome, 29 BC</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PowerPoint Presentation</vt:lpstr>
      <vt:lpstr>23 B.C. – tribunician power</vt:lpstr>
      <vt:lpstr>23 B.C. – tribunician power</vt:lpstr>
      <vt:lpstr>23 B.C. – tribunician power</vt:lpstr>
      <vt:lpstr>The man of the people…(?)</vt:lpstr>
      <vt:lpstr>PowerPoint Presentation</vt:lpstr>
      <vt:lpstr>Consolidating his power</vt:lpstr>
      <vt:lpstr>Consolidating his power</vt:lpstr>
      <vt:lpstr>Consolidating his power</vt:lpstr>
      <vt:lpstr>Consolidating his power</vt:lpstr>
      <vt:lpstr>Consolidating his power</vt:lpstr>
      <vt:lpstr>Consolidating his power</vt:lpstr>
      <vt:lpstr>Consolidating his power</vt:lpstr>
      <vt:lpstr>PowerPoint Presentation</vt:lpstr>
      <vt:lpstr>Augustus Workshop</vt:lpstr>
      <vt:lpstr>Debate</vt:lpstr>
      <vt:lpstr>Workshop – Sources for Octavian/Augustus</vt:lpstr>
      <vt:lpstr>Workshop – Sources for Octavian/Augustus</vt:lpstr>
      <vt:lpstr>Who are today’s authors?</vt:lpstr>
      <vt:lpstr>PowerPoint Presentation</vt:lpstr>
      <vt:lpstr>PowerPoint Presentation</vt:lpstr>
      <vt:lpstr>PowerPoint Presentation</vt:lpstr>
      <vt:lpstr>PowerPoint Presentation</vt:lpstr>
      <vt:lpstr>PowerPoint Presentation</vt:lpstr>
      <vt:lpstr>Ideology</vt:lpstr>
      <vt:lpstr>Ideology</vt:lpstr>
      <vt:lpstr>Ideology</vt:lpstr>
      <vt:lpstr>Ideology</vt:lpstr>
      <vt:lpstr>Augustan Rome</vt:lpstr>
      <vt:lpstr>Augustan Rome</vt:lpstr>
      <vt:lpstr>Augustan Rome</vt:lpstr>
      <vt:lpstr>Augustan Rome</vt:lpstr>
      <vt:lpstr>Augustan Rome</vt:lpstr>
      <vt:lpstr>Augustan Rome</vt:lpstr>
      <vt:lpstr>Augustan Rome</vt:lpstr>
      <vt:lpstr>Pantheon (&lt; Πανθεον), 27 B.C.</vt:lpstr>
      <vt:lpstr>Pantheon (&lt; Πανθεον), 27 B.C.</vt:lpstr>
      <vt:lpstr>Pantheon (&lt; Πανθεον), 27 B.C.</vt:lpstr>
      <vt:lpstr>Augustus’ Building Programme</vt:lpstr>
      <vt:lpstr>Augustus’ Building Programme</vt:lpstr>
      <vt:lpstr>Augustus’ Building Programme</vt:lpstr>
      <vt:lpstr>Augustus’ Building Programme</vt:lpstr>
      <vt:lpstr>Augustus’ Building Programme</vt:lpstr>
      <vt:lpstr>PowerPoint Presentation</vt:lpstr>
      <vt:lpstr>PowerPoint Presentation</vt:lpstr>
      <vt:lpstr>PowerPoint Presentation</vt:lpstr>
      <vt:lpstr>Pax Augusti / Pax Romana</vt:lpstr>
      <vt:lpstr>PowerPoint Presentation</vt:lpstr>
      <vt:lpstr>Victory Ideology</vt:lpstr>
      <vt:lpstr>Victory Ideology</vt:lpstr>
      <vt:lpstr>Victory Ideology</vt:lpstr>
      <vt:lpstr>PowerPoint Presentation</vt:lpstr>
      <vt:lpstr>PowerPoint Presentation</vt:lpstr>
      <vt:lpstr>PowerPoint Presentation</vt:lpstr>
      <vt:lpstr>Forum Augusti – 2 B.C.</vt:lpstr>
      <vt:lpstr>Forum Augusti – 2 B.C.</vt:lpstr>
      <vt:lpstr>Forum Augusti – 2 B.C.</vt:lpstr>
      <vt:lpstr>Forum Augusti – 2 B.C.</vt:lpstr>
      <vt:lpstr>Forum Augusti – 2 B.C.</vt:lpstr>
      <vt:lpstr>Forum Augusti – 2 B.C.</vt:lpstr>
      <vt:lpstr>Forum Augusti – 2 B.C.</vt:lpstr>
      <vt:lpstr>Forum Augusti – 2 B.C.</vt:lpstr>
      <vt:lpstr>PowerPoint Presentation</vt:lpstr>
      <vt:lpstr>PowerPoint Presentation</vt:lpstr>
      <vt:lpstr>Forum Augusti – 2 B.C.</vt:lpstr>
      <vt:lpstr>PowerPoint Presentation</vt:lpstr>
      <vt:lpstr>Forum Augusti – 2 B.C.</vt:lpstr>
      <vt:lpstr>Forum Augusti – 2 B.C.</vt:lpstr>
      <vt:lpstr>Forum Augusti – 2 B.C.</vt:lpstr>
      <vt:lpstr>Augustus Workshop</vt:lpstr>
      <vt:lpstr>Debate</vt:lpstr>
      <vt:lpstr>Workshop – Sources for Octavian/Augustus</vt:lpstr>
      <vt:lpstr>Workshop – Sources for Octavian/Augustus</vt:lpstr>
      <vt:lpstr>Who are today’s authors?</vt:lpstr>
      <vt:lpstr>PowerPoint Presentation</vt:lpstr>
      <vt:lpstr>Ideology</vt:lpstr>
      <vt:lpstr>Ideology</vt:lpstr>
      <vt:lpstr>Augustus’ Building Programme</vt:lpstr>
      <vt:lpstr>Pax Augusti / Pax Romana</vt:lpstr>
      <vt:lpstr>ara pacis / temple of peace</vt:lpstr>
      <vt:lpstr>Piety</vt:lpstr>
      <vt:lpstr>End of Lecture 1, 27th January 2014</vt:lpstr>
      <vt:lpstr>Absolute Rule ! Autocracy</vt:lpstr>
      <vt:lpstr>Forum Romanum</vt:lpstr>
      <vt:lpstr>Forum Romanum</vt:lpstr>
      <vt:lpstr>Forum Romanum</vt:lpstr>
      <vt:lpstr>Städtegründungen</vt:lpstr>
      <vt:lpstr>Städtegründungen</vt:lpstr>
      <vt:lpstr>Städtegründungen</vt:lpstr>
      <vt:lpstr>Städtegründungen</vt:lpstr>
      <vt:lpstr>Kulturelle Revolution</vt:lpstr>
      <vt:lpstr>Kulturelle Revolution</vt:lpstr>
      <vt:lpstr>Kulturelle Revolution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to Empire</dc:title>
  <dc:creator>Ralph</dc:creator>
  <cp:lastModifiedBy>Ralph Haeussler</cp:lastModifiedBy>
  <cp:revision>373</cp:revision>
  <dcterms:created xsi:type="dcterms:W3CDTF">2014-01-25T20:18:34Z</dcterms:created>
  <dcterms:modified xsi:type="dcterms:W3CDTF">2016-02-08T03:03:12Z</dcterms:modified>
</cp:coreProperties>
</file>