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6"/>
  </p:notesMasterIdLst>
  <p:sldIdLst>
    <p:sldId id="256" r:id="rId2"/>
    <p:sldId id="258" r:id="rId3"/>
    <p:sldId id="257" r:id="rId4"/>
    <p:sldId id="259" r:id="rId5"/>
  </p:sldIdLst>
  <p:sldSz cx="17610138" cy="990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7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0AD3B1-6289-49F4-8420-A26C26089917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32E759-DC72-4BE7-AD66-3F1CD1CFC5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172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32E759-DC72-4BE7-AD66-3F1CD1CFC54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02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8277" y="990600"/>
            <a:ext cx="11556653" cy="4292601"/>
          </a:xfrm>
        </p:spPr>
        <p:txBody>
          <a:bodyPr anchor="b">
            <a:normAutofit/>
          </a:bodyPr>
          <a:lstStyle>
            <a:lvl1pPr algn="l">
              <a:defRPr sz="6933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8277" y="5552253"/>
            <a:ext cx="9245322" cy="2812814"/>
          </a:xfrm>
        </p:spPr>
        <p:txBody>
          <a:bodyPr anchor="t">
            <a:normAutofit/>
          </a:bodyPr>
          <a:lstStyle>
            <a:lvl1pPr marL="0" indent="0" algn="l">
              <a:buNone/>
              <a:defRPr sz="3033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207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811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6415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3018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9622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6226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2830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11884550" y="12230"/>
            <a:ext cx="5503168" cy="550333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8822648" y="132233"/>
            <a:ext cx="8782905" cy="878316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0451433" y="330200"/>
            <a:ext cx="7154119" cy="715433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10595891" y="46625"/>
            <a:ext cx="7009663" cy="700987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11331943" y="880535"/>
            <a:ext cx="6273610" cy="62737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7056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334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6" y="2898422"/>
            <a:ext cx="12327098" cy="3295644"/>
          </a:xfrm>
        </p:spPr>
        <p:txBody>
          <a:bodyPr anchor="b">
            <a:normAutofit/>
          </a:bodyPr>
          <a:lstStyle>
            <a:lvl1pPr algn="l">
              <a:defRPr sz="5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8" y="6493934"/>
            <a:ext cx="12327097" cy="2164644"/>
          </a:xfrm>
        </p:spPr>
        <p:txBody>
          <a:bodyPr anchor="t">
            <a:normAutofit/>
          </a:bodyPr>
          <a:lstStyle>
            <a:lvl1pPr marL="0" indent="0" algn="l">
              <a:buNone/>
              <a:defRPr sz="2600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541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8276" y="990601"/>
            <a:ext cx="7131954" cy="522205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9274" y="990601"/>
            <a:ext cx="7127367" cy="522205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939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4074" y="990600"/>
            <a:ext cx="6716157" cy="832378"/>
          </a:xfrm>
        </p:spPr>
        <p:txBody>
          <a:bodyPr anchor="b">
            <a:noAutofit/>
          </a:bodyPr>
          <a:lstStyle>
            <a:lvl1pPr marL="0" indent="0">
              <a:buNone/>
              <a:defRPr sz="4044" b="0">
                <a:solidFill>
                  <a:schemeClr val="tx1"/>
                </a:solidFill>
              </a:defRPr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8276" y="1835208"/>
            <a:ext cx="7131954" cy="4377444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780609" y="990600"/>
            <a:ext cx="6738325" cy="832378"/>
          </a:xfrm>
        </p:spPr>
        <p:txBody>
          <a:bodyPr anchor="b">
            <a:noAutofit/>
          </a:bodyPr>
          <a:lstStyle>
            <a:lvl1pPr marL="0" indent="0">
              <a:buNone/>
              <a:defRPr sz="4044" b="0">
                <a:solidFill>
                  <a:schemeClr val="tx1"/>
                </a:solidFill>
              </a:defRPr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386980" y="1822978"/>
            <a:ext cx="7119724" cy="4377444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396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494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495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33599" y="990600"/>
            <a:ext cx="5283041" cy="1981200"/>
          </a:xfrm>
        </p:spPr>
        <p:txBody>
          <a:bodyPr anchor="b">
            <a:normAutofit/>
          </a:bodyPr>
          <a:lstStyle>
            <a:lvl1pPr algn="l">
              <a:defRPr sz="3467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8277" y="990600"/>
            <a:ext cx="8584944" cy="7667978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33599" y="3191933"/>
            <a:ext cx="5283041" cy="3020719"/>
          </a:xfrm>
        </p:spPr>
        <p:txBody>
          <a:bodyPr anchor="t">
            <a:normAutofit/>
          </a:bodyPr>
          <a:lstStyle>
            <a:lvl1pPr marL="0" indent="0">
              <a:buNone/>
              <a:defRPr sz="2311"/>
            </a:lvl1pPr>
            <a:lvl2pPr marL="660380" indent="0">
              <a:buNone/>
              <a:defRPr sz="1733"/>
            </a:lvl2pPr>
            <a:lvl3pPr marL="1320759" indent="0">
              <a:buNone/>
              <a:defRPr sz="1444"/>
            </a:lvl3pPr>
            <a:lvl4pPr marL="1981139" indent="0">
              <a:buNone/>
              <a:defRPr sz="1300"/>
            </a:lvl4pPr>
            <a:lvl5pPr marL="2641519" indent="0">
              <a:buNone/>
              <a:defRPr sz="1300"/>
            </a:lvl5pPr>
            <a:lvl6pPr marL="3301898" indent="0">
              <a:buNone/>
              <a:defRPr sz="1300"/>
            </a:lvl6pPr>
            <a:lvl7pPr marL="3962278" indent="0">
              <a:buNone/>
              <a:defRPr sz="1300"/>
            </a:lvl7pPr>
            <a:lvl8pPr marL="4622658" indent="0">
              <a:buNone/>
              <a:defRPr sz="1300"/>
            </a:lvl8pPr>
            <a:lvl9pPr marL="5283037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364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1635" y="2091267"/>
            <a:ext cx="8695006" cy="1651000"/>
          </a:xfrm>
        </p:spPr>
        <p:txBody>
          <a:bodyPr anchor="b">
            <a:normAutofit/>
          </a:bodyPr>
          <a:lstStyle>
            <a:lvl1pPr algn="l">
              <a:defRPr sz="4044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28530" y="1320800"/>
            <a:ext cx="4739042" cy="6604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2311"/>
            </a:lvl2pPr>
            <a:lvl3pPr marL="1320759" indent="0">
              <a:buNone/>
              <a:defRPr sz="2311"/>
            </a:lvl3pPr>
            <a:lvl4pPr marL="1981139" indent="0">
              <a:buNone/>
              <a:defRPr sz="2311"/>
            </a:lvl4pPr>
            <a:lvl5pPr marL="2641519" indent="0">
              <a:buNone/>
              <a:defRPr sz="2311"/>
            </a:lvl5pPr>
            <a:lvl6pPr marL="3301898" indent="0">
              <a:buNone/>
              <a:defRPr sz="2311"/>
            </a:lvl6pPr>
            <a:lvl7pPr marL="3962278" indent="0">
              <a:buNone/>
              <a:defRPr sz="2311"/>
            </a:lvl7pPr>
            <a:lvl8pPr marL="4622658" indent="0">
              <a:buNone/>
              <a:defRPr sz="2311"/>
            </a:lvl8pPr>
            <a:lvl9pPr marL="5283037" indent="0">
              <a:buNone/>
              <a:defRPr sz="2311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1635" y="4011318"/>
            <a:ext cx="8697299" cy="2959570"/>
          </a:xfrm>
        </p:spPr>
        <p:txBody>
          <a:bodyPr anchor="t">
            <a:normAutofit/>
          </a:bodyPr>
          <a:lstStyle>
            <a:lvl1pPr marL="0" indent="0">
              <a:buNone/>
              <a:defRPr sz="2600"/>
            </a:lvl1pPr>
            <a:lvl2pPr marL="660380" indent="0">
              <a:buNone/>
              <a:defRPr sz="1733"/>
            </a:lvl2pPr>
            <a:lvl3pPr marL="1320759" indent="0">
              <a:buNone/>
              <a:defRPr sz="1444"/>
            </a:lvl3pPr>
            <a:lvl4pPr marL="1981139" indent="0">
              <a:buNone/>
              <a:defRPr sz="1300"/>
            </a:lvl4pPr>
            <a:lvl5pPr marL="2641519" indent="0">
              <a:buNone/>
              <a:defRPr sz="1300"/>
            </a:lvl5pPr>
            <a:lvl6pPr marL="3301898" indent="0">
              <a:buNone/>
              <a:defRPr sz="1300"/>
            </a:lvl6pPr>
            <a:lvl7pPr marL="3962278" indent="0">
              <a:buNone/>
              <a:defRPr sz="1300"/>
            </a:lvl7pPr>
            <a:lvl8pPr marL="4622658" indent="0">
              <a:buNone/>
              <a:defRPr sz="1300"/>
            </a:lvl8pPr>
            <a:lvl9pPr marL="5283037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022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990570" y="770467"/>
            <a:ext cx="15626704" cy="4512733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2311"/>
            </a:lvl2pPr>
            <a:lvl3pPr marL="1320759" indent="0">
              <a:buNone/>
              <a:defRPr sz="2311"/>
            </a:lvl3pPr>
            <a:lvl4pPr marL="1981139" indent="0">
              <a:buNone/>
              <a:defRPr sz="2311"/>
            </a:lvl4pPr>
            <a:lvl5pPr marL="2641519" indent="0">
              <a:buNone/>
              <a:defRPr sz="2311"/>
            </a:lvl5pPr>
            <a:lvl6pPr marL="3301898" indent="0">
              <a:buNone/>
              <a:defRPr sz="2311"/>
            </a:lvl6pPr>
            <a:lvl7pPr marL="3962278" indent="0">
              <a:buNone/>
              <a:defRPr sz="2311"/>
            </a:lvl7pPr>
            <a:lvl8pPr marL="4622658" indent="0">
              <a:buNone/>
              <a:defRPr sz="2311"/>
            </a:lvl8pPr>
            <a:lvl9pPr marL="5283037" indent="0">
              <a:buNone/>
              <a:defRPr sz="2311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1320763" y="5552252"/>
            <a:ext cx="11994610" cy="6604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2311"/>
            </a:lvl1pPr>
            <a:lvl2pPr marL="660380" indent="0">
              <a:buFontTx/>
              <a:buNone/>
              <a:defRPr/>
            </a:lvl2pPr>
            <a:lvl3pPr marL="1320759" indent="0">
              <a:buFontTx/>
              <a:buNone/>
              <a:defRPr/>
            </a:lvl3pPr>
            <a:lvl4pPr marL="1981139" indent="0">
              <a:buFontTx/>
              <a:buNone/>
              <a:defRPr/>
            </a:lvl4pPr>
            <a:lvl5pPr marL="2641519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259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8" y="990600"/>
            <a:ext cx="14528364" cy="3962400"/>
          </a:xfrm>
        </p:spPr>
        <p:txBody>
          <a:bodyPr anchor="ctr">
            <a:normAutofit/>
          </a:bodyPr>
          <a:lstStyle>
            <a:lvl1pPr algn="l">
              <a:defRPr sz="4622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7" y="5943600"/>
            <a:ext cx="12329390" cy="2714978"/>
          </a:xfrm>
        </p:spPr>
        <p:txBody>
          <a:bodyPr anchor="ctr">
            <a:normAutofit/>
          </a:bodyPr>
          <a:lstStyle>
            <a:lvl1pPr marL="0" indent="0" algn="l">
              <a:buNone/>
              <a:defRPr sz="2889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912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8656" y="990600"/>
            <a:ext cx="13207605" cy="3962400"/>
          </a:xfrm>
        </p:spPr>
        <p:txBody>
          <a:bodyPr anchor="ctr">
            <a:normAutofit/>
          </a:bodyPr>
          <a:lstStyle>
            <a:lvl1pPr algn="l">
              <a:defRPr sz="4622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088910" y="4953000"/>
            <a:ext cx="12327097" cy="550333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660380" indent="0">
              <a:buFontTx/>
              <a:buNone/>
              <a:defRPr/>
            </a:lvl2pPr>
            <a:lvl3pPr marL="1320759" indent="0">
              <a:buFontTx/>
              <a:buNone/>
              <a:defRPr/>
            </a:lvl3pPr>
            <a:lvl4pPr marL="1981139" indent="0">
              <a:buFontTx/>
              <a:buNone/>
              <a:defRPr/>
            </a:lvl4pPr>
            <a:lvl5pPr marL="2641519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8" y="6212653"/>
            <a:ext cx="12327097" cy="2433694"/>
          </a:xfrm>
        </p:spPr>
        <p:txBody>
          <a:bodyPr anchor="ctr">
            <a:normAutofit/>
          </a:bodyPr>
          <a:lstStyle>
            <a:lvl1pPr marL="0" indent="0" algn="l">
              <a:buNone/>
              <a:defRPr sz="2889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768150" y="1173210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/>
            <a:r>
              <a:rPr lang="en-US" sz="115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4856260" y="3999091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 algn="r"/>
            <a:r>
              <a:rPr lang="en-US" sz="11555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3156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6" y="4953000"/>
            <a:ext cx="12327097" cy="2451800"/>
          </a:xfrm>
        </p:spPr>
        <p:txBody>
          <a:bodyPr anchor="b">
            <a:normAutofit/>
          </a:bodyPr>
          <a:lstStyle>
            <a:lvl1pPr algn="l">
              <a:defRPr sz="4622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5" y="7414306"/>
            <a:ext cx="12329393" cy="1242800"/>
          </a:xfrm>
        </p:spPr>
        <p:txBody>
          <a:bodyPr anchor="t">
            <a:normAutofit/>
          </a:bodyPr>
          <a:lstStyle>
            <a:lvl1pPr marL="0" indent="0" algn="l">
              <a:buNone/>
              <a:defRPr sz="2889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561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8658" y="990600"/>
            <a:ext cx="13207604" cy="3962400"/>
          </a:xfrm>
        </p:spPr>
        <p:txBody>
          <a:bodyPr anchor="ctr">
            <a:normAutofit/>
          </a:bodyPr>
          <a:lstStyle>
            <a:lvl1pPr algn="l">
              <a:defRPr sz="4622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277" y="5674549"/>
            <a:ext cx="12327098" cy="151647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467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6" y="7191022"/>
            <a:ext cx="12327098" cy="1467556"/>
          </a:xfrm>
        </p:spPr>
        <p:txBody>
          <a:bodyPr anchor="t">
            <a:normAutofit/>
          </a:bodyPr>
          <a:lstStyle>
            <a:lvl1pPr marL="0" indent="0" algn="l">
              <a:buNone/>
              <a:defRPr sz="2600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68150" y="1173210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/>
            <a:r>
              <a:rPr lang="en-US" sz="115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856260" y="3999091"/>
            <a:ext cx="880507" cy="844676"/>
          </a:xfrm>
          <a:prstGeom prst="rect">
            <a:avLst/>
          </a:prstGeom>
        </p:spPr>
        <p:txBody>
          <a:bodyPr vert="horz" lIns="132076" tIns="66038" rIns="132076" bIns="66038" rtlCol="0" anchor="ctr">
            <a:noAutofit/>
          </a:bodyPr>
          <a:lstStyle/>
          <a:p>
            <a:pPr lvl="0" algn="r"/>
            <a:r>
              <a:rPr lang="en-US" sz="11555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0638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8278" y="990600"/>
            <a:ext cx="14528364" cy="3962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988276" y="5674549"/>
            <a:ext cx="12327097" cy="121073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467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6" y="6885280"/>
            <a:ext cx="12327098" cy="1773297"/>
          </a:xfrm>
        </p:spPr>
        <p:txBody>
          <a:bodyPr anchor="t">
            <a:normAutofit/>
          </a:bodyPr>
          <a:lstStyle>
            <a:lvl1pPr marL="0" indent="0" algn="l">
              <a:buNone/>
              <a:defRPr sz="2600">
                <a:solidFill>
                  <a:schemeClr val="bg2">
                    <a:lumMod val="75000"/>
                  </a:schemeClr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7713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264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544930" y="990600"/>
            <a:ext cx="2971711" cy="6604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570" y="990600"/>
            <a:ext cx="11299839" cy="7667978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180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3298556" y="4280371"/>
            <a:ext cx="4306999" cy="4635030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8276" y="6481702"/>
            <a:ext cx="12327097" cy="217687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276" y="990601"/>
            <a:ext cx="12327097" cy="52220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305943" y="8915401"/>
            <a:ext cx="2311331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444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0A5EB38-96ED-4417-8F88-80196CEA6501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88276" y="8915401"/>
            <a:ext cx="10896273" cy="52740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444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968618" y="8057798"/>
            <a:ext cx="1649860" cy="9676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622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331BCF3-C480-442B-849C-9ABEE25342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033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660380" rtl="0" eaLnBrk="1" latinLnBrk="0" hangingPunct="1">
        <a:spcBef>
          <a:spcPct val="0"/>
        </a:spcBef>
        <a:buNone/>
        <a:defRPr sz="5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12737" indent="-412737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889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1073117" indent="-412737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733497" indent="-412737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311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2228781" indent="-247642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889161" indent="-247642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3632088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4292468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4952848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5613227" indent="-330190" algn="l" defTabSz="660380" rtl="0" eaLnBrk="1" latinLnBrk="0" hangingPunct="1">
        <a:spcBef>
          <a:spcPct val="20000"/>
        </a:spcBef>
        <a:spcAft>
          <a:spcPts val="867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22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60380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20759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981139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41519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01898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278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622658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283037" algn="l" defTabSz="660380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bmis16/cdi_crossref_citationtrail_10_1177_01600176221125700" TargetMode="External"/><Relationship Id="rId2" Type="http://schemas.openxmlformats.org/officeDocument/2006/relationships/hyperlink" Target="https://www.ons.gov.uk/economy/economicoutputandproductivity/output/datasets/businessinsightsandimpactontheukeconom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pluginfile.php/1170310/mod_page/content/2/ONS%20Report.pdf?time=177514130609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3849D08-8933-77A9-883B-377DBED0902F}"/>
              </a:ext>
            </a:extLst>
          </p:cNvPr>
          <p:cNvSpPr txBox="1"/>
          <p:nvPr/>
        </p:nvSpPr>
        <p:spPr>
          <a:xfrm>
            <a:off x="2654300" y="2681882"/>
            <a:ext cx="12319000" cy="44388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217" dirty="0">
                <a:solidFill>
                  <a:srgbClr val="FF0000"/>
                </a:solidFill>
                <a:latin typeface="Segoe UI Variable Text" pitchFamily="2" charset="0"/>
              </a:rPr>
              <a:t>Digital Portfolio –DS3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GB" sz="2696" dirty="0">
              <a:solidFill>
                <a:srgbClr val="0D0D0D"/>
              </a:solidFill>
              <a:latin typeface="Segoe UI Variable Text" pitchFamily="2" charset="0"/>
            </a:endParaRPr>
          </a:p>
          <a:p>
            <a:pPr algn="ctr"/>
            <a:r>
              <a:rPr lang="en-GB" sz="4622" dirty="0">
                <a:solidFill>
                  <a:srgbClr val="0D0D0D"/>
                </a:solidFill>
                <a:latin typeface="Segoe UI Variable Text" pitchFamily="2" charset="0"/>
              </a:rPr>
              <a:t>Hamid Eslahkar</a:t>
            </a:r>
          </a:p>
          <a:p>
            <a:pPr algn="ctr"/>
            <a:br>
              <a:rPr lang="en-GB" sz="2696" dirty="0"/>
            </a:br>
            <a:r>
              <a:rPr lang="en-GB" sz="4622" dirty="0"/>
              <a:t>2520242</a:t>
            </a:r>
            <a:endParaRPr lang="en-GB" sz="2696" b="1" dirty="0">
              <a:solidFill>
                <a:srgbClr val="0D0D0D"/>
              </a:solidFill>
              <a:latin typeface="Segoe UI Variable Text" pitchFamily="2" charset="0"/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GB" sz="2696" dirty="0">
              <a:solidFill>
                <a:srgbClr val="0D0D0D"/>
              </a:solidFill>
              <a:latin typeface="Segoe UI Variable Text" pitchFamily="2" charset="0"/>
            </a:endParaRPr>
          </a:p>
          <a:p>
            <a:pPr algn="ctr"/>
            <a:endParaRPr lang="en-GB" sz="2696" dirty="0">
              <a:solidFill>
                <a:srgbClr val="0D0D0D"/>
              </a:solidFill>
              <a:latin typeface="Segoe UI Variable Tex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19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3491E2-3182-F72B-1A5A-6D1EA01B78AB}"/>
              </a:ext>
            </a:extLst>
          </p:cNvPr>
          <p:cNvSpPr txBox="1"/>
          <p:nvPr/>
        </p:nvSpPr>
        <p:spPr>
          <a:xfrm>
            <a:off x="283405" y="265031"/>
            <a:ext cx="7565572" cy="3652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None/>
            </a:pP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Word – Accessibility &amp; Track Changes</a:t>
            </a:r>
          </a:p>
          <a:p>
            <a:pPr>
              <a:spcBef>
                <a:spcPts val="600"/>
              </a:spcBef>
              <a:buNone/>
            </a:pPr>
            <a:endParaRPr lang="en-GB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buNone/>
            </a:pPr>
            <a:r>
              <a:rPr lang="en-GB" sz="2000" b="1" u="sng" kern="0" dirty="0">
                <a:solidFill>
                  <a:srgbClr val="003E5B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Task 1: Find each tool in Word</a:t>
            </a:r>
          </a:p>
          <a:p>
            <a:pPr>
              <a:spcBef>
                <a:spcPts val="1600"/>
              </a:spcBef>
              <a:spcAft>
                <a:spcPts val="1200"/>
              </a:spcAft>
              <a:buNone/>
            </a:pPr>
            <a:r>
              <a:rPr lang="en-GB" sz="1400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 your group, find each of the following tools in Word and tick them off as you locate them.</a:t>
            </a:r>
          </a:p>
          <a:p>
            <a:pPr>
              <a:spcBef>
                <a:spcPts val="1200"/>
              </a:spcBef>
              <a:spcAft>
                <a:spcPts val="800"/>
              </a:spcAft>
              <a:buNone/>
            </a:pPr>
            <a:r>
              <a:rPr lang="en-GB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​​​</a:t>
            </a:r>
            <a:r>
              <a:rPr lang="zh-CN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☒</a:t>
            </a:r>
            <a:r>
              <a:rPr lang="en-GB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Alt text</a:t>
            </a:r>
          </a:p>
          <a:p>
            <a:pPr>
              <a:spcBef>
                <a:spcPts val="1200"/>
              </a:spcBef>
              <a:spcAft>
                <a:spcPts val="800"/>
              </a:spcAft>
              <a:buNone/>
            </a:pPr>
            <a:r>
              <a:rPr lang="zh-CN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☒</a:t>
            </a:r>
            <a:r>
              <a:rPr lang="en-GB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Headings</a:t>
            </a:r>
          </a:p>
          <a:p>
            <a:pPr>
              <a:spcBef>
                <a:spcPts val="1200"/>
              </a:spcBef>
              <a:spcAft>
                <a:spcPts val="800"/>
              </a:spcAft>
              <a:buNone/>
            </a:pPr>
            <a:r>
              <a:rPr lang="zh-CN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☒</a:t>
            </a:r>
            <a:r>
              <a:rPr lang="fr-FR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Readable font</a:t>
            </a:r>
            <a:endParaRPr lang="en-GB" sz="1400" b="1" dirty="0">
              <a:solidFill>
                <a:schemeClr val="bg1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  <a:spcAft>
                <a:spcPts val="800"/>
              </a:spcAft>
              <a:buNone/>
            </a:pPr>
            <a:r>
              <a:rPr lang="zh-CN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MS Gothic" panose="020B0609070205080204" pitchFamily="49" charset="-128"/>
                <a:cs typeface="Arial" panose="020B0604020202020204" pitchFamily="34" charset="0"/>
              </a:rPr>
              <a:t>☒</a:t>
            </a:r>
            <a:r>
              <a:rPr lang="en-GB" sz="14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Contrast checker / Accessibility Checker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699350-79C0-D2F4-CD47-B6A810D89BEE}"/>
              </a:ext>
            </a:extLst>
          </p:cNvPr>
          <p:cNvSpPr/>
          <p:nvPr/>
        </p:nvSpPr>
        <p:spPr>
          <a:xfrm>
            <a:off x="0" y="9456303"/>
            <a:ext cx="453201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Week 4_Digital tools for business writing</a:t>
            </a:r>
            <a:endParaRPr lang="en-US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570108F-CBC2-FEF0-FE2D-C82BFC12AF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226606"/>
              </p:ext>
            </p:extLst>
          </p:nvPr>
        </p:nvGraphicFramePr>
        <p:xfrm>
          <a:off x="7971597" y="1118100"/>
          <a:ext cx="9355136" cy="30674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5464">
                  <a:extLst>
                    <a:ext uri="{9D8B030D-6E8A-4147-A177-3AD203B41FA5}">
                      <a16:colId xmlns:a16="http://schemas.microsoft.com/office/drawing/2014/main" val="1411093323"/>
                    </a:ext>
                  </a:extLst>
                </a:gridCol>
                <a:gridCol w="6859672">
                  <a:extLst>
                    <a:ext uri="{9D8B030D-6E8A-4147-A177-3AD203B41FA5}">
                      <a16:colId xmlns:a16="http://schemas.microsoft.com/office/drawing/2014/main" val="566322217"/>
                    </a:ext>
                  </a:extLst>
                </a:gridCol>
              </a:tblGrid>
              <a:tr h="76654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Alt text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  <a:tabLst>
                          <a:tab pos="850900" algn="l"/>
                        </a:tabLst>
                      </a:pPr>
                      <a:r>
                        <a:rPr lang="en-GB" sz="1600" b="0" kern="100" dirty="0">
                          <a:solidFill>
                            <a:schemeClr val="bg1"/>
                          </a:solidFill>
                          <a:effectLst/>
                        </a:rPr>
                        <a:t>Right-click the images, select View Alt Text or in the Review tab</a:t>
                      </a:r>
                      <a:endParaRPr lang="en-GB" sz="1600" b="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18950"/>
                  </a:ext>
                </a:extLst>
              </a:tr>
              <a:tr h="76697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Headings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Home tab → Styles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55812035"/>
                  </a:ext>
                </a:extLst>
              </a:tr>
              <a:tr h="76697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Font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Home tab → Font group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tx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4029699"/>
                  </a:ext>
                </a:extLst>
              </a:tr>
              <a:tr h="76697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Contrast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Review tab → Check Accessibility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38412885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F60D8C68-EFD7-CF6C-0D5A-CDB54DBE86B8}"/>
              </a:ext>
            </a:extLst>
          </p:cNvPr>
          <p:cNvSpPr txBox="1"/>
          <p:nvPr/>
        </p:nvSpPr>
        <p:spPr>
          <a:xfrm>
            <a:off x="7910288" y="629123"/>
            <a:ext cx="88174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600"/>
              </a:spcBef>
              <a:spcAft>
                <a:spcPts val="1200"/>
              </a:spcAft>
              <a:buNone/>
            </a:pPr>
            <a:r>
              <a:rPr lang="en-GB" sz="2000" b="1" u="sng" kern="0" dirty="0">
                <a:solidFill>
                  <a:srgbClr val="002E44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Task 2: Where did you find them?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B8B860-5692-D0D8-4ABA-9FAC4ED1E606}"/>
              </a:ext>
            </a:extLst>
          </p:cNvPr>
          <p:cNvSpPr txBox="1"/>
          <p:nvPr/>
        </p:nvSpPr>
        <p:spPr>
          <a:xfrm>
            <a:off x="238200" y="4185569"/>
            <a:ext cx="17133738" cy="4458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600"/>
              </a:spcBef>
              <a:spcAft>
                <a:spcPts val="1200"/>
              </a:spcAft>
              <a:buNone/>
            </a:pPr>
            <a:r>
              <a:rPr lang="en-GB" sz="2000" b="1" u="sng" kern="0" dirty="0">
                <a:solidFill>
                  <a:srgbClr val="002E44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Task 3: Track Changes practice</a:t>
            </a: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None/>
            </a:pPr>
            <a:r>
              <a:rPr lang="en-GB" sz="1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Use Track Changes to improve this paragraph: </a:t>
            </a: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None/>
            </a:pPr>
            <a:r>
              <a:rPr lang="en-GB" dirty="0">
                <a:solidFill>
                  <a:srgbClr val="003E5B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Many business teams write documents fast, but sometimes it is difficult to read because there is too much information in one long paragraph and the ideas are not in a clear order.</a:t>
            </a:r>
            <a:br>
              <a:rPr lang="en-GB" dirty="0">
                <a:solidFill>
                  <a:srgbClr val="003E5B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Steps</a:t>
            </a:r>
            <a:endParaRPr lang="en-GB" sz="2400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Make shorter sentences.</a:t>
            </a:r>
            <a:endParaRPr lang="en-GB" sz="2400" b="1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Move ideas to create a clear order.</a:t>
            </a:r>
            <a:endParaRPr lang="en-GB" sz="2400" b="1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Change long words to simple words.</a:t>
            </a:r>
            <a:endParaRPr lang="en-GB" sz="2400" b="1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b="1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Keep your edits visible.</a:t>
            </a:r>
            <a:endParaRPr lang="en-GB" sz="2400" b="1" dirty="0">
              <a:solidFill>
                <a:schemeClr val="bg1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1CF51DB-165B-F136-18B6-15E5B4E87E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8415" y="5973950"/>
            <a:ext cx="12164485" cy="2670340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238F641-3485-46EE-9065-CC63AD739B0C}"/>
              </a:ext>
            </a:extLst>
          </p:cNvPr>
          <p:cNvCxnSpPr>
            <a:cxnSpLocks/>
          </p:cNvCxnSpPr>
          <p:nvPr/>
        </p:nvCxnSpPr>
        <p:spPr>
          <a:xfrm flipH="1">
            <a:off x="13469258" y="6384791"/>
            <a:ext cx="522514" cy="740229"/>
          </a:xfrm>
          <a:prstGeom prst="straightConnector1">
            <a:avLst/>
          </a:prstGeom>
          <a:ln w="666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1B4AE7F3-5A66-A9E3-03BC-EEF7F2D849B6}"/>
              </a:ext>
            </a:extLst>
          </p:cNvPr>
          <p:cNvSpPr txBox="1"/>
          <p:nvPr/>
        </p:nvSpPr>
        <p:spPr>
          <a:xfrm>
            <a:off x="13991772" y="6046411"/>
            <a:ext cx="20501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Track Changes </a:t>
            </a:r>
            <a:endParaRPr lang="en-GB" sz="28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073A9F-AE6E-D12C-D727-91514B36CF2E}"/>
              </a:ext>
            </a:extLst>
          </p:cNvPr>
          <p:cNvSpPr txBox="1"/>
          <p:nvPr/>
        </p:nvSpPr>
        <p:spPr>
          <a:xfrm>
            <a:off x="7848977" y="8835233"/>
            <a:ext cx="7111623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work is: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Microsoft Word accessibility exercise.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 shown: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Used Track Changes and accessibility tools.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Improved document formatting and editing.</a:t>
            </a:r>
          </a:p>
        </p:txBody>
      </p:sp>
    </p:spTree>
    <p:extLst>
      <p:ext uri="{BB962C8B-B14F-4D97-AF65-F5344CB8AC3E}">
        <p14:creationId xmlns:p14="http://schemas.microsoft.com/office/powerpoint/2010/main" val="3047033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707F066-C68D-27EF-D59A-B485B4A122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3272177"/>
              </p:ext>
            </p:extLst>
          </p:nvPr>
        </p:nvGraphicFramePr>
        <p:xfrm>
          <a:off x="457200" y="4622216"/>
          <a:ext cx="16840201" cy="3428416"/>
        </p:xfrm>
        <a:graphic>
          <a:graphicData uri="http://schemas.openxmlformats.org/drawingml/2006/table">
            <a:tbl>
              <a:tblPr firstRow="1" firstCol="1" bandRow="1"/>
              <a:tblGrid>
                <a:gridCol w="1860738">
                  <a:extLst>
                    <a:ext uri="{9D8B030D-6E8A-4147-A177-3AD203B41FA5}">
                      <a16:colId xmlns:a16="http://schemas.microsoft.com/office/drawing/2014/main" val="2328553493"/>
                    </a:ext>
                  </a:extLst>
                </a:gridCol>
                <a:gridCol w="5270358">
                  <a:extLst>
                    <a:ext uri="{9D8B030D-6E8A-4147-A177-3AD203B41FA5}">
                      <a16:colId xmlns:a16="http://schemas.microsoft.com/office/drawing/2014/main" val="1798385558"/>
                    </a:ext>
                  </a:extLst>
                </a:gridCol>
                <a:gridCol w="1538488">
                  <a:extLst>
                    <a:ext uri="{9D8B030D-6E8A-4147-A177-3AD203B41FA5}">
                      <a16:colId xmlns:a16="http://schemas.microsoft.com/office/drawing/2014/main" val="1281487712"/>
                    </a:ext>
                  </a:extLst>
                </a:gridCol>
                <a:gridCol w="4593188">
                  <a:extLst>
                    <a:ext uri="{9D8B030D-6E8A-4147-A177-3AD203B41FA5}">
                      <a16:colId xmlns:a16="http://schemas.microsoft.com/office/drawing/2014/main" val="1721960000"/>
                    </a:ext>
                  </a:extLst>
                </a:gridCol>
                <a:gridCol w="3577429">
                  <a:extLst>
                    <a:ext uri="{9D8B030D-6E8A-4147-A177-3AD203B41FA5}">
                      <a16:colId xmlns:a16="http://schemas.microsoft.com/office/drawing/2014/main" val="2182902627"/>
                    </a:ext>
                  </a:extLst>
                </a:gridCol>
              </a:tblGrid>
              <a:tr h="47705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Source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Who created it?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Published</a:t>
                      </a:r>
                      <a:endParaRPr lang="en-GB" sz="4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What it is called</a:t>
                      </a:r>
                      <a:endParaRPr lang="en-GB" sz="4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Where did it come from?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C94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8875962"/>
                  </a:ext>
                </a:extLst>
              </a:tr>
              <a:tr h="1037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ONS Website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Office for National Statistics (ONS)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23-Jul-26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Business insights and impact on the UK economy</a:t>
                      </a:r>
                      <a:endParaRPr lang="en-GB" sz="4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ONS Website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2730845"/>
                  </a:ext>
                </a:extLst>
              </a:tr>
              <a:tr h="11260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Library Article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André Carrascal-Incera &amp; Geoffrey J. D. Hewings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2024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Income Interdependence in the UK Multi-Regional Economy: A Meso-Level Analysis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University Library (Sage Journals)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677394"/>
                  </a:ext>
                </a:extLst>
              </a:tr>
              <a:tr h="7881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Saved Report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Office for National Statistics (ONS)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19-Mar-26</a:t>
                      </a:r>
                      <a:endParaRPr lang="en-GB" sz="4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Business insights and impact on the UK economy</a:t>
                      </a:r>
                      <a:endParaRPr lang="en-GB" sz="4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Saved ONS Report</a:t>
                      </a:r>
                      <a:endParaRPr lang="en-GB" sz="40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202864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28161B2-74E0-C054-C4A5-034D330B0D47}"/>
              </a:ext>
            </a:extLst>
          </p:cNvPr>
          <p:cNvSpPr txBox="1"/>
          <p:nvPr/>
        </p:nvSpPr>
        <p:spPr>
          <a:xfrm>
            <a:off x="457200" y="266700"/>
            <a:ext cx="16049625" cy="19063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Find the source details: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live website: </a:t>
            </a:r>
            <a:r>
              <a:rPr lang="en-GB" u="sng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Business insights and impact on the UK economy - Office for National Statistics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library article: </a:t>
            </a:r>
            <a:r>
              <a:rPr lang="en-GB" u="sng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 MR Economy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saved copy of information: </a:t>
            </a:r>
            <a:r>
              <a:rPr lang="en-GB" u="sng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ONS Report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436F35-2D1C-87C9-47BA-3517E3A8C0B4}"/>
              </a:ext>
            </a:extLst>
          </p:cNvPr>
          <p:cNvSpPr txBox="1"/>
          <p:nvPr/>
        </p:nvSpPr>
        <p:spPr>
          <a:xfrm>
            <a:off x="457200" y="2256582"/>
            <a:ext cx="16049625" cy="2256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 each one, find: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created it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When it was published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it is called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Where it came from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0516BA-EC31-CCF4-362F-FD1B6F683A2D}"/>
              </a:ext>
            </a:extLst>
          </p:cNvPr>
          <p:cNvSpPr/>
          <p:nvPr/>
        </p:nvSpPr>
        <p:spPr>
          <a:xfrm>
            <a:off x="0" y="9460468"/>
            <a:ext cx="586570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Week 5_Digital referencing, integrity and copyright</a:t>
            </a:r>
            <a:endParaRPr lang="en-US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60655E-FFAA-EF80-1EB5-B9421606318C}"/>
              </a:ext>
            </a:extLst>
          </p:cNvPr>
          <p:cNvSpPr txBox="1"/>
          <p:nvPr/>
        </p:nvSpPr>
        <p:spPr>
          <a:xfrm>
            <a:off x="3530600" y="8293885"/>
            <a:ext cx="11861801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work is: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Found and compared source details from different information 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 shown:       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practised researching and checking source details.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learned:   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Learned how to identify authors, publication dates, titles, and where information comes from.</a:t>
            </a:r>
          </a:p>
        </p:txBody>
      </p:sp>
    </p:spTree>
    <p:extLst>
      <p:ext uri="{BB962C8B-B14F-4D97-AF65-F5344CB8AC3E}">
        <p14:creationId xmlns:p14="http://schemas.microsoft.com/office/powerpoint/2010/main" val="2279870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D8C57B8-75BA-6FA1-A190-9C67F74F06A2}"/>
              </a:ext>
            </a:extLst>
          </p:cNvPr>
          <p:cNvCxnSpPr/>
          <p:nvPr/>
        </p:nvCxnSpPr>
        <p:spPr>
          <a:xfrm>
            <a:off x="8819583" y="359229"/>
            <a:ext cx="0" cy="9419771"/>
          </a:xfrm>
          <a:prstGeom prst="line">
            <a:avLst/>
          </a:prstGeom>
          <a:ln w="69850">
            <a:solidFill>
              <a:schemeClr val="accent1">
                <a:tint val="76000"/>
                <a:hueMod val="9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FA05A98-5767-93F9-1134-BE9476AF33CC}"/>
              </a:ext>
            </a:extLst>
          </p:cNvPr>
          <p:cNvSpPr/>
          <p:nvPr/>
        </p:nvSpPr>
        <p:spPr>
          <a:xfrm>
            <a:off x="226668" y="9409668"/>
            <a:ext cx="509466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Week 9: Report Writing and Using Feedback</a:t>
            </a:r>
            <a:endParaRPr lang="en-US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9C08D4-6822-5A7A-2BBC-FC42E39E6F77}"/>
              </a:ext>
            </a:extLst>
          </p:cNvPr>
          <p:cNvSpPr txBox="1"/>
          <p:nvPr/>
        </p:nvSpPr>
        <p:spPr>
          <a:xfrm>
            <a:off x="-157509" y="174563"/>
            <a:ext cx="8817428" cy="563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Bef>
                <a:spcPts val="1800"/>
              </a:spcBef>
              <a:spcAft>
                <a:spcPts val="400"/>
              </a:spcAft>
              <a:buNone/>
            </a:pPr>
            <a:r>
              <a:rPr lang="en-GB" sz="2800" b="1" kern="100" dirty="0">
                <a:solidFill>
                  <a:srgbClr val="0070C0"/>
                </a:solidFill>
                <a:effectLst/>
                <a:latin typeface="Aptos Display" panose="020B00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Staff Training and Development Overview</a:t>
            </a:r>
            <a:endParaRPr lang="en-GB" sz="2800" b="1" kern="100" dirty="0">
              <a:solidFill>
                <a:srgbClr val="0F4761"/>
              </a:solidFill>
              <a:effectLst/>
              <a:latin typeface="Aptos Display" panose="020B0004020202020204" pitchFamily="34" charset="0"/>
              <a:ea typeface="DengXian Light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8688F37-CB9A-C9D9-63B3-106D0AD7F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68" y="772704"/>
            <a:ext cx="8433251" cy="844810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D609444-BDC4-F68F-9635-C124DECED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4096" y="1283334"/>
            <a:ext cx="8339372" cy="391278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481A0EA-6C0C-C3AF-3505-08FACD0B2F21}"/>
              </a:ext>
            </a:extLst>
          </p:cNvPr>
          <p:cNvSpPr txBox="1"/>
          <p:nvPr/>
        </p:nvSpPr>
        <p:spPr>
          <a:xfrm>
            <a:off x="9044096" y="5507385"/>
            <a:ext cx="8168932" cy="175432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the work is: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formatted a report using Microsoft Word.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 shown: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I used headings, numbering, and document formatting tools. </a:t>
            </a:r>
          </a:p>
          <a:p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 learned: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learned how to organise a report and make it look clear and professional.</a:t>
            </a:r>
          </a:p>
        </p:txBody>
      </p:sp>
    </p:spTree>
    <p:extLst>
      <p:ext uri="{BB962C8B-B14F-4D97-AF65-F5344CB8AC3E}">
        <p14:creationId xmlns:p14="http://schemas.microsoft.com/office/powerpoint/2010/main" val="319663869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153</TotalTime>
  <Words>474</Words>
  <Application>Microsoft Office PowerPoint</Application>
  <PresentationFormat>Custom</PresentationFormat>
  <Paragraphs>74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Aptos</vt:lpstr>
      <vt:lpstr>Aptos Display</vt:lpstr>
      <vt:lpstr>Arial</vt:lpstr>
      <vt:lpstr>Century Gothic</vt:lpstr>
      <vt:lpstr>Segoe UI Variable Text</vt:lpstr>
      <vt:lpstr>Symbol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User</cp:lastModifiedBy>
  <cp:revision>6</cp:revision>
  <dcterms:created xsi:type="dcterms:W3CDTF">2026-07-25T21:01:49Z</dcterms:created>
  <dcterms:modified xsi:type="dcterms:W3CDTF">2026-07-26T14:09:23Z</dcterms:modified>
</cp:coreProperties>
</file>