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7" r:id="rId1"/>
  </p:sldMasterIdLst>
  <p:notesMasterIdLst>
    <p:notesMasterId r:id="rId41"/>
  </p:notesMasterIdLst>
  <p:sldIdLst>
    <p:sldId id="346" r:id="rId2"/>
    <p:sldId id="306" r:id="rId3"/>
    <p:sldId id="347" r:id="rId4"/>
    <p:sldId id="309" r:id="rId5"/>
    <p:sldId id="348" r:id="rId6"/>
    <p:sldId id="373" r:id="rId7"/>
    <p:sldId id="374" r:id="rId8"/>
    <p:sldId id="375" r:id="rId9"/>
    <p:sldId id="349" r:id="rId10"/>
    <p:sldId id="350" r:id="rId11"/>
    <p:sldId id="351" r:id="rId12"/>
    <p:sldId id="352" r:id="rId13"/>
    <p:sldId id="353" r:id="rId14"/>
    <p:sldId id="361" r:id="rId15"/>
    <p:sldId id="363" r:id="rId16"/>
    <p:sldId id="355" r:id="rId17"/>
    <p:sldId id="314" r:id="rId18"/>
    <p:sldId id="356" r:id="rId19"/>
    <p:sldId id="359" r:id="rId20"/>
    <p:sldId id="357" r:id="rId21"/>
    <p:sldId id="358" r:id="rId22"/>
    <p:sldId id="360" r:id="rId23"/>
    <p:sldId id="364" r:id="rId24"/>
    <p:sldId id="366" r:id="rId25"/>
    <p:sldId id="367" r:id="rId26"/>
    <p:sldId id="368" r:id="rId27"/>
    <p:sldId id="369" r:id="rId28"/>
    <p:sldId id="371" r:id="rId29"/>
    <p:sldId id="370" r:id="rId30"/>
    <p:sldId id="322" r:id="rId31"/>
    <p:sldId id="323" r:id="rId32"/>
    <p:sldId id="372" r:id="rId33"/>
    <p:sldId id="354" r:id="rId34"/>
    <p:sldId id="334" r:id="rId35"/>
    <p:sldId id="335" r:id="rId36"/>
    <p:sldId id="376" r:id="rId37"/>
    <p:sldId id="362" r:id="rId38"/>
    <p:sldId id="321" r:id="rId39"/>
    <p:sldId id="328" r:id="rId40"/>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FF"/>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21" autoAdjust="0"/>
    <p:restoredTop sz="67660" autoAdjust="0"/>
  </p:normalViewPr>
  <p:slideViewPr>
    <p:cSldViewPr>
      <p:cViewPr varScale="1">
        <p:scale>
          <a:sx n="71" d="100"/>
          <a:sy n="71" d="100"/>
        </p:scale>
        <p:origin x="1344"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image" Target="../media/image3.png"/><Relationship Id="rId6" Type="http://schemas.openxmlformats.org/officeDocument/2006/relationships/image" Target="../media/image8.jpg"/><Relationship Id="rId5" Type="http://schemas.openxmlformats.org/officeDocument/2006/relationships/image" Target="../media/image7.jpeg"/><Relationship Id="rId4" Type="http://schemas.openxmlformats.org/officeDocument/2006/relationships/image" Target="../media/image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image" Target="../media/image8.jpg"/><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129016-049A-4EA6-A57C-B784F53CE252}" type="doc">
      <dgm:prSet loTypeId="urn:microsoft.com/office/officeart/2008/layout/CircularPictureCallout" loCatId="picture" qsTypeId="urn:microsoft.com/office/officeart/2005/8/quickstyle/simple1" qsCatId="simple" csTypeId="urn:microsoft.com/office/officeart/2005/8/colors/accent1_2" csCatId="accent1" phldr="1"/>
      <dgm:spPr/>
      <dgm:t>
        <a:bodyPr/>
        <a:lstStyle/>
        <a:p>
          <a:endParaRPr lang="en-US"/>
        </a:p>
      </dgm:t>
    </dgm:pt>
    <dgm:pt modelId="{8505456A-6591-4A3A-A9A1-CC37AE60B498}">
      <dgm:prSet/>
      <dgm:spPr/>
      <dgm:t>
        <a:bodyPr/>
        <a:lstStyle/>
        <a:p>
          <a:endParaRPr lang="en-US"/>
        </a:p>
      </dgm:t>
    </dgm:pt>
    <dgm:pt modelId="{7ED144A6-5C57-40A8-A0E7-1AFCFFEDB773}" type="parTrans" cxnId="{24D6EBFC-845D-4EF1-9BD8-CD4525E775FD}">
      <dgm:prSet/>
      <dgm:spPr/>
      <dgm:t>
        <a:bodyPr/>
        <a:lstStyle/>
        <a:p>
          <a:endParaRPr lang="en-US"/>
        </a:p>
      </dgm:t>
    </dgm:pt>
    <dgm:pt modelId="{80E4750F-360A-462E-9B3D-3E7CCCDF261A}" type="sibTrans" cxnId="{24D6EBFC-845D-4EF1-9BD8-CD4525E775FD}">
      <dgm:prSet/>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10000" b="-10000"/>
          </a:stretch>
        </a:blipFill>
      </dgm:spPr>
      <dgm:t>
        <a:bodyPr/>
        <a:lstStyle/>
        <a:p>
          <a:endParaRPr lang="en-US"/>
        </a:p>
      </dgm:t>
    </dgm:pt>
    <dgm:pt modelId="{4E46219C-C05C-40BC-BE1B-55BC110965EC}">
      <dgm:prSet phldrT="[Text]" phldr="1"/>
      <dgm:spPr/>
      <dgm:t>
        <a:bodyPr/>
        <a:lstStyle/>
        <a:p>
          <a:endParaRPr lang="en-US"/>
        </a:p>
      </dgm:t>
    </dgm:pt>
    <dgm:pt modelId="{FF1E44BD-2B43-42B3-937B-2E0C0EBC81FE}" type="parTrans" cxnId="{006FA2AA-D4F3-4B4A-98E9-BCEB652F0801}">
      <dgm:prSet/>
      <dgm:spPr/>
      <dgm:t>
        <a:bodyPr/>
        <a:lstStyle/>
        <a:p>
          <a:endParaRPr lang="en-US"/>
        </a:p>
      </dgm:t>
    </dgm:pt>
    <dgm:pt modelId="{6B625255-7087-4AB7-87A3-E331340FE69F}" type="sibTrans" cxnId="{006FA2AA-D4F3-4B4A-98E9-BCEB652F0801}">
      <dgm:prSet/>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38000" r="-38000"/>
          </a:stretch>
        </a:blipFill>
      </dgm:spPr>
      <dgm:t>
        <a:bodyPr/>
        <a:lstStyle/>
        <a:p>
          <a:endParaRPr lang="en-US"/>
        </a:p>
      </dgm:t>
    </dgm:pt>
    <dgm:pt modelId="{A5D48DF1-179C-4988-A502-B8725AF04E08}">
      <dgm:prSet phldrT="[Text]" phldr="1"/>
      <dgm:spPr/>
      <dgm:t>
        <a:bodyPr/>
        <a:lstStyle/>
        <a:p>
          <a:endParaRPr lang="en-US"/>
        </a:p>
      </dgm:t>
    </dgm:pt>
    <dgm:pt modelId="{19BF90E2-223B-4164-AB90-1BC08B6663F4}" type="parTrans" cxnId="{68456B7D-F35A-40C5-8683-7E6050E0282C}">
      <dgm:prSet/>
      <dgm:spPr/>
      <dgm:t>
        <a:bodyPr/>
        <a:lstStyle/>
        <a:p>
          <a:endParaRPr lang="en-US"/>
        </a:p>
      </dgm:t>
    </dgm:pt>
    <dgm:pt modelId="{98305CED-F170-4BB5-ABE9-B06EAB57560E}" type="sibTrans" cxnId="{68456B7D-F35A-40C5-8683-7E6050E0282C}">
      <dgm:prSet/>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41000" r="-41000"/>
          </a:stretch>
        </a:blipFill>
      </dgm:spPr>
      <dgm:t>
        <a:bodyPr/>
        <a:lstStyle/>
        <a:p>
          <a:endParaRPr lang="en-US"/>
        </a:p>
      </dgm:t>
    </dgm:pt>
    <dgm:pt modelId="{A10FBABC-527A-416B-A6F6-4BDD3DEF120F}">
      <dgm:prSet phldrT="[Text]" phldr="1"/>
      <dgm:spPr/>
      <dgm:t>
        <a:bodyPr/>
        <a:lstStyle/>
        <a:p>
          <a:endParaRPr lang="en-US"/>
        </a:p>
      </dgm:t>
    </dgm:pt>
    <dgm:pt modelId="{4E6F4CC2-7404-4394-92A7-A313FE9C3811}" type="parTrans" cxnId="{A650082B-8C81-4AFE-9A36-002659DFA7FA}">
      <dgm:prSet/>
      <dgm:spPr/>
      <dgm:t>
        <a:bodyPr/>
        <a:lstStyle/>
        <a:p>
          <a:endParaRPr lang="en-US"/>
        </a:p>
      </dgm:t>
    </dgm:pt>
    <dgm:pt modelId="{27D8784B-1449-40EB-8632-61A80A10C3B7}" type="sibTrans" cxnId="{A650082B-8C81-4AFE-9A36-002659DFA7FA}">
      <dgm:prSet/>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l="-25000" r="-25000"/>
          </a:stretch>
        </a:blipFill>
      </dgm:spPr>
      <dgm:t>
        <a:bodyPr/>
        <a:lstStyle/>
        <a:p>
          <a:endParaRPr lang="en-US"/>
        </a:p>
      </dgm:t>
    </dgm:pt>
    <dgm:pt modelId="{5A1765A4-29FE-45A8-A056-5E5B4E9555CF}">
      <dgm:prSet/>
      <dgm:spPr/>
      <dgm:t>
        <a:bodyPr/>
        <a:lstStyle/>
        <a:p>
          <a:endParaRPr lang="en-US"/>
        </a:p>
      </dgm:t>
    </dgm:pt>
    <dgm:pt modelId="{D32AD933-9027-4957-90C1-01E0F04D0372}" type="parTrans" cxnId="{C88D9B03-32D8-4295-8264-91B5E9E54655}">
      <dgm:prSet/>
      <dgm:spPr/>
      <dgm:t>
        <a:bodyPr/>
        <a:lstStyle/>
        <a:p>
          <a:endParaRPr lang="en-US"/>
        </a:p>
      </dgm:t>
    </dgm:pt>
    <dgm:pt modelId="{6505CA71-4E86-4720-89B9-F27A7361B314}" type="sibTrans" cxnId="{C88D9B03-32D8-4295-8264-91B5E9E54655}">
      <dgm:prSet/>
      <dgm:spPr>
        <a:blipFill>
          <a:blip xmlns:r="http://schemas.openxmlformats.org/officeDocument/2006/relationships" r:embed="rId5" cstate="print">
            <a:extLst>
              <a:ext uri="{28A0092B-C50C-407E-A947-70E740481C1C}">
                <a14:useLocalDpi xmlns:a14="http://schemas.microsoft.com/office/drawing/2010/main" val="0"/>
              </a:ext>
            </a:extLst>
          </a:blip>
          <a:srcRect/>
          <a:stretch>
            <a:fillRect l="-17000" r="-17000"/>
          </a:stretch>
        </a:blipFill>
      </dgm:spPr>
      <dgm:t>
        <a:bodyPr/>
        <a:lstStyle/>
        <a:p>
          <a:endParaRPr lang="en-US"/>
        </a:p>
      </dgm:t>
    </dgm:pt>
    <dgm:pt modelId="{1EF0361A-4E0C-40A7-8E47-30AA12C1BE73}">
      <dgm:prSet/>
      <dgm:spPr/>
      <dgm:t>
        <a:bodyPr/>
        <a:lstStyle/>
        <a:p>
          <a:endParaRPr lang="en-US"/>
        </a:p>
      </dgm:t>
    </dgm:pt>
    <dgm:pt modelId="{F8FA370B-171B-4A63-8539-8CCBB8769E65}" type="parTrans" cxnId="{EE94E9B7-B646-42B6-BEEE-71A7DC394F13}">
      <dgm:prSet/>
      <dgm:spPr/>
      <dgm:t>
        <a:bodyPr/>
        <a:lstStyle/>
        <a:p>
          <a:endParaRPr lang="en-US"/>
        </a:p>
      </dgm:t>
    </dgm:pt>
    <dgm:pt modelId="{90A51F10-77E3-46C8-9F45-FAABD1F7289F}" type="sibTrans" cxnId="{EE94E9B7-B646-42B6-BEEE-71A7DC394F13}">
      <dgm:prSet/>
      <dgm:spPr>
        <a:blipFill>
          <a:blip xmlns:r="http://schemas.openxmlformats.org/officeDocument/2006/relationships" r:embed="rId6">
            <a:extLst>
              <a:ext uri="{28A0092B-C50C-407E-A947-70E740481C1C}">
                <a14:useLocalDpi xmlns:a14="http://schemas.microsoft.com/office/drawing/2010/main" val="0"/>
              </a:ext>
            </a:extLst>
          </a:blip>
          <a:srcRect/>
          <a:stretch>
            <a:fillRect l="-25000" r="-25000"/>
          </a:stretch>
        </a:blipFill>
      </dgm:spPr>
      <dgm:t>
        <a:bodyPr/>
        <a:lstStyle/>
        <a:p>
          <a:endParaRPr lang="en-US"/>
        </a:p>
      </dgm:t>
    </dgm:pt>
    <dgm:pt modelId="{C04C9926-D609-4BA5-8670-BA73503CAE16}" type="pres">
      <dgm:prSet presAssocID="{E3129016-049A-4EA6-A57C-B784F53CE252}" presName="Name0" presStyleCnt="0">
        <dgm:presLayoutVars>
          <dgm:chMax val="7"/>
          <dgm:chPref val="7"/>
          <dgm:dir/>
        </dgm:presLayoutVars>
      </dgm:prSet>
      <dgm:spPr/>
      <dgm:t>
        <a:bodyPr/>
        <a:lstStyle/>
        <a:p>
          <a:endParaRPr lang="en-US"/>
        </a:p>
      </dgm:t>
    </dgm:pt>
    <dgm:pt modelId="{8CD0C3E7-0364-43C3-B8E0-98AA305F8A87}" type="pres">
      <dgm:prSet presAssocID="{E3129016-049A-4EA6-A57C-B784F53CE252}" presName="Name1" presStyleCnt="0"/>
      <dgm:spPr/>
    </dgm:pt>
    <dgm:pt modelId="{90B64094-6639-45E5-B14B-ED836CDDEF28}" type="pres">
      <dgm:prSet presAssocID="{90A51F10-77E3-46C8-9F45-FAABD1F7289F}" presName="picture_1" presStyleCnt="0"/>
      <dgm:spPr/>
    </dgm:pt>
    <dgm:pt modelId="{F1AA1E7A-3AF6-4FCC-AD06-15686ECA1796}" type="pres">
      <dgm:prSet presAssocID="{90A51F10-77E3-46C8-9F45-FAABD1F7289F}" presName="pictureRepeatNode" presStyleLbl="alignImgPlace1" presStyleIdx="0" presStyleCnt="6"/>
      <dgm:spPr/>
      <dgm:t>
        <a:bodyPr/>
        <a:lstStyle/>
        <a:p>
          <a:endParaRPr lang="en-US"/>
        </a:p>
      </dgm:t>
    </dgm:pt>
    <dgm:pt modelId="{67D5A964-B7AB-43A1-A869-051F42919113}" type="pres">
      <dgm:prSet presAssocID="{1EF0361A-4E0C-40A7-8E47-30AA12C1BE73}" presName="text_1" presStyleLbl="node1" presStyleIdx="0" presStyleCnt="0">
        <dgm:presLayoutVars>
          <dgm:bulletEnabled val="1"/>
        </dgm:presLayoutVars>
      </dgm:prSet>
      <dgm:spPr/>
      <dgm:t>
        <a:bodyPr/>
        <a:lstStyle/>
        <a:p>
          <a:endParaRPr lang="en-US"/>
        </a:p>
      </dgm:t>
    </dgm:pt>
    <dgm:pt modelId="{FFEEB67F-FA93-443C-939C-DB55AE7C4C21}" type="pres">
      <dgm:prSet presAssocID="{80E4750F-360A-462E-9B3D-3E7CCCDF261A}" presName="picture_2" presStyleCnt="0"/>
      <dgm:spPr/>
    </dgm:pt>
    <dgm:pt modelId="{58F90522-D63B-4703-A2B5-8EB9E2D8AC73}" type="pres">
      <dgm:prSet presAssocID="{80E4750F-360A-462E-9B3D-3E7CCCDF261A}" presName="pictureRepeatNode" presStyleLbl="alignImgPlace1" presStyleIdx="1" presStyleCnt="6"/>
      <dgm:spPr/>
      <dgm:t>
        <a:bodyPr/>
        <a:lstStyle/>
        <a:p>
          <a:endParaRPr lang="en-US"/>
        </a:p>
      </dgm:t>
    </dgm:pt>
    <dgm:pt modelId="{14C09FE5-4565-4C87-928D-55B0652E61FA}" type="pres">
      <dgm:prSet presAssocID="{8505456A-6591-4A3A-A9A1-CC37AE60B498}" presName="line_2" presStyleLbl="parChTrans1D1" presStyleIdx="0" presStyleCnt="5"/>
      <dgm:spPr/>
    </dgm:pt>
    <dgm:pt modelId="{C08DA74C-ADE1-4176-AD4C-4E8AFE79A541}" type="pres">
      <dgm:prSet presAssocID="{8505456A-6591-4A3A-A9A1-CC37AE60B498}" presName="textparent_2" presStyleLbl="node1" presStyleIdx="0" presStyleCnt="0"/>
      <dgm:spPr/>
    </dgm:pt>
    <dgm:pt modelId="{EC1E04D7-7C97-4060-976C-D3600F65F1F9}" type="pres">
      <dgm:prSet presAssocID="{8505456A-6591-4A3A-A9A1-CC37AE60B498}" presName="text_2" presStyleLbl="revTx" presStyleIdx="0" presStyleCnt="5">
        <dgm:presLayoutVars>
          <dgm:bulletEnabled val="1"/>
        </dgm:presLayoutVars>
      </dgm:prSet>
      <dgm:spPr/>
      <dgm:t>
        <a:bodyPr/>
        <a:lstStyle/>
        <a:p>
          <a:endParaRPr lang="en-US"/>
        </a:p>
      </dgm:t>
    </dgm:pt>
    <dgm:pt modelId="{F549E088-CD0F-428C-AC6F-83FD6BF2F0A0}" type="pres">
      <dgm:prSet presAssocID="{6505CA71-4E86-4720-89B9-F27A7361B314}" presName="picture_3" presStyleCnt="0"/>
      <dgm:spPr/>
    </dgm:pt>
    <dgm:pt modelId="{33DF77F1-B071-4C12-BD24-92C06186004D}" type="pres">
      <dgm:prSet presAssocID="{6505CA71-4E86-4720-89B9-F27A7361B314}" presName="pictureRepeatNode" presStyleLbl="alignImgPlace1" presStyleIdx="2" presStyleCnt="6"/>
      <dgm:spPr/>
      <dgm:t>
        <a:bodyPr/>
        <a:lstStyle/>
        <a:p>
          <a:endParaRPr lang="en-US"/>
        </a:p>
      </dgm:t>
    </dgm:pt>
    <dgm:pt modelId="{4BABA703-351A-41D3-96CD-E7DF9C521EFF}" type="pres">
      <dgm:prSet presAssocID="{5A1765A4-29FE-45A8-A056-5E5B4E9555CF}" presName="line_3" presStyleLbl="parChTrans1D1" presStyleIdx="1" presStyleCnt="5"/>
      <dgm:spPr/>
    </dgm:pt>
    <dgm:pt modelId="{886D0826-2122-429C-B601-5D9B00EE17CB}" type="pres">
      <dgm:prSet presAssocID="{5A1765A4-29FE-45A8-A056-5E5B4E9555CF}" presName="textparent_3" presStyleLbl="node1" presStyleIdx="0" presStyleCnt="0"/>
      <dgm:spPr/>
    </dgm:pt>
    <dgm:pt modelId="{F7DF5ABD-6E2D-4CCC-8B30-A41BB96DA57B}" type="pres">
      <dgm:prSet presAssocID="{5A1765A4-29FE-45A8-A056-5E5B4E9555CF}" presName="text_3" presStyleLbl="revTx" presStyleIdx="1" presStyleCnt="5">
        <dgm:presLayoutVars>
          <dgm:bulletEnabled val="1"/>
        </dgm:presLayoutVars>
      </dgm:prSet>
      <dgm:spPr/>
      <dgm:t>
        <a:bodyPr/>
        <a:lstStyle/>
        <a:p>
          <a:endParaRPr lang="en-US"/>
        </a:p>
      </dgm:t>
    </dgm:pt>
    <dgm:pt modelId="{809BF7DC-0D06-4A4A-B133-20118750E102}" type="pres">
      <dgm:prSet presAssocID="{6B625255-7087-4AB7-87A3-E331340FE69F}" presName="picture_4" presStyleCnt="0"/>
      <dgm:spPr/>
    </dgm:pt>
    <dgm:pt modelId="{DAE8C406-30EA-4079-B1DA-ACF769AB1234}" type="pres">
      <dgm:prSet presAssocID="{6B625255-7087-4AB7-87A3-E331340FE69F}" presName="pictureRepeatNode" presStyleLbl="alignImgPlace1" presStyleIdx="3" presStyleCnt="6"/>
      <dgm:spPr/>
      <dgm:t>
        <a:bodyPr/>
        <a:lstStyle/>
        <a:p>
          <a:endParaRPr lang="en-US"/>
        </a:p>
      </dgm:t>
    </dgm:pt>
    <dgm:pt modelId="{88DCFA48-A7F3-4F29-ABA7-E8356E20B494}" type="pres">
      <dgm:prSet presAssocID="{4E46219C-C05C-40BC-BE1B-55BC110965EC}" presName="line_4" presStyleLbl="parChTrans1D1" presStyleIdx="2" presStyleCnt="5"/>
      <dgm:spPr/>
    </dgm:pt>
    <dgm:pt modelId="{D8F0E807-0F0F-4888-8B82-C768C5BFCAF6}" type="pres">
      <dgm:prSet presAssocID="{4E46219C-C05C-40BC-BE1B-55BC110965EC}" presName="textparent_4" presStyleLbl="node1" presStyleIdx="0" presStyleCnt="0"/>
      <dgm:spPr/>
    </dgm:pt>
    <dgm:pt modelId="{E2DDF121-1DC4-4347-B185-BB8593ED7C3A}" type="pres">
      <dgm:prSet presAssocID="{4E46219C-C05C-40BC-BE1B-55BC110965EC}" presName="text_4" presStyleLbl="revTx" presStyleIdx="2" presStyleCnt="5">
        <dgm:presLayoutVars>
          <dgm:bulletEnabled val="1"/>
        </dgm:presLayoutVars>
      </dgm:prSet>
      <dgm:spPr/>
      <dgm:t>
        <a:bodyPr/>
        <a:lstStyle/>
        <a:p>
          <a:endParaRPr lang="en-US"/>
        </a:p>
      </dgm:t>
    </dgm:pt>
    <dgm:pt modelId="{02157217-E046-4D8F-903E-AE537B36AAAA}" type="pres">
      <dgm:prSet presAssocID="{98305CED-F170-4BB5-ABE9-B06EAB57560E}" presName="picture_5" presStyleCnt="0"/>
      <dgm:spPr/>
    </dgm:pt>
    <dgm:pt modelId="{F6F89C46-AA8F-432C-8F6B-1EE40E729B4B}" type="pres">
      <dgm:prSet presAssocID="{98305CED-F170-4BB5-ABE9-B06EAB57560E}" presName="pictureRepeatNode" presStyleLbl="alignImgPlace1" presStyleIdx="4" presStyleCnt="6"/>
      <dgm:spPr/>
      <dgm:t>
        <a:bodyPr/>
        <a:lstStyle/>
        <a:p>
          <a:endParaRPr lang="en-US"/>
        </a:p>
      </dgm:t>
    </dgm:pt>
    <dgm:pt modelId="{F7F0ECB7-E8C6-4692-AFC6-974FFC29DC8A}" type="pres">
      <dgm:prSet presAssocID="{A5D48DF1-179C-4988-A502-B8725AF04E08}" presName="line_5" presStyleLbl="parChTrans1D1" presStyleIdx="3" presStyleCnt="5"/>
      <dgm:spPr/>
    </dgm:pt>
    <dgm:pt modelId="{485306AB-7C2F-4CB3-991E-54A861A086AB}" type="pres">
      <dgm:prSet presAssocID="{A5D48DF1-179C-4988-A502-B8725AF04E08}" presName="textparent_5" presStyleLbl="node1" presStyleIdx="0" presStyleCnt="0"/>
      <dgm:spPr/>
    </dgm:pt>
    <dgm:pt modelId="{3E71D570-F600-45BF-9118-F8B65DBDFD35}" type="pres">
      <dgm:prSet presAssocID="{A5D48DF1-179C-4988-A502-B8725AF04E08}" presName="text_5" presStyleLbl="revTx" presStyleIdx="3" presStyleCnt="5">
        <dgm:presLayoutVars>
          <dgm:bulletEnabled val="1"/>
        </dgm:presLayoutVars>
      </dgm:prSet>
      <dgm:spPr/>
      <dgm:t>
        <a:bodyPr/>
        <a:lstStyle/>
        <a:p>
          <a:endParaRPr lang="en-US"/>
        </a:p>
      </dgm:t>
    </dgm:pt>
    <dgm:pt modelId="{45F95CCC-0234-4C8A-8977-61B95D040264}" type="pres">
      <dgm:prSet presAssocID="{27D8784B-1449-40EB-8632-61A80A10C3B7}" presName="picture_6" presStyleCnt="0"/>
      <dgm:spPr/>
    </dgm:pt>
    <dgm:pt modelId="{6AB6E5D1-202A-4B3B-B2EA-C572BD186E44}" type="pres">
      <dgm:prSet presAssocID="{27D8784B-1449-40EB-8632-61A80A10C3B7}" presName="pictureRepeatNode" presStyleLbl="alignImgPlace1" presStyleIdx="5" presStyleCnt="6"/>
      <dgm:spPr/>
      <dgm:t>
        <a:bodyPr/>
        <a:lstStyle/>
        <a:p>
          <a:endParaRPr lang="en-US"/>
        </a:p>
      </dgm:t>
    </dgm:pt>
    <dgm:pt modelId="{132D04D3-1284-45EC-BC8F-D499BB80A546}" type="pres">
      <dgm:prSet presAssocID="{A10FBABC-527A-416B-A6F6-4BDD3DEF120F}" presName="line_6" presStyleLbl="parChTrans1D1" presStyleIdx="4" presStyleCnt="5"/>
      <dgm:spPr/>
    </dgm:pt>
    <dgm:pt modelId="{A48D1375-2E29-44E8-9D2B-3B26D7CB1F96}" type="pres">
      <dgm:prSet presAssocID="{A10FBABC-527A-416B-A6F6-4BDD3DEF120F}" presName="textparent_6" presStyleLbl="node1" presStyleIdx="0" presStyleCnt="0"/>
      <dgm:spPr/>
    </dgm:pt>
    <dgm:pt modelId="{847A3EDA-0C70-4A0B-A896-3691382C0BC8}" type="pres">
      <dgm:prSet presAssocID="{A10FBABC-527A-416B-A6F6-4BDD3DEF120F}" presName="text_6" presStyleLbl="revTx" presStyleIdx="4" presStyleCnt="5">
        <dgm:presLayoutVars>
          <dgm:bulletEnabled val="1"/>
        </dgm:presLayoutVars>
      </dgm:prSet>
      <dgm:spPr/>
      <dgm:t>
        <a:bodyPr/>
        <a:lstStyle/>
        <a:p>
          <a:endParaRPr lang="en-US"/>
        </a:p>
      </dgm:t>
    </dgm:pt>
  </dgm:ptLst>
  <dgm:cxnLst>
    <dgm:cxn modelId="{0DF4E944-53A1-4A65-8E83-D67C8ACFBDD9}" type="presOf" srcId="{5A1765A4-29FE-45A8-A056-5E5B4E9555CF}" destId="{F7DF5ABD-6E2D-4CCC-8B30-A41BB96DA57B}" srcOrd="0" destOrd="0" presId="urn:microsoft.com/office/officeart/2008/layout/CircularPictureCallout"/>
    <dgm:cxn modelId="{E1432668-29A6-45DF-9C79-E3CC1FD2CD84}" type="presOf" srcId="{6505CA71-4E86-4720-89B9-F27A7361B314}" destId="{33DF77F1-B071-4C12-BD24-92C06186004D}" srcOrd="0" destOrd="0" presId="urn:microsoft.com/office/officeart/2008/layout/CircularPictureCallout"/>
    <dgm:cxn modelId="{9C15A804-46D1-4C5C-AC49-2DD19F525CBA}" type="presOf" srcId="{A5D48DF1-179C-4988-A502-B8725AF04E08}" destId="{3E71D570-F600-45BF-9118-F8B65DBDFD35}" srcOrd="0" destOrd="0" presId="urn:microsoft.com/office/officeart/2008/layout/CircularPictureCallout"/>
    <dgm:cxn modelId="{006FA2AA-D4F3-4B4A-98E9-BCEB652F0801}" srcId="{E3129016-049A-4EA6-A57C-B784F53CE252}" destId="{4E46219C-C05C-40BC-BE1B-55BC110965EC}" srcOrd="3" destOrd="0" parTransId="{FF1E44BD-2B43-42B3-937B-2E0C0EBC81FE}" sibTransId="{6B625255-7087-4AB7-87A3-E331340FE69F}"/>
    <dgm:cxn modelId="{545974FE-6933-4170-92A1-DABB201DEC89}" type="presOf" srcId="{4E46219C-C05C-40BC-BE1B-55BC110965EC}" destId="{E2DDF121-1DC4-4347-B185-BB8593ED7C3A}" srcOrd="0" destOrd="0" presId="urn:microsoft.com/office/officeart/2008/layout/CircularPictureCallout"/>
    <dgm:cxn modelId="{C88D9B03-32D8-4295-8264-91B5E9E54655}" srcId="{E3129016-049A-4EA6-A57C-B784F53CE252}" destId="{5A1765A4-29FE-45A8-A056-5E5B4E9555CF}" srcOrd="2" destOrd="0" parTransId="{D32AD933-9027-4957-90C1-01E0F04D0372}" sibTransId="{6505CA71-4E86-4720-89B9-F27A7361B314}"/>
    <dgm:cxn modelId="{19A18716-CE09-4C3C-849D-9292D2C35603}" type="presOf" srcId="{1EF0361A-4E0C-40A7-8E47-30AA12C1BE73}" destId="{67D5A964-B7AB-43A1-A869-051F42919113}" srcOrd="0" destOrd="0" presId="urn:microsoft.com/office/officeart/2008/layout/CircularPictureCallout"/>
    <dgm:cxn modelId="{24D6EBFC-845D-4EF1-9BD8-CD4525E775FD}" srcId="{E3129016-049A-4EA6-A57C-B784F53CE252}" destId="{8505456A-6591-4A3A-A9A1-CC37AE60B498}" srcOrd="1" destOrd="0" parTransId="{7ED144A6-5C57-40A8-A0E7-1AFCFFEDB773}" sibTransId="{80E4750F-360A-462E-9B3D-3E7CCCDF261A}"/>
    <dgm:cxn modelId="{EE94E9B7-B646-42B6-BEEE-71A7DC394F13}" srcId="{E3129016-049A-4EA6-A57C-B784F53CE252}" destId="{1EF0361A-4E0C-40A7-8E47-30AA12C1BE73}" srcOrd="0" destOrd="0" parTransId="{F8FA370B-171B-4A63-8539-8CCBB8769E65}" sibTransId="{90A51F10-77E3-46C8-9F45-FAABD1F7289F}"/>
    <dgm:cxn modelId="{68456B7D-F35A-40C5-8683-7E6050E0282C}" srcId="{E3129016-049A-4EA6-A57C-B784F53CE252}" destId="{A5D48DF1-179C-4988-A502-B8725AF04E08}" srcOrd="4" destOrd="0" parTransId="{19BF90E2-223B-4164-AB90-1BC08B6663F4}" sibTransId="{98305CED-F170-4BB5-ABE9-B06EAB57560E}"/>
    <dgm:cxn modelId="{A650082B-8C81-4AFE-9A36-002659DFA7FA}" srcId="{E3129016-049A-4EA6-A57C-B784F53CE252}" destId="{A10FBABC-527A-416B-A6F6-4BDD3DEF120F}" srcOrd="5" destOrd="0" parTransId="{4E6F4CC2-7404-4394-92A7-A313FE9C3811}" sibTransId="{27D8784B-1449-40EB-8632-61A80A10C3B7}"/>
    <dgm:cxn modelId="{A4B64DE1-0FB7-44DF-B699-CC492EE55387}" type="presOf" srcId="{E3129016-049A-4EA6-A57C-B784F53CE252}" destId="{C04C9926-D609-4BA5-8670-BA73503CAE16}" srcOrd="0" destOrd="0" presId="urn:microsoft.com/office/officeart/2008/layout/CircularPictureCallout"/>
    <dgm:cxn modelId="{06964E95-0A75-4B32-BAA8-F524316C1CB1}" type="presOf" srcId="{27D8784B-1449-40EB-8632-61A80A10C3B7}" destId="{6AB6E5D1-202A-4B3B-B2EA-C572BD186E44}" srcOrd="0" destOrd="0" presId="urn:microsoft.com/office/officeart/2008/layout/CircularPictureCallout"/>
    <dgm:cxn modelId="{E7CBDFE6-5DDB-4517-A79B-208C856A355A}" type="presOf" srcId="{8505456A-6591-4A3A-A9A1-CC37AE60B498}" destId="{EC1E04D7-7C97-4060-976C-D3600F65F1F9}" srcOrd="0" destOrd="0" presId="urn:microsoft.com/office/officeart/2008/layout/CircularPictureCallout"/>
    <dgm:cxn modelId="{01FFDDE1-35F3-49AA-9778-327750C39C8D}" type="presOf" srcId="{98305CED-F170-4BB5-ABE9-B06EAB57560E}" destId="{F6F89C46-AA8F-432C-8F6B-1EE40E729B4B}" srcOrd="0" destOrd="0" presId="urn:microsoft.com/office/officeart/2008/layout/CircularPictureCallout"/>
    <dgm:cxn modelId="{339B032A-EE7A-4BA9-8E03-D12EE810D510}" type="presOf" srcId="{90A51F10-77E3-46C8-9F45-FAABD1F7289F}" destId="{F1AA1E7A-3AF6-4FCC-AD06-15686ECA1796}" srcOrd="0" destOrd="0" presId="urn:microsoft.com/office/officeart/2008/layout/CircularPictureCallout"/>
    <dgm:cxn modelId="{FAF2AB7A-FF10-4AC1-9E52-721F959F9F2C}" type="presOf" srcId="{A10FBABC-527A-416B-A6F6-4BDD3DEF120F}" destId="{847A3EDA-0C70-4A0B-A896-3691382C0BC8}" srcOrd="0" destOrd="0" presId="urn:microsoft.com/office/officeart/2008/layout/CircularPictureCallout"/>
    <dgm:cxn modelId="{4FF9B6F6-87B6-444B-8623-C46238C7F2D9}" type="presOf" srcId="{6B625255-7087-4AB7-87A3-E331340FE69F}" destId="{DAE8C406-30EA-4079-B1DA-ACF769AB1234}" srcOrd="0" destOrd="0" presId="urn:microsoft.com/office/officeart/2008/layout/CircularPictureCallout"/>
    <dgm:cxn modelId="{2319E262-CE89-46B9-BA4F-75BD19666D30}" type="presOf" srcId="{80E4750F-360A-462E-9B3D-3E7CCCDF261A}" destId="{58F90522-D63B-4703-A2B5-8EB9E2D8AC73}" srcOrd="0" destOrd="0" presId="urn:microsoft.com/office/officeart/2008/layout/CircularPictureCallout"/>
    <dgm:cxn modelId="{7A05E1EC-A673-4314-A563-7F65868AB08B}" type="presParOf" srcId="{C04C9926-D609-4BA5-8670-BA73503CAE16}" destId="{8CD0C3E7-0364-43C3-B8E0-98AA305F8A87}" srcOrd="0" destOrd="0" presId="urn:microsoft.com/office/officeart/2008/layout/CircularPictureCallout"/>
    <dgm:cxn modelId="{0CE5A195-E4F2-448F-B81B-49A72C9BF175}" type="presParOf" srcId="{8CD0C3E7-0364-43C3-B8E0-98AA305F8A87}" destId="{90B64094-6639-45E5-B14B-ED836CDDEF28}" srcOrd="0" destOrd="0" presId="urn:microsoft.com/office/officeart/2008/layout/CircularPictureCallout"/>
    <dgm:cxn modelId="{1B528271-58C6-4A97-8164-27CB478B4CD0}" type="presParOf" srcId="{90B64094-6639-45E5-B14B-ED836CDDEF28}" destId="{F1AA1E7A-3AF6-4FCC-AD06-15686ECA1796}" srcOrd="0" destOrd="0" presId="urn:microsoft.com/office/officeart/2008/layout/CircularPictureCallout"/>
    <dgm:cxn modelId="{655E61B2-CC2E-4265-96E4-C5344726A7CF}" type="presParOf" srcId="{8CD0C3E7-0364-43C3-B8E0-98AA305F8A87}" destId="{67D5A964-B7AB-43A1-A869-051F42919113}" srcOrd="1" destOrd="0" presId="urn:microsoft.com/office/officeart/2008/layout/CircularPictureCallout"/>
    <dgm:cxn modelId="{4DD5D9CC-58E2-4B43-96C5-40011E378D7A}" type="presParOf" srcId="{8CD0C3E7-0364-43C3-B8E0-98AA305F8A87}" destId="{FFEEB67F-FA93-443C-939C-DB55AE7C4C21}" srcOrd="2" destOrd="0" presId="urn:microsoft.com/office/officeart/2008/layout/CircularPictureCallout"/>
    <dgm:cxn modelId="{2409CB65-65E0-417A-A2DC-0CD61DCE51D3}" type="presParOf" srcId="{FFEEB67F-FA93-443C-939C-DB55AE7C4C21}" destId="{58F90522-D63B-4703-A2B5-8EB9E2D8AC73}" srcOrd="0" destOrd="0" presId="urn:microsoft.com/office/officeart/2008/layout/CircularPictureCallout"/>
    <dgm:cxn modelId="{5338A69A-8F62-4BF9-B060-ECA0F70F16CF}" type="presParOf" srcId="{8CD0C3E7-0364-43C3-B8E0-98AA305F8A87}" destId="{14C09FE5-4565-4C87-928D-55B0652E61FA}" srcOrd="3" destOrd="0" presId="urn:microsoft.com/office/officeart/2008/layout/CircularPictureCallout"/>
    <dgm:cxn modelId="{EC8B188E-0B23-41D5-AECA-2E953C3C6964}" type="presParOf" srcId="{8CD0C3E7-0364-43C3-B8E0-98AA305F8A87}" destId="{C08DA74C-ADE1-4176-AD4C-4E8AFE79A541}" srcOrd="4" destOrd="0" presId="urn:microsoft.com/office/officeart/2008/layout/CircularPictureCallout"/>
    <dgm:cxn modelId="{8D567C7C-3A72-4B26-9E32-BD159046F244}" type="presParOf" srcId="{C08DA74C-ADE1-4176-AD4C-4E8AFE79A541}" destId="{EC1E04D7-7C97-4060-976C-D3600F65F1F9}" srcOrd="0" destOrd="0" presId="urn:microsoft.com/office/officeart/2008/layout/CircularPictureCallout"/>
    <dgm:cxn modelId="{7B282372-D8A5-4A76-B333-662677F1CF3C}" type="presParOf" srcId="{8CD0C3E7-0364-43C3-B8E0-98AA305F8A87}" destId="{F549E088-CD0F-428C-AC6F-83FD6BF2F0A0}" srcOrd="5" destOrd="0" presId="urn:microsoft.com/office/officeart/2008/layout/CircularPictureCallout"/>
    <dgm:cxn modelId="{FE94DA4F-4881-4CA7-86B0-FB094127BB9A}" type="presParOf" srcId="{F549E088-CD0F-428C-AC6F-83FD6BF2F0A0}" destId="{33DF77F1-B071-4C12-BD24-92C06186004D}" srcOrd="0" destOrd="0" presId="urn:microsoft.com/office/officeart/2008/layout/CircularPictureCallout"/>
    <dgm:cxn modelId="{6E6E9A4F-27B7-4831-910A-EF974948FCBB}" type="presParOf" srcId="{8CD0C3E7-0364-43C3-B8E0-98AA305F8A87}" destId="{4BABA703-351A-41D3-96CD-E7DF9C521EFF}" srcOrd="6" destOrd="0" presId="urn:microsoft.com/office/officeart/2008/layout/CircularPictureCallout"/>
    <dgm:cxn modelId="{592085C4-9A61-4459-BF4E-FBBA1007A5A4}" type="presParOf" srcId="{8CD0C3E7-0364-43C3-B8E0-98AA305F8A87}" destId="{886D0826-2122-429C-B601-5D9B00EE17CB}" srcOrd="7" destOrd="0" presId="urn:microsoft.com/office/officeart/2008/layout/CircularPictureCallout"/>
    <dgm:cxn modelId="{BB5351E0-73C6-4CB6-B490-08CA3049F8D0}" type="presParOf" srcId="{886D0826-2122-429C-B601-5D9B00EE17CB}" destId="{F7DF5ABD-6E2D-4CCC-8B30-A41BB96DA57B}" srcOrd="0" destOrd="0" presId="urn:microsoft.com/office/officeart/2008/layout/CircularPictureCallout"/>
    <dgm:cxn modelId="{1922C23A-5494-41D3-9B14-FC13CB92B848}" type="presParOf" srcId="{8CD0C3E7-0364-43C3-B8E0-98AA305F8A87}" destId="{809BF7DC-0D06-4A4A-B133-20118750E102}" srcOrd="8" destOrd="0" presId="urn:microsoft.com/office/officeart/2008/layout/CircularPictureCallout"/>
    <dgm:cxn modelId="{DE9F51A0-A8BB-430F-B14B-4073BB6A96AA}" type="presParOf" srcId="{809BF7DC-0D06-4A4A-B133-20118750E102}" destId="{DAE8C406-30EA-4079-B1DA-ACF769AB1234}" srcOrd="0" destOrd="0" presId="urn:microsoft.com/office/officeart/2008/layout/CircularPictureCallout"/>
    <dgm:cxn modelId="{C68EA0F5-9360-4719-A98A-93D3A636AEAD}" type="presParOf" srcId="{8CD0C3E7-0364-43C3-B8E0-98AA305F8A87}" destId="{88DCFA48-A7F3-4F29-ABA7-E8356E20B494}" srcOrd="9" destOrd="0" presId="urn:microsoft.com/office/officeart/2008/layout/CircularPictureCallout"/>
    <dgm:cxn modelId="{A362C05B-0199-4446-B33C-A6539F95DF88}" type="presParOf" srcId="{8CD0C3E7-0364-43C3-B8E0-98AA305F8A87}" destId="{D8F0E807-0F0F-4888-8B82-C768C5BFCAF6}" srcOrd="10" destOrd="0" presId="urn:microsoft.com/office/officeart/2008/layout/CircularPictureCallout"/>
    <dgm:cxn modelId="{CF911980-FE2B-4ED4-AE01-3942EC3CAA7B}" type="presParOf" srcId="{D8F0E807-0F0F-4888-8B82-C768C5BFCAF6}" destId="{E2DDF121-1DC4-4347-B185-BB8593ED7C3A}" srcOrd="0" destOrd="0" presId="urn:microsoft.com/office/officeart/2008/layout/CircularPictureCallout"/>
    <dgm:cxn modelId="{11A45F9D-546C-42B8-BF83-8915CEBB7955}" type="presParOf" srcId="{8CD0C3E7-0364-43C3-B8E0-98AA305F8A87}" destId="{02157217-E046-4D8F-903E-AE537B36AAAA}" srcOrd="11" destOrd="0" presId="urn:microsoft.com/office/officeart/2008/layout/CircularPictureCallout"/>
    <dgm:cxn modelId="{B2795D0C-88D1-4491-8FF6-4E0DD6147757}" type="presParOf" srcId="{02157217-E046-4D8F-903E-AE537B36AAAA}" destId="{F6F89C46-AA8F-432C-8F6B-1EE40E729B4B}" srcOrd="0" destOrd="0" presId="urn:microsoft.com/office/officeart/2008/layout/CircularPictureCallout"/>
    <dgm:cxn modelId="{34C4A099-09CE-472C-936E-6415274BBD5B}" type="presParOf" srcId="{8CD0C3E7-0364-43C3-B8E0-98AA305F8A87}" destId="{F7F0ECB7-E8C6-4692-AFC6-974FFC29DC8A}" srcOrd="12" destOrd="0" presId="urn:microsoft.com/office/officeart/2008/layout/CircularPictureCallout"/>
    <dgm:cxn modelId="{444BEBA0-1474-422C-A5C0-66EBBFB488F6}" type="presParOf" srcId="{8CD0C3E7-0364-43C3-B8E0-98AA305F8A87}" destId="{485306AB-7C2F-4CB3-991E-54A861A086AB}" srcOrd="13" destOrd="0" presId="urn:microsoft.com/office/officeart/2008/layout/CircularPictureCallout"/>
    <dgm:cxn modelId="{55339586-F5DB-414C-8756-73FE8554D494}" type="presParOf" srcId="{485306AB-7C2F-4CB3-991E-54A861A086AB}" destId="{3E71D570-F600-45BF-9118-F8B65DBDFD35}" srcOrd="0" destOrd="0" presId="urn:microsoft.com/office/officeart/2008/layout/CircularPictureCallout"/>
    <dgm:cxn modelId="{55A30897-E038-474D-B97C-2A7184E7F142}" type="presParOf" srcId="{8CD0C3E7-0364-43C3-B8E0-98AA305F8A87}" destId="{45F95CCC-0234-4C8A-8977-61B95D040264}" srcOrd="14" destOrd="0" presId="urn:microsoft.com/office/officeart/2008/layout/CircularPictureCallout"/>
    <dgm:cxn modelId="{5D723BE5-9165-4AD9-B764-8C6D1609AFC3}" type="presParOf" srcId="{45F95CCC-0234-4C8A-8977-61B95D040264}" destId="{6AB6E5D1-202A-4B3B-B2EA-C572BD186E44}" srcOrd="0" destOrd="0" presId="urn:microsoft.com/office/officeart/2008/layout/CircularPictureCallout"/>
    <dgm:cxn modelId="{21D57C82-FC94-46C8-8C85-750B6C1882B8}" type="presParOf" srcId="{8CD0C3E7-0364-43C3-B8E0-98AA305F8A87}" destId="{132D04D3-1284-45EC-BC8F-D499BB80A546}" srcOrd="15" destOrd="0" presId="urn:microsoft.com/office/officeart/2008/layout/CircularPictureCallout"/>
    <dgm:cxn modelId="{FBD40BB3-F1D4-476D-BC46-74509D0751E3}" type="presParOf" srcId="{8CD0C3E7-0364-43C3-B8E0-98AA305F8A87}" destId="{A48D1375-2E29-44E8-9D2B-3B26D7CB1F96}" srcOrd="16" destOrd="0" presId="urn:microsoft.com/office/officeart/2008/layout/CircularPictureCallout"/>
    <dgm:cxn modelId="{A770E793-9F0E-48A9-9D2E-C84D383A4019}" type="presParOf" srcId="{A48D1375-2E29-44E8-9D2B-3B26D7CB1F96}" destId="{847A3EDA-0C70-4A0B-A896-3691382C0BC8}" srcOrd="0" destOrd="0" presId="urn:microsoft.com/office/officeart/2008/layout/CircularPictureCallou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18130F-36CC-4BD3-B0A6-5B0528171C03}" type="doc">
      <dgm:prSet loTypeId="urn:microsoft.com/office/officeart/2005/8/layout/venn1" loCatId="relationship" qsTypeId="urn:microsoft.com/office/officeart/2005/8/quickstyle/simple1" qsCatId="simple" csTypeId="urn:microsoft.com/office/officeart/2005/8/colors/accent1_2" csCatId="accent1" phldr="1"/>
      <dgm:spPr/>
    </dgm:pt>
    <dgm:pt modelId="{A8C3E27F-ECBA-4399-BECB-C89E0CE96688}">
      <dgm:prSet phldrT="[Text]" custT="1"/>
      <dgm:spPr/>
      <dgm:t>
        <a:bodyPr/>
        <a:lstStyle/>
        <a:p>
          <a:endParaRPr lang="en-US" sz="4400" dirty="0" smtClean="0"/>
        </a:p>
      </dgm:t>
    </dgm:pt>
    <dgm:pt modelId="{E04EA0A1-8123-4E02-B88B-50DE8CEF24F6}" type="parTrans" cxnId="{EC12F9AA-AA1B-4985-AD87-E81BC7FFF66F}">
      <dgm:prSet/>
      <dgm:spPr/>
      <dgm:t>
        <a:bodyPr/>
        <a:lstStyle/>
        <a:p>
          <a:endParaRPr lang="en-US"/>
        </a:p>
      </dgm:t>
    </dgm:pt>
    <dgm:pt modelId="{7D8FCEBE-06DA-49E5-91FB-364D927DCBF7}" type="sibTrans" cxnId="{EC12F9AA-AA1B-4985-AD87-E81BC7FFF66F}">
      <dgm:prSet/>
      <dgm:spPr/>
      <dgm:t>
        <a:bodyPr/>
        <a:lstStyle/>
        <a:p>
          <a:endParaRPr lang="en-US"/>
        </a:p>
      </dgm:t>
    </dgm:pt>
    <dgm:pt modelId="{6A8D34BF-30CB-481E-8046-83870EBFB9C6}">
      <dgm:prSet phldrT="[Text]" custT="1"/>
      <dgm:spPr/>
      <dgm:t>
        <a:bodyPr/>
        <a:lstStyle/>
        <a:p>
          <a:r>
            <a:rPr lang="en-US" sz="3700" dirty="0" smtClean="0"/>
            <a:t>   </a:t>
          </a:r>
        </a:p>
        <a:p>
          <a:r>
            <a:rPr lang="en-US" sz="3700" dirty="0" smtClean="0"/>
            <a:t>    </a:t>
          </a:r>
          <a:endParaRPr lang="en-US" sz="2800" dirty="0"/>
        </a:p>
      </dgm:t>
    </dgm:pt>
    <dgm:pt modelId="{C527C14C-402E-46BA-A5EF-F09D5240685B}" type="parTrans" cxnId="{85CEA1BE-D27C-4CCE-B057-D3F36769ADDC}">
      <dgm:prSet/>
      <dgm:spPr/>
      <dgm:t>
        <a:bodyPr/>
        <a:lstStyle/>
        <a:p>
          <a:endParaRPr lang="en-US"/>
        </a:p>
      </dgm:t>
    </dgm:pt>
    <dgm:pt modelId="{952E5B7E-8609-4F0E-BE87-1D556B577630}" type="sibTrans" cxnId="{85CEA1BE-D27C-4CCE-B057-D3F36769ADDC}">
      <dgm:prSet/>
      <dgm:spPr/>
      <dgm:t>
        <a:bodyPr/>
        <a:lstStyle/>
        <a:p>
          <a:endParaRPr lang="en-US"/>
        </a:p>
      </dgm:t>
    </dgm:pt>
    <dgm:pt modelId="{7347EC7C-BA7A-403F-A331-B083500DA618}" type="pres">
      <dgm:prSet presAssocID="{7E18130F-36CC-4BD3-B0A6-5B0528171C03}" presName="compositeShape" presStyleCnt="0">
        <dgm:presLayoutVars>
          <dgm:chMax val="7"/>
          <dgm:dir/>
          <dgm:resizeHandles val="exact"/>
        </dgm:presLayoutVars>
      </dgm:prSet>
      <dgm:spPr/>
    </dgm:pt>
    <dgm:pt modelId="{39FE3953-1609-4500-9616-4C94BE51BC82}" type="pres">
      <dgm:prSet presAssocID="{A8C3E27F-ECBA-4399-BECB-C89E0CE96688}" presName="circ1" presStyleLbl="vennNode1" presStyleIdx="0" presStyleCnt="2" custScaleX="137328"/>
      <dgm:spPr/>
      <dgm:t>
        <a:bodyPr/>
        <a:lstStyle/>
        <a:p>
          <a:endParaRPr lang="en-US"/>
        </a:p>
      </dgm:t>
    </dgm:pt>
    <dgm:pt modelId="{A4666EA2-273E-499C-BA02-5E70F3C34B44}" type="pres">
      <dgm:prSet presAssocID="{A8C3E27F-ECBA-4399-BECB-C89E0CE96688}" presName="circ1Tx" presStyleLbl="revTx" presStyleIdx="0" presStyleCnt="0">
        <dgm:presLayoutVars>
          <dgm:chMax val="0"/>
          <dgm:chPref val="0"/>
          <dgm:bulletEnabled val="1"/>
        </dgm:presLayoutVars>
      </dgm:prSet>
      <dgm:spPr/>
      <dgm:t>
        <a:bodyPr/>
        <a:lstStyle/>
        <a:p>
          <a:endParaRPr lang="en-US"/>
        </a:p>
      </dgm:t>
    </dgm:pt>
    <dgm:pt modelId="{B7187A47-2EE0-4E1A-8408-DB55A4D6FCDB}" type="pres">
      <dgm:prSet presAssocID="{6A8D34BF-30CB-481E-8046-83870EBFB9C6}" presName="circ2" presStyleLbl="vennNode1" presStyleIdx="1" presStyleCnt="2" custScaleX="129590" custLinFactNeighborX="-8683" custLinFactNeighborY="-7557"/>
      <dgm:spPr/>
      <dgm:t>
        <a:bodyPr/>
        <a:lstStyle/>
        <a:p>
          <a:endParaRPr lang="en-US"/>
        </a:p>
      </dgm:t>
    </dgm:pt>
    <dgm:pt modelId="{83C7F0E5-02EB-4958-B254-4E8A32E80C15}" type="pres">
      <dgm:prSet presAssocID="{6A8D34BF-30CB-481E-8046-83870EBFB9C6}" presName="circ2Tx" presStyleLbl="revTx" presStyleIdx="0" presStyleCnt="0">
        <dgm:presLayoutVars>
          <dgm:chMax val="0"/>
          <dgm:chPref val="0"/>
          <dgm:bulletEnabled val="1"/>
        </dgm:presLayoutVars>
      </dgm:prSet>
      <dgm:spPr/>
      <dgm:t>
        <a:bodyPr/>
        <a:lstStyle/>
        <a:p>
          <a:endParaRPr lang="en-US"/>
        </a:p>
      </dgm:t>
    </dgm:pt>
  </dgm:ptLst>
  <dgm:cxnLst>
    <dgm:cxn modelId="{85CEA1BE-D27C-4CCE-B057-D3F36769ADDC}" srcId="{7E18130F-36CC-4BD3-B0A6-5B0528171C03}" destId="{6A8D34BF-30CB-481E-8046-83870EBFB9C6}" srcOrd="1" destOrd="0" parTransId="{C527C14C-402E-46BA-A5EF-F09D5240685B}" sibTransId="{952E5B7E-8609-4F0E-BE87-1D556B577630}"/>
    <dgm:cxn modelId="{0F365762-E0EA-4B3A-9C13-4DC0A82E6F80}" type="presOf" srcId="{A8C3E27F-ECBA-4399-BECB-C89E0CE96688}" destId="{A4666EA2-273E-499C-BA02-5E70F3C34B44}" srcOrd="1" destOrd="0" presId="urn:microsoft.com/office/officeart/2005/8/layout/venn1"/>
    <dgm:cxn modelId="{EC12F9AA-AA1B-4985-AD87-E81BC7FFF66F}" srcId="{7E18130F-36CC-4BD3-B0A6-5B0528171C03}" destId="{A8C3E27F-ECBA-4399-BECB-C89E0CE96688}" srcOrd="0" destOrd="0" parTransId="{E04EA0A1-8123-4E02-B88B-50DE8CEF24F6}" sibTransId="{7D8FCEBE-06DA-49E5-91FB-364D927DCBF7}"/>
    <dgm:cxn modelId="{7FC7F096-C33A-4988-A38F-1DCF6410BB66}" type="presOf" srcId="{7E18130F-36CC-4BD3-B0A6-5B0528171C03}" destId="{7347EC7C-BA7A-403F-A331-B083500DA618}" srcOrd="0" destOrd="0" presId="urn:microsoft.com/office/officeart/2005/8/layout/venn1"/>
    <dgm:cxn modelId="{A96DF1FA-1E7B-4EA3-821A-8FA416029397}" type="presOf" srcId="{A8C3E27F-ECBA-4399-BECB-C89E0CE96688}" destId="{39FE3953-1609-4500-9616-4C94BE51BC82}" srcOrd="0" destOrd="0" presId="urn:microsoft.com/office/officeart/2005/8/layout/venn1"/>
    <dgm:cxn modelId="{1D03AE3A-0962-4B94-A133-BAFCCEF2A452}" type="presOf" srcId="{6A8D34BF-30CB-481E-8046-83870EBFB9C6}" destId="{83C7F0E5-02EB-4958-B254-4E8A32E80C15}" srcOrd="1" destOrd="0" presId="urn:microsoft.com/office/officeart/2005/8/layout/venn1"/>
    <dgm:cxn modelId="{FF72F89B-3C44-4EB9-BEDB-01BDB4C87964}" type="presOf" srcId="{6A8D34BF-30CB-481E-8046-83870EBFB9C6}" destId="{B7187A47-2EE0-4E1A-8408-DB55A4D6FCDB}" srcOrd="0" destOrd="0" presId="urn:microsoft.com/office/officeart/2005/8/layout/venn1"/>
    <dgm:cxn modelId="{C4DBC938-F3B0-4A54-B1A9-03F204847A88}" type="presParOf" srcId="{7347EC7C-BA7A-403F-A331-B083500DA618}" destId="{39FE3953-1609-4500-9616-4C94BE51BC82}" srcOrd="0" destOrd="0" presId="urn:microsoft.com/office/officeart/2005/8/layout/venn1"/>
    <dgm:cxn modelId="{6B33B0A8-9732-4DE2-9D2F-617586E14A16}" type="presParOf" srcId="{7347EC7C-BA7A-403F-A331-B083500DA618}" destId="{A4666EA2-273E-499C-BA02-5E70F3C34B44}" srcOrd="1" destOrd="0" presId="urn:microsoft.com/office/officeart/2005/8/layout/venn1"/>
    <dgm:cxn modelId="{425343CE-1B1D-460C-9657-ACE1ADD8BA25}" type="presParOf" srcId="{7347EC7C-BA7A-403F-A331-B083500DA618}" destId="{B7187A47-2EE0-4E1A-8408-DB55A4D6FCDB}" srcOrd="2" destOrd="0" presId="urn:microsoft.com/office/officeart/2005/8/layout/venn1"/>
    <dgm:cxn modelId="{389FCEF1-9BB1-4518-9DD3-152919E10A13}" type="presParOf" srcId="{7347EC7C-BA7A-403F-A331-B083500DA618}" destId="{83C7F0E5-02EB-4958-B254-4E8A32E80C15}" srcOrd="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C2ABFB-E8EB-4B32-8743-ABEFE9B48BEC}"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1B104E2D-9E28-4D02-A1EE-7B20ED074E26}">
      <dgm:prSet phldrT="[Text]"/>
      <dgm:spPr/>
      <dgm:t>
        <a:bodyPr/>
        <a:lstStyle/>
        <a:p>
          <a:r>
            <a:rPr lang="en-US" dirty="0" smtClean="0"/>
            <a:t>The Child</a:t>
          </a:r>
          <a:endParaRPr lang="en-US" dirty="0"/>
        </a:p>
      </dgm:t>
    </dgm:pt>
    <dgm:pt modelId="{E956CFDA-ECC7-4494-BEDF-BF1D3207B979}" type="parTrans" cxnId="{0B5F9F0A-F356-450F-9C26-58A413921E0B}">
      <dgm:prSet/>
      <dgm:spPr/>
      <dgm:t>
        <a:bodyPr/>
        <a:lstStyle/>
        <a:p>
          <a:endParaRPr lang="en-US"/>
        </a:p>
      </dgm:t>
    </dgm:pt>
    <dgm:pt modelId="{91491799-4FE4-49B0-90EB-5B417D4EBCBF}" type="sibTrans" cxnId="{0B5F9F0A-F356-450F-9C26-58A413921E0B}">
      <dgm:prSet/>
      <dgm:spPr/>
      <dgm:t>
        <a:bodyPr/>
        <a:lstStyle/>
        <a:p>
          <a:endParaRPr lang="en-US"/>
        </a:p>
      </dgm:t>
    </dgm:pt>
    <dgm:pt modelId="{51C8D308-FCC1-4F1A-A224-29F1CA738A8F}">
      <dgm:prSet phldrT="[Text]"/>
      <dgm:spPr>
        <a:ln>
          <a:noFill/>
        </a:ln>
      </dgm:spPr>
      <dgm:t>
        <a:bodyPr/>
        <a:lstStyle/>
        <a:p>
          <a:r>
            <a:rPr lang="en-US" dirty="0" smtClean="0"/>
            <a:t>Poor living conditions</a:t>
          </a:r>
          <a:endParaRPr lang="en-US" dirty="0"/>
        </a:p>
      </dgm:t>
    </dgm:pt>
    <dgm:pt modelId="{5711EFBC-2037-4A40-9BFE-5F144FEA4A51}" type="parTrans" cxnId="{608F45F5-AA83-4C15-BC3F-E358611C870B}">
      <dgm:prSet/>
      <dgm:spPr/>
      <dgm:t>
        <a:bodyPr/>
        <a:lstStyle/>
        <a:p>
          <a:endParaRPr lang="en-US"/>
        </a:p>
      </dgm:t>
    </dgm:pt>
    <dgm:pt modelId="{C9DC3AB9-A8C3-45E1-B3C9-FE6BF734C931}" type="sibTrans" cxnId="{608F45F5-AA83-4C15-BC3F-E358611C870B}">
      <dgm:prSet/>
      <dgm:spPr/>
      <dgm:t>
        <a:bodyPr/>
        <a:lstStyle/>
        <a:p>
          <a:endParaRPr lang="en-US"/>
        </a:p>
      </dgm:t>
    </dgm:pt>
    <dgm:pt modelId="{8A796937-7373-42BD-9547-D382F5D0888D}">
      <dgm:prSet phldrT="[Text]"/>
      <dgm:spPr/>
      <dgm:t>
        <a:bodyPr/>
        <a:lstStyle/>
        <a:p>
          <a:r>
            <a:rPr lang="en-US" dirty="0" smtClean="0"/>
            <a:t>Poor health and hygiene</a:t>
          </a:r>
          <a:endParaRPr lang="en-US" dirty="0"/>
        </a:p>
      </dgm:t>
    </dgm:pt>
    <dgm:pt modelId="{4254BB62-D8A1-4E63-9FBC-3C19C4664BEE}" type="parTrans" cxnId="{C014105D-76AC-473A-A299-4791B7F9DE9E}">
      <dgm:prSet/>
      <dgm:spPr/>
      <dgm:t>
        <a:bodyPr/>
        <a:lstStyle/>
        <a:p>
          <a:endParaRPr lang="en-US"/>
        </a:p>
      </dgm:t>
    </dgm:pt>
    <dgm:pt modelId="{9FC2C113-3434-49E9-BE0D-7C1E2E27FAA0}" type="sibTrans" cxnId="{C014105D-76AC-473A-A299-4791B7F9DE9E}">
      <dgm:prSet/>
      <dgm:spPr/>
      <dgm:t>
        <a:bodyPr/>
        <a:lstStyle/>
        <a:p>
          <a:endParaRPr lang="en-US"/>
        </a:p>
      </dgm:t>
    </dgm:pt>
    <dgm:pt modelId="{2168D4E2-A48C-470A-A0DA-E3DD2D70619A}">
      <dgm:prSet phldrT="[Text]"/>
      <dgm:spPr/>
      <dgm:t>
        <a:bodyPr/>
        <a:lstStyle/>
        <a:p>
          <a:r>
            <a:rPr lang="en-US" dirty="0" smtClean="0"/>
            <a:t>Poor nutrition and hunger</a:t>
          </a:r>
          <a:endParaRPr lang="en-US" dirty="0"/>
        </a:p>
      </dgm:t>
    </dgm:pt>
    <dgm:pt modelId="{D7E2E0F3-AD57-49FB-8D2A-704B5D9A35E6}" type="parTrans" cxnId="{CE3F871B-FC07-42A5-94EA-82ACF3A48887}">
      <dgm:prSet/>
      <dgm:spPr/>
      <dgm:t>
        <a:bodyPr/>
        <a:lstStyle/>
        <a:p>
          <a:endParaRPr lang="en-US"/>
        </a:p>
      </dgm:t>
    </dgm:pt>
    <dgm:pt modelId="{C3C411B1-664E-43D5-8BD6-0C4C5C0A4FCD}" type="sibTrans" cxnId="{CE3F871B-FC07-42A5-94EA-82ACF3A48887}">
      <dgm:prSet/>
      <dgm:spPr/>
      <dgm:t>
        <a:bodyPr/>
        <a:lstStyle/>
        <a:p>
          <a:endParaRPr lang="en-US"/>
        </a:p>
      </dgm:t>
    </dgm:pt>
    <dgm:pt modelId="{69329C9A-0F60-4EBA-B929-6C011C7909CD}">
      <dgm:prSet phldrT="[Text]"/>
      <dgm:spPr/>
      <dgm:t>
        <a:bodyPr/>
        <a:lstStyle/>
        <a:p>
          <a:r>
            <a:rPr lang="en-US" dirty="0" smtClean="0"/>
            <a:t>Lack of sleep</a:t>
          </a:r>
          <a:endParaRPr lang="en-US" dirty="0"/>
        </a:p>
      </dgm:t>
    </dgm:pt>
    <dgm:pt modelId="{EBBDDCAC-EE94-491E-8A9A-56520B43E8F4}" type="parTrans" cxnId="{B78387BA-5476-48D0-BB5B-69434581220E}">
      <dgm:prSet/>
      <dgm:spPr/>
      <dgm:t>
        <a:bodyPr/>
        <a:lstStyle/>
        <a:p>
          <a:endParaRPr lang="en-US"/>
        </a:p>
      </dgm:t>
    </dgm:pt>
    <dgm:pt modelId="{D8B90952-833E-4E57-B10F-4562D6778DBF}" type="sibTrans" cxnId="{B78387BA-5476-48D0-BB5B-69434581220E}">
      <dgm:prSet/>
      <dgm:spPr/>
      <dgm:t>
        <a:bodyPr/>
        <a:lstStyle/>
        <a:p>
          <a:endParaRPr lang="en-US"/>
        </a:p>
      </dgm:t>
    </dgm:pt>
    <dgm:pt modelId="{F9DB8FA9-1AAB-4C83-8A98-FCA7C813C77D}">
      <dgm:prSet/>
      <dgm:spPr/>
      <dgm:t>
        <a:bodyPr/>
        <a:lstStyle/>
        <a:p>
          <a:r>
            <a:rPr lang="en-US" dirty="0" smtClean="0"/>
            <a:t>Limited access to technology</a:t>
          </a:r>
          <a:endParaRPr lang="en-US" dirty="0"/>
        </a:p>
      </dgm:t>
    </dgm:pt>
    <dgm:pt modelId="{EED4FFB7-C0B9-4FF9-8AF7-C7811D17CA8E}" type="parTrans" cxnId="{FA6342F3-6BDC-4FAA-9880-4D3CCD302C0E}">
      <dgm:prSet/>
      <dgm:spPr/>
      <dgm:t>
        <a:bodyPr/>
        <a:lstStyle/>
        <a:p>
          <a:endParaRPr lang="en-US"/>
        </a:p>
      </dgm:t>
    </dgm:pt>
    <dgm:pt modelId="{5F0C3A04-A43F-4664-B8BB-EFFE622A19F4}" type="sibTrans" cxnId="{FA6342F3-6BDC-4FAA-9880-4D3CCD302C0E}">
      <dgm:prSet/>
      <dgm:spPr/>
      <dgm:t>
        <a:bodyPr/>
        <a:lstStyle/>
        <a:p>
          <a:endParaRPr lang="en-US"/>
        </a:p>
      </dgm:t>
    </dgm:pt>
    <dgm:pt modelId="{8C93EA70-36F9-4E20-A985-B0B633B6413A}" type="pres">
      <dgm:prSet presAssocID="{31C2ABFB-E8EB-4B32-8743-ABEFE9B48BEC}" presName="cycle" presStyleCnt="0">
        <dgm:presLayoutVars>
          <dgm:chMax val="1"/>
          <dgm:dir/>
          <dgm:animLvl val="ctr"/>
          <dgm:resizeHandles val="exact"/>
        </dgm:presLayoutVars>
      </dgm:prSet>
      <dgm:spPr/>
      <dgm:t>
        <a:bodyPr/>
        <a:lstStyle/>
        <a:p>
          <a:endParaRPr lang="en-US"/>
        </a:p>
      </dgm:t>
    </dgm:pt>
    <dgm:pt modelId="{78BE0657-9F3F-4908-AA4F-10ECA15A205E}" type="pres">
      <dgm:prSet presAssocID="{1B104E2D-9E28-4D02-A1EE-7B20ED074E26}" presName="centerShape" presStyleLbl="node0" presStyleIdx="0" presStyleCnt="1"/>
      <dgm:spPr/>
      <dgm:t>
        <a:bodyPr/>
        <a:lstStyle/>
        <a:p>
          <a:endParaRPr lang="en-US"/>
        </a:p>
      </dgm:t>
    </dgm:pt>
    <dgm:pt modelId="{5BD4560C-7335-436E-8C16-95CF7D731528}" type="pres">
      <dgm:prSet presAssocID="{5711EFBC-2037-4A40-9BFE-5F144FEA4A51}" presName="Name9" presStyleLbl="parChTrans1D2" presStyleIdx="0" presStyleCnt="5"/>
      <dgm:spPr/>
      <dgm:t>
        <a:bodyPr/>
        <a:lstStyle/>
        <a:p>
          <a:endParaRPr lang="en-US"/>
        </a:p>
      </dgm:t>
    </dgm:pt>
    <dgm:pt modelId="{F130E676-912F-4499-BEEF-D162EEF302FE}" type="pres">
      <dgm:prSet presAssocID="{5711EFBC-2037-4A40-9BFE-5F144FEA4A51}" presName="connTx" presStyleLbl="parChTrans1D2" presStyleIdx="0" presStyleCnt="5"/>
      <dgm:spPr/>
      <dgm:t>
        <a:bodyPr/>
        <a:lstStyle/>
        <a:p>
          <a:endParaRPr lang="en-US"/>
        </a:p>
      </dgm:t>
    </dgm:pt>
    <dgm:pt modelId="{CD2A28C1-9EAE-431C-AFFE-A6CF90F30536}" type="pres">
      <dgm:prSet presAssocID="{51C8D308-FCC1-4F1A-A224-29F1CA738A8F}" presName="node" presStyleLbl="node1" presStyleIdx="0" presStyleCnt="5">
        <dgm:presLayoutVars>
          <dgm:bulletEnabled val="1"/>
        </dgm:presLayoutVars>
      </dgm:prSet>
      <dgm:spPr/>
      <dgm:t>
        <a:bodyPr/>
        <a:lstStyle/>
        <a:p>
          <a:endParaRPr lang="en-US"/>
        </a:p>
      </dgm:t>
    </dgm:pt>
    <dgm:pt modelId="{D7F47C3F-B98E-41A1-8F9F-46677F5C0184}" type="pres">
      <dgm:prSet presAssocID="{4254BB62-D8A1-4E63-9FBC-3C19C4664BEE}" presName="Name9" presStyleLbl="parChTrans1D2" presStyleIdx="1" presStyleCnt="5"/>
      <dgm:spPr/>
      <dgm:t>
        <a:bodyPr/>
        <a:lstStyle/>
        <a:p>
          <a:endParaRPr lang="en-US"/>
        </a:p>
      </dgm:t>
    </dgm:pt>
    <dgm:pt modelId="{1C846EEE-299D-4026-9591-D1C858D56E48}" type="pres">
      <dgm:prSet presAssocID="{4254BB62-D8A1-4E63-9FBC-3C19C4664BEE}" presName="connTx" presStyleLbl="parChTrans1D2" presStyleIdx="1" presStyleCnt="5"/>
      <dgm:spPr/>
      <dgm:t>
        <a:bodyPr/>
        <a:lstStyle/>
        <a:p>
          <a:endParaRPr lang="en-US"/>
        </a:p>
      </dgm:t>
    </dgm:pt>
    <dgm:pt modelId="{8CEFF2FF-9819-4EC6-BCF6-6B8912C4E6CC}" type="pres">
      <dgm:prSet presAssocID="{8A796937-7373-42BD-9547-D382F5D0888D}" presName="node" presStyleLbl="node1" presStyleIdx="1" presStyleCnt="5">
        <dgm:presLayoutVars>
          <dgm:bulletEnabled val="1"/>
        </dgm:presLayoutVars>
      </dgm:prSet>
      <dgm:spPr/>
      <dgm:t>
        <a:bodyPr/>
        <a:lstStyle/>
        <a:p>
          <a:endParaRPr lang="en-US"/>
        </a:p>
      </dgm:t>
    </dgm:pt>
    <dgm:pt modelId="{1DB8A070-C649-4588-A950-27EBE0485893}" type="pres">
      <dgm:prSet presAssocID="{D7E2E0F3-AD57-49FB-8D2A-704B5D9A35E6}" presName="Name9" presStyleLbl="parChTrans1D2" presStyleIdx="2" presStyleCnt="5"/>
      <dgm:spPr/>
      <dgm:t>
        <a:bodyPr/>
        <a:lstStyle/>
        <a:p>
          <a:endParaRPr lang="en-US"/>
        </a:p>
      </dgm:t>
    </dgm:pt>
    <dgm:pt modelId="{8F1CC4F9-25C7-4393-B391-BFCBA686B303}" type="pres">
      <dgm:prSet presAssocID="{D7E2E0F3-AD57-49FB-8D2A-704B5D9A35E6}" presName="connTx" presStyleLbl="parChTrans1D2" presStyleIdx="2" presStyleCnt="5"/>
      <dgm:spPr/>
      <dgm:t>
        <a:bodyPr/>
        <a:lstStyle/>
        <a:p>
          <a:endParaRPr lang="en-US"/>
        </a:p>
      </dgm:t>
    </dgm:pt>
    <dgm:pt modelId="{25D7D4E7-D0C7-47A9-9399-4F28897192D2}" type="pres">
      <dgm:prSet presAssocID="{2168D4E2-A48C-470A-A0DA-E3DD2D70619A}" presName="node" presStyleLbl="node1" presStyleIdx="2" presStyleCnt="5">
        <dgm:presLayoutVars>
          <dgm:bulletEnabled val="1"/>
        </dgm:presLayoutVars>
      </dgm:prSet>
      <dgm:spPr/>
      <dgm:t>
        <a:bodyPr/>
        <a:lstStyle/>
        <a:p>
          <a:endParaRPr lang="en-US"/>
        </a:p>
      </dgm:t>
    </dgm:pt>
    <dgm:pt modelId="{7AFBD5AC-32EF-4D82-A967-6EED301035E1}" type="pres">
      <dgm:prSet presAssocID="{EBBDDCAC-EE94-491E-8A9A-56520B43E8F4}" presName="Name9" presStyleLbl="parChTrans1D2" presStyleIdx="3" presStyleCnt="5"/>
      <dgm:spPr/>
      <dgm:t>
        <a:bodyPr/>
        <a:lstStyle/>
        <a:p>
          <a:endParaRPr lang="en-US"/>
        </a:p>
      </dgm:t>
    </dgm:pt>
    <dgm:pt modelId="{F815A6CC-0DE7-42B2-97CC-BE07EC8CA0FD}" type="pres">
      <dgm:prSet presAssocID="{EBBDDCAC-EE94-491E-8A9A-56520B43E8F4}" presName="connTx" presStyleLbl="parChTrans1D2" presStyleIdx="3" presStyleCnt="5"/>
      <dgm:spPr/>
      <dgm:t>
        <a:bodyPr/>
        <a:lstStyle/>
        <a:p>
          <a:endParaRPr lang="en-US"/>
        </a:p>
      </dgm:t>
    </dgm:pt>
    <dgm:pt modelId="{CDF04724-C357-4AE9-99D8-C42640EC209B}" type="pres">
      <dgm:prSet presAssocID="{69329C9A-0F60-4EBA-B929-6C011C7909CD}" presName="node" presStyleLbl="node1" presStyleIdx="3" presStyleCnt="5">
        <dgm:presLayoutVars>
          <dgm:bulletEnabled val="1"/>
        </dgm:presLayoutVars>
      </dgm:prSet>
      <dgm:spPr/>
      <dgm:t>
        <a:bodyPr/>
        <a:lstStyle/>
        <a:p>
          <a:endParaRPr lang="en-US"/>
        </a:p>
      </dgm:t>
    </dgm:pt>
    <dgm:pt modelId="{82938FD5-FE6A-4768-818E-FEA0733C12AF}" type="pres">
      <dgm:prSet presAssocID="{EED4FFB7-C0B9-4FF9-8AF7-C7811D17CA8E}" presName="Name9" presStyleLbl="parChTrans1D2" presStyleIdx="4" presStyleCnt="5"/>
      <dgm:spPr/>
      <dgm:t>
        <a:bodyPr/>
        <a:lstStyle/>
        <a:p>
          <a:endParaRPr lang="en-US"/>
        </a:p>
      </dgm:t>
    </dgm:pt>
    <dgm:pt modelId="{87ADC01C-C277-4CAC-A716-D9FD1587FDDB}" type="pres">
      <dgm:prSet presAssocID="{EED4FFB7-C0B9-4FF9-8AF7-C7811D17CA8E}" presName="connTx" presStyleLbl="parChTrans1D2" presStyleIdx="4" presStyleCnt="5"/>
      <dgm:spPr/>
      <dgm:t>
        <a:bodyPr/>
        <a:lstStyle/>
        <a:p>
          <a:endParaRPr lang="en-US"/>
        </a:p>
      </dgm:t>
    </dgm:pt>
    <dgm:pt modelId="{CB84173A-5BAC-4FA1-A0FD-54219032AC4A}" type="pres">
      <dgm:prSet presAssocID="{F9DB8FA9-1AAB-4C83-8A98-FCA7C813C77D}" presName="node" presStyleLbl="node1" presStyleIdx="4" presStyleCnt="5">
        <dgm:presLayoutVars>
          <dgm:bulletEnabled val="1"/>
        </dgm:presLayoutVars>
      </dgm:prSet>
      <dgm:spPr/>
      <dgm:t>
        <a:bodyPr/>
        <a:lstStyle/>
        <a:p>
          <a:endParaRPr lang="en-US"/>
        </a:p>
      </dgm:t>
    </dgm:pt>
  </dgm:ptLst>
  <dgm:cxnLst>
    <dgm:cxn modelId="{D262318B-0D57-427D-BFC9-35BE4F4E0C41}" type="presOf" srcId="{4254BB62-D8A1-4E63-9FBC-3C19C4664BEE}" destId="{1C846EEE-299D-4026-9591-D1C858D56E48}" srcOrd="1" destOrd="0" presId="urn:microsoft.com/office/officeart/2005/8/layout/radial1"/>
    <dgm:cxn modelId="{92125540-CED1-4F83-B796-2665372A2C01}" type="presOf" srcId="{EBBDDCAC-EE94-491E-8A9A-56520B43E8F4}" destId="{F815A6CC-0DE7-42B2-97CC-BE07EC8CA0FD}" srcOrd="1" destOrd="0" presId="urn:microsoft.com/office/officeart/2005/8/layout/radial1"/>
    <dgm:cxn modelId="{B1AA6426-3EE8-41A3-A44B-F09FAF100F58}" type="presOf" srcId="{F9DB8FA9-1AAB-4C83-8A98-FCA7C813C77D}" destId="{CB84173A-5BAC-4FA1-A0FD-54219032AC4A}" srcOrd="0" destOrd="0" presId="urn:microsoft.com/office/officeart/2005/8/layout/radial1"/>
    <dgm:cxn modelId="{B78387BA-5476-48D0-BB5B-69434581220E}" srcId="{1B104E2D-9E28-4D02-A1EE-7B20ED074E26}" destId="{69329C9A-0F60-4EBA-B929-6C011C7909CD}" srcOrd="3" destOrd="0" parTransId="{EBBDDCAC-EE94-491E-8A9A-56520B43E8F4}" sibTransId="{D8B90952-833E-4E57-B10F-4562D6778DBF}"/>
    <dgm:cxn modelId="{FA6342F3-6BDC-4FAA-9880-4D3CCD302C0E}" srcId="{1B104E2D-9E28-4D02-A1EE-7B20ED074E26}" destId="{F9DB8FA9-1AAB-4C83-8A98-FCA7C813C77D}" srcOrd="4" destOrd="0" parTransId="{EED4FFB7-C0B9-4FF9-8AF7-C7811D17CA8E}" sibTransId="{5F0C3A04-A43F-4664-B8BB-EFFE622A19F4}"/>
    <dgm:cxn modelId="{A8A64D1E-7993-4427-990B-BCB96C3EF718}" type="presOf" srcId="{51C8D308-FCC1-4F1A-A224-29F1CA738A8F}" destId="{CD2A28C1-9EAE-431C-AFFE-A6CF90F30536}" srcOrd="0" destOrd="0" presId="urn:microsoft.com/office/officeart/2005/8/layout/radial1"/>
    <dgm:cxn modelId="{D336411C-5AB0-456B-BF5C-1F1F312E1242}" type="presOf" srcId="{EBBDDCAC-EE94-491E-8A9A-56520B43E8F4}" destId="{7AFBD5AC-32EF-4D82-A967-6EED301035E1}" srcOrd="0" destOrd="0" presId="urn:microsoft.com/office/officeart/2005/8/layout/radial1"/>
    <dgm:cxn modelId="{DB3EE4D8-7674-47D2-B93C-3C7F881D0586}" type="presOf" srcId="{4254BB62-D8A1-4E63-9FBC-3C19C4664BEE}" destId="{D7F47C3F-B98E-41A1-8F9F-46677F5C0184}" srcOrd="0" destOrd="0" presId="urn:microsoft.com/office/officeart/2005/8/layout/radial1"/>
    <dgm:cxn modelId="{A89A3DB8-EA73-4A81-AE74-4F4806568587}" type="presOf" srcId="{69329C9A-0F60-4EBA-B929-6C011C7909CD}" destId="{CDF04724-C357-4AE9-99D8-C42640EC209B}" srcOrd="0" destOrd="0" presId="urn:microsoft.com/office/officeart/2005/8/layout/radial1"/>
    <dgm:cxn modelId="{C014105D-76AC-473A-A299-4791B7F9DE9E}" srcId="{1B104E2D-9E28-4D02-A1EE-7B20ED074E26}" destId="{8A796937-7373-42BD-9547-D382F5D0888D}" srcOrd="1" destOrd="0" parTransId="{4254BB62-D8A1-4E63-9FBC-3C19C4664BEE}" sibTransId="{9FC2C113-3434-49E9-BE0D-7C1E2E27FAA0}"/>
    <dgm:cxn modelId="{81CC47D3-F3A5-4DA3-97E9-91801EE0AEC1}" type="presOf" srcId="{5711EFBC-2037-4A40-9BFE-5F144FEA4A51}" destId="{5BD4560C-7335-436E-8C16-95CF7D731528}" srcOrd="0" destOrd="0" presId="urn:microsoft.com/office/officeart/2005/8/layout/radial1"/>
    <dgm:cxn modelId="{0B5F9F0A-F356-450F-9C26-58A413921E0B}" srcId="{31C2ABFB-E8EB-4B32-8743-ABEFE9B48BEC}" destId="{1B104E2D-9E28-4D02-A1EE-7B20ED074E26}" srcOrd="0" destOrd="0" parTransId="{E956CFDA-ECC7-4494-BEDF-BF1D3207B979}" sibTransId="{91491799-4FE4-49B0-90EB-5B417D4EBCBF}"/>
    <dgm:cxn modelId="{1A0DC18B-C83A-4A5A-8BAA-307EB976092E}" type="presOf" srcId="{5711EFBC-2037-4A40-9BFE-5F144FEA4A51}" destId="{F130E676-912F-4499-BEEF-D162EEF302FE}" srcOrd="1" destOrd="0" presId="urn:microsoft.com/office/officeart/2005/8/layout/radial1"/>
    <dgm:cxn modelId="{91CFD001-DD6A-414B-A25E-9753BA47146B}" type="presOf" srcId="{2168D4E2-A48C-470A-A0DA-E3DD2D70619A}" destId="{25D7D4E7-D0C7-47A9-9399-4F28897192D2}" srcOrd="0" destOrd="0" presId="urn:microsoft.com/office/officeart/2005/8/layout/radial1"/>
    <dgm:cxn modelId="{D079A7D1-93E0-4B3F-8475-D1A91B0D25E7}" type="presOf" srcId="{D7E2E0F3-AD57-49FB-8D2A-704B5D9A35E6}" destId="{1DB8A070-C649-4588-A950-27EBE0485893}" srcOrd="0" destOrd="0" presId="urn:microsoft.com/office/officeart/2005/8/layout/radial1"/>
    <dgm:cxn modelId="{06D0D208-252E-4751-B316-44108F81430A}" type="presOf" srcId="{D7E2E0F3-AD57-49FB-8D2A-704B5D9A35E6}" destId="{8F1CC4F9-25C7-4393-B391-BFCBA686B303}" srcOrd="1" destOrd="0" presId="urn:microsoft.com/office/officeart/2005/8/layout/radial1"/>
    <dgm:cxn modelId="{C50D00DD-F0EF-420A-A82A-80B0ACD2D42A}" type="presOf" srcId="{EED4FFB7-C0B9-4FF9-8AF7-C7811D17CA8E}" destId="{87ADC01C-C277-4CAC-A716-D9FD1587FDDB}" srcOrd="1" destOrd="0" presId="urn:microsoft.com/office/officeart/2005/8/layout/radial1"/>
    <dgm:cxn modelId="{5DAA0AF5-6D68-400E-82B6-25AE41BEF008}" type="presOf" srcId="{1B104E2D-9E28-4D02-A1EE-7B20ED074E26}" destId="{78BE0657-9F3F-4908-AA4F-10ECA15A205E}" srcOrd="0" destOrd="0" presId="urn:microsoft.com/office/officeart/2005/8/layout/radial1"/>
    <dgm:cxn modelId="{EC43F757-092C-4726-8C59-85B7489EFC79}" type="presOf" srcId="{EED4FFB7-C0B9-4FF9-8AF7-C7811D17CA8E}" destId="{82938FD5-FE6A-4768-818E-FEA0733C12AF}" srcOrd="0" destOrd="0" presId="urn:microsoft.com/office/officeart/2005/8/layout/radial1"/>
    <dgm:cxn modelId="{CE3F871B-FC07-42A5-94EA-82ACF3A48887}" srcId="{1B104E2D-9E28-4D02-A1EE-7B20ED074E26}" destId="{2168D4E2-A48C-470A-A0DA-E3DD2D70619A}" srcOrd="2" destOrd="0" parTransId="{D7E2E0F3-AD57-49FB-8D2A-704B5D9A35E6}" sibTransId="{C3C411B1-664E-43D5-8BD6-0C4C5C0A4FCD}"/>
    <dgm:cxn modelId="{87203A4A-1E14-40C0-862D-2B4B8E0FAB61}" type="presOf" srcId="{31C2ABFB-E8EB-4B32-8743-ABEFE9B48BEC}" destId="{8C93EA70-36F9-4E20-A985-B0B633B6413A}" srcOrd="0" destOrd="0" presId="urn:microsoft.com/office/officeart/2005/8/layout/radial1"/>
    <dgm:cxn modelId="{731FCED7-DE23-4ABB-B56D-ADFEC2CCBC23}" type="presOf" srcId="{8A796937-7373-42BD-9547-D382F5D0888D}" destId="{8CEFF2FF-9819-4EC6-BCF6-6B8912C4E6CC}" srcOrd="0" destOrd="0" presId="urn:microsoft.com/office/officeart/2005/8/layout/radial1"/>
    <dgm:cxn modelId="{608F45F5-AA83-4C15-BC3F-E358611C870B}" srcId="{1B104E2D-9E28-4D02-A1EE-7B20ED074E26}" destId="{51C8D308-FCC1-4F1A-A224-29F1CA738A8F}" srcOrd="0" destOrd="0" parTransId="{5711EFBC-2037-4A40-9BFE-5F144FEA4A51}" sibTransId="{C9DC3AB9-A8C3-45E1-B3C9-FE6BF734C931}"/>
    <dgm:cxn modelId="{47645452-C736-4E50-A214-72568BE6523A}" type="presParOf" srcId="{8C93EA70-36F9-4E20-A985-B0B633B6413A}" destId="{78BE0657-9F3F-4908-AA4F-10ECA15A205E}" srcOrd="0" destOrd="0" presId="urn:microsoft.com/office/officeart/2005/8/layout/radial1"/>
    <dgm:cxn modelId="{E26095C7-6BCE-43AB-A082-DD837FD3AFC6}" type="presParOf" srcId="{8C93EA70-36F9-4E20-A985-B0B633B6413A}" destId="{5BD4560C-7335-436E-8C16-95CF7D731528}" srcOrd="1" destOrd="0" presId="urn:microsoft.com/office/officeart/2005/8/layout/radial1"/>
    <dgm:cxn modelId="{B07B161E-E05F-4A8D-83CD-C0A0E678CA76}" type="presParOf" srcId="{5BD4560C-7335-436E-8C16-95CF7D731528}" destId="{F130E676-912F-4499-BEEF-D162EEF302FE}" srcOrd="0" destOrd="0" presId="urn:microsoft.com/office/officeart/2005/8/layout/radial1"/>
    <dgm:cxn modelId="{F9B827C7-5BDC-411E-807E-E828CA177D3D}" type="presParOf" srcId="{8C93EA70-36F9-4E20-A985-B0B633B6413A}" destId="{CD2A28C1-9EAE-431C-AFFE-A6CF90F30536}" srcOrd="2" destOrd="0" presId="urn:microsoft.com/office/officeart/2005/8/layout/radial1"/>
    <dgm:cxn modelId="{BB783CB7-F280-49E1-8705-06D0C4A78FE7}" type="presParOf" srcId="{8C93EA70-36F9-4E20-A985-B0B633B6413A}" destId="{D7F47C3F-B98E-41A1-8F9F-46677F5C0184}" srcOrd="3" destOrd="0" presId="urn:microsoft.com/office/officeart/2005/8/layout/radial1"/>
    <dgm:cxn modelId="{23C310C6-12A2-4F92-8066-D54453457D11}" type="presParOf" srcId="{D7F47C3F-B98E-41A1-8F9F-46677F5C0184}" destId="{1C846EEE-299D-4026-9591-D1C858D56E48}" srcOrd="0" destOrd="0" presId="urn:microsoft.com/office/officeart/2005/8/layout/radial1"/>
    <dgm:cxn modelId="{04BD3A6A-E842-4EA2-9C8B-F7C61D092DE8}" type="presParOf" srcId="{8C93EA70-36F9-4E20-A985-B0B633B6413A}" destId="{8CEFF2FF-9819-4EC6-BCF6-6B8912C4E6CC}" srcOrd="4" destOrd="0" presId="urn:microsoft.com/office/officeart/2005/8/layout/radial1"/>
    <dgm:cxn modelId="{4F0F460E-A9E1-436B-B7F0-C3394EBE5FC4}" type="presParOf" srcId="{8C93EA70-36F9-4E20-A985-B0B633B6413A}" destId="{1DB8A070-C649-4588-A950-27EBE0485893}" srcOrd="5" destOrd="0" presId="urn:microsoft.com/office/officeart/2005/8/layout/radial1"/>
    <dgm:cxn modelId="{D03947B8-40F8-47D9-B60A-34B5B9ED81DA}" type="presParOf" srcId="{1DB8A070-C649-4588-A950-27EBE0485893}" destId="{8F1CC4F9-25C7-4393-B391-BFCBA686B303}" srcOrd="0" destOrd="0" presId="urn:microsoft.com/office/officeart/2005/8/layout/radial1"/>
    <dgm:cxn modelId="{649773B0-27AE-4ED3-8E9B-F52D9C842463}" type="presParOf" srcId="{8C93EA70-36F9-4E20-A985-B0B633B6413A}" destId="{25D7D4E7-D0C7-47A9-9399-4F28897192D2}" srcOrd="6" destOrd="0" presId="urn:microsoft.com/office/officeart/2005/8/layout/radial1"/>
    <dgm:cxn modelId="{CDD48495-5C46-4D62-B2E0-943CE26F75ED}" type="presParOf" srcId="{8C93EA70-36F9-4E20-A985-B0B633B6413A}" destId="{7AFBD5AC-32EF-4D82-A967-6EED301035E1}" srcOrd="7" destOrd="0" presId="urn:microsoft.com/office/officeart/2005/8/layout/radial1"/>
    <dgm:cxn modelId="{94278219-0D18-40E8-B01C-FD574A8B6BAE}" type="presParOf" srcId="{7AFBD5AC-32EF-4D82-A967-6EED301035E1}" destId="{F815A6CC-0DE7-42B2-97CC-BE07EC8CA0FD}" srcOrd="0" destOrd="0" presId="urn:microsoft.com/office/officeart/2005/8/layout/radial1"/>
    <dgm:cxn modelId="{6580714B-A578-47A1-8DCD-D5307881BD52}" type="presParOf" srcId="{8C93EA70-36F9-4E20-A985-B0B633B6413A}" destId="{CDF04724-C357-4AE9-99D8-C42640EC209B}" srcOrd="8" destOrd="0" presId="urn:microsoft.com/office/officeart/2005/8/layout/radial1"/>
    <dgm:cxn modelId="{4DB399C0-B62A-4A38-B88B-2C7CEA368F88}" type="presParOf" srcId="{8C93EA70-36F9-4E20-A985-B0B633B6413A}" destId="{82938FD5-FE6A-4768-818E-FEA0733C12AF}" srcOrd="9" destOrd="0" presId="urn:microsoft.com/office/officeart/2005/8/layout/radial1"/>
    <dgm:cxn modelId="{7F62E39F-CEC4-4C55-A99C-00EEBCCE4C02}" type="presParOf" srcId="{82938FD5-FE6A-4768-818E-FEA0733C12AF}" destId="{87ADC01C-C277-4CAC-A716-D9FD1587FDDB}" srcOrd="0" destOrd="0" presId="urn:microsoft.com/office/officeart/2005/8/layout/radial1"/>
    <dgm:cxn modelId="{4D9BC961-6BB7-4773-AB2D-5B3FF0E730C4}" type="presParOf" srcId="{8C93EA70-36F9-4E20-A985-B0B633B6413A}" destId="{CB84173A-5BAC-4FA1-A0FD-54219032AC4A}"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2D04D3-1284-45EC-BC8F-D499BB80A546}">
      <dsp:nvSpPr>
        <dsp:cNvPr id="0" name=""/>
        <dsp:cNvSpPr/>
      </dsp:nvSpPr>
      <dsp:spPr>
        <a:xfrm>
          <a:off x="2861285" y="3683883"/>
          <a:ext cx="4104089"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F0ECB7-E8C6-4692-AFC6-974FFC29DC8A}">
      <dsp:nvSpPr>
        <dsp:cNvPr id="0" name=""/>
        <dsp:cNvSpPr/>
      </dsp:nvSpPr>
      <dsp:spPr>
        <a:xfrm>
          <a:off x="2861285" y="2991637"/>
          <a:ext cx="3468113"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8DCFA48-A7F3-4F29-ABA7-E8356E20B494}">
      <dsp:nvSpPr>
        <dsp:cNvPr id="0" name=""/>
        <dsp:cNvSpPr/>
      </dsp:nvSpPr>
      <dsp:spPr>
        <a:xfrm>
          <a:off x="2861285" y="2024111"/>
          <a:ext cx="3238579"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BABA703-351A-41D3-96CD-E7DF9C521EFF}">
      <dsp:nvSpPr>
        <dsp:cNvPr id="0" name=""/>
        <dsp:cNvSpPr/>
      </dsp:nvSpPr>
      <dsp:spPr>
        <a:xfrm>
          <a:off x="2861285" y="1056586"/>
          <a:ext cx="3468113"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4C09FE5-4565-4C87-928D-55B0652E61FA}">
      <dsp:nvSpPr>
        <dsp:cNvPr id="0" name=""/>
        <dsp:cNvSpPr/>
      </dsp:nvSpPr>
      <dsp:spPr>
        <a:xfrm>
          <a:off x="2861285" y="364340"/>
          <a:ext cx="4104089"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AA1E7A-3AF6-4FCC-AD06-15686ECA1796}">
      <dsp:nvSpPr>
        <dsp:cNvPr id="0" name=""/>
        <dsp:cNvSpPr/>
      </dsp:nvSpPr>
      <dsp:spPr>
        <a:xfrm>
          <a:off x="837173" y="0"/>
          <a:ext cx="4048224" cy="4048224"/>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D5A964-B7AB-43A1-A869-051F42919113}">
      <dsp:nvSpPr>
        <dsp:cNvPr id="0" name=""/>
        <dsp:cNvSpPr/>
      </dsp:nvSpPr>
      <dsp:spPr>
        <a:xfrm>
          <a:off x="1565854" y="2149606"/>
          <a:ext cx="2590863" cy="1335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lvl="0" algn="ctr" defTabSz="2889250">
            <a:lnSpc>
              <a:spcPct val="90000"/>
            </a:lnSpc>
            <a:spcBef>
              <a:spcPct val="0"/>
            </a:spcBef>
            <a:spcAft>
              <a:spcPct val="35000"/>
            </a:spcAft>
          </a:pPr>
          <a:endParaRPr lang="en-US" sz="6500" kern="1200"/>
        </a:p>
      </dsp:txBody>
      <dsp:txXfrm>
        <a:off x="1565854" y="2149606"/>
        <a:ext cx="2590863" cy="1335913"/>
      </dsp:txXfrm>
    </dsp:sp>
    <dsp:sp modelId="{58F90522-D63B-4703-A2B5-8EB9E2D8AC73}">
      <dsp:nvSpPr>
        <dsp:cNvPr id="0" name=""/>
        <dsp:cNvSpPr/>
      </dsp:nvSpPr>
      <dsp:spPr>
        <a:xfrm>
          <a:off x="6601035" y="0"/>
          <a:ext cx="728680" cy="728680"/>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t="-10000" b="-1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1E04D7-7C97-4060-976C-D3600F65F1F9}">
      <dsp:nvSpPr>
        <dsp:cNvPr id="0" name=""/>
        <dsp:cNvSpPr/>
      </dsp:nvSpPr>
      <dsp:spPr>
        <a:xfrm>
          <a:off x="7329715" y="0"/>
          <a:ext cx="186038" cy="72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0" rIns="198120" bIns="0" numCol="1" spcCol="1270" anchor="ctr" anchorCtr="0">
          <a:noAutofit/>
        </a:bodyPr>
        <a:lstStyle/>
        <a:p>
          <a:pPr lvl="0" algn="l" defTabSz="2311400">
            <a:lnSpc>
              <a:spcPct val="90000"/>
            </a:lnSpc>
            <a:spcBef>
              <a:spcPct val="0"/>
            </a:spcBef>
            <a:spcAft>
              <a:spcPct val="35000"/>
            </a:spcAft>
          </a:pPr>
          <a:endParaRPr lang="en-US" sz="5200" kern="1200"/>
        </a:p>
      </dsp:txBody>
      <dsp:txXfrm>
        <a:off x="7329715" y="0"/>
        <a:ext cx="186038" cy="728680"/>
      </dsp:txXfrm>
    </dsp:sp>
    <dsp:sp modelId="{33DF77F1-B071-4C12-BD24-92C06186004D}">
      <dsp:nvSpPr>
        <dsp:cNvPr id="0" name=""/>
        <dsp:cNvSpPr/>
      </dsp:nvSpPr>
      <dsp:spPr>
        <a:xfrm>
          <a:off x="5965059" y="692246"/>
          <a:ext cx="728680" cy="728680"/>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17000" r="-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DF5ABD-6E2D-4CCC-8B30-A41BB96DA57B}">
      <dsp:nvSpPr>
        <dsp:cNvPr id="0" name=""/>
        <dsp:cNvSpPr/>
      </dsp:nvSpPr>
      <dsp:spPr>
        <a:xfrm>
          <a:off x="6693739" y="692246"/>
          <a:ext cx="249636" cy="72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0" rIns="198120" bIns="0" numCol="1" spcCol="1270" anchor="ctr" anchorCtr="0">
          <a:noAutofit/>
        </a:bodyPr>
        <a:lstStyle/>
        <a:p>
          <a:pPr lvl="0" algn="l" defTabSz="2311400">
            <a:lnSpc>
              <a:spcPct val="90000"/>
            </a:lnSpc>
            <a:spcBef>
              <a:spcPct val="0"/>
            </a:spcBef>
            <a:spcAft>
              <a:spcPct val="35000"/>
            </a:spcAft>
          </a:pPr>
          <a:endParaRPr lang="en-US" sz="5200" kern="1200"/>
        </a:p>
      </dsp:txBody>
      <dsp:txXfrm>
        <a:off x="6693739" y="692246"/>
        <a:ext cx="249636" cy="728680"/>
      </dsp:txXfrm>
    </dsp:sp>
    <dsp:sp modelId="{DAE8C406-30EA-4079-B1DA-ACF769AB1234}">
      <dsp:nvSpPr>
        <dsp:cNvPr id="0" name=""/>
        <dsp:cNvSpPr/>
      </dsp:nvSpPr>
      <dsp:spPr>
        <a:xfrm>
          <a:off x="5735524" y="1659771"/>
          <a:ext cx="728680" cy="728680"/>
        </a:xfrm>
        <a:prstGeom prst="ellipse">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l="-38000" r="-3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2DDF121-1DC4-4347-B185-BB8593ED7C3A}">
      <dsp:nvSpPr>
        <dsp:cNvPr id="0" name=""/>
        <dsp:cNvSpPr/>
      </dsp:nvSpPr>
      <dsp:spPr>
        <a:xfrm>
          <a:off x="6464205" y="1659771"/>
          <a:ext cx="272589" cy="72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0" rIns="26670" bIns="0" numCol="1" spcCol="1270" anchor="ctr" anchorCtr="0">
          <a:noAutofit/>
        </a:bodyPr>
        <a:lstStyle/>
        <a:p>
          <a:pPr lvl="0" algn="l" defTabSz="311150">
            <a:lnSpc>
              <a:spcPct val="90000"/>
            </a:lnSpc>
            <a:spcBef>
              <a:spcPct val="0"/>
            </a:spcBef>
            <a:spcAft>
              <a:spcPct val="35000"/>
            </a:spcAft>
          </a:pPr>
          <a:endParaRPr lang="en-US" sz="700" kern="1200"/>
        </a:p>
      </dsp:txBody>
      <dsp:txXfrm>
        <a:off x="6464205" y="1659771"/>
        <a:ext cx="272589" cy="728680"/>
      </dsp:txXfrm>
    </dsp:sp>
    <dsp:sp modelId="{F6F89C46-AA8F-432C-8F6B-1EE40E729B4B}">
      <dsp:nvSpPr>
        <dsp:cNvPr id="0" name=""/>
        <dsp:cNvSpPr/>
      </dsp:nvSpPr>
      <dsp:spPr>
        <a:xfrm>
          <a:off x="5965059" y="2627297"/>
          <a:ext cx="728680" cy="728680"/>
        </a:xfrm>
        <a:prstGeom prst="ellipse">
          <a:avLst/>
        </a:prstGeom>
        <a:blipFill>
          <a:blip xmlns:r="http://schemas.openxmlformats.org/officeDocument/2006/relationships" r:embed="rId5" cstate="print">
            <a:extLst>
              <a:ext uri="{28A0092B-C50C-407E-A947-70E740481C1C}">
                <a14:useLocalDpi xmlns:a14="http://schemas.microsoft.com/office/drawing/2010/main" val="0"/>
              </a:ext>
            </a:extLst>
          </a:blip>
          <a:srcRect/>
          <a:stretch>
            <a:fillRect l="-41000" r="-4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71D570-F600-45BF-9118-F8B65DBDFD35}">
      <dsp:nvSpPr>
        <dsp:cNvPr id="0" name=""/>
        <dsp:cNvSpPr/>
      </dsp:nvSpPr>
      <dsp:spPr>
        <a:xfrm>
          <a:off x="6693739" y="2627297"/>
          <a:ext cx="249636" cy="72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0" rIns="22860" bIns="0" numCol="1" spcCol="1270" anchor="ctr" anchorCtr="0">
          <a:noAutofit/>
        </a:bodyPr>
        <a:lstStyle/>
        <a:p>
          <a:pPr lvl="0" algn="l" defTabSz="266700">
            <a:lnSpc>
              <a:spcPct val="90000"/>
            </a:lnSpc>
            <a:spcBef>
              <a:spcPct val="0"/>
            </a:spcBef>
            <a:spcAft>
              <a:spcPct val="35000"/>
            </a:spcAft>
          </a:pPr>
          <a:endParaRPr lang="en-US" sz="600" kern="1200"/>
        </a:p>
      </dsp:txBody>
      <dsp:txXfrm>
        <a:off x="6693739" y="2627297"/>
        <a:ext cx="249636" cy="728680"/>
      </dsp:txXfrm>
    </dsp:sp>
    <dsp:sp modelId="{6AB6E5D1-202A-4B3B-B2EA-C572BD186E44}">
      <dsp:nvSpPr>
        <dsp:cNvPr id="0" name=""/>
        <dsp:cNvSpPr/>
      </dsp:nvSpPr>
      <dsp:spPr>
        <a:xfrm>
          <a:off x="6601035" y="3319543"/>
          <a:ext cx="728680" cy="728680"/>
        </a:xfrm>
        <a:prstGeom prst="ellipse">
          <a:avLst/>
        </a:prstGeom>
        <a:blipFill>
          <a:blip xmlns:r="http://schemas.openxmlformats.org/officeDocument/2006/relationships" r:embed="rId6" cstate="print">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47A3EDA-0C70-4A0B-A896-3691382C0BC8}">
      <dsp:nvSpPr>
        <dsp:cNvPr id="0" name=""/>
        <dsp:cNvSpPr/>
      </dsp:nvSpPr>
      <dsp:spPr>
        <a:xfrm>
          <a:off x="7329715" y="3319543"/>
          <a:ext cx="186038" cy="728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lvl="0" algn="l" defTabSz="222250">
            <a:lnSpc>
              <a:spcPct val="90000"/>
            </a:lnSpc>
            <a:spcBef>
              <a:spcPct val="0"/>
            </a:spcBef>
            <a:spcAft>
              <a:spcPct val="35000"/>
            </a:spcAft>
          </a:pPr>
          <a:endParaRPr lang="en-US" sz="500" kern="1200"/>
        </a:p>
      </dsp:txBody>
      <dsp:txXfrm>
        <a:off x="7329715" y="3319543"/>
        <a:ext cx="186038" cy="728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FE3953-1609-4500-9616-4C94BE51BC82}">
      <dsp:nvSpPr>
        <dsp:cNvPr id="0" name=""/>
        <dsp:cNvSpPr/>
      </dsp:nvSpPr>
      <dsp:spPr>
        <a:xfrm>
          <a:off x="220525" y="10815"/>
          <a:ext cx="5430753" cy="395458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955800">
            <a:lnSpc>
              <a:spcPct val="90000"/>
            </a:lnSpc>
            <a:spcBef>
              <a:spcPct val="0"/>
            </a:spcBef>
            <a:spcAft>
              <a:spcPct val="35000"/>
            </a:spcAft>
          </a:pPr>
          <a:endParaRPr lang="en-US" sz="4400" kern="1200" dirty="0" smtClean="0"/>
        </a:p>
      </dsp:txBody>
      <dsp:txXfrm>
        <a:off x="978873" y="477145"/>
        <a:ext cx="3131244" cy="3021924"/>
      </dsp:txXfrm>
    </dsp:sp>
    <dsp:sp modelId="{B7187A47-2EE0-4E1A-8408-DB55A4D6FCDB}">
      <dsp:nvSpPr>
        <dsp:cNvPr id="0" name=""/>
        <dsp:cNvSpPr/>
      </dsp:nvSpPr>
      <dsp:spPr>
        <a:xfrm>
          <a:off x="2880303" y="0"/>
          <a:ext cx="5124747" cy="395458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644650">
            <a:lnSpc>
              <a:spcPct val="90000"/>
            </a:lnSpc>
            <a:spcBef>
              <a:spcPct val="0"/>
            </a:spcBef>
            <a:spcAft>
              <a:spcPct val="35000"/>
            </a:spcAft>
          </a:pPr>
          <a:r>
            <a:rPr lang="en-US" sz="3700" kern="1200" dirty="0" smtClean="0"/>
            <a:t>   </a:t>
          </a:r>
        </a:p>
        <a:p>
          <a:pPr lvl="0" algn="ctr" defTabSz="1644650">
            <a:lnSpc>
              <a:spcPct val="90000"/>
            </a:lnSpc>
            <a:spcBef>
              <a:spcPct val="0"/>
            </a:spcBef>
            <a:spcAft>
              <a:spcPct val="35000"/>
            </a:spcAft>
          </a:pPr>
          <a:r>
            <a:rPr lang="en-US" sz="3700" kern="1200" dirty="0" smtClean="0"/>
            <a:t>    </a:t>
          </a:r>
          <a:endParaRPr lang="en-US" sz="2800" kern="1200" dirty="0"/>
        </a:p>
      </dsp:txBody>
      <dsp:txXfrm>
        <a:off x="4334623" y="466330"/>
        <a:ext cx="2954809" cy="30219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E0657-9F3F-4908-AA4F-10ECA15A205E}">
      <dsp:nvSpPr>
        <dsp:cNvPr id="0" name=""/>
        <dsp:cNvSpPr/>
      </dsp:nvSpPr>
      <dsp:spPr>
        <a:xfrm>
          <a:off x="1989150" y="1570724"/>
          <a:ext cx="1206274" cy="12062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en-US" sz="2900" kern="1200" dirty="0" smtClean="0"/>
            <a:t>The Child</a:t>
          </a:r>
          <a:endParaRPr lang="en-US" sz="2900" kern="1200" dirty="0"/>
        </a:p>
      </dsp:txBody>
      <dsp:txXfrm>
        <a:off x="2165805" y="1747379"/>
        <a:ext cx="852964" cy="852964"/>
      </dsp:txXfrm>
    </dsp:sp>
    <dsp:sp modelId="{5BD4560C-7335-436E-8C16-95CF7D731528}">
      <dsp:nvSpPr>
        <dsp:cNvPr id="0" name=""/>
        <dsp:cNvSpPr/>
      </dsp:nvSpPr>
      <dsp:spPr>
        <a:xfrm rot="16200000">
          <a:off x="2411324" y="1368820"/>
          <a:ext cx="361927" cy="41879"/>
        </a:xfrm>
        <a:custGeom>
          <a:avLst/>
          <a:gdLst/>
          <a:ahLst/>
          <a:cxnLst/>
          <a:rect l="0" t="0" r="0" b="0"/>
          <a:pathLst>
            <a:path>
              <a:moveTo>
                <a:pt x="0" y="20939"/>
              </a:moveTo>
              <a:lnTo>
                <a:pt x="361927" y="2093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583239" y="1380712"/>
        <a:ext cx="18096" cy="18096"/>
      </dsp:txXfrm>
    </dsp:sp>
    <dsp:sp modelId="{CD2A28C1-9EAE-431C-AFFE-A6CF90F30536}">
      <dsp:nvSpPr>
        <dsp:cNvPr id="0" name=""/>
        <dsp:cNvSpPr/>
      </dsp:nvSpPr>
      <dsp:spPr>
        <a:xfrm>
          <a:off x="1989150" y="2522"/>
          <a:ext cx="1206274" cy="1206274"/>
        </a:xfrm>
        <a:prstGeom prst="ellipse">
          <a:avLst/>
        </a:prstGeom>
        <a:solidFill>
          <a:schemeClr val="accent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Poor living conditions</a:t>
          </a:r>
          <a:endParaRPr lang="en-US" sz="1400" kern="1200" dirty="0"/>
        </a:p>
      </dsp:txBody>
      <dsp:txXfrm>
        <a:off x="2165805" y="179177"/>
        <a:ext cx="852964" cy="852964"/>
      </dsp:txXfrm>
    </dsp:sp>
    <dsp:sp modelId="{D7F47C3F-B98E-41A1-8F9F-46677F5C0184}">
      <dsp:nvSpPr>
        <dsp:cNvPr id="0" name=""/>
        <dsp:cNvSpPr/>
      </dsp:nvSpPr>
      <dsp:spPr>
        <a:xfrm rot="20520000">
          <a:off x="3157048" y="1910621"/>
          <a:ext cx="361927" cy="41879"/>
        </a:xfrm>
        <a:custGeom>
          <a:avLst/>
          <a:gdLst/>
          <a:ahLst/>
          <a:cxnLst/>
          <a:rect l="0" t="0" r="0" b="0"/>
          <a:pathLst>
            <a:path>
              <a:moveTo>
                <a:pt x="0" y="20939"/>
              </a:moveTo>
              <a:lnTo>
                <a:pt x="361927" y="2093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328964" y="1922513"/>
        <a:ext cx="18096" cy="18096"/>
      </dsp:txXfrm>
    </dsp:sp>
    <dsp:sp modelId="{8CEFF2FF-9819-4EC6-BCF6-6B8912C4E6CC}">
      <dsp:nvSpPr>
        <dsp:cNvPr id="0" name=""/>
        <dsp:cNvSpPr/>
      </dsp:nvSpPr>
      <dsp:spPr>
        <a:xfrm>
          <a:off x="3480599" y="1086123"/>
          <a:ext cx="1206274" cy="12062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Poor health and hygiene</a:t>
          </a:r>
          <a:endParaRPr lang="en-US" sz="1400" kern="1200" dirty="0"/>
        </a:p>
      </dsp:txBody>
      <dsp:txXfrm>
        <a:off x="3657254" y="1262778"/>
        <a:ext cx="852964" cy="852964"/>
      </dsp:txXfrm>
    </dsp:sp>
    <dsp:sp modelId="{1DB8A070-C649-4588-A950-27EBE0485893}">
      <dsp:nvSpPr>
        <dsp:cNvPr id="0" name=""/>
        <dsp:cNvSpPr/>
      </dsp:nvSpPr>
      <dsp:spPr>
        <a:xfrm rot="3240000">
          <a:off x="2872207" y="2787273"/>
          <a:ext cx="361927" cy="41879"/>
        </a:xfrm>
        <a:custGeom>
          <a:avLst/>
          <a:gdLst/>
          <a:ahLst/>
          <a:cxnLst/>
          <a:rect l="0" t="0" r="0" b="0"/>
          <a:pathLst>
            <a:path>
              <a:moveTo>
                <a:pt x="0" y="20939"/>
              </a:moveTo>
              <a:lnTo>
                <a:pt x="361927" y="2093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044122" y="2799164"/>
        <a:ext cx="18096" cy="18096"/>
      </dsp:txXfrm>
    </dsp:sp>
    <dsp:sp modelId="{25D7D4E7-D0C7-47A9-9399-4F28897192D2}">
      <dsp:nvSpPr>
        <dsp:cNvPr id="0" name=""/>
        <dsp:cNvSpPr/>
      </dsp:nvSpPr>
      <dsp:spPr>
        <a:xfrm>
          <a:off x="2910916" y="2839426"/>
          <a:ext cx="1206274" cy="12062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Poor nutrition and hunger</a:t>
          </a:r>
          <a:endParaRPr lang="en-US" sz="1400" kern="1200" dirty="0"/>
        </a:p>
      </dsp:txBody>
      <dsp:txXfrm>
        <a:off x="3087571" y="3016081"/>
        <a:ext cx="852964" cy="852964"/>
      </dsp:txXfrm>
    </dsp:sp>
    <dsp:sp modelId="{7AFBD5AC-32EF-4D82-A967-6EED301035E1}">
      <dsp:nvSpPr>
        <dsp:cNvPr id="0" name=""/>
        <dsp:cNvSpPr/>
      </dsp:nvSpPr>
      <dsp:spPr>
        <a:xfrm rot="7560000">
          <a:off x="1950441" y="2787273"/>
          <a:ext cx="361927" cy="41879"/>
        </a:xfrm>
        <a:custGeom>
          <a:avLst/>
          <a:gdLst/>
          <a:ahLst/>
          <a:cxnLst/>
          <a:rect l="0" t="0" r="0" b="0"/>
          <a:pathLst>
            <a:path>
              <a:moveTo>
                <a:pt x="0" y="20939"/>
              </a:moveTo>
              <a:lnTo>
                <a:pt x="361927" y="2093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2122356" y="2799164"/>
        <a:ext cx="18096" cy="18096"/>
      </dsp:txXfrm>
    </dsp:sp>
    <dsp:sp modelId="{CDF04724-C357-4AE9-99D8-C42640EC209B}">
      <dsp:nvSpPr>
        <dsp:cNvPr id="0" name=""/>
        <dsp:cNvSpPr/>
      </dsp:nvSpPr>
      <dsp:spPr>
        <a:xfrm>
          <a:off x="1067384" y="2839426"/>
          <a:ext cx="1206274" cy="12062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Lack of sleep</a:t>
          </a:r>
          <a:endParaRPr lang="en-US" sz="1400" kern="1200" dirty="0"/>
        </a:p>
      </dsp:txBody>
      <dsp:txXfrm>
        <a:off x="1244039" y="3016081"/>
        <a:ext cx="852964" cy="852964"/>
      </dsp:txXfrm>
    </dsp:sp>
    <dsp:sp modelId="{82938FD5-FE6A-4768-818E-FEA0733C12AF}">
      <dsp:nvSpPr>
        <dsp:cNvPr id="0" name=""/>
        <dsp:cNvSpPr/>
      </dsp:nvSpPr>
      <dsp:spPr>
        <a:xfrm rot="11880000">
          <a:off x="1665599" y="1910621"/>
          <a:ext cx="361927" cy="41879"/>
        </a:xfrm>
        <a:custGeom>
          <a:avLst/>
          <a:gdLst/>
          <a:ahLst/>
          <a:cxnLst/>
          <a:rect l="0" t="0" r="0" b="0"/>
          <a:pathLst>
            <a:path>
              <a:moveTo>
                <a:pt x="0" y="20939"/>
              </a:moveTo>
              <a:lnTo>
                <a:pt x="361927" y="2093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1837515" y="1922513"/>
        <a:ext cx="18096" cy="18096"/>
      </dsp:txXfrm>
    </dsp:sp>
    <dsp:sp modelId="{CB84173A-5BAC-4FA1-A0FD-54219032AC4A}">
      <dsp:nvSpPr>
        <dsp:cNvPr id="0" name=""/>
        <dsp:cNvSpPr/>
      </dsp:nvSpPr>
      <dsp:spPr>
        <a:xfrm>
          <a:off x="497701" y="1086123"/>
          <a:ext cx="1206274" cy="12062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Limited access to technology</a:t>
          </a:r>
          <a:endParaRPr lang="en-US" sz="1400" kern="1200" dirty="0"/>
        </a:p>
      </dsp:txBody>
      <dsp:txXfrm>
        <a:off x="674356" y="1262778"/>
        <a:ext cx="852964" cy="852964"/>
      </dsp:txXfrm>
    </dsp:sp>
  </dsp:spTree>
</dsp:drawing>
</file>

<file path=ppt/diagrams/layout1.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560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smtClean="0"/>
              <a:t>Click to edit Master text styles</a:t>
            </a:r>
          </a:p>
          <a:p>
            <a:pPr lvl="1"/>
            <a:r>
              <a:rPr lang="en-GB" altLang="cy-GB" noProof="0" smtClean="0"/>
              <a:t>Second level</a:t>
            </a:r>
          </a:p>
          <a:p>
            <a:pPr lvl="2"/>
            <a:r>
              <a:rPr lang="en-GB" altLang="cy-GB" noProof="0" smtClean="0"/>
              <a:t>Third level</a:t>
            </a:r>
          </a:p>
          <a:p>
            <a:pPr lvl="3"/>
            <a:r>
              <a:rPr lang="en-GB" altLang="cy-GB" noProof="0" smtClean="0"/>
              <a:t>Fourth level</a:t>
            </a:r>
          </a:p>
          <a:p>
            <a:pPr lvl="4"/>
            <a:r>
              <a:rPr lang="en-GB" altLang="cy-GB" noProof="0" smtClean="0"/>
              <a:t>Fifth level</a:t>
            </a:r>
          </a:p>
        </p:txBody>
      </p:sp>
      <p:sp>
        <p:nvSpPr>
          <p:cNvPr id="3072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502D7E-44A0-4F6E-B3E2-6D08B9FFA326}" type="slidenum">
              <a:rPr lang="en-GB" altLang="cy-GB"/>
              <a:pPr>
                <a:defRPr/>
              </a:pPr>
              <a:t>‹#›</a:t>
            </a:fld>
            <a:endParaRPr lang="en-GB" altLang="cy-GB"/>
          </a:p>
        </p:txBody>
      </p:sp>
    </p:spTree>
    <p:extLst>
      <p:ext uri="{BB962C8B-B14F-4D97-AF65-F5344CB8AC3E}">
        <p14:creationId xmlns:p14="http://schemas.microsoft.com/office/powerpoint/2010/main" val="4109270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73987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smtClean="0">
              <a:solidFill>
                <a:srgbClr val="000000"/>
              </a:solidFill>
            </a:endParaRPr>
          </a:p>
        </p:txBody>
      </p:sp>
    </p:spTree>
    <p:extLst>
      <p:ext uri="{BB962C8B-B14F-4D97-AF65-F5344CB8AC3E}">
        <p14:creationId xmlns:p14="http://schemas.microsoft.com/office/powerpoint/2010/main" val="2633073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smtClean="0">
              <a:solidFill>
                <a:srgbClr val="000000"/>
              </a:solidFill>
            </a:endParaRPr>
          </a:p>
        </p:txBody>
      </p:sp>
    </p:spTree>
    <p:extLst>
      <p:ext uri="{BB962C8B-B14F-4D97-AF65-F5344CB8AC3E}">
        <p14:creationId xmlns:p14="http://schemas.microsoft.com/office/powerpoint/2010/main" val="3530799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r>
              <a:rPr lang="cy-GB" altLang="en-US" dirty="0" err="1" smtClean="0">
                <a:latin typeface="Arial" panose="020B0604020202020204" pitchFamily="34" charset="0"/>
              </a:rPr>
              <a:t>Consider</a:t>
            </a:r>
            <a:r>
              <a:rPr lang="cy-GB" altLang="en-US" dirty="0" smtClean="0">
                <a:latin typeface="Arial" panose="020B0604020202020204" pitchFamily="34" charset="0"/>
              </a:rPr>
              <a:t> </a:t>
            </a:r>
            <a:r>
              <a:rPr lang="cy-GB" altLang="en-US" dirty="0" err="1" smtClean="0">
                <a:latin typeface="Arial" panose="020B0604020202020204" pitchFamily="34" charset="0"/>
              </a:rPr>
              <a:t>how</a:t>
            </a:r>
            <a:r>
              <a:rPr lang="cy-GB" altLang="en-US" dirty="0" smtClean="0">
                <a:latin typeface="Arial" panose="020B0604020202020204" pitchFamily="34" charset="0"/>
              </a:rPr>
              <a:t> </a:t>
            </a:r>
            <a:r>
              <a:rPr lang="cy-GB" altLang="en-US" dirty="0" err="1" smtClean="0">
                <a:latin typeface="Arial" panose="020B0604020202020204" pitchFamily="34" charset="0"/>
              </a:rPr>
              <a:t>your</a:t>
            </a:r>
            <a:r>
              <a:rPr lang="cy-GB" altLang="en-US" dirty="0" smtClean="0">
                <a:latin typeface="Arial" panose="020B0604020202020204" pitchFamily="34" charset="0"/>
              </a:rPr>
              <a:t> </a:t>
            </a:r>
            <a:r>
              <a:rPr lang="cy-GB" altLang="en-US" dirty="0" err="1" smtClean="0">
                <a:latin typeface="Arial" panose="020B0604020202020204" pitchFamily="34" charset="0"/>
              </a:rPr>
              <a:t>interpretation</a:t>
            </a:r>
            <a:r>
              <a:rPr lang="cy-GB" altLang="en-US" baseline="0" dirty="0" smtClean="0">
                <a:latin typeface="Arial" panose="020B0604020202020204" pitchFamily="34" charset="0"/>
              </a:rPr>
              <a:t> of ‘</a:t>
            </a:r>
            <a:r>
              <a:rPr lang="cy-GB" altLang="en-US" baseline="0" dirty="0" err="1" smtClean="0">
                <a:latin typeface="Arial" panose="020B0604020202020204" pitchFamily="34" charset="0"/>
              </a:rPr>
              <a:t>success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could</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have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an</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impact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on</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children</a:t>
            </a:r>
            <a:r>
              <a:rPr lang="cy-GB" altLang="en-US" baseline="0" dirty="0" smtClean="0">
                <a:latin typeface="Arial" panose="020B0604020202020204" pitchFamily="34" charset="0"/>
              </a:rPr>
              <a:t>....</a:t>
            </a:r>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4</a:t>
            </a:fld>
            <a:endParaRPr lang="en-GB" altLang="en-US" smtClean="0">
              <a:solidFill>
                <a:srgbClr val="000000"/>
              </a:solidFill>
            </a:endParaRPr>
          </a:p>
        </p:txBody>
      </p:sp>
    </p:spTree>
    <p:extLst>
      <p:ext uri="{BB962C8B-B14F-4D97-AF65-F5344CB8AC3E}">
        <p14:creationId xmlns:p14="http://schemas.microsoft.com/office/powerpoint/2010/main" val="7217609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r>
              <a:rPr lang="cy-GB" altLang="en-US" dirty="0" smtClean="0">
                <a:latin typeface="Arial" panose="020B0604020202020204" pitchFamily="34" charset="0"/>
              </a:rPr>
              <a:t>At </a:t>
            </a:r>
            <a:r>
              <a:rPr lang="cy-GB" altLang="en-US" dirty="0" err="1" smtClean="0">
                <a:latin typeface="Arial" panose="020B0604020202020204" pitchFamily="34" charset="0"/>
              </a:rPr>
              <a:t>Level</a:t>
            </a:r>
            <a:r>
              <a:rPr lang="cy-GB" altLang="en-US" dirty="0" smtClean="0">
                <a:latin typeface="Arial" panose="020B0604020202020204" pitchFamily="34" charset="0"/>
              </a:rPr>
              <a:t> 7,</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remember</a:t>
            </a:r>
            <a:r>
              <a:rPr lang="cy-GB" altLang="en-US" baseline="0" dirty="0" smtClean="0">
                <a:latin typeface="Arial" panose="020B0604020202020204" pitchFamily="34" charset="0"/>
              </a:rPr>
              <a:t> to </a:t>
            </a:r>
            <a:r>
              <a:rPr lang="cy-GB" altLang="en-US" baseline="0" dirty="0" err="1" smtClean="0">
                <a:latin typeface="Arial" panose="020B0604020202020204" pitchFamily="34" charset="0"/>
              </a:rPr>
              <a:t>critique</a:t>
            </a:r>
            <a:endParaRPr lang="cy-GB" altLang="en-US" baseline="0" dirty="0" smtClean="0">
              <a:latin typeface="Arial" panose="020B0604020202020204" pitchFamily="34" charset="0"/>
            </a:endParaRPr>
          </a:p>
          <a:p>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Hyperlink</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takes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you</a:t>
            </a:r>
            <a:r>
              <a:rPr lang="cy-GB" altLang="en-US" baseline="0" dirty="0" smtClean="0">
                <a:latin typeface="Arial" panose="020B0604020202020204" pitchFamily="34" charset="0"/>
              </a:rPr>
              <a:t> to a </a:t>
            </a:r>
            <a:r>
              <a:rPr lang="cy-GB" altLang="en-US" baseline="0" dirty="0" err="1" smtClean="0">
                <a:latin typeface="Arial" panose="020B0604020202020204" pitchFamily="34" charset="0"/>
              </a:rPr>
              <a:t>book</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available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via</a:t>
            </a:r>
            <a:r>
              <a:rPr lang="cy-GB" altLang="en-US" baseline="0" dirty="0" smtClean="0">
                <a:latin typeface="Arial" panose="020B0604020202020204" pitchFamily="34" charset="0"/>
              </a:rPr>
              <a:t> Library </a:t>
            </a:r>
            <a:r>
              <a:rPr lang="cy-GB" altLang="en-US" baseline="0" dirty="0" err="1" smtClean="0">
                <a:latin typeface="Arial" panose="020B0604020202020204" pitchFamily="34" charset="0"/>
              </a:rPr>
              <a:t>on-line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resources</a:t>
            </a:r>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5</a:t>
            </a:fld>
            <a:endParaRPr lang="en-GB" altLang="en-US" smtClean="0">
              <a:solidFill>
                <a:srgbClr val="000000"/>
              </a:solidFill>
            </a:endParaRPr>
          </a:p>
        </p:txBody>
      </p:sp>
    </p:spTree>
    <p:extLst>
      <p:ext uri="{BB962C8B-B14F-4D97-AF65-F5344CB8AC3E}">
        <p14:creationId xmlns:p14="http://schemas.microsoft.com/office/powerpoint/2010/main" val="3754235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6</a:t>
            </a:fld>
            <a:endParaRPr lang="en-GB" altLang="en-US" smtClean="0">
              <a:solidFill>
                <a:srgbClr val="000000"/>
              </a:solidFill>
            </a:endParaRPr>
          </a:p>
        </p:txBody>
      </p:sp>
    </p:spTree>
    <p:extLst>
      <p:ext uri="{BB962C8B-B14F-4D97-AF65-F5344CB8AC3E}">
        <p14:creationId xmlns:p14="http://schemas.microsoft.com/office/powerpoint/2010/main" val="3932443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r>
              <a:rPr lang="cy-GB" altLang="en-US" dirty="0" err="1" smtClean="0">
                <a:latin typeface="Arial" panose="020B0604020202020204" pitchFamily="34" charset="0"/>
              </a:rPr>
              <a:t>How</a:t>
            </a:r>
            <a:r>
              <a:rPr lang="cy-GB" altLang="en-US" dirty="0" smtClean="0">
                <a:latin typeface="Arial" panose="020B0604020202020204" pitchFamily="34" charset="0"/>
              </a:rPr>
              <a:t> the </a:t>
            </a:r>
            <a:r>
              <a:rPr lang="cy-GB" altLang="en-US" dirty="0" err="1" smtClean="0">
                <a:latin typeface="Arial" panose="020B0604020202020204" pitchFamily="34" charset="0"/>
              </a:rPr>
              <a:t>separation</a:t>
            </a:r>
            <a:r>
              <a:rPr lang="cy-GB" altLang="en-US" baseline="0" dirty="0" smtClean="0">
                <a:latin typeface="Arial" panose="020B0604020202020204" pitchFamily="34" charset="0"/>
              </a:rPr>
              <a:t> of Services  </a:t>
            </a:r>
            <a:r>
              <a:rPr lang="cy-GB" altLang="en-US" baseline="0" dirty="0" err="1" smtClean="0">
                <a:latin typeface="Arial" panose="020B0604020202020204" pitchFamily="34" charset="0"/>
              </a:rPr>
              <a:t>worked</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previously</a:t>
            </a:r>
            <a:endParaRPr lang="cy-GB" altLang="en-US" baseline="0" dirty="0" smtClean="0">
              <a:latin typeface="Arial" panose="020B0604020202020204" pitchFamily="34" charset="0"/>
            </a:endParaRPr>
          </a:p>
          <a:p>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Family</a:t>
            </a:r>
            <a:r>
              <a:rPr lang="cy-GB" altLang="en-US" baseline="0" dirty="0" smtClean="0">
                <a:latin typeface="Arial" panose="020B0604020202020204" pitchFamily="34" charset="0"/>
              </a:rPr>
              <a:t>    - </a:t>
            </a:r>
            <a:r>
              <a:rPr lang="cy-GB" altLang="en-US" baseline="0" dirty="0" err="1" smtClean="0">
                <a:latin typeface="Arial" panose="020B0604020202020204" pitchFamily="34" charset="0"/>
              </a:rPr>
              <a:t>Local</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Authority</a:t>
            </a:r>
            <a:r>
              <a:rPr lang="cy-GB" altLang="en-US" baseline="0" dirty="0" smtClean="0">
                <a:latin typeface="Arial" panose="020B0604020202020204" pitchFamily="34" charset="0"/>
              </a:rPr>
              <a:t>   - </a:t>
            </a:r>
            <a:r>
              <a:rPr lang="cy-GB" altLang="en-US" baseline="0" dirty="0" err="1" smtClean="0">
                <a:latin typeface="Arial" panose="020B0604020202020204" pitchFamily="34" charset="0"/>
              </a:rPr>
              <a:t>Social</a:t>
            </a:r>
            <a:r>
              <a:rPr lang="cy-GB" altLang="en-US" baseline="0" dirty="0" smtClean="0">
                <a:latin typeface="Arial" panose="020B0604020202020204" pitchFamily="34" charset="0"/>
              </a:rPr>
              <a:t> Services      -</a:t>
            </a:r>
            <a:r>
              <a:rPr lang="cy-GB" altLang="en-US" baseline="0" dirty="0" err="1" smtClean="0">
                <a:latin typeface="Arial" panose="020B0604020202020204" pitchFamily="34" charset="0"/>
              </a:rPr>
              <a:t>Health</a:t>
            </a:r>
            <a:r>
              <a:rPr lang="cy-GB" altLang="en-US" baseline="0" dirty="0" smtClean="0">
                <a:latin typeface="Arial" panose="020B0604020202020204" pitchFamily="34" charset="0"/>
              </a:rPr>
              <a:t>     - </a:t>
            </a:r>
            <a:r>
              <a:rPr lang="cy-GB" altLang="en-US" baseline="0" dirty="0" err="1" smtClean="0">
                <a:latin typeface="Arial" panose="020B0604020202020204" pitchFamily="34" charset="0"/>
              </a:rPr>
              <a:t>Education</a:t>
            </a:r>
            <a:r>
              <a:rPr lang="cy-GB" altLang="en-US" baseline="0" dirty="0" smtClean="0">
                <a:latin typeface="Arial" panose="020B0604020202020204" pitchFamily="34" charset="0"/>
              </a:rPr>
              <a:t>       - </a:t>
            </a:r>
            <a:r>
              <a:rPr lang="cy-GB" altLang="en-US" baseline="0" dirty="0" err="1" smtClean="0">
                <a:latin typeface="Arial" panose="020B0604020202020204" pitchFamily="34" charset="0"/>
              </a:rPr>
              <a:t>Employer</a:t>
            </a:r>
            <a:endParaRPr lang="cy-GB" altLang="en-US" baseline="0" dirty="0" smtClean="0">
              <a:latin typeface="Arial" panose="020B0604020202020204" pitchFamily="34" charset="0"/>
            </a:endParaRPr>
          </a:p>
          <a:p>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Communities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and</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Families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with</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same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goals</a:t>
            </a:r>
            <a:r>
              <a:rPr lang="cy-GB" altLang="en-US" baseline="0" dirty="0" smtClean="0">
                <a:latin typeface="Arial" panose="020B0604020202020204" pitchFamily="34" charset="0"/>
              </a:rPr>
              <a:t> etc....BUT </a:t>
            </a:r>
            <a:r>
              <a:rPr lang="cy-GB" altLang="en-US" baseline="0" dirty="0" err="1" smtClean="0">
                <a:latin typeface="Arial" panose="020B0604020202020204" pitchFamily="34" charset="0"/>
              </a:rPr>
              <a:t>working</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separately</a:t>
            </a:r>
            <a:endParaRPr lang="cy-GB" altLang="en-US" baseline="0" dirty="0" smtClean="0">
              <a:latin typeface="Arial" panose="020B0604020202020204" pitchFamily="34" charset="0"/>
            </a:endParaRPr>
          </a:p>
          <a:p>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Local</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Authority</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departments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might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have</a:t>
            </a:r>
            <a:r>
              <a:rPr lang="cy-GB" altLang="en-US" baseline="0" dirty="0" smtClean="0">
                <a:latin typeface="Arial" panose="020B0604020202020204" pitchFamily="34" charset="0"/>
              </a:rPr>
              <a:t> had </a:t>
            </a:r>
            <a:r>
              <a:rPr lang="cy-GB" altLang="en-US" baseline="0" dirty="0" err="1" smtClean="0">
                <a:latin typeface="Arial" panose="020B0604020202020204" pitchFamily="34" charset="0"/>
              </a:rPr>
              <a:t>desks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next</a:t>
            </a:r>
            <a:r>
              <a:rPr lang="cy-GB" altLang="en-US" baseline="0" dirty="0" smtClean="0">
                <a:latin typeface="Arial" panose="020B0604020202020204" pitchFamily="34" charset="0"/>
              </a:rPr>
              <a:t> to </a:t>
            </a:r>
            <a:r>
              <a:rPr lang="cy-GB" altLang="en-US" baseline="0" dirty="0" err="1" smtClean="0">
                <a:latin typeface="Arial" panose="020B0604020202020204" pitchFamily="34" charset="0"/>
              </a:rPr>
              <a:t>each</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other</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in</a:t>
            </a:r>
            <a:r>
              <a:rPr lang="cy-GB" altLang="en-US" baseline="0" dirty="0" smtClean="0">
                <a:latin typeface="Arial" panose="020B0604020202020204" pitchFamily="34" charset="0"/>
              </a:rPr>
              <a:t> the </a:t>
            </a:r>
            <a:r>
              <a:rPr lang="cy-GB" altLang="en-US" baseline="0" dirty="0" err="1" smtClean="0">
                <a:latin typeface="Arial" panose="020B0604020202020204" pitchFamily="34" charset="0"/>
              </a:rPr>
              <a:t>same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room</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but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individuals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didn’t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speak</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with</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each</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other</a:t>
            </a:r>
            <a:r>
              <a:rPr lang="cy-GB" altLang="en-US" baseline="0" dirty="0" smtClean="0">
                <a:latin typeface="Arial" panose="020B0604020202020204" pitchFamily="34" charset="0"/>
              </a:rPr>
              <a:t> </a:t>
            </a:r>
          </a:p>
          <a:p>
            <a:endParaRPr lang="cy-GB" altLang="en-US" baseline="0" dirty="0" smtClean="0">
              <a:latin typeface="Arial" panose="020B0604020202020204" pitchFamily="34" charset="0"/>
            </a:endParaRPr>
          </a:p>
          <a:p>
            <a:r>
              <a:rPr lang="cy-GB" altLang="en-US" baseline="0" dirty="0" smtClean="0">
                <a:latin typeface="Arial" panose="020B0604020202020204" pitchFamily="34" charset="0"/>
              </a:rPr>
              <a:t>Staff </a:t>
            </a:r>
            <a:r>
              <a:rPr lang="cy-GB" altLang="en-US" baseline="0" dirty="0" err="1" smtClean="0">
                <a:latin typeface="Arial" panose="020B0604020202020204" pitchFamily="34" charset="0"/>
              </a:rPr>
              <a:t>in</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schools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communicated</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with</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other</a:t>
            </a:r>
            <a:r>
              <a:rPr lang="cy-GB" altLang="en-US" baseline="0" dirty="0" smtClean="0">
                <a:latin typeface="Arial" panose="020B0604020202020204" pitchFamily="34" charset="0"/>
              </a:rPr>
              <a:t> staff </a:t>
            </a:r>
            <a:r>
              <a:rPr lang="cy-GB" altLang="en-US" baseline="0" dirty="0" err="1" smtClean="0">
                <a:latin typeface="Arial" panose="020B0604020202020204" pitchFamily="34" charset="0"/>
              </a:rPr>
              <a:t>in</a:t>
            </a:r>
            <a:r>
              <a:rPr lang="cy-GB" altLang="en-US" baseline="0" dirty="0" smtClean="0">
                <a:latin typeface="Arial" panose="020B0604020202020204" pitchFamily="34" charset="0"/>
              </a:rPr>
              <a:t> School, </a:t>
            </a:r>
            <a:r>
              <a:rPr lang="cy-GB" altLang="en-US" baseline="0" dirty="0" err="1" smtClean="0">
                <a:latin typeface="Arial" panose="020B0604020202020204" pitchFamily="34" charset="0"/>
              </a:rPr>
              <a:t>but</a:t>
            </a:r>
            <a:r>
              <a:rPr lang="cy-GB" altLang="en-US" baseline="0" dirty="0" smtClean="0">
                <a:latin typeface="Arial" panose="020B0604020202020204" pitchFamily="34" charset="0"/>
              </a:rPr>
              <a:t> not </a:t>
            </a:r>
            <a:r>
              <a:rPr lang="cy-GB" altLang="en-US" baseline="0" dirty="0" err="1" smtClean="0">
                <a:latin typeface="Arial" panose="020B0604020202020204" pitchFamily="34" charset="0"/>
              </a:rPr>
              <a:t>across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sectors</a:t>
            </a:r>
            <a:endParaRPr lang="cy-GB" altLang="en-US" baseline="0" dirty="0" smtClean="0">
              <a:latin typeface="Arial" panose="020B0604020202020204" pitchFamily="34" charset="0"/>
            </a:endParaRPr>
          </a:p>
          <a:p>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Health</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departments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kept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hard</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copies</a:t>
            </a:r>
            <a:r>
              <a:rPr lang="cy-GB" altLang="en-US" baseline="0" dirty="0" smtClean="0">
                <a:latin typeface="Arial" panose="020B0604020202020204" pitchFamily="34" charset="0"/>
              </a:rPr>
              <a:t> of </a:t>
            </a:r>
            <a:r>
              <a:rPr lang="cy-GB" altLang="en-US" baseline="0" dirty="0" err="1" smtClean="0">
                <a:latin typeface="Arial" panose="020B0604020202020204" pitchFamily="34" charset="0"/>
              </a:rPr>
              <a:t>documents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information</a:t>
            </a:r>
            <a:r>
              <a:rPr lang="cy-GB" altLang="en-US" baseline="0" dirty="0" smtClean="0">
                <a:latin typeface="Arial" panose="020B0604020202020204" pitchFamily="34" charset="0"/>
              </a:rPr>
              <a:t> not </a:t>
            </a:r>
            <a:r>
              <a:rPr lang="cy-GB" altLang="en-US" baseline="0" dirty="0" err="1" smtClean="0">
                <a:latin typeface="Arial" panose="020B0604020202020204" pitchFamily="34" charset="0"/>
              </a:rPr>
              <a:t>always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shared</a:t>
            </a:r>
            <a:endParaRPr lang="cy-GB" altLang="en-US" baseline="0" dirty="0" smtClean="0">
              <a:latin typeface="Arial" panose="020B0604020202020204" pitchFamily="34" charset="0"/>
            </a:endParaRPr>
          </a:p>
          <a:p>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Social</a:t>
            </a:r>
            <a:r>
              <a:rPr lang="cy-GB" altLang="en-US" baseline="0" dirty="0" smtClean="0">
                <a:latin typeface="Arial" panose="020B0604020202020204" pitchFamily="34" charset="0"/>
              </a:rPr>
              <a:t> Services </a:t>
            </a:r>
            <a:r>
              <a:rPr lang="cy-GB" altLang="en-US" baseline="0" dirty="0" err="1" smtClean="0">
                <a:latin typeface="Arial" panose="020B0604020202020204" pitchFamily="34" charset="0"/>
              </a:rPr>
              <a:t>feared</a:t>
            </a:r>
            <a:r>
              <a:rPr lang="cy-GB" altLang="en-US" baseline="0" dirty="0" smtClean="0">
                <a:latin typeface="Arial" panose="020B0604020202020204" pitchFamily="34" charset="0"/>
              </a:rPr>
              <a:t> by </a:t>
            </a:r>
            <a:r>
              <a:rPr lang="cy-GB" altLang="en-US" baseline="0" dirty="0" err="1" smtClean="0">
                <a:latin typeface="Arial" panose="020B0604020202020204" pitchFamily="34" charset="0"/>
              </a:rPr>
              <a:t>families</a:t>
            </a:r>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7</a:t>
            </a:fld>
            <a:endParaRPr lang="en-GB" altLang="en-US" smtClean="0">
              <a:solidFill>
                <a:srgbClr val="000000"/>
              </a:solidFill>
            </a:endParaRPr>
          </a:p>
        </p:txBody>
      </p:sp>
    </p:spTree>
    <p:extLst>
      <p:ext uri="{BB962C8B-B14F-4D97-AF65-F5344CB8AC3E}">
        <p14:creationId xmlns:p14="http://schemas.microsoft.com/office/powerpoint/2010/main" val="2364664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r>
              <a:rPr lang="cy-GB" altLang="en-US" dirty="0" smtClean="0">
                <a:latin typeface="Arial" panose="020B0604020202020204" pitchFamily="34" charset="0"/>
              </a:rPr>
              <a:t>New </a:t>
            </a:r>
            <a:r>
              <a:rPr lang="cy-GB" altLang="en-US" dirty="0" err="1" smtClean="0">
                <a:latin typeface="Arial" panose="020B0604020202020204" pitchFamily="34" charset="0"/>
              </a:rPr>
              <a:t>models</a:t>
            </a:r>
            <a:r>
              <a:rPr lang="cy-GB" altLang="en-US" dirty="0" smtClean="0">
                <a:latin typeface="Arial" panose="020B0604020202020204" pitchFamily="34" charset="0"/>
              </a:rPr>
              <a:t> of </a:t>
            </a:r>
            <a:r>
              <a:rPr lang="cy-GB" altLang="en-US" dirty="0" err="1" smtClean="0">
                <a:latin typeface="Arial" panose="020B0604020202020204" pitchFamily="34" charset="0"/>
              </a:rPr>
              <a:t>organisation</a:t>
            </a:r>
            <a:endParaRPr lang="cy-GB" altLang="en-US" dirty="0" smtClean="0">
              <a:latin typeface="Arial" panose="020B0604020202020204" pitchFamily="34" charset="0"/>
            </a:endParaRPr>
          </a:p>
          <a:p>
            <a:endParaRPr lang="cy-GB" altLang="en-US" dirty="0" smtClean="0">
              <a:latin typeface="Arial" panose="020B0604020202020204" pitchFamily="34" charset="0"/>
            </a:endParaRPr>
          </a:p>
          <a:p>
            <a:r>
              <a:rPr lang="cy-GB" altLang="en-US" dirty="0" smtClean="0">
                <a:latin typeface="Arial" panose="020B0604020202020204" pitchFamily="34" charset="0"/>
              </a:rPr>
              <a:t>Far more </a:t>
            </a:r>
            <a:r>
              <a:rPr lang="cy-GB" altLang="en-US" dirty="0" err="1" smtClean="0">
                <a:latin typeface="Arial" panose="020B0604020202020204" pitchFamily="34" charset="0"/>
              </a:rPr>
              <a:t>collaboration</a:t>
            </a:r>
            <a:endParaRPr lang="cy-GB" altLang="en-US" dirty="0" smtClean="0">
              <a:latin typeface="Arial" panose="020B0604020202020204" pitchFamily="34" charset="0"/>
            </a:endParaRPr>
          </a:p>
          <a:p>
            <a:endParaRPr lang="cy-GB" altLang="en-US" dirty="0" smtClean="0">
              <a:latin typeface="Arial" panose="020B0604020202020204" pitchFamily="34" charset="0"/>
            </a:endParaRPr>
          </a:p>
          <a:p>
            <a:endParaRPr lang="cy-GB" altLang="en-US" dirty="0" smtClean="0">
              <a:latin typeface="Arial" panose="020B0604020202020204" pitchFamily="34" charset="0"/>
            </a:endParaRPr>
          </a:p>
          <a:p>
            <a:endParaRPr lang="cy-GB" altLang="en-US" dirty="0" smtClean="0">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smtClean="0"/>
          </a:p>
          <a:p>
            <a:r>
              <a:rPr lang="cy-GB" altLang="en-US" dirty="0" err="1" smtClean="0">
                <a:latin typeface="Arial" panose="020B0604020202020204" pitchFamily="34" charset="0"/>
              </a:rPr>
              <a:t>Better</a:t>
            </a:r>
            <a:r>
              <a:rPr lang="cy-GB" altLang="en-US" dirty="0" smtClean="0">
                <a:latin typeface="Arial" panose="020B0604020202020204" pitchFamily="34" charset="0"/>
              </a:rPr>
              <a:t> </a:t>
            </a:r>
            <a:r>
              <a:rPr lang="cy-GB" altLang="en-US" dirty="0" err="1" smtClean="0">
                <a:latin typeface="Arial" panose="020B0604020202020204" pitchFamily="34" charset="0"/>
              </a:rPr>
              <a:t>access</a:t>
            </a:r>
            <a:r>
              <a:rPr lang="cy-GB" altLang="en-US" dirty="0" smtClean="0">
                <a:latin typeface="Arial" panose="020B0604020202020204" pitchFamily="34" charset="0"/>
              </a:rPr>
              <a:t> to </a:t>
            </a:r>
            <a:r>
              <a:rPr lang="cy-GB" altLang="en-US" dirty="0" err="1" smtClean="0">
                <a:latin typeface="Arial" panose="020B0604020202020204" pitchFamily="34" charset="0"/>
              </a:rPr>
              <a:t>services</a:t>
            </a:r>
            <a:endParaRPr lang="cy-GB" altLang="en-US" dirty="0" smtClean="0">
              <a:latin typeface="Arial" panose="020B0604020202020204" pitchFamily="34" charset="0"/>
            </a:endParaRPr>
          </a:p>
          <a:p>
            <a:r>
              <a:rPr lang="cy-GB" altLang="en-US" dirty="0" err="1" smtClean="0">
                <a:latin typeface="Arial" panose="020B0604020202020204" pitchFamily="34" charset="0"/>
              </a:rPr>
              <a:t>Avoidance</a:t>
            </a:r>
            <a:r>
              <a:rPr lang="cy-GB" altLang="en-US" dirty="0" smtClean="0">
                <a:latin typeface="Arial" panose="020B0604020202020204" pitchFamily="34" charset="0"/>
              </a:rPr>
              <a:t> of </a:t>
            </a:r>
            <a:r>
              <a:rPr lang="cy-GB" altLang="en-US" dirty="0" err="1" smtClean="0">
                <a:latin typeface="Arial" panose="020B0604020202020204" pitchFamily="34" charset="0"/>
              </a:rPr>
              <a:t>duplication</a:t>
            </a:r>
            <a:endParaRPr lang="cy-GB" altLang="en-US" dirty="0" smtClean="0">
              <a:latin typeface="Arial" panose="020B0604020202020204" pitchFamily="34" charset="0"/>
            </a:endParaRPr>
          </a:p>
          <a:p>
            <a:r>
              <a:rPr lang="cy-GB" altLang="en-US" dirty="0" err="1" smtClean="0">
                <a:latin typeface="Arial" panose="020B0604020202020204" pitchFamily="34" charset="0"/>
              </a:rPr>
              <a:t>Better</a:t>
            </a:r>
            <a:r>
              <a:rPr lang="cy-GB" altLang="en-US" dirty="0" smtClean="0">
                <a:latin typeface="Arial" panose="020B0604020202020204" pitchFamily="34" charset="0"/>
              </a:rPr>
              <a:t> </a:t>
            </a:r>
            <a:r>
              <a:rPr lang="cy-GB" altLang="en-US" dirty="0" err="1" smtClean="0">
                <a:latin typeface="Arial" panose="020B0604020202020204" pitchFamily="34" charset="0"/>
              </a:rPr>
              <a:t>consistency</a:t>
            </a:r>
            <a:r>
              <a:rPr lang="cy-GB" altLang="en-US" dirty="0" smtClean="0">
                <a:latin typeface="Arial" panose="020B0604020202020204" pitchFamily="34" charset="0"/>
              </a:rPr>
              <a:t> </a:t>
            </a:r>
          </a:p>
          <a:p>
            <a:r>
              <a:rPr lang="cy-GB" altLang="en-US" dirty="0" smtClean="0">
                <a:latin typeface="Arial" panose="020B0604020202020204" pitchFamily="34" charset="0"/>
              </a:rPr>
              <a:t>Services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delivered</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in</a:t>
            </a:r>
            <a:r>
              <a:rPr lang="cy-GB" altLang="en-US" baseline="0" dirty="0" smtClean="0">
                <a:latin typeface="Arial" panose="020B0604020202020204" pitchFamily="34" charset="0"/>
              </a:rPr>
              <a:t> a more </a:t>
            </a:r>
            <a:r>
              <a:rPr lang="cy-GB" altLang="en-US" baseline="0" dirty="0" err="1" smtClean="0">
                <a:latin typeface="Arial" panose="020B0604020202020204" pitchFamily="34" charset="0"/>
              </a:rPr>
              <a:t>efficient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way</a:t>
            </a:r>
            <a:endParaRPr lang="cy-GB" altLang="en-US" dirty="0" smtClean="0">
              <a:latin typeface="Arial" panose="020B0604020202020204" pitchFamily="34" charset="0"/>
            </a:endParaRPr>
          </a:p>
          <a:p>
            <a:endParaRPr lang="cy-GB" altLang="en-US" dirty="0" smtClean="0">
              <a:latin typeface="Arial" panose="020B0604020202020204" pitchFamily="34" charset="0"/>
            </a:endParaRPr>
          </a:p>
          <a:p>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8</a:t>
            </a:fld>
            <a:endParaRPr lang="en-GB" altLang="en-US" smtClean="0">
              <a:solidFill>
                <a:srgbClr val="000000"/>
              </a:solidFill>
            </a:endParaRPr>
          </a:p>
        </p:txBody>
      </p:sp>
    </p:spTree>
    <p:extLst>
      <p:ext uri="{BB962C8B-B14F-4D97-AF65-F5344CB8AC3E}">
        <p14:creationId xmlns:p14="http://schemas.microsoft.com/office/powerpoint/2010/main" val="39246207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r>
              <a:rPr lang="en-GB" sz="1200" b="1" i="0" u="none" strike="noStrike" kern="1200" dirty="0" smtClean="0">
                <a:solidFill>
                  <a:schemeClr val="tx1"/>
                </a:solidFill>
                <a:effectLst/>
                <a:latin typeface="Arial" charset="0"/>
                <a:ea typeface="+mn-ea"/>
                <a:cs typeface="+mn-cs"/>
              </a:rPr>
              <a:t>What is a social work framework?</a:t>
            </a:r>
          </a:p>
          <a:p>
            <a:r>
              <a:rPr lang="en-GB" sz="1200" b="0" i="0" kern="1200" dirty="0" smtClean="0">
                <a:solidFill>
                  <a:schemeClr val="tx1"/>
                </a:solidFill>
                <a:effectLst/>
                <a:latin typeface="Arial" charset="0"/>
                <a:ea typeface="+mn-ea"/>
                <a:cs typeface="+mn-cs"/>
              </a:rPr>
              <a:t>The many theories, models, and perspectives discussed in the </a:t>
            </a:r>
            <a:r>
              <a:rPr lang="en-GB" sz="1200" b="1" i="0" kern="1200" dirty="0" smtClean="0">
                <a:solidFill>
                  <a:schemeClr val="tx1"/>
                </a:solidFill>
                <a:effectLst/>
                <a:latin typeface="Arial" charset="0"/>
                <a:ea typeface="+mn-ea"/>
                <a:cs typeface="+mn-cs"/>
              </a:rPr>
              <a:t>social work</a:t>
            </a:r>
            <a:r>
              <a:rPr lang="en-GB" sz="1200" b="0" i="0" kern="1200" dirty="0" smtClean="0">
                <a:solidFill>
                  <a:schemeClr val="tx1"/>
                </a:solidFill>
                <a:effectLst/>
                <a:latin typeface="Arial" charset="0"/>
                <a:ea typeface="+mn-ea"/>
                <a:cs typeface="+mn-cs"/>
              </a:rPr>
              <a:t> literature can all be considered conceptual </a:t>
            </a:r>
            <a:r>
              <a:rPr lang="en-GB" sz="1200" b="1" i="0" kern="1200" dirty="0" smtClean="0">
                <a:solidFill>
                  <a:schemeClr val="tx1"/>
                </a:solidFill>
                <a:effectLst/>
                <a:latin typeface="Arial" charset="0"/>
                <a:ea typeface="+mn-ea"/>
                <a:cs typeface="+mn-cs"/>
              </a:rPr>
              <a:t>frameworks</a:t>
            </a:r>
            <a:r>
              <a:rPr lang="en-GB" sz="1200" b="0" i="0" kern="1200" dirty="0" smtClean="0">
                <a:solidFill>
                  <a:schemeClr val="tx1"/>
                </a:solidFill>
                <a:effectLst/>
                <a:latin typeface="Arial" charset="0"/>
                <a:ea typeface="+mn-ea"/>
                <a:cs typeface="+mn-cs"/>
              </a:rPr>
              <a:t>. A conceptual </a:t>
            </a:r>
            <a:r>
              <a:rPr lang="en-GB" sz="1200" b="1" i="0" kern="1200" dirty="0" smtClean="0">
                <a:solidFill>
                  <a:schemeClr val="tx1"/>
                </a:solidFill>
                <a:effectLst/>
                <a:latin typeface="Arial" charset="0"/>
                <a:ea typeface="+mn-ea"/>
                <a:cs typeface="+mn-cs"/>
              </a:rPr>
              <a:t>framework</a:t>
            </a:r>
            <a:r>
              <a:rPr lang="en-GB" sz="1200" b="0" i="0" kern="1200" dirty="0" smtClean="0">
                <a:solidFill>
                  <a:schemeClr val="tx1"/>
                </a:solidFill>
                <a:effectLst/>
                <a:latin typeface="Arial" charset="0"/>
                <a:ea typeface="+mn-ea"/>
                <a:cs typeface="+mn-cs"/>
              </a:rPr>
              <a:t> is composed of a coherent set of concepts, beliefs, values, propositions, assumptions, hypotheses, and principles.</a:t>
            </a:r>
          </a:p>
          <a:p>
            <a:endParaRPr lang="en-GB" sz="1200" b="0" i="0" kern="1200" dirty="0" smtClean="0">
              <a:solidFill>
                <a:schemeClr val="tx1"/>
              </a:solidFill>
              <a:effectLst/>
              <a:latin typeface="Arial" charset="0"/>
              <a:ea typeface="+mn-ea"/>
              <a:cs typeface="+mn-cs"/>
            </a:endParaRPr>
          </a:p>
          <a:p>
            <a:r>
              <a:rPr lang="en-GB" sz="1200" b="1" i="0" u="none" strike="noStrike" kern="1200" dirty="0" smtClean="0">
                <a:solidFill>
                  <a:schemeClr val="tx1"/>
                </a:solidFill>
                <a:effectLst/>
                <a:latin typeface="Arial" charset="0"/>
                <a:ea typeface="+mn-ea"/>
                <a:cs typeface="+mn-cs"/>
              </a:rPr>
              <a:t>What is a framework of practice?</a:t>
            </a:r>
          </a:p>
          <a:p>
            <a:r>
              <a:rPr lang="en-GB" sz="1200" b="0" i="0" kern="1200" dirty="0" smtClean="0">
                <a:solidFill>
                  <a:schemeClr val="tx1"/>
                </a:solidFill>
                <a:effectLst/>
                <a:latin typeface="Arial" charset="0"/>
                <a:ea typeface="+mn-ea"/>
                <a:cs typeface="+mn-cs"/>
              </a:rPr>
              <a:t>A </a:t>
            </a:r>
            <a:r>
              <a:rPr lang="en-GB" sz="1200" b="1" i="0" kern="1200" dirty="0" smtClean="0">
                <a:solidFill>
                  <a:schemeClr val="tx1"/>
                </a:solidFill>
                <a:effectLst/>
                <a:latin typeface="Arial" charset="0"/>
                <a:ea typeface="+mn-ea"/>
                <a:cs typeface="+mn-cs"/>
              </a:rPr>
              <a:t>practice framework</a:t>
            </a:r>
            <a:r>
              <a:rPr lang="en-GB" sz="1200" b="0" i="0" kern="1200" dirty="0" smtClean="0">
                <a:solidFill>
                  <a:schemeClr val="tx1"/>
                </a:solidFill>
                <a:effectLst/>
                <a:latin typeface="Arial" charset="0"/>
                <a:ea typeface="+mn-ea"/>
                <a:cs typeface="+mn-cs"/>
              </a:rPr>
              <a:t> is defined as a conceptual map that brings together, in an accessible design, an agency's approach to social work </a:t>
            </a:r>
            <a:r>
              <a:rPr lang="en-GB" sz="1200" b="1" i="0" kern="1200" dirty="0" smtClean="0">
                <a:solidFill>
                  <a:schemeClr val="tx1"/>
                </a:solidFill>
                <a:effectLst/>
                <a:latin typeface="Arial" charset="0"/>
                <a:ea typeface="+mn-ea"/>
                <a:cs typeface="+mn-cs"/>
              </a:rPr>
              <a:t>practice</a:t>
            </a:r>
            <a:r>
              <a:rPr lang="en-GB" sz="1200" b="0" i="0" kern="1200" dirty="0" smtClean="0">
                <a:solidFill>
                  <a:schemeClr val="tx1"/>
                </a:solidFill>
                <a:effectLst/>
                <a:latin typeface="Arial" charset="0"/>
                <a:ea typeface="+mn-ea"/>
                <a:cs typeface="+mn-cs"/>
              </a:rPr>
              <a:t> with children and families. ... As a concept, it provides a clear understanding of what underpins the work, and how this informs our interventions with children and families.</a:t>
            </a:r>
          </a:p>
          <a:p>
            <a:endParaRPr lang="en-GB" sz="1200" b="0" i="0" kern="1200" dirty="0" smtClean="0">
              <a:solidFill>
                <a:schemeClr val="tx1"/>
              </a:solidFill>
              <a:effectLst/>
              <a:latin typeface="Arial" charset="0"/>
              <a:ea typeface="+mn-ea"/>
              <a:cs typeface="+mn-cs"/>
            </a:endParaRPr>
          </a:p>
          <a:p>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9</a:t>
            </a:fld>
            <a:endParaRPr lang="en-GB" altLang="en-US" smtClean="0">
              <a:solidFill>
                <a:srgbClr val="000000"/>
              </a:solidFill>
            </a:endParaRPr>
          </a:p>
        </p:txBody>
      </p:sp>
    </p:spTree>
    <p:extLst>
      <p:ext uri="{BB962C8B-B14F-4D97-AF65-F5344CB8AC3E}">
        <p14:creationId xmlns:p14="http://schemas.microsoft.com/office/powerpoint/2010/main" val="35377796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en-GB" sz="1200" b="0" i="0" kern="1200" dirty="0" smtClean="0">
              <a:solidFill>
                <a:schemeClr val="tx1"/>
              </a:solidFill>
              <a:effectLst/>
              <a:latin typeface="Arial" charset="0"/>
              <a:ea typeface="+mn-ea"/>
              <a:cs typeface="+mn-cs"/>
            </a:endParaRPr>
          </a:p>
          <a:p>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10</a:t>
            </a:fld>
            <a:endParaRPr lang="en-GB" altLang="en-US" smtClean="0">
              <a:solidFill>
                <a:srgbClr val="000000"/>
              </a:solidFill>
            </a:endParaRPr>
          </a:p>
        </p:txBody>
      </p:sp>
    </p:spTree>
    <p:extLst>
      <p:ext uri="{BB962C8B-B14F-4D97-AF65-F5344CB8AC3E}">
        <p14:creationId xmlns:p14="http://schemas.microsoft.com/office/powerpoint/2010/main" val="4267177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r>
              <a:rPr lang="en-GB" sz="1200" b="0" i="0" kern="1200" dirty="0" smtClean="0">
                <a:solidFill>
                  <a:schemeClr val="tx1"/>
                </a:solidFill>
                <a:effectLst/>
                <a:latin typeface="Arial" charset="0"/>
                <a:ea typeface="+mn-ea"/>
                <a:cs typeface="+mn-cs"/>
              </a:rPr>
              <a:t> The strength-based approach is focusing on the positive attributes, of a person or a group, rather than the negative. There are multiple ways in which the strength-based approach is applied. The strength-based approach can be applied in leadership, counselling, community and social work, paediatrics, and much more.</a:t>
            </a:r>
          </a:p>
          <a:p>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11</a:t>
            </a:fld>
            <a:endParaRPr lang="en-GB" altLang="en-US" smtClean="0">
              <a:solidFill>
                <a:srgbClr val="000000"/>
              </a:solidFill>
            </a:endParaRPr>
          </a:p>
        </p:txBody>
      </p:sp>
    </p:spTree>
    <p:extLst>
      <p:ext uri="{BB962C8B-B14F-4D97-AF65-F5344CB8AC3E}">
        <p14:creationId xmlns:p14="http://schemas.microsoft.com/office/powerpoint/2010/main" val="3256473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r>
              <a:rPr lang="en-GB" sz="1200" b="0" i="0" kern="1200" dirty="0" smtClean="0">
                <a:solidFill>
                  <a:schemeClr val="tx1"/>
                </a:solidFill>
                <a:effectLst/>
                <a:latin typeface="Arial" charset="0"/>
                <a:ea typeface="+mn-ea"/>
                <a:cs typeface="+mn-cs"/>
              </a:rPr>
              <a:t> Can we apply what</a:t>
            </a:r>
            <a:r>
              <a:rPr lang="en-GB" sz="1200" b="0" i="0" kern="1200" baseline="0" dirty="0" smtClean="0">
                <a:solidFill>
                  <a:schemeClr val="tx1"/>
                </a:solidFill>
                <a:effectLst/>
                <a:latin typeface="Arial" charset="0"/>
                <a:ea typeface="+mn-ea"/>
                <a:cs typeface="+mn-cs"/>
              </a:rPr>
              <a:t> we have learnt about the social-care framework with other aspects of children’s lives?</a:t>
            </a:r>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12</a:t>
            </a:fld>
            <a:endParaRPr lang="en-GB" altLang="en-US" smtClean="0">
              <a:solidFill>
                <a:srgbClr val="000000"/>
              </a:solidFill>
            </a:endParaRPr>
          </a:p>
        </p:txBody>
      </p:sp>
    </p:spTree>
    <p:extLst>
      <p:ext uri="{BB962C8B-B14F-4D97-AF65-F5344CB8AC3E}">
        <p14:creationId xmlns:p14="http://schemas.microsoft.com/office/powerpoint/2010/main" val="27530842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en-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13</a:t>
            </a:fld>
            <a:endParaRPr lang="en-GB" altLang="en-US" smtClean="0">
              <a:solidFill>
                <a:srgbClr val="000000"/>
              </a:solidFill>
            </a:endParaRPr>
          </a:p>
        </p:txBody>
      </p:sp>
    </p:spTree>
    <p:extLst>
      <p:ext uri="{BB962C8B-B14F-4D97-AF65-F5344CB8AC3E}">
        <p14:creationId xmlns:p14="http://schemas.microsoft.com/office/powerpoint/2010/main" val="1420498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r>
              <a:rPr lang="en-GB" altLang="en-US" dirty="0" smtClean="0">
                <a:latin typeface="Arial" panose="020B0604020202020204" pitchFamily="34" charset="0"/>
              </a:rPr>
              <a:t>19.28 minutes</a:t>
            </a: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14</a:t>
            </a:fld>
            <a:endParaRPr lang="en-GB" altLang="en-US" smtClean="0">
              <a:solidFill>
                <a:srgbClr val="000000"/>
              </a:solidFill>
            </a:endParaRPr>
          </a:p>
        </p:txBody>
      </p:sp>
    </p:spTree>
    <p:extLst>
      <p:ext uri="{BB962C8B-B14F-4D97-AF65-F5344CB8AC3E}">
        <p14:creationId xmlns:p14="http://schemas.microsoft.com/office/powerpoint/2010/main" val="4929877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r>
              <a:rPr lang="en-GB" altLang="en-US" dirty="0" smtClean="0">
                <a:latin typeface="Arial" panose="020B0604020202020204" pitchFamily="34" charset="0"/>
              </a:rPr>
              <a:t>Helen Pearson,</a:t>
            </a:r>
            <a:r>
              <a:rPr lang="en-GB" altLang="en-US" baseline="0" dirty="0" smtClean="0">
                <a:latin typeface="Arial" panose="020B0604020202020204" pitchFamily="34" charset="0"/>
              </a:rPr>
              <a:t> author of The Life Project, notes that to be successful,</a:t>
            </a:r>
            <a:r>
              <a:rPr lang="en-GB" altLang="en-US" dirty="0" smtClean="0">
                <a:latin typeface="Arial" panose="020B0604020202020204" pitchFamily="34" charset="0"/>
              </a:rPr>
              <a:t> try not to be born poor. Children</a:t>
            </a:r>
            <a:r>
              <a:rPr lang="en-GB" altLang="en-US" baseline="0" dirty="0" smtClean="0">
                <a:latin typeface="Arial" panose="020B0604020202020204" pitchFamily="34" charset="0"/>
              </a:rPr>
              <a:t> </a:t>
            </a:r>
            <a:r>
              <a:rPr lang="en-GB" altLang="en-US" dirty="0" smtClean="0">
                <a:latin typeface="Arial" panose="020B0604020202020204" pitchFamily="34" charset="0"/>
              </a:rPr>
              <a:t>born into disadvantaged families grow up, on average, to do less well by any measure.</a:t>
            </a:r>
          </a:p>
          <a:p>
            <a:endParaRPr lang="en-GB" altLang="en-US" dirty="0" smtClean="0">
              <a:latin typeface="Arial" panose="020B0604020202020204" pitchFamily="34" charset="0"/>
            </a:endParaRPr>
          </a:p>
          <a:p>
            <a:r>
              <a:rPr lang="en-GB" altLang="en-US" dirty="0" smtClean="0">
                <a:latin typeface="Arial" panose="020B0604020202020204" pitchFamily="34" charset="0"/>
              </a:rPr>
              <a:t>The trouble, of course, is that we can't choose our parents. But thankfully, the cohort studies also reveal another profound truth.</a:t>
            </a:r>
          </a:p>
          <a:p>
            <a:endParaRPr lang="en-GB" altLang="en-US" dirty="0" smtClean="0">
              <a:latin typeface="Arial" panose="020B0604020202020204" pitchFamily="34" charset="0"/>
            </a:endParaRPr>
          </a:p>
          <a:p>
            <a:r>
              <a:rPr lang="en-GB" altLang="en-US" dirty="0" smtClean="0">
                <a:latin typeface="Arial" panose="020B0604020202020204" pitchFamily="34" charset="0"/>
              </a:rPr>
              <a:t>"Parenting matters," Pearson declares.</a:t>
            </a:r>
            <a:r>
              <a:rPr lang="en-GB" altLang="en-US" baseline="0" dirty="0" smtClean="0">
                <a:latin typeface="Arial" panose="020B0604020202020204" pitchFamily="34" charset="0"/>
              </a:rPr>
              <a:t> </a:t>
            </a:r>
            <a:r>
              <a:rPr lang="en-GB" altLang="en-US" dirty="0" smtClean="0">
                <a:latin typeface="Arial" panose="020B0604020202020204" pitchFamily="34" charset="0"/>
              </a:rPr>
              <a:t>By comparing children</a:t>
            </a:r>
            <a:r>
              <a:rPr lang="en-GB" altLang="en-US" baseline="0" dirty="0" smtClean="0">
                <a:latin typeface="Arial" panose="020B0604020202020204" pitchFamily="34" charset="0"/>
              </a:rPr>
              <a:t> </a:t>
            </a:r>
            <a:r>
              <a:rPr lang="en-GB" altLang="en-US" dirty="0" smtClean="0">
                <a:latin typeface="Arial" panose="020B0604020202020204" pitchFamily="34" charset="0"/>
              </a:rPr>
              <a:t>born in similar troubled circumstances and then following them to see which ones beat the odds, the researchers are beginning to tease out which parental behaviours have the most impact when it comes to promoting their</a:t>
            </a:r>
            <a:r>
              <a:rPr lang="en-GB" altLang="en-US" baseline="0" dirty="0" smtClean="0">
                <a:latin typeface="Arial" panose="020B0604020202020204" pitchFamily="34" charset="0"/>
              </a:rPr>
              <a:t> children’s</a:t>
            </a:r>
            <a:r>
              <a:rPr lang="en-GB" altLang="en-US" dirty="0" smtClean="0">
                <a:latin typeface="Arial" panose="020B0604020202020204" pitchFamily="34" charset="0"/>
              </a:rPr>
              <a:t> success and flourishing.</a:t>
            </a:r>
          </a:p>
          <a:p>
            <a:endParaRPr lang="en-GB" altLang="en-US" dirty="0" smtClean="0">
              <a:latin typeface="Arial" panose="020B0604020202020204" pitchFamily="34" charset="0"/>
            </a:endParaRPr>
          </a:p>
          <a:p>
            <a:r>
              <a:rPr lang="en-GB" altLang="en-US" dirty="0" smtClean="0">
                <a:latin typeface="Arial" panose="020B0604020202020204" pitchFamily="34" charset="0"/>
              </a:rPr>
              <a:t>However, today’s modern lifestyle</a:t>
            </a:r>
            <a:r>
              <a:rPr lang="en-GB" altLang="en-US" baseline="0" dirty="0" smtClean="0">
                <a:latin typeface="Arial" panose="020B0604020202020204" pitchFamily="34" charset="0"/>
              </a:rPr>
              <a:t> often means that these basic needs are often overlooked.</a:t>
            </a:r>
          </a:p>
          <a:p>
            <a:r>
              <a:rPr lang="en-GB" altLang="en-US" baseline="0" dirty="0" smtClean="0">
                <a:latin typeface="Arial" panose="020B0604020202020204" pitchFamily="34" charset="0"/>
              </a:rPr>
              <a:t>Consider parents’ work</a:t>
            </a:r>
          </a:p>
          <a:p>
            <a:r>
              <a:rPr lang="en-GB" altLang="en-US" baseline="0" dirty="0" smtClean="0">
                <a:latin typeface="Arial" panose="020B0604020202020204" pitchFamily="34" charset="0"/>
              </a:rPr>
              <a:t>Opportunities for ‘quality time’</a:t>
            </a:r>
          </a:p>
          <a:p>
            <a:r>
              <a:rPr lang="en-GB" altLang="en-US" baseline="0" dirty="0" smtClean="0">
                <a:latin typeface="Arial" panose="020B0604020202020204" pitchFamily="34" charset="0"/>
              </a:rPr>
              <a:t>Scheduled activities</a:t>
            </a:r>
            <a:endParaRPr lang="cy-GB"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15</a:t>
            </a:fld>
            <a:endParaRPr lang="en-GB" altLang="en-US" smtClean="0">
              <a:solidFill>
                <a:srgbClr val="000000"/>
              </a:solidFill>
            </a:endParaRPr>
          </a:p>
        </p:txBody>
      </p:sp>
    </p:spTree>
    <p:extLst>
      <p:ext uri="{BB962C8B-B14F-4D97-AF65-F5344CB8AC3E}">
        <p14:creationId xmlns:p14="http://schemas.microsoft.com/office/powerpoint/2010/main" val="9850052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r>
              <a:rPr lang="en-GB" altLang="en-US" dirty="0" smtClean="0">
                <a:latin typeface="Arial" panose="020B0604020202020204" pitchFamily="34" charset="0"/>
              </a:rPr>
              <a:t>Tickell</a:t>
            </a:r>
            <a:r>
              <a:rPr lang="en-GB" altLang="en-US" baseline="0" dirty="0" smtClean="0">
                <a:latin typeface="Arial" panose="020B0604020202020204" pitchFamily="34" charset="0"/>
              </a:rPr>
              <a:t> (2011) notes that she </a:t>
            </a:r>
            <a:r>
              <a:rPr lang="en-GB" altLang="en-US" dirty="0" smtClean="0">
                <a:latin typeface="Arial" panose="020B0604020202020204" pitchFamily="34" charset="0"/>
              </a:rPr>
              <a:t>would like to see parents and carers more involved and working in</a:t>
            </a:r>
            <a:r>
              <a:rPr lang="en-GB" altLang="en-US" baseline="0" dirty="0" smtClean="0">
                <a:latin typeface="Arial" panose="020B0604020202020204" pitchFamily="34" charset="0"/>
              </a:rPr>
              <a:t> </a:t>
            </a:r>
            <a:r>
              <a:rPr lang="en-GB" altLang="en-US" dirty="0" smtClean="0">
                <a:latin typeface="Arial" panose="020B0604020202020204" pitchFamily="34" charset="0"/>
              </a:rPr>
              <a:t>close partnership with practitioners. Many settings have adopted</a:t>
            </a:r>
            <a:r>
              <a:rPr lang="en-GB" altLang="en-US" baseline="0" dirty="0" smtClean="0">
                <a:latin typeface="Arial" panose="020B0604020202020204" pitchFamily="34" charset="0"/>
              </a:rPr>
              <a:t> </a:t>
            </a:r>
            <a:r>
              <a:rPr lang="en-GB" altLang="en-US" dirty="0" smtClean="0">
                <a:latin typeface="Arial" panose="020B0604020202020204" pitchFamily="34" charset="0"/>
              </a:rPr>
              <a:t>their own successful practice to engage parents and carers as partners and involve them in their child’s learning.  The role of a named practitioner, or key person,</a:t>
            </a:r>
            <a:r>
              <a:rPr lang="en-GB" altLang="en-US" baseline="0" dirty="0" smtClean="0">
                <a:latin typeface="Arial" panose="020B0604020202020204" pitchFamily="34" charset="0"/>
              </a:rPr>
              <a:t> </a:t>
            </a:r>
            <a:r>
              <a:rPr lang="en-GB" altLang="en-US" dirty="0" smtClean="0">
                <a:latin typeface="Arial" panose="020B0604020202020204" pitchFamily="34" charset="0"/>
              </a:rPr>
              <a:t>assigned to each child has also helped in this respect, encouraging positive</a:t>
            </a:r>
            <a:r>
              <a:rPr lang="en-GB" altLang="en-US" baseline="0" dirty="0" smtClean="0">
                <a:latin typeface="Arial" panose="020B0604020202020204" pitchFamily="34" charset="0"/>
              </a:rPr>
              <a:t> </a:t>
            </a:r>
            <a:r>
              <a:rPr lang="en-GB" altLang="en-US" dirty="0" smtClean="0">
                <a:latin typeface="Arial" panose="020B0604020202020204" pitchFamily="34" charset="0"/>
              </a:rPr>
              <a:t>relationships with parents and carers and support for home learning. However, the</a:t>
            </a:r>
            <a:r>
              <a:rPr lang="en-GB" altLang="en-US" baseline="0" dirty="0" smtClean="0">
                <a:latin typeface="Arial" panose="020B0604020202020204" pitchFamily="34" charset="0"/>
              </a:rPr>
              <a:t> </a:t>
            </a:r>
            <a:r>
              <a:rPr lang="en-GB" altLang="en-US" dirty="0" smtClean="0">
                <a:latin typeface="Arial" panose="020B0604020202020204" pitchFamily="34" charset="0"/>
              </a:rPr>
              <a:t>EYFS should set out more clearly how practitioners could work closely with parents</a:t>
            </a:r>
            <a:r>
              <a:rPr lang="en-GB" altLang="en-US" baseline="0" dirty="0" smtClean="0">
                <a:latin typeface="Arial" panose="020B0604020202020204" pitchFamily="34" charset="0"/>
              </a:rPr>
              <a:t> </a:t>
            </a:r>
            <a:r>
              <a:rPr lang="en-GB" altLang="en-US" dirty="0" smtClean="0">
                <a:latin typeface="Arial" panose="020B0604020202020204" pitchFamily="34" charset="0"/>
              </a:rPr>
              <a:t>and carers. </a:t>
            </a:r>
          </a:p>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16</a:t>
            </a:fld>
            <a:endParaRPr lang="en-GB" altLang="en-US" smtClean="0">
              <a:solidFill>
                <a:srgbClr val="000000"/>
              </a:solidFill>
            </a:endParaRPr>
          </a:p>
        </p:txBody>
      </p:sp>
    </p:spTree>
    <p:extLst>
      <p:ext uri="{BB962C8B-B14F-4D97-AF65-F5344CB8AC3E}">
        <p14:creationId xmlns:p14="http://schemas.microsoft.com/office/powerpoint/2010/main" val="1196940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r>
              <a:rPr lang="cy-GB" altLang="en-US" dirty="0" smtClean="0">
                <a:latin typeface="Arial" panose="020B0604020202020204" pitchFamily="34" charset="0"/>
              </a:rPr>
              <a:t>The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Economist</a:t>
            </a:r>
            <a:r>
              <a:rPr lang="cy-GB" altLang="en-US" baseline="0" dirty="0" smtClean="0">
                <a:latin typeface="Arial" panose="020B0604020202020204" pitchFamily="34" charset="0"/>
              </a:rPr>
              <a:t> (2019) 18:35 </a:t>
            </a:r>
            <a:r>
              <a:rPr lang="cy-GB" altLang="en-US" baseline="0" dirty="0" err="1" smtClean="0">
                <a:latin typeface="Arial" panose="020B0604020202020204" pitchFamily="34" charset="0"/>
              </a:rPr>
              <a:t>minutes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some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scences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may</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cause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distress</a:t>
            </a:r>
            <a:r>
              <a:rPr lang="cy-GB" altLang="en-US" baseline="0" dirty="0" smtClean="0">
                <a:latin typeface="Arial" panose="020B0604020202020204" pitchFamily="34" charset="0"/>
              </a:rPr>
              <a:t>)</a:t>
            </a:r>
          </a:p>
          <a:p>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Changes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in</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gender</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roles</a:t>
            </a:r>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Gay</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families</a:t>
            </a:r>
            <a:r>
              <a:rPr lang="cy-GB" altLang="en-US" baseline="0" dirty="0" smtClean="0">
                <a:latin typeface="Arial" panose="020B0604020202020204" pitchFamily="34" charset="0"/>
              </a:rPr>
              <a:t> – </a:t>
            </a:r>
            <a:r>
              <a:rPr lang="cy-GB" altLang="en-US" baseline="0" dirty="0" err="1" smtClean="0">
                <a:latin typeface="Arial" panose="020B0604020202020204" pitchFamily="34" charset="0"/>
              </a:rPr>
              <a:t>now</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accepted</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in</a:t>
            </a:r>
            <a:r>
              <a:rPr lang="cy-GB" altLang="en-US" baseline="0" dirty="0" smtClean="0">
                <a:latin typeface="Arial" panose="020B0604020202020204" pitchFamily="34" charset="0"/>
              </a:rPr>
              <a:t> the ‘</a:t>
            </a:r>
            <a:r>
              <a:rPr lang="cy-GB" altLang="en-US" baseline="0" dirty="0" err="1" smtClean="0">
                <a:latin typeface="Arial" panose="020B0604020202020204" pitchFamily="34" charset="0"/>
              </a:rPr>
              <a:t>rich</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world</a:t>
            </a:r>
            <a:r>
              <a:rPr lang="cy-GB" altLang="en-US" baseline="0" dirty="0" smtClean="0">
                <a:latin typeface="Arial" panose="020B0604020202020204" pitchFamily="34" charset="0"/>
              </a:rPr>
              <a:t>’</a:t>
            </a:r>
          </a:p>
          <a:p>
            <a:r>
              <a:rPr lang="cy-GB" altLang="en-US" baseline="0" dirty="0" smtClean="0">
                <a:latin typeface="Arial" panose="020B0604020202020204" pitchFamily="34" charset="0"/>
              </a:rPr>
              <a:t>South Korea – </a:t>
            </a:r>
            <a:r>
              <a:rPr lang="cy-GB" altLang="en-US" baseline="0" dirty="0" err="1" smtClean="0">
                <a:latin typeface="Arial" panose="020B0604020202020204" pitchFamily="34" charset="0"/>
              </a:rPr>
              <a:t>cultural</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differences</a:t>
            </a:r>
            <a:endParaRPr lang="cy-GB" altLang="en-US" baseline="0" dirty="0" smtClean="0">
              <a:latin typeface="Arial" panose="020B0604020202020204" pitchFamily="34" charset="0"/>
            </a:endParaRPr>
          </a:p>
          <a:p>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families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are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shrinking</a:t>
            </a:r>
            <a:endParaRPr lang="cy-GB" altLang="en-US" baseline="0" dirty="0" smtClean="0">
              <a:latin typeface="Arial" panose="020B0604020202020204" pitchFamily="34" charset="0"/>
            </a:endParaRPr>
          </a:p>
          <a:p>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effects</a:t>
            </a:r>
            <a:r>
              <a:rPr lang="cy-GB" altLang="en-US" baseline="0" dirty="0" smtClean="0">
                <a:latin typeface="Arial" panose="020B0604020202020204" pitchFamily="34" charset="0"/>
              </a:rPr>
              <a:t> of </a:t>
            </a:r>
            <a:r>
              <a:rPr lang="cy-GB" altLang="en-US" baseline="0" dirty="0" err="1" smtClean="0">
                <a:latin typeface="Arial" panose="020B0604020202020204" pitchFamily="34" charset="0"/>
              </a:rPr>
              <a:t>career</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breaks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on</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women</a:t>
            </a:r>
            <a:r>
              <a:rPr lang="cy-GB" altLang="en-US" baseline="0" dirty="0" smtClean="0">
                <a:latin typeface="Arial" panose="020B0604020202020204" pitchFamily="34" charset="0"/>
              </a:rPr>
              <a:t>/</a:t>
            </a:r>
            <a:r>
              <a:rPr lang="cy-GB" altLang="en-US" baseline="0" dirty="0" err="1" smtClean="0">
                <a:latin typeface="Arial" panose="020B0604020202020204" pitchFamily="34" charset="0"/>
              </a:rPr>
              <a:t>mothers</a:t>
            </a:r>
            <a:endParaRPr lang="cy-GB" altLang="en-US" baseline="0" dirty="0" smtClean="0">
              <a:latin typeface="Arial" panose="020B0604020202020204" pitchFamily="34" charset="0"/>
            </a:endParaRPr>
          </a:p>
          <a:p>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falling</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population</a:t>
            </a:r>
            <a:r>
              <a:rPr lang="cy-GB" altLang="en-US" baseline="0" dirty="0" smtClean="0">
                <a:latin typeface="Arial" panose="020B0604020202020204" pitchFamily="34" charset="0"/>
              </a:rPr>
              <a:t>/</a:t>
            </a:r>
            <a:r>
              <a:rPr lang="cy-GB" altLang="en-US" baseline="0" dirty="0" err="1" smtClean="0">
                <a:latin typeface="Arial" panose="020B0604020202020204" pitchFamily="34" charset="0"/>
              </a:rPr>
              <a:t>aging</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population</a:t>
            </a:r>
            <a:endParaRPr lang="cy-GB" altLang="en-US" baseline="0" dirty="0" smtClean="0">
              <a:latin typeface="Arial" panose="020B0604020202020204" pitchFamily="34" charset="0"/>
            </a:endParaRPr>
          </a:p>
          <a:p>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Education</a:t>
            </a:r>
            <a:r>
              <a:rPr lang="cy-GB" altLang="en-US" baseline="0" dirty="0" smtClean="0">
                <a:latin typeface="Arial" panose="020B0604020202020204" pitchFamily="34" charset="0"/>
              </a:rPr>
              <a:t> of </a:t>
            </a:r>
            <a:r>
              <a:rPr lang="cy-GB" altLang="en-US" baseline="0" dirty="0" err="1" smtClean="0">
                <a:latin typeface="Arial" panose="020B0604020202020204" pitchFamily="34" charset="0"/>
              </a:rPr>
              <a:t>mothers</a:t>
            </a:r>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Marital</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status</a:t>
            </a:r>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Fathers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and</a:t>
            </a:r>
            <a:r>
              <a:rPr lang="cy-GB" altLang="en-US" baseline="0" dirty="0" smtClean="0">
                <a:latin typeface="Arial" panose="020B0604020202020204" pitchFamily="34" charset="0"/>
              </a:rPr>
              <a:t> Childcare</a:t>
            </a:r>
          </a:p>
          <a:p>
            <a:r>
              <a:rPr lang="cy-GB" altLang="en-US" baseline="0" dirty="0" smtClean="0">
                <a:latin typeface="Arial" panose="020B0604020202020204" pitchFamily="34" charset="0"/>
              </a:rPr>
              <a:t>Professional </a:t>
            </a:r>
            <a:r>
              <a:rPr lang="cy-GB" altLang="en-US" baseline="0" dirty="0" err="1" smtClean="0">
                <a:latin typeface="Arial" panose="020B0604020202020204" pitchFamily="34" charset="0"/>
              </a:rPr>
              <a:t>families</a:t>
            </a:r>
            <a:r>
              <a:rPr lang="cy-GB" altLang="en-US" baseline="0" dirty="0" smtClean="0">
                <a:latin typeface="Arial" panose="020B0604020202020204" pitchFamily="34" charset="0"/>
              </a:rPr>
              <a:t> – </a:t>
            </a:r>
            <a:r>
              <a:rPr lang="cy-GB" altLang="en-US" baseline="0" dirty="0" err="1" smtClean="0">
                <a:latin typeface="Arial" panose="020B0604020202020204" pitchFamily="34" charset="0"/>
              </a:rPr>
              <a:t>intensive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parenting</a:t>
            </a:r>
            <a:endParaRPr lang="cy-GB" altLang="en-US" baseline="0" dirty="0" smtClean="0">
              <a:latin typeface="Arial" panose="020B0604020202020204" pitchFamily="34" charset="0"/>
            </a:endParaRPr>
          </a:p>
          <a:p>
            <a:r>
              <a:rPr lang="cy-GB" altLang="en-US" baseline="0" dirty="0" smtClean="0">
                <a:latin typeface="Arial" panose="020B0604020202020204" pitchFamily="34" charset="0"/>
              </a:rPr>
              <a:t>Cost of </a:t>
            </a:r>
            <a:r>
              <a:rPr lang="cy-GB" altLang="en-US" baseline="0" dirty="0" err="1" smtClean="0">
                <a:latin typeface="Arial" panose="020B0604020202020204" pitchFamily="34" charset="0"/>
              </a:rPr>
              <a:t>childcare</a:t>
            </a:r>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Qualifications</a:t>
            </a:r>
            <a:r>
              <a:rPr lang="cy-GB" altLang="en-US" baseline="0" dirty="0" smtClean="0">
                <a:latin typeface="Arial" panose="020B0604020202020204" pitchFamily="34" charset="0"/>
              </a:rPr>
              <a:t> of </a:t>
            </a:r>
            <a:r>
              <a:rPr lang="cy-GB" altLang="en-US" baseline="0" dirty="0" err="1" smtClean="0">
                <a:latin typeface="Arial" panose="020B0604020202020204" pitchFamily="34" charset="0"/>
              </a:rPr>
              <a:t>practitioners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in</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children’s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pre-schools</a:t>
            </a:r>
            <a:endParaRPr lang="cy-GB" altLang="en-US" baseline="0" dirty="0" smtClean="0">
              <a:latin typeface="Arial" panose="020B0604020202020204" pitchFamily="34" charset="0"/>
            </a:endParaRPr>
          </a:p>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17</a:t>
            </a:fld>
            <a:endParaRPr lang="en-GB" altLang="en-US" smtClean="0">
              <a:solidFill>
                <a:srgbClr val="000000"/>
              </a:solidFill>
            </a:endParaRPr>
          </a:p>
        </p:txBody>
      </p:sp>
    </p:spTree>
    <p:extLst>
      <p:ext uri="{BB962C8B-B14F-4D97-AF65-F5344CB8AC3E}">
        <p14:creationId xmlns:p14="http://schemas.microsoft.com/office/powerpoint/2010/main" val="42714528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18</a:t>
            </a:fld>
            <a:endParaRPr lang="en-GB" altLang="en-US" smtClean="0">
              <a:solidFill>
                <a:srgbClr val="000000"/>
              </a:solidFill>
            </a:endParaRPr>
          </a:p>
        </p:txBody>
      </p:sp>
    </p:spTree>
    <p:extLst>
      <p:ext uri="{BB962C8B-B14F-4D97-AF65-F5344CB8AC3E}">
        <p14:creationId xmlns:p14="http://schemas.microsoft.com/office/powerpoint/2010/main" val="25841696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r>
              <a:rPr lang="cy-GB" altLang="en-US" dirty="0" err="1" smtClean="0">
                <a:latin typeface="Arial" panose="020B0604020202020204" pitchFamily="34" charset="0"/>
              </a:rPr>
              <a:t>Some</a:t>
            </a:r>
            <a:r>
              <a:rPr lang="cy-GB" altLang="en-US" dirty="0" smtClean="0">
                <a:latin typeface="Arial" panose="020B0604020202020204" pitchFamily="34" charset="0"/>
              </a:rPr>
              <a:t> </a:t>
            </a:r>
            <a:r>
              <a:rPr lang="cy-GB" altLang="en-US" dirty="0" err="1" smtClean="0">
                <a:latin typeface="Arial" panose="020B0604020202020204" pitchFamily="34" charset="0"/>
              </a:rPr>
              <a:t>interesting</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discussion</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points</a:t>
            </a:r>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19</a:t>
            </a:fld>
            <a:endParaRPr lang="en-GB" altLang="en-US" smtClean="0">
              <a:solidFill>
                <a:srgbClr val="000000"/>
              </a:solidFill>
            </a:endParaRPr>
          </a:p>
        </p:txBody>
      </p:sp>
    </p:spTree>
    <p:extLst>
      <p:ext uri="{BB962C8B-B14F-4D97-AF65-F5344CB8AC3E}">
        <p14:creationId xmlns:p14="http://schemas.microsoft.com/office/powerpoint/2010/main" val="29408758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r>
              <a:rPr lang="cy-GB" altLang="en-US" dirty="0" err="1" smtClean="0">
                <a:latin typeface="Arial" panose="020B0604020202020204" pitchFamily="34" charset="0"/>
              </a:rPr>
              <a:t>Some</a:t>
            </a:r>
            <a:r>
              <a:rPr lang="cy-GB" altLang="en-US" dirty="0" smtClean="0">
                <a:latin typeface="Arial" panose="020B0604020202020204" pitchFamily="34" charset="0"/>
              </a:rPr>
              <a:t> </a:t>
            </a:r>
            <a:r>
              <a:rPr lang="cy-GB" altLang="en-US" dirty="0" err="1" smtClean="0">
                <a:latin typeface="Arial" panose="020B0604020202020204" pitchFamily="34" charset="0"/>
              </a:rPr>
              <a:t>interesting</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discussion</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points</a:t>
            </a:r>
            <a:r>
              <a:rPr lang="cy-GB" altLang="en-US" baseline="0" dirty="0" smtClean="0">
                <a:latin typeface="Arial" panose="020B0604020202020204" pitchFamily="34" charset="0"/>
              </a:rPr>
              <a:t> – </a:t>
            </a:r>
            <a:r>
              <a:rPr lang="cy-GB" altLang="en-US" baseline="0" dirty="0" err="1" smtClean="0">
                <a:latin typeface="Arial" panose="020B0604020202020204" pitchFamily="34" charset="0"/>
              </a:rPr>
              <a:t>leads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on</a:t>
            </a:r>
            <a:r>
              <a:rPr lang="cy-GB" altLang="en-US" baseline="0" dirty="0" smtClean="0">
                <a:latin typeface="Arial" panose="020B0604020202020204" pitchFamily="34" charset="0"/>
              </a:rPr>
              <a:t> to </a:t>
            </a:r>
            <a:r>
              <a:rPr lang="cy-GB" altLang="en-US" baseline="0" dirty="0" err="1" smtClean="0">
                <a:latin typeface="Arial" panose="020B0604020202020204" pitchFamily="34" charset="0"/>
              </a:rPr>
              <a:t>next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slide</a:t>
            </a:r>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20</a:t>
            </a:fld>
            <a:endParaRPr lang="en-GB" altLang="en-US" smtClean="0">
              <a:solidFill>
                <a:srgbClr val="000000"/>
              </a:solidFill>
            </a:endParaRPr>
          </a:p>
        </p:txBody>
      </p:sp>
    </p:spTree>
    <p:extLst>
      <p:ext uri="{BB962C8B-B14F-4D97-AF65-F5344CB8AC3E}">
        <p14:creationId xmlns:p14="http://schemas.microsoft.com/office/powerpoint/2010/main" val="22672702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r>
              <a:rPr lang="en-GB" altLang="en-US" dirty="0" smtClean="0">
                <a:latin typeface="Arial" panose="020B0604020202020204" pitchFamily="34" charset="0"/>
              </a:rPr>
              <a:t>Students from low-income families</a:t>
            </a:r>
            <a:r>
              <a:rPr lang="en-GB" altLang="en-US" baseline="0" dirty="0" smtClean="0">
                <a:latin typeface="Arial" panose="020B0604020202020204" pitchFamily="34" charset="0"/>
              </a:rPr>
              <a:t> </a:t>
            </a:r>
            <a:r>
              <a:rPr lang="en-GB" altLang="en-US" dirty="0" smtClean="0">
                <a:latin typeface="Arial" panose="020B0604020202020204" pitchFamily="34" charset="0"/>
              </a:rPr>
              <a:t>oftentimes have poor living conditions, poor health and</a:t>
            </a:r>
            <a:r>
              <a:rPr lang="en-GB" altLang="en-US" baseline="0" dirty="0" smtClean="0">
                <a:latin typeface="Arial" panose="020B0604020202020204" pitchFamily="34" charset="0"/>
              </a:rPr>
              <a:t> </a:t>
            </a:r>
            <a:r>
              <a:rPr lang="en-GB" altLang="en-US" dirty="0" smtClean="0">
                <a:latin typeface="Arial" panose="020B0604020202020204" pitchFamily="34" charset="0"/>
              </a:rPr>
              <a:t>hygiene, poor nutrition and hunger, experience lack of sleep</a:t>
            </a:r>
          </a:p>
          <a:p>
            <a:r>
              <a:rPr lang="en-GB" altLang="en-US" dirty="0" smtClean="0">
                <a:latin typeface="Arial" panose="020B0604020202020204" pitchFamily="34" charset="0"/>
              </a:rPr>
              <a:t>and have limited access to technology. These distinct issues</a:t>
            </a:r>
            <a:r>
              <a:rPr lang="en-GB" altLang="en-US" baseline="0" dirty="0" smtClean="0">
                <a:latin typeface="Arial" panose="020B0604020202020204" pitchFamily="34" charset="0"/>
              </a:rPr>
              <a:t> </a:t>
            </a:r>
            <a:r>
              <a:rPr lang="en-GB" altLang="en-US" dirty="0" smtClean="0">
                <a:latin typeface="Arial" panose="020B0604020202020204" pitchFamily="34" charset="0"/>
              </a:rPr>
              <a:t>caused by socioeconomics inevitably impact a child’s ability</a:t>
            </a:r>
            <a:r>
              <a:rPr lang="en-GB" altLang="en-US" baseline="0" dirty="0" smtClean="0">
                <a:latin typeface="Arial" panose="020B0604020202020204" pitchFamily="34" charset="0"/>
              </a:rPr>
              <a:t> </a:t>
            </a:r>
            <a:r>
              <a:rPr lang="en-GB" altLang="en-US" dirty="0" smtClean="0">
                <a:latin typeface="Arial" panose="020B0604020202020204" pitchFamily="34" charset="0"/>
              </a:rPr>
              <a:t>to learn, thus causing their academic performance to be</a:t>
            </a:r>
            <a:r>
              <a:rPr lang="en-GB" altLang="en-US" baseline="0" dirty="0" smtClean="0">
                <a:latin typeface="Arial" panose="020B0604020202020204" pitchFamily="34" charset="0"/>
              </a:rPr>
              <a:t> </a:t>
            </a:r>
            <a:r>
              <a:rPr lang="en-GB" altLang="en-US" dirty="0" smtClean="0">
                <a:latin typeface="Arial" panose="020B0604020202020204" pitchFamily="34" charset="0"/>
              </a:rPr>
              <a:t>lower than that of their peers from higher socioeconomic</a:t>
            </a:r>
            <a:r>
              <a:rPr lang="en-GB" altLang="en-US" baseline="0" dirty="0" smtClean="0">
                <a:latin typeface="Arial" panose="020B0604020202020204" pitchFamily="34" charset="0"/>
              </a:rPr>
              <a:t> </a:t>
            </a:r>
            <a:r>
              <a:rPr lang="en-GB" altLang="en-US" dirty="0" smtClean="0">
                <a:latin typeface="Arial" panose="020B0604020202020204" pitchFamily="34" charset="0"/>
              </a:rPr>
              <a:t>classes.</a:t>
            </a:r>
          </a:p>
          <a:p>
            <a:endParaRPr lang="en-GB" altLang="en-US" dirty="0" smtClean="0">
              <a:latin typeface="Arial" panose="020B0604020202020204" pitchFamily="34" charset="0"/>
            </a:endParaRPr>
          </a:p>
          <a:p>
            <a:r>
              <a:rPr lang="en-GB" altLang="en-US" dirty="0" smtClean="0">
                <a:latin typeface="Arial" panose="020B0604020202020204" pitchFamily="34" charset="0"/>
              </a:rPr>
              <a:t>Before children can learn, they must have the basic needs</a:t>
            </a:r>
            <a:r>
              <a:rPr lang="en-GB" altLang="en-US" baseline="0" dirty="0" smtClean="0">
                <a:latin typeface="Arial" panose="020B0604020202020204" pitchFamily="34" charset="0"/>
              </a:rPr>
              <a:t> </a:t>
            </a:r>
            <a:r>
              <a:rPr lang="en-GB" altLang="en-US" dirty="0" smtClean="0">
                <a:latin typeface="Arial" panose="020B0604020202020204" pitchFamily="34" charset="0"/>
              </a:rPr>
              <a:t>of food, water and shelter met. For many students living in</a:t>
            </a:r>
            <a:r>
              <a:rPr lang="en-GB" altLang="en-US" baseline="0" dirty="0" smtClean="0">
                <a:latin typeface="Arial" panose="020B0604020202020204" pitchFamily="34" charset="0"/>
              </a:rPr>
              <a:t> </a:t>
            </a:r>
            <a:r>
              <a:rPr lang="en-GB" altLang="en-US" dirty="0" smtClean="0">
                <a:latin typeface="Arial" panose="020B0604020202020204" pitchFamily="34" charset="0"/>
              </a:rPr>
              <a:t>poverty, these basic needs are oftentimes not met at home,</a:t>
            </a:r>
            <a:r>
              <a:rPr lang="en-GB" altLang="en-US" baseline="0" dirty="0" smtClean="0">
                <a:latin typeface="Arial" panose="020B0604020202020204" pitchFamily="34" charset="0"/>
              </a:rPr>
              <a:t> </a:t>
            </a:r>
            <a:r>
              <a:rPr lang="en-GB" altLang="en-US" dirty="0" smtClean="0">
                <a:latin typeface="Arial" panose="020B0604020202020204" pitchFamily="34" charset="0"/>
              </a:rPr>
              <a:t>but rather at school. For many students, the only meals they</a:t>
            </a:r>
            <a:r>
              <a:rPr lang="en-GB" altLang="en-US" baseline="0" dirty="0" smtClean="0">
                <a:latin typeface="Arial" panose="020B0604020202020204" pitchFamily="34" charset="0"/>
              </a:rPr>
              <a:t> </a:t>
            </a:r>
            <a:r>
              <a:rPr lang="en-GB" altLang="en-US" dirty="0" smtClean="0">
                <a:latin typeface="Arial" panose="020B0604020202020204" pitchFamily="34" charset="0"/>
              </a:rPr>
              <a:t>receive during the week are the ones provided to them at</a:t>
            </a:r>
            <a:r>
              <a:rPr lang="en-GB" altLang="en-US" baseline="0" dirty="0" smtClean="0">
                <a:latin typeface="Arial" panose="020B0604020202020204" pitchFamily="34" charset="0"/>
              </a:rPr>
              <a:t> </a:t>
            </a:r>
            <a:r>
              <a:rPr lang="en-GB" altLang="en-US" dirty="0" smtClean="0">
                <a:latin typeface="Arial" panose="020B0604020202020204" pitchFamily="34" charset="0"/>
              </a:rPr>
              <a:t>school. Poverty-stricken children’s first worries are about</a:t>
            </a:r>
            <a:r>
              <a:rPr lang="en-GB" altLang="en-US" baseline="0" dirty="0" smtClean="0">
                <a:latin typeface="Arial" panose="020B0604020202020204" pitchFamily="34" charset="0"/>
              </a:rPr>
              <a:t> </a:t>
            </a:r>
            <a:r>
              <a:rPr lang="en-GB" altLang="en-US" dirty="0" smtClean="0">
                <a:latin typeface="Arial" panose="020B0604020202020204" pitchFamily="34" charset="0"/>
              </a:rPr>
              <a:t>their next meal or having heat at home, rather than worrying</a:t>
            </a:r>
            <a:r>
              <a:rPr lang="en-GB" altLang="en-US" baseline="0" dirty="0" smtClean="0">
                <a:latin typeface="Arial" panose="020B0604020202020204" pitchFamily="34" charset="0"/>
              </a:rPr>
              <a:t> </a:t>
            </a:r>
            <a:r>
              <a:rPr lang="en-GB" altLang="en-US" dirty="0" smtClean="0">
                <a:latin typeface="Arial" panose="020B0604020202020204" pitchFamily="34" charset="0"/>
              </a:rPr>
              <a:t>about academic performance.</a:t>
            </a:r>
          </a:p>
          <a:p>
            <a:endParaRPr lang="en-GB" altLang="en-US" dirty="0" smtClean="0">
              <a:latin typeface="Arial" panose="020B0604020202020204" pitchFamily="34" charset="0"/>
            </a:endParaRPr>
          </a:p>
          <a:p>
            <a:r>
              <a:rPr lang="en-GB" altLang="en-US" dirty="0" smtClean="0">
                <a:latin typeface="Arial" panose="020B0604020202020204" pitchFamily="34" charset="0"/>
              </a:rPr>
              <a:t>Consider</a:t>
            </a:r>
            <a:r>
              <a:rPr lang="en-GB" altLang="en-US" baseline="0" dirty="0" smtClean="0">
                <a:latin typeface="Arial" panose="020B0604020202020204" pitchFamily="34" charset="0"/>
              </a:rPr>
              <a:t> Maslow’s Hierarchy of Needs theory (next slide)</a:t>
            </a:r>
            <a:endParaRPr lang="en-GB" altLang="en-US" dirty="0" smtClean="0">
              <a:latin typeface="Arial" panose="020B0604020202020204" pitchFamily="34" charset="0"/>
            </a:endParaRPr>
          </a:p>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21</a:t>
            </a:fld>
            <a:endParaRPr lang="en-GB" altLang="en-US" smtClean="0">
              <a:solidFill>
                <a:srgbClr val="000000"/>
              </a:solidFill>
            </a:endParaRPr>
          </a:p>
        </p:txBody>
      </p:sp>
    </p:spTree>
    <p:extLst>
      <p:ext uri="{BB962C8B-B14F-4D97-AF65-F5344CB8AC3E}">
        <p14:creationId xmlns:p14="http://schemas.microsoft.com/office/powerpoint/2010/main" val="34058629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22</a:t>
            </a:fld>
            <a:endParaRPr lang="en-GB" altLang="en-US" smtClean="0">
              <a:solidFill>
                <a:srgbClr val="000000"/>
              </a:solidFill>
            </a:endParaRPr>
          </a:p>
        </p:txBody>
      </p:sp>
    </p:spTree>
    <p:extLst>
      <p:ext uri="{BB962C8B-B14F-4D97-AF65-F5344CB8AC3E}">
        <p14:creationId xmlns:p14="http://schemas.microsoft.com/office/powerpoint/2010/main" val="1493679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23</a:t>
            </a:fld>
            <a:endParaRPr lang="en-GB" altLang="en-US" smtClean="0">
              <a:solidFill>
                <a:srgbClr val="000000"/>
              </a:solidFill>
            </a:endParaRPr>
          </a:p>
        </p:txBody>
      </p:sp>
    </p:spTree>
    <p:extLst>
      <p:ext uri="{BB962C8B-B14F-4D97-AF65-F5344CB8AC3E}">
        <p14:creationId xmlns:p14="http://schemas.microsoft.com/office/powerpoint/2010/main" val="23702446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24</a:t>
            </a:fld>
            <a:endParaRPr lang="en-GB" altLang="en-US" smtClean="0">
              <a:solidFill>
                <a:srgbClr val="000000"/>
              </a:solidFill>
            </a:endParaRPr>
          </a:p>
        </p:txBody>
      </p:sp>
    </p:spTree>
    <p:extLst>
      <p:ext uri="{BB962C8B-B14F-4D97-AF65-F5344CB8AC3E}">
        <p14:creationId xmlns:p14="http://schemas.microsoft.com/office/powerpoint/2010/main" val="17111965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25</a:t>
            </a:fld>
            <a:endParaRPr lang="en-GB" altLang="en-US" smtClean="0">
              <a:solidFill>
                <a:srgbClr val="000000"/>
              </a:solidFill>
            </a:endParaRPr>
          </a:p>
        </p:txBody>
      </p:sp>
    </p:spTree>
    <p:extLst>
      <p:ext uri="{BB962C8B-B14F-4D97-AF65-F5344CB8AC3E}">
        <p14:creationId xmlns:p14="http://schemas.microsoft.com/office/powerpoint/2010/main" val="643369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26</a:t>
            </a:fld>
            <a:endParaRPr lang="en-GB" altLang="en-US" smtClean="0">
              <a:solidFill>
                <a:srgbClr val="000000"/>
              </a:solidFill>
            </a:endParaRPr>
          </a:p>
        </p:txBody>
      </p:sp>
    </p:spTree>
    <p:extLst>
      <p:ext uri="{BB962C8B-B14F-4D97-AF65-F5344CB8AC3E}">
        <p14:creationId xmlns:p14="http://schemas.microsoft.com/office/powerpoint/2010/main" val="37869067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r>
              <a:rPr lang="cy-GB" altLang="en-US" dirty="0" err="1" smtClean="0">
                <a:latin typeface="Arial" panose="020B0604020202020204" pitchFamily="34" charset="0"/>
              </a:rPr>
              <a:t>Parents</a:t>
            </a:r>
            <a:r>
              <a:rPr lang="cy-GB" altLang="en-US" dirty="0" smtClean="0">
                <a:latin typeface="Arial" panose="020B0604020202020204" pitchFamily="34" charset="0"/>
              </a:rPr>
              <a: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teachers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peer</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group</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play</a:t>
            </a:r>
            <a:r>
              <a:rPr lang="cy-GB" altLang="en-US" baseline="0" dirty="0" smtClean="0">
                <a:latin typeface="Arial" panose="020B0604020202020204" pitchFamily="34" charset="0"/>
              </a:rPr>
              <a:t> a </a:t>
            </a:r>
            <a:r>
              <a:rPr lang="cy-GB" altLang="en-US" baseline="0" dirty="0" err="1" smtClean="0">
                <a:latin typeface="Arial" panose="020B0604020202020204" pitchFamily="34" charset="0"/>
              </a:rPr>
              <a:t>very</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important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part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in</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children’s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lives</a:t>
            </a:r>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27</a:t>
            </a:fld>
            <a:endParaRPr lang="en-GB" altLang="en-US" smtClean="0">
              <a:solidFill>
                <a:srgbClr val="000000"/>
              </a:solidFill>
            </a:endParaRPr>
          </a:p>
        </p:txBody>
      </p:sp>
    </p:spTree>
    <p:extLst>
      <p:ext uri="{BB962C8B-B14F-4D97-AF65-F5344CB8AC3E}">
        <p14:creationId xmlns:p14="http://schemas.microsoft.com/office/powerpoint/2010/main" val="38016925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r>
              <a:rPr lang="cy-GB" altLang="en-US" dirty="0" err="1" smtClean="0">
                <a:latin typeface="Arial" panose="020B0604020202020204" pitchFamily="34" charset="0"/>
              </a:rPr>
              <a:t>Parents</a:t>
            </a:r>
            <a:r>
              <a:rPr lang="cy-GB" altLang="en-US" dirty="0" smtClean="0">
                <a:latin typeface="Arial" panose="020B0604020202020204" pitchFamily="34" charset="0"/>
              </a:rPr>
              <a: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teachers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peer</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group</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play</a:t>
            </a:r>
            <a:r>
              <a:rPr lang="cy-GB" altLang="en-US" baseline="0" dirty="0" smtClean="0">
                <a:latin typeface="Arial" panose="020B0604020202020204" pitchFamily="34" charset="0"/>
              </a:rPr>
              <a:t> a </a:t>
            </a:r>
            <a:r>
              <a:rPr lang="cy-GB" altLang="en-US" baseline="0" dirty="0" err="1" smtClean="0">
                <a:latin typeface="Arial" panose="020B0604020202020204" pitchFamily="34" charset="0"/>
              </a:rPr>
              <a:t>very</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important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part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in</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children’s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lives</a:t>
            </a:r>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28</a:t>
            </a:fld>
            <a:endParaRPr lang="en-GB" altLang="en-US" smtClean="0">
              <a:solidFill>
                <a:srgbClr val="000000"/>
              </a:solidFill>
            </a:endParaRPr>
          </a:p>
        </p:txBody>
      </p:sp>
    </p:spTree>
    <p:extLst>
      <p:ext uri="{BB962C8B-B14F-4D97-AF65-F5344CB8AC3E}">
        <p14:creationId xmlns:p14="http://schemas.microsoft.com/office/powerpoint/2010/main" val="42318430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r>
              <a:rPr lang="cy-GB" altLang="en-US" dirty="0" err="1" smtClean="0">
                <a:latin typeface="Arial" panose="020B0604020202020204" pitchFamily="34" charset="0"/>
              </a:rPr>
              <a:t>Parents</a:t>
            </a:r>
            <a:r>
              <a:rPr lang="cy-GB" altLang="en-US" dirty="0" smtClean="0">
                <a:latin typeface="Arial" panose="020B0604020202020204" pitchFamily="34" charset="0"/>
              </a:rPr>
              <a: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teachers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peer</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group</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play</a:t>
            </a:r>
            <a:r>
              <a:rPr lang="cy-GB" altLang="en-US" baseline="0" dirty="0" smtClean="0">
                <a:latin typeface="Arial" panose="020B0604020202020204" pitchFamily="34" charset="0"/>
              </a:rPr>
              <a:t> a </a:t>
            </a:r>
            <a:r>
              <a:rPr lang="cy-GB" altLang="en-US" baseline="0" dirty="0" err="1" smtClean="0">
                <a:latin typeface="Arial" panose="020B0604020202020204" pitchFamily="34" charset="0"/>
              </a:rPr>
              <a:t>very</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important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part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in</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children’s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lives</a:t>
            </a:r>
            <a:endParaRPr lang="cy-GB" altLang="en-US" baseline="0" dirty="0" smtClean="0">
              <a:latin typeface="Arial" panose="020B0604020202020204" pitchFamily="34" charset="0"/>
            </a:endParaRPr>
          </a:p>
          <a:p>
            <a:endParaRPr lang="cy-GB" altLang="en-US" baseline="0" dirty="0" smtClean="0">
              <a:latin typeface="Arial" panose="020B0604020202020204" pitchFamily="34" charset="0"/>
            </a:endParaRPr>
          </a:p>
          <a:p>
            <a:r>
              <a:rPr lang="cy-GB" altLang="en-US" baseline="0" dirty="0" smtClean="0">
                <a:latin typeface="Arial" panose="020B0604020202020204" pitchFamily="34" charset="0"/>
              </a:rPr>
              <a:t>“</a:t>
            </a:r>
            <a:r>
              <a:rPr lang="cy-GB" altLang="en-US" baseline="0" dirty="0" err="1" smtClean="0">
                <a:latin typeface="Arial" panose="020B0604020202020204" pitchFamily="34" charset="0"/>
              </a:rPr>
              <a:t>significant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relationships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in</a:t>
            </a:r>
            <a:r>
              <a:rPr lang="cy-GB" altLang="en-US" baseline="0" dirty="0" smtClean="0">
                <a:latin typeface="Arial" panose="020B0604020202020204" pitchFamily="34" charset="0"/>
              </a:rPr>
              <a:t> a </a:t>
            </a:r>
            <a:r>
              <a:rPr lang="cy-GB" altLang="en-US" baseline="0" dirty="0" err="1" smtClean="0">
                <a:latin typeface="Arial" panose="020B0604020202020204" pitchFamily="34" charset="0"/>
              </a:rPr>
              <a:t>child’s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life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could</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raise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performance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in</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school</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and</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reduce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dropout</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rates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page</a:t>
            </a:r>
            <a:r>
              <a:rPr lang="cy-GB" altLang="en-US" baseline="0" dirty="0" smtClean="0">
                <a:latin typeface="Arial" panose="020B0604020202020204" pitchFamily="34" charset="0"/>
              </a:rPr>
              <a:t> 9).</a:t>
            </a:r>
          </a:p>
          <a:p>
            <a:endParaRPr lang="cy-GB" altLang="en-US" baseline="0" dirty="0" smtClean="0">
              <a:latin typeface="Arial" panose="020B0604020202020204" pitchFamily="34" charset="0"/>
            </a:endParaRPr>
          </a:p>
          <a:p>
            <a:r>
              <a:rPr lang="cy-GB" altLang="en-US" baseline="0" dirty="0" err="1" smtClean="0">
                <a:latin typeface="Arial" panose="020B0604020202020204" pitchFamily="34" charset="0"/>
              </a:rPr>
              <a:t>So</a:t>
            </a:r>
            <a:r>
              <a:rPr lang="cy-GB" altLang="en-US" baseline="0" dirty="0" smtClean="0">
                <a:latin typeface="Arial" panose="020B0604020202020204" pitchFamily="34" charset="0"/>
              </a:rPr>
              <a:t>, a </a:t>
            </a:r>
            <a:r>
              <a:rPr lang="cy-GB" altLang="en-US" baseline="0" dirty="0" err="1" smtClean="0">
                <a:latin typeface="Arial" panose="020B0604020202020204" pitchFamily="34" charset="0"/>
              </a:rPr>
              <a:t>critique</a:t>
            </a:r>
            <a:r>
              <a:rPr lang="cy-GB" altLang="en-US" baseline="0" dirty="0" smtClean="0">
                <a:latin typeface="Arial" panose="020B0604020202020204" pitchFamily="34" charset="0"/>
              </a:rPr>
              <a:t> of </a:t>
            </a:r>
            <a:r>
              <a:rPr lang="cy-GB" altLang="en-US" baseline="0" dirty="0" err="1" smtClean="0">
                <a:latin typeface="Arial" panose="020B0604020202020204" pitchFamily="34" charset="0"/>
              </a:rPr>
              <a:t>teacher</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training</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programmes</a:t>
            </a:r>
            <a:r>
              <a:rPr lang="cy-GB" altLang="en-US" baseline="0" dirty="0" smtClean="0">
                <a:latin typeface="Arial" panose="020B0604020202020204" pitchFamily="34" charset="0"/>
              </a:rPr>
              <a:t>?</a:t>
            </a:r>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29</a:t>
            </a:fld>
            <a:endParaRPr lang="en-GB" altLang="en-US" smtClean="0">
              <a:solidFill>
                <a:srgbClr val="000000"/>
              </a:solidFill>
            </a:endParaRPr>
          </a:p>
        </p:txBody>
      </p:sp>
    </p:spTree>
    <p:extLst>
      <p:ext uri="{BB962C8B-B14F-4D97-AF65-F5344CB8AC3E}">
        <p14:creationId xmlns:p14="http://schemas.microsoft.com/office/powerpoint/2010/main" val="42376129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30</a:t>
            </a:fld>
            <a:endParaRPr lang="en-GB" altLang="en-US" smtClean="0">
              <a:solidFill>
                <a:srgbClr val="000000"/>
              </a:solidFill>
            </a:endParaRPr>
          </a:p>
        </p:txBody>
      </p:sp>
    </p:spTree>
    <p:extLst>
      <p:ext uri="{BB962C8B-B14F-4D97-AF65-F5344CB8AC3E}">
        <p14:creationId xmlns:p14="http://schemas.microsoft.com/office/powerpoint/2010/main" val="34663442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31</a:t>
            </a:fld>
            <a:endParaRPr lang="en-GB" altLang="en-US" smtClean="0">
              <a:solidFill>
                <a:srgbClr val="000000"/>
              </a:solidFill>
            </a:endParaRPr>
          </a:p>
        </p:txBody>
      </p:sp>
    </p:spTree>
    <p:extLst>
      <p:ext uri="{BB962C8B-B14F-4D97-AF65-F5344CB8AC3E}">
        <p14:creationId xmlns:p14="http://schemas.microsoft.com/office/powerpoint/2010/main" val="8381082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r>
              <a:rPr lang="cy-GB" altLang="en-US" dirty="0" err="1" smtClean="0">
                <a:latin typeface="Arial" panose="020B0604020202020204" pitchFamily="34" charset="0"/>
              </a:rPr>
              <a:t>Influencing</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Preservice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Teachers</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Attitudes</a:t>
            </a:r>
            <a:r>
              <a:rPr lang="cy-GB" altLang="en-US" baseline="0" dirty="0" smtClean="0">
                <a:latin typeface="Arial" panose="020B0604020202020204" pitchFamily="34" charset="0"/>
              </a:rPr>
              <a:t> – </a:t>
            </a:r>
            <a:r>
              <a:rPr lang="cy-GB" altLang="en-US" baseline="0" dirty="0" err="1" smtClean="0">
                <a:latin typeface="Arial" panose="020B0604020202020204" pitchFamily="34" charset="0"/>
              </a:rPr>
              <a:t>article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available</a:t>
            </a:r>
            <a:r>
              <a:rPr lang="cy-GB" altLang="en-US" baseline="0" dirty="0" smtClean="0">
                <a:latin typeface="Arial" panose="020B0604020202020204" pitchFamily="34" charset="0"/>
              </a:rPr>
              <a:t> </a:t>
            </a:r>
            <a:r>
              <a:rPr lang="cy-GB" altLang="en-US" baseline="0" dirty="0" err="1" smtClean="0">
                <a:latin typeface="Arial" panose="020B0604020202020204" pitchFamily="34" charset="0"/>
              </a:rPr>
              <a:t>on</a:t>
            </a:r>
            <a:r>
              <a:rPr lang="cy-GB" altLang="en-US" baseline="0" dirty="0" smtClean="0">
                <a:latin typeface="Arial" panose="020B0604020202020204" pitchFamily="34" charset="0"/>
              </a:rPr>
              <a:t> Moodle</a:t>
            </a:r>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32</a:t>
            </a:fld>
            <a:endParaRPr lang="en-GB" altLang="en-US" smtClean="0">
              <a:solidFill>
                <a:srgbClr val="000000"/>
              </a:solidFill>
            </a:endParaRPr>
          </a:p>
        </p:txBody>
      </p:sp>
    </p:spTree>
    <p:extLst>
      <p:ext uri="{BB962C8B-B14F-4D97-AF65-F5344CB8AC3E}">
        <p14:creationId xmlns:p14="http://schemas.microsoft.com/office/powerpoint/2010/main" val="370216529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33</a:t>
            </a:fld>
            <a:endParaRPr lang="en-GB" altLang="en-US" smtClean="0">
              <a:solidFill>
                <a:srgbClr val="000000"/>
              </a:solidFill>
            </a:endParaRPr>
          </a:p>
        </p:txBody>
      </p:sp>
    </p:spTree>
    <p:extLst>
      <p:ext uri="{BB962C8B-B14F-4D97-AF65-F5344CB8AC3E}">
        <p14:creationId xmlns:p14="http://schemas.microsoft.com/office/powerpoint/2010/main" val="39480615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34</a:t>
            </a:fld>
            <a:endParaRPr lang="en-GB" altLang="en-US" smtClean="0">
              <a:solidFill>
                <a:srgbClr val="000000"/>
              </a:solidFill>
            </a:endParaRPr>
          </a:p>
        </p:txBody>
      </p:sp>
    </p:spTree>
    <p:extLst>
      <p:ext uri="{BB962C8B-B14F-4D97-AF65-F5344CB8AC3E}">
        <p14:creationId xmlns:p14="http://schemas.microsoft.com/office/powerpoint/2010/main" val="18182072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35</a:t>
            </a:fld>
            <a:endParaRPr lang="en-GB" altLang="en-US" smtClean="0">
              <a:solidFill>
                <a:srgbClr val="000000"/>
              </a:solidFill>
            </a:endParaRPr>
          </a:p>
        </p:txBody>
      </p:sp>
    </p:spTree>
    <p:extLst>
      <p:ext uri="{BB962C8B-B14F-4D97-AF65-F5344CB8AC3E}">
        <p14:creationId xmlns:p14="http://schemas.microsoft.com/office/powerpoint/2010/main" val="39035907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36</a:t>
            </a:fld>
            <a:endParaRPr lang="en-GB" altLang="en-US" smtClean="0">
              <a:solidFill>
                <a:srgbClr val="000000"/>
              </a:solidFill>
            </a:endParaRPr>
          </a:p>
        </p:txBody>
      </p:sp>
    </p:spTree>
    <p:extLst>
      <p:ext uri="{BB962C8B-B14F-4D97-AF65-F5344CB8AC3E}">
        <p14:creationId xmlns:p14="http://schemas.microsoft.com/office/powerpoint/2010/main" val="21290480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37</a:t>
            </a:fld>
            <a:endParaRPr lang="en-GB" altLang="en-US" smtClean="0">
              <a:solidFill>
                <a:srgbClr val="000000"/>
              </a:solidFill>
            </a:endParaRPr>
          </a:p>
        </p:txBody>
      </p:sp>
    </p:spTree>
    <p:extLst>
      <p:ext uri="{BB962C8B-B14F-4D97-AF65-F5344CB8AC3E}">
        <p14:creationId xmlns:p14="http://schemas.microsoft.com/office/powerpoint/2010/main" val="2967145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38</a:t>
            </a:fld>
            <a:endParaRPr lang="en-GB" altLang="en-US" smtClean="0">
              <a:solidFill>
                <a:srgbClr val="000000"/>
              </a:solidFill>
            </a:endParaRPr>
          </a:p>
        </p:txBody>
      </p:sp>
    </p:spTree>
    <p:extLst>
      <p:ext uri="{BB962C8B-B14F-4D97-AF65-F5344CB8AC3E}">
        <p14:creationId xmlns:p14="http://schemas.microsoft.com/office/powerpoint/2010/main" val="39089966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39</a:t>
            </a:fld>
            <a:endParaRPr lang="en-GB" altLang="en-US" smtClean="0">
              <a:solidFill>
                <a:srgbClr val="000000"/>
              </a:solidFill>
            </a:endParaRPr>
          </a:p>
        </p:txBody>
      </p:sp>
    </p:spTree>
    <p:extLst>
      <p:ext uri="{BB962C8B-B14F-4D97-AF65-F5344CB8AC3E}">
        <p14:creationId xmlns:p14="http://schemas.microsoft.com/office/powerpoint/2010/main" val="2216139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01130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754352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55662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3/26/2020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05520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3/26/2020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79082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3/26/2020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18991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3/26/2020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18305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81457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57417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86594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42413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3/26/2020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34571015"/>
      </p:ext>
    </p:extLst>
  </p:cSld>
  <p:clrMap bg1="lt1" tx1="dk1" bg2="lt2" tx2="dk2" accent1="accent1" accent2="accent2" accent3="accent3" accent4="accent4" accent5="accent5" accent6="accent6" hlink="hlink" folHlink="folHlink"/>
  <p:sldLayoutIdLst>
    <p:sldLayoutId id="2147484028" r:id="rId1"/>
    <p:sldLayoutId id="2147484029" r:id="rId2"/>
    <p:sldLayoutId id="2147484030" r:id="rId3"/>
    <p:sldLayoutId id="2147484031" r:id="rId4"/>
    <p:sldLayoutId id="2147484032" r:id="rId5"/>
    <p:sldLayoutId id="2147484033" r:id="rId6"/>
    <p:sldLayoutId id="2147484034" r:id="rId7"/>
    <p:sldLayoutId id="2147484035" r:id="rId8"/>
    <p:sldLayoutId id="2147484036" r:id="rId9"/>
    <p:sldLayoutId id="2147484037" r:id="rId10"/>
    <p:sldLayoutId id="21474840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dawsonera-com.ezproxy.uwtsd.ac.uk/abstract/9781446205938"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bCiy8XHhk4A"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yLir3pHD3kI"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hSmAYUnZyxE"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kin2OdchKMQ" TargetMode="External"/><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basw.co.uk/social-work-training/professional-capabilities-framework-pcf"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778134/stengths-based-approach-practice-framework-and-handbook.pdf"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youtube.com/watch?v=hSmAYUnZyxE" TargetMode="External"/><Relationship Id="rId3" Type="http://schemas.openxmlformats.org/officeDocument/2006/relationships/hyperlink" Target="https://inequality.stanford.edu/sites/default/files/The%20Widening%20Income%20Acheivement%20Gap%20Between%20the%20Rich%20and%20The%20Poor.pdf" TargetMode="External"/><Relationship Id="rId7" Type="http://schemas.openxmlformats.org/officeDocument/2006/relationships/hyperlink" Target="https://www.youtube.com/watch?v=yLir3pHD3kI"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hyperlink" Target="https://www.youtube.com/watch?v=kin2OdchKMQ" TargetMode="External"/><Relationship Id="rId5" Type="http://schemas.openxmlformats.org/officeDocument/2006/relationships/hyperlink" Target="https://socialcare.wales/learning-and-development/induction-for-health-and-social-care" TargetMode="External"/><Relationship Id="rId4" Type="http://schemas.openxmlformats.org/officeDocument/2006/relationships/hyperlink" Target="https://www.youtube.com/watch?v=bCiy8XHhk4A" TargetMode="External"/><Relationship Id="rId9" Type="http://schemas.openxmlformats.org/officeDocument/2006/relationships/hyperlink" Target="http://www.educationengland.org.uk/documents/pdfs/2011-tickell-report-eyf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764704"/>
            <a:ext cx="6696743" cy="369332"/>
          </a:xfrm>
          <a:prstGeom prst="rect">
            <a:avLst/>
          </a:prstGeom>
          <a:noFill/>
        </p:spPr>
        <p:txBody>
          <a:bodyPr wrap="square" rtlCol="0">
            <a:spAutoFit/>
          </a:bodyPr>
          <a:lstStyle/>
          <a:p>
            <a:endParaRPr lang="en-GB" dirty="0">
              <a:solidFill>
                <a:schemeClr val="bg1"/>
              </a:solidFill>
            </a:endParaRPr>
          </a:p>
        </p:txBody>
      </p:sp>
      <p:sp>
        <p:nvSpPr>
          <p:cNvPr id="3" name="TextBox 2"/>
          <p:cNvSpPr txBox="1"/>
          <p:nvPr/>
        </p:nvSpPr>
        <p:spPr>
          <a:xfrm>
            <a:off x="251520" y="1007017"/>
            <a:ext cx="8640960" cy="954107"/>
          </a:xfrm>
          <a:prstGeom prst="rect">
            <a:avLst/>
          </a:prstGeom>
          <a:noFill/>
        </p:spPr>
        <p:txBody>
          <a:bodyPr wrap="square" rtlCol="0">
            <a:spAutoFit/>
          </a:bodyPr>
          <a:lstStyle/>
          <a:p>
            <a:r>
              <a:rPr lang="en-GB" sz="2800" dirty="0" smtClean="0">
                <a:solidFill>
                  <a:schemeClr val="bg1"/>
                </a:solidFill>
              </a:rPr>
              <a:t>EAER7004C  </a:t>
            </a:r>
            <a:r>
              <a:rPr lang="en-GB" sz="2800" dirty="0" err="1" smtClean="0">
                <a:solidFill>
                  <a:schemeClr val="bg1"/>
                </a:solidFill>
              </a:rPr>
              <a:t>Partneriaethau</a:t>
            </a:r>
            <a:r>
              <a:rPr lang="en-GB" sz="2800" dirty="0" smtClean="0">
                <a:solidFill>
                  <a:schemeClr val="bg1"/>
                </a:solidFill>
              </a:rPr>
              <a:t> </a:t>
            </a:r>
            <a:r>
              <a:rPr lang="en-GB" sz="2800" dirty="0" err="1" smtClean="0">
                <a:solidFill>
                  <a:schemeClr val="bg1"/>
                </a:solidFill>
              </a:rPr>
              <a:t>Gwaith</a:t>
            </a:r>
            <a:r>
              <a:rPr lang="en-GB" sz="2800" dirty="0" smtClean="0">
                <a:solidFill>
                  <a:schemeClr val="bg1"/>
                </a:solidFill>
              </a:rPr>
              <a:t> </a:t>
            </a:r>
            <a:r>
              <a:rPr lang="en-GB" sz="2800" dirty="0" err="1" smtClean="0">
                <a:solidFill>
                  <a:schemeClr val="bg1"/>
                </a:solidFill>
              </a:rPr>
              <a:t>Llwyddiannus</a:t>
            </a:r>
            <a:endParaRPr lang="en-GB" sz="2800" dirty="0" smtClean="0">
              <a:solidFill>
                <a:schemeClr val="bg1"/>
              </a:solidFill>
            </a:endParaRPr>
          </a:p>
          <a:p>
            <a:r>
              <a:rPr lang="en-GB" sz="2800" dirty="0" smtClean="0">
                <a:solidFill>
                  <a:schemeClr val="bg1"/>
                </a:solidFill>
              </a:rPr>
              <a:t>EAER7004    Successful Partnership Working</a:t>
            </a:r>
            <a:endParaRPr lang="en-GB" sz="2800" dirty="0">
              <a:solidFill>
                <a:schemeClr val="bg1"/>
              </a:solidFill>
            </a:endParaRPr>
          </a:p>
        </p:txBody>
      </p:sp>
    </p:spTree>
    <p:extLst>
      <p:ext uri="{BB962C8B-B14F-4D97-AF65-F5344CB8AC3E}">
        <p14:creationId xmlns:p14="http://schemas.microsoft.com/office/powerpoint/2010/main" val="30038535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fontScale="92500" lnSpcReduction="10000"/>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Cysyniad o ‘</a:t>
            </a:r>
            <a:r>
              <a:rPr lang="cy-GB" altLang="en-US" sz="2400" kern="0" dirty="0" smtClean="0">
                <a:solidFill>
                  <a:srgbClr val="000000"/>
                </a:solidFill>
                <a:latin typeface="Lucida Sans" panose="020B0602030504020204" pitchFamily="34" charset="0"/>
                <a:ea typeface="ＭＳ Ｐゴシック" panose="020B0600070205080204" pitchFamily="34" charset="-128"/>
              </a:rPr>
              <a:t>Lwyddiant</a:t>
            </a:r>
            <a:r>
              <a:rPr lang="cy-GB" altLang="en-US" sz="2400" kern="0" dirty="0">
                <a:solidFill>
                  <a:srgbClr val="000000"/>
                </a:solidFill>
                <a:latin typeface="Lucida Sans" panose="020B0602030504020204" pitchFamily="34" charset="0"/>
                <a:ea typeface="ＭＳ Ｐゴシック" panose="020B0600070205080204" pitchFamily="34" charset="-128"/>
              </a:rPr>
              <a:t>’</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Cysyniad o </a:t>
            </a:r>
            <a:r>
              <a:rPr lang="cy-GB" altLang="en-US" sz="2400" kern="0" dirty="0" smtClean="0">
                <a:solidFill>
                  <a:srgbClr val="000000"/>
                </a:solidFill>
                <a:latin typeface="Lucida Sans" panose="020B0602030504020204" pitchFamily="34" charset="0"/>
                <a:ea typeface="ＭＳ Ｐゴシック" panose="020B0600070205080204" pitchFamily="34" charset="-128"/>
              </a:rPr>
              <a:t>‘Bartneriaeth’</a:t>
            </a: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Fframwaith gwaith </a:t>
            </a:r>
            <a:r>
              <a:rPr lang="cy-GB" altLang="en-US" sz="2400" kern="0" dirty="0" smtClean="0">
                <a:solidFill>
                  <a:srgbClr val="000000"/>
                </a:solidFill>
                <a:latin typeface="Lucida Sans" panose="020B0602030504020204" pitchFamily="34" charset="0"/>
                <a:ea typeface="ＭＳ Ｐゴシック" panose="020B0600070205080204" pitchFamily="34" charset="-128"/>
              </a:rPr>
              <a:t>cymdeithasol</a:t>
            </a: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Disgwyliadau </a:t>
            </a:r>
            <a:r>
              <a:rPr lang="cy-GB" altLang="en-US" sz="2400" kern="0" dirty="0">
                <a:solidFill>
                  <a:srgbClr val="000000"/>
                </a:solidFill>
                <a:latin typeface="Lucida Sans" panose="020B0602030504020204" pitchFamily="34" charset="0"/>
                <a:ea typeface="ＭＳ Ｐゴシック" panose="020B0600070205080204" pitchFamily="34" charset="-128"/>
              </a:rPr>
              <a:t>a chanfyddiadau </a:t>
            </a:r>
            <a:r>
              <a:rPr lang="cy-GB" altLang="en-US" sz="2400" kern="0" dirty="0" smtClean="0">
                <a:solidFill>
                  <a:srgbClr val="000000"/>
                </a:solidFill>
                <a:latin typeface="Lucida Sans" panose="020B0602030504020204" pitchFamily="34" charset="0"/>
                <a:ea typeface="ＭＳ Ｐゴシック" panose="020B0600070205080204" pitchFamily="34" charset="-128"/>
              </a:rPr>
              <a:t>teulu</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Ffactorau economaidd-gymdeithasol</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Arfer gwrth-wahaniaethol</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Cyfleoedd cyfartal</a:t>
            </a: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Rhannu </a:t>
            </a:r>
            <a:r>
              <a:rPr lang="cy-GB" altLang="en-US" sz="2400" kern="0" dirty="0" smtClean="0">
                <a:solidFill>
                  <a:srgbClr val="000000"/>
                </a:solidFill>
                <a:latin typeface="Lucida Sans" panose="020B0602030504020204" pitchFamily="34" charset="0"/>
                <a:ea typeface="ＭＳ Ｐゴシック" panose="020B0600070205080204" pitchFamily="34" charset="-128"/>
              </a:rPr>
              <a:t>pŵer</a:t>
            </a:r>
            <a:endParaRPr lang="cy-GB" altLang="en-US" sz="2400" kern="0" dirty="0">
              <a:solidFill>
                <a:srgbClr val="000000"/>
              </a:solidFill>
              <a:latin typeface="Lucida Sans" panose="020B0602030504020204" pitchFamily="34" charset="0"/>
              <a:ea typeface="ＭＳ Ｐゴシック" panose="020B0600070205080204" pitchFamily="34" charset="-128"/>
            </a:endParaRPr>
          </a:p>
        </p:txBody>
      </p:sp>
      <p:sp>
        <p:nvSpPr>
          <p:cNvPr id="5124" name="Rectangle 6"/>
          <p:cNvSpPr>
            <a:spLocks noGrp="1" noChangeArrowheads="1"/>
          </p:cNvSpPr>
          <p:nvPr>
            <p:ph type="body" sz="half" idx="2"/>
          </p:nvPr>
        </p:nvSpPr>
        <p:spPr>
          <a:xfrm>
            <a:off x="4643438" y="1628775"/>
            <a:ext cx="4249042" cy="4114800"/>
          </a:xfrm>
        </p:spPr>
        <p:txBody>
          <a:bodyPr rtlCol="0">
            <a:normAutofit lnSpcReduction="10000"/>
          </a:bodyPr>
          <a:lstStyle/>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Concept of ‘Success’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Concept of ‘Partnership’</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Social-work framework</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Family expectations and perceptions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Socio-economic </a:t>
            </a:r>
            <a:r>
              <a:rPr lang="en-GB" altLang="en-US" sz="2400" kern="0" dirty="0" smtClean="0">
                <a:solidFill>
                  <a:srgbClr val="002060"/>
                </a:solidFill>
                <a:latin typeface="Lucida Sans" panose="020B0602030504020204" pitchFamily="34" charset="0"/>
                <a:ea typeface="ＭＳ Ｐゴシック" panose="020B0600070205080204" pitchFamily="34" charset="-128"/>
              </a:rPr>
              <a:t>factors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Anti-discriminatory practice</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Equal opportunities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Power sharing</a:t>
            </a:r>
          </a:p>
          <a:p>
            <a:pPr marL="0" indent="0">
              <a:buNone/>
              <a:defRPr/>
            </a:pPr>
            <a:endParaRPr lang="en-GB" altLang="en-US" sz="2400" kern="0" dirty="0" smtClean="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GB" altLang="en-US" sz="24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19106066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Adnoddau</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Resources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Cyflwyniad PowerPoint</a:t>
            </a: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Erthyglau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Astudiaethau achos</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Ymchwil</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Clipiau</a:t>
            </a:r>
          </a:p>
          <a:p>
            <a:pPr marL="0" indent="0">
              <a:buNone/>
              <a:defRPr/>
            </a:pPr>
            <a:endParaRPr lang="cy-GB" altLang="en-US" sz="2400" kern="0" dirty="0" smtClean="0">
              <a:solidFill>
                <a:srgbClr val="000000"/>
              </a:solidFill>
              <a:latin typeface="Lucida Sans" panose="020B0602030504020204" pitchFamily="34" charset="0"/>
              <a:ea typeface="ＭＳ Ｐゴシック" panose="020B0600070205080204" pitchFamily="34" charset="-128"/>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PowerPoint presentation</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Articles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studies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Research</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Clips</a:t>
            </a:r>
          </a:p>
        </p:txBody>
      </p:sp>
    </p:spTree>
    <p:extLst>
      <p:ext uri="{BB962C8B-B14F-4D97-AF65-F5344CB8AC3E}">
        <p14:creationId xmlns:p14="http://schemas.microsoft.com/office/powerpoint/2010/main" val="81043784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700"/>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Cysyniad o ‘Lwyddiant’</a:t>
            </a:r>
            <a:r>
              <a:rPr lang="cy-GB" altLang="en-US" sz="3000" kern="0" dirty="0">
                <a:solidFill>
                  <a:srgbClr val="002060"/>
                </a:solidFill>
                <a:latin typeface="Lucida Sans" panose="020B0602030504020204" pitchFamily="34" charset="0"/>
                <a:ea typeface="ＭＳ Ｐゴシック" panose="020B0600070205080204" pitchFamily="34" charset="-128"/>
              </a:rPr>
              <a:t/>
            </a:r>
            <a:br>
              <a:rPr lang="cy-GB" altLang="en-US" sz="3000" kern="0" dirty="0">
                <a:solidFill>
                  <a:srgbClr val="002060"/>
                </a:solidFill>
                <a:latin typeface="Lucida Sans" panose="020B0602030504020204" pitchFamily="34" charset="0"/>
                <a:ea typeface="ＭＳ Ｐゴシック" panose="020B0600070205080204" pitchFamily="34" charset="-128"/>
              </a:rPr>
            </a:br>
            <a:r>
              <a:rPr lang="cy-GB" altLang="en-US" sz="3000" kern="0" dirty="0" smtClean="0">
                <a:solidFill>
                  <a:srgbClr val="002060"/>
                </a:solidFill>
                <a:latin typeface="Lucida Sans" panose="020B0602030504020204" pitchFamily="34" charset="0"/>
                <a:ea typeface="ＭＳ Ｐゴシック" panose="020B0600070205080204" pitchFamily="34" charset="-128"/>
              </a:rPr>
              <a:t>Concept of ‘</a:t>
            </a:r>
            <a:r>
              <a:rPr lang="cy-GB" altLang="en-US" sz="3000" kern="0" dirty="0" err="1" smtClean="0">
                <a:solidFill>
                  <a:srgbClr val="002060"/>
                </a:solidFill>
                <a:latin typeface="Lucida Sans" panose="020B0602030504020204" pitchFamily="34" charset="0"/>
                <a:ea typeface="ＭＳ Ｐゴシック" panose="020B0600070205080204" pitchFamily="34" charset="-128"/>
              </a:rPr>
              <a:t>Success</a:t>
            </a:r>
            <a:r>
              <a:rPr lang="cy-GB" altLang="en-US" sz="3000" kern="0" dirty="0" smtClean="0">
                <a:solidFill>
                  <a:srgbClr val="002060"/>
                </a:solidFill>
                <a:latin typeface="Lucida Sans" panose="020B0602030504020204" pitchFamily="34" charset="0"/>
                <a:ea typeface="ＭＳ Ｐゴシック" panose="020B0600070205080204" pitchFamily="34" charset="-128"/>
              </a:rPr>
              <a:t>’</a:t>
            </a:r>
            <a:endParaRPr lang="en-GB" altLang="cy-GB" sz="30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268413"/>
            <a:ext cx="4242122" cy="4475162"/>
          </a:xfrm>
        </p:spPr>
        <p:txBody>
          <a:bodyPr rtlCol="0">
            <a:normAutofit/>
          </a:bodyPr>
          <a:lstStyle/>
          <a:p>
            <a:pPr marL="0" indent="0">
              <a:spcBef>
                <a:spcPts val="600"/>
              </a:spcBef>
              <a:buNone/>
              <a:defRPr/>
            </a:pPr>
            <a:r>
              <a:rPr lang="cy-GB" altLang="cy-GB" sz="2000" dirty="0">
                <a:latin typeface="Lucida Sans" pitchFamily="34" charset="0"/>
              </a:rPr>
              <a:t>Sut fyddech chi'n diffinio ‘llwyddiant’?</a:t>
            </a:r>
          </a:p>
          <a:p>
            <a:pPr marL="0" indent="0">
              <a:spcBef>
                <a:spcPts val="600"/>
              </a:spcBef>
              <a:buNone/>
              <a:defRPr/>
            </a:pPr>
            <a:r>
              <a:rPr lang="cy-GB" altLang="cy-GB" sz="2000" dirty="0" smtClean="0">
                <a:latin typeface="Lucida Sans" pitchFamily="34" charset="0"/>
              </a:rPr>
              <a:t>- Bod </a:t>
            </a:r>
            <a:r>
              <a:rPr lang="cy-GB" altLang="cy-GB" sz="2000" dirty="0">
                <a:latin typeface="Lucida Sans" pitchFamily="34" charset="0"/>
              </a:rPr>
              <a:t>yn hapus</a:t>
            </a:r>
          </a:p>
          <a:p>
            <a:pPr marL="0" indent="0">
              <a:spcBef>
                <a:spcPts val="600"/>
              </a:spcBef>
              <a:buNone/>
              <a:defRPr/>
            </a:pPr>
            <a:r>
              <a:rPr lang="cy-GB" altLang="cy-GB" sz="2000" dirty="0" smtClean="0">
                <a:latin typeface="Lucida Sans" pitchFamily="34" charset="0"/>
              </a:rPr>
              <a:t>- Cael </a:t>
            </a:r>
            <a:r>
              <a:rPr lang="cy-GB" altLang="cy-GB" sz="2000" dirty="0">
                <a:latin typeface="Lucida Sans" pitchFamily="34" charset="0"/>
              </a:rPr>
              <a:t>ffrindiau</a:t>
            </a:r>
          </a:p>
          <a:p>
            <a:pPr marL="0" indent="0">
              <a:spcBef>
                <a:spcPts val="600"/>
              </a:spcBef>
              <a:buNone/>
              <a:defRPr/>
            </a:pPr>
            <a:r>
              <a:rPr lang="cy-GB" altLang="cy-GB" sz="2000" dirty="0" smtClean="0">
                <a:latin typeface="Lucida Sans" pitchFamily="34" charset="0"/>
              </a:rPr>
              <a:t>- Perthynas </a:t>
            </a:r>
            <a:r>
              <a:rPr lang="cy-GB" altLang="cy-GB" sz="2000" dirty="0">
                <a:latin typeface="Lucida Sans" pitchFamily="34" charset="0"/>
              </a:rPr>
              <a:t>gadarnhaol</a:t>
            </a:r>
          </a:p>
          <a:p>
            <a:pPr marL="0" indent="0">
              <a:spcBef>
                <a:spcPts val="600"/>
              </a:spcBef>
              <a:buNone/>
              <a:defRPr/>
            </a:pPr>
            <a:r>
              <a:rPr lang="cy-GB" altLang="cy-GB" sz="2000" dirty="0" smtClean="0">
                <a:latin typeface="Lucida Sans" pitchFamily="34" charset="0"/>
              </a:rPr>
              <a:t>- Cael </a:t>
            </a:r>
            <a:r>
              <a:rPr lang="cy-GB" altLang="cy-GB" sz="2000" dirty="0">
                <a:latin typeface="Lucida Sans" pitchFamily="34" charset="0"/>
              </a:rPr>
              <a:t>gwerthoedd</a:t>
            </a:r>
          </a:p>
          <a:p>
            <a:pPr marL="0" indent="0">
              <a:spcBef>
                <a:spcPts val="600"/>
              </a:spcBef>
              <a:buNone/>
              <a:defRPr/>
            </a:pPr>
            <a:r>
              <a:rPr lang="cy-GB" altLang="cy-GB" sz="2000" dirty="0" smtClean="0">
                <a:latin typeface="Lucida Sans" pitchFamily="34" charset="0"/>
              </a:rPr>
              <a:t>- Bod </a:t>
            </a:r>
            <a:r>
              <a:rPr lang="cy-GB" altLang="cy-GB" sz="2000" dirty="0">
                <a:latin typeface="Lucida Sans" pitchFamily="34" charset="0"/>
              </a:rPr>
              <a:t>yn </a:t>
            </a:r>
            <a:r>
              <a:rPr lang="cy-GB" altLang="cy-GB" sz="2000" dirty="0" smtClean="0">
                <a:latin typeface="Lucida Sans" pitchFamily="34" charset="0"/>
              </a:rPr>
              <a:t>ddyfeisgar/creadigol</a:t>
            </a:r>
            <a:endParaRPr lang="cy-GB" altLang="cy-GB" sz="2000" dirty="0">
              <a:latin typeface="Lucida Sans" pitchFamily="34" charset="0"/>
            </a:endParaRPr>
          </a:p>
          <a:p>
            <a:pPr marL="0" indent="0">
              <a:spcBef>
                <a:spcPts val="600"/>
              </a:spcBef>
              <a:buNone/>
              <a:defRPr/>
            </a:pPr>
            <a:r>
              <a:rPr lang="cy-GB" altLang="cy-GB" sz="2000" dirty="0" smtClean="0">
                <a:latin typeface="Lucida Sans" pitchFamily="34" charset="0"/>
              </a:rPr>
              <a:t>- Gallu </a:t>
            </a:r>
            <a:r>
              <a:rPr lang="cy-GB" altLang="cy-GB" sz="2000" dirty="0">
                <a:latin typeface="Lucida Sans" pitchFamily="34" charset="0"/>
              </a:rPr>
              <a:t>datrys problemau</a:t>
            </a:r>
          </a:p>
          <a:p>
            <a:pPr marL="0" indent="0">
              <a:spcBef>
                <a:spcPts val="600"/>
              </a:spcBef>
              <a:buNone/>
              <a:defRPr/>
            </a:pPr>
            <a:r>
              <a:rPr lang="cy-GB" altLang="cy-GB" sz="2000" dirty="0" smtClean="0">
                <a:latin typeface="Lucida Sans" pitchFamily="34" charset="0"/>
              </a:rPr>
              <a:t>- Goresgyn </a:t>
            </a:r>
            <a:r>
              <a:rPr lang="cy-GB" altLang="cy-GB" sz="2000" dirty="0">
                <a:latin typeface="Lucida Sans" pitchFamily="34" charset="0"/>
              </a:rPr>
              <a:t>heriau</a:t>
            </a:r>
          </a:p>
          <a:p>
            <a:pPr marL="0" indent="0">
              <a:spcBef>
                <a:spcPts val="600"/>
              </a:spcBef>
              <a:buNone/>
              <a:defRPr/>
            </a:pPr>
            <a:r>
              <a:rPr lang="cy-GB" altLang="cy-GB" sz="2000" dirty="0" smtClean="0">
                <a:latin typeface="Lucida Sans" pitchFamily="34" charset="0"/>
              </a:rPr>
              <a:t>- Goresgyn anabledd/cyflwr</a:t>
            </a:r>
            <a:endParaRPr lang="cy-GB" altLang="cy-GB" sz="2000" dirty="0">
              <a:latin typeface="Lucida Sans" pitchFamily="34" charset="0"/>
            </a:endParaRPr>
          </a:p>
          <a:p>
            <a:pPr marL="0" indent="0">
              <a:spcBef>
                <a:spcPts val="600"/>
              </a:spcBef>
              <a:buNone/>
              <a:defRPr/>
            </a:pPr>
            <a:r>
              <a:rPr lang="cy-GB" altLang="cy-GB" sz="2000" dirty="0" smtClean="0">
                <a:latin typeface="Lucida Sans" pitchFamily="34" charset="0"/>
              </a:rPr>
              <a:t>- Cael </a:t>
            </a:r>
            <a:r>
              <a:rPr lang="cy-GB" altLang="cy-GB" sz="2000" dirty="0">
                <a:latin typeface="Lucida Sans" pitchFamily="34" charset="0"/>
              </a:rPr>
              <a:t>gradd dda</a:t>
            </a:r>
            <a:endParaRPr lang="cy-GB" altLang="cy-GB" sz="2000"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04010" cy="4475162"/>
          </a:xfrm>
        </p:spPr>
        <p:txBody>
          <a:bodyPr rtlCol="0">
            <a:normAutofit lnSpcReduction="10000"/>
          </a:bodyPr>
          <a:lstStyle/>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How would you define ‘success’?</a:t>
            </a:r>
          </a:p>
          <a:p>
            <a:pPr>
              <a:buFontTx/>
              <a:buChar cha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Being happy</a:t>
            </a:r>
          </a:p>
          <a:p>
            <a:pPr>
              <a:buFontTx/>
              <a:buChar cha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Having friends</a:t>
            </a:r>
          </a:p>
          <a:p>
            <a:pPr>
              <a:buFontTx/>
              <a:buChar cha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Positive relationships</a:t>
            </a:r>
          </a:p>
          <a:p>
            <a:pPr>
              <a:buFontTx/>
              <a:buChar cha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Having values</a:t>
            </a:r>
          </a:p>
          <a:p>
            <a:pPr>
              <a:buFontTx/>
              <a:buChar cha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Being resourceful/creative</a:t>
            </a:r>
          </a:p>
          <a:p>
            <a:pPr>
              <a:buFontTx/>
              <a:buChar cha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Able to problem-solve</a:t>
            </a:r>
          </a:p>
          <a:p>
            <a:pPr>
              <a:buFontTx/>
              <a:buChar cha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Overcoming challenges</a:t>
            </a:r>
          </a:p>
          <a:p>
            <a:pPr>
              <a:buFontTx/>
              <a:buChar cha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Overcoming a disability/condition</a:t>
            </a:r>
          </a:p>
          <a:p>
            <a:pPr>
              <a:buFontTx/>
              <a:buChar cha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Having a good grade</a:t>
            </a:r>
          </a:p>
        </p:txBody>
      </p:sp>
    </p:spTree>
    <p:extLst>
      <p:ext uri="{BB962C8B-B14F-4D97-AF65-F5344CB8AC3E}">
        <p14:creationId xmlns:p14="http://schemas.microsoft.com/office/powerpoint/2010/main" val="31049277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700"/>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Cysyniad o ‘Bartneriaeth’</a:t>
            </a:r>
            <a:r>
              <a:rPr lang="cy-GB" altLang="en-US" sz="3000" kern="0" dirty="0">
                <a:solidFill>
                  <a:srgbClr val="002060"/>
                </a:solidFill>
                <a:latin typeface="Lucida Sans" panose="020B0602030504020204" pitchFamily="34" charset="0"/>
                <a:ea typeface="ＭＳ Ｐゴシック" panose="020B0600070205080204" pitchFamily="34" charset="-128"/>
              </a:rPr>
              <a:t/>
            </a:r>
            <a:br>
              <a:rPr lang="cy-GB" altLang="en-US" sz="3000" kern="0" dirty="0">
                <a:solidFill>
                  <a:srgbClr val="002060"/>
                </a:solidFill>
                <a:latin typeface="Lucida Sans" panose="020B0602030504020204" pitchFamily="34" charset="0"/>
                <a:ea typeface="ＭＳ Ｐゴシック" panose="020B0600070205080204" pitchFamily="34" charset="-128"/>
              </a:rPr>
            </a:br>
            <a:r>
              <a:rPr lang="cy-GB" altLang="en-US" sz="3000" kern="0" dirty="0" smtClean="0">
                <a:solidFill>
                  <a:srgbClr val="002060"/>
                </a:solidFill>
                <a:latin typeface="Lucida Sans" panose="020B0602030504020204" pitchFamily="34" charset="0"/>
                <a:ea typeface="ＭＳ Ｐゴシック" panose="020B0600070205080204" pitchFamily="34" charset="-128"/>
              </a:rPr>
              <a:t>Concept of ‘</a:t>
            </a:r>
            <a:r>
              <a:rPr lang="cy-GB" altLang="en-US" sz="3000" kern="0" dirty="0" err="1" smtClean="0">
                <a:solidFill>
                  <a:srgbClr val="002060"/>
                </a:solidFill>
                <a:latin typeface="Lucida Sans" panose="020B0602030504020204" pitchFamily="34" charset="0"/>
                <a:ea typeface="ＭＳ Ｐゴシック" panose="020B0600070205080204" pitchFamily="34" charset="-128"/>
              </a:rPr>
              <a:t>Partnership</a:t>
            </a:r>
            <a:r>
              <a:rPr lang="cy-GB" altLang="en-US" sz="3000" kern="0" dirty="0" smtClean="0">
                <a:solidFill>
                  <a:srgbClr val="002060"/>
                </a:solidFill>
                <a:latin typeface="Lucida Sans" panose="020B0602030504020204" pitchFamily="34" charset="0"/>
                <a:ea typeface="ＭＳ Ｐゴシック" panose="020B0600070205080204" pitchFamily="34" charset="-128"/>
              </a:rPr>
              <a:t>’</a:t>
            </a:r>
            <a:endParaRPr lang="en-GB" altLang="cy-GB" sz="30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268413"/>
            <a:ext cx="4242122" cy="4475162"/>
          </a:xfrm>
        </p:spPr>
        <p:txBody>
          <a:bodyPr rtlCol="0">
            <a:normAutofit fontScale="92500" lnSpcReduction="10000"/>
          </a:bodyPr>
          <a:lstStyle/>
          <a:p>
            <a:pPr>
              <a:spcBef>
                <a:spcPts val="600"/>
              </a:spcBef>
              <a:defRPr/>
            </a:pPr>
            <a:r>
              <a:rPr lang="cy-GB" altLang="cy-GB" dirty="0">
                <a:latin typeface="Lucida Sans" pitchFamily="34" charset="0"/>
              </a:rPr>
              <a:t>Perthynas gydweithredol</a:t>
            </a:r>
          </a:p>
          <a:p>
            <a:pPr>
              <a:spcBef>
                <a:spcPts val="600"/>
              </a:spcBef>
              <a:defRPr/>
            </a:pPr>
            <a:r>
              <a:rPr lang="cy-GB" altLang="cy-GB" dirty="0">
                <a:latin typeface="Lucida Sans" pitchFamily="34" charset="0"/>
              </a:rPr>
              <a:t>Cynaliadwy ac effeithiol</a:t>
            </a:r>
          </a:p>
          <a:p>
            <a:pPr>
              <a:spcBef>
                <a:spcPts val="600"/>
              </a:spcBef>
              <a:defRPr/>
            </a:pPr>
            <a:r>
              <a:rPr lang="cy-GB" altLang="cy-GB" dirty="0">
                <a:latin typeface="Lucida Sans" pitchFamily="34" charset="0"/>
              </a:rPr>
              <a:t>Ymddiriedaeth a pharch at ei gilydd</a:t>
            </a:r>
          </a:p>
          <a:p>
            <a:pPr>
              <a:spcBef>
                <a:spcPts val="600"/>
              </a:spcBef>
              <a:defRPr/>
            </a:pPr>
            <a:r>
              <a:rPr lang="cy-GB" altLang="cy-GB" dirty="0">
                <a:latin typeface="Lucida Sans" pitchFamily="34" charset="0"/>
              </a:rPr>
              <a:t>Rhannu cyfrifoldeb</a:t>
            </a:r>
          </a:p>
          <a:p>
            <a:pPr>
              <a:spcBef>
                <a:spcPts val="600"/>
              </a:spcBef>
              <a:defRPr/>
            </a:pPr>
            <a:r>
              <a:rPr lang="cy-GB" altLang="cy-GB" dirty="0" smtClean="0">
                <a:latin typeface="Lucida Sans" pitchFamily="34" charset="0"/>
              </a:rPr>
              <a:t>Rhannu nodau a gwerthoedd</a:t>
            </a:r>
            <a:endParaRPr lang="cy-GB" altLang="cy-GB" dirty="0">
              <a:latin typeface="Lucida Sans" pitchFamily="34" charset="0"/>
            </a:endParaRPr>
          </a:p>
          <a:p>
            <a:pPr>
              <a:spcBef>
                <a:spcPts val="600"/>
              </a:spcBef>
              <a:defRPr/>
            </a:pPr>
            <a:r>
              <a:rPr lang="cy-GB" altLang="cy-GB" dirty="0">
                <a:latin typeface="Lucida Sans" pitchFamily="34" charset="0"/>
              </a:rPr>
              <a:t>Cydweithio</a:t>
            </a:r>
          </a:p>
          <a:p>
            <a:pPr>
              <a:spcBef>
                <a:spcPts val="600"/>
              </a:spcBef>
              <a:defRPr/>
            </a:pPr>
            <a:r>
              <a:rPr lang="cy-GB" altLang="cy-GB" dirty="0">
                <a:latin typeface="Lucida Sans" pitchFamily="34" charset="0"/>
              </a:rPr>
              <a:t>Lefelau uchel o gyfranogiad rhieni a chymuned</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04010" cy="4475162"/>
          </a:xfrm>
        </p:spPr>
        <p:txBody>
          <a:bodyPr rtlCol="0">
            <a:normAutofit/>
          </a:bodyPr>
          <a:lstStyle/>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Collaborative relationships</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Sustainable and effective</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Mutual trust and respect</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Shared responsibility</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Shared goals and values</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Working together</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High levels of parental and community involvement</a:t>
            </a:r>
          </a:p>
          <a:p>
            <a:pPr marL="0" indent="0">
              <a:buNone/>
              <a:defRPr/>
            </a:pPr>
            <a:r>
              <a:rPr lang="en-GB" b="1" dirty="0" smtClean="0">
                <a:hlinkClick r:id="rId3"/>
              </a:rPr>
              <a:t>Multi-agency </a:t>
            </a:r>
            <a:r>
              <a:rPr lang="en-GB" b="1" dirty="0">
                <a:hlinkClick r:id="rId3"/>
              </a:rPr>
              <a:t>Working in the Early Years</a:t>
            </a:r>
            <a:r>
              <a:rPr lang="en-GB" dirty="0">
                <a:hlinkClick r:id="rId3"/>
              </a:rPr>
              <a:t> - Michael Gasper.</a:t>
            </a:r>
            <a:endParaRPr lang="en-GB" dirty="0"/>
          </a:p>
          <a:p>
            <a:pPr>
              <a:defRPr/>
            </a:pP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a:p>
            <a:pPr>
              <a:defRPr/>
            </a:pP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29405098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700"/>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Pwyntiau i’w hystyried</a:t>
            </a:r>
            <a:r>
              <a:rPr lang="cy-GB" altLang="en-US" sz="3000" kern="0" dirty="0">
                <a:solidFill>
                  <a:srgbClr val="002060"/>
                </a:solidFill>
                <a:latin typeface="Lucida Sans" panose="020B0602030504020204" pitchFamily="34" charset="0"/>
                <a:ea typeface="ＭＳ Ｐゴシック" panose="020B0600070205080204" pitchFamily="34" charset="-128"/>
              </a:rPr>
              <a:t/>
            </a:r>
            <a:br>
              <a:rPr lang="cy-GB" altLang="en-US" sz="3000" kern="0" dirty="0">
                <a:solidFill>
                  <a:srgbClr val="002060"/>
                </a:solidFill>
                <a:latin typeface="Lucida Sans" panose="020B0602030504020204" pitchFamily="34" charset="0"/>
                <a:ea typeface="ＭＳ Ｐゴシック" panose="020B0600070205080204" pitchFamily="34" charset="-128"/>
              </a:rPr>
            </a:br>
            <a:r>
              <a:rPr lang="cy-GB" altLang="en-US" sz="3000" kern="0" dirty="0" err="1" smtClean="0">
                <a:solidFill>
                  <a:srgbClr val="002060"/>
                </a:solidFill>
                <a:latin typeface="Lucida Sans" panose="020B0602030504020204" pitchFamily="34" charset="0"/>
                <a:ea typeface="ＭＳ Ｐゴシック" panose="020B0600070205080204" pitchFamily="34" charset="-128"/>
              </a:rPr>
              <a:t>Points</a:t>
            </a:r>
            <a:r>
              <a:rPr lang="cy-GB" altLang="en-US" sz="3000" kern="0" dirty="0" smtClean="0">
                <a:solidFill>
                  <a:srgbClr val="002060"/>
                </a:solidFill>
                <a:latin typeface="Lucida Sans" panose="020B0602030504020204" pitchFamily="34" charset="0"/>
                <a:ea typeface="ＭＳ Ｐゴシック" panose="020B0600070205080204" pitchFamily="34" charset="-128"/>
              </a:rPr>
              <a:t> to </a:t>
            </a:r>
            <a:r>
              <a:rPr lang="cy-GB" altLang="en-US" sz="3000" kern="0" dirty="0" err="1" smtClean="0">
                <a:solidFill>
                  <a:srgbClr val="002060"/>
                </a:solidFill>
                <a:latin typeface="Lucida Sans" panose="020B0602030504020204" pitchFamily="34" charset="0"/>
                <a:ea typeface="ＭＳ Ｐゴシック" panose="020B0600070205080204" pitchFamily="34" charset="-128"/>
              </a:rPr>
              <a:t>consider</a:t>
            </a:r>
            <a:r>
              <a:rPr lang="cy-GB" altLang="en-US" sz="3000" kern="0" dirty="0" smtClean="0">
                <a:solidFill>
                  <a:srgbClr val="002060"/>
                </a:solidFill>
                <a:latin typeface="Lucida Sans" panose="020B0602030504020204" pitchFamily="34" charset="0"/>
                <a:ea typeface="ＭＳ Ｐゴシック" panose="020B0600070205080204" pitchFamily="34" charset="-128"/>
              </a:rPr>
              <a:t> (</a:t>
            </a:r>
            <a:r>
              <a:rPr lang="cy-GB" altLang="en-US" sz="3000" kern="0" dirty="0" err="1" smtClean="0">
                <a:solidFill>
                  <a:srgbClr val="002060"/>
                </a:solidFill>
                <a:latin typeface="Lucida Sans" panose="020B0602030504020204" pitchFamily="34" charset="0"/>
                <a:ea typeface="ＭＳ Ｐゴシック" panose="020B0600070205080204" pitchFamily="34" charset="-128"/>
              </a:rPr>
              <a:t>Gasper</a:t>
            </a:r>
            <a:r>
              <a:rPr lang="cy-GB" altLang="en-US" sz="3000" kern="0" dirty="0" smtClean="0">
                <a:solidFill>
                  <a:srgbClr val="002060"/>
                </a:solidFill>
                <a:latin typeface="Lucida Sans" panose="020B0602030504020204" pitchFamily="34" charset="0"/>
                <a:ea typeface="ＭＳ Ｐゴシック" panose="020B0600070205080204" pitchFamily="34" charset="-128"/>
              </a:rPr>
              <a:t>, 2010)</a:t>
            </a:r>
            <a:endParaRPr lang="en-GB" altLang="cy-GB" sz="30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268413"/>
            <a:ext cx="4242122" cy="4475162"/>
          </a:xfrm>
        </p:spPr>
        <p:txBody>
          <a:bodyPr rtlCol="0">
            <a:normAutofit fontScale="85000" lnSpcReduction="20000"/>
          </a:bodyPr>
          <a:lstStyle/>
          <a:p>
            <a:pPr>
              <a:spcBef>
                <a:spcPts val="600"/>
              </a:spcBef>
              <a:defRPr/>
            </a:pPr>
            <a:r>
              <a:rPr lang="cy-GB" altLang="cy-GB" dirty="0">
                <a:latin typeface="Lucida Sans" pitchFamily="34" charset="0"/>
              </a:rPr>
              <a:t>Gall methu â chydweithio arwain at </a:t>
            </a:r>
            <a:r>
              <a:rPr lang="cy-GB" altLang="cy-GB" i="1" dirty="0">
                <a:latin typeface="Lucida Sans" pitchFamily="34" charset="0"/>
              </a:rPr>
              <a:t>ganlyniadau enbyd</a:t>
            </a:r>
          </a:p>
          <a:p>
            <a:pPr>
              <a:spcBef>
                <a:spcPts val="600"/>
              </a:spcBef>
              <a:defRPr/>
            </a:pPr>
            <a:r>
              <a:rPr lang="cy-GB" altLang="cy-GB" dirty="0">
                <a:latin typeface="Lucida Sans" pitchFamily="34" charset="0"/>
              </a:rPr>
              <a:t>Gall yr un termau fod â gwahanol ystyron, gan arwain at </a:t>
            </a:r>
            <a:r>
              <a:rPr lang="cy-GB" altLang="cy-GB" i="1" dirty="0">
                <a:latin typeface="Lucida Sans" pitchFamily="34" charset="0"/>
              </a:rPr>
              <a:t>gamddealltwriaeth</a:t>
            </a:r>
            <a:r>
              <a:rPr lang="cy-GB" altLang="cy-GB" dirty="0">
                <a:latin typeface="Lucida Sans" pitchFamily="34" charset="0"/>
              </a:rPr>
              <a:t> a </a:t>
            </a:r>
            <a:r>
              <a:rPr lang="cy-GB" altLang="cy-GB" i="1" dirty="0">
                <a:latin typeface="Lucida Sans" pitchFamily="34" charset="0"/>
              </a:rPr>
              <a:t>rhwystredigaeth</a:t>
            </a:r>
          </a:p>
          <a:p>
            <a:pPr>
              <a:spcBef>
                <a:spcPts val="600"/>
              </a:spcBef>
              <a:defRPr/>
            </a:pPr>
            <a:r>
              <a:rPr lang="cy-GB" altLang="cy-GB" dirty="0">
                <a:latin typeface="Lucida Sans" pitchFamily="34" charset="0"/>
              </a:rPr>
              <a:t>Angen am weithlu mwy medrus a chymwys</a:t>
            </a:r>
          </a:p>
          <a:p>
            <a:pPr>
              <a:spcBef>
                <a:spcPts val="600"/>
              </a:spcBef>
              <a:defRPr/>
            </a:pPr>
            <a:r>
              <a:rPr lang="cy-GB" altLang="cy-GB" dirty="0">
                <a:latin typeface="Lucida Sans" pitchFamily="34" charset="0"/>
              </a:rPr>
              <a:t>Rhoddir y flaenoriaeth uchaf i ardaloedd â'r angen mwyaf</a:t>
            </a:r>
          </a:p>
          <a:p>
            <a:pPr>
              <a:spcBef>
                <a:spcPts val="600"/>
              </a:spcBef>
              <a:defRPr/>
            </a:pPr>
            <a:r>
              <a:rPr lang="cy-GB" altLang="cy-GB" dirty="0">
                <a:latin typeface="Lucida Sans" pitchFamily="34" charset="0"/>
              </a:rPr>
              <a:t>Pwysigrwydd arweinyddiaeth</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04010" cy="4475162"/>
          </a:xfrm>
        </p:spPr>
        <p:txBody>
          <a:bodyPr rtlCol="0">
            <a:normAutofit fontScale="92500" lnSpcReduction="10000"/>
          </a:bodyPr>
          <a:lstStyle/>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Failing to work together can lead to </a:t>
            </a:r>
            <a:r>
              <a:rPr lang="en-GB" altLang="en-US" sz="2400" i="1" kern="0" dirty="0" smtClean="0">
                <a:solidFill>
                  <a:srgbClr val="002060"/>
                </a:solidFill>
                <a:latin typeface="Lucida Sans" panose="020B0602030504020204" pitchFamily="34" charset="0"/>
                <a:ea typeface="ＭＳ Ｐゴシック" panose="020B0600070205080204" pitchFamily="34" charset="-128"/>
              </a:rPr>
              <a:t>dire consequences</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Same terms can have different meanings, leading to </a:t>
            </a:r>
            <a:r>
              <a:rPr lang="en-GB" altLang="en-US" sz="2400" i="1" kern="0" dirty="0" smtClean="0">
                <a:solidFill>
                  <a:srgbClr val="002060"/>
                </a:solidFill>
                <a:latin typeface="Lucida Sans" panose="020B0602030504020204" pitchFamily="34" charset="0"/>
                <a:ea typeface="ＭＳ Ｐゴシック" panose="020B0600070205080204" pitchFamily="34" charset="-128"/>
              </a:rPr>
              <a:t>misunderstanding</a:t>
            </a:r>
            <a:r>
              <a:rPr lang="en-GB" altLang="en-US" sz="2400" kern="0" dirty="0" smtClean="0">
                <a:solidFill>
                  <a:srgbClr val="002060"/>
                </a:solidFill>
                <a:latin typeface="Lucida Sans" panose="020B0602030504020204" pitchFamily="34" charset="0"/>
                <a:ea typeface="ＭＳ Ｐゴシック" panose="020B0600070205080204" pitchFamily="34" charset="-128"/>
              </a:rPr>
              <a:t> and </a:t>
            </a:r>
            <a:r>
              <a:rPr lang="en-GB" altLang="en-US" sz="2400" i="1" kern="0" dirty="0" smtClean="0">
                <a:solidFill>
                  <a:srgbClr val="002060"/>
                </a:solidFill>
                <a:latin typeface="Lucida Sans" panose="020B0602030504020204" pitchFamily="34" charset="0"/>
                <a:ea typeface="ＭＳ Ｐゴシック" panose="020B0600070205080204" pitchFamily="34" charset="-128"/>
              </a:rPr>
              <a:t>frustration</a:t>
            </a:r>
          </a:p>
          <a:p>
            <a:pPr>
              <a:defRPr/>
            </a:pPr>
            <a:r>
              <a:rPr lang="en-GB" altLang="en-US" sz="2400" kern="0" dirty="0">
                <a:solidFill>
                  <a:srgbClr val="002060"/>
                </a:solidFill>
                <a:latin typeface="Lucida Sans" panose="020B0602030504020204" pitchFamily="34" charset="0"/>
                <a:ea typeface="ＭＳ Ｐゴシック" panose="020B0600070205080204" pitchFamily="34" charset="-128"/>
              </a:rPr>
              <a:t>N</a:t>
            </a:r>
            <a:r>
              <a:rPr lang="en-GB" altLang="en-US" sz="2400" kern="0" dirty="0" smtClean="0">
                <a:solidFill>
                  <a:srgbClr val="002060"/>
                </a:solidFill>
                <a:latin typeface="Lucida Sans" panose="020B0602030504020204" pitchFamily="34" charset="0"/>
                <a:ea typeface="ＭＳ Ｐゴシック" panose="020B0600070205080204" pitchFamily="34" charset="-128"/>
              </a:rPr>
              <a:t>eed for a more skilled and qualified workforce</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Highest priority given to areas of highest need</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Importance of leadership</a:t>
            </a:r>
          </a:p>
          <a:p>
            <a:pPr>
              <a:defRPr/>
            </a:pP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a:p>
            <a:pPr>
              <a:defRPr/>
            </a:pP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15379466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11560" y="404664"/>
            <a:ext cx="7992888" cy="647700"/>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Egwyddorion </a:t>
            </a:r>
            <a:r>
              <a:rPr lang="cy-GB" altLang="en-US" sz="2400" kern="0" dirty="0">
                <a:solidFill>
                  <a:srgbClr val="000000"/>
                </a:solidFill>
                <a:latin typeface="Lucida Sans" panose="020B0602030504020204" pitchFamily="34" charset="0"/>
                <a:ea typeface="ＭＳ Ｐゴシック" panose="020B0600070205080204" pitchFamily="34" charset="-128"/>
              </a:rPr>
              <a:t>g</a:t>
            </a:r>
            <a:r>
              <a:rPr lang="cy-GB" altLang="en-US" sz="2400" kern="0" dirty="0" smtClean="0">
                <a:solidFill>
                  <a:srgbClr val="000000"/>
                </a:solidFill>
                <a:latin typeface="Lucida Sans" panose="020B0602030504020204" pitchFamily="34" charset="0"/>
                <a:ea typeface="ＭＳ Ｐゴシック" panose="020B0600070205080204" pitchFamily="34" charset="-128"/>
              </a:rPr>
              <a:t>weithio mewn partneriaeth</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err="1" smtClean="0">
                <a:solidFill>
                  <a:srgbClr val="002060"/>
                </a:solidFill>
                <a:latin typeface="Lucida Sans" panose="020B0602030504020204" pitchFamily="34" charset="0"/>
                <a:ea typeface="ＭＳ Ｐゴシック" panose="020B0600070205080204" pitchFamily="34" charset="-128"/>
              </a:rPr>
              <a:t>Principles</a:t>
            </a:r>
            <a:r>
              <a:rPr lang="cy-GB" altLang="en-US" sz="2400" kern="0" dirty="0" smtClean="0">
                <a:solidFill>
                  <a:srgbClr val="002060"/>
                </a:solidFill>
                <a:latin typeface="Lucida Sans" panose="020B0602030504020204" pitchFamily="34" charset="0"/>
                <a:ea typeface="ＭＳ Ｐゴシック" panose="020B0600070205080204" pitchFamily="34" charset="-128"/>
              </a:rPr>
              <a:t> of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partnership</a:t>
            </a:r>
            <a:r>
              <a:rPr lang="cy-GB" altLang="en-US" sz="2400" kern="0" dirty="0" smtClean="0">
                <a:solidFill>
                  <a:srgbClr val="002060"/>
                </a:solidFill>
                <a:latin typeface="Lucida Sans" panose="020B0602030504020204" pitchFamily="34" charset="0"/>
                <a:ea typeface="ＭＳ Ｐゴシック" panose="020B0600070205080204" pitchFamily="34" charset="-128"/>
              </a:rPr>
              <a:t>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working</a:t>
            </a:r>
            <a:r>
              <a:rPr lang="cy-GB" altLang="en-US" sz="2400" kern="0" dirty="0" smtClean="0">
                <a:solidFill>
                  <a:srgbClr val="002060"/>
                </a:solidFill>
                <a:latin typeface="Lucida Sans" panose="020B0602030504020204" pitchFamily="34" charset="0"/>
                <a:ea typeface="ＭＳ Ｐゴシック" panose="020B0600070205080204" pitchFamily="34" charset="-128"/>
              </a:rPr>
              <a:t>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Gasper</a:t>
            </a:r>
            <a:r>
              <a:rPr lang="cy-GB" altLang="en-US" sz="2400" kern="0" dirty="0" smtClean="0">
                <a:solidFill>
                  <a:srgbClr val="002060"/>
                </a:solidFill>
                <a:latin typeface="Lucida Sans" panose="020B0602030504020204" pitchFamily="34" charset="0"/>
                <a:ea typeface="ＭＳ Ｐゴシック" panose="020B0600070205080204" pitchFamily="34" charset="-128"/>
              </a:rPr>
              <a:t>, 2010)</a:t>
            </a:r>
            <a:endParaRPr lang="en-GB" altLang="cy-GB" sz="2400" dirty="0" smtClean="0">
              <a:solidFill>
                <a:srgbClr val="002060"/>
              </a:solidFill>
              <a:latin typeface="Lucida Sans" pitchFamily="34" charset="0"/>
            </a:endParaRPr>
          </a:p>
        </p:txBody>
      </p:sp>
      <p:sp>
        <p:nvSpPr>
          <p:cNvPr id="5124" name="Rectangle 6"/>
          <p:cNvSpPr>
            <a:spLocks noGrp="1" noChangeArrowheads="1"/>
          </p:cNvSpPr>
          <p:nvPr>
            <p:ph type="body" sz="half" idx="4294967295"/>
          </p:nvPr>
        </p:nvSpPr>
        <p:spPr>
          <a:xfrm>
            <a:off x="5040313" y="1268413"/>
            <a:ext cx="4103687" cy="4475162"/>
          </a:xfrm>
        </p:spPr>
        <p:txBody>
          <a:bodyPr rtlCol="0">
            <a:normAutofit/>
          </a:bodyPr>
          <a:lstStyle/>
          <a:p>
            <a:pPr>
              <a:defRPr/>
            </a:pP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a:p>
            <a:pPr>
              <a:defRPr/>
            </a:pP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p:txBody>
      </p:sp>
      <p:graphicFrame>
        <p:nvGraphicFramePr>
          <p:cNvPr id="2" name="Diagram 1"/>
          <p:cNvGraphicFramePr/>
          <p:nvPr>
            <p:extLst>
              <p:ext uri="{D42A27DB-BD31-4B8C-83A1-F6EECF244321}">
                <p14:modId xmlns:p14="http://schemas.microsoft.com/office/powerpoint/2010/main" val="4209669149"/>
              </p:ext>
            </p:extLst>
          </p:nvPr>
        </p:nvGraphicFramePr>
        <p:xfrm>
          <a:off x="467544" y="1412776"/>
          <a:ext cx="8352928" cy="40482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0073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11560" y="404664"/>
            <a:ext cx="7992888" cy="647700"/>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Egwyddorion </a:t>
            </a:r>
            <a:r>
              <a:rPr lang="cy-GB" altLang="en-US" sz="2400" kern="0" dirty="0">
                <a:solidFill>
                  <a:srgbClr val="000000"/>
                </a:solidFill>
                <a:latin typeface="Lucida Sans" panose="020B0602030504020204" pitchFamily="34" charset="0"/>
                <a:ea typeface="ＭＳ Ｐゴシック" panose="020B0600070205080204" pitchFamily="34" charset="-128"/>
              </a:rPr>
              <a:t>g</a:t>
            </a:r>
            <a:r>
              <a:rPr lang="cy-GB" altLang="en-US" sz="2400" kern="0" dirty="0" smtClean="0">
                <a:solidFill>
                  <a:srgbClr val="000000"/>
                </a:solidFill>
                <a:latin typeface="Lucida Sans" panose="020B0602030504020204" pitchFamily="34" charset="0"/>
                <a:ea typeface="ＭＳ Ｐゴシック" panose="020B0600070205080204" pitchFamily="34" charset="-128"/>
              </a:rPr>
              <a:t>weithio mewn partneriaeth</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err="1" smtClean="0">
                <a:solidFill>
                  <a:srgbClr val="002060"/>
                </a:solidFill>
                <a:latin typeface="Lucida Sans" panose="020B0602030504020204" pitchFamily="34" charset="0"/>
                <a:ea typeface="ＭＳ Ｐゴシック" panose="020B0600070205080204" pitchFamily="34" charset="-128"/>
              </a:rPr>
              <a:t>Principles</a:t>
            </a:r>
            <a:r>
              <a:rPr lang="cy-GB" altLang="en-US" sz="2400" kern="0" dirty="0" smtClean="0">
                <a:solidFill>
                  <a:srgbClr val="002060"/>
                </a:solidFill>
                <a:latin typeface="Lucida Sans" panose="020B0602030504020204" pitchFamily="34" charset="0"/>
                <a:ea typeface="ＭＳ Ｐゴシック" panose="020B0600070205080204" pitchFamily="34" charset="-128"/>
              </a:rPr>
              <a:t> of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partnership</a:t>
            </a:r>
            <a:r>
              <a:rPr lang="cy-GB" altLang="en-US" sz="2400" kern="0" dirty="0" smtClean="0">
                <a:solidFill>
                  <a:srgbClr val="002060"/>
                </a:solidFill>
                <a:latin typeface="Lucida Sans" panose="020B0602030504020204" pitchFamily="34" charset="0"/>
                <a:ea typeface="ＭＳ Ｐゴシック" panose="020B0600070205080204" pitchFamily="34" charset="-128"/>
              </a:rPr>
              <a:t>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working</a:t>
            </a:r>
            <a:r>
              <a:rPr lang="cy-GB" altLang="en-US" sz="2400" kern="0" dirty="0" smtClean="0">
                <a:solidFill>
                  <a:srgbClr val="002060"/>
                </a:solidFill>
                <a:latin typeface="Lucida Sans" panose="020B0602030504020204" pitchFamily="34" charset="0"/>
                <a:ea typeface="ＭＳ Ｐゴシック" panose="020B0600070205080204" pitchFamily="34" charset="-128"/>
              </a:rPr>
              <a:t>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Gasper</a:t>
            </a:r>
            <a:r>
              <a:rPr lang="cy-GB" altLang="en-US" sz="2400" kern="0" dirty="0" smtClean="0">
                <a:solidFill>
                  <a:srgbClr val="002060"/>
                </a:solidFill>
                <a:latin typeface="Lucida Sans" panose="020B0602030504020204" pitchFamily="34" charset="0"/>
                <a:ea typeface="ＭＳ Ｐゴシック" panose="020B0600070205080204" pitchFamily="34" charset="-128"/>
              </a:rPr>
              <a:t>, 2010)</a:t>
            </a:r>
            <a:endParaRPr lang="en-GB" altLang="cy-GB" sz="2400" dirty="0" smtClean="0">
              <a:solidFill>
                <a:srgbClr val="002060"/>
              </a:solidFill>
              <a:latin typeface="Lucida Sans" pitchFamily="34" charset="0"/>
            </a:endParaRPr>
          </a:p>
        </p:txBody>
      </p:sp>
      <p:sp>
        <p:nvSpPr>
          <p:cNvPr id="5124" name="Rectangle 6"/>
          <p:cNvSpPr>
            <a:spLocks noGrp="1" noChangeArrowheads="1"/>
          </p:cNvSpPr>
          <p:nvPr>
            <p:ph type="body" sz="half" idx="4294967295"/>
          </p:nvPr>
        </p:nvSpPr>
        <p:spPr>
          <a:xfrm>
            <a:off x="5040313" y="1268413"/>
            <a:ext cx="4103687" cy="4475162"/>
          </a:xfrm>
        </p:spPr>
        <p:txBody>
          <a:bodyPr rtlCol="0">
            <a:normAutofit/>
          </a:bodyPr>
          <a:lstStyle/>
          <a:p>
            <a:pPr>
              <a:defRPr/>
            </a:pP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a:p>
            <a:pPr>
              <a:defRPr/>
            </a:pP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p:txBody>
      </p:sp>
      <p:graphicFrame>
        <p:nvGraphicFramePr>
          <p:cNvPr id="3" name="Diagram 2"/>
          <p:cNvGraphicFramePr/>
          <p:nvPr>
            <p:extLst>
              <p:ext uri="{D42A27DB-BD31-4B8C-83A1-F6EECF244321}">
                <p14:modId xmlns:p14="http://schemas.microsoft.com/office/powerpoint/2010/main" val="3721471858"/>
              </p:ext>
            </p:extLst>
          </p:nvPr>
        </p:nvGraphicFramePr>
        <p:xfrm>
          <a:off x="323528" y="1484784"/>
          <a:ext cx="8568952"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flipH="1">
            <a:off x="3851920" y="2708918"/>
            <a:ext cx="1512168" cy="923330"/>
          </a:xfrm>
          <a:prstGeom prst="rect">
            <a:avLst/>
          </a:prstGeom>
          <a:noFill/>
        </p:spPr>
        <p:txBody>
          <a:bodyPr wrap="square" rtlCol="0">
            <a:spAutoFit/>
          </a:bodyPr>
          <a:lstStyle/>
          <a:p>
            <a:r>
              <a:rPr lang="en-GB" dirty="0" smtClean="0"/>
              <a:t>The child, family and community</a:t>
            </a:r>
            <a:endParaRPr lang="en-GB" dirty="0"/>
          </a:p>
        </p:txBody>
      </p:sp>
      <p:sp>
        <p:nvSpPr>
          <p:cNvPr id="5" name="TextBox 4"/>
          <p:cNvSpPr txBox="1"/>
          <p:nvPr/>
        </p:nvSpPr>
        <p:spPr>
          <a:xfrm flipH="1">
            <a:off x="6201894" y="2591193"/>
            <a:ext cx="1394441" cy="646331"/>
          </a:xfrm>
          <a:prstGeom prst="rect">
            <a:avLst/>
          </a:prstGeom>
          <a:noFill/>
        </p:spPr>
        <p:txBody>
          <a:bodyPr wrap="square" rtlCol="0">
            <a:spAutoFit/>
          </a:bodyPr>
          <a:lstStyle/>
          <a:p>
            <a:r>
              <a:rPr lang="en-GB" dirty="0" smtClean="0"/>
              <a:t>Private and Voluntary</a:t>
            </a:r>
            <a:endParaRPr lang="en-GB" dirty="0"/>
          </a:p>
        </p:txBody>
      </p:sp>
      <p:sp>
        <p:nvSpPr>
          <p:cNvPr id="6" name="TextBox 5"/>
          <p:cNvSpPr txBox="1"/>
          <p:nvPr/>
        </p:nvSpPr>
        <p:spPr>
          <a:xfrm>
            <a:off x="5940152" y="4247377"/>
            <a:ext cx="1224136" cy="646331"/>
          </a:xfrm>
          <a:prstGeom prst="rect">
            <a:avLst/>
          </a:prstGeom>
          <a:noFill/>
        </p:spPr>
        <p:txBody>
          <a:bodyPr wrap="square" rtlCol="0">
            <a:spAutoFit/>
          </a:bodyPr>
          <a:lstStyle/>
          <a:p>
            <a:r>
              <a:rPr lang="en-GB" dirty="0" smtClean="0"/>
              <a:t>ECEC Services</a:t>
            </a:r>
            <a:endParaRPr lang="en-GB" dirty="0"/>
          </a:p>
        </p:txBody>
      </p:sp>
      <p:sp>
        <p:nvSpPr>
          <p:cNvPr id="7" name="TextBox 6"/>
          <p:cNvSpPr txBox="1"/>
          <p:nvPr/>
        </p:nvSpPr>
        <p:spPr>
          <a:xfrm flipH="1">
            <a:off x="1305351" y="2545474"/>
            <a:ext cx="1250424" cy="646331"/>
          </a:xfrm>
          <a:prstGeom prst="rect">
            <a:avLst/>
          </a:prstGeom>
          <a:noFill/>
        </p:spPr>
        <p:txBody>
          <a:bodyPr wrap="square" rtlCol="0">
            <a:spAutoFit/>
          </a:bodyPr>
          <a:lstStyle/>
          <a:p>
            <a:r>
              <a:rPr lang="en-GB" dirty="0" smtClean="0"/>
              <a:t>Local Authority</a:t>
            </a:r>
            <a:endParaRPr lang="en-GB" dirty="0"/>
          </a:p>
        </p:txBody>
      </p:sp>
      <p:sp>
        <p:nvSpPr>
          <p:cNvPr id="8" name="TextBox 7"/>
          <p:cNvSpPr txBox="1"/>
          <p:nvPr/>
        </p:nvSpPr>
        <p:spPr>
          <a:xfrm>
            <a:off x="1501945" y="3887337"/>
            <a:ext cx="1413871" cy="646331"/>
          </a:xfrm>
          <a:prstGeom prst="rect">
            <a:avLst/>
          </a:prstGeom>
          <a:noFill/>
        </p:spPr>
        <p:txBody>
          <a:bodyPr wrap="square" rtlCol="0">
            <a:spAutoFit/>
          </a:bodyPr>
          <a:lstStyle/>
          <a:p>
            <a:r>
              <a:rPr lang="en-GB" dirty="0" smtClean="0"/>
              <a:t>ECEC Services</a:t>
            </a:r>
            <a:endParaRPr lang="en-GB" dirty="0"/>
          </a:p>
        </p:txBody>
      </p:sp>
    </p:spTree>
    <p:extLst>
      <p:ext uri="{BB962C8B-B14F-4D97-AF65-F5344CB8AC3E}">
        <p14:creationId xmlns:p14="http://schemas.microsoft.com/office/powerpoint/2010/main" val="913634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700"/>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Fframwaith gwaith cymdeithasol</a:t>
            </a:r>
            <a:r>
              <a:rPr lang="cy-GB" altLang="en-US" sz="3000" kern="0" dirty="0">
                <a:solidFill>
                  <a:srgbClr val="002060"/>
                </a:solidFill>
                <a:latin typeface="Lucida Sans" panose="020B0602030504020204" pitchFamily="34" charset="0"/>
                <a:ea typeface="ＭＳ Ｐゴシック" panose="020B0600070205080204" pitchFamily="34" charset="-128"/>
              </a:rPr>
              <a:t/>
            </a:r>
            <a:br>
              <a:rPr lang="cy-GB" altLang="en-US" sz="3000" kern="0" dirty="0">
                <a:solidFill>
                  <a:srgbClr val="002060"/>
                </a:solidFill>
                <a:latin typeface="Lucida Sans" panose="020B0602030504020204" pitchFamily="34" charset="0"/>
                <a:ea typeface="ＭＳ Ｐゴシック" panose="020B0600070205080204" pitchFamily="34" charset="-128"/>
              </a:rPr>
            </a:br>
            <a:r>
              <a:rPr lang="cy-GB" altLang="en-US" sz="3000" kern="0" dirty="0" err="1" smtClean="0">
                <a:solidFill>
                  <a:srgbClr val="002060"/>
                </a:solidFill>
                <a:latin typeface="Lucida Sans" panose="020B0602030504020204" pitchFamily="34" charset="0"/>
                <a:ea typeface="ＭＳ Ｐゴシック" panose="020B0600070205080204" pitchFamily="34" charset="-128"/>
              </a:rPr>
              <a:t>Social-work</a:t>
            </a:r>
            <a:r>
              <a:rPr lang="cy-GB" altLang="en-US" sz="3000" kern="0" dirty="0" smtClean="0">
                <a:solidFill>
                  <a:srgbClr val="002060"/>
                </a:solidFill>
                <a:latin typeface="Lucida Sans" panose="020B0602030504020204" pitchFamily="34" charset="0"/>
                <a:ea typeface="ＭＳ Ｐゴシック" panose="020B0600070205080204" pitchFamily="34" charset="-128"/>
              </a:rPr>
              <a:t> </a:t>
            </a:r>
            <a:r>
              <a:rPr lang="cy-GB" altLang="en-US" sz="3000" kern="0" dirty="0" err="1" smtClean="0">
                <a:solidFill>
                  <a:srgbClr val="002060"/>
                </a:solidFill>
                <a:latin typeface="Lucida Sans" panose="020B0602030504020204" pitchFamily="34" charset="0"/>
                <a:ea typeface="ＭＳ Ｐゴシック" panose="020B0600070205080204" pitchFamily="34" charset="-128"/>
              </a:rPr>
              <a:t>framework</a:t>
            </a:r>
            <a:endParaRPr lang="en-GB" altLang="cy-GB" sz="30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268413"/>
            <a:ext cx="4458146" cy="4475162"/>
          </a:xfrm>
        </p:spPr>
        <p:txBody>
          <a:bodyPr rtlCol="0">
            <a:normAutofit/>
          </a:bodyPr>
          <a:lstStyle/>
          <a:p>
            <a:pPr>
              <a:spcBef>
                <a:spcPts val="600"/>
              </a:spcBef>
              <a:defRPr/>
            </a:pPr>
            <a:r>
              <a:rPr lang="cy-GB" altLang="cy-GB" sz="2000" dirty="0" smtClean="0">
                <a:latin typeface="Lucida Sans" pitchFamily="34" charset="0"/>
              </a:rPr>
              <a:t>Fframwaith </a:t>
            </a:r>
            <a:r>
              <a:rPr lang="cy-GB" altLang="cy-GB" sz="2000" dirty="0">
                <a:latin typeface="Lucida Sans" pitchFamily="34" charset="0"/>
              </a:rPr>
              <a:t>cysyniadol </a:t>
            </a:r>
            <a:r>
              <a:rPr lang="cy-GB" altLang="cy-GB" sz="2000" dirty="0" smtClean="0">
                <a:latin typeface="Lucida Sans" pitchFamily="34" charset="0"/>
              </a:rPr>
              <a:t>sydd yn </a:t>
            </a:r>
            <a:r>
              <a:rPr lang="cy-GB" altLang="cy-GB" sz="2000" dirty="0">
                <a:latin typeface="Lucida Sans" pitchFamily="34" charset="0"/>
              </a:rPr>
              <a:t>cynnwys damcaniaethau, modelau a safbwyntiau</a:t>
            </a:r>
          </a:p>
          <a:p>
            <a:pPr>
              <a:spcBef>
                <a:spcPts val="600"/>
              </a:spcBef>
              <a:defRPr/>
            </a:pPr>
            <a:r>
              <a:rPr lang="cy-GB" altLang="cy-GB" sz="2000" dirty="0">
                <a:latin typeface="Lucida Sans" pitchFamily="34" charset="0"/>
              </a:rPr>
              <a:t>Set gydlynol o gysyniadau, credoau, gwerthoedd, cynigion, rhagdybiaethau, damcaniaethau ac egwyddorion</a:t>
            </a:r>
          </a:p>
          <a:p>
            <a:pPr>
              <a:spcBef>
                <a:spcPts val="600"/>
              </a:spcBef>
              <a:defRPr/>
            </a:pPr>
            <a:r>
              <a:rPr lang="cy-GB" altLang="cy-GB" sz="2000" dirty="0">
                <a:latin typeface="Lucida Sans" pitchFamily="34" charset="0"/>
              </a:rPr>
              <a:t>Cymru - AWIF (Fframwaith Sefydlu Cymru Gyfan ar gyfer Iechyd a Gofal Cymdeithasol)</a:t>
            </a:r>
          </a:p>
          <a:p>
            <a:pPr>
              <a:spcBef>
                <a:spcPts val="600"/>
              </a:spcBef>
              <a:defRPr/>
            </a:pPr>
            <a:r>
              <a:rPr lang="cy-GB" altLang="cy-GB" sz="2000" dirty="0">
                <a:latin typeface="Lucida Sans" pitchFamily="34" charset="0"/>
              </a:rPr>
              <a:t>Lloegr - PCF (Fframwaith Galluoedd Proffesiynol)</a:t>
            </a:r>
            <a:endParaRPr lang="cy-GB" altLang="cy-GB" sz="2000" dirty="0" smtClean="0">
              <a:latin typeface="Lucida Sans" pitchFamily="34" charset="0"/>
            </a:endParaRPr>
          </a:p>
        </p:txBody>
      </p:sp>
      <p:sp>
        <p:nvSpPr>
          <p:cNvPr id="5124" name="Rectangle 6"/>
          <p:cNvSpPr>
            <a:spLocks noGrp="1" noChangeArrowheads="1"/>
          </p:cNvSpPr>
          <p:nvPr>
            <p:ph type="body" sz="half" idx="2"/>
          </p:nvPr>
        </p:nvSpPr>
        <p:spPr>
          <a:xfrm>
            <a:off x="4565650" y="1268412"/>
            <a:ext cx="4470845" cy="5184923"/>
          </a:xfrm>
        </p:spPr>
        <p:txBody>
          <a:bodyPr rtlCol="0">
            <a:normAutofit/>
          </a:bodyPr>
          <a:lstStyle/>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A conceptual framework which is made up of theories, models and perspectives</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A coherent set of concepts, beliefs, values, propositions, assumptions, hypotheses and principles</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Wales – AWIF (All Wales Induction Framework for Health and Social Care)</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England – PCF (Professional Capabilities Framework)</a:t>
            </a:r>
          </a:p>
        </p:txBody>
      </p:sp>
    </p:spTree>
    <p:extLst>
      <p:ext uri="{BB962C8B-B14F-4D97-AF65-F5344CB8AC3E}">
        <p14:creationId xmlns:p14="http://schemas.microsoft.com/office/powerpoint/2010/main" val="40515081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700"/>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Tasg</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cy-GB" altLang="en-US" sz="3000" kern="0" dirty="0" err="1" smtClean="0">
                <a:solidFill>
                  <a:srgbClr val="002060"/>
                </a:solidFill>
                <a:latin typeface="Lucida Sans" panose="020B0602030504020204" pitchFamily="34" charset="0"/>
                <a:ea typeface="ＭＳ Ｐゴシック" panose="020B0600070205080204" pitchFamily="34" charset="-128"/>
              </a:rPr>
              <a:t>Task</a:t>
            </a:r>
            <a:endParaRPr lang="en-GB" altLang="cy-GB" sz="30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268413"/>
            <a:ext cx="4458146" cy="3960787"/>
          </a:xfrm>
        </p:spPr>
        <p:txBody>
          <a:bodyPr rtlCol="0">
            <a:normAutofit/>
          </a:bodyPr>
          <a:lstStyle/>
          <a:p>
            <a:pPr marL="0" indent="0">
              <a:spcBef>
                <a:spcPts val="600"/>
              </a:spcBef>
              <a:buNone/>
              <a:defRPr/>
            </a:pPr>
            <a:r>
              <a:rPr lang="cy-GB" altLang="cy-GB" sz="2000" dirty="0">
                <a:latin typeface="Lucida Sans" pitchFamily="34" charset="0"/>
              </a:rPr>
              <a:t>Edrychwch ar yr AWIF ar gyfer Cymru </a:t>
            </a:r>
            <a:r>
              <a:rPr lang="cy-GB" altLang="cy-GB" sz="2000" dirty="0" smtClean="0">
                <a:latin typeface="Lucida Sans" pitchFamily="34" charset="0"/>
              </a:rPr>
              <a:t>a’r </a:t>
            </a:r>
            <a:r>
              <a:rPr lang="cy-GB" altLang="cy-GB" sz="2000" dirty="0">
                <a:latin typeface="Lucida Sans" pitchFamily="34" charset="0"/>
              </a:rPr>
              <a:t>PCF ar gyfer Lloegr:</a:t>
            </a:r>
          </a:p>
          <a:p>
            <a:pPr>
              <a:spcBef>
                <a:spcPts val="600"/>
              </a:spcBef>
              <a:defRPr/>
            </a:pPr>
            <a:r>
              <a:rPr lang="cy-GB" altLang="cy-GB" sz="2000" dirty="0">
                <a:latin typeface="Lucida Sans" pitchFamily="34" charset="0"/>
              </a:rPr>
              <a:t>Unrhyw debygrwydd?</a:t>
            </a:r>
          </a:p>
          <a:p>
            <a:pPr>
              <a:spcBef>
                <a:spcPts val="600"/>
              </a:spcBef>
              <a:defRPr/>
            </a:pPr>
            <a:r>
              <a:rPr lang="cy-GB" altLang="cy-GB" sz="2000" dirty="0">
                <a:latin typeface="Lucida Sans" pitchFamily="34" charset="0"/>
              </a:rPr>
              <a:t>Unrhyw wahaniaethau?</a:t>
            </a:r>
          </a:p>
          <a:p>
            <a:pPr>
              <a:spcBef>
                <a:spcPts val="600"/>
              </a:spcBef>
              <a:defRPr/>
            </a:pPr>
            <a:r>
              <a:rPr lang="cy-GB" altLang="cy-GB" sz="2000" dirty="0">
                <a:latin typeface="Lucida Sans" pitchFamily="34" charset="0"/>
              </a:rPr>
              <a:t>Pam y gallai hynny fod?</a:t>
            </a:r>
          </a:p>
          <a:p>
            <a:pPr>
              <a:spcBef>
                <a:spcPts val="600"/>
              </a:spcBef>
              <a:defRPr/>
            </a:pPr>
            <a:r>
              <a:rPr lang="cy-GB" altLang="cy-GB" sz="2000" dirty="0">
                <a:latin typeface="Lucida Sans" pitchFamily="34" charset="0"/>
              </a:rPr>
              <a:t>Goblygiadau posib?</a:t>
            </a:r>
          </a:p>
          <a:p>
            <a:pPr marL="0" indent="0">
              <a:spcBef>
                <a:spcPts val="600"/>
              </a:spcBef>
              <a:buNone/>
              <a:defRPr/>
            </a:pPr>
            <a:r>
              <a:rPr lang="cy-GB" altLang="cy-GB" sz="2000" dirty="0">
                <a:latin typeface="Lucida Sans" pitchFamily="34" charset="0"/>
              </a:rPr>
              <a:t>Ystyriwch deuluoedd sy'n byw ar ffiniau….</a:t>
            </a:r>
          </a:p>
          <a:p>
            <a:pPr>
              <a:spcBef>
                <a:spcPts val="600"/>
              </a:spcBef>
              <a:defRPr/>
            </a:pPr>
            <a:r>
              <a:rPr lang="cy-GB" altLang="cy-GB" sz="2000" dirty="0">
                <a:latin typeface="Lucida Sans" pitchFamily="34" charset="0"/>
              </a:rPr>
              <a:t>Beth am arfer mewn gwledydd eraill?</a:t>
            </a:r>
            <a:endParaRPr lang="cy-GB" altLang="cy-GB" sz="2000" dirty="0" smtClean="0">
              <a:latin typeface="Lucida Sans" pitchFamily="34" charset="0"/>
            </a:endParaRPr>
          </a:p>
        </p:txBody>
      </p:sp>
      <p:sp>
        <p:nvSpPr>
          <p:cNvPr id="5124" name="Rectangle 6"/>
          <p:cNvSpPr>
            <a:spLocks noGrp="1" noChangeArrowheads="1"/>
          </p:cNvSpPr>
          <p:nvPr>
            <p:ph type="body" sz="half" idx="2"/>
          </p:nvPr>
        </p:nvSpPr>
        <p:spPr>
          <a:xfrm>
            <a:off x="4565650" y="1268413"/>
            <a:ext cx="4470845" cy="4104804"/>
          </a:xfrm>
        </p:spPr>
        <p:txBody>
          <a:bodyPr rtlCol="0">
            <a:normAutofit/>
          </a:bodyPr>
          <a:lstStyle/>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Have a look at both the AWIF for Wales and PCF for England:</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Any similarities?</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Any differences?</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Why could that be?</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Possible implications?</a:t>
            </a: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Consider families that live on    borders….</a:t>
            </a: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What about practice in other countries?</a:t>
            </a:r>
          </a:p>
        </p:txBody>
      </p:sp>
    </p:spTree>
    <p:extLst>
      <p:ext uri="{BB962C8B-B14F-4D97-AF65-F5344CB8AC3E}">
        <p14:creationId xmlns:p14="http://schemas.microsoft.com/office/powerpoint/2010/main" val="206026045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205093" cy="359891"/>
          </a:xfrm>
        </p:spPr>
        <p:txBody>
          <a:bodyPr rtlCol="0">
            <a:noAutofit/>
          </a:bodyPr>
          <a:lstStyle/>
          <a:p>
            <a:pPr>
              <a:defRPr/>
            </a:pPr>
            <a:r>
              <a:rPr lang="de-DE" altLang="en-US" sz="2400" kern="0" dirty="0" smtClean="0">
                <a:solidFill>
                  <a:srgbClr val="000000"/>
                </a:solidFill>
                <a:latin typeface="Lucida Sans" panose="020B0602030504020204" pitchFamily="34" charset="0"/>
                <a:ea typeface="ＭＳ Ｐゴシック" panose="020B0600070205080204" pitchFamily="34" charset="-128"/>
              </a:rPr>
              <a:t>Dull </a:t>
            </a:r>
            <a:r>
              <a:rPr lang="de-DE" altLang="en-US" sz="2400" kern="0" dirty="0">
                <a:solidFill>
                  <a:srgbClr val="000000"/>
                </a:solidFill>
                <a:latin typeface="Lucida Sans" panose="020B0602030504020204" pitchFamily="34" charset="0"/>
                <a:ea typeface="ＭＳ Ｐゴシック" panose="020B0600070205080204" pitchFamily="34" charset="-128"/>
              </a:rPr>
              <a:t>sy'n </a:t>
            </a:r>
            <a:r>
              <a:rPr lang="de-DE" altLang="en-US" sz="2400" kern="0" dirty="0" smtClean="0">
                <a:solidFill>
                  <a:srgbClr val="000000"/>
                </a:solidFill>
                <a:latin typeface="Lucida Sans" panose="020B0602030504020204" pitchFamily="34" charset="0"/>
                <a:ea typeface="ＭＳ Ｐゴシック" panose="020B0600070205080204" pitchFamily="34" charset="-128"/>
              </a:rPr>
              <a:t>Seiliedig </a:t>
            </a:r>
            <a:r>
              <a:rPr lang="de-DE" altLang="en-US" sz="2400" kern="0" dirty="0">
                <a:solidFill>
                  <a:srgbClr val="000000"/>
                </a:solidFill>
                <a:latin typeface="Lucida Sans" panose="020B0602030504020204" pitchFamily="34" charset="0"/>
                <a:ea typeface="ＭＳ Ｐゴシック" panose="020B0600070205080204" pitchFamily="34" charset="-128"/>
              </a:rPr>
              <a:t>ar G</a:t>
            </a:r>
            <a:r>
              <a:rPr lang="de-DE" altLang="en-US" sz="2400" kern="0" dirty="0" smtClean="0">
                <a:solidFill>
                  <a:srgbClr val="000000"/>
                </a:solidFill>
                <a:latin typeface="Lucida Sans" panose="020B0602030504020204" pitchFamily="34" charset="0"/>
                <a:ea typeface="ＭＳ Ｐゴシック" panose="020B0600070205080204" pitchFamily="34" charset="-128"/>
              </a:rPr>
              <a:t>ryfderau – 9 egwyddor</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cy-GB" altLang="en-US" sz="2400" kern="0" dirty="0" err="1" smtClean="0">
                <a:solidFill>
                  <a:srgbClr val="002060"/>
                </a:solidFill>
                <a:latin typeface="Lucida Sans" panose="020B0602030504020204" pitchFamily="34" charset="0"/>
                <a:ea typeface="ＭＳ Ｐゴシック" panose="020B0600070205080204" pitchFamily="34" charset="-128"/>
              </a:rPr>
              <a:t>Strengths</a:t>
            </a:r>
            <a:r>
              <a:rPr lang="cy-GB" altLang="en-US" sz="2400" kern="0" dirty="0" smtClean="0">
                <a:solidFill>
                  <a:srgbClr val="002060"/>
                </a:solidFill>
                <a:latin typeface="Lucida Sans" panose="020B0602030504020204" pitchFamily="34" charset="0"/>
                <a:ea typeface="ＭＳ Ｐゴシック" panose="020B0600070205080204" pitchFamily="34" charset="-128"/>
              </a:rPr>
              <a:t>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Based</a:t>
            </a:r>
            <a:r>
              <a:rPr lang="cy-GB" altLang="en-US" sz="2400" kern="0" dirty="0" smtClean="0">
                <a:solidFill>
                  <a:srgbClr val="002060"/>
                </a:solidFill>
                <a:latin typeface="Lucida Sans" panose="020B0602030504020204" pitchFamily="34" charset="0"/>
                <a:ea typeface="ＭＳ Ｐゴシック" panose="020B0600070205080204" pitchFamily="34" charset="-128"/>
              </a:rPr>
              <a:t>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Approach</a:t>
            </a:r>
            <a:r>
              <a:rPr lang="cy-GB" altLang="en-US" sz="2400" kern="0" dirty="0" smtClean="0">
                <a:solidFill>
                  <a:srgbClr val="002060"/>
                </a:solidFill>
                <a:latin typeface="Lucida Sans" panose="020B0602030504020204" pitchFamily="34" charset="0"/>
                <a:ea typeface="ＭＳ Ｐゴシック" panose="020B0600070205080204" pitchFamily="34" charset="-128"/>
              </a:rPr>
              <a:t> – 9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principles</a:t>
            </a:r>
            <a:endParaRPr lang="en-GB" altLang="cy-GB" sz="30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07504" y="1052736"/>
            <a:ext cx="4458146" cy="4680521"/>
          </a:xfrm>
        </p:spPr>
        <p:txBody>
          <a:bodyPr rtlCol="0">
            <a:normAutofit fontScale="77500" lnSpcReduction="20000"/>
          </a:bodyPr>
          <a:lstStyle/>
          <a:p>
            <a:pPr marL="0" indent="0">
              <a:spcBef>
                <a:spcPts val="600"/>
              </a:spcBef>
              <a:buNone/>
              <a:defRPr/>
            </a:pPr>
            <a:r>
              <a:rPr lang="cy-GB" altLang="cy-GB" sz="2000" dirty="0" smtClean="0">
                <a:latin typeface="Lucida Sans" pitchFamily="34" charset="0"/>
              </a:rPr>
              <a:t>1. Mae </a:t>
            </a:r>
            <a:r>
              <a:rPr lang="cy-GB" altLang="cy-GB" sz="2000" dirty="0">
                <a:latin typeface="Lucida Sans" pitchFamily="34" charset="0"/>
              </a:rPr>
              <a:t>gan bobl unigrywiaeth sy'n eu helpu i esblygu a symud ar hyd eu taith. Gall y nodweddion unigryw </a:t>
            </a:r>
            <a:r>
              <a:rPr lang="cy-GB" altLang="cy-GB" sz="2000" dirty="0" smtClean="0">
                <a:latin typeface="Lucida Sans" pitchFamily="34" charset="0"/>
              </a:rPr>
              <a:t>hyn fod </a:t>
            </a:r>
            <a:r>
              <a:rPr lang="cy-GB" altLang="cy-GB" sz="2000" dirty="0">
                <a:latin typeface="Lucida Sans" pitchFamily="34" charset="0"/>
              </a:rPr>
              <a:t>naill ai:</a:t>
            </a:r>
          </a:p>
          <a:p>
            <a:pPr marL="0" indent="0">
              <a:spcBef>
                <a:spcPts val="600"/>
              </a:spcBef>
              <a:buNone/>
              <a:defRPr/>
            </a:pPr>
            <a:r>
              <a:rPr lang="cy-GB" altLang="cy-GB" sz="2000" dirty="0">
                <a:latin typeface="Lucida Sans" pitchFamily="34" charset="0"/>
              </a:rPr>
              <a:t>a) Potensial; b) Cryfderau; c) Galluoedd</a:t>
            </a:r>
          </a:p>
          <a:p>
            <a:pPr marL="0" indent="0">
              <a:spcBef>
                <a:spcPts val="600"/>
              </a:spcBef>
              <a:buNone/>
              <a:defRPr/>
            </a:pPr>
            <a:r>
              <a:rPr lang="cy-GB" altLang="cy-GB" sz="2000" dirty="0">
                <a:latin typeface="Lucida Sans" pitchFamily="34" charset="0"/>
              </a:rPr>
              <a:t>2. Yr hyn sy'n cael sylw neu ffocws yw'r hyn yr ydym yn ymdrechu amdano ac yn y pen draw yn dod yn realiti.</a:t>
            </a:r>
          </a:p>
          <a:p>
            <a:pPr marL="0" indent="0">
              <a:spcBef>
                <a:spcPts val="600"/>
              </a:spcBef>
              <a:buNone/>
              <a:defRPr/>
            </a:pPr>
            <a:r>
              <a:rPr lang="cy-GB" altLang="cy-GB" sz="2000" dirty="0">
                <a:latin typeface="Lucida Sans" pitchFamily="34" charset="0"/>
              </a:rPr>
              <a:t>3. Byddwch yn ofalus gyda'ch geiriau a'ch iaith. Mae ein hiaith yn creu ein realiti.</a:t>
            </a:r>
          </a:p>
          <a:p>
            <a:pPr marL="0" indent="0">
              <a:spcBef>
                <a:spcPts val="600"/>
              </a:spcBef>
              <a:buNone/>
              <a:defRPr/>
            </a:pPr>
            <a:r>
              <a:rPr lang="cy-GB" altLang="cy-GB" sz="2000" dirty="0">
                <a:latin typeface="Lucida Sans" pitchFamily="34" charset="0"/>
              </a:rPr>
              <a:t>4. Derbyn newid, mae bywyd a'n byd yn esblygu'n barhaus; peidiwch â gwrthsefyll.</a:t>
            </a:r>
          </a:p>
          <a:p>
            <a:pPr marL="0" indent="0">
              <a:spcBef>
                <a:spcPts val="600"/>
              </a:spcBef>
              <a:buNone/>
              <a:defRPr/>
            </a:pPr>
            <a:r>
              <a:rPr lang="cy-GB" altLang="cy-GB" sz="2000" dirty="0">
                <a:latin typeface="Lucida Sans" pitchFamily="34" charset="0"/>
              </a:rPr>
              <a:t>5. Cefnogwch eraill mor ddilys ag y gallwch. Fe welwch fod eich perthnasoedd yn ddyfnach ac yn fwy ystyrlon.</a:t>
            </a:r>
          </a:p>
          <a:p>
            <a:pPr marL="0" indent="0">
              <a:spcBef>
                <a:spcPts val="600"/>
              </a:spcBef>
              <a:buNone/>
              <a:defRPr/>
            </a:pPr>
            <a:r>
              <a:rPr lang="cy-GB" altLang="cy-GB" sz="2000" dirty="0">
                <a:latin typeface="Lucida Sans" pitchFamily="34" charset="0"/>
              </a:rPr>
              <a:t>6. Y person neu'r cleient yw storïwr ei stori ei hun.</a:t>
            </a:r>
          </a:p>
          <a:p>
            <a:pPr marL="0" indent="0">
              <a:spcBef>
                <a:spcPts val="600"/>
              </a:spcBef>
              <a:buNone/>
              <a:defRPr/>
            </a:pPr>
            <a:r>
              <a:rPr lang="cy-GB" altLang="cy-GB" sz="2000" dirty="0">
                <a:latin typeface="Lucida Sans" pitchFamily="34" charset="0"/>
              </a:rPr>
              <a:t>7. Adeiladu ar yr hyn rydych chi'n ei wybod a'i brofi i freuddwydio'r dyfodol.</a:t>
            </a:r>
          </a:p>
          <a:p>
            <a:pPr marL="0" indent="0">
              <a:spcBef>
                <a:spcPts val="600"/>
              </a:spcBef>
              <a:buNone/>
              <a:defRPr/>
            </a:pPr>
            <a:r>
              <a:rPr lang="cy-GB" altLang="cy-GB" sz="2000" dirty="0">
                <a:latin typeface="Lucida Sans" pitchFamily="34" charset="0"/>
              </a:rPr>
              <a:t>8. Mae gan adeiladu gallu sawl agwedd a threfniadaeth. Byddwch yn hyblyg.</a:t>
            </a:r>
          </a:p>
          <a:p>
            <a:pPr marL="0" indent="0">
              <a:spcBef>
                <a:spcPts val="600"/>
              </a:spcBef>
              <a:buNone/>
              <a:defRPr/>
            </a:pPr>
            <a:r>
              <a:rPr lang="cy-GB" altLang="cy-GB" sz="2000" dirty="0">
                <a:latin typeface="Lucida Sans" pitchFamily="34" charset="0"/>
              </a:rPr>
              <a:t>9. Byddwch yn gydweithredol. Byddwch yn ymaddasol a gwahaniaeth gwerth.</a:t>
            </a:r>
            <a:endParaRPr lang="cy-GB" altLang="cy-GB" sz="2000" dirty="0" smtClean="0">
              <a:latin typeface="Lucida Sans" pitchFamily="34" charset="0"/>
            </a:endParaRPr>
          </a:p>
        </p:txBody>
      </p:sp>
      <p:sp>
        <p:nvSpPr>
          <p:cNvPr id="5124" name="Rectangle 6"/>
          <p:cNvSpPr>
            <a:spLocks noGrp="1" noChangeArrowheads="1"/>
          </p:cNvSpPr>
          <p:nvPr>
            <p:ph type="body" sz="half" idx="2"/>
          </p:nvPr>
        </p:nvSpPr>
        <p:spPr>
          <a:xfrm>
            <a:off x="4565650" y="1052736"/>
            <a:ext cx="4470845" cy="4680521"/>
          </a:xfrm>
        </p:spPr>
        <p:txBody>
          <a:bodyPr rtlCol="0">
            <a:normAutofit fontScale="70000" lnSpcReduction="20000"/>
          </a:bodyPr>
          <a:lstStyle/>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1. People possess a </a:t>
            </a:r>
            <a:r>
              <a:rPr lang="en-GB" altLang="en-US" sz="2000" kern="0" dirty="0">
                <a:solidFill>
                  <a:srgbClr val="002060"/>
                </a:solidFill>
                <a:latin typeface="Lucida Sans" panose="020B0602030504020204" pitchFamily="34" charset="0"/>
                <a:ea typeface="ＭＳ Ｐゴシック" panose="020B0600070205080204" pitchFamily="34" charset="-128"/>
              </a:rPr>
              <a:t>uniqueness that helps </a:t>
            </a:r>
            <a:r>
              <a:rPr lang="en-GB" altLang="en-US" sz="2000" kern="0" dirty="0" smtClean="0">
                <a:solidFill>
                  <a:srgbClr val="002060"/>
                </a:solidFill>
                <a:latin typeface="Lucida Sans" panose="020B0602030504020204" pitchFamily="34" charset="0"/>
                <a:ea typeface="ＭＳ Ｐゴシック" panose="020B0600070205080204" pitchFamily="34" charset="-128"/>
              </a:rPr>
              <a:t>them evolve </a:t>
            </a:r>
            <a:r>
              <a:rPr lang="en-GB" altLang="en-US" sz="2000" kern="0" dirty="0">
                <a:solidFill>
                  <a:srgbClr val="002060"/>
                </a:solidFill>
                <a:latin typeface="Lucida Sans" panose="020B0602030504020204" pitchFamily="34" charset="0"/>
                <a:ea typeface="ＭＳ Ｐゴシック" panose="020B0600070205080204" pitchFamily="34" charset="-128"/>
              </a:rPr>
              <a:t>and move along </a:t>
            </a:r>
            <a:r>
              <a:rPr lang="en-GB" altLang="en-US" sz="2000" kern="0" dirty="0" smtClean="0">
                <a:solidFill>
                  <a:srgbClr val="002060"/>
                </a:solidFill>
                <a:latin typeface="Lucida Sans" panose="020B0602030504020204" pitchFamily="34" charset="0"/>
                <a:ea typeface="ＭＳ Ｐゴシック" panose="020B0600070205080204" pitchFamily="34" charset="-128"/>
              </a:rPr>
              <a:t>their </a:t>
            </a:r>
            <a:r>
              <a:rPr lang="en-GB" altLang="en-US" sz="2000" kern="0" dirty="0">
                <a:solidFill>
                  <a:srgbClr val="002060"/>
                </a:solidFill>
                <a:latin typeface="Lucida Sans" panose="020B0602030504020204" pitchFamily="34" charset="0"/>
                <a:ea typeface="ＭＳ Ｐゴシック" panose="020B0600070205080204" pitchFamily="34" charset="-128"/>
              </a:rPr>
              <a:t>journey. These unique characteristics can </a:t>
            </a:r>
            <a:r>
              <a:rPr lang="en-GB" altLang="en-US" sz="2000" kern="0" dirty="0" smtClean="0">
                <a:solidFill>
                  <a:srgbClr val="002060"/>
                </a:solidFill>
                <a:latin typeface="Lucida Sans" panose="020B0602030504020204" pitchFamily="34" charset="0"/>
                <a:ea typeface="ＭＳ Ｐゴシック" panose="020B0600070205080204" pitchFamily="34" charset="-128"/>
              </a:rPr>
              <a:t>be either</a:t>
            </a:r>
            <a:r>
              <a:rPr lang="en-GB" altLang="en-US" sz="2000" kern="0" dirty="0">
                <a:solidFill>
                  <a:srgbClr val="002060"/>
                </a:solidFill>
                <a:latin typeface="Lucida Sans" panose="020B0602030504020204" pitchFamily="34" charset="0"/>
                <a:ea typeface="ＭＳ Ｐゴシック" panose="020B0600070205080204" pitchFamily="34" charset="-128"/>
              </a:rPr>
              <a:t>:</a:t>
            </a: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a) Potential; b) Strengths; c) Capabilities</a:t>
            </a: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2. What </a:t>
            </a:r>
            <a:r>
              <a:rPr lang="en-GB" altLang="en-US" sz="2000" kern="0" dirty="0">
                <a:solidFill>
                  <a:srgbClr val="002060"/>
                </a:solidFill>
                <a:latin typeface="Lucida Sans" panose="020B0602030504020204" pitchFamily="34" charset="0"/>
                <a:ea typeface="ＭＳ Ｐゴシック" panose="020B0600070205080204" pitchFamily="34" charset="-128"/>
              </a:rPr>
              <a:t>receives attention or focus becomes what we </a:t>
            </a:r>
            <a:r>
              <a:rPr lang="en-GB" altLang="en-US" sz="2000" kern="0" dirty="0" smtClean="0">
                <a:solidFill>
                  <a:srgbClr val="002060"/>
                </a:solidFill>
                <a:latin typeface="Lucida Sans" panose="020B0602030504020204" pitchFamily="34" charset="0"/>
                <a:ea typeface="ＭＳ Ｐゴシック" panose="020B0600070205080204" pitchFamily="34" charset="-128"/>
              </a:rPr>
              <a:t>strive </a:t>
            </a:r>
            <a:r>
              <a:rPr lang="en-GB" altLang="en-US" sz="2000" kern="0" dirty="0">
                <a:solidFill>
                  <a:srgbClr val="002060"/>
                </a:solidFill>
                <a:latin typeface="Lucida Sans" panose="020B0602030504020204" pitchFamily="34" charset="0"/>
                <a:ea typeface="ＭＳ Ｐゴシック" panose="020B0600070205080204" pitchFamily="34" charset="-128"/>
              </a:rPr>
              <a:t>for and eventually becomes a reality</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3. Be </a:t>
            </a:r>
            <a:r>
              <a:rPr lang="en-GB" altLang="en-US" sz="2000" kern="0" dirty="0">
                <a:solidFill>
                  <a:srgbClr val="002060"/>
                </a:solidFill>
                <a:latin typeface="Lucida Sans" panose="020B0602030504020204" pitchFamily="34" charset="0"/>
                <a:ea typeface="ＭＳ Ｐゴシック" panose="020B0600070205080204" pitchFamily="34" charset="-128"/>
              </a:rPr>
              <a:t>careful with your words and language. Our language creates </a:t>
            </a:r>
            <a:r>
              <a:rPr lang="en-GB" altLang="en-US" sz="2000" kern="0" dirty="0" smtClean="0">
                <a:solidFill>
                  <a:srgbClr val="002060"/>
                </a:solidFill>
                <a:latin typeface="Lucida Sans" panose="020B0602030504020204" pitchFamily="34" charset="0"/>
                <a:ea typeface="ＭＳ Ｐゴシック" panose="020B0600070205080204" pitchFamily="34" charset="-128"/>
              </a:rPr>
              <a:t>our </a:t>
            </a:r>
            <a:r>
              <a:rPr lang="en-GB" altLang="en-US" sz="2000" kern="0" dirty="0">
                <a:solidFill>
                  <a:srgbClr val="002060"/>
                </a:solidFill>
                <a:latin typeface="Lucida Sans" panose="020B0602030504020204" pitchFamily="34" charset="0"/>
                <a:ea typeface="ＭＳ Ｐゴシック" panose="020B0600070205080204" pitchFamily="34" charset="-128"/>
              </a:rPr>
              <a:t>reality.</a:t>
            </a: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4. Accept </a:t>
            </a:r>
            <a:r>
              <a:rPr lang="en-GB" altLang="en-US" sz="2000" kern="0" dirty="0">
                <a:solidFill>
                  <a:srgbClr val="002060"/>
                </a:solidFill>
                <a:latin typeface="Lucida Sans" panose="020B0602030504020204" pitchFamily="34" charset="0"/>
                <a:ea typeface="ＭＳ Ｐゴシック" panose="020B0600070205080204" pitchFamily="34" charset="-128"/>
              </a:rPr>
              <a:t>change, life and our world are ever-evolving; don’t resist.</a:t>
            </a: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5. Support </a:t>
            </a:r>
            <a:r>
              <a:rPr lang="en-GB" altLang="en-US" sz="2000" kern="0" dirty="0">
                <a:solidFill>
                  <a:srgbClr val="002060"/>
                </a:solidFill>
                <a:latin typeface="Lucida Sans" panose="020B0602030504020204" pitchFamily="34" charset="0"/>
                <a:ea typeface="ＭＳ Ｐゴシック" panose="020B0600070205080204" pitchFamily="34" charset="-128"/>
              </a:rPr>
              <a:t>others as authentically as you can. You will see that your relationships are deeper and more meaningful</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6. The </a:t>
            </a:r>
            <a:r>
              <a:rPr lang="en-GB" altLang="en-US" sz="2000" kern="0" dirty="0">
                <a:solidFill>
                  <a:srgbClr val="002060"/>
                </a:solidFill>
                <a:latin typeface="Lucida Sans" panose="020B0602030504020204" pitchFamily="34" charset="0"/>
                <a:ea typeface="ＭＳ Ｐゴシック" panose="020B0600070205080204" pitchFamily="34" charset="-128"/>
              </a:rPr>
              <a:t>person or client is the story-teller of their own story</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7. Build </a:t>
            </a:r>
            <a:r>
              <a:rPr lang="en-GB" altLang="en-US" sz="2000" kern="0" dirty="0">
                <a:solidFill>
                  <a:srgbClr val="002060"/>
                </a:solidFill>
                <a:latin typeface="Lucida Sans" panose="020B0602030504020204" pitchFamily="34" charset="0"/>
                <a:ea typeface="ＭＳ Ｐゴシック" panose="020B0600070205080204" pitchFamily="34" charset="-128"/>
              </a:rPr>
              <a:t>upon what you know and experience to dream of the future</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8. Capacity </a:t>
            </a:r>
            <a:r>
              <a:rPr lang="en-GB" altLang="en-US" sz="2000" kern="0" dirty="0">
                <a:solidFill>
                  <a:srgbClr val="002060"/>
                </a:solidFill>
                <a:latin typeface="Lucida Sans" panose="020B0602030504020204" pitchFamily="34" charset="0"/>
                <a:ea typeface="ＭＳ Ｐゴシック" panose="020B0600070205080204" pitchFamily="34" charset="-128"/>
              </a:rPr>
              <a:t>building has multiple facets and organization. Be flexible</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p>
          <a:p>
            <a:pPr marL="0" indent="0">
              <a:buNone/>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9. Be </a:t>
            </a:r>
            <a:r>
              <a:rPr lang="en-GB" altLang="en-US" sz="2000" kern="0" dirty="0">
                <a:solidFill>
                  <a:srgbClr val="002060"/>
                </a:solidFill>
                <a:latin typeface="Lucida Sans" panose="020B0602030504020204" pitchFamily="34" charset="0"/>
                <a:ea typeface="ＭＳ Ｐゴシック" panose="020B0600070205080204" pitchFamily="34" charset="-128"/>
              </a:rPr>
              <a:t>collaborative. Be adaptive and value </a:t>
            </a:r>
            <a:r>
              <a:rPr lang="en-GB" altLang="en-US" sz="2000" kern="0" dirty="0" smtClean="0">
                <a:solidFill>
                  <a:srgbClr val="002060"/>
                </a:solidFill>
                <a:latin typeface="Lucida Sans" panose="020B0602030504020204" pitchFamily="34" charset="0"/>
                <a:ea typeface="ＭＳ Ｐゴシック" panose="020B0600070205080204" pitchFamily="34" charset="-128"/>
              </a:rPr>
              <a:t>difference.</a:t>
            </a:r>
          </a:p>
        </p:txBody>
      </p:sp>
    </p:spTree>
    <p:extLst>
      <p:ext uri="{BB962C8B-B14F-4D97-AF65-F5344CB8AC3E}">
        <p14:creationId xmlns:p14="http://schemas.microsoft.com/office/powerpoint/2010/main" val="10400792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27584" y="404813"/>
            <a:ext cx="7378204" cy="360362"/>
          </a:xfrm>
        </p:spPr>
        <p:txBody>
          <a:bodyPr rtlCol="0">
            <a:noAutofit/>
          </a:bodyPr>
          <a:lstStyle/>
          <a:p>
            <a:pPr>
              <a:defRPr/>
            </a:pPr>
            <a:r>
              <a:rPr lang="de-DE" altLang="en-US" sz="2400" kern="0" dirty="0" smtClean="0">
                <a:solidFill>
                  <a:srgbClr val="000000"/>
                </a:solidFill>
                <a:latin typeface="Lucida Sans" panose="020B0602030504020204" pitchFamily="34" charset="0"/>
                <a:ea typeface="ＭＳ Ｐゴシック" panose="020B0600070205080204" pitchFamily="34" charset="-128"/>
              </a:rPr>
              <a:t>Dull </a:t>
            </a:r>
            <a:r>
              <a:rPr lang="de-DE" altLang="en-US" sz="2400" kern="0" dirty="0">
                <a:solidFill>
                  <a:srgbClr val="000000"/>
                </a:solidFill>
                <a:latin typeface="Lucida Sans" panose="020B0602030504020204" pitchFamily="34" charset="0"/>
                <a:ea typeface="ＭＳ Ｐゴシック" panose="020B0600070205080204" pitchFamily="34" charset="-128"/>
              </a:rPr>
              <a:t>sy'n seiliedig ar </a:t>
            </a:r>
            <a:r>
              <a:rPr lang="de-DE" altLang="en-US" sz="2400" kern="0" dirty="0" smtClean="0">
                <a:solidFill>
                  <a:srgbClr val="000000"/>
                </a:solidFill>
                <a:latin typeface="Lucida Sans" panose="020B0602030504020204" pitchFamily="34" charset="0"/>
                <a:ea typeface="ＭＳ Ｐゴシック" panose="020B0600070205080204" pitchFamily="34" charset="-128"/>
              </a:rPr>
              <a:t>gryfderau - Tasg</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cy-GB" altLang="en-US" sz="2400" kern="0" dirty="0" err="1" smtClean="0">
                <a:solidFill>
                  <a:srgbClr val="002060"/>
                </a:solidFill>
                <a:latin typeface="Lucida Sans" panose="020B0602030504020204" pitchFamily="34" charset="0"/>
                <a:ea typeface="ＭＳ Ｐゴシック" panose="020B0600070205080204" pitchFamily="34" charset="-128"/>
              </a:rPr>
              <a:t>Strengths</a:t>
            </a:r>
            <a:r>
              <a:rPr lang="cy-GB" altLang="en-US" sz="2400" kern="0" dirty="0" smtClean="0">
                <a:solidFill>
                  <a:srgbClr val="002060"/>
                </a:solidFill>
                <a:latin typeface="Lucida Sans" panose="020B0602030504020204" pitchFamily="34" charset="0"/>
                <a:ea typeface="ＭＳ Ｐゴシック" panose="020B0600070205080204" pitchFamily="34" charset="-128"/>
              </a:rPr>
              <a:t>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Based</a:t>
            </a:r>
            <a:r>
              <a:rPr lang="cy-GB" altLang="en-US" sz="2400" kern="0" dirty="0" smtClean="0">
                <a:solidFill>
                  <a:srgbClr val="002060"/>
                </a:solidFill>
                <a:latin typeface="Lucida Sans" panose="020B0602030504020204" pitchFamily="34" charset="0"/>
                <a:ea typeface="ＭＳ Ｐゴシック" panose="020B0600070205080204" pitchFamily="34" charset="-128"/>
              </a:rPr>
              <a:t>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Approach</a:t>
            </a:r>
            <a:r>
              <a:rPr lang="cy-GB" altLang="en-US" sz="2400" kern="0" dirty="0" smtClean="0">
                <a:solidFill>
                  <a:srgbClr val="002060"/>
                </a:solidFill>
                <a:latin typeface="Lucida Sans" panose="020B0602030504020204" pitchFamily="34" charset="0"/>
                <a:ea typeface="ＭＳ Ｐゴシック" panose="020B0600070205080204" pitchFamily="34" charset="-128"/>
              </a:rPr>
              <a:t> -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Task</a:t>
            </a:r>
            <a:endParaRPr lang="en-GB" altLang="cy-GB" sz="3000" dirty="0" smtClean="0">
              <a:solidFill>
                <a:srgbClr val="002060"/>
              </a:solidFill>
              <a:latin typeface="Lucida Sans" pitchFamily="34" charset="0"/>
            </a:endParaRPr>
          </a:p>
        </p:txBody>
      </p:sp>
      <p:sp>
        <p:nvSpPr>
          <p:cNvPr id="2" name="TextBox 1"/>
          <p:cNvSpPr txBox="1"/>
          <p:nvPr/>
        </p:nvSpPr>
        <p:spPr>
          <a:xfrm flipH="1">
            <a:off x="395532" y="1412776"/>
            <a:ext cx="8352929" cy="3170099"/>
          </a:xfrm>
          <a:prstGeom prst="rect">
            <a:avLst/>
          </a:prstGeom>
          <a:noFill/>
        </p:spPr>
        <p:txBody>
          <a:bodyPr wrap="square" rtlCol="0">
            <a:spAutoFit/>
          </a:bodyPr>
          <a:lstStyle/>
          <a:p>
            <a:r>
              <a:rPr lang="en-GB" sz="2000" dirty="0" smtClean="0">
                <a:latin typeface="Lucida Sans" panose="020B0602030504020204" pitchFamily="34" charset="0"/>
              </a:rPr>
              <a:t>Social Care Institute for Excellence (2018) Doncaster</a:t>
            </a:r>
            <a:r>
              <a:rPr lang="en-GB" sz="2000" dirty="0">
                <a:latin typeface="Lucida Sans" panose="020B0602030504020204" pitchFamily="34" charset="0"/>
              </a:rPr>
              <a:t>: using strengths-based approaches in children's social work </a:t>
            </a:r>
            <a:r>
              <a:rPr lang="en-GB" sz="2000" dirty="0">
                <a:latin typeface="Lucida Sans" panose="020B0602030504020204" pitchFamily="34" charset="0"/>
                <a:hlinkClick r:id="rId3"/>
              </a:rPr>
              <a:t>https://</a:t>
            </a:r>
            <a:r>
              <a:rPr lang="en-GB" sz="2000" dirty="0" smtClean="0">
                <a:latin typeface="Lucida Sans" panose="020B0602030504020204" pitchFamily="34" charset="0"/>
                <a:hlinkClick r:id="rId3"/>
              </a:rPr>
              <a:t>www.youtube.com/watch?v=bCiy8XHhk4A</a:t>
            </a:r>
            <a:r>
              <a:rPr lang="en-GB" sz="2000" dirty="0" smtClean="0">
                <a:latin typeface="Lucida Sans" panose="020B0602030504020204" pitchFamily="34" charset="0"/>
              </a:rPr>
              <a:t> [Accessed: March 23 2020].</a:t>
            </a:r>
          </a:p>
          <a:p>
            <a:endParaRPr lang="en-GB" sz="2000" dirty="0">
              <a:latin typeface="Lucida Sans" panose="020B0602030504020204" pitchFamily="34" charset="0"/>
            </a:endParaRPr>
          </a:p>
          <a:p>
            <a:pPr marL="285750" indent="-285750">
              <a:buFont typeface="Arial" panose="020B0604020202020204" pitchFamily="34" charset="0"/>
              <a:buChar char="•"/>
            </a:pPr>
            <a:r>
              <a:rPr lang="en-GB" sz="2000" dirty="0" smtClean="0">
                <a:latin typeface="Lucida Sans" panose="020B0602030504020204" pitchFamily="34" charset="0"/>
              </a:rPr>
              <a:t>Watch the clip, take notes</a:t>
            </a:r>
          </a:p>
          <a:p>
            <a:pPr marL="285750" indent="-285750">
              <a:buFont typeface="Arial" panose="020B0604020202020204" pitchFamily="34" charset="0"/>
              <a:buChar char="•"/>
            </a:pPr>
            <a:r>
              <a:rPr lang="en-GB" sz="2000" dirty="0" smtClean="0">
                <a:latin typeface="Lucida Sans" panose="020B0602030504020204" pitchFamily="34" charset="0"/>
              </a:rPr>
              <a:t>Critique the practice explained</a:t>
            </a:r>
          </a:p>
          <a:p>
            <a:pPr marL="285750" indent="-285750">
              <a:buFont typeface="Arial" panose="020B0604020202020204" pitchFamily="34" charset="0"/>
              <a:buChar char="•"/>
            </a:pPr>
            <a:r>
              <a:rPr lang="en-GB" sz="2000" dirty="0" smtClean="0">
                <a:latin typeface="Lucida Sans" panose="020B0602030504020204" pitchFamily="34" charset="0"/>
              </a:rPr>
              <a:t>Any strengths?</a:t>
            </a:r>
            <a:endParaRPr lang="en-GB" sz="2000" dirty="0">
              <a:latin typeface="Lucida Sans" panose="020B0602030504020204" pitchFamily="34" charset="0"/>
            </a:endParaRPr>
          </a:p>
          <a:p>
            <a:pPr marL="285750" indent="-285750">
              <a:buFont typeface="Arial" panose="020B0604020202020204" pitchFamily="34" charset="0"/>
              <a:buChar char="•"/>
            </a:pPr>
            <a:r>
              <a:rPr lang="en-GB" sz="2000" dirty="0" smtClean="0">
                <a:latin typeface="Lucida Sans" panose="020B0602030504020204" pitchFamily="34" charset="0"/>
              </a:rPr>
              <a:t>Any suggestions for improvement?</a:t>
            </a:r>
          </a:p>
          <a:p>
            <a:pPr marL="285750" indent="-285750">
              <a:buFont typeface="Arial" panose="020B0604020202020204" pitchFamily="34" charset="0"/>
              <a:buChar char="•"/>
            </a:pPr>
            <a:r>
              <a:rPr lang="en-GB" sz="2000" dirty="0" smtClean="0">
                <a:latin typeface="Lucida Sans" panose="020B0602030504020204" pitchFamily="34" charset="0"/>
              </a:rPr>
              <a:t>Compare content of clip with another source</a:t>
            </a:r>
          </a:p>
        </p:txBody>
      </p:sp>
    </p:spTree>
    <p:extLst>
      <p:ext uri="{BB962C8B-B14F-4D97-AF65-F5344CB8AC3E}">
        <p14:creationId xmlns:p14="http://schemas.microsoft.com/office/powerpoint/2010/main" val="8924491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Disgwyliadau a chanfyddiadau teulu</a:t>
            </a:r>
            <a:r>
              <a:rPr lang="en-GB" altLang="en-US" sz="2400" kern="0" dirty="0">
                <a:solidFill>
                  <a:srgbClr val="000000"/>
                </a:solidFill>
                <a:latin typeface="Lucida Sans" panose="020B0602030504020204" pitchFamily="34" charset="0"/>
                <a:ea typeface="ＭＳ Ｐゴシック" panose="020B0600070205080204" pitchFamily="34" charset="-128"/>
              </a:rPr>
              <a:t/>
            </a:r>
            <a:br>
              <a:rPr lang="en-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Family expectations and perceptions</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268413"/>
            <a:ext cx="4242122" cy="4475162"/>
          </a:xfrm>
        </p:spPr>
        <p:txBody>
          <a:bodyPr rtlCol="0">
            <a:normAutofit fontScale="92500" lnSpcReduction="10000"/>
          </a:bodyPr>
          <a:lstStyle/>
          <a:p>
            <a:pPr marL="0" indent="0">
              <a:buNone/>
              <a:defRPr/>
            </a:pPr>
            <a:r>
              <a:rPr lang="cy-GB" altLang="cy-GB" dirty="0" smtClean="0">
                <a:latin typeface="Lucida Sans" pitchFamily="34" charset="0"/>
              </a:rPr>
              <a:t>Dylanwadau </a:t>
            </a:r>
            <a:r>
              <a:rPr lang="cy-GB" altLang="cy-GB" dirty="0">
                <a:latin typeface="Lucida Sans" pitchFamily="34" charset="0"/>
              </a:rPr>
              <a:t>pwysicaf ar ddatblygiad cynnar:</a:t>
            </a:r>
          </a:p>
          <a:p>
            <a:pPr marL="0" indent="0">
              <a:buNone/>
              <a:defRPr/>
            </a:pPr>
            <a:r>
              <a:rPr lang="cy-GB" altLang="cy-GB" dirty="0" smtClean="0">
                <a:latin typeface="Lucida Sans" pitchFamily="34" charset="0"/>
              </a:rPr>
              <a:t>- Cefnogaeth </a:t>
            </a:r>
            <a:r>
              <a:rPr lang="cy-GB" altLang="cy-GB" dirty="0">
                <a:latin typeface="Lucida Sans" pitchFamily="34" charset="0"/>
              </a:rPr>
              <a:t>gyson </a:t>
            </a:r>
            <a:r>
              <a:rPr lang="cy-GB" altLang="cy-GB" dirty="0" smtClean="0">
                <a:latin typeface="Lucida Sans" pitchFamily="34" charset="0"/>
              </a:rPr>
              <a:t>a </a:t>
            </a:r>
            <a:r>
              <a:rPr lang="cy-GB" altLang="cy-GB" dirty="0">
                <a:latin typeface="Lucida Sans" pitchFamily="34" charset="0"/>
              </a:rPr>
              <a:t>phresenoldeb oedolion gofalgar</a:t>
            </a:r>
          </a:p>
          <a:p>
            <a:pPr marL="0" indent="0">
              <a:buNone/>
              <a:defRPr/>
            </a:pPr>
            <a:r>
              <a:rPr lang="cy-GB" altLang="cy-GB" dirty="0">
                <a:latin typeface="Lucida Sans" pitchFamily="34" charset="0"/>
              </a:rPr>
              <a:t>= gwell canlyniadau i blant</a:t>
            </a:r>
          </a:p>
          <a:p>
            <a:pPr marL="0" indent="0">
              <a:buNone/>
              <a:defRPr/>
            </a:pPr>
            <a:r>
              <a:rPr lang="cy-GB" altLang="cy-GB" dirty="0" smtClean="0">
                <a:latin typeface="Lucida Sans" pitchFamily="34" charset="0"/>
              </a:rPr>
              <a:t> - Darpariaeth </a:t>
            </a:r>
            <a:r>
              <a:rPr lang="cy-GB" altLang="cy-GB" dirty="0">
                <a:latin typeface="Lucida Sans" pitchFamily="34" charset="0"/>
              </a:rPr>
              <a:t>blynyddoedd cynnar o ansawdd da</a:t>
            </a:r>
          </a:p>
          <a:p>
            <a:pPr marL="0" indent="0">
              <a:buNone/>
              <a:defRPr/>
            </a:pPr>
            <a:r>
              <a:rPr lang="cy-GB" altLang="cy-GB" dirty="0">
                <a:latin typeface="Lucida Sans" pitchFamily="34" charset="0"/>
              </a:rPr>
              <a:t>= yn arbennig o bwysig i blant difreintiedig</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marL="0" indent="0">
              <a:buNone/>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Most important influences on early development:</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Consistent support and presence of caring adults</a:t>
            </a:r>
          </a:p>
          <a:p>
            <a:pPr marL="0" indent="0">
              <a:buNone/>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 improved outcomes for children</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Good, quality early years provision</a:t>
            </a:r>
          </a:p>
          <a:p>
            <a:pPr marL="0" indent="0">
              <a:buNone/>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 particularly important for disadvantaged children</a:t>
            </a:r>
          </a:p>
        </p:txBody>
      </p:sp>
    </p:spTree>
    <p:extLst>
      <p:ext uri="{BB962C8B-B14F-4D97-AF65-F5344CB8AC3E}">
        <p14:creationId xmlns:p14="http://schemas.microsoft.com/office/powerpoint/2010/main" val="16163082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Disgwyliadau a chanfyddiadau teulu</a:t>
            </a:r>
            <a:r>
              <a:rPr lang="en-GB" altLang="en-US" sz="2400" kern="0" dirty="0">
                <a:solidFill>
                  <a:srgbClr val="000000"/>
                </a:solidFill>
                <a:latin typeface="Lucida Sans" panose="020B0602030504020204" pitchFamily="34" charset="0"/>
                <a:ea typeface="ＭＳ Ｐゴシック" panose="020B0600070205080204" pitchFamily="34" charset="-128"/>
              </a:rPr>
              <a:t/>
            </a:r>
            <a:br>
              <a:rPr lang="en-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Family expectations and perceptions – Tedx Talks</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268413"/>
            <a:ext cx="4242122" cy="4475162"/>
          </a:xfrm>
        </p:spPr>
        <p:txBody>
          <a:bodyPr rtlCol="0">
            <a:normAutofit fontScale="85000" lnSpcReduction="20000"/>
          </a:bodyPr>
          <a:lstStyle/>
          <a:p>
            <a:pPr marL="0" indent="0">
              <a:buNone/>
              <a:defRPr/>
            </a:pPr>
            <a:r>
              <a:rPr lang="cy-GB" altLang="cy-GB" dirty="0" smtClean="0">
                <a:latin typeface="Lucida Sans" pitchFamily="34" charset="0"/>
              </a:rPr>
              <a:t>Gwyliwch y clip:</a:t>
            </a:r>
          </a:p>
          <a:p>
            <a:pPr marL="0" indent="0">
              <a:buNone/>
              <a:defRPr/>
            </a:pPr>
            <a:r>
              <a:rPr lang="cy-GB" altLang="cy-GB" dirty="0">
                <a:latin typeface="Lucida Sans" pitchFamily="34" charset="0"/>
                <a:hlinkClick r:id="rId3"/>
              </a:rPr>
              <a:t>https://</a:t>
            </a:r>
            <a:r>
              <a:rPr lang="cy-GB" altLang="cy-GB" dirty="0" smtClean="0">
                <a:latin typeface="Lucida Sans" pitchFamily="34" charset="0"/>
                <a:hlinkClick r:id="rId3"/>
              </a:rPr>
              <a:t>www.youtube.com/watch?v=yLir3pHD3kI</a:t>
            </a:r>
            <a:r>
              <a:rPr lang="cy-GB" altLang="cy-GB" dirty="0" smtClean="0">
                <a:latin typeface="Lucida Sans" pitchFamily="34" charset="0"/>
              </a:rPr>
              <a:t> </a:t>
            </a:r>
          </a:p>
          <a:p>
            <a:pPr marL="0" indent="0">
              <a:buNone/>
              <a:defRPr/>
            </a:pPr>
            <a:r>
              <a:rPr lang="cy-GB" altLang="cy-GB" dirty="0" smtClean="0">
                <a:latin typeface="Lucida Sans" pitchFamily="34" charset="0"/>
              </a:rPr>
              <a:t>Ystyriwch y canlynol:</a:t>
            </a:r>
          </a:p>
          <a:p>
            <a:pPr>
              <a:buFontTx/>
              <a:buChar char="-"/>
              <a:defRPr/>
            </a:pPr>
            <a:r>
              <a:rPr lang="cy-GB" altLang="cy-GB" dirty="0" smtClean="0">
                <a:latin typeface="Lucida Sans" pitchFamily="34" charset="0"/>
              </a:rPr>
              <a:t>Newid mewn rolau rhieni</a:t>
            </a:r>
          </a:p>
          <a:p>
            <a:pPr>
              <a:buFontTx/>
              <a:buChar char="-"/>
              <a:defRPr/>
            </a:pPr>
            <a:r>
              <a:rPr lang="cy-GB" altLang="cy-GB" dirty="0" smtClean="0">
                <a:latin typeface="Lucida Sans" pitchFamily="34" charset="0"/>
              </a:rPr>
              <a:t>Plant yn gwneud penderfyniadau</a:t>
            </a:r>
          </a:p>
          <a:p>
            <a:pPr>
              <a:buFontTx/>
              <a:buChar char="-"/>
              <a:defRPr/>
            </a:pPr>
            <a:r>
              <a:rPr lang="cy-GB" altLang="cy-GB" dirty="0" smtClean="0">
                <a:latin typeface="Lucida Sans" pitchFamily="34" charset="0"/>
              </a:rPr>
              <a:t>Goblygiadau i’r perthynas rhwng rhieni gydag ymarferwyr</a:t>
            </a:r>
          </a:p>
          <a:p>
            <a:pPr>
              <a:buFontTx/>
              <a:buChar char="-"/>
              <a:defRPr/>
            </a:pPr>
            <a:r>
              <a:rPr lang="cy-GB" altLang="cy-GB" dirty="0" smtClean="0">
                <a:latin typeface="Lucida Sans" pitchFamily="34" charset="0"/>
              </a:rPr>
              <a:t>Cysylltwch y cynnwys gyda model ecolegol </a:t>
            </a:r>
            <a:r>
              <a:rPr lang="cy-GB" altLang="cy-GB" dirty="0" err="1" smtClean="0">
                <a:latin typeface="Lucida Sans" pitchFamily="34" charset="0"/>
              </a:rPr>
              <a:t>Bronfenbrenner</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248819"/>
          </a:xfrm>
        </p:spPr>
        <p:txBody>
          <a:bodyPr rtlCol="0">
            <a:normAutofit fontScale="92500" lnSpcReduction="10000"/>
          </a:bodyPr>
          <a:lstStyle/>
          <a:p>
            <a:pPr marL="0" indent="0">
              <a:buNone/>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Watch the clip:</a:t>
            </a:r>
          </a:p>
          <a:p>
            <a:pPr marL="0" indent="0">
              <a:buNone/>
              <a:defRPr/>
            </a:pPr>
            <a:r>
              <a:rPr lang="en-US" altLang="en-US" sz="2400" kern="0" dirty="0">
                <a:solidFill>
                  <a:srgbClr val="002060"/>
                </a:solidFill>
                <a:latin typeface="Lucida Sans" panose="020B0602030504020204" pitchFamily="34" charset="0"/>
                <a:ea typeface="ＭＳ Ｐゴシック" panose="020B0600070205080204" pitchFamily="34" charset="-128"/>
                <a:hlinkClick r:id="rId3"/>
              </a:rPr>
              <a:t>https://</a:t>
            </a:r>
            <a:r>
              <a:rPr lang="en-US" altLang="en-US" sz="2400" kern="0" dirty="0" smtClean="0">
                <a:solidFill>
                  <a:srgbClr val="002060"/>
                </a:solidFill>
                <a:latin typeface="Lucida Sans" panose="020B0602030504020204" pitchFamily="34" charset="0"/>
                <a:ea typeface="ＭＳ Ｐゴシック" panose="020B0600070205080204" pitchFamily="34" charset="-128"/>
                <a:hlinkClick r:id="rId3"/>
              </a:rPr>
              <a:t>www.youtube.com/watch?v=yLir3pHD3kI</a:t>
            </a:r>
            <a:r>
              <a:rPr lang="en-US" altLang="en-US" sz="2400" kern="0" dirty="0" smtClean="0">
                <a:solidFill>
                  <a:srgbClr val="002060"/>
                </a:solidFill>
                <a:latin typeface="Lucida Sans" panose="020B0602030504020204" pitchFamily="34" charset="0"/>
                <a:ea typeface="ＭＳ Ｐゴシック" panose="020B0600070205080204" pitchFamily="34" charset="-128"/>
              </a:rPr>
              <a:t>   </a:t>
            </a:r>
          </a:p>
          <a:p>
            <a:pPr marL="0" indent="0">
              <a:buNone/>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Consider the following:</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Changing parental roles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Children making decisions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Implications for parents’ relationships with practitioners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Link the content with Bronfenbrenner’s ecological model</a:t>
            </a:r>
          </a:p>
        </p:txBody>
      </p:sp>
    </p:spTree>
    <p:extLst>
      <p:ext uri="{BB962C8B-B14F-4D97-AF65-F5344CB8AC3E}">
        <p14:creationId xmlns:p14="http://schemas.microsoft.com/office/powerpoint/2010/main" val="36448945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205093" cy="647700"/>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Perthnasau ‘Llwyddiannus’ – rhieni a phlant</a:t>
            </a:r>
            <a:r>
              <a:rPr lang="cy-GB" altLang="en-US" sz="2400" kern="0" dirty="0">
                <a:solidFill>
                  <a:srgbClr val="002060"/>
                </a:solidFill>
                <a:latin typeface="Lucida Sans" panose="020B0602030504020204" pitchFamily="34" charset="0"/>
                <a:ea typeface="ＭＳ Ｐゴシック" panose="020B0600070205080204" pitchFamily="34" charset="-128"/>
              </a:rPr>
              <a:t/>
            </a:r>
            <a:br>
              <a:rPr lang="cy-GB" altLang="en-US" sz="2400" kern="0" dirty="0">
                <a:solidFill>
                  <a:srgbClr val="002060"/>
                </a:solidFill>
                <a:latin typeface="Lucida Sans" panose="020B0602030504020204" pitchFamily="34" charset="0"/>
                <a:ea typeface="ＭＳ Ｐゴシック" panose="020B0600070205080204" pitchFamily="34" charset="-128"/>
              </a:rPr>
            </a:br>
            <a:r>
              <a:rPr lang="cy-GB" altLang="en-US" sz="2400" kern="0" dirty="0" smtClean="0">
                <a:solidFill>
                  <a:srgbClr val="002060"/>
                </a:solidFill>
                <a:latin typeface="Lucida Sans" panose="020B0602030504020204" pitchFamily="34" charset="0"/>
                <a:ea typeface="ＭＳ Ｐゴシック" panose="020B0600070205080204" pitchFamily="34" charset="-128"/>
              </a:rPr>
              <a:t>‘</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Successful</a:t>
            </a:r>
            <a:r>
              <a:rPr lang="cy-GB" altLang="en-US" sz="2400" kern="0" dirty="0" smtClean="0">
                <a:solidFill>
                  <a:srgbClr val="002060"/>
                </a:solidFill>
                <a:latin typeface="Lucida Sans" panose="020B0602030504020204" pitchFamily="34" charset="0"/>
                <a:ea typeface="ＭＳ Ｐゴシック" panose="020B0600070205080204" pitchFamily="34" charset="-128"/>
              </a:rPr>
              <a:t>’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Relationships</a:t>
            </a:r>
            <a:r>
              <a:rPr lang="cy-GB" altLang="en-US" sz="2400" kern="0" dirty="0" smtClean="0">
                <a:solidFill>
                  <a:srgbClr val="002060"/>
                </a:solidFill>
                <a:latin typeface="Lucida Sans" panose="020B0602030504020204" pitchFamily="34" charset="0"/>
                <a:ea typeface="ＭＳ Ｐゴシック" panose="020B0600070205080204" pitchFamily="34" charset="-128"/>
              </a:rPr>
              <a:t> –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parents</a:t>
            </a:r>
            <a:r>
              <a:rPr lang="cy-GB" altLang="en-US" sz="2400" kern="0" dirty="0" smtClean="0">
                <a:solidFill>
                  <a:srgbClr val="002060"/>
                </a:solidFill>
                <a:latin typeface="Lucida Sans" panose="020B0602030504020204" pitchFamily="34" charset="0"/>
                <a:ea typeface="ＭＳ Ｐゴシック" panose="020B0600070205080204" pitchFamily="34" charset="-128"/>
              </a:rPr>
              <a:t>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and</a:t>
            </a:r>
            <a:r>
              <a:rPr lang="cy-GB" altLang="en-US" sz="2400" kern="0" dirty="0" smtClean="0">
                <a:solidFill>
                  <a:srgbClr val="002060"/>
                </a:solidFill>
                <a:latin typeface="Lucida Sans" panose="020B0602030504020204" pitchFamily="34" charset="0"/>
                <a:ea typeface="ＭＳ Ｐゴシック" panose="020B0600070205080204" pitchFamily="34" charset="-128"/>
              </a:rPr>
              <a:t> </a:t>
            </a:r>
            <a:r>
              <a:rPr lang="cy-GB" altLang="en-US" sz="2400" kern="0" dirty="0" err="1" smtClean="0">
                <a:solidFill>
                  <a:srgbClr val="002060"/>
                </a:solidFill>
                <a:latin typeface="Lucida Sans" panose="020B0602030504020204" pitchFamily="34" charset="0"/>
                <a:ea typeface="ＭＳ Ｐゴシック" panose="020B0600070205080204" pitchFamily="34" charset="-128"/>
              </a:rPr>
              <a:t>children</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268413"/>
            <a:ext cx="4242122" cy="4475162"/>
          </a:xfrm>
        </p:spPr>
        <p:txBody>
          <a:bodyPr rtlCol="0">
            <a:normAutofit/>
          </a:bodyPr>
          <a:lstStyle/>
          <a:p>
            <a:pPr>
              <a:spcBef>
                <a:spcPts val="600"/>
              </a:spcBef>
              <a:defRPr/>
            </a:pPr>
            <a:r>
              <a:rPr lang="cy-GB" altLang="cy-GB" sz="2000" dirty="0" smtClean="0">
                <a:latin typeface="Lucida Sans" pitchFamily="34" charset="0"/>
              </a:rPr>
              <a:t>Siarad a gwrando ar eu plant</a:t>
            </a:r>
            <a:endParaRPr lang="cy-GB" altLang="cy-GB" sz="2000" dirty="0">
              <a:latin typeface="Lucida Sans" pitchFamily="34" charset="0"/>
            </a:endParaRPr>
          </a:p>
          <a:p>
            <a:pPr>
              <a:spcBef>
                <a:spcPts val="600"/>
              </a:spcBef>
              <a:defRPr/>
            </a:pPr>
            <a:r>
              <a:rPr lang="cy-GB" altLang="cy-GB" sz="2000" dirty="0" smtClean="0">
                <a:latin typeface="Lucida Sans" pitchFamily="34" charset="0"/>
              </a:rPr>
              <a:t>Gwneud yn </a:t>
            </a:r>
            <a:r>
              <a:rPr lang="cy-GB" altLang="cy-GB" sz="2000" dirty="0">
                <a:latin typeface="Lucida Sans" pitchFamily="34" charset="0"/>
              </a:rPr>
              <a:t>glir bod </a:t>
            </a:r>
            <a:r>
              <a:rPr lang="cy-GB" altLang="cy-GB" sz="2000" dirty="0" smtClean="0">
                <a:latin typeface="Lucida Sans" pitchFamily="34" charset="0"/>
              </a:rPr>
              <a:t>ganddynt uchelgeisiau </a:t>
            </a:r>
            <a:r>
              <a:rPr lang="cy-GB" altLang="cy-GB" sz="2000" dirty="0">
                <a:latin typeface="Lucida Sans" pitchFamily="34" charset="0"/>
              </a:rPr>
              <a:t>ar gyfer eu dyfodol</a:t>
            </a:r>
          </a:p>
          <a:p>
            <a:pPr>
              <a:spcBef>
                <a:spcPts val="600"/>
              </a:spcBef>
              <a:defRPr/>
            </a:pPr>
            <a:r>
              <a:rPr lang="cy-GB" altLang="cy-GB" sz="2000" dirty="0" smtClean="0">
                <a:latin typeface="Lucida Sans" pitchFamily="34" charset="0"/>
              </a:rPr>
              <a:t>Bod yn gynnes tuag atynt</a:t>
            </a:r>
            <a:endParaRPr lang="cy-GB" altLang="cy-GB" sz="2000" dirty="0">
              <a:latin typeface="Lucida Sans" pitchFamily="34" charset="0"/>
            </a:endParaRPr>
          </a:p>
          <a:p>
            <a:pPr>
              <a:spcBef>
                <a:spcPts val="600"/>
              </a:spcBef>
              <a:defRPr/>
            </a:pPr>
            <a:r>
              <a:rPr lang="cy-GB" altLang="cy-GB" sz="2000" dirty="0" smtClean="0">
                <a:latin typeface="Lucida Sans" pitchFamily="34" charset="0"/>
              </a:rPr>
              <a:t>Dysgu llythrennau a </a:t>
            </a:r>
            <a:r>
              <a:rPr lang="cy-GB" altLang="cy-GB" sz="2000" dirty="0">
                <a:latin typeface="Lucida Sans" pitchFamily="34" charset="0"/>
              </a:rPr>
              <a:t>rhifau </a:t>
            </a:r>
            <a:r>
              <a:rPr lang="cy-GB" altLang="cy-GB" sz="2000" dirty="0" smtClean="0">
                <a:latin typeface="Lucida Sans" pitchFamily="34" charset="0"/>
              </a:rPr>
              <a:t>iddynt</a:t>
            </a:r>
            <a:endParaRPr lang="cy-GB" altLang="cy-GB" sz="2000" dirty="0">
              <a:latin typeface="Lucida Sans" pitchFamily="34" charset="0"/>
            </a:endParaRPr>
          </a:p>
          <a:p>
            <a:pPr>
              <a:spcBef>
                <a:spcPts val="600"/>
              </a:spcBef>
              <a:defRPr/>
            </a:pPr>
            <a:r>
              <a:rPr lang="cy-GB" altLang="cy-GB" sz="2000" dirty="0" smtClean="0">
                <a:latin typeface="Lucida Sans" pitchFamily="34" charset="0"/>
              </a:rPr>
              <a:t>Mynd </a:t>
            </a:r>
            <a:r>
              <a:rPr lang="cy-GB" altLang="cy-GB" sz="2000" dirty="0">
                <a:latin typeface="Lucida Sans" pitchFamily="34" charset="0"/>
              </a:rPr>
              <a:t>â nhw ar wibdeithiau</a:t>
            </a:r>
          </a:p>
          <a:p>
            <a:pPr>
              <a:spcBef>
                <a:spcPts val="600"/>
              </a:spcBef>
              <a:defRPr/>
            </a:pPr>
            <a:r>
              <a:rPr lang="cy-GB" altLang="cy-GB" sz="2000" dirty="0" smtClean="0">
                <a:latin typeface="Lucida Sans" pitchFamily="34" charset="0"/>
              </a:rPr>
              <a:t>Darllen </a:t>
            </a:r>
            <a:r>
              <a:rPr lang="cy-GB" altLang="cy-GB" sz="2000" dirty="0">
                <a:latin typeface="Lucida Sans" pitchFamily="34" charset="0"/>
              </a:rPr>
              <a:t>iddynt yn ddyddiol (a'u hannog i ddarllen </a:t>
            </a:r>
            <a:r>
              <a:rPr lang="cy-GB" altLang="cy-GB" sz="2000" dirty="0" smtClean="0">
                <a:latin typeface="Lucida Sans" pitchFamily="34" charset="0"/>
              </a:rPr>
              <a:t>am bleser</a:t>
            </a:r>
            <a:r>
              <a:rPr lang="cy-GB" altLang="cy-GB" sz="2000" dirty="0">
                <a:latin typeface="Lucida Sans" pitchFamily="34" charset="0"/>
              </a:rPr>
              <a:t>)</a:t>
            </a:r>
          </a:p>
          <a:p>
            <a:pPr>
              <a:spcBef>
                <a:spcPts val="600"/>
              </a:spcBef>
              <a:defRPr/>
            </a:pPr>
            <a:r>
              <a:rPr lang="cy-GB" altLang="cy-GB" sz="2000" dirty="0">
                <a:latin typeface="Lucida Sans" pitchFamily="34" charset="0"/>
              </a:rPr>
              <a:t>Cynnal amser gwely rheolaidd</a:t>
            </a:r>
            <a:endParaRPr lang="cy-GB" altLang="cy-GB" sz="2000"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04010" cy="4475162"/>
          </a:xfrm>
        </p:spPr>
        <p:txBody>
          <a:bodyPr rtlCol="0">
            <a:noAutofit/>
          </a:bodyPr>
          <a:lstStyle/>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Talk </a:t>
            </a:r>
            <a:r>
              <a:rPr lang="en-GB" altLang="en-US" sz="2000" kern="0" dirty="0">
                <a:solidFill>
                  <a:srgbClr val="002060"/>
                </a:solidFill>
                <a:latin typeface="Lucida Sans" panose="020B0602030504020204" pitchFamily="34" charset="0"/>
                <a:ea typeface="ＭＳ Ｐゴシック" panose="020B0600070205080204" pitchFamily="34" charset="-128"/>
              </a:rPr>
              <a:t>to and </a:t>
            </a:r>
            <a:r>
              <a:rPr lang="en-GB" altLang="en-US" sz="2000" kern="0" dirty="0" smtClean="0">
                <a:solidFill>
                  <a:srgbClr val="002060"/>
                </a:solidFill>
                <a:latin typeface="Lucida Sans" panose="020B0602030504020204" pitchFamily="34" charset="0"/>
                <a:ea typeface="ＭＳ Ｐゴシック" panose="020B0600070205080204" pitchFamily="34" charset="-128"/>
              </a:rPr>
              <a:t>listen to their children</a:t>
            </a: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Make it </a:t>
            </a:r>
            <a:r>
              <a:rPr lang="en-GB" altLang="en-US" sz="2000" kern="0" dirty="0">
                <a:solidFill>
                  <a:srgbClr val="002060"/>
                </a:solidFill>
                <a:latin typeface="Lucida Sans" panose="020B0602030504020204" pitchFamily="34" charset="0"/>
                <a:ea typeface="ＭＳ Ｐゴシック" panose="020B0600070205080204" pitchFamily="34" charset="-128"/>
              </a:rPr>
              <a:t>clear </a:t>
            </a:r>
            <a:r>
              <a:rPr lang="en-GB" altLang="en-US" sz="2000" kern="0" dirty="0" smtClean="0">
                <a:solidFill>
                  <a:srgbClr val="002060"/>
                </a:solidFill>
                <a:latin typeface="Lucida Sans" panose="020B0602030504020204" pitchFamily="34" charset="0"/>
                <a:ea typeface="ＭＳ Ｐゴシック" panose="020B0600070205080204" pitchFamily="34" charset="-128"/>
              </a:rPr>
              <a:t>they </a:t>
            </a:r>
            <a:r>
              <a:rPr lang="en-GB" altLang="en-US" sz="2000" kern="0" dirty="0">
                <a:solidFill>
                  <a:srgbClr val="002060"/>
                </a:solidFill>
                <a:latin typeface="Lucida Sans" panose="020B0602030504020204" pitchFamily="34" charset="0"/>
                <a:ea typeface="ＭＳ Ｐゴシック" panose="020B0600070205080204" pitchFamily="34" charset="-128"/>
              </a:rPr>
              <a:t>have ambitions for their </a:t>
            </a:r>
            <a:r>
              <a:rPr lang="en-GB" altLang="en-US" sz="2000" kern="0" dirty="0" smtClean="0">
                <a:solidFill>
                  <a:srgbClr val="002060"/>
                </a:solidFill>
                <a:latin typeface="Lucida Sans" panose="020B0602030504020204" pitchFamily="34" charset="0"/>
                <a:ea typeface="ＭＳ Ｐゴシック" panose="020B0600070205080204" pitchFamily="34" charset="-128"/>
              </a:rPr>
              <a:t>future</a:t>
            </a: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a:defRPr/>
            </a:pPr>
            <a:r>
              <a:rPr lang="en-GB" altLang="en-US" sz="2000" kern="0" dirty="0">
                <a:solidFill>
                  <a:srgbClr val="002060"/>
                </a:solidFill>
                <a:latin typeface="Lucida Sans" panose="020B0602030504020204" pitchFamily="34" charset="0"/>
                <a:ea typeface="ＭＳ Ｐゴシック" panose="020B0600070205080204" pitchFamily="34" charset="-128"/>
              </a:rPr>
              <a:t>E</a:t>
            </a:r>
            <a:r>
              <a:rPr lang="en-GB" altLang="en-US" sz="2000" kern="0" dirty="0" smtClean="0">
                <a:solidFill>
                  <a:srgbClr val="002060"/>
                </a:solidFill>
                <a:latin typeface="Lucida Sans" panose="020B0602030504020204" pitchFamily="34" charset="0"/>
                <a:ea typeface="ＭＳ Ｐゴシック" panose="020B0600070205080204" pitchFamily="34" charset="-128"/>
              </a:rPr>
              <a:t>motionally warm</a:t>
            </a: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Teach </a:t>
            </a:r>
            <a:r>
              <a:rPr lang="en-GB" altLang="en-US" sz="2000" kern="0" dirty="0">
                <a:solidFill>
                  <a:srgbClr val="002060"/>
                </a:solidFill>
                <a:latin typeface="Lucida Sans" panose="020B0602030504020204" pitchFamily="34" charset="0"/>
                <a:ea typeface="ＭＳ Ｐゴシック" panose="020B0600070205080204" pitchFamily="34" charset="-128"/>
              </a:rPr>
              <a:t>them letters and </a:t>
            </a:r>
            <a:r>
              <a:rPr lang="en-GB" altLang="en-US" sz="2000" kern="0" dirty="0" smtClean="0">
                <a:solidFill>
                  <a:srgbClr val="002060"/>
                </a:solidFill>
                <a:latin typeface="Lucida Sans" panose="020B0602030504020204" pitchFamily="34" charset="0"/>
                <a:ea typeface="ＭＳ Ｐゴシック" panose="020B0600070205080204" pitchFamily="34" charset="-128"/>
              </a:rPr>
              <a:t>numbers</a:t>
            </a: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Take </a:t>
            </a:r>
            <a:r>
              <a:rPr lang="en-GB" altLang="en-US" sz="2000" kern="0" dirty="0">
                <a:solidFill>
                  <a:srgbClr val="002060"/>
                </a:solidFill>
                <a:latin typeface="Lucida Sans" panose="020B0602030504020204" pitchFamily="34" charset="0"/>
                <a:ea typeface="ＭＳ Ｐゴシック" panose="020B0600070205080204" pitchFamily="34" charset="-128"/>
              </a:rPr>
              <a:t>them on </a:t>
            </a:r>
            <a:r>
              <a:rPr lang="en-GB" altLang="en-US" sz="2000" kern="0" dirty="0" smtClean="0">
                <a:solidFill>
                  <a:srgbClr val="002060"/>
                </a:solidFill>
                <a:latin typeface="Lucida Sans" panose="020B0602030504020204" pitchFamily="34" charset="0"/>
                <a:ea typeface="ＭＳ Ｐゴシック" panose="020B0600070205080204" pitchFamily="34" charset="-128"/>
              </a:rPr>
              <a:t>excursions</a:t>
            </a: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Read </a:t>
            </a:r>
            <a:r>
              <a:rPr lang="en-GB" altLang="en-US" sz="2000" kern="0" dirty="0">
                <a:solidFill>
                  <a:srgbClr val="002060"/>
                </a:solidFill>
                <a:latin typeface="Lucida Sans" panose="020B0602030504020204" pitchFamily="34" charset="0"/>
                <a:ea typeface="ＭＳ Ｐゴシック" panose="020B0600070205080204" pitchFamily="34" charset="-128"/>
              </a:rPr>
              <a:t>to them daily (and </a:t>
            </a:r>
            <a:r>
              <a:rPr lang="en-GB" altLang="en-US" sz="2000" kern="0" dirty="0" smtClean="0">
                <a:solidFill>
                  <a:srgbClr val="002060"/>
                </a:solidFill>
                <a:latin typeface="Lucida Sans" panose="020B0602030504020204" pitchFamily="34" charset="0"/>
                <a:ea typeface="ＭＳ Ｐゴシック" panose="020B0600070205080204" pitchFamily="34" charset="-128"/>
              </a:rPr>
              <a:t>encourage </a:t>
            </a:r>
            <a:r>
              <a:rPr lang="en-GB" altLang="en-US" sz="2000" kern="0" dirty="0">
                <a:solidFill>
                  <a:srgbClr val="002060"/>
                </a:solidFill>
                <a:latin typeface="Lucida Sans" panose="020B0602030504020204" pitchFamily="34" charset="0"/>
                <a:ea typeface="ＭＳ Ｐゴシック" panose="020B0600070205080204" pitchFamily="34" charset="-128"/>
              </a:rPr>
              <a:t>them to read for pleasure</a:t>
            </a:r>
            <a:r>
              <a:rPr lang="en-GB" altLang="en-US" sz="2000" kern="0" dirty="0" smtClean="0">
                <a:solidFill>
                  <a:srgbClr val="002060"/>
                </a:solidFill>
                <a:latin typeface="Lucida Sans" panose="020B0602030504020204" pitchFamily="34" charset="0"/>
                <a:ea typeface="ＭＳ Ｐゴシック" panose="020B0600070205080204" pitchFamily="34" charset="-128"/>
              </a:rPr>
              <a:t>)</a:t>
            </a:r>
            <a:endParaRPr lang="en-GB" altLang="en-US" sz="2000" kern="0" dirty="0">
              <a:solidFill>
                <a:srgbClr val="002060"/>
              </a:solidFill>
              <a:latin typeface="Lucida Sans" panose="020B0602030504020204" pitchFamily="34" charset="0"/>
              <a:ea typeface="ＭＳ Ｐゴシック" panose="020B0600070205080204" pitchFamily="34" charset="-128"/>
            </a:endParaRPr>
          </a:p>
          <a:p>
            <a:pPr>
              <a:defRPr/>
            </a:pPr>
            <a:r>
              <a:rPr lang="en-GB" altLang="en-US" sz="2000" kern="0" dirty="0" smtClean="0">
                <a:solidFill>
                  <a:srgbClr val="002060"/>
                </a:solidFill>
                <a:latin typeface="Lucida Sans" panose="020B0602030504020204" pitchFamily="34" charset="0"/>
                <a:ea typeface="ＭＳ Ｐゴシック" panose="020B0600070205080204" pitchFamily="34" charset="-128"/>
              </a:rPr>
              <a:t>Maintain </a:t>
            </a:r>
            <a:r>
              <a:rPr lang="en-GB" altLang="en-US" sz="2000" kern="0" dirty="0">
                <a:solidFill>
                  <a:srgbClr val="002060"/>
                </a:solidFill>
                <a:latin typeface="Lucida Sans" panose="020B0602030504020204" pitchFamily="34" charset="0"/>
                <a:ea typeface="ＭＳ Ｐゴシック" panose="020B0600070205080204" pitchFamily="34" charset="-128"/>
              </a:rPr>
              <a:t>a regular bedtime</a:t>
            </a:r>
            <a:endParaRPr lang="en-GB" altLang="en-US" sz="20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7368398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Partneriaethau gydag ymarferwyr</a:t>
            </a:r>
            <a:r>
              <a:rPr lang="en-GB" altLang="en-US" sz="2400" kern="0" dirty="0">
                <a:solidFill>
                  <a:srgbClr val="000000"/>
                </a:solidFill>
                <a:latin typeface="Lucida Sans" panose="020B0602030504020204" pitchFamily="34" charset="0"/>
                <a:ea typeface="ＭＳ Ｐゴシック" panose="020B0600070205080204" pitchFamily="34" charset="-128"/>
              </a:rPr>
              <a:t/>
            </a:r>
            <a:br>
              <a:rPr lang="en-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Partnerships with practitioners</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268413"/>
            <a:ext cx="4314130" cy="4475162"/>
          </a:xfrm>
        </p:spPr>
        <p:txBody>
          <a:bodyPr rtlCol="0">
            <a:normAutofit fontScale="92500" lnSpcReduction="10000"/>
          </a:bodyPr>
          <a:lstStyle/>
          <a:p>
            <a:pPr marL="0" indent="0">
              <a:buNone/>
              <a:defRPr/>
            </a:pPr>
            <a:r>
              <a:rPr lang="cy-GB" altLang="cy-GB" dirty="0" smtClean="0">
                <a:latin typeface="Lucida Sans" pitchFamily="34" charset="0"/>
              </a:rPr>
              <a:t>Pan </a:t>
            </a:r>
            <a:r>
              <a:rPr lang="cy-GB" altLang="cy-GB" dirty="0">
                <a:latin typeface="Lucida Sans" pitchFamily="34" charset="0"/>
              </a:rPr>
              <a:t>fydd plant yn </a:t>
            </a:r>
            <a:r>
              <a:rPr lang="cy-GB" altLang="cy-GB" dirty="0" smtClean="0">
                <a:latin typeface="Lucida Sans" pitchFamily="34" charset="0"/>
              </a:rPr>
              <a:t>dechrau </a:t>
            </a:r>
            <a:r>
              <a:rPr lang="cy-GB" altLang="cy-GB" dirty="0">
                <a:latin typeface="Lucida Sans" pitchFamily="34" charset="0"/>
              </a:rPr>
              <a:t>mewn lleoliad, mae </a:t>
            </a:r>
            <a:r>
              <a:rPr lang="cy-GB" altLang="cy-GB" dirty="0" smtClean="0">
                <a:latin typeface="Lucida Sans" pitchFamily="34" charset="0"/>
              </a:rPr>
              <a:t>angen darparu </a:t>
            </a:r>
            <a:r>
              <a:rPr lang="cy-GB" altLang="cy-GB" dirty="0">
                <a:latin typeface="Lucida Sans" pitchFamily="34" charset="0"/>
              </a:rPr>
              <a:t>rhieni:</a:t>
            </a:r>
          </a:p>
          <a:p>
            <a:pPr>
              <a:defRPr/>
            </a:pPr>
            <a:r>
              <a:rPr lang="cy-GB" altLang="cy-GB" dirty="0">
                <a:latin typeface="Lucida Sans" pitchFamily="34" charset="0"/>
              </a:rPr>
              <a:t>Enw'r </a:t>
            </a:r>
            <a:r>
              <a:rPr lang="cy-GB" altLang="cy-GB" dirty="0" smtClean="0">
                <a:latin typeface="Lucida Sans" pitchFamily="34" charset="0"/>
              </a:rPr>
              <a:t>ymarferydd/ </a:t>
            </a:r>
            <a:r>
              <a:rPr lang="cy-GB" altLang="cy-GB" dirty="0">
                <a:latin typeface="Lucida Sans" pitchFamily="34" charset="0"/>
              </a:rPr>
              <a:t>gweithiwr allweddol</a:t>
            </a:r>
          </a:p>
          <a:p>
            <a:pPr>
              <a:defRPr/>
            </a:pPr>
            <a:r>
              <a:rPr lang="cy-GB" altLang="cy-GB" dirty="0">
                <a:latin typeface="Lucida Sans" pitchFamily="34" charset="0"/>
              </a:rPr>
              <a:t>Mynediad at </a:t>
            </a:r>
            <a:r>
              <a:rPr lang="cy-GB" altLang="cy-GB" dirty="0" smtClean="0">
                <a:latin typeface="Lucida Sans" pitchFamily="34" charset="0"/>
              </a:rPr>
              <a:t>fframwaith/cwricwla</a:t>
            </a:r>
            <a:endParaRPr lang="cy-GB" altLang="cy-GB" dirty="0">
              <a:latin typeface="Lucida Sans" pitchFamily="34" charset="0"/>
            </a:endParaRPr>
          </a:p>
          <a:p>
            <a:pPr>
              <a:defRPr/>
            </a:pPr>
            <a:r>
              <a:rPr lang="cy-GB" altLang="cy-GB" dirty="0">
                <a:latin typeface="Lucida Sans" pitchFamily="34" charset="0"/>
              </a:rPr>
              <a:t>Esboniad o'r </a:t>
            </a:r>
            <a:r>
              <a:rPr lang="cy-GB" altLang="cy-GB" dirty="0" smtClean="0">
                <a:latin typeface="Lucida Sans" pitchFamily="34" charset="0"/>
              </a:rPr>
              <a:t>fframwaith/cwricwla</a:t>
            </a:r>
            <a:endParaRPr lang="cy-GB" altLang="cy-GB" dirty="0">
              <a:latin typeface="Lucida Sans" pitchFamily="34" charset="0"/>
            </a:endParaRPr>
          </a:p>
          <a:p>
            <a:pPr>
              <a:defRPr/>
            </a:pPr>
            <a:r>
              <a:rPr lang="cy-GB" altLang="cy-GB" dirty="0">
                <a:latin typeface="Lucida Sans" pitchFamily="34" charset="0"/>
              </a:rPr>
              <a:t>Eu rôl yn nysgu eu plant</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marL="0" indent="0">
              <a:buNone/>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When children begin in a setting, parents need to be provided with:</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Name of practitioner/key worker</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Access to framework/curricula</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Explanation of framework/curricula</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Their role in their children’s learning</a:t>
            </a:r>
          </a:p>
        </p:txBody>
      </p:sp>
    </p:spTree>
    <p:extLst>
      <p:ext uri="{BB962C8B-B14F-4D97-AF65-F5344CB8AC3E}">
        <p14:creationId xmlns:p14="http://schemas.microsoft.com/office/powerpoint/2010/main" val="167744744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Ffactorau economaidd-gymdeithasol</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Socio-economic factors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539552" y="1268413"/>
            <a:ext cx="4026098" cy="4475162"/>
          </a:xfrm>
        </p:spPr>
        <p:txBody>
          <a:bodyPr rtlCol="0">
            <a:normAutofit fontScale="70000" lnSpcReduction="20000"/>
          </a:bodyPr>
          <a:lstStyle/>
          <a:p>
            <a:pPr marL="0" indent="0">
              <a:buNone/>
              <a:defRPr/>
            </a:pPr>
            <a:r>
              <a:rPr lang="cy-GB" altLang="cy-GB" dirty="0" smtClean="0">
                <a:latin typeface="Lucida Sans" pitchFamily="34" charset="0"/>
              </a:rPr>
              <a:t>Gwyliwch </a:t>
            </a:r>
            <a:r>
              <a:rPr lang="cy-GB" altLang="cy-GB" i="1" dirty="0" smtClean="0">
                <a:latin typeface="Lucida Sans" pitchFamily="34" charset="0"/>
              </a:rPr>
              <a:t>The </a:t>
            </a:r>
            <a:r>
              <a:rPr lang="cy-GB" altLang="cy-GB" i="1" dirty="0" err="1" smtClean="0">
                <a:latin typeface="Lucida Sans" pitchFamily="34" charset="0"/>
              </a:rPr>
              <a:t>Economist</a:t>
            </a:r>
            <a:r>
              <a:rPr lang="cy-GB" altLang="cy-GB" i="1" dirty="0" smtClean="0">
                <a:latin typeface="Lucida Sans" pitchFamily="34" charset="0"/>
              </a:rPr>
              <a:t> </a:t>
            </a:r>
            <a:r>
              <a:rPr lang="cy-GB" altLang="cy-GB" dirty="0" smtClean="0">
                <a:latin typeface="Lucida Sans" pitchFamily="34" charset="0"/>
              </a:rPr>
              <a:t>(2019)</a:t>
            </a:r>
            <a:r>
              <a:rPr lang="en-US" altLang="en-US" kern="0" dirty="0">
                <a:solidFill>
                  <a:srgbClr val="002060"/>
                </a:solidFill>
                <a:latin typeface="Lucida Sans" panose="020B0602030504020204" pitchFamily="34" charset="0"/>
                <a:ea typeface="ＭＳ Ｐゴシック" panose="020B0600070205080204" pitchFamily="34" charset="-128"/>
                <a:hlinkClick r:id="rId3"/>
              </a:rPr>
              <a:t> https://www.youtube.com/watch?v=hSmAYUnZyxE</a:t>
            </a:r>
            <a:r>
              <a:rPr lang="en-US" altLang="en-US" kern="0" dirty="0">
                <a:solidFill>
                  <a:srgbClr val="002060"/>
                </a:solidFill>
                <a:latin typeface="Lucida Sans" panose="020B0602030504020204" pitchFamily="34" charset="0"/>
                <a:ea typeface="ＭＳ Ｐゴシック" panose="020B0600070205080204" pitchFamily="34" charset="-128"/>
              </a:rPr>
              <a:t> </a:t>
            </a:r>
          </a:p>
          <a:p>
            <a:pPr marL="0" indent="0" eaLnBrk="1" fontAlgn="auto" hangingPunct="1">
              <a:spcAft>
                <a:spcPts val="0"/>
              </a:spcAft>
              <a:buFont typeface="Arial" panose="020B0604020202020204" pitchFamily="34" charset="0"/>
              <a:buNone/>
              <a:defRPr/>
            </a:pPr>
            <a:r>
              <a:rPr lang="cy-GB" altLang="cy-GB" dirty="0" smtClean="0">
                <a:latin typeface="Lucida Sans" pitchFamily="34" charset="0"/>
              </a:rPr>
              <a:t>Ystyriwch y canlynol:</a:t>
            </a:r>
          </a:p>
          <a:p>
            <a:pPr>
              <a:defRPr/>
            </a:pPr>
            <a:r>
              <a:rPr lang="cy-GB" altLang="cy-GB" dirty="0">
                <a:latin typeface="Lucida Sans" pitchFamily="34" charset="0"/>
              </a:rPr>
              <a:t>Newidiadau mewn rolau teuluol traddodiadol</a:t>
            </a:r>
          </a:p>
          <a:p>
            <a:pPr>
              <a:defRPr/>
            </a:pPr>
            <a:r>
              <a:rPr lang="cy-GB" altLang="cy-GB" dirty="0">
                <a:latin typeface="Lucida Sans" pitchFamily="34" charset="0"/>
              </a:rPr>
              <a:t>Newidiadau mewn rolau rhyw</a:t>
            </a:r>
          </a:p>
          <a:p>
            <a:pPr>
              <a:defRPr/>
            </a:pPr>
            <a:r>
              <a:rPr lang="cy-GB" altLang="cy-GB" dirty="0">
                <a:latin typeface="Lucida Sans" pitchFamily="34" charset="0"/>
              </a:rPr>
              <a:t>Gwahaniaethau diwylliannol</a:t>
            </a:r>
          </a:p>
          <a:p>
            <a:pPr>
              <a:defRPr/>
            </a:pPr>
            <a:r>
              <a:rPr lang="cy-GB" altLang="cy-GB" dirty="0">
                <a:latin typeface="Lucida Sans" pitchFamily="34" charset="0"/>
              </a:rPr>
              <a:t>Addysg mamau</a:t>
            </a:r>
          </a:p>
          <a:p>
            <a:pPr>
              <a:defRPr/>
            </a:pPr>
            <a:r>
              <a:rPr lang="cy-GB" altLang="cy-GB" dirty="0">
                <a:latin typeface="Lucida Sans" pitchFamily="34" charset="0"/>
              </a:rPr>
              <a:t>Tadau a gofal plant</a:t>
            </a:r>
          </a:p>
          <a:p>
            <a:pPr>
              <a:defRPr/>
            </a:pPr>
            <a:r>
              <a:rPr lang="cy-GB" altLang="cy-GB" dirty="0">
                <a:latin typeface="Lucida Sans" pitchFamily="34" charset="0"/>
              </a:rPr>
              <a:t>Teuluoedd proffesiynol</a:t>
            </a:r>
          </a:p>
          <a:p>
            <a:pPr>
              <a:defRPr/>
            </a:pPr>
            <a:r>
              <a:rPr lang="cy-GB" altLang="cy-GB" dirty="0">
                <a:latin typeface="Lucida Sans" pitchFamily="34" charset="0"/>
              </a:rPr>
              <a:t>Cost gofal plant</a:t>
            </a:r>
          </a:p>
          <a:p>
            <a:pPr>
              <a:defRPr/>
            </a:pPr>
            <a:r>
              <a:rPr lang="cy-GB" altLang="cy-GB" dirty="0">
                <a:latin typeface="Lucida Sans" pitchFamily="34" charset="0"/>
              </a:rPr>
              <a:t>Cymwysterau ymarferwyr</a:t>
            </a:r>
            <a:endParaRPr lang="cy-GB" altLang="cy-GB" dirty="0" smtClean="0">
              <a:latin typeface="Lucida Sans" pitchFamily="34" charset="0"/>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fontScale="70000" lnSpcReduction="20000"/>
          </a:bodyPr>
          <a:lstStyle/>
          <a:p>
            <a:pPr marL="0" indent="0">
              <a:buNone/>
              <a:defRPr/>
            </a:pPr>
            <a:r>
              <a:rPr lang="en-US" altLang="en-US" kern="0" dirty="0" smtClean="0">
                <a:solidFill>
                  <a:srgbClr val="002060"/>
                </a:solidFill>
                <a:latin typeface="Lucida Sans" panose="020B0602030504020204" pitchFamily="34" charset="0"/>
                <a:ea typeface="ＭＳ Ｐゴシック" panose="020B0600070205080204" pitchFamily="34" charset="-128"/>
              </a:rPr>
              <a:t>Watch The Economist (2019)</a:t>
            </a:r>
          </a:p>
          <a:p>
            <a:pPr marL="0" indent="0">
              <a:buNone/>
              <a:defRPr/>
            </a:pPr>
            <a:r>
              <a:rPr lang="en-US" altLang="en-US" kern="0" dirty="0">
                <a:solidFill>
                  <a:srgbClr val="002060"/>
                </a:solidFill>
                <a:latin typeface="Lucida Sans" panose="020B0602030504020204" pitchFamily="34" charset="0"/>
                <a:ea typeface="ＭＳ Ｐゴシック" panose="020B0600070205080204" pitchFamily="34" charset="-128"/>
                <a:hlinkClick r:id="rId3"/>
              </a:rPr>
              <a:t>https://</a:t>
            </a:r>
            <a:r>
              <a:rPr lang="en-US" altLang="en-US" kern="0" dirty="0" smtClean="0">
                <a:solidFill>
                  <a:srgbClr val="002060"/>
                </a:solidFill>
                <a:latin typeface="Lucida Sans" panose="020B0602030504020204" pitchFamily="34" charset="0"/>
                <a:ea typeface="ＭＳ Ｐゴシック" panose="020B0600070205080204" pitchFamily="34" charset="-128"/>
                <a:hlinkClick r:id="rId3"/>
              </a:rPr>
              <a:t>www.youtube.com/watch?v=hSmAYUnZyxE</a:t>
            </a:r>
            <a:r>
              <a:rPr lang="en-US" altLang="en-US" kern="0" dirty="0" smtClean="0">
                <a:solidFill>
                  <a:srgbClr val="002060"/>
                </a:solidFill>
                <a:latin typeface="Lucida Sans" panose="020B0602030504020204" pitchFamily="34" charset="0"/>
                <a:ea typeface="ＭＳ Ｐゴシック" panose="020B0600070205080204" pitchFamily="34" charset="-128"/>
              </a:rPr>
              <a:t> </a:t>
            </a:r>
          </a:p>
          <a:p>
            <a:pPr marL="0" indent="0">
              <a:buNone/>
              <a:defRPr/>
            </a:pPr>
            <a:r>
              <a:rPr lang="en-US" altLang="en-US" kern="0" dirty="0" smtClean="0">
                <a:solidFill>
                  <a:srgbClr val="002060"/>
                </a:solidFill>
                <a:latin typeface="Lucida Sans" panose="020B0602030504020204" pitchFamily="34" charset="0"/>
                <a:ea typeface="ＭＳ Ｐゴシック" panose="020B0600070205080204" pitchFamily="34" charset="-128"/>
              </a:rPr>
              <a:t>Consider the following:</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Changes in traditional family roles</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Changes in gender roles</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Cultural differences</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Education of mothers</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Fathers and childcare</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Professional families</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Cost of childcare</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Qualifications of practitioners</a:t>
            </a:r>
            <a:endParaRPr lang="en-US" altLang="en-US" kern="0" dirty="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US" altLang="en-US"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8743358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539552" y="404813"/>
            <a:ext cx="8280919" cy="720725"/>
          </a:xfrm>
        </p:spPr>
        <p:txBody>
          <a:bodyPr rtlCol="0">
            <a:noAutofit/>
          </a:bodyPr>
          <a:lstStyle/>
          <a:p>
            <a:pPr eaLnBrk="1" fontAlgn="auto" hangingPunct="1">
              <a:spcAft>
                <a:spcPts val="0"/>
              </a:spcAft>
              <a:defRPr/>
            </a:pPr>
            <a:r>
              <a:rPr lang="cy-GB" altLang="en-US" sz="2800" kern="0" dirty="0" smtClean="0">
                <a:solidFill>
                  <a:srgbClr val="000000"/>
                </a:solidFill>
                <a:latin typeface="Lucida Sans" panose="020B0602030504020204" pitchFamily="34" charset="0"/>
                <a:ea typeface="ＭＳ Ｐゴシック" panose="020B0600070205080204" pitchFamily="34" charset="-128"/>
              </a:rPr>
              <a:t>Effaith dosbarth ar </a:t>
            </a:r>
            <a:r>
              <a:rPr lang="cy-GB" altLang="en-US" sz="2800" kern="0" dirty="0" err="1" smtClean="0">
                <a:solidFill>
                  <a:srgbClr val="000000"/>
                </a:solidFill>
                <a:latin typeface="Lucida Sans" panose="020B0602030504020204" pitchFamily="34" charset="0"/>
                <a:ea typeface="ＭＳ Ｐゴシック" panose="020B0600070205080204" pitchFamily="34" charset="-128"/>
              </a:rPr>
              <a:t>rhianta</a:t>
            </a:r>
            <a:r>
              <a:rPr lang="en-GB" altLang="en-US" sz="2800" kern="0" dirty="0">
                <a:solidFill>
                  <a:srgbClr val="000000"/>
                </a:solidFill>
                <a:latin typeface="Lucida Sans" panose="020B0602030504020204" pitchFamily="34" charset="0"/>
                <a:ea typeface="ＭＳ Ｐゴシック" panose="020B0600070205080204" pitchFamily="34" charset="-128"/>
              </a:rPr>
              <a:t/>
            </a:r>
            <a:br>
              <a:rPr lang="en-GB" altLang="en-US" sz="2800" kern="0" dirty="0">
                <a:solidFill>
                  <a:srgbClr val="000000"/>
                </a:solidFill>
                <a:latin typeface="Lucida Sans" panose="020B0602030504020204" pitchFamily="34" charset="0"/>
                <a:ea typeface="ＭＳ Ｐゴシック" panose="020B0600070205080204" pitchFamily="34" charset="-128"/>
              </a:rPr>
            </a:br>
            <a:r>
              <a:rPr lang="en-GB" altLang="en-US" sz="2800" kern="0" dirty="0" smtClean="0">
                <a:solidFill>
                  <a:srgbClr val="002060"/>
                </a:solidFill>
                <a:latin typeface="Lucida Sans" panose="020B0602030504020204" pitchFamily="34" charset="0"/>
                <a:ea typeface="ＭＳ Ｐゴシック" panose="020B0600070205080204" pitchFamily="34" charset="-128"/>
              </a:rPr>
              <a:t>Influence of class on parenting – Sean Reardon</a:t>
            </a:r>
            <a:endParaRPr lang="en-GB" altLang="cy-GB" sz="2800" dirty="0" smtClean="0">
              <a:solidFill>
                <a:srgbClr val="002060"/>
              </a:solidFill>
              <a:latin typeface="Lucida Sans" pitchFamily="34" charset="0"/>
            </a:endParaRPr>
          </a:p>
        </p:txBody>
      </p:sp>
      <p:sp>
        <p:nvSpPr>
          <p:cNvPr id="5124" name="Rectangle 6"/>
          <p:cNvSpPr>
            <a:spLocks noGrp="1" noChangeArrowheads="1"/>
          </p:cNvSpPr>
          <p:nvPr>
            <p:ph type="body" sz="half" idx="2"/>
          </p:nvPr>
        </p:nvSpPr>
        <p:spPr>
          <a:xfrm>
            <a:off x="3693730" y="1268412"/>
            <a:ext cx="5342765" cy="4536851"/>
          </a:xfrm>
        </p:spPr>
        <p:txBody>
          <a:bodyPr rtlCol="0">
            <a:normAutofit fontScale="70000" lnSpcReduction="20000"/>
          </a:bodyPr>
          <a:lstStyle/>
          <a:p>
            <a:pPr>
              <a:defRPr/>
            </a:pPr>
            <a:r>
              <a:rPr lang="en-US" altLang="en-US" kern="0" dirty="0" err="1" smtClean="0">
                <a:latin typeface="Lucida Sans" panose="020B0602030504020204" pitchFamily="34" charset="0"/>
                <a:ea typeface="ＭＳ Ｐゴシック" panose="020B0600070205080204" pitchFamily="34" charset="-128"/>
              </a:rPr>
              <a:t>Cymdeithasegydd</a:t>
            </a:r>
            <a:r>
              <a:rPr lang="en-US" altLang="en-US" kern="0" dirty="0" smtClean="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Americanaidd</a:t>
            </a:r>
            <a:endParaRPr lang="en-US" altLang="en-US" kern="0" dirty="0">
              <a:latin typeface="Lucida Sans" panose="020B0602030504020204" pitchFamily="34" charset="0"/>
              <a:ea typeface="ＭＳ Ｐゴシック" panose="020B0600070205080204" pitchFamily="34" charset="-128"/>
            </a:endParaRPr>
          </a:p>
          <a:p>
            <a:pPr>
              <a:defRPr/>
            </a:pPr>
            <a:r>
              <a:rPr lang="en-US" altLang="en-US" kern="0" dirty="0" err="1">
                <a:latin typeface="Lucida Sans" panose="020B0602030504020204" pitchFamily="34" charset="0"/>
                <a:ea typeface="ＭＳ Ｐゴシック" panose="020B0600070205080204" pitchFamily="34" charset="-128"/>
              </a:rPr>
              <a:t>Athro</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Tlodi</a:t>
            </a:r>
            <a:r>
              <a:rPr lang="en-US" altLang="en-US" kern="0" dirty="0">
                <a:latin typeface="Lucida Sans" panose="020B0602030504020204" pitchFamily="34" charset="0"/>
                <a:ea typeface="ＭＳ Ｐゴシック" panose="020B0600070205080204" pitchFamily="34" charset="-128"/>
              </a:rPr>
              <a:t> ac </a:t>
            </a:r>
            <a:r>
              <a:rPr lang="en-US" altLang="en-US" kern="0" dirty="0" err="1">
                <a:latin typeface="Lucida Sans" panose="020B0602030504020204" pitchFamily="34" charset="0"/>
                <a:ea typeface="ＭＳ Ｐゴシック" panose="020B0600070205080204" pitchFamily="34" charset="-128"/>
              </a:rPr>
              <a:t>Anghydraddoldeb</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mewn</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Addysg</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Prifysgol</a:t>
            </a:r>
            <a:r>
              <a:rPr lang="en-US" altLang="en-US" kern="0" dirty="0">
                <a:latin typeface="Lucida Sans" panose="020B0602030504020204" pitchFamily="34" charset="0"/>
                <a:ea typeface="ＭＳ Ｐゴシック" panose="020B0600070205080204" pitchFamily="34" charset="-128"/>
              </a:rPr>
              <a:t> Stanford)</a:t>
            </a:r>
          </a:p>
          <a:p>
            <a:pPr>
              <a:defRPr/>
            </a:pPr>
            <a:r>
              <a:rPr lang="en-US" altLang="en-US" kern="0" dirty="0" err="1" smtClean="0">
                <a:latin typeface="Lucida Sans" panose="020B0602030504020204" pitchFamily="34" charset="0"/>
                <a:ea typeface="ＭＳ Ｐゴシック" panose="020B0600070205080204" pitchFamily="34" charset="-128"/>
              </a:rPr>
              <a:t>Ymchwil</a:t>
            </a:r>
            <a:r>
              <a:rPr lang="en-US" altLang="en-US" kern="0" dirty="0" smtClean="0">
                <a:latin typeface="Lucida Sans" panose="020B0602030504020204" pitchFamily="34" charset="0"/>
                <a:ea typeface="ＭＳ Ｐゴシック" panose="020B0600070205080204" pitchFamily="34" charset="-128"/>
              </a:rPr>
              <a:t> - </a:t>
            </a:r>
            <a:r>
              <a:rPr lang="en-US" altLang="en-US" kern="0" dirty="0" err="1" smtClean="0">
                <a:latin typeface="Lucida Sans" panose="020B0602030504020204" pitchFamily="34" charset="0"/>
                <a:ea typeface="ＭＳ Ｐゴシック" panose="020B0600070205080204" pitchFamily="34" charset="-128"/>
              </a:rPr>
              <a:t>achosion</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patrymau</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tueddiadau</a:t>
            </a:r>
            <a:r>
              <a:rPr lang="en-US" altLang="en-US" kern="0" dirty="0">
                <a:latin typeface="Lucida Sans" panose="020B0602030504020204" pitchFamily="34" charset="0"/>
                <a:ea typeface="ＭＳ Ｐゴシック" panose="020B0600070205080204" pitchFamily="34" charset="-128"/>
              </a:rPr>
              <a:t> a </a:t>
            </a:r>
            <a:r>
              <a:rPr lang="en-US" altLang="en-US" kern="0" dirty="0" err="1">
                <a:latin typeface="Lucida Sans" panose="020B0602030504020204" pitchFamily="34" charset="0"/>
                <a:ea typeface="ＭＳ Ｐゴシック" panose="020B0600070205080204" pitchFamily="34" charset="-128"/>
              </a:rPr>
              <a:t>chanlyniadau</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anghydraddoldeb</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cymdeithasol</a:t>
            </a:r>
            <a:r>
              <a:rPr lang="en-US" altLang="en-US" kern="0" dirty="0">
                <a:latin typeface="Lucida Sans" panose="020B0602030504020204" pitchFamily="34" charset="0"/>
                <a:ea typeface="ＭＳ Ｐゴシック" panose="020B0600070205080204" pitchFamily="34" charset="-128"/>
              </a:rPr>
              <a:t> ac </a:t>
            </a:r>
            <a:r>
              <a:rPr lang="en-US" altLang="en-US" kern="0" dirty="0" err="1">
                <a:latin typeface="Lucida Sans" panose="020B0602030504020204" pitchFamily="34" charset="0"/>
                <a:ea typeface="ＭＳ Ｐゴシック" panose="020B0600070205080204" pitchFamily="34" charset="-128"/>
              </a:rPr>
              <a:t>addysgol</a:t>
            </a:r>
            <a:r>
              <a:rPr lang="en-US" altLang="en-US" kern="0" dirty="0">
                <a:latin typeface="Lucida Sans" panose="020B0602030504020204" pitchFamily="34" charset="0"/>
                <a:ea typeface="ＭＳ Ｐゴシック" panose="020B0600070205080204" pitchFamily="34" charset="-128"/>
              </a:rPr>
              <a:t> ac </a:t>
            </a:r>
            <a:r>
              <a:rPr lang="en-US" altLang="en-US" kern="0" dirty="0" err="1">
                <a:latin typeface="Lucida Sans" panose="020B0602030504020204" pitchFamily="34" charset="0"/>
                <a:ea typeface="ＭＳ Ｐゴシック" panose="020B0600070205080204" pitchFamily="34" charset="-128"/>
              </a:rPr>
              <a:t>effeithiau</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polisi</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addysgol</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ar</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anghydraddoldeb</a:t>
            </a:r>
            <a:r>
              <a:rPr lang="en-US" altLang="en-US" kern="0" dirty="0">
                <a:latin typeface="Lucida Sans" panose="020B0602030504020204" pitchFamily="34" charset="0"/>
                <a:ea typeface="ＭＳ Ｐゴシック" panose="020B0600070205080204" pitchFamily="34" charset="-128"/>
              </a:rPr>
              <a:t> </a:t>
            </a:r>
            <a:r>
              <a:rPr lang="en-US" altLang="en-US" kern="0" dirty="0" err="1">
                <a:latin typeface="Lucida Sans" panose="020B0602030504020204" pitchFamily="34" charset="0"/>
                <a:ea typeface="ＭＳ Ｐゴシック" panose="020B0600070205080204" pitchFamily="34" charset="-128"/>
              </a:rPr>
              <a:t>addysgol</a:t>
            </a:r>
            <a:r>
              <a:rPr lang="en-US" altLang="en-US" kern="0" dirty="0">
                <a:latin typeface="Lucida Sans" panose="020B0602030504020204" pitchFamily="34" charset="0"/>
                <a:ea typeface="ＭＳ Ｐゴシック" panose="020B0600070205080204" pitchFamily="34" charset="-128"/>
              </a:rPr>
              <a:t> a </a:t>
            </a:r>
            <a:r>
              <a:rPr lang="en-US" altLang="en-US" kern="0" dirty="0" err="1">
                <a:latin typeface="Lucida Sans" panose="020B0602030504020204" pitchFamily="34" charset="0"/>
                <a:ea typeface="ＭＳ Ｐゴシック" panose="020B0600070205080204" pitchFamily="34" charset="-128"/>
              </a:rPr>
              <a:t>chymdeithasol</a:t>
            </a:r>
            <a:r>
              <a:rPr lang="en-US" altLang="en-US" kern="0" dirty="0" smtClean="0">
                <a:latin typeface="Lucida Sans" panose="020B0602030504020204" pitchFamily="34" charset="0"/>
                <a:ea typeface="ＭＳ Ｐゴシック" panose="020B0600070205080204" pitchFamily="34" charset="-128"/>
              </a:rPr>
              <a:t>.</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American sociologist</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Professor of  Poverty and Inequality in Education (Stanford University)</a:t>
            </a:r>
          </a:p>
          <a:p>
            <a:pPr>
              <a:defRPr/>
            </a:pPr>
            <a:r>
              <a:rPr lang="en-US" altLang="en-US" kern="0" dirty="0" smtClean="0">
                <a:solidFill>
                  <a:srgbClr val="002060"/>
                </a:solidFill>
                <a:latin typeface="Lucida Sans" panose="020B0602030504020204" pitchFamily="34" charset="0"/>
                <a:ea typeface="ＭＳ Ｐゴシック" panose="020B0600070205080204" pitchFamily="34" charset="-128"/>
              </a:rPr>
              <a:t>Research - </a:t>
            </a:r>
            <a:r>
              <a:rPr lang="en-GB" altLang="en-US" kern="0" dirty="0" smtClean="0">
                <a:solidFill>
                  <a:srgbClr val="002060"/>
                </a:solidFill>
                <a:latin typeface="Lucida Sans" panose="020B0602030504020204" pitchFamily="34" charset="0"/>
                <a:ea typeface="ＭＳ Ｐゴシック" panose="020B0600070205080204" pitchFamily="34" charset="-128"/>
              </a:rPr>
              <a:t>causes</a:t>
            </a:r>
            <a:r>
              <a:rPr lang="en-GB" altLang="en-US" kern="0" dirty="0">
                <a:solidFill>
                  <a:srgbClr val="002060"/>
                </a:solidFill>
                <a:latin typeface="Lucida Sans" panose="020B0602030504020204" pitchFamily="34" charset="0"/>
                <a:ea typeface="ＭＳ Ｐゴシック" panose="020B0600070205080204" pitchFamily="34" charset="-128"/>
              </a:rPr>
              <a:t>, patterns, trends, and consequences of social and educational </a:t>
            </a:r>
            <a:r>
              <a:rPr lang="en-GB" altLang="en-US" kern="0" dirty="0" smtClean="0">
                <a:solidFill>
                  <a:srgbClr val="002060"/>
                </a:solidFill>
                <a:latin typeface="Lucida Sans" panose="020B0602030504020204" pitchFamily="34" charset="0"/>
                <a:ea typeface="ＭＳ Ｐゴシック" panose="020B0600070205080204" pitchFamily="34" charset="-128"/>
              </a:rPr>
              <a:t>inequality and </a:t>
            </a:r>
            <a:r>
              <a:rPr lang="en-GB" altLang="en-US" kern="0" dirty="0">
                <a:solidFill>
                  <a:srgbClr val="002060"/>
                </a:solidFill>
                <a:latin typeface="Lucida Sans" panose="020B0602030504020204" pitchFamily="34" charset="0"/>
                <a:ea typeface="ＭＳ Ｐゴシック" panose="020B0600070205080204" pitchFamily="34" charset="-128"/>
              </a:rPr>
              <a:t>the effects of educational policy on educational and social </a:t>
            </a:r>
            <a:r>
              <a:rPr lang="en-GB" altLang="en-US" kern="0" dirty="0" smtClean="0">
                <a:solidFill>
                  <a:srgbClr val="002060"/>
                </a:solidFill>
                <a:latin typeface="Lucida Sans" panose="020B0602030504020204" pitchFamily="34" charset="0"/>
                <a:ea typeface="ＭＳ Ｐゴシック" panose="020B0600070205080204" pitchFamily="34" charset="-128"/>
              </a:rPr>
              <a:t>inequality</a:t>
            </a:r>
            <a:r>
              <a:rPr lang="en-GB" altLang="en-US" kern="0" dirty="0">
                <a:solidFill>
                  <a:srgbClr val="002060"/>
                </a:solidFill>
                <a:latin typeface="Lucida Sans" panose="020B0602030504020204" pitchFamily="34" charset="0"/>
                <a:ea typeface="ＭＳ Ｐゴシック" panose="020B0600070205080204" pitchFamily="34" charset="-128"/>
              </a:rPr>
              <a:t>.</a:t>
            </a:r>
            <a:endParaRPr lang="en-US" altLang="en-US" kern="0" dirty="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US" altLang="en-US" kern="0" dirty="0" smtClean="0">
              <a:solidFill>
                <a:srgbClr val="002060"/>
              </a:solidFill>
              <a:latin typeface="Lucida Sans" panose="020B0602030504020204" pitchFamily="34" charset="0"/>
              <a:ea typeface="ＭＳ Ｐゴシック" panose="020B0600070205080204" pitchFamily="34" charset="-128"/>
            </a:endParaRPr>
          </a:p>
        </p:txBody>
      </p:sp>
      <p:pic>
        <p:nvPicPr>
          <p:cNvPr id="3" name="Picture 2"/>
          <p:cNvPicPr>
            <a:picLocks noChangeAspect="1"/>
          </p:cNvPicPr>
          <p:nvPr/>
        </p:nvPicPr>
        <p:blipFill>
          <a:blip r:embed="rId3"/>
          <a:stretch>
            <a:fillRect/>
          </a:stretch>
        </p:blipFill>
        <p:spPr>
          <a:xfrm>
            <a:off x="395536" y="1844824"/>
            <a:ext cx="3154179" cy="3312368"/>
          </a:xfrm>
          <a:prstGeom prst="rect">
            <a:avLst/>
          </a:prstGeom>
        </p:spPr>
      </p:pic>
      <p:sp>
        <p:nvSpPr>
          <p:cNvPr id="2" name="AutoShape 2" descr="Image result for Sean Reardon"/>
          <p:cNvSpPr>
            <a:spLocks noGrp="1" noChangeAspect="1" noChangeArrowheads="1"/>
          </p:cNvSpPr>
          <p:nvPr>
            <p:ph type="body" sz="half" idx="1"/>
          </p:nvPr>
        </p:nvSpPr>
        <p:spPr bwMode="auto">
          <a:xfrm>
            <a:off x="251520" y="1268413"/>
            <a:ext cx="3384376" cy="447516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37368280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Ymchwil</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Research (Reardon, 2012)</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268413"/>
            <a:ext cx="4176464" cy="4475162"/>
          </a:xfrm>
        </p:spPr>
        <p:txBody>
          <a:bodyPr rtlCol="0">
            <a:normAutofit fontScale="62500" lnSpcReduction="20000"/>
          </a:bodyPr>
          <a:lstStyle/>
          <a:p>
            <a:pPr>
              <a:defRPr/>
            </a:pPr>
            <a:r>
              <a:rPr lang="cy-GB" altLang="cy-GB" dirty="0">
                <a:latin typeface="Lucida Sans" pitchFamily="34" charset="0"/>
              </a:rPr>
              <a:t>Daw plant o ystod amrywiol o gefndiroedd, rhaid i ymarferwyr gofio hyn:</a:t>
            </a:r>
          </a:p>
          <a:p>
            <a:pPr>
              <a:defRPr/>
            </a:pPr>
            <a:r>
              <a:rPr lang="cy-GB" altLang="cy-GB" dirty="0">
                <a:latin typeface="Lucida Sans" pitchFamily="34" charset="0"/>
              </a:rPr>
              <a:t>“</a:t>
            </a:r>
            <a:r>
              <a:rPr lang="cy-GB" altLang="cy-GB" i="1" dirty="0">
                <a:latin typeface="Lucida Sans" pitchFamily="34" charset="0"/>
              </a:rPr>
              <a:t>Fel addysgwyr, cyfrifoldeb pawb yw sicrhau bod myfyrwyr yn derbyn yr addysg orau bosibl waeth beth fo'u cefndir ariannol y maent yn deillio ohono</a:t>
            </a:r>
            <a:r>
              <a:rPr lang="cy-GB" altLang="cy-GB" dirty="0">
                <a:latin typeface="Lucida Sans" pitchFamily="34" charset="0"/>
              </a:rPr>
              <a:t>” (</a:t>
            </a:r>
            <a:r>
              <a:rPr lang="cy-GB" altLang="cy-GB" dirty="0" err="1">
                <a:latin typeface="Lucida Sans" pitchFamily="34" charset="0"/>
              </a:rPr>
              <a:t>Benders</a:t>
            </a:r>
            <a:r>
              <a:rPr lang="cy-GB" altLang="cy-GB" dirty="0">
                <a:latin typeface="Lucida Sans" pitchFamily="34" charset="0"/>
              </a:rPr>
              <a:t>, 2013 t. 7).</a:t>
            </a:r>
          </a:p>
          <a:p>
            <a:pPr>
              <a:defRPr/>
            </a:pPr>
            <a:r>
              <a:rPr lang="cy-GB" altLang="cy-GB" dirty="0">
                <a:latin typeface="Lucida Sans" pitchFamily="34" charset="0"/>
              </a:rPr>
              <a:t>Fodd bynnag, mae angen i ymarferwyr ystyried hefyd:</a:t>
            </a:r>
          </a:p>
          <a:p>
            <a:pPr marL="0" indent="0">
              <a:buNone/>
              <a:defRPr/>
            </a:pPr>
            <a:r>
              <a:rPr lang="cy-GB" altLang="cy-GB" dirty="0" smtClean="0">
                <a:latin typeface="Lucida Sans" pitchFamily="34" charset="0"/>
              </a:rPr>
              <a:t>- Cyrhaeddiad </a:t>
            </a:r>
            <a:r>
              <a:rPr lang="cy-GB" altLang="cy-GB" dirty="0">
                <a:latin typeface="Lucida Sans" pitchFamily="34" charset="0"/>
              </a:rPr>
              <a:t>addysgol </a:t>
            </a:r>
            <a:r>
              <a:rPr lang="cy-GB" altLang="cy-GB" dirty="0" smtClean="0">
                <a:latin typeface="Lucida Sans" pitchFamily="34" charset="0"/>
              </a:rPr>
              <a:t>rhieni</a:t>
            </a:r>
          </a:p>
          <a:p>
            <a:pPr marL="0" indent="0">
              <a:buNone/>
              <a:defRPr/>
            </a:pPr>
            <a:r>
              <a:rPr lang="cy-GB" altLang="cy-GB" dirty="0" smtClean="0">
                <a:latin typeface="Lucida Sans" pitchFamily="34" charset="0"/>
              </a:rPr>
              <a:t>- Cyfranogiad rhieni</a:t>
            </a:r>
          </a:p>
          <a:p>
            <a:pPr marL="0" indent="0">
              <a:buNone/>
              <a:defRPr/>
            </a:pPr>
            <a:r>
              <a:rPr lang="cy-GB" altLang="cy-GB" dirty="0" smtClean="0">
                <a:latin typeface="Lucida Sans" pitchFamily="34" charset="0"/>
              </a:rPr>
              <a:t>- Cymdogaeth</a:t>
            </a:r>
          </a:p>
          <a:p>
            <a:pPr marL="0" indent="0">
              <a:buNone/>
              <a:defRPr/>
            </a:pPr>
            <a:r>
              <a:rPr lang="cy-GB" altLang="cy-GB" dirty="0" smtClean="0">
                <a:latin typeface="Lucida Sans" pitchFamily="34" charset="0"/>
              </a:rPr>
              <a:t>- Strwythur </a:t>
            </a:r>
            <a:r>
              <a:rPr lang="cy-GB" altLang="cy-GB" dirty="0">
                <a:latin typeface="Lucida Sans" pitchFamily="34" charset="0"/>
              </a:rPr>
              <a:t>teulu, h.y. nifer y brodyr a </a:t>
            </a:r>
            <a:r>
              <a:rPr lang="cy-GB" altLang="cy-GB" dirty="0" smtClean="0">
                <a:latin typeface="Lucida Sans" pitchFamily="34" charset="0"/>
              </a:rPr>
              <a:t>chwiorydd</a:t>
            </a:r>
          </a:p>
          <a:p>
            <a:pPr marL="0" indent="0">
              <a:buNone/>
              <a:defRPr/>
            </a:pPr>
            <a:r>
              <a:rPr lang="cy-GB" altLang="cy-GB" dirty="0" smtClean="0">
                <a:latin typeface="Lucida Sans" pitchFamily="34" charset="0"/>
              </a:rPr>
              <a:t>- Mynediad </a:t>
            </a:r>
            <a:r>
              <a:rPr lang="cy-GB" altLang="cy-GB" dirty="0">
                <a:latin typeface="Lucida Sans" pitchFamily="34" charset="0"/>
              </a:rPr>
              <a:t>at adnoddau</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499993" y="1268413"/>
            <a:ext cx="4393182" cy="4475162"/>
          </a:xfrm>
        </p:spPr>
        <p:txBody>
          <a:bodyPr rtlCol="0">
            <a:normAutofit fontScale="70000" lnSpcReduction="20000"/>
          </a:bodyPr>
          <a:lstStyle/>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Children come from a diverse range of backgrounds, practitioners must be mindful of this:</a:t>
            </a:r>
          </a:p>
          <a:p>
            <a:pPr>
              <a:defRPr/>
            </a:pPr>
            <a:r>
              <a:rPr lang="en-GB" altLang="en-US" sz="2400" i="1" kern="0" dirty="0" smtClean="0">
                <a:solidFill>
                  <a:srgbClr val="002060"/>
                </a:solidFill>
                <a:latin typeface="Lucida Sans" panose="020B0602030504020204" pitchFamily="34" charset="0"/>
                <a:ea typeface="ＭＳ Ｐゴシック" panose="020B0600070205080204" pitchFamily="34" charset="-128"/>
              </a:rPr>
              <a:t>“As </a:t>
            </a:r>
            <a:r>
              <a:rPr lang="en-GB" altLang="en-US" sz="2400" i="1" kern="0" dirty="0">
                <a:solidFill>
                  <a:srgbClr val="002060"/>
                </a:solidFill>
                <a:latin typeface="Lucida Sans" panose="020B0602030504020204" pitchFamily="34" charset="0"/>
                <a:ea typeface="ＭＳ Ｐゴシック" panose="020B0600070205080204" pitchFamily="34" charset="-128"/>
              </a:rPr>
              <a:t>educators, it is the responsibility of all, </a:t>
            </a:r>
            <a:r>
              <a:rPr lang="en-GB" altLang="en-US" sz="2400" i="1" kern="0" dirty="0" smtClean="0">
                <a:solidFill>
                  <a:srgbClr val="002060"/>
                </a:solidFill>
                <a:latin typeface="Lucida Sans" panose="020B0602030504020204" pitchFamily="34" charset="0"/>
                <a:ea typeface="ＭＳ Ｐゴシック" panose="020B0600070205080204" pitchFamily="34" charset="-128"/>
              </a:rPr>
              <a:t>to ensure </a:t>
            </a:r>
            <a:r>
              <a:rPr lang="en-GB" altLang="en-US" sz="2400" i="1" kern="0" dirty="0">
                <a:solidFill>
                  <a:srgbClr val="002060"/>
                </a:solidFill>
                <a:latin typeface="Lucida Sans" panose="020B0602030504020204" pitchFamily="34" charset="0"/>
                <a:ea typeface="ＭＳ Ｐゴシック" panose="020B0600070205080204" pitchFamily="34" charset="-128"/>
              </a:rPr>
              <a:t>that students receive the best possible </a:t>
            </a:r>
            <a:r>
              <a:rPr lang="en-GB" altLang="en-US" sz="2400" i="1" kern="0" dirty="0" smtClean="0">
                <a:solidFill>
                  <a:srgbClr val="002060"/>
                </a:solidFill>
                <a:latin typeface="Lucida Sans" panose="020B0602030504020204" pitchFamily="34" charset="0"/>
                <a:ea typeface="ＭＳ Ｐゴシック" panose="020B0600070205080204" pitchFamily="34" charset="-128"/>
              </a:rPr>
              <a:t>education regardless </a:t>
            </a:r>
            <a:r>
              <a:rPr lang="en-GB" altLang="en-US" sz="2400" i="1" kern="0" dirty="0">
                <a:solidFill>
                  <a:srgbClr val="002060"/>
                </a:solidFill>
                <a:latin typeface="Lucida Sans" panose="020B0602030504020204" pitchFamily="34" charset="0"/>
                <a:ea typeface="ＭＳ Ｐゴシック" panose="020B0600070205080204" pitchFamily="34" charset="-128"/>
              </a:rPr>
              <a:t>of the financial background from which they </a:t>
            </a:r>
            <a:r>
              <a:rPr lang="en-GB" altLang="en-US" sz="2400" i="1" kern="0" dirty="0" smtClean="0">
                <a:solidFill>
                  <a:srgbClr val="002060"/>
                </a:solidFill>
                <a:latin typeface="Lucida Sans" panose="020B0602030504020204" pitchFamily="34" charset="0"/>
                <a:ea typeface="ＭＳ Ｐゴシック" panose="020B0600070205080204" pitchFamily="34" charset="-128"/>
              </a:rPr>
              <a:t>are derived” </a:t>
            </a:r>
            <a:r>
              <a:rPr lang="en-GB" altLang="en-US" sz="2400" kern="0" dirty="0" smtClean="0">
                <a:solidFill>
                  <a:srgbClr val="002060"/>
                </a:solidFill>
                <a:latin typeface="Lucida Sans" panose="020B0602030504020204" pitchFamily="34" charset="0"/>
                <a:ea typeface="ＭＳ Ｐゴシック" panose="020B0600070205080204" pitchFamily="34" charset="-128"/>
              </a:rPr>
              <a:t>(Benders, 2013 p. 7).</a:t>
            </a:r>
          </a:p>
          <a:p>
            <a:pP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However, practitioners also need to consider:</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P</a:t>
            </a:r>
            <a:r>
              <a:rPr lang="en-GB" altLang="en-US" sz="2400" kern="0" dirty="0" smtClean="0">
                <a:solidFill>
                  <a:srgbClr val="002060"/>
                </a:solidFill>
                <a:latin typeface="Lucida Sans" panose="020B0602030504020204" pitchFamily="34" charset="0"/>
                <a:ea typeface="ＭＳ Ｐゴシック" panose="020B0600070205080204" pitchFamily="34" charset="-128"/>
              </a:rPr>
              <a:t>arents’ educational attainment</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Parental involvement</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Neighbourhood</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Family structure, i.e. number of siblings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Access to resources</a:t>
            </a:r>
            <a:endParaRPr lang="en-US" altLang="en-US" sz="2400" kern="0" dirty="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10524024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Ymchwil</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Research (Benders, 2013)</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268413"/>
            <a:ext cx="4176464" cy="4475162"/>
          </a:xfrm>
        </p:spPr>
        <p:txBody>
          <a:bodyPr rtlCol="0">
            <a:normAutofit fontScale="77500" lnSpcReduction="20000"/>
          </a:bodyPr>
          <a:lstStyle/>
          <a:p>
            <a:pPr>
              <a:defRPr/>
            </a:pPr>
            <a:r>
              <a:rPr lang="cy-GB" altLang="cy-GB" dirty="0">
                <a:latin typeface="Lucida Sans" pitchFamily="34" charset="0"/>
              </a:rPr>
              <a:t>Pam fod plant </a:t>
            </a:r>
            <a:r>
              <a:rPr lang="cy-GB" altLang="cy-GB" dirty="0" smtClean="0">
                <a:latin typeface="Lucida Sans" pitchFamily="34" charset="0"/>
              </a:rPr>
              <a:t>sydd yn </a:t>
            </a:r>
            <a:r>
              <a:rPr lang="cy-GB" altLang="cy-GB" dirty="0">
                <a:latin typeface="Lucida Sans" pitchFamily="34" charset="0"/>
              </a:rPr>
              <a:t>derbyn yr un cynnwys ac </a:t>
            </a:r>
            <a:r>
              <a:rPr lang="cy-GB" altLang="cy-GB" dirty="0" smtClean="0">
                <a:latin typeface="Lucida Sans" pitchFamily="34" charset="0"/>
              </a:rPr>
              <a:t>addysgu yn </a:t>
            </a:r>
            <a:r>
              <a:rPr lang="cy-GB" altLang="cy-GB" dirty="0">
                <a:latin typeface="Lucida Sans" pitchFamily="34" charset="0"/>
              </a:rPr>
              <a:t>perfformio'n wahanol yn academaidd?</a:t>
            </a:r>
          </a:p>
          <a:p>
            <a:pPr>
              <a:defRPr/>
            </a:pPr>
            <a:r>
              <a:rPr lang="cy-GB" altLang="cy-GB" dirty="0" smtClean="0">
                <a:latin typeface="Lucida Sans" pitchFamily="34" charset="0"/>
              </a:rPr>
              <a:t>Nodai </a:t>
            </a:r>
            <a:r>
              <a:rPr lang="cy-GB" altLang="cy-GB" dirty="0" err="1" smtClean="0">
                <a:latin typeface="Lucida Sans" pitchFamily="34" charset="0"/>
              </a:rPr>
              <a:t>Benders</a:t>
            </a:r>
            <a:r>
              <a:rPr lang="cy-GB" altLang="cy-GB" dirty="0" smtClean="0">
                <a:latin typeface="Lucida Sans" pitchFamily="34" charset="0"/>
              </a:rPr>
              <a:t> </a:t>
            </a:r>
            <a:r>
              <a:rPr lang="cy-GB" altLang="cy-GB" dirty="0">
                <a:latin typeface="Lucida Sans" pitchFamily="34" charset="0"/>
              </a:rPr>
              <a:t>(2013</a:t>
            </a:r>
            <a:r>
              <a:rPr lang="cy-GB" altLang="cy-GB" dirty="0" smtClean="0">
                <a:latin typeface="Lucida Sans" pitchFamily="34" charset="0"/>
              </a:rPr>
              <a:t>) </a:t>
            </a:r>
            <a:r>
              <a:rPr lang="cy-GB" altLang="cy-GB" dirty="0">
                <a:latin typeface="Lucida Sans" pitchFamily="34" charset="0"/>
              </a:rPr>
              <a:t>bod y bwlch cyflawniad rhwng plant o wahanol ethnigrwydd wedi culhau.</a:t>
            </a:r>
          </a:p>
          <a:p>
            <a:pPr>
              <a:defRPr/>
            </a:pPr>
            <a:r>
              <a:rPr lang="cy-GB" altLang="cy-GB" dirty="0" smtClean="0">
                <a:latin typeface="Lucida Sans" pitchFamily="34" charset="0"/>
              </a:rPr>
              <a:t>Pam? </a:t>
            </a:r>
            <a:r>
              <a:rPr lang="cy-GB" altLang="cy-GB" dirty="0">
                <a:latin typeface="Lucida Sans" pitchFamily="34" charset="0"/>
              </a:rPr>
              <a:t>Ystyriwch </a:t>
            </a:r>
            <a:r>
              <a:rPr lang="cy-GB" altLang="cy-GB" dirty="0" smtClean="0">
                <a:latin typeface="Lucida Sans" pitchFamily="34" charset="0"/>
              </a:rPr>
              <a:t>dynesiad </a:t>
            </a:r>
            <a:r>
              <a:rPr lang="cy-GB" altLang="cy-GB" dirty="0" err="1" smtClean="0">
                <a:latin typeface="Lucida Sans" pitchFamily="34" charset="0"/>
              </a:rPr>
              <a:t>HighScope</a:t>
            </a:r>
            <a:r>
              <a:rPr lang="cy-GB" altLang="cy-GB" dirty="0" smtClean="0">
                <a:latin typeface="Lucida Sans" pitchFamily="34" charset="0"/>
              </a:rPr>
              <a:t> </a:t>
            </a:r>
            <a:r>
              <a:rPr lang="cy-GB" altLang="cy-GB" dirty="0">
                <a:latin typeface="Lucida Sans" pitchFamily="34" charset="0"/>
              </a:rPr>
              <a:t>efallai?</a:t>
            </a:r>
          </a:p>
          <a:p>
            <a:pPr>
              <a:defRPr/>
            </a:pPr>
            <a:r>
              <a:rPr lang="cy-GB" altLang="cy-GB" dirty="0">
                <a:latin typeface="Lucida Sans" pitchFamily="34" charset="0"/>
              </a:rPr>
              <a:t>Fodd bynnag, mae'r bwlch rhwng plant o wahanol gefndiroedd economaidd-gymdeithasol wedi ehangu.</a:t>
            </a:r>
          </a:p>
          <a:p>
            <a:pPr>
              <a:defRPr/>
            </a:pPr>
            <a:r>
              <a:rPr lang="cy-GB" altLang="cy-GB" dirty="0" smtClean="0">
                <a:latin typeface="Lucida Sans" pitchFamily="34" charset="0"/>
              </a:rPr>
              <a:t>Pam?</a:t>
            </a:r>
          </a:p>
        </p:txBody>
      </p:sp>
      <p:sp>
        <p:nvSpPr>
          <p:cNvPr id="5124" name="Rectangle 6"/>
          <p:cNvSpPr>
            <a:spLocks noGrp="1" noChangeArrowheads="1"/>
          </p:cNvSpPr>
          <p:nvPr>
            <p:ph type="body" sz="half" idx="2"/>
          </p:nvPr>
        </p:nvSpPr>
        <p:spPr>
          <a:xfrm>
            <a:off x="4499993" y="1268413"/>
            <a:ext cx="4393182" cy="4475162"/>
          </a:xfrm>
        </p:spPr>
        <p:txBody>
          <a:bodyPr rtlCol="0">
            <a:normAutofit fontScale="85000" lnSpcReduction="20000"/>
          </a:bodyPr>
          <a:lstStyle/>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Why is it that children receive the same content and teaching, but perform differently academically?</a:t>
            </a:r>
            <a:endParaRPr lang="en-US" altLang="en-US" sz="2400" kern="0" dirty="0">
              <a:solidFill>
                <a:srgbClr val="002060"/>
              </a:solidFill>
              <a:latin typeface="Lucida Sans" panose="020B0602030504020204" pitchFamily="34" charset="0"/>
              <a:ea typeface="ＭＳ Ｐゴシック" panose="020B0600070205080204" pitchFamily="34" charset="-128"/>
            </a:endParaRP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Benders (2013) notes that the achievement gap between children of different ethnicities has narrowed.</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Why could this be?</a:t>
            </a:r>
            <a:br>
              <a:rPr lang="en-US" altLang="en-US" sz="2400" kern="0" dirty="0" smtClean="0">
                <a:solidFill>
                  <a:srgbClr val="002060"/>
                </a:solidFill>
                <a:latin typeface="Lucida Sans" panose="020B0602030504020204" pitchFamily="34" charset="0"/>
                <a:ea typeface="ＭＳ Ｐゴシック" panose="020B0600070205080204" pitchFamily="34" charset="-128"/>
              </a:rPr>
            </a:br>
            <a:r>
              <a:rPr lang="en-US" altLang="en-US" sz="2400" kern="0" dirty="0" smtClean="0">
                <a:solidFill>
                  <a:srgbClr val="002060"/>
                </a:solidFill>
                <a:latin typeface="Lucida Sans" panose="020B0602030504020204" pitchFamily="34" charset="0"/>
                <a:ea typeface="ＭＳ Ｐゴシック" panose="020B0600070205080204" pitchFamily="34" charset="-128"/>
              </a:rPr>
              <a:t>Consider the </a:t>
            </a:r>
            <a:r>
              <a:rPr lang="en-US" altLang="en-US" sz="2400" kern="0" dirty="0" err="1" smtClean="0">
                <a:solidFill>
                  <a:srgbClr val="002060"/>
                </a:solidFill>
                <a:latin typeface="Lucida Sans" panose="020B0602030504020204" pitchFamily="34" charset="0"/>
                <a:ea typeface="ＭＳ Ｐゴシック" panose="020B0600070205080204" pitchFamily="34" charset="-128"/>
              </a:rPr>
              <a:t>HighScope</a:t>
            </a:r>
            <a:r>
              <a:rPr lang="en-US" altLang="en-US" sz="2400" kern="0" dirty="0" smtClean="0">
                <a:solidFill>
                  <a:srgbClr val="002060"/>
                </a:solidFill>
                <a:latin typeface="Lucida Sans" panose="020B0602030504020204" pitchFamily="34" charset="0"/>
                <a:ea typeface="ＭＳ Ｐゴシック" panose="020B0600070205080204" pitchFamily="34" charset="-128"/>
              </a:rPr>
              <a:t> approach perhaps?</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However, the gap between children from different socio-economic backgrounds has widened. </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Why could this be?</a:t>
            </a:r>
          </a:p>
        </p:txBody>
      </p:sp>
    </p:spTree>
    <p:extLst>
      <p:ext uri="{BB962C8B-B14F-4D97-AF65-F5344CB8AC3E}">
        <p14:creationId xmlns:p14="http://schemas.microsoft.com/office/powerpoint/2010/main" val="11874687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Ymchwil</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Research (Benders, 2013)</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268413"/>
            <a:ext cx="4314130" cy="4475162"/>
          </a:xfrm>
        </p:spPr>
        <p:txBody>
          <a:bodyPr rtlCol="0">
            <a:normAutofit/>
          </a:bodyPr>
          <a:lstStyle/>
          <a:p>
            <a:pPr marL="0" indent="0">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5508103" y="1268413"/>
            <a:ext cx="3385071" cy="4475162"/>
          </a:xfrm>
        </p:spPr>
        <p:txBody>
          <a:bodyPr rtlCol="0">
            <a:normAutofit/>
          </a:bodyPr>
          <a:lstStyle/>
          <a:p>
            <a:pPr marL="0" indent="0">
              <a:buNone/>
              <a:defRPr/>
            </a:pPr>
            <a:r>
              <a:rPr lang="en-US" altLang="en-US" sz="2400" kern="0" dirty="0" smtClean="0">
                <a:latin typeface="Lucida Sans" panose="020B0602030504020204" pitchFamily="34" charset="0"/>
                <a:ea typeface="ＭＳ Ｐゴシック" panose="020B0600070205080204" pitchFamily="34" charset="-128"/>
              </a:rPr>
              <a:t>= </a:t>
            </a:r>
            <a:r>
              <a:rPr lang="en-US" altLang="en-US" sz="2400" kern="0" dirty="0" err="1" smtClean="0">
                <a:latin typeface="Lucida Sans" panose="020B0602030504020204" pitchFamily="34" charset="0"/>
                <a:ea typeface="ＭＳ Ｐゴシック" panose="020B0600070205080204" pitchFamily="34" charset="-128"/>
              </a:rPr>
              <a:t>effaith</a:t>
            </a:r>
            <a:r>
              <a:rPr lang="en-US" altLang="en-US" sz="2400" kern="0" dirty="0" smtClean="0">
                <a:latin typeface="Lucida Sans" panose="020B0602030504020204" pitchFamily="34" charset="0"/>
                <a:ea typeface="ＭＳ Ｐゴシック" panose="020B0600070205080204" pitchFamily="34" charset="-128"/>
              </a:rPr>
              <a:t> </a:t>
            </a:r>
            <a:r>
              <a:rPr lang="en-US" altLang="en-US" sz="2400" kern="0" dirty="0" err="1" smtClean="0">
                <a:latin typeface="Lucida Sans" panose="020B0602030504020204" pitchFamily="34" charset="0"/>
                <a:ea typeface="ＭＳ Ｐゴシック" panose="020B0600070205080204" pitchFamily="34" charset="-128"/>
              </a:rPr>
              <a:t>ar</a:t>
            </a:r>
            <a:r>
              <a:rPr lang="en-US" altLang="en-US" sz="2400" kern="0" dirty="0" smtClean="0">
                <a:latin typeface="Lucida Sans" panose="020B0602030504020204" pitchFamily="34" charset="0"/>
                <a:ea typeface="ＭＳ Ｐゴシック" panose="020B0600070205080204" pitchFamily="34" charset="-128"/>
              </a:rPr>
              <a:t> </a:t>
            </a:r>
            <a:r>
              <a:rPr lang="en-US" altLang="en-US" sz="2400" kern="0" dirty="0" err="1" smtClean="0">
                <a:latin typeface="Lucida Sans" panose="020B0602030504020204" pitchFamily="34" charset="0"/>
                <a:ea typeface="ＭＳ Ｐゴシック" panose="020B0600070205080204" pitchFamily="34" charset="-128"/>
              </a:rPr>
              <a:t>allu</a:t>
            </a:r>
            <a:r>
              <a:rPr lang="en-US" altLang="en-US" sz="2400" kern="0" dirty="0" smtClean="0">
                <a:latin typeface="Lucida Sans" panose="020B0602030504020204" pitchFamily="34" charset="0"/>
                <a:ea typeface="ＭＳ Ｐゴシック" panose="020B0600070205080204" pitchFamily="34" charset="-128"/>
              </a:rPr>
              <a:t> </a:t>
            </a:r>
            <a:r>
              <a:rPr lang="en-US" altLang="en-US" sz="2400" kern="0" dirty="0" err="1" smtClean="0">
                <a:latin typeface="Lucida Sans" panose="020B0602030504020204" pitchFamily="34" charset="0"/>
                <a:ea typeface="ＭＳ Ｐゴシック" panose="020B0600070205080204" pitchFamily="34" charset="-128"/>
              </a:rPr>
              <a:t>plentyn</a:t>
            </a:r>
            <a:r>
              <a:rPr lang="en-US" altLang="en-US" sz="2400" kern="0" dirty="0" smtClean="0">
                <a:latin typeface="Lucida Sans" panose="020B0602030504020204" pitchFamily="34" charset="0"/>
                <a:ea typeface="ＭＳ Ｐゴシック" panose="020B0600070205080204" pitchFamily="34" charset="-128"/>
              </a:rPr>
              <a:t> </a:t>
            </a:r>
            <a:r>
              <a:rPr lang="en-US" altLang="en-US" sz="2400" kern="0" dirty="0" err="1" smtClean="0">
                <a:latin typeface="Lucida Sans" panose="020B0602030504020204" pitchFamily="34" charset="0"/>
                <a:ea typeface="ＭＳ Ｐゴシック" panose="020B0600070205080204" pitchFamily="34" charset="-128"/>
              </a:rPr>
              <a:t>i</a:t>
            </a:r>
            <a:r>
              <a:rPr lang="en-US" altLang="en-US" sz="2400" kern="0" dirty="0" smtClean="0">
                <a:latin typeface="Lucida Sans" panose="020B0602030504020204" pitchFamily="34" charset="0"/>
                <a:ea typeface="ＭＳ Ｐゴシック" panose="020B0600070205080204" pitchFamily="34" charset="-128"/>
              </a:rPr>
              <a:t> </a:t>
            </a:r>
            <a:r>
              <a:rPr lang="en-US" altLang="en-US" sz="2400" kern="0" dirty="0" err="1" smtClean="0">
                <a:latin typeface="Lucida Sans" panose="020B0602030504020204" pitchFamily="34" charset="0"/>
                <a:ea typeface="ＭＳ Ｐゴシック" panose="020B0600070205080204" pitchFamily="34" charset="-128"/>
              </a:rPr>
              <a:t>ddysgu</a:t>
            </a:r>
            <a:endParaRPr lang="en-US" altLang="en-US" sz="2400" kern="0" dirty="0" smtClean="0">
              <a:latin typeface="Lucida Sans" panose="020B0602030504020204" pitchFamily="34" charset="0"/>
              <a:ea typeface="ＭＳ Ｐゴシック" panose="020B0600070205080204" pitchFamily="34" charset="-128"/>
            </a:endParaRPr>
          </a:p>
          <a:p>
            <a:pPr marL="0" indent="0">
              <a:buNone/>
              <a:defRPr/>
            </a:pPr>
            <a:r>
              <a:rPr lang="en-US" altLang="en-US" sz="2400" kern="0" dirty="0" smtClean="0">
                <a:latin typeface="Lucida Sans" panose="020B0602030504020204" pitchFamily="34" charset="0"/>
                <a:ea typeface="ＭＳ Ｐゴシック" panose="020B0600070205080204" pitchFamily="34" charset="-128"/>
              </a:rPr>
              <a:t>= </a:t>
            </a:r>
            <a:r>
              <a:rPr lang="en-US" altLang="en-US" sz="2400" kern="0" dirty="0" err="1" smtClean="0">
                <a:latin typeface="Lucida Sans" panose="020B0602030504020204" pitchFamily="34" charset="0"/>
                <a:ea typeface="ＭＳ Ｐゴシック" panose="020B0600070205080204" pitchFamily="34" charset="-128"/>
              </a:rPr>
              <a:t>perfformiad</a:t>
            </a:r>
            <a:r>
              <a:rPr lang="en-US" altLang="en-US" sz="2400" kern="0" dirty="0" smtClean="0">
                <a:latin typeface="Lucida Sans" panose="020B0602030504020204" pitchFamily="34" charset="0"/>
                <a:ea typeface="ＭＳ Ｐゴシック" panose="020B0600070205080204" pitchFamily="34" charset="-128"/>
              </a:rPr>
              <a:t> </a:t>
            </a:r>
            <a:r>
              <a:rPr lang="en-US" altLang="en-US" sz="2400" kern="0" dirty="0" err="1" smtClean="0">
                <a:latin typeface="Lucida Sans" panose="020B0602030504020204" pitchFamily="34" charset="0"/>
                <a:ea typeface="ＭＳ Ｐゴシック" panose="020B0600070205080204" pitchFamily="34" charset="-128"/>
              </a:rPr>
              <a:t>academaidd</a:t>
            </a:r>
            <a:r>
              <a:rPr lang="en-US" altLang="en-US" sz="2400" kern="0" dirty="0" smtClean="0">
                <a:latin typeface="Lucida Sans" panose="020B0602030504020204" pitchFamily="34" charset="0"/>
                <a:ea typeface="ＭＳ Ｐゴシック" panose="020B0600070205080204" pitchFamily="34" charset="-128"/>
              </a:rPr>
              <a:t> is</a:t>
            </a:r>
          </a:p>
          <a:p>
            <a:pPr marL="0" indent="0">
              <a:buNone/>
              <a:defRPr/>
            </a:pPr>
            <a:endParaRPr lang="en-US" altLang="en-US" sz="2400" kern="0" dirty="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US" altLang="en-US" sz="2400" kern="0" dirty="0">
              <a:solidFill>
                <a:srgbClr val="002060"/>
              </a:solidFill>
              <a:latin typeface="Lucida Sans" panose="020B0602030504020204" pitchFamily="34" charset="0"/>
              <a:ea typeface="ＭＳ Ｐゴシック" panose="020B0600070205080204" pitchFamily="34" charset="-128"/>
            </a:endParaRPr>
          </a:p>
          <a:p>
            <a:pPr marL="0" indent="0">
              <a:buNone/>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 impact on a child’s ability to learn</a:t>
            </a:r>
          </a:p>
          <a:p>
            <a:pPr marL="0" indent="0">
              <a:buNone/>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 lower academic performance</a:t>
            </a:r>
          </a:p>
        </p:txBody>
      </p:sp>
      <p:graphicFrame>
        <p:nvGraphicFramePr>
          <p:cNvPr id="2" name="Diagram 1"/>
          <p:cNvGraphicFramePr/>
          <p:nvPr>
            <p:extLst>
              <p:ext uri="{D42A27DB-BD31-4B8C-83A1-F6EECF244321}">
                <p14:modId xmlns:p14="http://schemas.microsoft.com/office/powerpoint/2010/main" val="919004691"/>
              </p:ext>
            </p:extLst>
          </p:nvPr>
        </p:nvGraphicFramePr>
        <p:xfrm>
          <a:off x="179512" y="1412776"/>
          <a:ext cx="5184576" cy="40482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822475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Damcaniaeth</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err="1" smtClean="0">
                <a:solidFill>
                  <a:srgbClr val="002060"/>
                </a:solidFill>
                <a:latin typeface="Lucida Sans" panose="020B0602030504020204" pitchFamily="34" charset="0"/>
                <a:ea typeface="ＭＳ Ｐゴシック" panose="020B0600070205080204" pitchFamily="34" charset="-128"/>
              </a:rPr>
              <a:t>Theory</a:t>
            </a:r>
            <a:endParaRPr lang="en-GB" altLang="cy-GB" sz="2400" dirty="0" smtClean="0">
              <a:solidFill>
                <a:srgbClr val="002060"/>
              </a:solidFill>
              <a:latin typeface="Lucida Sans" pitchFamily="34" charset="0"/>
            </a:endParaRPr>
          </a:p>
        </p:txBody>
      </p:sp>
      <p:pic>
        <p:nvPicPr>
          <p:cNvPr id="5" name="Picture 4"/>
          <p:cNvPicPr>
            <a:picLocks noChangeAspect="1"/>
          </p:cNvPicPr>
          <p:nvPr/>
        </p:nvPicPr>
        <p:blipFill>
          <a:blip r:embed="rId3"/>
          <a:stretch>
            <a:fillRect/>
          </a:stretch>
        </p:blipFill>
        <p:spPr>
          <a:xfrm>
            <a:off x="0" y="1196752"/>
            <a:ext cx="8820472" cy="4464496"/>
          </a:xfrm>
          <a:prstGeom prst="rect">
            <a:avLst/>
          </a:prstGeom>
        </p:spPr>
      </p:pic>
      <p:sp>
        <p:nvSpPr>
          <p:cNvPr id="5124" name="Rectangle 6"/>
          <p:cNvSpPr>
            <a:spLocks noGrp="1" noChangeArrowheads="1"/>
          </p:cNvSpPr>
          <p:nvPr>
            <p:ph type="body" sz="half" idx="2"/>
          </p:nvPr>
        </p:nvSpPr>
        <p:spPr>
          <a:xfrm>
            <a:off x="251521" y="1268413"/>
            <a:ext cx="8641654" cy="4475162"/>
          </a:xfrm>
        </p:spPr>
        <p:txBody>
          <a:bodyPr rtlCol="0">
            <a:normAutofit/>
          </a:bodyPr>
          <a:lstStyle/>
          <a:p>
            <a:pPr marL="0" indent="0">
              <a:buNone/>
              <a:defRPr/>
            </a:pP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197617252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Adolygiad Critigol</a:t>
            </a: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Critical Review (Banerjee, 2016)</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268413"/>
            <a:ext cx="4176464" cy="4475162"/>
          </a:xfrm>
        </p:spPr>
        <p:txBody>
          <a:bodyPr rtlCol="0">
            <a:normAutofit fontScale="70000" lnSpcReduction="20000"/>
          </a:bodyPr>
          <a:lstStyle/>
          <a:p>
            <a:pPr>
              <a:defRPr/>
            </a:pPr>
            <a:r>
              <a:rPr lang="cy-GB" altLang="cy-GB" dirty="0" smtClean="0">
                <a:latin typeface="Lucida Sans" pitchFamily="34" charset="0"/>
              </a:rPr>
              <a:t>Chwilio </a:t>
            </a:r>
            <a:r>
              <a:rPr lang="cy-GB" altLang="cy-GB" dirty="0">
                <a:latin typeface="Lucida Sans" pitchFamily="34" charset="0"/>
              </a:rPr>
              <a:t>am gydberthynas rhwng plant difreintiedig a chyflawniad </a:t>
            </a:r>
            <a:r>
              <a:rPr lang="cy-GB" altLang="cy-GB" dirty="0" smtClean="0">
                <a:latin typeface="Lucida Sans" pitchFamily="34" charset="0"/>
              </a:rPr>
              <a:t>isel </a:t>
            </a:r>
            <a:r>
              <a:rPr lang="cy-GB" altLang="cy-GB" dirty="0">
                <a:latin typeface="Lucida Sans" pitchFamily="34" charset="0"/>
              </a:rPr>
              <a:t>mewn Gwyddoniaeth a Mathemateg</a:t>
            </a:r>
          </a:p>
          <a:p>
            <a:pPr>
              <a:defRPr/>
            </a:pPr>
            <a:r>
              <a:rPr lang="cy-GB" altLang="cy-GB" dirty="0">
                <a:latin typeface="Lucida Sans" pitchFamily="34" charset="0"/>
              </a:rPr>
              <a:t>Llenyddiaeth wedi'i hadolygu yn y maes ymchwil hwn</a:t>
            </a:r>
          </a:p>
          <a:p>
            <a:pPr>
              <a:defRPr/>
            </a:pPr>
            <a:r>
              <a:rPr lang="cy-GB" altLang="cy-GB" dirty="0" smtClean="0">
                <a:latin typeface="Lucida Sans" pitchFamily="34" charset="0"/>
              </a:rPr>
              <a:t>Adfyd mewn </a:t>
            </a:r>
            <a:r>
              <a:rPr lang="cy-GB" altLang="cy-GB" dirty="0">
                <a:latin typeface="Lucida Sans" pitchFamily="34" charset="0"/>
              </a:rPr>
              <a:t>addysg a wynebir gan blant </a:t>
            </a:r>
            <a:r>
              <a:rPr lang="cy-GB" altLang="cy-GB" dirty="0" smtClean="0">
                <a:latin typeface="Lucida Sans" pitchFamily="34" charset="0"/>
              </a:rPr>
              <a:t>sydd yn:</a:t>
            </a:r>
            <a:endParaRPr lang="cy-GB" altLang="cy-GB" dirty="0">
              <a:latin typeface="Lucida Sans" pitchFamily="34" charset="0"/>
            </a:endParaRPr>
          </a:p>
          <a:p>
            <a:pPr marL="0" indent="0">
              <a:buNone/>
              <a:defRPr/>
            </a:pPr>
            <a:r>
              <a:rPr lang="cy-GB" altLang="cy-GB" dirty="0" smtClean="0">
                <a:latin typeface="Lucida Sans" pitchFamily="34" charset="0"/>
              </a:rPr>
              <a:t>- Lleiafrifoedd ethnig</a:t>
            </a:r>
            <a:endParaRPr lang="cy-GB" altLang="cy-GB" dirty="0">
              <a:latin typeface="Lucida Sans" pitchFamily="34" charset="0"/>
            </a:endParaRPr>
          </a:p>
          <a:p>
            <a:pPr marL="0" indent="0">
              <a:buNone/>
              <a:defRPr/>
            </a:pPr>
            <a:r>
              <a:rPr lang="cy-GB" altLang="cy-GB" dirty="0" smtClean="0">
                <a:latin typeface="Lucida Sans" pitchFamily="34" charset="0"/>
              </a:rPr>
              <a:t>- Ffoaduriaid/Ceiswyr </a:t>
            </a:r>
            <a:r>
              <a:rPr lang="cy-GB" altLang="cy-GB" dirty="0">
                <a:latin typeface="Lucida Sans" pitchFamily="34" charset="0"/>
              </a:rPr>
              <a:t>Lloches</a:t>
            </a:r>
          </a:p>
          <a:p>
            <a:pPr marL="0" indent="0">
              <a:buNone/>
              <a:defRPr/>
            </a:pPr>
            <a:r>
              <a:rPr lang="cy-GB" altLang="cy-GB" dirty="0" smtClean="0">
                <a:latin typeface="Lucida Sans" pitchFamily="34" charset="0"/>
              </a:rPr>
              <a:t>- Mewnfudwyr</a:t>
            </a:r>
            <a:endParaRPr lang="cy-GB" altLang="cy-GB" dirty="0">
              <a:latin typeface="Lucida Sans" pitchFamily="34" charset="0"/>
            </a:endParaRPr>
          </a:p>
          <a:p>
            <a:pPr marL="0" indent="0">
              <a:buNone/>
              <a:defRPr/>
            </a:pPr>
            <a:r>
              <a:rPr lang="cy-GB" altLang="cy-GB" dirty="0" smtClean="0">
                <a:latin typeface="Lucida Sans" pitchFamily="34" charset="0"/>
              </a:rPr>
              <a:t>- Plant </a:t>
            </a:r>
            <a:r>
              <a:rPr lang="cy-GB" altLang="cy-GB" dirty="0">
                <a:latin typeface="Lucida Sans" pitchFamily="34" charset="0"/>
              </a:rPr>
              <a:t>mewn </a:t>
            </a:r>
            <a:r>
              <a:rPr lang="cy-GB" altLang="cy-GB" dirty="0" smtClean="0">
                <a:latin typeface="Lucida Sans" pitchFamily="34" charset="0"/>
              </a:rPr>
              <a:t>gofal/wedi </a:t>
            </a:r>
            <a:r>
              <a:rPr lang="cy-GB" altLang="cy-GB" dirty="0">
                <a:latin typeface="Lucida Sans" pitchFamily="34" charset="0"/>
              </a:rPr>
              <a:t>bod mewn gofal</a:t>
            </a:r>
          </a:p>
          <a:p>
            <a:pPr marL="0" indent="0">
              <a:buNone/>
              <a:defRPr/>
            </a:pPr>
            <a:r>
              <a:rPr lang="cy-GB" altLang="cy-GB" dirty="0" smtClean="0">
                <a:latin typeface="Lucida Sans" pitchFamily="34" charset="0"/>
              </a:rPr>
              <a:t>- Byw </a:t>
            </a:r>
            <a:r>
              <a:rPr lang="cy-GB" altLang="cy-GB" dirty="0">
                <a:latin typeface="Lucida Sans" pitchFamily="34" charset="0"/>
              </a:rPr>
              <a:t>mewn tlodi</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499993" y="1268413"/>
            <a:ext cx="4393182" cy="4475162"/>
          </a:xfrm>
        </p:spPr>
        <p:txBody>
          <a:bodyPr rtlCol="0">
            <a:normAutofit fontScale="85000" lnSpcReduction="10000"/>
          </a:bodyPr>
          <a:lstStyle/>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Looking for correlation between disadvantaged children and poor achievement in Science and </a:t>
            </a:r>
            <a:r>
              <a:rPr lang="en-US" altLang="en-US" sz="2400" kern="0" dirty="0" err="1" smtClean="0">
                <a:solidFill>
                  <a:srgbClr val="002060"/>
                </a:solidFill>
                <a:latin typeface="Lucida Sans" panose="020B0602030504020204" pitchFamily="34" charset="0"/>
                <a:ea typeface="ＭＳ Ｐゴシック" panose="020B0600070205080204" pitchFamily="34" charset="-128"/>
              </a:rPr>
              <a:t>Maths</a:t>
            </a: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Reviewed literature in this research area</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Adversities in education faced by children who are:</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Ethnic minorities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Refugees/Asylum seekers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Immigrants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Children in care/have been in care</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Living in poverty</a:t>
            </a:r>
          </a:p>
          <a:p>
            <a:pPr>
              <a:buFontTx/>
              <a:buChar char="-"/>
              <a:defRPr/>
            </a:pP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42081170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Canfyddiadau</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Findings (Banerjee, 2016)</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268413"/>
            <a:ext cx="4176464" cy="4475162"/>
          </a:xfrm>
        </p:spPr>
        <p:txBody>
          <a:bodyPr rtlCol="0">
            <a:normAutofit fontScale="85000" lnSpcReduction="20000"/>
          </a:bodyPr>
          <a:lstStyle/>
          <a:p>
            <a:pPr>
              <a:defRPr/>
            </a:pPr>
            <a:r>
              <a:rPr lang="cy-GB" altLang="cy-GB" dirty="0" smtClean="0">
                <a:latin typeface="Lucida Sans" pitchFamily="34" charset="0"/>
              </a:rPr>
              <a:t>Diffyg </a:t>
            </a:r>
            <a:r>
              <a:rPr lang="cy-GB" altLang="cy-GB" dirty="0">
                <a:latin typeface="Lucida Sans" pitchFamily="34" charset="0"/>
              </a:rPr>
              <a:t>agweddau cadarnhaol tuag at </a:t>
            </a:r>
            <a:r>
              <a:rPr lang="cy-GB" altLang="cy-GB" dirty="0" smtClean="0">
                <a:latin typeface="Lucida Sans" pitchFamily="34" charset="0"/>
              </a:rPr>
              <a:t>ysgol </a:t>
            </a:r>
            <a:r>
              <a:rPr lang="cy-GB" altLang="cy-GB" dirty="0">
                <a:latin typeface="Lucida Sans" pitchFamily="34" charset="0"/>
              </a:rPr>
              <a:t>a dysgu</a:t>
            </a:r>
          </a:p>
          <a:p>
            <a:pPr marL="0" indent="0">
              <a:buNone/>
              <a:defRPr/>
            </a:pPr>
            <a:r>
              <a:rPr lang="cy-GB" altLang="cy-GB" dirty="0" smtClean="0">
                <a:latin typeface="Lucida Sans" pitchFamily="34" charset="0"/>
              </a:rPr>
              <a:t>- Plant </a:t>
            </a:r>
            <a:r>
              <a:rPr lang="cy-GB" altLang="cy-GB" dirty="0">
                <a:latin typeface="Lucida Sans" pitchFamily="34" charset="0"/>
              </a:rPr>
              <a:t>1-3 oed gyda lefel uchel o emosiwn negyddol</a:t>
            </a:r>
          </a:p>
          <a:p>
            <a:pPr marL="0" indent="0">
              <a:buNone/>
              <a:defRPr/>
            </a:pPr>
            <a:r>
              <a:rPr lang="cy-GB" altLang="cy-GB" dirty="0" smtClean="0">
                <a:latin typeface="Lucida Sans" pitchFamily="34" charset="0"/>
              </a:rPr>
              <a:t>- Arwain </a:t>
            </a:r>
            <a:r>
              <a:rPr lang="cy-GB" altLang="cy-GB" dirty="0">
                <a:latin typeface="Lucida Sans" pitchFamily="34" charset="0"/>
              </a:rPr>
              <a:t>at ddirywiad sgiliau gwybyddol</a:t>
            </a:r>
          </a:p>
          <a:p>
            <a:pPr>
              <a:defRPr/>
            </a:pPr>
            <a:r>
              <a:rPr lang="cy-GB" altLang="cy-GB" dirty="0" smtClean="0">
                <a:latin typeface="Lucida Sans" pitchFamily="34" charset="0"/>
              </a:rPr>
              <a:t>Cymdogaeth tlawd</a:t>
            </a:r>
            <a:endParaRPr lang="cy-GB" altLang="cy-GB" dirty="0">
              <a:latin typeface="Lucida Sans" pitchFamily="34" charset="0"/>
            </a:endParaRPr>
          </a:p>
          <a:p>
            <a:pPr marL="0" indent="0">
              <a:buNone/>
              <a:defRPr/>
            </a:pPr>
            <a:r>
              <a:rPr lang="cy-GB" altLang="cy-GB" dirty="0" smtClean="0">
                <a:latin typeface="Lucida Sans" pitchFamily="34" charset="0"/>
              </a:rPr>
              <a:t>- Diffyg </a:t>
            </a:r>
            <a:r>
              <a:rPr lang="cy-GB" altLang="cy-GB" dirty="0">
                <a:latin typeface="Lucida Sans" pitchFamily="34" charset="0"/>
              </a:rPr>
              <a:t>modelau rôl</a:t>
            </a:r>
          </a:p>
          <a:p>
            <a:pPr marL="0" indent="0">
              <a:buNone/>
              <a:defRPr/>
            </a:pPr>
            <a:r>
              <a:rPr lang="cy-GB" altLang="cy-GB" dirty="0" smtClean="0">
                <a:latin typeface="Lucida Sans" pitchFamily="34" charset="0"/>
              </a:rPr>
              <a:t>- </a:t>
            </a:r>
            <a:r>
              <a:rPr lang="cy-GB" altLang="cy-GB" dirty="0">
                <a:latin typeface="Lucida Sans" pitchFamily="34" charset="0"/>
              </a:rPr>
              <a:t>P</a:t>
            </a:r>
            <a:r>
              <a:rPr lang="cy-GB" altLang="cy-GB" dirty="0" smtClean="0">
                <a:latin typeface="Lucida Sans" pitchFamily="34" charset="0"/>
              </a:rPr>
              <a:t>lant </a:t>
            </a:r>
            <a:r>
              <a:rPr lang="cy-GB" altLang="cy-GB" dirty="0">
                <a:latin typeface="Lucida Sans" pitchFamily="34" charset="0"/>
              </a:rPr>
              <a:t>yn </a:t>
            </a:r>
            <a:r>
              <a:rPr lang="cy-GB" altLang="cy-GB" dirty="0" smtClean="0">
                <a:latin typeface="Lucida Sans" pitchFamily="34" charset="0"/>
              </a:rPr>
              <a:t>cam-drin </a:t>
            </a:r>
            <a:r>
              <a:rPr lang="cy-GB" altLang="cy-GB" dirty="0">
                <a:latin typeface="Lucida Sans" pitchFamily="34" charset="0"/>
              </a:rPr>
              <a:t>cyffuriau a dwyn </a:t>
            </a:r>
            <a:r>
              <a:rPr lang="cy-GB" altLang="cy-GB" dirty="0" smtClean="0">
                <a:latin typeface="Lucida Sans" pitchFamily="34" charset="0"/>
              </a:rPr>
              <a:t>oblegid </a:t>
            </a:r>
            <a:r>
              <a:rPr lang="cy-GB" altLang="cy-GB" dirty="0">
                <a:latin typeface="Lucida Sans" pitchFamily="34" charset="0"/>
              </a:rPr>
              <a:t>ei bod yn haws ‘ffitio i mewn’ gyda’r mwyafrif</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499993" y="1268413"/>
            <a:ext cx="4393182" cy="4475162"/>
          </a:xfrm>
        </p:spPr>
        <p:txBody>
          <a:bodyPr rtlCol="0">
            <a:normAutofit fontScale="92500" lnSpcReduction="10000"/>
          </a:bodyPr>
          <a:lstStyle/>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Lack of positive attitudes towards school and learning</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1-3 year olds with high level of negative emotionality </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Leads to decline of cognitive skills</a:t>
            </a:r>
          </a:p>
          <a:p>
            <a:pPr>
              <a:defRPr/>
            </a:pPr>
            <a:r>
              <a:rPr lang="en-US" altLang="en-US" sz="2400" kern="0" dirty="0" err="1" smtClean="0">
                <a:solidFill>
                  <a:srgbClr val="002060"/>
                </a:solidFill>
                <a:latin typeface="Lucida Sans" panose="020B0602030504020204" pitchFamily="34" charset="0"/>
                <a:ea typeface="ＭＳ Ｐゴシック" panose="020B0600070205080204" pitchFamily="34" charset="-128"/>
              </a:rPr>
              <a:t>Neighbourhood</a:t>
            </a:r>
            <a:r>
              <a:rPr lang="en-US" altLang="en-US" sz="2400" kern="0" dirty="0" smtClean="0">
                <a:solidFill>
                  <a:srgbClr val="002060"/>
                </a:solidFill>
                <a:latin typeface="Lucida Sans" panose="020B0602030504020204" pitchFamily="34" charset="0"/>
                <a:ea typeface="ＭＳ Ｐゴシック" panose="020B0600070205080204" pitchFamily="34" charset="-128"/>
              </a:rPr>
              <a:t> economic hardship</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Lack of role models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Children partake in drug abuse and stealing because it is easier to ‘fit in’ with the majority</a:t>
            </a:r>
          </a:p>
          <a:p>
            <a:pPr>
              <a:buFontTx/>
              <a:buChar char="-"/>
              <a:defRPr/>
            </a:pP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58049070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Canfyddiadau 2</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Findings 2 (Banerjee, 2016)</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268413"/>
            <a:ext cx="4176464" cy="4475162"/>
          </a:xfrm>
        </p:spPr>
        <p:txBody>
          <a:bodyPr rtlCol="0">
            <a:normAutofit fontScale="77500" lnSpcReduction="20000"/>
          </a:bodyPr>
          <a:lstStyle/>
          <a:p>
            <a:pPr>
              <a:defRPr/>
            </a:pPr>
            <a:r>
              <a:rPr lang="cy-GB" altLang="cy-GB" dirty="0">
                <a:latin typeface="Lucida Sans" pitchFamily="34" charset="0"/>
              </a:rPr>
              <a:t>Lefelau uwch o ymddygiad ymosodol a thrais</a:t>
            </a:r>
          </a:p>
          <a:p>
            <a:pPr marL="0" indent="0">
              <a:buNone/>
              <a:defRPr/>
            </a:pPr>
            <a:r>
              <a:rPr lang="cy-GB" altLang="cy-GB" dirty="0" smtClean="0">
                <a:latin typeface="Lucida Sans" pitchFamily="34" charset="0"/>
              </a:rPr>
              <a:t>- Arafu </a:t>
            </a:r>
            <a:r>
              <a:rPr lang="cy-GB" altLang="cy-GB" dirty="0">
                <a:latin typeface="Lucida Sans" pitchFamily="34" charset="0"/>
              </a:rPr>
              <a:t>dysgu</a:t>
            </a:r>
          </a:p>
          <a:p>
            <a:pPr marL="0" indent="0">
              <a:buNone/>
              <a:defRPr/>
            </a:pPr>
            <a:r>
              <a:rPr lang="cy-GB" altLang="cy-GB" dirty="0" smtClean="0">
                <a:latin typeface="Lucida Sans" pitchFamily="34" charset="0"/>
              </a:rPr>
              <a:t>- Diffyg </a:t>
            </a:r>
            <a:r>
              <a:rPr lang="cy-GB" altLang="cy-GB" dirty="0">
                <a:latin typeface="Lucida Sans" pitchFamily="34" charset="0"/>
              </a:rPr>
              <a:t>cysylltiad â'r ysgol</a:t>
            </a:r>
          </a:p>
          <a:p>
            <a:pPr marL="0" indent="0">
              <a:buNone/>
              <a:defRPr/>
            </a:pPr>
            <a:r>
              <a:rPr lang="cy-GB" altLang="cy-GB" dirty="0" smtClean="0">
                <a:latin typeface="Lucida Sans" pitchFamily="34" charset="0"/>
              </a:rPr>
              <a:t>- Ymddygiad </a:t>
            </a:r>
            <a:r>
              <a:rPr lang="cy-GB" altLang="cy-GB" dirty="0">
                <a:latin typeface="Lucida Sans" pitchFamily="34" charset="0"/>
              </a:rPr>
              <a:t>aflonyddgar yn </a:t>
            </a:r>
            <a:r>
              <a:rPr lang="cy-GB" altLang="cy-GB" dirty="0" smtClean="0">
                <a:latin typeface="Lucida Sans" pitchFamily="34" charset="0"/>
              </a:rPr>
              <a:t>y dosbarth</a:t>
            </a:r>
            <a:endParaRPr lang="cy-GB" altLang="cy-GB" dirty="0">
              <a:latin typeface="Lucida Sans" pitchFamily="34" charset="0"/>
            </a:endParaRPr>
          </a:p>
          <a:p>
            <a:pPr marL="0" indent="0">
              <a:buNone/>
              <a:defRPr/>
            </a:pPr>
            <a:r>
              <a:rPr lang="cy-GB" altLang="cy-GB" dirty="0" smtClean="0">
                <a:latin typeface="Lucida Sans" pitchFamily="34" charset="0"/>
              </a:rPr>
              <a:t>- Absenoldeb</a:t>
            </a:r>
            <a:endParaRPr lang="cy-GB" altLang="cy-GB" dirty="0">
              <a:latin typeface="Lucida Sans" pitchFamily="34" charset="0"/>
            </a:endParaRPr>
          </a:p>
          <a:p>
            <a:pPr>
              <a:defRPr/>
            </a:pPr>
            <a:r>
              <a:rPr lang="cy-GB" altLang="cy-GB" dirty="0">
                <a:latin typeface="Lucida Sans" pitchFamily="34" charset="0"/>
              </a:rPr>
              <a:t>Teuluoedd sy'n byw mewn tlodi</a:t>
            </a:r>
          </a:p>
          <a:p>
            <a:pPr marL="0" indent="0">
              <a:buNone/>
              <a:defRPr/>
            </a:pPr>
            <a:r>
              <a:rPr lang="cy-GB" altLang="cy-GB" dirty="0" smtClean="0">
                <a:latin typeface="Lucida Sans" pitchFamily="34" charset="0"/>
              </a:rPr>
              <a:t>- Diweithdra </a:t>
            </a:r>
            <a:r>
              <a:rPr lang="cy-GB" altLang="cy-GB" dirty="0">
                <a:latin typeface="Lucida Sans" pitchFamily="34" charset="0"/>
              </a:rPr>
              <a:t>uchel</a:t>
            </a:r>
          </a:p>
          <a:p>
            <a:pPr marL="0" indent="0">
              <a:buNone/>
              <a:defRPr/>
            </a:pPr>
            <a:r>
              <a:rPr lang="cy-GB" altLang="cy-GB" dirty="0" smtClean="0">
                <a:latin typeface="Lucida Sans" pitchFamily="34" charset="0"/>
              </a:rPr>
              <a:t>- Cymdogaethau </a:t>
            </a:r>
            <a:r>
              <a:rPr lang="cy-GB" altLang="cy-GB" dirty="0">
                <a:latin typeface="Lucida Sans" pitchFamily="34" charset="0"/>
              </a:rPr>
              <a:t>addysg isel</a:t>
            </a:r>
          </a:p>
          <a:p>
            <a:pPr marL="0" indent="0">
              <a:buNone/>
              <a:defRPr/>
            </a:pPr>
            <a:r>
              <a:rPr lang="cy-GB" altLang="cy-GB" dirty="0" smtClean="0">
                <a:latin typeface="Lucida Sans" pitchFamily="34" charset="0"/>
              </a:rPr>
              <a:t>- </a:t>
            </a:r>
            <a:r>
              <a:rPr lang="cy-GB" altLang="cy-GB" dirty="0">
                <a:latin typeface="Lucida Sans" pitchFamily="34" charset="0"/>
              </a:rPr>
              <a:t>L</a:t>
            </a:r>
            <a:r>
              <a:rPr lang="cy-GB" altLang="cy-GB" dirty="0" smtClean="0">
                <a:latin typeface="Lucida Sans" pitchFamily="34" charset="0"/>
              </a:rPr>
              <a:t>lai </a:t>
            </a:r>
            <a:r>
              <a:rPr lang="cy-GB" altLang="cy-GB" dirty="0">
                <a:latin typeface="Lucida Sans" pitchFamily="34" charset="0"/>
              </a:rPr>
              <a:t>tebygol o gymryd rhan mewn ymarfer tebyg i addysg</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499993" y="1268413"/>
            <a:ext cx="4393182" cy="4475162"/>
          </a:xfrm>
        </p:spPr>
        <p:txBody>
          <a:bodyPr rtlCol="0">
            <a:normAutofit fontScale="92500" lnSpcReduction="20000"/>
          </a:bodyPr>
          <a:lstStyle/>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Higher levels of aggression and violence</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Slows down learning</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Lack of connectedness with school</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Disruptive classroom </a:t>
            </a:r>
            <a:r>
              <a:rPr lang="en-US" altLang="en-US" sz="2400" kern="0" dirty="0" err="1" smtClean="0">
                <a:solidFill>
                  <a:srgbClr val="002060"/>
                </a:solidFill>
                <a:latin typeface="Lucida Sans" panose="020B0602030504020204" pitchFamily="34" charset="0"/>
                <a:ea typeface="ＭＳ Ｐゴシック" panose="020B0600070205080204" pitchFamily="34" charset="-128"/>
              </a:rPr>
              <a:t>behaviour</a:t>
            </a: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Absenteeism</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Families living in poverty</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High unemployment</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Low education </a:t>
            </a:r>
            <a:r>
              <a:rPr lang="en-US" altLang="en-US" sz="2400" kern="0" dirty="0" err="1" smtClean="0">
                <a:solidFill>
                  <a:srgbClr val="002060"/>
                </a:solidFill>
                <a:latin typeface="Lucida Sans" panose="020B0602030504020204" pitchFamily="34" charset="0"/>
                <a:ea typeface="ＭＳ Ｐゴシック" panose="020B0600070205080204" pitchFamily="34" charset="-128"/>
              </a:rPr>
              <a:t>neighbourhoods</a:t>
            </a: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Less likely to engage in education-type practice</a:t>
            </a:r>
          </a:p>
          <a:p>
            <a:pPr>
              <a:buFontTx/>
              <a:buChar char="-"/>
              <a:defRPr/>
            </a:pP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162043296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Canfyddiadau 3</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Findings 3 (Banerjee, 2016)</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268413"/>
            <a:ext cx="4176464" cy="4475162"/>
          </a:xfrm>
        </p:spPr>
        <p:txBody>
          <a:bodyPr rtlCol="0">
            <a:normAutofit fontScale="55000" lnSpcReduction="20000"/>
          </a:bodyPr>
          <a:lstStyle/>
          <a:p>
            <a:pPr>
              <a:defRPr/>
            </a:pPr>
            <a:r>
              <a:rPr lang="cy-GB" altLang="cy-GB" dirty="0">
                <a:latin typeface="Lucida Sans" pitchFamily="34" charset="0"/>
              </a:rPr>
              <a:t>Ysgolion ac athrawon llai cefnogol</a:t>
            </a:r>
          </a:p>
          <a:p>
            <a:pPr>
              <a:defRPr/>
            </a:pPr>
            <a:r>
              <a:rPr lang="cy-GB" altLang="cy-GB" dirty="0">
                <a:latin typeface="Lucida Sans" pitchFamily="34" charset="0"/>
              </a:rPr>
              <a:t>Disgwyliadau </a:t>
            </a:r>
            <a:r>
              <a:rPr lang="cy-GB" altLang="cy-GB" dirty="0" smtClean="0">
                <a:latin typeface="Lucida Sans" pitchFamily="34" charset="0"/>
              </a:rPr>
              <a:t>athrawon</a:t>
            </a:r>
          </a:p>
          <a:p>
            <a:pPr>
              <a:buFontTx/>
              <a:buChar char="-"/>
              <a:defRPr/>
            </a:pPr>
            <a:r>
              <a:rPr lang="cy-GB" altLang="cy-GB" dirty="0" smtClean="0">
                <a:latin typeface="Lucida Sans" pitchFamily="34" charset="0"/>
              </a:rPr>
              <a:t>Plant </a:t>
            </a:r>
            <a:r>
              <a:rPr lang="cy-GB" altLang="cy-GB" dirty="0">
                <a:latin typeface="Lucida Sans" pitchFamily="34" charset="0"/>
              </a:rPr>
              <a:t>yn ofni na allant berfformio yn unol â'r disgwyliadau </a:t>
            </a:r>
            <a:r>
              <a:rPr lang="cy-GB" altLang="cy-GB" dirty="0" smtClean="0">
                <a:latin typeface="Lucida Sans" pitchFamily="34" charset="0"/>
              </a:rPr>
              <a:t>hyn</a:t>
            </a:r>
          </a:p>
          <a:p>
            <a:pPr>
              <a:buFontTx/>
              <a:buChar char="-"/>
              <a:defRPr/>
            </a:pPr>
            <a:r>
              <a:rPr lang="cy-GB" altLang="cy-GB" dirty="0" smtClean="0">
                <a:latin typeface="Lucida Sans" pitchFamily="34" charset="0"/>
              </a:rPr>
              <a:t>Plant </a:t>
            </a:r>
            <a:r>
              <a:rPr lang="cy-GB" altLang="cy-GB" dirty="0">
                <a:latin typeface="Lucida Sans" pitchFamily="34" charset="0"/>
              </a:rPr>
              <a:t>yn ofni cael eu bychanu yn y </a:t>
            </a:r>
            <a:r>
              <a:rPr lang="cy-GB" altLang="cy-GB" dirty="0" smtClean="0">
                <a:latin typeface="Lucida Sans" pitchFamily="34" charset="0"/>
              </a:rPr>
              <a:t>dosbarth</a:t>
            </a:r>
          </a:p>
          <a:p>
            <a:pPr marL="0" indent="0">
              <a:buNone/>
              <a:defRPr/>
            </a:pPr>
            <a:r>
              <a:rPr lang="cy-GB" altLang="cy-GB" dirty="0" smtClean="0">
                <a:latin typeface="Lucida Sans" pitchFamily="34" charset="0"/>
              </a:rPr>
              <a:t>-   Adborth </a:t>
            </a:r>
            <a:r>
              <a:rPr lang="cy-GB" altLang="cy-GB" dirty="0">
                <a:latin typeface="Lucida Sans" pitchFamily="34" charset="0"/>
              </a:rPr>
              <a:t>negyddol gan athrawon</a:t>
            </a:r>
          </a:p>
          <a:p>
            <a:pPr>
              <a:defRPr/>
            </a:pPr>
            <a:r>
              <a:rPr lang="cy-GB" altLang="cy-GB" dirty="0">
                <a:latin typeface="Lucida Sans" pitchFamily="34" charset="0"/>
              </a:rPr>
              <a:t>Cyfraddau gollwng is mewn ysgolion bach, o gymharu ag ysgolion maint mawr</a:t>
            </a:r>
          </a:p>
          <a:p>
            <a:pPr>
              <a:defRPr/>
            </a:pPr>
            <a:r>
              <a:rPr lang="cy-GB" altLang="cy-GB" dirty="0">
                <a:latin typeface="Lucida Sans" pitchFamily="34" charset="0"/>
              </a:rPr>
              <a:t>Gwahaniaethu </a:t>
            </a:r>
            <a:r>
              <a:rPr lang="cy-GB" altLang="cy-GB" dirty="0" err="1">
                <a:latin typeface="Lucida Sans" pitchFamily="34" charset="0"/>
              </a:rPr>
              <a:t>canfyddedig</a:t>
            </a:r>
            <a:endParaRPr lang="cy-GB" altLang="cy-GB" dirty="0">
              <a:latin typeface="Lucida Sans" pitchFamily="34" charset="0"/>
            </a:endParaRPr>
          </a:p>
          <a:p>
            <a:pPr>
              <a:defRPr/>
            </a:pPr>
            <a:r>
              <a:rPr lang="cy-GB" altLang="cy-GB" dirty="0">
                <a:latin typeface="Lucida Sans" pitchFamily="34" charset="0"/>
              </a:rPr>
              <a:t>Galluoedd is plant sy'n byw mewn tlodi</a:t>
            </a:r>
          </a:p>
          <a:p>
            <a:pPr marL="0" indent="0">
              <a:buNone/>
              <a:defRPr/>
            </a:pPr>
            <a:r>
              <a:rPr lang="cy-GB" altLang="cy-GB" dirty="0" smtClean="0">
                <a:latin typeface="Lucida Sans" pitchFamily="34" charset="0"/>
              </a:rPr>
              <a:t>- Diffyg </a:t>
            </a:r>
            <a:r>
              <a:rPr lang="cy-GB" altLang="cy-GB" dirty="0">
                <a:latin typeface="Lucida Sans" pitchFamily="34" charset="0"/>
              </a:rPr>
              <a:t>maeth</a:t>
            </a:r>
          </a:p>
          <a:p>
            <a:pPr marL="0" indent="0">
              <a:buNone/>
              <a:defRPr/>
            </a:pPr>
            <a:r>
              <a:rPr lang="cy-GB" altLang="cy-GB" dirty="0" smtClean="0">
                <a:latin typeface="Lucida Sans" pitchFamily="34" charset="0"/>
              </a:rPr>
              <a:t>- Ansicrwydd </a:t>
            </a:r>
            <a:r>
              <a:rPr lang="cy-GB" altLang="cy-GB" dirty="0">
                <a:latin typeface="Lucida Sans" pitchFamily="34" charset="0"/>
              </a:rPr>
              <a:t>bwyd</a:t>
            </a:r>
          </a:p>
          <a:p>
            <a:pPr marL="0" indent="0">
              <a:buNone/>
              <a:defRPr/>
            </a:pPr>
            <a:r>
              <a:rPr lang="cy-GB" altLang="cy-GB" dirty="0" smtClean="0">
                <a:latin typeface="Lucida Sans" pitchFamily="34" charset="0"/>
              </a:rPr>
              <a:t>- Diffyg </a:t>
            </a:r>
            <a:r>
              <a:rPr lang="cy-GB" altLang="cy-GB" dirty="0">
                <a:latin typeface="Lucida Sans" pitchFamily="34" charset="0"/>
              </a:rPr>
              <a:t>dealltwriaeth o </a:t>
            </a:r>
            <a:r>
              <a:rPr lang="cy-GB" altLang="cy-GB" dirty="0" err="1">
                <a:latin typeface="Lucida Sans" pitchFamily="34" charset="0"/>
              </a:rPr>
              <a:t>ddeiet</a:t>
            </a:r>
            <a:r>
              <a:rPr lang="cy-GB" altLang="cy-GB" dirty="0">
                <a:latin typeface="Lucida Sans" pitchFamily="34" charset="0"/>
              </a:rPr>
              <a:t> iach</a:t>
            </a:r>
          </a:p>
          <a:p>
            <a:pPr marL="0" indent="0">
              <a:buNone/>
              <a:defRPr/>
            </a:pPr>
            <a:r>
              <a:rPr lang="cy-GB" altLang="cy-GB" dirty="0" smtClean="0">
                <a:latin typeface="Lucida Sans" pitchFamily="34" charset="0"/>
              </a:rPr>
              <a:t>- </a:t>
            </a:r>
            <a:r>
              <a:rPr lang="cy-GB" altLang="cy-GB" dirty="0">
                <a:latin typeface="Lucida Sans" pitchFamily="34" charset="0"/>
              </a:rPr>
              <a:t>R</a:t>
            </a:r>
            <a:r>
              <a:rPr lang="cy-GB" altLang="cy-GB" dirty="0" smtClean="0">
                <a:latin typeface="Lucida Sans" pitchFamily="34" charset="0"/>
              </a:rPr>
              <a:t>hwystro </a:t>
            </a:r>
            <a:r>
              <a:rPr lang="cy-GB" altLang="cy-GB" dirty="0">
                <a:latin typeface="Lucida Sans" pitchFamily="34" charset="0"/>
              </a:rPr>
              <a:t>twf corfforol a datblygiad gwybyddol</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499993" y="1268412"/>
            <a:ext cx="4393182" cy="4896892"/>
          </a:xfrm>
        </p:spPr>
        <p:txBody>
          <a:bodyPr rtlCol="0">
            <a:normAutofit fontScale="62500" lnSpcReduction="20000"/>
          </a:bodyPr>
          <a:lstStyle/>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Less supportive schools and teachers</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Teachers’ expectations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Children fear they cannot perform to these expectations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Children fear being humiliated in class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Negative feedback from teachers</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Lower dropout rates in small-sized schools, compared with large-sized schools</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Perceived discrimination</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Lower abilities of children living in poverty</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Malnourishment</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Food insecurity</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Lack of understanding of a healthy diet</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Hampers physical growth and cognitive development</a:t>
            </a:r>
          </a:p>
          <a:p>
            <a:pPr marL="0" indent="0">
              <a:buNone/>
              <a:defRPr/>
            </a:pP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96839488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Felly, beth yw’r ateb?</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What is the answer? (Banerjee, 2016)</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268413"/>
            <a:ext cx="4176464" cy="4475162"/>
          </a:xfrm>
        </p:spPr>
        <p:txBody>
          <a:bodyPr rtlCol="0">
            <a:normAutofit fontScale="77500" lnSpcReduction="20000"/>
          </a:bodyPr>
          <a:lstStyle/>
          <a:p>
            <a:pPr>
              <a:defRPr/>
            </a:pPr>
            <a:r>
              <a:rPr lang="cy-GB" altLang="cy-GB" dirty="0">
                <a:latin typeface="Lucida Sans" pitchFamily="34" charset="0"/>
              </a:rPr>
              <a:t>Disgwyliadau cadarnhaol = effaith gadarnhaol ar blant</a:t>
            </a:r>
          </a:p>
          <a:p>
            <a:pPr>
              <a:defRPr/>
            </a:pPr>
            <a:r>
              <a:rPr lang="cy-GB" altLang="cy-GB" dirty="0">
                <a:latin typeface="Lucida Sans" pitchFamily="34" charset="0"/>
              </a:rPr>
              <a:t>Rhieni awdurdodol</a:t>
            </a:r>
          </a:p>
          <a:p>
            <a:pPr marL="0" indent="0">
              <a:buNone/>
              <a:defRPr/>
            </a:pPr>
            <a:r>
              <a:rPr lang="cy-GB" altLang="cy-GB" dirty="0" smtClean="0">
                <a:latin typeface="Lucida Sans" pitchFamily="34" charset="0"/>
              </a:rPr>
              <a:t>- Yn </a:t>
            </a:r>
            <a:r>
              <a:rPr lang="cy-GB" altLang="cy-GB" dirty="0">
                <a:latin typeface="Lucida Sans" pitchFamily="34" charset="0"/>
              </a:rPr>
              <a:t>hyrwyddo gwytnwch</a:t>
            </a:r>
          </a:p>
          <a:p>
            <a:pPr marL="0" indent="0">
              <a:buNone/>
              <a:defRPr/>
            </a:pPr>
            <a:r>
              <a:rPr lang="cy-GB" altLang="cy-GB" dirty="0" smtClean="0">
                <a:latin typeface="Lucida Sans" pitchFamily="34" charset="0"/>
              </a:rPr>
              <a:t>- Cydberthynas </a:t>
            </a:r>
            <a:r>
              <a:rPr lang="cy-GB" altLang="cy-GB" dirty="0">
                <a:latin typeface="Lucida Sans" pitchFamily="34" charset="0"/>
              </a:rPr>
              <a:t>gadarnhaol â chyflawniad academaidd</a:t>
            </a:r>
          </a:p>
          <a:p>
            <a:pPr>
              <a:defRPr/>
            </a:pPr>
            <a:r>
              <a:rPr lang="cy-GB" altLang="cy-GB" dirty="0">
                <a:latin typeface="Lucida Sans" pitchFamily="34" charset="0"/>
              </a:rPr>
              <a:t>C</a:t>
            </a:r>
            <a:r>
              <a:rPr lang="cy-GB" altLang="cy-GB" dirty="0" smtClean="0">
                <a:latin typeface="Lucida Sans" pitchFamily="34" charset="0"/>
              </a:rPr>
              <a:t>odi </a:t>
            </a:r>
            <a:r>
              <a:rPr lang="cy-GB" altLang="cy-GB" dirty="0">
                <a:latin typeface="Lucida Sans" pitchFamily="34" charset="0"/>
              </a:rPr>
              <a:t>perfformiad yn yr ysgol</a:t>
            </a:r>
          </a:p>
          <a:p>
            <a:pPr>
              <a:defRPr/>
            </a:pPr>
            <a:r>
              <a:rPr lang="cy-GB" altLang="cy-GB" dirty="0">
                <a:latin typeface="Lucida Sans" pitchFamily="34" charset="0"/>
              </a:rPr>
              <a:t>L</a:t>
            </a:r>
            <a:r>
              <a:rPr lang="cy-GB" altLang="cy-GB" dirty="0" smtClean="0">
                <a:latin typeface="Lucida Sans" pitchFamily="34" charset="0"/>
              </a:rPr>
              <a:t>leihau </a:t>
            </a:r>
            <a:r>
              <a:rPr lang="cy-GB" altLang="cy-GB" dirty="0">
                <a:latin typeface="Lucida Sans" pitchFamily="34" charset="0"/>
              </a:rPr>
              <a:t>cyfraddau gadael</a:t>
            </a:r>
          </a:p>
          <a:p>
            <a:pPr>
              <a:defRPr/>
            </a:pPr>
            <a:r>
              <a:rPr lang="cy-GB" altLang="cy-GB" dirty="0">
                <a:latin typeface="Lucida Sans" pitchFamily="34" charset="0"/>
              </a:rPr>
              <a:t>Strwythur a threfn yr ystafell ddosbarth = </a:t>
            </a:r>
            <a:r>
              <a:rPr lang="cy-GB" altLang="cy-GB" dirty="0" smtClean="0">
                <a:latin typeface="Lucida Sans" pitchFamily="34" charset="0"/>
              </a:rPr>
              <a:t>codi lefel </a:t>
            </a:r>
            <a:r>
              <a:rPr lang="cy-GB" altLang="cy-GB" dirty="0">
                <a:latin typeface="Lucida Sans" pitchFamily="34" charset="0"/>
              </a:rPr>
              <a:t>ymddiriedaeth</a:t>
            </a:r>
          </a:p>
          <a:p>
            <a:pPr>
              <a:defRPr/>
            </a:pPr>
            <a:r>
              <a:rPr lang="cy-GB" altLang="cy-GB" dirty="0">
                <a:latin typeface="Lucida Sans" pitchFamily="34" charset="0"/>
              </a:rPr>
              <a:t>Cyfathrebu â </a:t>
            </a:r>
            <a:r>
              <a:rPr lang="cy-GB" altLang="cy-GB" dirty="0" smtClean="0">
                <a:latin typeface="Lucida Sans" pitchFamily="34" charset="0"/>
              </a:rPr>
              <a:t>rhieni/ </a:t>
            </a:r>
            <a:r>
              <a:rPr lang="cy-GB" altLang="cy-GB" dirty="0">
                <a:latin typeface="Lucida Sans" pitchFamily="34" charset="0"/>
              </a:rPr>
              <a:t>gofalwyr</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499993" y="1268412"/>
            <a:ext cx="4393182" cy="4248820"/>
          </a:xfrm>
        </p:spPr>
        <p:txBody>
          <a:bodyPr rtlCol="0">
            <a:normAutofit fontScale="92500" lnSpcReduction="10000"/>
          </a:bodyPr>
          <a:lstStyle/>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Positive expectations = positive impact on children</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Authoritative parents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Promotes resilience</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Positive correlation with academic achievement</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Raises performance in school</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Reduces dropout rates</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Classroom structure and routine = raises level of trust</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Communication with parents/</a:t>
            </a:r>
            <a:r>
              <a:rPr lang="en-US" altLang="en-US" sz="2400" kern="0" dirty="0" err="1" smtClean="0">
                <a:solidFill>
                  <a:srgbClr val="002060"/>
                </a:solidFill>
                <a:latin typeface="Lucida Sans" panose="020B0602030504020204" pitchFamily="34" charset="0"/>
                <a:ea typeface="ＭＳ Ｐゴシック" panose="020B0600070205080204" pitchFamily="34" charset="-128"/>
              </a:rPr>
              <a:t>carers</a:t>
            </a: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3026341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Felly, beth yw’r ateb? 2</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What is the answer? 2 (Banerjee, 2016)</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268413"/>
            <a:ext cx="4176464" cy="4475162"/>
          </a:xfrm>
        </p:spPr>
        <p:txBody>
          <a:bodyPr rtlCol="0">
            <a:normAutofit fontScale="70000" lnSpcReduction="20000"/>
          </a:bodyPr>
          <a:lstStyle/>
          <a:p>
            <a:pPr>
              <a:defRPr/>
            </a:pPr>
            <a:r>
              <a:rPr lang="cy-GB" altLang="cy-GB" dirty="0">
                <a:latin typeface="Lucida Sans" pitchFamily="34" charset="0"/>
              </a:rPr>
              <a:t>Dealltwriaeth athrawon o ganfyddiadau myfyrwyr, perthnasoedd ffafriol a dynameg ystafell ddosbarth = gwell cyrhaeddiad plant</a:t>
            </a:r>
          </a:p>
          <a:p>
            <a:pPr>
              <a:defRPr/>
            </a:pPr>
            <a:r>
              <a:rPr lang="cy-GB" altLang="cy-GB" dirty="0">
                <a:latin typeface="Lucida Sans" pitchFamily="34" charset="0"/>
              </a:rPr>
              <a:t>Dealltwriaeth athrawon o'r angen am fwy o ddarllen a Mathemateg</a:t>
            </a:r>
          </a:p>
          <a:p>
            <a:pPr>
              <a:defRPr/>
            </a:pPr>
            <a:r>
              <a:rPr lang="cy-GB" altLang="cy-GB" dirty="0">
                <a:latin typeface="Lucida Sans" pitchFamily="34" charset="0"/>
              </a:rPr>
              <a:t>Athrawon ‘ymroddedig’ gyda lefel uchel o:</a:t>
            </a:r>
          </a:p>
          <a:p>
            <a:pPr marL="0" indent="0">
              <a:buNone/>
              <a:defRPr/>
            </a:pPr>
            <a:r>
              <a:rPr lang="cy-GB" altLang="cy-GB" dirty="0" smtClean="0">
                <a:latin typeface="Lucida Sans" pitchFamily="34" charset="0"/>
              </a:rPr>
              <a:t>- Hunan-effeithiolrwydd</a:t>
            </a:r>
            <a:endParaRPr lang="cy-GB" altLang="cy-GB" dirty="0">
              <a:latin typeface="Lucida Sans" pitchFamily="34" charset="0"/>
            </a:endParaRPr>
          </a:p>
          <a:p>
            <a:pPr marL="0" indent="0">
              <a:buNone/>
              <a:defRPr/>
            </a:pPr>
            <a:r>
              <a:rPr lang="cy-GB" altLang="cy-GB" dirty="0" smtClean="0">
                <a:latin typeface="Lucida Sans" pitchFamily="34" charset="0"/>
              </a:rPr>
              <a:t>- Cymhwysedd </a:t>
            </a:r>
            <a:r>
              <a:rPr lang="cy-GB" altLang="cy-GB" dirty="0">
                <a:latin typeface="Lucida Sans" pitchFamily="34" charset="0"/>
              </a:rPr>
              <a:t>diwylliannol</a:t>
            </a:r>
          </a:p>
          <a:p>
            <a:pPr marL="0" indent="0">
              <a:buNone/>
              <a:defRPr/>
            </a:pPr>
            <a:r>
              <a:rPr lang="cy-GB" altLang="cy-GB" dirty="0" smtClean="0">
                <a:latin typeface="Lucida Sans" pitchFamily="34" charset="0"/>
              </a:rPr>
              <a:t>- Medru uniaethu </a:t>
            </a:r>
            <a:r>
              <a:rPr lang="cy-GB" altLang="cy-GB" dirty="0">
                <a:latin typeface="Lucida Sans" pitchFamily="34" charset="0"/>
              </a:rPr>
              <a:t>ag ethnigrwydd, iaith, magwraeth a statws economaidd-gymdeithasol</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499993" y="1268412"/>
            <a:ext cx="4393182" cy="4248820"/>
          </a:xfrm>
        </p:spPr>
        <p:txBody>
          <a:bodyPr rtlCol="0">
            <a:normAutofit fontScale="85000" lnSpcReduction="20000"/>
          </a:bodyPr>
          <a:lstStyle/>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Teachers’ understanding of student perceptions, </a:t>
            </a:r>
            <a:r>
              <a:rPr lang="en-US" altLang="en-US" sz="2400" kern="0" dirty="0" err="1" smtClean="0">
                <a:solidFill>
                  <a:srgbClr val="002060"/>
                </a:solidFill>
                <a:latin typeface="Lucida Sans" panose="020B0602030504020204" pitchFamily="34" charset="0"/>
                <a:ea typeface="ＭＳ Ｐゴシック" panose="020B0600070205080204" pitchFamily="34" charset="-128"/>
              </a:rPr>
              <a:t>favourable</a:t>
            </a:r>
            <a:r>
              <a:rPr lang="en-US" altLang="en-US" sz="2400" kern="0" dirty="0" smtClean="0">
                <a:solidFill>
                  <a:srgbClr val="002060"/>
                </a:solidFill>
                <a:latin typeface="Lucida Sans" panose="020B0602030504020204" pitchFamily="34" charset="0"/>
                <a:ea typeface="ＭＳ Ｐゴシック" panose="020B0600070205080204" pitchFamily="34" charset="-128"/>
              </a:rPr>
              <a:t> relationships and classroom dynamics = improved attainment of children</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Teachers’ understanding of need of more reading and </a:t>
            </a:r>
            <a:r>
              <a:rPr lang="en-US" altLang="en-US" sz="2400" kern="0" dirty="0" err="1" smtClean="0">
                <a:solidFill>
                  <a:srgbClr val="002060"/>
                </a:solidFill>
                <a:latin typeface="Lucida Sans" panose="020B0602030504020204" pitchFamily="34" charset="0"/>
                <a:ea typeface="ＭＳ Ｐゴシック" panose="020B0600070205080204" pitchFamily="34" charset="-128"/>
              </a:rPr>
              <a:t>Maths</a:t>
            </a: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‘Dedicated’ teachers with high level of :</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Self-efficacy</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Cultural competency</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Can identify with ethnicity, language, upbringing and socio-economic status</a:t>
            </a:r>
          </a:p>
        </p:txBody>
      </p:sp>
    </p:spTree>
    <p:extLst>
      <p:ext uri="{BB962C8B-B14F-4D97-AF65-F5344CB8AC3E}">
        <p14:creationId xmlns:p14="http://schemas.microsoft.com/office/powerpoint/2010/main" val="232692787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720725"/>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Fodd bynnag....</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err="1" smtClean="0">
                <a:solidFill>
                  <a:srgbClr val="002060"/>
                </a:solidFill>
                <a:latin typeface="Lucida Sans" panose="020B0602030504020204" pitchFamily="34" charset="0"/>
                <a:ea typeface="ＭＳ Ｐゴシック" panose="020B0600070205080204" pitchFamily="34" charset="-128"/>
              </a:rPr>
              <a:t>However</a:t>
            </a:r>
            <a:r>
              <a:rPr lang="cy-GB" altLang="en-US" sz="2400" kern="0" dirty="0" smtClean="0">
                <a:solidFill>
                  <a:srgbClr val="002060"/>
                </a:solidFill>
                <a:latin typeface="Lucida Sans" panose="020B0602030504020204" pitchFamily="34" charset="0"/>
                <a:ea typeface="ＭＳ Ｐゴシック" panose="020B0600070205080204" pitchFamily="34" charset="-128"/>
              </a:rPr>
              <a:t>....</a:t>
            </a:r>
            <a:r>
              <a:rPr lang="en-GB" altLang="en-US" sz="2400" kern="0" dirty="0" smtClean="0">
                <a:solidFill>
                  <a:srgbClr val="002060"/>
                </a:solidFill>
                <a:latin typeface="Lucida Sans" panose="020B0602030504020204" pitchFamily="34" charset="0"/>
                <a:ea typeface="ＭＳ Ｐゴシック" panose="020B0600070205080204" pitchFamily="34" charset="-128"/>
              </a:rPr>
              <a:t> (Banerjee, 2016)</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1268413"/>
            <a:ext cx="4176464" cy="4475162"/>
          </a:xfrm>
        </p:spPr>
        <p:txBody>
          <a:bodyPr rtlCol="0">
            <a:normAutofit lnSpcReduction="10000"/>
          </a:bodyPr>
          <a:lstStyle/>
          <a:p>
            <a:pPr>
              <a:defRPr/>
            </a:pPr>
            <a:r>
              <a:rPr lang="en-GB" altLang="cy-GB" dirty="0">
                <a:latin typeface="Lucida Sans" pitchFamily="34" charset="0"/>
              </a:rPr>
              <a:t>Mae </a:t>
            </a:r>
            <a:r>
              <a:rPr lang="en-GB" altLang="cy-GB" dirty="0" err="1">
                <a:latin typeface="Lucida Sans" pitchFamily="34" charset="0"/>
              </a:rPr>
              <a:t>angen</a:t>
            </a:r>
            <a:r>
              <a:rPr lang="en-GB" altLang="cy-GB" dirty="0">
                <a:latin typeface="Lucida Sans" pitchFamily="34" charset="0"/>
              </a:rPr>
              <a:t> </a:t>
            </a:r>
            <a:r>
              <a:rPr lang="en-GB" altLang="cy-GB" dirty="0" err="1">
                <a:latin typeface="Lucida Sans" pitchFamily="34" charset="0"/>
              </a:rPr>
              <a:t>i</a:t>
            </a:r>
            <a:r>
              <a:rPr lang="en-GB" altLang="cy-GB" dirty="0">
                <a:latin typeface="Lucida Sans" pitchFamily="34" charset="0"/>
              </a:rPr>
              <a:t> </a:t>
            </a:r>
            <a:r>
              <a:rPr lang="en-GB" altLang="cy-GB" dirty="0" err="1">
                <a:latin typeface="Lucida Sans" pitchFamily="34" charset="0"/>
              </a:rPr>
              <a:t>athrawon</a:t>
            </a:r>
            <a:r>
              <a:rPr lang="en-GB" altLang="cy-GB" dirty="0">
                <a:latin typeface="Lucida Sans" pitchFamily="34" charset="0"/>
              </a:rPr>
              <a:t> </a:t>
            </a:r>
            <a:r>
              <a:rPr lang="en-GB" altLang="cy-GB" dirty="0" err="1">
                <a:latin typeface="Lucida Sans" pitchFamily="34" charset="0"/>
              </a:rPr>
              <a:t>ddeall</a:t>
            </a:r>
            <a:r>
              <a:rPr lang="en-GB" altLang="cy-GB" dirty="0">
                <a:latin typeface="Lucida Sans" pitchFamily="34" charset="0"/>
              </a:rPr>
              <a:t> y </a:t>
            </a:r>
            <a:r>
              <a:rPr lang="en-GB" altLang="cy-GB" dirty="0" err="1">
                <a:latin typeface="Lucida Sans" pitchFamily="34" charset="0"/>
              </a:rPr>
              <a:t>gwahaniaethau</a:t>
            </a:r>
            <a:r>
              <a:rPr lang="en-GB" altLang="cy-GB" dirty="0">
                <a:latin typeface="Lucida Sans" pitchFamily="34" charset="0"/>
              </a:rPr>
              <a:t> </a:t>
            </a:r>
            <a:r>
              <a:rPr lang="en-GB" altLang="cy-GB" dirty="0" err="1">
                <a:latin typeface="Lucida Sans" pitchFamily="34" charset="0"/>
              </a:rPr>
              <a:t>a'r</a:t>
            </a:r>
            <a:r>
              <a:rPr lang="en-GB" altLang="cy-GB" dirty="0">
                <a:latin typeface="Lucida Sans" pitchFamily="34" charset="0"/>
              </a:rPr>
              <a:t> </a:t>
            </a:r>
            <a:r>
              <a:rPr lang="en-GB" altLang="cy-GB" dirty="0" err="1">
                <a:latin typeface="Lucida Sans" pitchFamily="34" charset="0"/>
              </a:rPr>
              <a:t>tebygrwydd</a:t>
            </a:r>
            <a:r>
              <a:rPr lang="en-GB" altLang="cy-GB" dirty="0">
                <a:latin typeface="Lucida Sans" pitchFamily="34" charset="0"/>
              </a:rPr>
              <a:t> </a:t>
            </a:r>
            <a:r>
              <a:rPr lang="en-GB" altLang="cy-GB" dirty="0" err="1">
                <a:latin typeface="Lucida Sans" pitchFamily="34" charset="0"/>
              </a:rPr>
              <a:t>rhwng</a:t>
            </a:r>
            <a:r>
              <a:rPr lang="en-GB" altLang="cy-GB" dirty="0">
                <a:latin typeface="Lucida Sans" pitchFamily="34" charset="0"/>
              </a:rPr>
              <a:t> </a:t>
            </a:r>
            <a:r>
              <a:rPr lang="en-GB" altLang="cy-GB" dirty="0" err="1">
                <a:latin typeface="Lucida Sans" pitchFamily="34" charset="0"/>
              </a:rPr>
              <a:t>yr</a:t>
            </a:r>
            <a:r>
              <a:rPr lang="en-GB" altLang="cy-GB" dirty="0">
                <a:latin typeface="Lucida Sans" pitchFamily="34" charset="0"/>
              </a:rPr>
              <a:t> </a:t>
            </a:r>
            <a:r>
              <a:rPr lang="en-GB" altLang="cy-GB" dirty="0" err="1">
                <a:latin typeface="Lucida Sans" pitchFamily="34" charset="0"/>
              </a:rPr>
              <a:t>hyn</a:t>
            </a:r>
            <a:r>
              <a:rPr lang="en-GB" altLang="cy-GB" dirty="0">
                <a:latin typeface="Lucida Sans" pitchFamily="34" charset="0"/>
              </a:rPr>
              <a:t> </a:t>
            </a:r>
            <a:r>
              <a:rPr lang="en-GB" altLang="cy-GB" dirty="0" err="1">
                <a:latin typeface="Lucida Sans" pitchFamily="34" charset="0"/>
              </a:rPr>
              <a:t>sy'n</a:t>
            </a:r>
            <a:r>
              <a:rPr lang="en-GB" altLang="cy-GB" dirty="0">
                <a:latin typeface="Lucida Sans" pitchFamily="34" charset="0"/>
              </a:rPr>
              <a:t> </a:t>
            </a:r>
            <a:r>
              <a:rPr lang="en-GB" altLang="cy-GB" dirty="0" err="1">
                <a:latin typeface="Lucida Sans" pitchFamily="34" charset="0"/>
              </a:rPr>
              <a:t>cymell</a:t>
            </a:r>
            <a:r>
              <a:rPr lang="en-GB" altLang="cy-GB" dirty="0">
                <a:latin typeface="Lucida Sans" pitchFamily="34" charset="0"/>
              </a:rPr>
              <a:t> </a:t>
            </a:r>
            <a:r>
              <a:rPr lang="en-GB" altLang="cy-GB" dirty="0" smtClean="0">
                <a:latin typeface="Lucida Sans" pitchFamily="34" charset="0"/>
              </a:rPr>
              <a:t>plant</a:t>
            </a:r>
          </a:p>
          <a:p>
            <a:pPr marL="0" indent="0">
              <a:buNone/>
              <a:defRPr/>
            </a:pPr>
            <a:endParaRPr lang="en-GB" altLang="cy-GB" dirty="0" smtClean="0">
              <a:solidFill>
                <a:srgbClr val="002060"/>
              </a:solidFill>
              <a:latin typeface="Lucida Sans" pitchFamily="34" charset="0"/>
            </a:endParaRPr>
          </a:p>
          <a:p>
            <a:pPr>
              <a:defRPr/>
            </a:pPr>
            <a:r>
              <a:rPr lang="en-GB" altLang="cy-GB" dirty="0" smtClean="0">
                <a:solidFill>
                  <a:srgbClr val="002060"/>
                </a:solidFill>
                <a:latin typeface="Lucida Sans" pitchFamily="34" charset="0"/>
              </a:rPr>
              <a:t>Teachers </a:t>
            </a:r>
            <a:r>
              <a:rPr lang="en-GB" altLang="cy-GB" dirty="0">
                <a:solidFill>
                  <a:srgbClr val="002060"/>
                </a:solidFill>
                <a:latin typeface="Lucida Sans" pitchFamily="34" charset="0"/>
              </a:rPr>
              <a:t>need to understand the differences and similarities between what motivates children</a:t>
            </a:r>
            <a:endParaRPr lang="cy-GB" altLang="cy-GB" dirty="0" smtClean="0">
              <a:solidFill>
                <a:srgbClr val="002060"/>
              </a:solidFill>
              <a:latin typeface="Lucida Sans" pitchFamily="34" charset="0"/>
            </a:endParaRPr>
          </a:p>
        </p:txBody>
      </p:sp>
      <p:sp>
        <p:nvSpPr>
          <p:cNvPr id="5124" name="Rectangle 6"/>
          <p:cNvSpPr>
            <a:spLocks noGrp="1" noChangeArrowheads="1"/>
          </p:cNvSpPr>
          <p:nvPr>
            <p:ph type="body" sz="half" idx="2"/>
          </p:nvPr>
        </p:nvSpPr>
        <p:spPr>
          <a:xfrm>
            <a:off x="4499993" y="1268412"/>
            <a:ext cx="4393182" cy="4248820"/>
          </a:xfrm>
        </p:spPr>
        <p:txBody>
          <a:bodyPr rtlCol="0">
            <a:normAutofit/>
          </a:bodyPr>
          <a:lstStyle/>
          <a:p>
            <a:pPr marL="0" indent="0">
              <a:buNone/>
              <a:defRPr/>
            </a:pPr>
            <a:r>
              <a:rPr lang="en-US" sz="2400" kern="0" dirty="0" smtClean="0">
                <a:solidFill>
                  <a:srgbClr val="002060"/>
                </a:solidFill>
                <a:latin typeface="Lucida Sans" panose="020B0602030504020204" pitchFamily="34" charset="0"/>
                <a:ea typeface="ＭＳ Ｐゴシック" panose="020B0600070205080204" pitchFamily="34" charset="-128"/>
              </a:rPr>
              <a:t>“…</a:t>
            </a:r>
            <a:r>
              <a:rPr lang="en-GB" sz="2400" i="1" dirty="0" smtClean="0">
                <a:solidFill>
                  <a:srgbClr val="002060"/>
                </a:solidFill>
                <a:latin typeface="Arial" charset="0"/>
              </a:rPr>
              <a:t>when </a:t>
            </a:r>
            <a:r>
              <a:rPr lang="en-GB" sz="2400" i="1" dirty="0">
                <a:solidFill>
                  <a:srgbClr val="002060"/>
                </a:solidFill>
                <a:latin typeface="Arial" charset="0"/>
              </a:rPr>
              <a:t>teachers perceive a high degree of obstacles to student learning, then, in fact, students’ achievement level is lower. Conversely, when teachers perceive a lower degree of obstacles to student learning, then, students have higher achievement even when poverty levels are </a:t>
            </a:r>
            <a:r>
              <a:rPr lang="en-GB" sz="2400" i="1" dirty="0" smtClean="0">
                <a:solidFill>
                  <a:srgbClr val="002060"/>
                </a:solidFill>
                <a:latin typeface="Arial" charset="0"/>
              </a:rPr>
              <a:t>high” </a:t>
            </a:r>
            <a:r>
              <a:rPr lang="en-GB" sz="2400" dirty="0" smtClean="0">
                <a:solidFill>
                  <a:srgbClr val="002060"/>
                </a:solidFill>
                <a:latin typeface="Arial" charset="0"/>
              </a:rPr>
              <a:t>(Banerjee, 2016, 10).</a:t>
            </a:r>
            <a:endParaRPr lang="cy-GB" altLang="en-US" sz="2400" dirty="0">
              <a:solidFill>
                <a:srgbClr val="002060"/>
              </a:solidFill>
              <a:latin typeface="Arial" panose="020B0604020202020204" pitchFamily="34" charset="0"/>
            </a:endParaRPr>
          </a:p>
          <a:p>
            <a:pPr>
              <a:defRPr/>
            </a:pPr>
            <a:endParaRPr lang="en-US" altLang="en-US" sz="2400"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403390517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352928" cy="719931"/>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Astudiaeth Achos</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Study (</a:t>
            </a:r>
            <a:r>
              <a:rPr lang="en-GB" altLang="en-US" sz="2400" kern="0" dirty="0" err="1" smtClean="0">
                <a:solidFill>
                  <a:srgbClr val="002060"/>
                </a:solidFill>
                <a:latin typeface="Lucida Sans" panose="020B0602030504020204" pitchFamily="34" charset="0"/>
                <a:ea typeface="ＭＳ Ｐゴシック" panose="020B0600070205080204" pitchFamily="34" charset="-128"/>
              </a:rPr>
              <a:t>Harbert</a:t>
            </a:r>
            <a:r>
              <a:rPr lang="en-GB" altLang="en-US" sz="2400" kern="0" dirty="0" smtClean="0">
                <a:solidFill>
                  <a:srgbClr val="002060"/>
                </a:solidFill>
                <a:latin typeface="Lucida Sans" panose="020B0602030504020204" pitchFamily="34" charset="0"/>
                <a:ea typeface="ＭＳ Ｐゴシック" panose="020B0600070205080204" pitchFamily="34" charset="-128"/>
              </a:rPr>
              <a:t>, 2017)</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052736"/>
            <a:ext cx="4386138" cy="5184576"/>
          </a:xfrm>
        </p:spPr>
        <p:txBody>
          <a:bodyPr rtlCol="0">
            <a:normAutofit fontScale="77500" lnSpcReduction="20000"/>
          </a:bodyPr>
          <a:lstStyle/>
          <a:p>
            <a:pPr marL="0" indent="0">
              <a:spcBef>
                <a:spcPts val="600"/>
              </a:spcBef>
              <a:buNone/>
              <a:defRPr/>
            </a:pP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Mae plentyn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chwech oed, o gymdogaeth ddifreintiedig, yn aml yn gwrthod gwneud gwaith dosbarth, yn ymladd â phlant eraill, yn dinistrio eiddo, ac yn rhegi. Yn ystod sesiwn 1-1,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mae’r plentyn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yn aflonydd iawn ac yn anarferol o bigog. Ar ôl treulio llawer o amser yn cael y plentyn i deimlo'n gyffyrddus a chyfathrebu'n agored,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meddai o'r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diwedd, "Ni allaf byth gysgu yn y nos!"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Mae ei gefnogaeth yn gofyn beth sy’n achosi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iddo beidio â gallu cysgu ac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mae’n ateb,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"Rhaid i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mi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gael y llygod mawr oddi ar fy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ngwely trwy’r nos."</a:t>
            </a: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a:spcBef>
                <a:spcPts val="600"/>
              </a:spcBef>
              <a:buNone/>
              <a:defRPr/>
            </a:pP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Gyda'r wybodaeth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yma, mae cefnogaeth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y plentyn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yn cyfarfod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gyda'i athro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ac yn datgelu’r ffactorau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amgylcheddol sy'n debygol o effeithio ar ei ymddygiad.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Mae’r athro yn ymateb i'r </a:t>
            </a:r>
            <a:r>
              <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wybodaeth hon trwy ddweud "Rydw i wedi </a:t>
            </a:r>
            <a:r>
              <a:rPr lang="cy-GB" altLang="en-US" sz="2200" kern="0" dirty="0" smtClean="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rPr>
              <a:t>blino gydag esgusodion y plant yma!"</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09666" y="980728"/>
            <a:ext cx="4255070" cy="4765627"/>
          </a:xfrm>
        </p:spPr>
        <p:txBody>
          <a:bodyPr rtlCol="0">
            <a:noAutofit/>
          </a:bodyPr>
          <a:lstStyle/>
          <a:p>
            <a:pPr marL="0" indent="0">
              <a:buNone/>
              <a:defRPr/>
            </a:pPr>
            <a:r>
              <a:rPr lang="en-GB" altLang="en-US" sz="1600" kern="0" dirty="0" smtClean="0">
                <a:solidFill>
                  <a:srgbClr val="002060"/>
                </a:solidFill>
                <a:latin typeface="Lucida Sans" panose="020B0602030504020204" pitchFamily="34" charset="0"/>
                <a:ea typeface="ＭＳ Ｐゴシック" panose="020B0600070205080204" pitchFamily="34" charset="-128"/>
              </a:rPr>
              <a:t>A six year old child, from a disadvantaged neighbourhood, often refuses </a:t>
            </a:r>
            <a:r>
              <a:rPr lang="en-GB" altLang="en-US" sz="1600" kern="0" dirty="0">
                <a:solidFill>
                  <a:srgbClr val="002060"/>
                </a:solidFill>
                <a:latin typeface="Lucida Sans" panose="020B0602030504020204" pitchFamily="34" charset="0"/>
                <a:ea typeface="ＭＳ Ｐゴシック" panose="020B0600070205080204" pitchFamily="34" charset="-128"/>
              </a:rPr>
              <a:t>to do class work, </a:t>
            </a:r>
            <a:r>
              <a:rPr lang="en-GB" altLang="en-US" sz="1600" kern="0" dirty="0" smtClean="0">
                <a:solidFill>
                  <a:srgbClr val="002060"/>
                </a:solidFill>
                <a:latin typeface="Lucida Sans" panose="020B0602030504020204" pitchFamily="34" charset="0"/>
                <a:ea typeface="ＭＳ Ｐゴシック" panose="020B0600070205080204" pitchFamily="34" charset="-128"/>
              </a:rPr>
              <a:t>fights </a:t>
            </a:r>
            <a:r>
              <a:rPr lang="en-GB" altLang="en-US" sz="1600" kern="0" dirty="0">
                <a:solidFill>
                  <a:srgbClr val="002060"/>
                </a:solidFill>
                <a:latin typeface="Lucida Sans" panose="020B0602030504020204" pitchFamily="34" charset="0"/>
                <a:ea typeface="ＭＳ Ｐゴシック" panose="020B0600070205080204" pitchFamily="34" charset="-128"/>
              </a:rPr>
              <a:t>with other </a:t>
            </a:r>
            <a:r>
              <a:rPr lang="en-GB" altLang="en-US" sz="1600" kern="0" dirty="0" smtClean="0">
                <a:solidFill>
                  <a:srgbClr val="002060"/>
                </a:solidFill>
                <a:latin typeface="Lucida Sans" panose="020B0602030504020204" pitchFamily="34" charset="0"/>
                <a:ea typeface="ＭＳ Ｐゴシック" panose="020B0600070205080204" pitchFamily="34" charset="-128"/>
              </a:rPr>
              <a:t>children, destroys property</a:t>
            </a:r>
            <a:r>
              <a:rPr lang="en-GB" altLang="en-US" sz="1600" kern="0" dirty="0">
                <a:solidFill>
                  <a:srgbClr val="002060"/>
                </a:solidFill>
                <a:latin typeface="Lucida Sans" panose="020B0602030504020204" pitchFamily="34" charset="0"/>
                <a:ea typeface="ＭＳ Ｐゴシック" panose="020B0600070205080204" pitchFamily="34" charset="-128"/>
              </a:rPr>
              <a:t>, </a:t>
            </a:r>
            <a:r>
              <a:rPr lang="en-GB" altLang="en-US" sz="1600" kern="0" dirty="0" smtClean="0">
                <a:solidFill>
                  <a:srgbClr val="002060"/>
                </a:solidFill>
                <a:latin typeface="Lucida Sans" panose="020B0602030504020204" pitchFamily="34" charset="0"/>
                <a:ea typeface="ＭＳ Ｐゴシック" panose="020B0600070205080204" pitchFamily="34" charset="-128"/>
              </a:rPr>
              <a:t>and swears. During  a 1-1 session, </a:t>
            </a:r>
            <a:r>
              <a:rPr lang="en-GB" altLang="en-US" sz="1600" kern="0" dirty="0">
                <a:solidFill>
                  <a:srgbClr val="002060"/>
                </a:solidFill>
                <a:latin typeface="Lucida Sans" panose="020B0602030504020204" pitchFamily="34" charset="0"/>
                <a:ea typeface="ＭＳ Ｐゴシック" panose="020B0600070205080204" pitchFamily="34" charset="-128"/>
              </a:rPr>
              <a:t>the </a:t>
            </a:r>
            <a:r>
              <a:rPr lang="en-GB" altLang="en-US" sz="1600" kern="0" dirty="0" smtClean="0">
                <a:solidFill>
                  <a:srgbClr val="002060"/>
                </a:solidFill>
                <a:latin typeface="Lucida Sans" panose="020B0602030504020204" pitchFamily="34" charset="0"/>
                <a:ea typeface="ＭＳ Ｐゴシック" panose="020B0600070205080204" pitchFamily="34" charset="-128"/>
              </a:rPr>
              <a:t>child is very </a:t>
            </a:r>
            <a:r>
              <a:rPr lang="en-GB" altLang="en-US" sz="1600" kern="0" dirty="0">
                <a:solidFill>
                  <a:srgbClr val="002060"/>
                </a:solidFill>
                <a:latin typeface="Lucida Sans" panose="020B0602030504020204" pitchFamily="34" charset="0"/>
                <a:ea typeface="ＭＳ Ｐゴシック" panose="020B0600070205080204" pitchFamily="34" charset="-128"/>
              </a:rPr>
              <a:t>restless </a:t>
            </a:r>
            <a:r>
              <a:rPr lang="en-GB" altLang="en-US" sz="1600" kern="0" dirty="0" smtClean="0">
                <a:solidFill>
                  <a:srgbClr val="002060"/>
                </a:solidFill>
                <a:latin typeface="Lucida Sans" panose="020B0602030504020204" pitchFamily="34" charset="0"/>
                <a:ea typeface="ＭＳ Ｐゴシック" panose="020B0600070205080204" pitchFamily="34" charset="-128"/>
              </a:rPr>
              <a:t>and unusually irritable. </a:t>
            </a:r>
            <a:r>
              <a:rPr lang="en-GB" altLang="en-US" sz="1600" kern="0" dirty="0">
                <a:solidFill>
                  <a:srgbClr val="002060"/>
                </a:solidFill>
                <a:latin typeface="Lucida Sans" panose="020B0602030504020204" pitchFamily="34" charset="0"/>
                <a:ea typeface="ＭＳ Ｐゴシック" panose="020B0600070205080204" pitchFamily="34" charset="-128"/>
              </a:rPr>
              <a:t>After spending a lot of </a:t>
            </a:r>
            <a:r>
              <a:rPr lang="en-GB" altLang="en-US" sz="1600" kern="0" dirty="0" smtClean="0">
                <a:solidFill>
                  <a:srgbClr val="002060"/>
                </a:solidFill>
                <a:latin typeface="Lucida Sans" panose="020B0602030504020204" pitchFamily="34" charset="0"/>
                <a:ea typeface="ＭＳ Ｐゴシック" panose="020B0600070205080204" pitchFamily="34" charset="-128"/>
              </a:rPr>
              <a:t>time getting the child to feel </a:t>
            </a:r>
            <a:r>
              <a:rPr lang="en-GB" altLang="en-US" sz="1600" kern="0" dirty="0">
                <a:solidFill>
                  <a:srgbClr val="002060"/>
                </a:solidFill>
                <a:latin typeface="Lucida Sans" panose="020B0602030504020204" pitchFamily="34" charset="0"/>
                <a:ea typeface="ＭＳ Ｐゴシック" panose="020B0600070205080204" pitchFamily="34" charset="-128"/>
              </a:rPr>
              <a:t>comfortable and openly communicate, he finally </a:t>
            </a:r>
            <a:r>
              <a:rPr lang="en-GB" altLang="en-US" sz="1600" kern="0" dirty="0" smtClean="0">
                <a:solidFill>
                  <a:srgbClr val="002060"/>
                </a:solidFill>
                <a:latin typeface="Lucida Sans" panose="020B0602030504020204" pitchFamily="34" charset="0"/>
                <a:ea typeface="ＭＳ Ｐゴシック" panose="020B0600070205080204" pitchFamily="34" charset="-128"/>
              </a:rPr>
              <a:t>says, </a:t>
            </a:r>
            <a:r>
              <a:rPr lang="en-GB" altLang="en-US" sz="1600" kern="0" dirty="0">
                <a:solidFill>
                  <a:srgbClr val="002060"/>
                </a:solidFill>
                <a:latin typeface="Lucida Sans" panose="020B0602030504020204" pitchFamily="34" charset="0"/>
                <a:ea typeface="ＭＳ Ｐゴシック" panose="020B0600070205080204" pitchFamily="34" charset="-128"/>
              </a:rPr>
              <a:t>"I can't </a:t>
            </a:r>
            <a:r>
              <a:rPr lang="en-GB" altLang="en-US" sz="1600" kern="0" dirty="0" smtClean="0">
                <a:solidFill>
                  <a:srgbClr val="002060"/>
                </a:solidFill>
                <a:latin typeface="Lucida Sans" panose="020B0602030504020204" pitchFamily="34" charset="0"/>
                <a:ea typeface="ＭＳ Ｐゴシック" panose="020B0600070205080204" pitchFamily="34" charset="-128"/>
              </a:rPr>
              <a:t>ever sleep </a:t>
            </a:r>
            <a:r>
              <a:rPr lang="en-GB" altLang="en-US" sz="1600" kern="0" dirty="0">
                <a:solidFill>
                  <a:srgbClr val="002060"/>
                </a:solidFill>
                <a:latin typeface="Lucida Sans" panose="020B0602030504020204" pitchFamily="34" charset="0"/>
                <a:ea typeface="ＭＳ Ｐゴシック" panose="020B0600070205080204" pitchFamily="34" charset="-128"/>
              </a:rPr>
              <a:t>at night!" </a:t>
            </a:r>
            <a:r>
              <a:rPr lang="en-GB" altLang="en-US" sz="1600" kern="0" dirty="0" smtClean="0">
                <a:solidFill>
                  <a:srgbClr val="002060"/>
                </a:solidFill>
                <a:latin typeface="Lucida Sans" panose="020B0602030504020204" pitchFamily="34" charset="0"/>
                <a:ea typeface="ＭＳ Ｐゴシック" panose="020B0600070205080204" pitchFamily="34" charset="-128"/>
              </a:rPr>
              <a:t>His support asks </a:t>
            </a:r>
            <a:r>
              <a:rPr lang="en-GB" altLang="en-US" sz="1600" kern="0" dirty="0">
                <a:solidFill>
                  <a:srgbClr val="002060"/>
                </a:solidFill>
                <a:latin typeface="Lucida Sans" panose="020B0602030504020204" pitchFamily="34" charset="0"/>
                <a:ea typeface="ＭＳ Ｐゴシック" panose="020B0600070205080204" pitchFamily="34" charset="-128"/>
              </a:rPr>
              <a:t>him what </a:t>
            </a:r>
            <a:r>
              <a:rPr lang="en-GB" altLang="en-US" sz="1600" kern="0" dirty="0" smtClean="0">
                <a:solidFill>
                  <a:srgbClr val="002060"/>
                </a:solidFill>
                <a:latin typeface="Lucida Sans" panose="020B0602030504020204" pitchFamily="34" charset="0"/>
                <a:ea typeface="ＭＳ Ｐゴシック" panose="020B0600070205080204" pitchFamily="34" charset="-128"/>
              </a:rPr>
              <a:t>is </a:t>
            </a:r>
            <a:r>
              <a:rPr lang="en-GB" altLang="en-US" sz="1600" kern="0" dirty="0">
                <a:solidFill>
                  <a:srgbClr val="002060"/>
                </a:solidFill>
                <a:latin typeface="Lucida Sans" panose="020B0602030504020204" pitchFamily="34" charset="0"/>
                <a:ea typeface="ＭＳ Ｐゴシック" panose="020B0600070205080204" pitchFamily="34" charset="-128"/>
              </a:rPr>
              <a:t>causing him not to be able to sleep and </a:t>
            </a:r>
            <a:r>
              <a:rPr lang="en-GB" altLang="en-US" sz="1600" kern="0" dirty="0" smtClean="0">
                <a:solidFill>
                  <a:srgbClr val="002060"/>
                </a:solidFill>
                <a:latin typeface="Lucida Sans" panose="020B0602030504020204" pitchFamily="34" charset="0"/>
                <a:ea typeface="ＭＳ Ｐゴシック" panose="020B0600070205080204" pitchFamily="34" charset="-128"/>
              </a:rPr>
              <a:t>he replies, </a:t>
            </a:r>
            <a:r>
              <a:rPr lang="en-GB" altLang="en-US" sz="1600" kern="0" dirty="0">
                <a:solidFill>
                  <a:srgbClr val="002060"/>
                </a:solidFill>
                <a:latin typeface="Lucida Sans" panose="020B0602030504020204" pitchFamily="34" charset="0"/>
                <a:ea typeface="ＭＳ Ｐゴシック" panose="020B0600070205080204" pitchFamily="34" charset="-128"/>
              </a:rPr>
              <a:t>"I have to keep getting the rats off my bed." </a:t>
            </a:r>
            <a:endParaRPr lang="en-GB" altLang="en-US" sz="1600" kern="0" dirty="0" smtClean="0">
              <a:solidFill>
                <a:srgbClr val="002060"/>
              </a:solidFill>
              <a:latin typeface="Lucida Sans" panose="020B0602030504020204" pitchFamily="34" charset="0"/>
              <a:ea typeface="ＭＳ Ｐゴシック" panose="020B0600070205080204" pitchFamily="34" charset="-128"/>
            </a:endParaRPr>
          </a:p>
          <a:p>
            <a:pPr marL="0" indent="0">
              <a:buNone/>
              <a:defRPr/>
            </a:pPr>
            <a:r>
              <a:rPr lang="en-GB" altLang="en-US" sz="1600" kern="0" dirty="0" smtClean="0">
                <a:solidFill>
                  <a:srgbClr val="002060"/>
                </a:solidFill>
                <a:latin typeface="Lucida Sans" panose="020B0602030504020204" pitchFamily="34" charset="0"/>
                <a:ea typeface="ＭＳ Ｐゴシック" panose="020B0600070205080204" pitchFamily="34" charset="-128"/>
              </a:rPr>
              <a:t>With </a:t>
            </a:r>
            <a:r>
              <a:rPr lang="en-GB" altLang="en-US" sz="1600" kern="0" dirty="0">
                <a:solidFill>
                  <a:srgbClr val="002060"/>
                </a:solidFill>
                <a:latin typeface="Lucida Sans" panose="020B0602030504020204" pitchFamily="34" charset="0"/>
                <a:ea typeface="ＭＳ Ｐゴシック" panose="020B0600070205080204" pitchFamily="34" charset="-128"/>
              </a:rPr>
              <a:t>this information, </a:t>
            </a:r>
            <a:r>
              <a:rPr lang="en-GB" altLang="en-US" sz="1600" kern="0" dirty="0" smtClean="0">
                <a:solidFill>
                  <a:srgbClr val="002060"/>
                </a:solidFill>
                <a:latin typeface="Lucida Sans" panose="020B0602030504020204" pitchFamily="34" charset="0"/>
                <a:ea typeface="ＭＳ Ｐゴシック" panose="020B0600070205080204" pitchFamily="34" charset="-128"/>
              </a:rPr>
              <a:t>the child’s support arranges </a:t>
            </a:r>
            <a:r>
              <a:rPr lang="en-GB" altLang="en-US" sz="1600" kern="0" dirty="0">
                <a:solidFill>
                  <a:srgbClr val="002060"/>
                </a:solidFill>
                <a:latin typeface="Lucida Sans" panose="020B0602030504020204" pitchFamily="34" charset="0"/>
                <a:ea typeface="ＭＳ Ｐゴシック" panose="020B0600070205080204" pitchFamily="34" charset="-128"/>
              </a:rPr>
              <a:t>a meeting with his </a:t>
            </a:r>
            <a:r>
              <a:rPr lang="en-GB" altLang="en-US" sz="1600" kern="0" dirty="0" smtClean="0">
                <a:solidFill>
                  <a:srgbClr val="002060"/>
                </a:solidFill>
                <a:latin typeface="Lucida Sans" panose="020B0602030504020204" pitchFamily="34" charset="0"/>
                <a:ea typeface="ＭＳ Ｐゴシック" panose="020B0600070205080204" pitchFamily="34" charset="-128"/>
              </a:rPr>
              <a:t>teacher and discloses </a:t>
            </a:r>
            <a:r>
              <a:rPr lang="en-GB" altLang="en-US" sz="1600" kern="0" dirty="0">
                <a:solidFill>
                  <a:srgbClr val="002060"/>
                </a:solidFill>
                <a:latin typeface="Lucida Sans" panose="020B0602030504020204" pitchFamily="34" charset="0"/>
                <a:ea typeface="ＭＳ Ｐゴシック" panose="020B0600070205080204" pitchFamily="34" charset="-128"/>
              </a:rPr>
              <a:t>the environmental factors </a:t>
            </a:r>
            <a:r>
              <a:rPr lang="en-GB" altLang="en-US" sz="1600" kern="0" dirty="0" smtClean="0">
                <a:solidFill>
                  <a:srgbClr val="002060"/>
                </a:solidFill>
                <a:latin typeface="Lucida Sans" panose="020B0602030504020204" pitchFamily="34" charset="0"/>
                <a:ea typeface="ＭＳ Ｐゴシック" panose="020B0600070205080204" pitchFamily="34" charset="-128"/>
              </a:rPr>
              <a:t>likely impacting </a:t>
            </a:r>
            <a:r>
              <a:rPr lang="en-GB" altLang="en-US" sz="1600" kern="0" dirty="0">
                <a:solidFill>
                  <a:srgbClr val="002060"/>
                </a:solidFill>
                <a:latin typeface="Lucida Sans" panose="020B0602030504020204" pitchFamily="34" charset="0"/>
                <a:ea typeface="ＭＳ Ｐゴシック" panose="020B0600070205080204" pitchFamily="34" charset="-128"/>
              </a:rPr>
              <a:t>his </a:t>
            </a:r>
            <a:r>
              <a:rPr lang="en-GB" altLang="en-US" sz="1600" kern="0" dirty="0" smtClean="0">
                <a:solidFill>
                  <a:srgbClr val="002060"/>
                </a:solidFill>
                <a:latin typeface="Lucida Sans" panose="020B0602030504020204" pitchFamily="34" charset="0"/>
                <a:ea typeface="ＭＳ Ｐゴシック" panose="020B0600070205080204" pitchFamily="34" charset="-128"/>
              </a:rPr>
              <a:t>behaviour</a:t>
            </a:r>
            <a:r>
              <a:rPr lang="en-GB" altLang="en-US" sz="1600" kern="0" dirty="0">
                <a:solidFill>
                  <a:srgbClr val="002060"/>
                </a:solidFill>
                <a:latin typeface="Lucida Sans" panose="020B0602030504020204" pitchFamily="34" charset="0"/>
                <a:ea typeface="ＭＳ Ｐゴシック" panose="020B0600070205080204" pitchFamily="34" charset="-128"/>
              </a:rPr>
              <a:t>. The teacher </a:t>
            </a:r>
            <a:r>
              <a:rPr lang="en-GB" altLang="en-US" sz="1600" kern="0" dirty="0" smtClean="0">
                <a:solidFill>
                  <a:srgbClr val="002060"/>
                </a:solidFill>
                <a:latin typeface="Lucida Sans" panose="020B0602030504020204" pitchFamily="34" charset="0"/>
                <a:ea typeface="ＭＳ Ｐゴシック" panose="020B0600070205080204" pitchFamily="34" charset="-128"/>
              </a:rPr>
              <a:t>responds to </a:t>
            </a:r>
            <a:r>
              <a:rPr lang="en-GB" altLang="en-US" sz="1600" kern="0" dirty="0">
                <a:solidFill>
                  <a:srgbClr val="002060"/>
                </a:solidFill>
                <a:latin typeface="Lucida Sans" panose="020B0602030504020204" pitchFamily="34" charset="0"/>
                <a:ea typeface="ＭＳ Ｐゴシック" panose="020B0600070205080204" pitchFamily="34" charset="-128"/>
              </a:rPr>
              <a:t>this information </a:t>
            </a:r>
            <a:r>
              <a:rPr lang="en-GB" altLang="en-US" sz="1600" kern="0" dirty="0" smtClean="0">
                <a:solidFill>
                  <a:srgbClr val="002060"/>
                </a:solidFill>
                <a:latin typeface="Lucida Sans" panose="020B0602030504020204" pitchFamily="34" charset="0"/>
                <a:ea typeface="ＭＳ Ｐゴシック" panose="020B0600070205080204" pitchFamily="34" charset="-128"/>
              </a:rPr>
              <a:t>by saying </a:t>
            </a:r>
            <a:r>
              <a:rPr lang="en-GB" altLang="en-US" sz="1600" kern="0" dirty="0">
                <a:solidFill>
                  <a:srgbClr val="002060"/>
                </a:solidFill>
                <a:latin typeface="Lucida Sans" panose="020B0602030504020204" pitchFamily="34" charset="0"/>
                <a:ea typeface="ＭＳ Ｐゴシック" panose="020B0600070205080204" pitchFamily="34" charset="-128"/>
              </a:rPr>
              <a:t>"I </a:t>
            </a:r>
            <a:r>
              <a:rPr lang="en-GB" altLang="en-US" sz="1600" kern="0" dirty="0" smtClean="0">
                <a:solidFill>
                  <a:srgbClr val="002060"/>
                </a:solidFill>
                <a:latin typeface="Lucida Sans" panose="020B0602030504020204" pitchFamily="34" charset="0"/>
                <a:ea typeface="ＭＳ Ｐゴシック" panose="020B0600070205080204" pitchFamily="34" charset="-128"/>
              </a:rPr>
              <a:t>am tired </a:t>
            </a:r>
            <a:r>
              <a:rPr lang="en-GB" altLang="en-US" sz="1600" kern="0" dirty="0">
                <a:solidFill>
                  <a:srgbClr val="002060"/>
                </a:solidFill>
                <a:latin typeface="Lucida Sans" panose="020B0602030504020204" pitchFamily="34" charset="0"/>
                <a:ea typeface="ＭＳ Ｐゴシック" panose="020B0600070205080204" pitchFamily="34" charset="-128"/>
              </a:rPr>
              <a:t>of these kids having excuses!" </a:t>
            </a:r>
          </a:p>
        </p:txBody>
      </p:sp>
    </p:spTree>
    <p:extLst>
      <p:ext uri="{BB962C8B-B14F-4D97-AF65-F5344CB8AC3E}">
        <p14:creationId xmlns:p14="http://schemas.microsoft.com/office/powerpoint/2010/main" val="22499748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352928" cy="719931"/>
          </a:xfrm>
        </p:spPr>
        <p:txBody>
          <a:bodyPr rtlCol="0">
            <a:noAutofit/>
          </a:bodyPr>
          <a:lstStyle/>
          <a:p>
            <a:pP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cy-GB" altLang="en-US" sz="2400" kern="0" dirty="0" smtClean="0">
                <a:solidFill>
                  <a:srgbClr val="000000"/>
                </a:solidFill>
                <a:latin typeface="Lucida Sans" panose="020B0602030504020204" pitchFamily="34" charset="0"/>
                <a:ea typeface="ＭＳ Ｐゴシック" panose="020B0600070205080204" pitchFamily="34" charset="-128"/>
              </a:rPr>
              <a:t>Astudiaeth Achos</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Study</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r>
              <a:rPr lang="cy-GB" altLang="en-US" sz="3200" kern="0" dirty="0" smtClean="0">
                <a:solidFill>
                  <a:srgbClr val="000000"/>
                </a:solidFill>
                <a:latin typeface="Lucida Sans" panose="020B0602030504020204" pitchFamily="34" charset="0"/>
                <a:ea typeface="ＭＳ Ｐゴシック" panose="020B0600070205080204" pitchFamily="34" charset="-128"/>
              </a:rPr>
              <a:t/>
            </a:r>
            <a:br>
              <a:rPr lang="cy-GB" altLang="en-US" sz="3200" kern="0" dirty="0" smtClean="0">
                <a:solidFill>
                  <a:srgbClr val="000000"/>
                </a:solidFill>
                <a:latin typeface="Lucida Sans" panose="020B0602030504020204" pitchFamily="34" charset="0"/>
                <a:ea typeface="ＭＳ Ｐゴシック" panose="020B0600070205080204" pitchFamily="34" charset="-128"/>
              </a:rPr>
            </a:b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052736"/>
            <a:ext cx="4386138" cy="4690839"/>
          </a:xfrm>
        </p:spPr>
        <p:txBody>
          <a:bodyPr rtlCol="0">
            <a:normAutofit lnSpcReduction="10000"/>
          </a:bodyPr>
          <a:lstStyle/>
          <a:p>
            <a:pPr marL="514350" indent="-514350">
              <a:buAutoNum type="arabicPeriod"/>
              <a:defRPr/>
            </a:pPr>
            <a:r>
              <a:rPr lang="cy-GB" altLang="cy-GB" dirty="0" smtClean="0">
                <a:latin typeface="Lucida Sans" pitchFamily="34" charset="0"/>
              </a:rPr>
              <a:t>Beth </a:t>
            </a:r>
            <a:r>
              <a:rPr lang="cy-GB" altLang="cy-GB" dirty="0">
                <a:latin typeface="Lucida Sans" pitchFamily="34" charset="0"/>
              </a:rPr>
              <a:t>yw eich </a:t>
            </a:r>
            <a:r>
              <a:rPr lang="cy-GB" altLang="cy-GB" dirty="0" smtClean="0">
                <a:latin typeface="Lucida Sans" pitchFamily="34" charset="0"/>
              </a:rPr>
              <a:t>ymateb i ateb </a:t>
            </a:r>
            <a:r>
              <a:rPr lang="cy-GB" altLang="cy-GB" dirty="0">
                <a:latin typeface="Lucida Sans" pitchFamily="34" charset="0"/>
              </a:rPr>
              <a:t>yr athro hwn</a:t>
            </a:r>
            <a:r>
              <a:rPr lang="cy-GB" altLang="cy-GB" dirty="0" smtClean="0">
                <a:latin typeface="Lucida Sans" pitchFamily="34" charset="0"/>
              </a:rPr>
              <a:t>?</a:t>
            </a:r>
          </a:p>
          <a:p>
            <a:pPr marL="514350" indent="-514350">
              <a:buAutoNum type="arabicPeriod"/>
              <a:defRPr/>
            </a:pPr>
            <a:r>
              <a:rPr lang="cy-GB" altLang="cy-GB" dirty="0" smtClean="0">
                <a:latin typeface="Lucida Sans" pitchFamily="34" charset="0"/>
              </a:rPr>
              <a:t>Pam ymatebodd </a:t>
            </a:r>
            <a:r>
              <a:rPr lang="cy-GB" altLang="cy-GB" dirty="0">
                <a:latin typeface="Lucida Sans" pitchFamily="34" charset="0"/>
              </a:rPr>
              <a:t>yr athro fel hyn</a:t>
            </a:r>
            <a:r>
              <a:rPr lang="cy-GB" altLang="cy-GB" dirty="0" smtClean="0">
                <a:latin typeface="Lucida Sans" pitchFamily="34" charset="0"/>
              </a:rPr>
              <a:t>?</a:t>
            </a:r>
          </a:p>
          <a:p>
            <a:pPr marL="514350" indent="-514350">
              <a:buAutoNum type="arabicPeriod"/>
              <a:defRPr/>
            </a:pPr>
            <a:r>
              <a:rPr lang="cy-GB" altLang="cy-GB" dirty="0" smtClean="0">
                <a:latin typeface="Lucida Sans" pitchFamily="34" charset="0"/>
              </a:rPr>
              <a:t>Beth am ei </a:t>
            </a:r>
            <a:r>
              <a:rPr lang="cy-GB" altLang="cy-GB" dirty="0">
                <a:latin typeface="Lucida Sans" pitchFamily="34" charset="0"/>
              </a:rPr>
              <a:t>ddiffyg empathi</a:t>
            </a:r>
            <a:r>
              <a:rPr lang="cy-GB" altLang="cy-GB" dirty="0" smtClean="0">
                <a:latin typeface="Lucida Sans" pitchFamily="34" charset="0"/>
              </a:rPr>
              <a:t>?</a:t>
            </a:r>
          </a:p>
          <a:p>
            <a:pPr marL="514350" indent="-514350">
              <a:buAutoNum type="arabicPeriod"/>
              <a:defRPr/>
            </a:pPr>
            <a:r>
              <a:rPr lang="cy-GB" altLang="cy-GB" dirty="0" smtClean="0">
                <a:latin typeface="Lucida Sans" pitchFamily="34" charset="0"/>
              </a:rPr>
              <a:t>Ydy hyn yn </a:t>
            </a:r>
            <a:r>
              <a:rPr lang="cy-GB" altLang="cy-GB" dirty="0">
                <a:latin typeface="Lucida Sans" pitchFamily="34" charset="0"/>
              </a:rPr>
              <a:t>awgrymu diffyg dealltwriaeth</a:t>
            </a:r>
            <a:r>
              <a:rPr lang="cy-GB" altLang="cy-GB" dirty="0" smtClean="0">
                <a:latin typeface="Lucida Sans" pitchFamily="34" charset="0"/>
              </a:rPr>
              <a:t>?</a:t>
            </a:r>
          </a:p>
          <a:p>
            <a:pPr marL="514350" indent="-514350">
              <a:buAutoNum type="arabicPeriod"/>
              <a:defRPr/>
            </a:pPr>
            <a:r>
              <a:rPr lang="cy-GB" altLang="cy-GB" dirty="0" smtClean="0">
                <a:latin typeface="Lucida Sans" pitchFamily="34" charset="0"/>
              </a:rPr>
              <a:t>Fel </a:t>
            </a:r>
            <a:r>
              <a:rPr lang="cy-GB" altLang="cy-GB" dirty="0">
                <a:latin typeface="Lucida Sans" pitchFamily="34" charset="0"/>
              </a:rPr>
              <a:t>ymarferydd, sut fyddech chi'n ymateb i'r sefyllfa?</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88024" y="1124744"/>
            <a:ext cx="4176712" cy="4621611"/>
          </a:xfrm>
        </p:spPr>
        <p:txBody>
          <a:bodyPr rtlCol="0">
            <a:normAutofit fontScale="92500" lnSpcReduction="20000"/>
          </a:bodyPr>
          <a:lstStyle/>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What is your reaction to this teacher’s response?</a:t>
            </a:r>
          </a:p>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Why did the teacher respond in this way?</a:t>
            </a:r>
          </a:p>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What about his/her lack of empathy?</a:t>
            </a:r>
          </a:p>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Does this suggest lack of understanding?</a:t>
            </a:r>
          </a:p>
          <a:p>
            <a:pPr marL="514350" indent="-514350">
              <a:buAutoNum type="arabicPeriod"/>
              <a:defRPr/>
            </a:pPr>
            <a:r>
              <a:rPr lang="en-US" altLang="en-US" kern="0" dirty="0" smtClean="0">
                <a:solidFill>
                  <a:srgbClr val="002060"/>
                </a:solidFill>
                <a:latin typeface="Lucida Sans" panose="020B0602030504020204" pitchFamily="34" charset="0"/>
                <a:ea typeface="ＭＳ Ｐゴシック" panose="020B0600070205080204" pitchFamily="34" charset="-128"/>
              </a:rPr>
              <a:t>As a practitioner, how would you respond to the situation?</a:t>
            </a:r>
          </a:p>
          <a:p>
            <a:pPr marL="514350" indent="-514350">
              <a:buAutoNum type="arabicPeriod"/>
              <a:defRPr/>
            </a:pPr>
            <a:endParaRPr lang="en-US" altLang="en-US" kern="0" dirty="0">
              <a:solidFill>
                <a:srgbClr val="002060"/>
              </a:solidFill>
              <a:latin typeface="Lucida Sans" panose="020B0602030504020204" pitchFamily="34" charset="0"/>
              <a:ea typeface="ＭＳ Ｐゴシック" panose="020B0600070205080204" pitchFamily="34" charset="-128"/>
            </a:endParaRPr>
          </a:p>
          <a:p>
            <a:pPr marL="514350" indent="-514350">
              <a:buAutoNum type="arabicPeriod"/>
              <a:defRPr/>
            </a:pPr>
            <a:endParaRPr lang="en-US" altLang="en-US" kern="0" dirty="0" smtClean="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12085860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359891"/>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Ymchwil</a:t>
            </a:r>
            <a:br>
              <a:rPr lang="cy-GB" altLang="en-US" sz="2400" kern="0" dirty="0" smtClean="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Research (</a:t>
            </a:r>
            <a:r>
              <a:rPr lang="en-GB" altLang="en-US" sz="2400" kern="0" dirty="0" err="1" smtClean="0">
                <a:solidFill>
                  <a:srgbClr val="002060"/>
                </a:solidFill>
                <a:latin typeface="Lucida Sans" panose="020B0602030504020204" pitchFamily="34" charset="0"/>
                <a:ea typeface="ＭＳ Ｐゴシック" panose="020B0600070205080204" pitchFamily="34" charset="-128"/>
              </a:rPr>
              <a:t>Amatea</a:t>
            </a:r>
            <a:r>
              <a:rPr lang="en-GB" altLang="en-US" sz="2400" kern="0" dirty="0" smtClean="0">
                <a:solidFill>
                  <a:srgbClr val="002060"/>
                </a:solidFill>
                <a:latin typeface="Lucida Sans" panose="020B0602030504020204" pitchFamily="34" charset="0"/>
                <a:ea typeface="ＭＳ Ｐゴシック" panose="020B0600070205080204" pitchFamily="34" charset="-128"/>
              </a:rPr>
              <a:t> et al., 2012)</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251520" y="980728"/>
            <a:ext cx="4176464" cy="4762847"/>
          </a:xfrm>
        </p:spPr>
        <p:txBody>
          <a:bodyPr rtlCol="0">
            <a:normAutofit fontScale="55000" lnSpcReduction="20000"/>
          </a:bodyPr>
          <a:lstStyle/>
          <a:p>
            <a:pPr>
              <a:defRPr/>
            </a:pPr>
            <a:r>
              <a:rPr lang="cy-GB" altLang="cy-GB" dirty="0" smtClean="0">
                <a:latin typeface="Lucida Sans" pitchFamily="34" charset="0"/>
              </a:rPr>
              <a:t>Gall y berthynas rhwng Teulu/Ysgol </a:t>
            </a:r>
            <a:r>
              <a:rPr lang="cy-GB" altLang="cy-GB" dirty="0">
                <a:latin typeface="Lucida Sans" pitchFamily="34" charset="0"/>
              </a:rPr>
              <a:t>fod yn </a:t>
            </a:r>
            <a:r>
              <a:rPr lang="cy-GB" altLang="cy-GB" dirty="0" smtClean="0">
                <a:latin typeface="Lucida Sans" pitchFamily="34" charset="0"/>
              </a:rPr>
              <a:t>un gymhleth</a:t>
            </a:r>
            <a:endParaRPr lang="cy-GB" altLang="cy-GB" dirty="0">
              <a:latin typeface="Lucida Sans" pitchFamily="34" charset="0"/>
            </a:endParaRPr>
          </a:p>
          <a:p>
            <a:pPr>
              <a:defRPr/>
            </a:pPr>
            <a:r>
              <a:rPr lang="cy-GB" altLang="cy-GB" dirty="0">
                <a:latin typeface="Lucida Sans" pitchFamily="34" charset="0"/>
              </a:rPr>
              <a:t>Athrawon </a:t>
            </a:r>
            <a:r>
              <a:rPr lang="cy-GB" altLang="cy-GB" dirty="0" smtClean="0">
                <a:latin typeface="Lucida Sans" pitchFamily="34" charset="0"/>
              </a:rPr>
              <a:t>dan hyfforddiant</a:t>
            </a:r>
            <a:endParaRPr lang="cy-GB" altLang="cy-GB" dirty="0">
              <a:latin typeface="Lucida Sans" pitchFamily="34" charset="0"/>
            </a:endParaRPr>
          </a:p>
          <a:p>
            <a:pPr marL="0" indent="0">
              <a:buNone/>
              <a:defRPr/>
            </a:pPr>
            <a:r>
              <a:rPr lang="cy-GB" altLang="cy-GB" dirty="0" smtClean="0">
                <a:latin typeface="Lucida Sans" pitchFamily="34" charset="0"/>
              </a:rPr>
              <a:t>- Gwybodaeth </a:t>
            </a:r>
            <a:r>
              <a:rPr lang="cy-GB" altLang="cy-GB" dirty="0">
                <a:latin typeface="Lucida Sans" pitchFamily="34" charset="0"/>
              </a:rPr>
              <a:t>gyfyngedig o deuluoedd incwm isel a theuluoedd lleiafrifoedd ethnig</a:t>
            </a:r>
          </a:p>
          <a:p>
            <a:pPr marL="0" indent="0">
              <a:buNone/>
              <a:defRPr/>
            </a:pPr>
            <a:r>
              <a:rPr lang="cy-GB" altLang="cy-GB" dirty="0" smtClean="0">
                <a:latin typeface="Lucida Sans" pitchFamily="34" charset="0"/>
              </a:rPr>
              <a:t>- Yn </a:t>
            </a:r>
            <a:r>
              <a:rPr lang="cy-GB" altLang="cy-GB" dirty="0">
                <a:latin typeface="Lucida Sans" pitchFamily="34" charset="0"/>
              </a:rPr>
              <a:t>aml yn beio sefyllfaoedd teuluol am broblemau addysgol plant</a:t>
            </a:r>
          </a:p>
          <a:p>
            <a:pPr marL="0" indent="0">
              <a:buNone/>
              <a:defRPr/>
            </a:pPr>
            <a:r>
              <a:rPr lang="cy-GB" altLang="cy-GB" dirty="0" smtClean="0">
                <a:latin typeface="Lucida Sans" pitchFamily="34" charset="0"/>
              </a:rPr>
              <a:t>- Gweld </a:t>
            </a:r>
            <a:r>
              <a:rPr lang="cy-GB" altLang="cy-GB" dirty="0">
                <a:latin typeface="Lucida Sans" pitchFamily="34" charset="0"/>
              </a:rPr>
              <a:t>rhieni fel </a:t>
            </a:r>
            <a:r>
              <a:rPr lang="cy-GB" altLang="cy-GB" i="1" dirty="0">
                <a:latin typeface="Lucida Sans" pitchFamily="34" charset="0"/>
              </a:rPr>
              <a:t>anghenus</a:t>
            </a:r>
            <a:r>
              <a:rPr lang="cy-GB" altLang="cy-GB" dirty="0">
                <a:latin typeface="Lucida Sans" pitchFamily="34" charset="0"/>
              </a:rPr>
              <a:t> a </a:t>
            </a:r>
            <a:r>
              <a:rPr lang="cy-GB" altLang="cy-GB" i="1" dirty="0">
                <a:latin typeface="Lucida Sans" pitchFamily="34" charset="0"/>
              </a:rPr>
              <a:t>diffygiol</a:t>
            </a:r>
          </a:p>
          <a:p>
            <a:pPr marL="0" indent="0">
              <a:buNone/>
              <a:defRPr/>
            </a:pPr>
            <a:r>
              <a:rPr lang="cy-GB" altLang="cy-GB" dirty="0" smtClean="0">
                <a:latin typeface="Lucida Sans" pitchFamily="34" charset="0"/>
              </a:rPr>
              <a:t>- Credu </a:t>
            </a:r>
            <a:r>
              <a:rPr lang="cy-GB" altLang="cy-GB" dirty="0">
                <a:latin typeface="Lucida Sans" pitchFamily="34" charset="0"/>
              </a:rPr>
              <a:t>nad oes gan rieni lawer i'w gynnig i'r </a:t>
            </a:r>
            <a:r>
              <a:rPr lang="cy-GB" altLang="cy-GB" dirty="0" smtClean="0">
                <a:latin typeface="Lucida Sans" pitchFamily="34" charset="0"/>
              </a:rPr>
              <a:t>ysgol/i'w </a:t>
            </a:r>
            <a:r>
              <a:rPr lang="cy-GB" altLang="cy-GB" dirty="0">
                <a:latin typeface="Lucida Sans" pitchFamily="34" charset="0"/>
              </a:rPr>
              <a:t>plentyn eu hunain</a:t>
            </a:r>
          </a:p>
          <a:p>
            <a:pPr>
              <a:defRPr/>
            </a:pPr>
            <a:r>
              <a:rPr lang="cy-GB" altLang="cy-GB" dirty="0">
                <a:latin typeface="Lucida Sans" pitchFamily="34" charset="0"/>
              </a:rPr>
              <a:t>Fel </a:t>
            </a:r>
            <a:r>
              <a:rPr lang="cy-GB" altLang="cy-GB" dirty="0" smtClean="0">
                <a:latin typeface="Lucida Sans" pitchFamily="34" charset="0"/>
              </a:rPr>
              <a:t>rheol, </a:t>
            </a:r>
            <a:r>
              <a:rPr lang="cy-GB" altLang="cy-GB" dirty="0">
                <a:latin typeface="Lucida Sans" pitchFamily="34" charset="0"/>
              </a:rPr>
              <a:t>dim ond teuluoedd dosbarth canol </a:t>
            </a:r>
            <a:r>
              <a:rPr lang="cy-GB" altLang="cy-GB" dirty="0" smtClean="0">
                <a:latin typeface="Lucida Sans" pitchFamily="34" charset="0"/>
              </a:rPr>
              <a:t>sy'n cael eu </a:t>
            </a:r>
            <a:r>
              <a:rPr lang="cy-GB" altLang="cy-GB" dirty="0">
                <a:latin typeface="Lucida Sans" pitchFamily="34" charset="0"/>
              </a:rPr>
              <a:t>cynnwys </a:t>
            </a:r>
            <a:r>
              <a:rPr lang="cy-GB" altLang="cy-GB" dirty="0" smtClean="0">
                <a:latin typeface="Lucida Sans" pitchFamily="34" charset="0"/>
              </a:rPr>
              <a:t>ym mywyd ysgol</a:t>
            </a:r>
            <a:endParaRPr lang="cy-GB" altLang="cy-GB" dirty="0">
              <a:latin typeface="Lucida Sans" pitchFamily="34" charset="0"/>
            </a:endParaRPr>
          </a:p>
          <a:p>
            <a:pPr>
              <a:defRPr/>
            </a:pPr>
            <a:r>
              <a:rPr lang="cy-GB" altLang="cy-GB" dirty="0" smtClean="0">
                <a:latin typeface="Lucida Sans" pitchFamily="34" charset="0"/>
              </a:rPr>
              <a:t>Dim </a:t>
            </a:r>
            <a:r>
              <a:rPr lang="cy-GB" altLang="cy-GB" dirty="0">
                <a:latin typeface="Lucida Sans" pitchFamily="34" charset="0"/>
              </a:rPr>
              <a:t>bob amser yn deall yr angen i gryfhau ymdeimlad o bartneriaeth a chydweithio â rhieni</a:t>
            </a:r>
          </a:p>
          <a:p>
            <a:pPr>
              <a:defRPr/>
            </a:pPr>
            <a:r>
              <a:rPr lang="cy-GB" altLang="cy-GB" dirty="0" smtClean="0">
                <a:latin typeface="Lucida Sans" pitchFamily="34" charset="0"/>
              </a:rPr>
              <a:t>Llawer </a:t>
            </a:r>
            <a:r>
              <a:rPr lang="cy-GB" altLang="cy-GB" dirty="0">
                <a:latin typeface="Lucida Sans" pitchFamily="34" charset="0"/>
              </a:rPr>
              <a:t>o raglenni hyfforddi athrawon yn atgyfnerthu disgwyliadau rôl hierarchaidd traddodiadol - </a:t>
            </a:r>
            <a:r>
              <a:rPr lang="cy-GB" altLang="cy-GB" i="1" dirty="0">
                <a:latin typeface="Lucida Sans" pitchFamily="34" charset="0"/>
              </a:rPr>
              <a:t>athrawon yw'r arbenigwyr</a:t>
            </a:r>
            <a:endParaRPr lang="cy-GB" altLang="cy-GB" i="1" dirty="0" smtClean="0">
              <a:latin typeface="Lucida Sans" pitchFamily="34" charset="0"/>
            </a:endParaRPr>
          </a:p>
        </p:txBody>
      </p:sp>
      <p:sp>
        <p:nvSpPr>
          <p:cNvPr id="5124" name="Rectangle 6"/>
          <p:cNvSpPr>
            <a:spLocks noGrp="1" noChangeArrowheads="1"/>
          </p:cNvSpPr>
          <p:nvPr>
            <p:ph type="body" sz="half" idx="2"/>
          </p:nvPr>
        </p:nvSpPr>
        <p:spPr>
          <a:xfrm>
            <a:off x="4499993" y="980728"/>
            <a:ext cx="4393182" cy="4762847"/>
          </a:xfrm>
        </p:spPr>
        <p:txBody>
          <a:bodyPr rtlCol="0">
            <a:normAutofit fontScale="70000" lnSpcReduction="20000"/>
          </a:bodyPr>
          <a:lstStyle/>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Family/School can be a complex relationship</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Preservice teachers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Limited knowledge of low income families and ethnic minority families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Often blame family situations for children’s educational problems</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See parents as </a:t>
            </a:r>
            <a:r>
              <a:rPr lang="en-US" altLang="en-US" sz="2400" i="1" kern="0" dirty="0" smtClean="0">
                <a:solidFill>
                  <a:srgbClr val="002060"/>
                </a:solidFill>
                <a:latin typeface="Lucida Sans" panose="020B0602030504020204" pitchFamily="34" charset="0"/>
                <a:ea typeface="ＭＳ Ｐゴシック" panose="020B0600070205080204" pitchFamily="34" charset="-128"/>
              </a:rPr>
              <a:t>needy</a:t>
            </a:r>
            <a:r>
              <a:rPr lang="en-US" altLang="en-US" sz="2400" kern="0" dirty="0" smtClean="0">
                <a:solidFill>
                  <a:srgbClr val="002060"/>
                </a:solidFill>
                <a:latin typeface="Lucida Sans" panose="020B0602030504020204" pitchFamily="34" charset="0"/>
                <a:ea typeface="ＭＳ Ｐゴシック" panose="020B0600070205080204" pitchFamily="34" charset="-128"/>
              </a:rPr>
              <a:t> and </a:t>
            </a:r>
            <a:r>
              <a:rPr lang="en-US" altLang="en-US" sz="2400" i="1" kern="0" dirty="0" smtClean="0">
                <a:solidFill>
                  <a:srgbClr val="002060"/>
                </a:solidFill>
                <a:latin typeface="Lucida Sans" panose="020B0602030504020204" pitchFamily="34" charset="0"/>
                <a:ea typeface="ＭＳ Ｐゴシック" panose="020B0600070205080204" pitchFamily="34" charset="-128"/>
              </a:rPr>
              <a:t>deficient</a:t>
            </a:r>
          </a:p>
          <a:p>
            <a:pPr>
              <a:buFontTx/>
              <a:buChar cha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Believe parents have little to offer the school/to their own child</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Parental involvement usually only includes middle-class families</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Do not always understand the need to strengthen sense of partnership and collaboration with parents</a:t>
            </a:r>
          </a:p>
          <a:p>
            <a:pPr>
              <a:defRPr/>
            </a:pPr>
            <a:r>
              <a:rPr lang="en-US" altLang="en-US" sz="2400" kern="0" dirty="0" smtClean="0">
                <a:solidFill>
                  <a:srgbClr val="002060"/>
                </a:solidFill>
                <a:latin typeface="Lucida Sans" panose="020B0602030504020204" pitchFamily="34" charset="0"/>
                <a:ea typeface="ＭＳ Ｐゴシック" panose="020B0600070205080204" pitchFamily="34" charset="-128"/>
              </a:rPr>
              <a:t>Many teacher training </a:t>
            </a:r>
            <a:r>
              <a:rPr lang="en-US" altLang="en-US" sz="2400" kern="0" dirty="0" err="1" smtClean="0">
                <a:solidFill>
                  <a:srgbClr val="002060"/>
                </a:solidFill>
                <a:latin typeface="Lucida Sans" panose="020B0602030504020204" pitchFamily="34" charset="0"/>
                <a:ea typeface="ＭＳ Ｐゴシック" panose="020B0600070205080204" pitchFamily="34" charset="-128"/>
              </a:rPr>
              <a:t>programmes</a:t>
            </a:r>
            <a:r>
              <a:rPr lang="en-US" altLang="en-US" sz="2400" kern="0" dirty="0" smtClean="0">
                <a:solidFill>
                  <a:srgbClr val="002060"/>
                </a:solidFill>
                <a:latin typeface="Lucida Sans" panose="020B0602030504020204" pitchFamily="34" charset="0"/>
                <a:ea typeface="ＭＳ Ｐゴシック" panose="020B0600070205080204" pitchFamily="34" charset="-128"/>
              </a:rPr>
              <a:t> reinforce traditional hierarchical role expectations – </a:t>
            </a:r>
            <a:r>
              <a:rPr lang="en-US" altLang="en-US" sz="2400" i="1" kern="0" dirty="0" smtClean="0">
                <a:solidFill>
                  <a:srgbClr val="002060"/>
                </a:solidFill>
                <a:latin typeface="Lucida Sans" panose="020B0602030504020204" pitchFamily="34" charset="0"/>
                <a:ea typeface="ＭＳ Ｐゴシック" panose="020B0600070205080204" pitchFamily="34" charset="-128"/>
              </a:rPr>
              <a:t>teachers are the experts</a:t>
            </a:r>
          </a:p>
        </p:txBody>
      </p:sp>
    </p:spTree>
    <p:extLst>
      <p:ext uri="{BB962C8B-B14F-4D97-AF65-F5344CB8AC3E}">
        <p14:creationId xmlns:p14="http://schemas.microsoft.com/office/powerpoint/2010/main" val="398461822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641655" cy="720725"/>
          </a:xfrm>
        </p:spPr>
        <p:txBody>
          <a:bodyPr rtlCol="0">
            <a:noAutofit/>
          </a:bodyPr>
          <a:lstStyle/>
          <a:p>
            <a:pPr eaLnBrk="1" fontAlgn="auto" hangingPunct="1">
              <a:spcAft>
                <a:spcPts val="0"/>
              </a:spcAft>
              <a:defRPr/>
            </a:pPr>
            <a:r>
              <a:rPr lang="cy-GB" sz="2400" dirty="0" smtClean="0">
                <a:latin typeface="Lucida Sans" panose="020B0602030504020204" pitchFamily="34" charset="0"/>
              </a:rPr>
              <a:t>Arfer cyfleoedd cyfartal?</a:t>
            </a:r>
            <a:r>
              <a:rPr lang="cy-GB" sz="2400" dirty="0">
                <a:latin typeface="Lucida Sans" panose="020B0602030504020204" pitchFamily="34" charset="0"/>
              </a:rPr>
              <a:t/>
            </a:r>
            <a:br>
              <a:rPr lang="cy-GB" sz="2400" dirty="0">
                <a:latin typeface="Lucida Sans" panose="020B0602030504020204" pitchFamily="34" charset="0"/>
              </a:rPr>
            </a:br>
            <a:r>
              <a:rPr lang="cy-GB" sz="2400" dirty="0" err="1" smtClean="0">
                <a:solidFill>
                  <a:srgbClr val="002060"/>
                </a:solidFill>
                <a:latin typeface="Lucida Sans" panose="020B0602030504020204" pitchFamily="34" charset="0"/>
              </a:rPr>
              <a:t>Anti-discriminatory</a:t>
            </a:r>
            <a:r>
              <a:rPr lang="cy-GB" sz="2400" dirty="0" smtClean="0">
                <a:solidFill>
                  <a:srgbClr val="002060"/>
                </a:solidFill>
                <a:latin typeface="Lucida Sans" panose="020B0602030504020204" pitchFamily="34" charset="0"/>
              </a:rPr>
              <a:t> </a:t>
            </a:r>
            <a:r>
              <a:rPr lang="cy-GB" sz="2400" dirty="0" err="1" smtClean="0">
                <a:solidFill>
                  <a:srgbClr val="002060"/>
                </a:solidFill>
                <a:latin typeface="Lucida Sans" panose="020B0602030504020204" pitchFamily="34" charset="0"/>
              </a:rPr>
              <a:t>practice</a:t>
            </a:r>
            <a:r>
              <a:rPr lang="cy-GB" sz="2400" dirty="0" smtClean="0">
                <a:solidFill>
                  <a:srgbClr val="002060"/>
                </a:solidFill>
                <a:latin typeface="Lucida Sans" panose="020B0602030504020204" pitchFamily="34" charset="0"/>
              </a:rPr>
              <a:t>? </a:t>
            </a:r>
            <a:r>
              <a:rPr lang="cy-GB" sz="1800" dirty="0" smtClean="0">
                <a:solidFill>
                  <a:srgbClr val="002060"/>
                </a:solidFill>
                <a:latin typeface="Lucida Sans" panose="020B0602030504020204" pitchFamily="34" charset="0"/>
              </a:rPr>
              <a:t>(</a:t>
            </a:r>
            <a:r>
              <a:rPr lang="cy-GB" sz="1800" dirty="0" err="1" smtClean="0">
                <a:solidFill>
                  <a:srgbClr val="002060"/>
                </a:solidFill>
                <a:latin typeface="Lucida Sans" panose="020B0602030504020204" pitchFamily="34" charset="0"/>
              </a:rPr>
              <a:t>MacNaughton</a:t>
            </a:r>
            <a:r>
              <a:rPr lang="cy-GB" sz="1800" dirty="0" smtClean="0">
                <a:solidFill>
                  <a:srgbClr val="002060"/>
                </a:solidFill>
                <a:latin typeface="Lucida Sans" panose="020B0602030504020204" pitchFamily="34" charset="0"/>
              </a:rPr>
              <a:t> </a:t>
            </a:r>
            <a:r>
              <a:rPr lang="cy-GB" sz="1800" dirty="0" err="1" smtClean="0">
                <a:solidFill>
                  <a:srgbClr val="002060"/>
                </a:solidFill>
                <a:latin typeface="Lucida Sans" panose="020B0602030504020204" pitchFamily="34" charset="0"/>
              </a:rPr>
              <a:t>and</a:t>
            </a:r>
            <a:r>
              <a:rPr lang="cy-GB" sz="1800" dirty="0" smtClean="0">
                <a:solidFill>
                  <a:srgbClr val="002060"/>
                </a:solidFill>
                <a:latin typeface="Lucida Sans" panose="020B0602030504020204" pitchFamily="34" charset="0"/>
              </a:rPr>
              <a:t> Hughes, 2011)</a:t>
            </a:r>
            <a:endParaRPr lang="en-GB" altLang="cy-GB" sz="18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268413"/>
            <a:ext cx="4098106" cy="4475162"/>
          </a:xfrm>
        </p:spPr>
        <p:txBody>
          <a:bodyPr rtlCol="0">
            <a:normAutofit fontScale="70000" lnSpcReduction="20000"/>
          </a:bodyPr>
          <a:lstStyle/>
          <a:p>
            <a:pPr>
              <a:defRPr/>
            </a:pPr>
            <a:r>
              <a:rPr lang="cy-GB" altLang="cy-GB" dirty="0" smtClean="0">
                <a:latin typeface="Lucida Sans" pitchFamily="34" charset="0"/>
              </a:rPr>
              <a:t>Tawelu</a:t>
            </a:r>
            <a:endParaRPr lang="cy-GB" altLang="cy-GB" dirty="0">
              <a:latin typeface="Lucida Sans" pitchFamily="34" charset="0"/>
            </a:endParaRPr>
          </a:p>
          <a:p>
            <a:pPr marL="0" indent="0">
              <a:buNone/>
              <a:defRPr/>
            </a:pPr>
            <a:r>
              <a:rPr lang="cy-GB" altLang="cy-GB" dirty="0" smtClean="0">
                <a:latin typeface="Lucida Sans" pitchFamily="34" charset="0"/>
              </a:rPr>
              <a:t>- Nid </a:t>
            </a:r>
            <a:r>
              <a:rPr lang="cy-GB" altLang="cy-GB" dirty="0">
                <a:latin typeface="Lucida Sans" pitchFamily="34" charset="0"/>
              </a:rPr>
              <a:t>yw barn rhieni yn bwysig</a:t>
            </a:r>
          </a:p>
          <a:p>
            <a:pPr marL="0" indent="0">
              <a:buNone/>
              <a:defRPr/>
            </a:pPr>
            <a:r>
              <a:rPr lang="cy-GB" altLang="cy-GB" dirty="0" smtClean="0">
                <a:latin typeface="Lucida Sans" pitchFamily="34" charset="0"/>
              </a:rPr>
              <a:t>- </a:t>
            </a:r>
            <a:r>
              <a:rPr lang="cy-GB" altLang="cy-GB" dirty="0">
                <a:latin typeface="Lucida Sans" pitchFamily="34" charset="0"/>
              </a:rPr>
              <a:t>G</a:t>
            </a:r>
            <a:r>
              <a:rPr lang="cy-GB" altLang="cy-GB" dirty="0" smtClean="0">
                <a:latin typeface="Lucida Sans" pitchFamily="34" charset="0"/>
              </a:rPr>
              <a:t>wadu </a:t>
            </a:r>
            <a:r>
              <a:rPr lang="cy-GB" altLang="cy-GB" dirty="0">
                <a:latin typeface="Lucida Sans" pitchFamily="34" charset="0"/>
              </a:rPr>
              <a:t>hawliau rhieni i ddarganfod sut mae'r ysgol yn gweithio</a:t>
            </a:r>
          </a:p>
          <a:p>
            <a:pPr marL="0" indent="0">
              <a:buNone/>
              <a:defRPr/>
            </a:pPr>
            <a:r>
              <a:rPr lang="cy-GB" altLang="cy-GB" dirty="0" smtClean="0">
                <a:latin typeface="Lucida Sans" pitchFamily="34" charset="0"/>
              </a:rPr>
              <a:t>- Cyfathrebu </a:t>
            </a:r>
            <a:r>
              <a:rPr lang="cy-GB" altLang="cy-GB" dirty="0">
                <a:latin typeface="Lucida Sans" pitchFamily="34" charset="0"/>
              </a:rPr>
              <a:t>unffordd</a:t>
            </a:r>
          </a:p>
          <a:p>
            <a:pPr marL="0" indent="0">
              <a:buNone/>
              <a:defRPr/>
            </a:pPr>
            <a:r>
              <a:rPr lang="cy-GB" altLang="cy-GB" dirty="0" smtClean="0">
                <a:latin typeface="Lucida Sans" pitchFamily="34" charset="0"/>
              </a:rPr>
              <a:t>- Trefnu cyfarfodydd/ </a:t>
            </a:r>
            <a:r>
              <a:rPr lang="cy-GB" altLang="cy-GB" dirty="0">
                <a:latin typeface="Lucida Sans" pitchFamily="34" charset="0"/>
              </a:rPr>
              <a:t>digwyddiadau na all rhieni eu mynychu</a:t>
            </a:r>
          </a:p>
          <a:p>
            <a:pPr marL="0" indent="0">
              <a:buNone/>
              <a:defRPr/>
            </a:pPr>
            <a:r>
              <a:rPr lang="cy-GB" altLang="cy-GB" dirty="0" smtClean="0">
                <a:latin typeface="Lucida Sans" pitchFamily="34" charset="0"/>
              </a:rPr>
              <a:t>- </a:t>
            </a:r>
            <a:r>
              <a:rPr lang="cy-GB" altLang="cy-GB" dirty="0">
                <a:latin typeface="Lucida Sans" pitchFamily="34" charset="0"/>
              </a:rPr>
              <a:t>T</a:t>
            </a:r>
            <a:r>
              <a:rPr lang="cy-GB" altLang="cy-GB" dirty="0" smtClean="0">
                <a:latin typeface="Lucida Sans" pitchFamily="34" charset="0"/>
              </a:rPr>
              <a:t>ybio </a:t>
            </a:r>
            <a:r>
              <a:rPr lang="cy-GB" altLang="cy-GB" dirty="0">
                <a:latin typeface="Lucida Sans" pitchFamily="34" charset="0"/>
              </a:rPr>
              <a:t>bod gan bob rhiant amser diderfyn</a:t>
            </a:r>
          </a:p>
          <a:p>
            <a:pPr>
              <a:defRPr/>
            </a:pPr>
            <a:r>
              <a:rPr lang="cy-GB" altLang="cy-GB" dirty="0">
                <a:latin typeface="Lucida Sans" pitchFamily="34" charset="0"/>
              </a:rPr>
              <a:t>Agweddau</a:t>
            </a:r>
          </a:p>
          <a:p>
            <a:pPr marL="0" indent="0">
              <a:buNone/>
              <a:defRPr/>
            </a:pPr>
            <a:r>
              <a:rPr lang="cy-GB" altLang="cy-GB" dirty="0" smtClean="0">
                <a:latin typeface="Lucida Sans" pitchFamily="34" charset="0"/>
              </a:rPr>
              <a:t>- Gormod </a:t>
            </a:r>
            <a:r>
              <a:rPr lang="cy-GB" altLang="cy-GB" dirty="0">
                <a:latin typeface="Lucida Sans" pitchFamily="34" charset="0"/>
              </a:rPr>
              <a:t>o sefyllfaoedd ffurfiol</a:t>
            </a:r>
          </a:p>
          <a:p>
            <a:pPr marL="0" indent="0">
              <a:buNone/>
              <a:defRPr/>
            </a:pPr>
            <a:r>
              <a:rPr lang="cy-GB" altLang="cy-GB" dirty="0" smtClean="0">
                <a:latin typeface="Lucida Sans" pitchFamily="34" charset="0"/>
              </a:rPr>
              <a:t>- Awyrgylchoedd </a:t>
            </a:r>
            <a:r>
              <a:rPr lang="cy-GB" altLang="cy-GB" dirty="0">
                <a:latin typeface="Lucida Sans" pitchFamily="34" charset="0"/>
              </a:rPr>
              <a:t>awdurdodol, uwchraddol</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fontScale="92500" lnSpcReduction="10000"/>
          </a:bodyPr>
          <a:lstStyle/>
          <a:p>
            <a:pPr eaLnBrk="1" fontAlgn="auto" hangingPunct="1">
              <a:spcAft>
                <a:spcPts val="0"/>
              </a:spcAft>
              <a:defRPr/>
            </a:pPr>
            <a:r>
              <a:rPr lang="en-GB" altLang="cy-GB" sz="2000" dirty="0" smtClean="0">
                <a:solidFill>
                  <a:srgbClr val="002060"/>
                </a:solidFill>
                <a:latin typeface="Lucida Sans" pitchFamily="34" charset="0"/>
              </a:rPr>
              <a:t>Silencing</a:t>
            </a:r>
          </a:p>
          <a:p>
            <a:pPr eaLnBrk="1" fontAlgn="auto" hangingPunct="1">
              <a:spcAft>
                <a:spcPts val="0"/>
              </a:spcAft>
              <a:buFontTx/>
              <a:buChar char="-"/>
              <a:defRPr/>
            </a:pPr>
            <a:r>
              <a:rPr lang="en-GB" altLang="cy-GB" sz="2000" dirty="0" smtClean="0">
                <a:solidFill>
                  <a:srgbClr val="002060"/>
                </a:solidFill>
                <a:latin typeface="Lucida Sans" pitchFamily="34" charset="0"/>
              </a:rPr>
              <a:t>Implies parents’ views do not matter</a:t>
            </a:r>
          </a:p>
          <a:p>
            <a:pPr eaLnBrk="1" fontAlgn="auto" hangingPunct="1">
              <a:spcAft>
                <a:spcPts val="0"/>
              </a:spcAft>
              <a:buFontTx/>
              <a:buChar char="-"/>
              <a:defRPr/>
            </a:pPr>
            <a:r>
              <a:rPr lang="en-GB" altLang="cy-GB" sz="2000" dirty="0" smtClean="0">
                <a:solidFill>
                  <a:srgbClr val="002060"/>
                </a:solidFill>
                <a:latin typeface="Lucida Sans" pitchFamily="34" charset="0"/>
              </a:rPr>
              <a:t>Denies parents’ rights to find out how school works</a:t>
            </a:r>
          </a:p>
          <a:p>
            <a:pPr eaLnBrk="1" fontAlgn="auto" hangingPunct="1">
              <a:spcAft>
                <a:spcPts val="0"/>
              </a:spcAft>
              <a:buFontTx/>
              <a:buChar char="-"/>
              <a:defRPr/>
            </a:pPr>
            <a:r>
              <a:rPr lang="en-GB" altLang="cy-GB" sz="2000" dirty="0" smtClean="0">
                <a:solidFill>
                  <a:srgbClr val="002060"/>
                </a:solidFill>
                <a:latin typeface="Lucida Sans" pitchFamily="34" charset="0"/>
              </a:rPr>
              <a:t>One-way communication</a:t>
            </a:r>
          </a:p>
          <a:p>
            <a:pPr eaLnBrk="1" fontAlgn="auto" hangingPunct="1">
              <a:spcAft>
                <a:spcPts val="0"/>
              </a:spcAft>
              <a:buFontTx/>
              <a:buChar char="-"/>
              <a:defRPr/>
            </a:pPr>
            <a:r>
              <a:rPr lang="en-GB" altLang="cy-GB" sz="2000" dirty="0" smtClean="0">
                <a:solidFill>
                  <a:srgbClr val="002060"/>
                </a:solidFill>
                <a:latin typeface="Lucida Sans" pitchFamily="34" charset="0"/>
              </a:rPr>
              <a:t>Arranging meetings/events which parents cannot attend</a:t>
            </a:r>
          </a:p>
          <a:p>
            <a:pPr eaLnBrk="1" fontAlgn="auto" hangingPunct="1">
              <a:spcAft>
                <a:spcPts val="0"/>
              </a:spcAft>
              <a:buFontTx/>
              <a:buChar char="-"/>
              <a:defRPr/>
            </a:pPr>
            <a:r>
              <a:rPr lang="en-GB" altLang="cy-GB" sz="2000" dirty="0" smtClean="0">
                <a:solidFill>
                  <a:srgbClr val="002060"/>
                </a:solidFill>
                <a:latin typeface="Lucida Sans" pitchFamily="34" charset="0"/>
              </a:rPr>
              <a:t>Assuming all parents have unlimited time</a:t>
            </a:r>
          </a:p>
          <a:p>
            <a:pPr>
              <a:defRPr/>
            </a:pPr>
            <a:r>
              <a:rPr lang="en-GB" altLang="cy-GB" sz="2000" dirty="0" smtClean="0">
                <a:solidFill>
                  <a:srgbClr val="002060"/>
                </a:solidFill>
                <a:latin typeface="Lucida Sans" pitchFamily="34" charset="0"/>
              </a:rPr>
              <a:t>Attitudes</a:t>
            </a:r>
          </a:p>
          <a:p>
            <a:pPr>
              <a:buFontTx/>
              <a:buChar char="-"/>
              <a:defRPr/>
            </a:pPr>
            <a:r>
              <a:rPr lang="en-GB" altLang="cy-GB" sz="2000" dirty="0" smtClean="0">
                <a:solidFill>
                  <a:srgbClr val="002060"/>
                </a:solidFill>
                <a:latin typeface="Lucida Sans" pitchFamily="34" charset="0"/>
              </a:rPr>
              <a:t>Too many formal situations</a:t>
            </a:r>
          </a:p>
          <a:p>
            <a:pPr>
              <a:buFontTx/>
              <a:buChar char="-"/>
              <a:defRPr/>
            </a:pPr>
            <a:r>
              <a:rPr lang="en-GB" altLang="cy-GB" sz="2000" dirty="0" smtClean="0">
                <a:solidFill>
                  <a:srgbClr val="002060"/>
                </a:solidFill>
                <a:latin typeface="Lucida Sans" pitchFamily="34" charset="0"/>
              </a:rPr>
              <a:t>Authoritative, superior atmospheres</a:t>
            </a:r>
          </a:p>
          <a:p>
            <a:pPr>
              <a:buFontTx/>
              <a:buChar char="-"/>
              <a:defRPr/>
            </a:pPr>
            <a:endParaRPr lang="en-GB" altLang="cy-GB" sz="2000" dirty="0" smtClean="0">
              <a:solidFill>
                <a:srgbClr val="002060"/>
              </a:solidFill>
              <a:latin typeface="Lucida Sans" pitchFamily="34" charset="0"/>
            </a:endParaRPr>
          </a:p>
        </p:txBody>
      </p:sp>
    </p:spTree>
    <p:extLst>
      <p:ext uri="{BB962C8B-B14F-4D97-AF65-F5344CB8AC3E}">
        <p14:creationId xmlns:p14="http://schemas.microsoft.com/office/powerpoint/2010/main" val="107090568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9512" y="404813"/>
            <a:ext cx="8640960" cy="1079971"/>
          </a:xfrm>
        </p:spPr>
        <p:txBody>
          <a:bodyPr rtlCol="0">
            <a:noAutofit/>
          </a:bodyPr>
          <a:lstStyle/>
          <a:p>
            <a:pPr eaLnBrk="1" fontAlgn="auto" hangingPunct="1">
              <a:spcAft>
                <a:spcPts val="0"/>
              </a:spcAft>
              <a:defRPr/>
            </a:pPr>
            <a:r>
              <a:rPr lang="cy-GB" sz="2500" dirty="0" smtClean="0">
                <a:latin typeface="Lucida Sans" panose="020B0602030504020204" pitchFamily="34" charset="0"/>
              </a:rPr>
              <a:t>Cyfleoedd cyfartal</a:t>
            </a:r>
            <a:r>
              <a:rPr lang="cy-GB" sz="2500" dirty="0">
                <a:latin typeface="Lucida Sans" panose="020B0602030504020204" pitchFamily="34" charset="0"/>
              </a:rPr>
              <a:t/>
            </a:r>
            <a:br>
              <a:rPr lang="cy-GB" sz="2500" dirty="0">
                <a:latin typeface="Lucida Sans" panose="020B0602030504020204" pitchFamily="34" charset="0"/>
              </a:rPr>
            </a:br>
            <a:r>
              <a:rPr lang="cy-GB" sz="2500" dirty="0" err="1" smtClean="0">
                <a:solidFill>
                  <a:srgbClr val="002060"/>
                </a:solidFill>
                <a:latin typeface="Lucida Sans" panose="020B0602030504020204" pitchFamily="34" charset="0"/>
              </a:rPr>
              <a:t>Equal</a:t>
            </a:r>
            <a:r>
              <a:rPr lang="cy-GB" sz="2500" dirty="0" smtClean="0">
                <a:solidFill>
                  <a:srgbClr val="002060"/>
                </a:solidFill>
                <a:latin typeface="Lucida Sans" panose="020B0602030504020204" pitchFamily="34" charset="0"/>
              </a:rPr>
              <a:t> </a:t>
            </a:r>
            <a:r>
              <a:rPr lang="cy-GB" sz="2500" dirty="0" err="1" smtClean="0">
                <a:solidFill>
                  <a:srgbClr val="002060"/>
                </a:solidFill>
                <a:latin typeface="Lucida Sans" panose="020B0602030504020204" pitchFamily="34" charset="0"/>
              </a:rPr>
              <a:t>opportunities</a:t>
            </a:r>
            <a:r>
              <a:rPr lang="cy-GB" sz="2500" dirty="0" smtClean="0">
                <a:solidFill>
                  <a:srgbClr val="002060"/>
                </a:solidFill>
                <a:latin typeface="Lucida Sans" panose="020B0602030504020204" pitchFamily="34" charset="0"/>
              </a:rPr>
              <a:t> (</a:t>
            </a:r>
            <a:r>
              <a:rPr lang="cy-GB" sz="2500" dirty="0" err="1" smtClean="0">
                <a:solidFill>
                  <a:srgbClr val="002060"/>
                </a:solidFill>
                <a:latin typeface="Lucida Sans" panose="020B0602030504020204" pitchFamily="34" charset="0"/>
              </a:rPr>
              <a:t>MacNaughton</a:t>
            </a:r>
            <a:r>
              <a:rPr lang="cy-GB" sz="2500" dirty="0" smtClean="0">
                <a:solidFill>
                  <a:srgbClr val="002060"/>
                </a:solidFill>
                <a:latin typeface="Lucida Sans" panose="020B0602030504020204" pitchFamily="34" charset="0"/>
              </a:rPr>
              <a:t> </a:t>
            </a:r>
            <a:r>
              <a:rPr lang="cy-GB" sz="2500" dirty="0" err="1" smtClean="0">
                <a:solidFill>
                  <a:srgbClr val="002060"/>
                </a:solidFill>
                <a:latin typeface="Lucida Sans" panose="020B0602030504020204" pitchFamily="34" charset="0"/>
              </a:rPr>
              <a:t>and</a:t>
            </a:r>
            <a:r>
              <a:rPr lang="cy-GB" sz="2500" dirty="0" smtClean="0">
                <a:solidFill>
                  <a:srgbClr val="002060"/>
                </a:solidFill>
                <a:latin typeface="Lucida Sans" panose="020B0602030504020204" pitchFamily="34" charset="0"/>
              </a:rPr>
              <a:t> Hughes, 2011</a:t>
            </a:r>
            <a:r>
              <a:rPr lang="cy-GB" sz="2000" dirty="0" smtClean="0">
                <a:solidFill>
                  <a:srgbClr val="002060"/>
                </a:solidFill>
                <a:latin typeface="Lucida Sans" panose="020B0602030504020204" pitchFamily="34" charset="0"/>
              </a:rPr>
              <a:t>)</a:t>
            </a:r>
            <a:endParaRPr lang="en-GB" altLang="cy-GB" sz="20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67544" y="1700807"/>
            <a:ext cx="4098106" cy="4042768"/>
          </a:xfrm>
        </p:spPr>
        <p:txBody>
          <a:bodyPr rtlCol="0">
            <a:normAutofit fontScale="77500" lnSpcReduction="20000"/>
          </a:bodyPr>
          <a:lstStyle/>
          <a:p>
            <a:pPr>
              <a:defRPr/>
            </a:pPr>
            <a:r>
              <a:rPr lang="cy-GB" altLang="cy-GB" dirty="0" smtClean="0">
                <a:latin typeface="Lucida Sans" pitchFamily="34" charset="0"/>
              </a:rPr>
              <a:t>Yr holl </a:t>
            </a:r>
            <a:r>
              <a:rPr lang="cy-GB" altLang="cy-GB" dirty="0" err="1">
                <a:latin typeface="Lucida Sans" pitchFamily="34" charset="0"/>
              </a:rPr>
              <a:t>randdeiliaid</a:t>
            </a:r>
            <a:r>
              <a:rPr lang="cy-GB" altLang="cy-GB" dirty="0">
                <a:latin typeface="Lucida Sans" pitchFamily="34" charset="0"/>
              </a:rPr>
              <a:t> yn cael eu hystyried yn gyfartal</a:t>
            </a:r>
          </a:p>
          <a:p>
            <a:pPr>
              <a:defRPr/>
            </a:pPr>
            <a:r>
              <a:rPr lang="cy-GB" altLang="cy-GB" dirty="0">
                <a:latin typeface="Lucida Sans" pitchFamily="34" charset="0"/>
              </a:rPr>
              <a:t>P</a:t>
            </a:r>
            <a:r>
              <a:rPr lang="cy-GB" altLang="cy-GB" dirty="0" smtClean="0">
                <a:latin typeface="Lucida Sans" pitchFamily="34" charset="0"/>
              </a:rPr>
              <a:t>awb </a:t>
            </a:r>
            <a:r>
              <a:rPr lang="cy-GB" altLang="cy-GB" dirty="0">
                <a:latin typeface="Lucida Sans" pitchFamily="34" charset="0"/>
              </a:rPr>
              <a:t>sy'n cymryd rhan yn cael eu gwerthfawrogi</a:t>
            </a:r>
          </a:p>
          <a:p>
            <a:pPr>
              <a:defRPr/>
            </a:pPr>
            <a:r>
              <a:rPr lang="cy-GB" altLang="cy-GB" dirty="0">
                <a:latin typeface="Lucida Sans" pitchFamily="34" charset="0"/>
              </a:rPr>
              <a:t>G</a:t>
            </a:r>
            <a:r>
              <a:rPr lang="cy-GB" altLang="cy-GB" dirty="0" smtClean="0">
                <a:latin typeface="Lucida Sans" pitchFamily="34" charset="0"/>
              </a:rPr>
              <a:t>wahanol </a:t>
            </a:r>
            <a:r>
              <a:rPr lang="cy-GB" altLang="cy-GB" dirty="0">
                <a:latin typeface="Lucida Sans" pitchFamily="34" charset="0"/>
              </a:rPr>
              <a:t>safbwyntiau'n cael eu parchu</a:t>
            </a:r>
          </a:p>
          <a:p>
            <a:pPr>
              <a:defRPr/>
            </a:pPr>
            <a:r>
              <a:rPr lang="cy-GB" altLang="cy-GB" dirty="0">
                <a:latin typeface="Lucida Sans" pitchFamily="34" charset="0"/>
              </a:rPr>
              <a:t>Gweithio anfeirniadol</a:t>
            </a:r>
          </a:p>
          <a:p>
            <a:pPr>
              <a:defRPr/>
            </a:pPr>
            <a:r>
              <a:rPr lang="cy-GB" altLang="cy-GB" dirty="0">
                <a:latin typeface="Lucida Sans" pitchFamily="34" charset="0"/>
              </a:rPr>
              <a:t>R</a:t>
            </a:r>
            <a:r>
              <a:rPr lang="cy-GB" altLang="cy-GB" dirty="0" smtClean="0">
                <a:latin typeface="Lucida Sans" pitchFamily="34" charset="0"/>
              </a:rPr>
              <a:t>hieni'n </a:t>
            </a:r>
            <a:r>
              <a:rPr lang="cy-GB" altLang="cy-GB" dirty="0">
                <a:latin typeface="Lucida Sans" pitchFamily="34" charset="0"/>
              </a:rPr>
              <a:t>cael eu hystyried yn bartneriaid </a:t>
            </a:r>
            <a:r>
              <a:rPr lang="cy-GB" altLang="cy-GB" i="1" dirty="0">
                <a:latin typeface="Lucida Sans" pitchFamily="34" charset="0"/>
              </a:rPr>
              <a:t>cyfartal</a:t>
            </a:r>
          </a:p>
          <a:p>
            <a:pPr>
              <a:defRPr/>
            </a:pPr>
            <a:r>
              <a:rPr lang="cy-GB" altLang="cy-GB" dirty="0">
                <a:latin typeface="Lucida Sans" pitchFamily="34" charset="0"/>
              </a:rPr>
              <a:t>P</a:t>
            </a:r>
            <a:r>
              <a:rPr lang="cy-GB" altLang="cy-GB" dirty="0" smtClean="0">
                <a:latin typeface="Lucida Sans" pitchFamily="34" charset="0"/>
              </a:rPr>
              <a:t>lant </a:t>
            </a:r>
            <a:r>
              <a:rPr lang="cy-GB" altLang="cy-GB" dirty="0">
                <a:latin typeface="Lucida Sans" pitchFamily="34" charset="0"/>
              </a:rPr>
              <a:t>yn cael eu hystyried yn bartneriaid </a:t>
            </a:r>
            <a:r>
              <a:rPr lang="cy-GB" altLang="cy-GB" i="1" dirty="0">
                <a:latin typeface="Lucida Sans" pitchFamily="34" charset="0"/>
              </a:rPr>
              <a:t>cyfartal</a:t>
            </a:r>
            <a:endParaRPr lang="cy-GB" altLang="cy-GB" i="1" dirty="0" smtClean="0">
              <a:latin typeface="Lucida Sans" pitchFamily="34" charset="0"/>
            </a:endParaRPr>
          </a:p>
        </p:txBody>
      </p:sp>
      <p:sp>
        <p:nvSpPr>
          <p:cNvPr id="5124" name="Rectangle 6"/>
          <p:cNvSpPr>
            <a:spLocks noGrp="1" noChangeArrowheads="1"/>
          </p:cNvSpPr>
          <p:nvPr>
            <p:ph type="body" sz="half" idx="2"/>
          </p:nvPr>
        </p:nvSpPr>
        <p:spPr>
          <a:xfrm>
            <a:off x="4716463" y="1700807"/>
            <a:ext cx="4176712" cy="4042767"/>
          </a:xfrm>
        </p:spPr>
        <p:txBody>
          <a:bodyPr rtlCol="0">
            <a:normAutofit/>
          </a:bodyPr>
          <a:lstStyle/>
          <a:p>
            <a:pPr eaLnBrk="1" fontAlgn="auto" hangingPunct="1">
              <a:spcAft>
                <a:spcPts val="0"/>
              </a:spcAft>
              <a:defRPr/>
            </a:pPr>
            <a:r>
              <a:rPr lang="en-GB" altLang="cy-GB" sz="2000" dirty="0" smtClean="0">
                <a:solidFill>
                  <a:srgbClr val="002060"/>
                </a:solidFill>
                <a:latin typeface="Lucida Sans" pitchFamily="34" charset="0"/>
              </a:rPr>
              <a:t>All stakeholders are seen as equals</a:t>
            </a:r>
          </a:p>
          <a:p>
            <a:pPr eaLnBrk="1" fontAlgn="auto" hangingPunct="1">
              <a:spcAft>
                <a:spcPts val="0"/>
              </a:spcAft>
              <a:defRPr/>
            </a:pPr>
            <a:r>
              <a:rPr lang="en-GB" altLang="cy-GB" sz="2000" dirty="0" smtClean="0">
                <a:solidFill>
                  <a:srgbClr val="002060"/>
                </a:solidFill>
                <a:latin typeface="Lucida Sans" pitchFamily="34" charset="0"/>
              </a:rPr>
              <a:t>All involved are valued</a:t>
            </a:r>
          </a:p>
          <a:p>
            <a:pPr eaLnBrk="1" fontAlgn="auto" hangingPunct="1">
              <a:spcAft>
                <a:spcPts val="0"/>
              </a:spcAft>
              <a:defRPr/>
            </a:pPr>
            <a:r>
              <a:rPr lang="en-GB" altLang="cy-GB" sz="2000" dirty="0" smtClean="0">
                <a:solidFill>
                  <a:srgbClr val="002060"/>
                </a:solidFill>
                <a:latin typeface="Lucida Sans" pitchFamily="34" charset="0"/>
              </a:rPr>
              <a:t>Different perspectives are respected</a:t>
            </a:r>
            <a:endParaRPr lang="en-GB" altLang="cy-GB" sz="2000" dirty="0">
              <a:solidFill>
                <a:srgbClr val="002060"/>
              </a:solidFill>
              <a:latin typeface="Lucida Sans" pitchFamily="34" charset="0"/>
            </a:endParaRPr>
          </a:p>
          <a:p>
            <a:pPr eaLnBrk="1" fontAlgn="auto" hangingPunct="1">
              <a:spcAft>
                <a:spcPts val="0"/>
              </a:spcAft>
              <a:defRPr/>
            </a:pPr>
            <a:r>
              <a:rPr lang="en-GB" altLang="cy-GB" sz="2000" dirty="0">
                <a:solidFill>
                  <a:srgbClr val="002060"/>
                </a:solidFill>
                <a:latin typeface="Lucida Sans" pitchFamily="34" charset="0"/>
              </a:rPr>
              <a:t>N</a:t>
            </a:r>
            <a:r>
              <a:rPr lang="en-GB" altLang="cy-GB" sz="2000" dirty="0" smtClean="0">
                <a:solidFill>
                  <a:srgbClr val="002060"/>
                </a:solidFill>
                <a:latin typeface="Lucida Sans" pitchFamily="34" charset="0"/>
              </a:rPr>
              <a:t>on-judgemental working</a:t>
            </a:r>
          </a:p>
          <a:p>
            <a:pPr eaLnBrk="1" fontAlgn="auto" hangingPunct="1">
              <a:spcAft>
                <a:spcPts val="0"/>
              </a:spcAft>
              <a:defRPr/>
            </a:pPr>
            <a:r>
              <a:rPr lang="en-GB" altLang="cy-GB" sz="2000" dirty="0" smtClean="0">
                <a:solidFill>
                  <a:srgbClr val="002060"/>
                </a:solidFill>
                <a:latin typeface="Lucida Sans" pitchFamily="34" charset="0"/>
              </a:rPr>
              <a:t>Parents are seen as </a:t>
            </a:r>
            <a:r>
              <a:rPr lang="en-GB" altLang="cy-GB" sz="2000" i="1" dirty="0" smtClean="0">
                <a:solidFill>
                  <a:srgbClr val="002060"/>
                </a:solidFill>
                <a:latin typeface="Lucida Sans" pitchFamily="34" charset="0"/>
              </a:rPr>
              <a:t>equal</a:t>
            </a:r>
            <a:r>
              <a:rPr lang="en-GB" altLang="cy-GB" sz="2000" dirty="0" smtClean="0">
                <a:solidFill>
                  <a:srgbClr val="002060"/>
                </a:solidFill>
                <a:latin typeface="Lucida Sans" pitchFamily="34" charset="0"/>
              </a:rPr>
              <a:t> partners</a:t>
            </a:r>
          </a:p>
          <a:p>
            <a:pPr eaLnBrk="1" fontAlgn="auto" hangingPunct="1">
              <a:spcAft>
                <a:spcPts val="0"/>
              </a:spcAft>
              <a:defRPr/>
            </a:pPr>
            <a:r>
              <a:rPr lang="en-GB" altLang="cy-GB" sz="2000" dirty="0" smtClean="0">
                <a:solidFill>
                  <a:srgbClr val="002060"/>
                </a:solidFill>
                <a:latin typeface="Lucida Sans" pitchFamily="34" charset="0"/>
              </a:rPr>
              <a:t>Children are seen as </a:t>
            </a:r>
            <a:r>
              <a:rPr lang="en-GB" altLang="cy-GB" sz="2000" i="1" dirty="0" smtClean="0">
                <a:solidFill>
                  <a:srgbClr val="002060"/>
                </a:solidFill>
                <a:latin typeface="Lucida Sans" pitchFamily="34" charset="0"/>
              </a:rPr>
              <a:t>equal</a:t>
            </a:r>
            <a:r>
              <a:rPr lang="en-GB" altLang="cy-GB" sz="2000" dirty="0" smtClean="0">
                <a:solidFill>
                  <a:srgbClr val="002060"/>
                </a:solidFill>
                <a:latin typeface="Lucida Sans" pitchFamily="34" charset="0"/>
              </a:rPr>
              <a:t> partners</a:t>
            </a:r>
          </a:p>
          <a:p>
            <a:pPr eaLnBrk="1" fontAlgn="auto" hangingPunct="1">
              <a:spcAft>
                <a:spcPts val="0"/>
              </a:spcAft>
              <a:defRPr/>
            </a:pPr>
            <a:endParaRPr lang="en-GB" altLang="cy-GB" sz="2000" dirty="0" smtClean="0">
              <a:solidFill>
                <a:srgbClr val="002060"/>
              </a:solidFill>
              <a:latin typeface="Lucida Sans" pitchFamily="34" charset="0"/>
            </a:endParaRPr>
          </a:p>
        </p:txBody>
      </p:sp>
    </p:spTree>
    <p:extLst>
      <p:ext uri="{BB962C8B-B14F-4D97-AF65-F5344CB8AC3E}">
        <p14:creationId xmlns:p14="http://schemas.microsoft.com/office/powerpoint/2010/main" val="66197104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sz="3200" dirty="0" smtClean="0">
                <a:latin typeface="Lucida Sans" panose="020B0602030504020204" pitchFamily="34" charset="0"/>
              </a:rPr>
              <a:t>Rhannu pŵer </a:t>
            </a:r>
            <a:r>
              <a:rPr lang="cy-GB" sz="3200" dirty="0">
                <a:latin typeface="Lucida Sans" panose="020B0602030504020204" pitchFamily="34" charset="0"/>
              </a:rPr>
              <a:t/>
            </a:r>
            <a:br>
              <a:rPr lang="cy-GB" sz="3200" dirty="0">
                <a:latin typeface="Lucida Sans" panose="020B0602030504020204" pitchFamily="34" charset="0"/>
              </a:rPr>
            </a:br>
            <a:r>
              <a:rPr lang="cy-GB" sz="3200" dirty="0" smtClean="0">
                <a:solidFill>
                  <a:srgbClr val="002060"/>
                </a:solidFill>
                <a:latin typeface="Lucida Sans" panose="020B0602030504020204" pitchFamily="34" charset="0"/>
              </a:rPr>
              <a:t>Power </a:t>
            </a:r>
            <a:r>
              <a:rPr lang="cy-GB" sz="3200" dirty="0" err="1" smtClean="0">
                <a:solidFill>
                  <a:srgbClr val="002060"/>
                </a:solidFill>
                <a:latin typeface="Lucida Sans" panose="020B0602030504020204" pitchFamily="34" charset="0"/>
              </a:rPr>
              <a:t>sharing</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fontScale="85000" lnSpcReduction="20000"/>
          </a:bodyPr>
          <a:lstStyle/>
          <a:p>
            <a:pPr>
              <a:defRPr/>
            </a:pPr>
            <a:r>
              <a:rPr lang="cy-GB" altLang="cy-GB" dirty="0" smtClean="0">
                <a:latin typeface="Lucida Sans" pitchFamily="34" charset="0"/>
              </a:rPr>
              <a:t>Gwybodaeth ar gael </a:t>
            </a:r>
            <a:r>
              <a:rPr lang="cy-GB" altLang="cy-GB" dirty="0">
                <a:latin typeface="Lucida Sans" pitchFamily="34" charset="0"/>
              </a:rPr>
              <a:t>i bawb</a:t>
            </a:r>
          </a:p>
          <a:p>
            <a:pPr>
              <a:defRPr/>
            </a:pPr>
            <a:r>
              <a:rPr lang="cy-GB" altLang="cy-GB" dirty="0" smtClean="0">
                <a:latin typeface="Lucida Sans" pitchFamily="34" charset="0"/>
              </a:rPr>
              <a:t>Amrywiaeth o ddulliau </a:t>
            </a:r>
            <a:r>
              <a:rPr lang="cy-GB" altLang="cy-GB" dirty="0">
                <a:latin typeface="Lucida Sans" pitchFamily="34" charset="0"/>
              </a:rPr>
              <a:t>o gyfathrebu effeithiol</a:t>
            </a:r>
          </a:p>
          <a:p>
            <a:pPr>
              <a:defRPr/>
            </a:pPr>
            <a:r>
              <a:rPr lang="cy-GB" altLang="cy-GB" dirty="0">
                <a:latin typeface="Lucida Sans" pitchFamily="34" charset="0"/>
              </a:rPr>
              <a:t>Amgylcheddau croesawgar</a:t>
            </a:r>
          </a:p>
          <a:p>
            <a:pPr>
              <a:defRPr/>
            </a:pPr>
            <a:r>
              <a:rPr lang="cy-GB" altLang="cy-GB" dirty="0">
                <a:latin typeface="Lucida Sans" pitchFamily="34" charset="0"/>
              </a:rPr>
              <a:t>Arweinwyr yn cydnabod buddion gweithio mewn partneriaeth â theuluoedd - ac i'r gwrthwyneb</a:t>
            </a:r>
          </a:p>
          <a:p>
            <a:pPr>
              <a:defRPr/>
            </a:pPr>
            <a:r>
              <a:rPr lang="cy-GB" altLang="cy-GB" dirty="0">
                <a:latin typeface="Lucida Sans" pitchFamily="34" charset="0"/>
              </a:rPr>
              <a:t>Gwneud penderfyniadau ar y cyd</a:t>
            </a:r>
          </a:p>
          <a:p>
            <a:pPr>
              <a:defRPr/>
            </a:pPr>
            <a:r>
              <a:rPr lang="cy-GB" altLang="cy-GB" dirty="0">
                <a:latin typeface="Lucida Sans" pitchFamily="34" charset="0"/>
              </a:rPr>
              <a:t>Ymestyn partneriaeth i BOB teulu (nid yn unig teuluoedd dosbarth canol)</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fontScale="92500"/>
          </a:bodyPr>
          <a:lstStyle/>
          <a:p>
            <a:pPr eaLnBrk="1" fontAlgn="auto" hangingPunct="1">
              <a:spcAft>
                <a:spcPts val="0"/>
              </a:spcAft>
              <a:defRPr/>
            </a:pPr>
            <a:r>
              <a:rPr lang="en-GB" altLang="cy-GB" sz="2400" dirty="0" smtClean="0">
                <a:solidFill>
                  <a:srgbClr val="002060"/>
                </a:solidFill>
                <a:latin typeface="Lucida Sans" pitchFamily="34" charset="0"/>
              </a:rPr>
              <a:t>Knowledge accessible to all</a:t>
            </a:r>
          </a:p>
          <a:p>
            <a:pPr eaLnBrk="1" fontAlgn="auto" hangingPunct="1">
              <a:spcAft>
                <a:spcPts val="0"/>
              </a:spcAft>
              <a:defRPr/>
            </a:pPr>
            <a:r>
              <a:rPr lang="en-GB" altLang="cy-GB" sz="2400" dirty="0" smtClean="0">
                <a:solidFill>
                  <a:srgbClr val="002060"/>
                </a:solidFill>
                <a:latin typeface="Lucida Sans" pitchFamily="34" charset="0"/>
              </a:rPr>
              <a:t>Multiple methods of effective communication</a:t>
            </a:r>
          </a:p>
          <a:p>
            <a:pPr eaLnBrk="1" fontAlgn="auto" hangingPunct="1">
              <a:spcAft>
                <a:spcPts val="0"/>
              </a:spcAft>
              <a:defRPr/>
            </a:pPr>
            <a:r>
              <a:rPr lang="en-GB" altLang="cy-GB" sz="2400" dirty="0" smtClean="0">
                <a:solidFill>
                  <a:srgbClr val="002060"/>
                </a:solidFill>
                <a:latin typeface="Lucida Sans" pitchFamily="34" charset="0"/>
              </a:rPr>
              <a:t>Welcoming environments</a:t>
            </a:r>
          </a:p>
          <a:p>
            <a:pPr eaLnBrk="1" fontAlgn="auto" hangingPunct="1">
              <a:spcAft>
                <a:spcPts val="0"/>
              </a:spcAft>
              <a:defRPr/>
            </a:pPr>
            <a:r>
              <a:rPr lang="en-GB" altLang="cy-GB" sz="2400" dirty="0" smtClean="0">
                <a:solidFill>
                  <a:srgbClr val="002060"/>
                </a:solidFill>
                <a:latin typeface="Lucida Sans" pitchFamily="34" charset="0"/>
              </a:rPr>
              <a:t>Leaders recognising the benefits of working in partnership with families – and vice versa</a:t>
            </a:r>
          </a:p>
          <a:p>
            <a:pPr eaLnBrk="1" fontAlgn="auto" hangingPunct="1">
              <a:spcAft>
                <a:spcPts val="0"/>
              </a:spcAft>
              <a:defRPr/>
            </a:pPr>
            <a:r>
              <a:rPr lang="en-GB" altLang="cy-GB" sz="2400" dirty="0" smtClean="0">
                <a:solidFill>
                  <a:srgbClr val="002060"/>
                </a:solidFill>
                <a:latin typeface="Lucida Sans" pitchFamily="34" charset="0"/>
              </a:rPr>
              <a:t>Shared decision-making</a:t>
            </a:r>
          </a:p>
          <a:p>
            <a:pPr eaLnBrk="1" fontAlgn="auto" hangingPunct="1">
              <a:spcAft>
                <a:spcPts val="0"/>
              </a:spcAft>
              <a:defRPr/>
            </a:pPr>
            <a:r>
              <a:rPr lang="en-GB" altLang="cy-GB" sz="2400" dirty="0" smtClean="0">
                <a:solidFill>
                  <a:srgbClr val="002060"/>
                </a:solidFill>
                <a:latin typeface="Lucida Sans" pitchFamily="34" charset="0"/>
              </a:rPr>
              <a:t>Extending partnership to ALL families (not only middle-class families)</a:t>
            </a:r>
          </a:p>
          <a:p>
            <a:pPr marL="0" indent="0" eaLnBrk="1" fontAlgn="auto" hangingPunct="1">
              <a:spcAft>
                <a:spcPts val="0"/>
              </a:spcAft>
              <a:buNone/>
              <a:defRPr/>
            </a:pPr>
            <a:endParaRPr lang="en-GB" altLang="cy-GB" sz="2000" dirty="0" smtClean="0">
              <a:solidFill>
                <a:srgbClr val="002060"/>
              </a:solidFill>
              <a:latin typeface="Lucida Sans" pitchFamily="34" charset="0"/>
            </a:endParaRPr>
          </a:p>
        </p:txBody>
      </p:sp>
    </p:spTree>
    <p:extLst>
      <p:ext uri="{BB962C8B-B14F-4D97-AF65-F5344CB8AC3E}">
        <p14:creationId xmlns:p14="http://schemas.microsoft.com/office/powerpoint/2010/main" val="109829829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sz="3200" dirty="0" smtClean="0">
                <a:latin typeface="Lucida Sans" panose="020B0602030504020204" pitchFamily="34" charset="0"/>
              </a:rPr>
              <a:t>Fodd bynnag...</a:t>
            </a:r>
            <a:r>
              <a:rPr lang="cy-GB" sz="3200" dirty="0">
                <a:latin typeface="Lucida Sans" panose="020B0602030504020204" pitchFamily="34" charset="0"/>
              </a:rPr>
              <a:t/>
            </a:r>
            <a:br>
              <a:rPr lang="cy-GB" sz="3200" dirty="0">
                <a:latin typeface="Lucida Sans" panose="020B0602030504020204" pitchFamily="34" charset="0"/>
              </a:rPr>
            </a:br>
            <a:r>
              <a:rPr lang="cy-GB" sz="3200" dirty="0" err="1" smtClean="0">
                <a:solidFill>
                  <a:srgbClr val="002060"/>
                </a:solidFill>
                <a:latin typeface="Lucida Sans" panose="020B0602030504020204" pitchFamily="34" charset="0"/>
              </a:rPr>
              <a:t>However</a:t>
            </a:r>
            <a:r>
              <a:rPr lang="cy-GB" sz="3200" dirty="0" smtClean="0">
                <a:solidFill>
                  <a:srgbClr val="002060"/>
                </a:solidFill>
                <a:latin typeface="Lucida Sans" panose="020B0602030504020204" pitchFamily="34" charset="0"/>
              </a:rPr>
              <a:t>...</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268413"/>
            <a:ext cx="4386138" cy="4475162"/>
          </a:xfrm>
        </p:spPr>
        <p:txBody>
          <a:bodyPr rtlCol="0">
            <a:normAutofit/>
          </a:bodyPr>
          <a:lstStyle/>
          <a:p>
            <a:pPr>
              <a:defRPr/>
            </a:pPr>
            <a:r>
              <a:rPr lang="cy-GB" altLang="cy-GB" dirty="0">
                <a:latin typeface="Lucida Sans" pitchFamily="34" charset="0"/>
              </a:rPr>
              <a:t>R</a:t>
            </a:r>
            <a:r>
              <a:rPr lang="cy-GB" altLang="cy-GB" dirty="0" smtClean="0">
                <a:latin typeface="Lucida Sans" pitchFamily="34" charset="0"/>
              </a:rPr>
              <a:t>hai </a:t>
            </a:r>
            <a:r>
              <a:rPr lang="cy-GB" altLang="cy-GB" dirty="0">
                <a:latin typeface="Lucida Sans" pitchFamily="34" charset="0"/>
              </a:rPr>
              <a:t>athrawon eisiau i rieni gymryd rhan ond i beidio ag ymyrryd yn eu maes proffesiynol</a:t>
            </a:r>
          </a:p>
          <a:p>
            <a:pPr>
              <a:defRPr/>
            </a:pPr>
            <a:r>
              <a:rPr lang="cy-GB" altLang="cy-GB" dirty="0">
                <a:latin typeface="Lucida Sans" pitchFamily="34" charset="0"/>
              </a:rPr>
              <a:t>Rhai athrawon </a:t>
            </a:r>
            <a:r>
              <a:rPr lang="cy-GB" altLang="cy-GB" dirty="0" smtClean="0">
                <a:latin typeface="Lucida Sans" pitchFamily="34" charset="0"/>
              </a:rPr>
              <a:t>yn poeni na fyddent yn cael eu </a:t>
            </a:r>
            <a:r>
              <a:rPr lang="cy-GB" altLang="cy-GB" dirty="0">
                <a:latin typeface="Lucida Sans" pitchFamily="34" charset="0"/>
              </a:rPr>
              <a:t>trin â pharch</a:t>
            </a:r>
          </a:p>
          <a:p>
            <a:pPr>
              <a:defRPr/>
            </a:pPr>
            <a:r>
              <a:rPr lang="cy-GB" altLang="cy-GB" dirty="0">
                <a:latin typeface="Lucida Sans" pitchFamily="34" charset="0"/>
              </a:rPr>
              <a:t>Grymuso rhieni</a:t>
            </a: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716463" y="1268413"/>
            <a:ext cx="4176712" cy="4475162"/>
          </a:xfrm>
        </p:spPr>
        <p:txBody>
          <a:bodyPr rtlCol="0">
            <a:normAutofit/>
          </a:bodyPr>
          <a:lstStyle/>
          <a:p>
            <a:pPr eaLnBrk="1" fontAlgn="auto" hangingPunct="1">
              <a:spcAft>
                <a:spcPts val="0"/>
              </a:spcAft>
              <a:defRPr/>
            </a:pPr>
            <a:r>
              <a:rPr lang="en-GB" altLang="cy-GB" sz="2000" dirty="0" smtClean="0">
                <a:solidFill>
                  <a:srgbClr val="002060"/>
                </a:solidFill>
                <a:latin typeface="Lucida Sans" pitchFamily="34" charset="0"/>
              </a:rPr>
              <a:t>Some teachers want parents to be involved but not to interfere in their professional domain</a:t>
            </a:r>
          </a:p>
          <a:p>
            <a:pPr eaLnBrk="1" fontAlgn="auto" hangingPunct="1">
              <a:spcAft>
                <a:spcPts val="0"/>
              </a:spcAft>
              <a:defRPr/>
            </a:pPr>
            <a:r>
              <a:rPr lang="en-GB" altLang="cy-GB" sz="2000" dirty="0" smtClean="0">
                <a:solidFill>
                  <a:srgbClr val="002060"/>
                </a:solidFill>
                <a:latin typeface="Lucida Sans" pitchFamily="34" charset="0"/>
              </a:rPr>
              <a:t>Some teachers concerned with being treated with respect</a:t>
            </a:r>
          </a:p>
          <a:p>
            <a:pPr eaLnBrk="1" fontAlgn="auto" hangingPunct="1">
              <a:spcAft>
                <a:spcPts val="0"/>
              </a:spcAft>
              <a:defRPr/>
            </a:pPr>
            <a:r>
              <a:rPr lang="en-GB" altLang="cy-GB" sz="2000" dirty="0" smtClean="0">
                <a:solidFill>
                  <a:srgbClr val="002060"/>
                </a:solidFill>
                <a:latin typeface="Lucida Sans" pitchFamily="34" charset="0"/>
              </a:rPr>
              <a:t>Empowerment of parents</a:t>
            </a:r>
          </a:p>
          <a:p>
            <a:pPr marL="0" indent="0" eaLnBrk="1" fontAlgn="auto" hangingPunct="1">
              <a:spcAft>
                <a:spcPts val="0"/>
              </a:spcAft>
              <a:buNone/>
              <a:defRPr/>
            </a:pPr>
            <a:endParaRPr lang="en-GB" altLang="cy-GB" sz="2000" dirty="0" smtClean="0">
              <a:solidFill>
                <a:srgbClr val="002060"/>
              </a:solidFill>
              <a:latin typeface="Lucida Sans" pitchFamily="34" charset="0"/>
            </a:endParaRPr>
          </a:p>
          <a:p>
            <a:pPr marL="0" indent="0">
              <a:buNone/>
              <a:defRPr/>
            </a:pPr>
            <a:r>
              <a:rPr lang="en-GB" altLang="cy-GB" sz="2000" dirty="0" smtClean="0">
                <a:solidFill>
                  <a:srgbClr val="002060"/>
                </a:solidFill>
                <a:latin typeface="Lucida Sans" pitchFamily="34" charset="0"/>
              </a:rPr>
              <a:t>Tedx</a:t>
            </a:r>
            <a:r>
              <a:rPr lang="en-GB" altLang="cy-GB" sz="2000" dirty="0">
                <a:solidFill>
                  <a:srgbClr val="002060"/>
                </a:solidFill>
                <a:latin typeface="Lucida Sans" pitchFamily="34" charset="0"/>
              </a:rPr>
              <a:t> Talks (2013) </a:t>
            </a:r>
            <a:r>
              <a:rPr lang="en-GB" altLang="cy-GB" sz="2000" i="1" dirty="0">
                <a:solidFill>
                  <a:srgbClr val="002060"/>
                </a:solidFill>
                <a:latin typeface="Lucida Sans" pitchFamily="34" charset="0"/>
              </a:rPr>
              <a:t>Building relationships between parents and teachers </a:t>
            </a:r>
            <a:r>
              <a:rPr lang="en-GB" altLang="cy-GB" sz="2000" dirty="0">
                <a:solidFill>
                  <a:srgbClr val="002060"/>
                </a:solidFill>
                <a:latin typeface="Lucida Sans" pitchFamily="34" charset="0"/>
                <a:hlinkClick r:id="rId3"/>
              </a:rPr>
              <a:t>https://</a:t>
            </a:r>
            <a:r>
              <a:rPr lang="en-GB" altLang="cy-GB" sz="2000" dirty="0" smtClean="0">
                <a:solidFill>
                  <a:srgbClr val="002060"/>
                </a:solidFill>
                <a:latin typeface="Lucida Sans" pitchFamily="34" charset="0"/>
                <a:hlinkClick r:id="rId3"/>
              </a:rPr>
              <a:t>www.youtube.com/watch?v=kin2OdchKMQ</a:t>
            </a:r>
            <a:r>
              <a:rPr lang="en-GB" altLang="cy-GB" sz="2000" dirty="0" smtClean="0">
                <a:solidFill>
                  <a:srgbClr val="002060"/>
                </a:solidFill>
                <a:latin typeface="Lucida Sans" pitchFamily="34" charset="0"/>
              </a:rPr>
              <a:t> </a:t>
            </a:r>
          </a:p>
        </p:txBody>
      </p:sp>
    </p:spTree>
    <p:extLst>
      <p:ext uri="{BB962C8B-B14F-4D97-AF65-F5344CB8AC3E}">
        <p14:creationId xmlns:p14="http://schemas.microsoft.com/office/powerpoint/2010/main" val="380824134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5"/>
          <p:cNvSpPr>
            <a:spLocks noGrp="1" noChangeArrowheads="1"/>
          </p:cNvSpPr>
          <p:nvPr>
            <p:ph type="body" sz="half" idx="4294967295"/>
          </p:nvPr>
        </p:nvSpPr>
        <p:spPr>
          <a:xfrm>
            <a:off x="971600" y="1268413"/>
            <a:ext cx="7416824" cy="4475162"/>
          </a:xfrm>
        </p:spPr>
        <p:txBody>
          <a:bodyPr rtlCol="0">
            <a:normAutofit/>
          </a:bodyPr>
          <a:lstStyle/>
          <a:p>
            <a:pPr marL="0" indent="0" eaLnBrk="1" fontAlgn="auto" hangingPunct="1">
              <a:spcAft>
                <a:spcPts val="0"/>
              </a:spcAft>
              <a:buNone/>
              <a:defRPr/>
            </a:pPr>
            <a:r>
              <a:rPr lang="cy-GB" altLang="cy-GB" sz="3600" i="1" dirty="0" smtClean="0">
                <a:latin typeface="Lucida Sans" pitchFamily="34" charset="0"/>
              </a:rPr>
              <a:t>“</a:t>
            </a:r>
            <a:r>
              <a:rPr lang="cy-GB" altLang="cy-GB" sz="3600" i="1" dirty="0" err="1">
                <a:latin typeface="Lucida Sans" pitchFamily="34" charset="0"/>
              </a:rPr>
              <a:t>C</a:t>
            </a:r>
            <a:r>
              <a:rPr lang="cy-GB" altLang="cy-GB" sz="3600" i="1" dirty="0" err="1" smtClean="0">
                <a:latin typeface="Lucida Sans" pitchFamily="34" charset="0"/>
              </a:rPr>
              <a:t>oming</a:t>
            </a:r>
            <a:r>
              <a:rPr lang="cy-GB" altLang="cy-GB" sz="3600" i="1" dirty="0" smtClean="0">
                <a:latin typeface="Lucida Sans" pitchFamily="34" charset="0"/>
              </a:rPr>
              <a:t> </a:t>
            </a:r>
            <a:r>
              <a:rPr lang="cy-GB" altLang="cy-GB" sz="3600" i="1" dirty="0" err="1" smtClean="0">
                <a:latin typeface="Lucida Sans" pitchFamily="34" charset="0"/>
              </a:rPr>
              <a:t>together</a:t>
            </a:r>
            <a:r>
              <a:rPr lang="cy-GB" altLang="cy-GB" sz="3600" i="1" dirty="0" smtClean="0">
                <a:latin typeface="Lucida Sans" pitchFamily="34" charset="0"/>
              </a:rPr>
              <a:t> is a </a:t>
            </a:r>
            <a:r>
              <a:rPr lang="cy-GB" altLang="cy-GB" sz="3600" i="1" dirty="0" err="1" smtClean="0">
                <a:latin typeface="Lucida Sans" pitchFamily="34" charset="0"/>
              </a:rPr>
              <a:t>beginning</a:t>
            </a:r>
            <a:r>
              <a:rPr lang="cy-GB" altLang="cy-GB" sz="3600" i="1" dirty="0" smtClean="0">
                <a:latin typeface="Lucida Sans" pitchFamily="34" charset="0"/>
              </a:rPr>
              <a:t>; </a:t>
            </a:r>
            <a:r>
              <a:rPr lang="cy-GB" altLang="cy-GB" sz="3600" i="1" dirty="0" err="1" smtClean="0">
                <a:latin typeface="Lucida Sans" pitchFamily="34" charset="0"/>
              </a:rPr>
              <a:t>keeping</a:t>
            </a:r>
            <a:r>
              <a:rPr lang="cy-GB" altLang="cy-GB" sz="3600" i="1" dirty="0" smtClean="0">
                <a:latin typeface="Lucida Sans" pitchFamily="34" charset="0"/>
              </a:rPr>
              <a:t> </a:t>
            </a:r>
            <a:r>
              <a:rPr lang="cy-GB" altLang="cy-GB" sz="3600" i="1" dirty="0" err="1" smtClean="0">
                <a:latin typeface="Lucida Sans" pitchFamily="34" charset="0"/>
              </a:rPr>
              <a:t>together</a:t>
            </a:r>
            <a:r>
              <a:rPr lang="cy-GB" altLang="cy-GB" sz="3600" i="1" dirty="0" smtClean="0">
                <a:latin typeface="Lucida Sans" pitchFamily="34" charset="0"/>
              </a:rPr>
              <a:t> is </a:t>
            </a:r>
            <a:r>
              <a:rPr lang="cy-GB" altLang="cy-GB" sz="3600" i="1" dirty="0" err="1" smtClean="0">
                <a:latin typeface="Lucida Sans" pitchFamily="34" charset="0"/>
              </a:rPr>
              <a:t>progress</a:t>
            </a:r>
            <a:r>
              <a:rPr lang="cy-GB" altLang="cy-GB" sz="3600" i="1" dirty="0" smtClean="0">
                <a:latin typeface="Lucida Sans" pitchFamily="34" charset="0"/>
              </a:rPr>
              <a:t>; </a:t>
            </a:r>
            <a:r>
              <a:rPr lang="cy-GB" altLang="cy-GB" sz="3600" i="1" dirty="0" err="1" smtClean="0">
                <a:latin typeface="Lucida Sans" pitchFamily="34" charset="0"/>
              </a:rPr>
              <a:t>working</a:t>
            </a:r>
            <a:r>
              <a:rPr lang="cy-GB" altLang="cy-GB" sz="3600" i="1" dirty="0" smtClean="0">
                <a:latin typeface="Lucida Sans" pitchFamily="34" charset="0"/>
              </a:rPr>
              <a:t> </a:t>
            </a:r>
            <a:r>
              <a:rPr lang="cy-GB" altLang="cy-GB" sz="3600" i="1" dirty="0" err="1" smtClean="0">
                <a:latin typeface="Lucida Sans" pitchFamily="34" charset="0"/>
              </a:rPr>
              <a:t>together</a:t>
            </a:r>
            <a:r>
              <a:rPr lang="cy-GB" altLang="cy-GB" sz="3600" i="1" dirty="0" smtClean="0">
                <a:latin typeface="Lucida Sans" pitchFamily="34" charset="0"/>
              </a:rPr>
              <a:t> is </a:t>
            </a:r>
            <a:r>
              <a:rPr lang="cy-GB" altLang="cy-GB" sz="3600" i="1" dirty="0" err="1" smtClean="0">
                <a:latin typeface="Lucida Sans" pitchFamily="34" charset="0"/>
              </a:rPr>
              <a:t>success</a:t>
            </a:r>
            <a:r>
              <a:rPr lang="cy-GB" altLang="cy-GB" sz="3600" i="1" dirty="0" smtClean="0">
                <a:latin typeface="Lucida Sans" pitchFamily="34" charset="0"/>
              </a:rPr>
              <a:t>”</a:t>
            </a:r>
          </a:p>
          <a:p>
            <a:pPr marL="0" indent="0" algn="r" eaLnBrk="1" fontAlgn="auto" hangingPunct="1">
              <a:spcAft>
                <a:spcPts val="0"/>
              </a:spcAft>
              <a:buNone/>
              <a:defRPr/>
            </a:pPr>
            <a:r>
              <a:rPr lang="cy-GB" altLang="cy-GB" dirty="0" smtClean="0">
                <a:latin typeface="Lucida Sans" pitchFamily="34" charset="0"/>
              </a:rPr>
              <a:t>(Henry Ford)</a:t>
            </a:r>
          </a:p>
        </p:txBody>
      </p:sp>
    </p:spTree>
    <p:extLst>
      <p:ext uri="{BB962C8B-B14F-4D97-AF65-F5344CB8AC3E}">
        <p14:creationId xmlns:p14="http://schemas.microsoft.com/office/powerpoint/2010/main" val="292867703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83568" y="404813"/>
            <a:ext cx="7088832" cy="359891"/>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Cyfeiriadau</a:t>
            </a: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References</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4294967295"/>
          </p:nvPr>
        </p:nvSpPr>
        <p:spPr>
          <a:xfrm>
            <a:off x="0" y="1268413"/>
            <a:ext cx="4025900" cy="4475162"/>
          </a:xfrm>
        </p:spPr>
        <p:txBody>
          <a:bodyPr rtlCol="0">
            <a:normAutofit/>
          </a:bodyPr>
          <a:lstStyle/>
          <a:p>
            <a:pPr algn="just">
              <a:spcBef>
                <a:spcPts val="600"/>
              </a:spcBef>
              <a:defRPr/>
            </a:pP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2" name="TextBox 1"/>
          <p:cNvSpPr txBox="1"/>
          <p:nvPr/>
        </p:nvSpPr>
        <p:spPr>
          <a:xfrm>
            <a:off x="395536" y="1268413"/>
            <a:ext cx="8496944" cy="4524315"/>
          </a:xfrm>
          <a:prstGeom prst="rect">
            <a:avLst/>
          </a:prstGeom>
          <a:noFill/>
        </p:spPr>
        <p:txBody>
          <a:bodyPr wrap="square" rtlCol="0">
            <a:spAutoFit/>
          </a:bodyPr>
          <a:lstStyle/>
          <a:p>
            <a:pPr indent="-457200"/>
            <a:r>
              <a:rPr lang="en-GB" sz="1400" dirty="0" err="1">
                <a:latin typeface="Lucida Sans" panose="020B0602030504020204" pitchFamily="34" charset="0"/>
              </a:rPr>
              <a:t>Amatea</a:t>
            </a:r>
            <a:r>
              <a:rPr lang="en-GB" sz="1400" dirty="0">
                <a:latin typeface="Lucida Sans" panose="020B0602030504020204" pitchFamily="34" charset="0"/>
              </a:rPr>
              <a:t>, E.S., </a:t>
            </a:r>
            <a:r>
              <a:rPr lang="en-GB" sz="1400" dirty="0" err="1">
                <a:latin typeface="Lucida Sans" panose="020B0602030504020204" pitchFamily="34" charset="0"/>
              </a:rPr>
              <a:t>Cholewa</a:t>
            </a:r>
            <a:r>
              <a:rPr lang="en-GB" sz="1400" dirty="0">
                <a:latin typeface="Lucida Sans" panose="020B0602030504020204" pitchFamily="34" charset="0"/>
              </a:rPr>
              <a:t>, B. and </a:t>
            </a:r>
            <a:r>
              <a:rPr lang="en-GB" sz="1400" dirty="0" err="1">
                <a:latin typeface="Lucida Sans" panose="020B0602030504020204" pitchFamily="34" charset="0"/>
              </a:rPr>
              <a:t>Mixon</a:t>
            </a:r>
            <a:r>
              <a:rPr lang="en-GB" sz="1400" dirty="0">
                <a:latin typeface="Lucida Sans" panose="020B0602030504020204" pitchFamily="34" charset="0"/>
              </a:rPr>
              <a:t>, </a:t>
            </a:r>
            <a:r>
              <a:rPr lang="en-GB" sz="1400" dirty="0" smtClean="0">
                <a:latin typeface="Lucida Sans" panose="020B0602030504020204" pitchFamily="34" charset="0"/>
              </a:rPr>
              <a:t>K.A. (2012) ‘Influencing </a:t>
            </a:r>
            <a:r>
              <a:rPr lang="en-GB" sz="1400" dirty="0">
                <a:latin typeface="Lucida Sans" panose="020B0602030504020204" pitchFamily="34" charset="0"/>
              </a:rPr>
              <a:t>preservice teachers’ attitudes about working with low-income and/or ethnic minority </a:t>
            </a:r>
            <a:r>
              <a:rPr lang="en-GB" sz="1400" dirty="0" smtClean="0">
                <a:latin typeface="Lucida Sans" panose="020B0602030504020204" pitchFamily="34" charset="0"/>
              </a:rPr>
              <a:t>families’,</a:t>
            </a:r>
            <a:r>
              <a:rPr lang="en-GB" sz="1400" i="1" dirty="0" smtClean="0">
                <a:latin typeface="Lucida Sans" panose="020B0602030504020204" pitchFamily="34" charset="0"/>
              </a:rPr>
              <a:t> </a:t>
            </a:r>
            <a:r>
              <a:rPr lang="en-GB" sz="1400" i="1" dirty="0">
                <a:latin typeface="Lucida Sans" panose="020B0602030504020204" pitchFamily="34" charset="0"/>
              </a:rPr>
              <a:t>Urban Education</a:t>
            </a:r>
            <a:r>
              <a:rPr lang="en-GB" sz="1400" dirty="0">
                <a:latin typeface="Lucida Sans" panose="020B0602030504020204" pitchFamily="34" charset="0"/>
              </a:rPr>
              <a:t>, 47(4), pp.801-834.</a:t>
            </a:r>
          </a:p>
          <a:p>
            <a:pPr indent="-457200"/>
            <a:r>
              <a:rPr lang="en-GB" sz="1400" dirty="0" smtClean="0">
                <a:latin typeface="Lucida Sans" panose="020B0602030504020204" pitchFamily="34" charset="0"/>
              </a:rPr>
              <a:t>Banerjee</a:t>
            </a:r>
            <a:r>
              <a:rPr lang="en-GB" sz="1400" dirty="0">
                <a:latin typeface="Lucida Sans" panose="020B0602030504020204" pitchFamily="34" charset="0"/>
              </a:rPr>
              <a:t>, </a:t>
            </a:r>
            <a:r>
              <a:rPr lang="en-GB" sz="1400" dirty="0" smtClean="0">
                <a:latin typeface="Lucida Sans" panose="020B0602030504020204" pitchFamily="34" charset="0"/>
              </a:rPr>
              <a:t>P.A. (2016) ‘A </a:t>
            </a:r>
            <a:r>
              <a:rPr lang="en-GB" sz="1400" dirty="0">
                <a:latin typeface="Lucida Sans" panose="020B0602030504020204" pitchFamily="34" charset="0"/>
              </a:rPr>
              <a:t>systematic review of factors linked to poor academic performance of disadvantaged students in science and maths in </a:t>
            </a:r>
            <a:r>
              <a:rPr lang="en-GB" sz="1400" dirty="0" smtClean="0">
                <a:latin typeface="Lucida Sans" panose="020B0602030504020204" pitchFamily="34" charset="0"/>
              </a:rPr>
              <a:t>schools’, </a:t>
            </a:r>
            <a:r>
              <a:rPr lang="en-GB" sz="1400" i="1" dirty="0" smtClean="0">
                <a:latin typeface="Lucida Sans" panose="020B0602030504020204" pitchFamily="34" charset="0"/>
              </a:rPr>
              <a:t>Cogent </a:t>
            </a:r>
            <a:r>
              <a:rPr lang="en-GB" sz="1400" i="1" dirty="0">
                <a:latin typeface="Lucida Sans" panose="020B0602030504020204" pitchFamily="34" charset="0"/>
              </a:rPr>
              <a:t>Education</a:t>
            </a:r>
            <a:r>
              <a:rPr lang="en-GB" sz="1400" dirty="0">
                <a:latin typeface="Lucida Sans" panose="020B0602030504020204" pitchFamily="34" charset="0"/>
              </a:rPr>
              <a:t>, 3(1</a:t>
            </a:r>
            <a:r>
              <a:rPr lang="en-GB" sz="1400" dirty="0" smtClean="0">
                <a:latin typeface="Lucida Sans" panose="020B0602030504020204" pitchFamily="34" charset="0"/>
              </a:rPr>
              <a:t>).</a:t>
            </a:r>
            <a:endParaRPr lang="en-GB" sz="1400" dirty="0">
              <a:latin typeface="Lucida Sans" panose="020B0602030504020204" pitchFamily="34" charset="0"/>
            </a:endParaRPr>
          </a:p>
          <a:p>
            <a:pPr indent="-457200"/>
            <a:r>
              <a:rPr lang="en-GB" sz="1400" dirty="0" smtClean="0">
                <a:latin typeface="Lucida Sans" panose="020B0602030504020204" pitchFamily="34" charset="0"/>
              </a:rPr>
              <a:t>Benders, D. </a:t>
            </a:r>
            <a:r>
              <a:rPr lang="en-GB" sz="1400" dirty="0">
                <a:latin typeface="Lucida Sans" panose="020B0602030504020204" pitchFamily="34" charset="0"/>
              </a:rPr>
              <a:t>(2013) </a:t>
            </a:r>
            <a:r>
              <a:rPr lang="en-GB" sz="1400" dirty="0" smtClean="0">
                <a:latin typeface="Lucida Sans" panose="020B0602030504020204" pitchFamily="34" charset="0"/>
              </a:rPr>
              <a:t>‘Role </a:t>
            </a:r>
            <a:r>
              <a:rPr lang="en-GB" sz="1400" dirty="0">
                <a:latin typeface="Lucida Sans" panose="020B0602030504020204" pitchFamily="34" charset="0"/>
              </a:rPr>
              <a:t>of socioeconomics in </a:t>
            </a:r>
            <a:r>
              <a:rPr lang="en-GB" sz="1400" dirty="0" smtClean="0">
                <a:latin typeface="Lucida Sans" panose="020B0602030504020204" pitchFamily="34" charset="0"/>
              </a:rPr>
              <a:t>education’, </a:t>
            </a:r>
            <a:r>
              <a:rPr lang="en-GB" sz="1400" i="1" dirty="0">
                <a:latin typeface="Lucida Sans" panose="020B0602030504020204" pitchFamily="34" charset="0"/>
              </a:rPr>
              <a:t>International Journal of </a:t>
            </a:r>
            <a:r>
              <a:rPr lang="en-GB" sz="1400" i="1" dirty="0" smtClean="0">
                <a:latin typeface="Lucida Sans" panose="020B0602030504020204" pitchFamily="34" charset="0"/>
              </a:rPr>
              <a:t>Social Work and Human Services Practice. </a:t>
            </a:r>
            <a:r>
              <a:rPr lang="nn-NO" sz="1400" dirty="0">
                <a:latin typeface="Lucida Sans" panose="020B0602030504020204" pitchFamily="34" charset="0"/>
              </a:rPr>
              <a:t>Vol.1. </a:t>
            </a:r>
            <a:r>
              <a:rPr lang="nn-NO" sz="1400" dirty="0" smtClean="0">
                <a:latin typeface="Lucida Sans" panose="020B0602030504020204" pitchFamily="34" charset="0"/>
              </a:rPr>
              <a:t>No.1, </a:t>
            </a:r>
            <a:r>
              <a:rPr lang="nn-NO" sz="1400" dirty="0">
                <a:latin typeface="Lucida Sans" panose="020B0602030504020204" pitchFamily="34" charset="0"/>
              </a:rPr>
              <a:t>pp. </a:t>
            </a:r>
            <a:r>
              <a:rPr lang="nn-NO" sz="1400" dirty="0" smtClean="0">
                <a:latin typeface="Lucida Sans" panose="020B0602030504020204" pitchFamily="34" charset="0"/>
              </a:rPr>
              <a:t>38-44.</a:t>
            </a:r>
            <a:endParaRPr lang="en-GB" sz="1400" dirty="0" smtClean="0">
              <a:latin typeface="Lucida Sans" panose="020B0602030504020204" pitchFamily="34" charset="0"/>
            </a:endParaRPr>
          </a:p>
          <a:p>
            <a:pPr indent="-457200"/>
            <a:r>
              <a:rPr lang="en-GB" sz="1400" dirty="0" smtClean="0">
                <a:latin typeface="Lucida Sans" panose="020B0602030504020204" pitchFamily="34" charset="0"/>
              </a:rPr>
              <a:t>[The] British Association of Social Workers (BASW) (2020) </a:t>
            </a:r>
            <a:r>
              <a:rPr lang="en-GB" sz="1400" i="1" dirty="0">
                <a:latin typeface="Lucida Sans" panose="020B0602030504020204" pitchFamily="34" charset="0"/>
              </a:rPr>
              <a:t>Professional Capabilities Framework (PCF</a:t>
            </a:r>
            <a:r>
              <a:rPr lang="en-GB" sz="1400" dirty="0">
                <a:latin typeface="Lucida Sans" panose="020B0602030504020204" pitchFamily="34" charset="0"/>
              </a:rPr>
              <a:t>) </a:t>
            </a:r>
            <a:r>
              <a:rPr lang="en-GB" sz="1400" dirty="0">
                <a:latin typeface="Lucida Sans" panose="020B0602030504020204" pitchFamily="34" charset="0"/>
                <a:hlinkClick r:id="rId3"/>
              </a:rPr>
              <a:t>https://</a:t>
            </a:r>
            <a:r>
              <a:rPr lang="en-GB" sz="1400" dirty="0" smtClean="0">
                <a:latin typeface="Lucida Sans" panose="020B0602030504020204" pitchFamily="34" charset="0"/>
                <a:hlinkClick r:id="rId3"/>
              </a:rPr>
              <a:t>www.basw.co.uk/social-work-training/professional-capabilities-framework-pcf</a:t>
            </a:r>
            <a:r>
              <a:rPr lang="en-GB" sz="1400" dirty="0" smtClean="0">
                <a:latin typeface="Lucida Sans" panose="020B0602030504020204" pitchFamily="34" charset="0"/>
              </a:rPr>
              <a:t> [Accessed: March 23 2020].</a:t>
            </a:r>
          </a:p>
          <a:p>
            <a:pPr indent="-457200"/>
            <a:r>
              <a:rPr lang="en-GB" sz="1400" dirty="0" smtClean="0">
                <a:latin typeface="Lucida Sans" panose="020B0602030504020204" pitchFamily="34" charset="0"/>
              </a:rPr>
              <a:t>Department of Health </a:t>
            </a:r>
            <a:r>
              <a:rPr lang="en-GB" sz="1400" dirty="0">
                <a:latin typeface="Lucida Sans" panose="020B0602030504020204" pitchFamily="34" charset="0"/>
              </a:rPr>
              <a:t>and Social Care (2019) Strengths-based approach:</a:t>
            </a:r>
          </a:p>
          <a:p>
            <a:pPr indent="-457200"/>
            <a:r>
              <a:rPr lang="en-GB" sz="1400" dirty="0">
                <a:latin typeface="Lucida Sans" panose="020B0602030504020204" pitchFamily="34" charset="0"/>
              </a:rPr>
              <a:t>Practice Framework and Practice Handbook </a:t>
            </a:r>
            <a:r>
              <a:rPr lang="en-GB" sz="1400" dirty="0">
                <a:latin typeface="Lucida Sans" panose="020B0602030504020204" pitchFamily="34" charset="0"/>
                <a:hlinkClick r:id="rId4"/>
              </a:rPr>
              <a:t>https://</a:t>
            </a:r>
            <a:r>
              <a:rPr lang="en-GB" sz="1400" dirty="0" smtClean="0">
                <a:latin typeface="Lucida Sans" panose="020B0602030504020204" pitchFamily="34" charset="0"/>
                <a:hlinkClick r:id="rId4"/>
              </a:rPr>
              <a:t>assets.publishing.service.gov.uk/government/uploads/system/uploads/attachment_data/file/778134/stengths-based-approach-practice-framework-and-handbook.pdf</a:t>
            </a:r>
            <a:r>
              <a:rPr lang="en-GB" sz="1400" dirty="0" smtClean="0">
                <a:latin typeface="Lucida Sans" panose="020B0602030504020204" pitchFamily="34" charset="0"/>
              </a:rPr>
              <a:t> [Accessed: March 23 2020].</a:t>
            </a:r>
          </a:p>
          <a:p>
            <a:pPr indent="-457200"/>
            <a:r>
              <a:rPr lang="en-GB" sz="1400" dirty="0" smtClean="0">
                <a:latin typeface="Lucida Sans" panose="020B0602030504020204" pitchFamily="34" charset="0"/>
              </a:rPr>
              <a:t>Gasper, M. (2010) </a:t>
            </a:r>
            <a:r>
              <a:rPr lang="en-GB" sz="1400" i="1" dirty="0" smtClean="0">
                <a:latin typeface="Lucida Sans" panose="020B0602030504020204" pitchFamily="34" charset="0"/>
              </a:rPr>
              <a:t>Multi-agency Working in the Early Years. </a:t>
            </a:r>
            <a:r>
              <a:rPr lang="en-GB" sz="1400" dirty="0" smtClean="0">
                <a:latin typeface="Lucida Sans" panose="020B0602030504020204" pitchFamily="34" charset="0"/>
              </a:rPr>
              <a:t>London: Sage Publications Ltd.</a:t>
            </a:r>
          </a:p>
          <a:p>
            <a:pPr indent="-457200"/>
            <a:r>
              <a:rPr lang="en-GB" sz="1400" dirty="0" err="1">
                <a:latin typeface="Lucida Sans" panose="020B0602030504020204" pitchFamily="34" charset="0"/>
              </a:rPr>
              <a:t>Harbert</a:t>
            </a:r>
            <a:r>
              <a:rPr lang="en-GB" sz="1400" dirty="0">
                <a:latin typeface="Lucida Sans" panose="020B0602030504020204" pitchFamily="34" charset="0"/>
              </a:rPr>
              <a:t>, </a:t>
            </a:r>
            <a:r>
              <a:rPr lang="en-GB" sz="1400" dirty="0" smtClean="0">
                <a:latin typeface="Lucida Sans" panose="020B0602030504020204" pitchFamily="34" charset="0"/>
              </a:rPr>
              <a:t>W.T. (2017) </a:t>
            </a:r>
            <a:r>
              <a:rPr lang="en-GB" sz="1400" dirty="0">
                <a:latin typeface="Lucida Sans" panose="020B0602030504020204" pitchFamily="34" charset="0"/>
              </a:rPr>
              <a:t>Teachers Attitude Towards Poverty &amp; Its Impact on Students</a:t>
            </a:r>
            <a:r>
              <a:rPr lang="en-GB" sz="1400" dirty="0" smtClean="0">
                <a:latin typeface="Lucida Sans" panose="020B0602030504020204" pitchFamily="34" charset="0"/>
              </a:rPr>
              <a:t>. [Unpublished thesis]. </a:t>
            </a:r>
          </a:p>
          <a:p>
            <a:endParaRPr lang="en-GB" dirty="0">
              <a:latin typeface="Lucida Sans" panose="020B0602030504020204" pitchFamily="34" charset="0"/>
            </a:endParaRPr>
          </a:p>
          <a:p>
            <a:r>
              <a:rPr lang="en-GB" dirty="0" smtClean="0">
                <a:latin typeface="Lucida Sans" panose="020B0602030504020204" pitchFamily="34" charset="0"/>
              </a:rPr>
              <a:t>  </a:t>
            </a:r>
            <a:endParaRPr lang="en-GB" dirty="0">
              <a:latin typeface="Lucida Sans" panose="020B0602030504020204" pitchFamily="34" charset="0"/>
            </a:endParaRPr>
          </a:p>
        </p:txBody>
      </p:sp>
    </p:spTree>
    <p:extLst>
      <p:ext uri="{BB962C8B-B14F-4D97-AF65-F5344CB8AC3E}">
        <p14:creationId xmlns:p14="http://schemas.microsoft.com/office/powerpoint/2010/main" val="290999242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83568" y="404813"/>
            <a:ext cx="7088832" cy="287883"/>
          </a:xfrm>
        </p:spPr>
        <p:txBody>
          <a:bodyPr rtlCol="0">
            <a:noAutofit/>
          </a:bodyPr>
          <a:lstStyle/>
          <a:p>
            <a:pPr eaLnBrk="1" fontAlgn="auto" hangingPunct="1">
              <a:spcAft>
                <a:spcPts val="0"/>
              </a:spcAft>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Cyfeiriadau</a:t>
            </a:r>
            <a:r>
              <a:rPr lang="cy-GB" altLang="en-US" sz="2400" kern="0" dirty="0">
                <a:solidFill>
                  <a:srgbClr val="000000"/>
                </a:solidFill>
                <a:latin typeface="Lucida Sans" panose="020B0602030504020204" pitchFamily="34" charset="0"/>
                <a:ea typeface="ＭＳ Ｐゴシック" panose="020B0600070205080204" pitchFamily="34" charset="-128"/>
              </a:rPr>
              <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smtClean="0">
                <a:solidFill>
                  <a:srgbClr val="002060"/>
                </a:solidFill>
                <a:latin typeface="Lucida Sans" panose="020B0602030504020204" pitchFamily="34" charset="0"/>
                <a:ea typeface="ＭＳ Ｐゴシック" panose="020B0600070205080204" pitchFamily="34" charset="-128"/>
              </a:rPr>
              <a:t>References</a:t>
            </a:r>
            <a:endParaRPr lang="en-GB" altLang="cy-GB" sz="2400" dirty="0" smtClean="0">
              <a:solidFill>
                <a:srgbClr val="002060"/>
              </a:solidFill>
              <a:latin typeface="Lucida Sans" pitchFamily="34" charset="0"/>
            </a:endParaRPr>
          </a:p>
        </p:txBody>
      </p:sp>
      <p:sp>
        <p:nvSpPr>
          <p:cNvPr id="5123" name="Rectangle 5"/>
          <p:cNvSpPr>
            <a:spLocks noGrp="1" noChangeArrowheads="1"/>
          </p:cNvSpPr>
          <p:nvPr>
            <p:ph type="body" sz="half" idx="4294967295"/>
          </p:nvPr>
        </p:nvSpPr>
        <p:spPr>
          <a:xfrm>
            <a:off x="0" y="1268413"/>
            <a:ext cx="4025900" cy="4475162"/>
          </a:xfrm>
        </p:spPr>
        <p:txBody>
          <a:bodyPr rtlCol="0">
            <a:normAutofit/>
          </a:bodyPr>
          <a:lstStyle/>
          <a:p>
            <a:pPr algn="just">
              <a:spcBef>
                <a:spcPts val="600"/>
              </a:spcBef>
              <a:defRPr/>
            </a:pPr>
            <a:endParaRPr lang="cy-GB" altLang="en-US" sz="2200" kern="0" dirty="0">
              <a:solidFill>
                <a:srgbClr val="000000"/>
              </a:solidFill>
              <a:latin typeface="Lucida Sans" panose="020B0602030504020204" pitchFamily="34" charset="0"/>
              <a:ea typeface="ＭＳ Ｐゴシック" panose="020B0600070205080204" pitchFamily="34" charset="-128"/>
              <a:cs typeface="Times New Roman" panose="02020603050405020304" pitchFamily="18" charset="0"/>
            </a:endParaRPr>
          </a:p>
          <a:p>
            <a:pPr marL="0" indent="0" eaLnBrk="1" fontAlgn="auto" hangingPunct="1">
              <a:spcAft>
                <a:spcPts val="0"/>
              </a:spcAft>
              <a:buFont typeface="Arial" panose="020B0604020202020204" pitchFamily="34" charset="0"/>
              <a:buNone/>
              <a:defRPr/>
            </a:pPr>
            <a:endParaRPr lang="cy-GB" altLang="cy-GB" dirty="0" smtClean="0">
              <a:latin typeface="Lucida Sans" pitchFamily="34" charset="0"/>
            </a:endParaRPr>
          </a:p>
        </p:txBody>
      </p:sp>
      <p:sp>
        <p:nvSpPr>
          <p:cNvPr id="2" name="TextBox 1"/>
          <p:cNvSpPr txBox="1"/>
          <p:nvPr/>
        </p:nvSpPr>
        <p:spPr>
          <a:xfrm>
            <a:off x="251520" y="1124744"/>
            <a:ext cx="8496944" cy="5232202"/>
          </a:xfrm>
          <a:prstGeom prst="rect">
            <a:avLst/>
          </a:prstGeom>
          <a:noFill/>
        </p:spPr>
        <p:txBody>
          <a:bodyPr wrap="square" rtlCol="0">
            <a:spAutoFit/>
          </a:bodyPr>
          <a:lstStyle/>
          <a:p>
            <a:r>
              <a:rPr lang="en-GB" sz="1400" dirty="0" err="1" smtClean="0">
                <a:latin typeface="Lucida Sans" panose="020B0602030504020204" pitchFamily="34" charset="0"/>
              </a:rPr>
              <a:t>MacNaughton</a:t>
            </a:r>
            <a:r>
              <a:rPr lang="en-GB" sz="1400" dirty="0" smtClean="0">
                <a:latin typeface="Lucida Sans" panose="020B0602030504020204" pitchFamily="34" charset="0"/>
              </a:rPr>
              <a:t>, G. and Hughes, P. (2011) </a:t>
            </a:r>
            <a:r>
              <a:rPr lang="en-GB" sz="1400" i="1" dirty="0" smtClean="0">
                <a:latin typeface="Lucida Sans" panose="020B0602030504020204" pitchFamily="34" charset="0"/>
              </a:rPr>
              <a:t>Parents and Professionals in Early Childhood Settings. </a:t>
            </a:r>
            <a:r>
              <a:rPr lang="en-GB" sz="1400" dirty="0" smtClean="0">
                <a:latin typeface="Lucida Sans" panose="020B0602030504020204" pitchFamily="34" charset="0"/>
              </a:rPr>
              <a:t>Maidenhead: Open University Press.</a:t>
            </a:r>
          </a:p>
          <a:p>
            <a:r>
              <a:rPr lang="en-GB" sz="1400" dirty="0" smtClean="0">
                <a:latin typeface="Lucida Sans" panose="020B0602030504020204" pitchFamily="34" charset="0"/>
              </a:rPr>
              <a:t>Reardon, S. F. </a:t>
            </a:r>
            <a:r>
              <a:rPr lang="en-GB" sz="1400" dirty="0">
                <a:latin typeface="Lucida Sans" panose="020B0602030504020204" pitchFamily="34" charset="0"/>
              </a:rPr>
              <a:t>(</a:t>
            </a:r>
            <a:r>
              <a:rPr lang="en-GB" sz="1400" dirty="0" smtClean="0">
                <a:latin typeface="Lucida Sans" panose="020B0602030504020204" pitchFamily="34" charset="0"/>
              </a:rPr>
              <a:t>2012) ‘The </a:t>
            </a:r>
            <a:r>
              <a:rPr lang="en-GB" sz="1400" dirty="0">
                <a:latin typeface="Lucida Sans" panose="020B0602030504020204" pitchFamily="34" charset="0"/>
              </a:rPr>
              <a:t>Widening Academic Achievement Gap Between the Rich and the </a:t>
            </a:r>
            <a:r>
              <a:rPr lang="en-GB" sz="1400" dirty="0" smtClean="0">
                <a:latin typeface="Lucida Sans" panose="020B0602030504020204" pitchFamily="34" charset="0"/>
              </a:rPr>
              <a:t>Poor: New </a:t>
            </a:r>
            <a:r>
              <a:rPr lang="en-GB" sz="1400" dirty="0">
                <a:latin typeface="Lucida Sans" panose="020B0602030504020204" pitchFamily="34" charset="0"/>
              </a:rPr>
              <a:t>Evidence and Possible </a:t>
            </a:r>
            <a:r>
              <a:rPr lang="en-GB" sz="1400" dirty="0" smtClean="0">
                <a:latin typeface="Lucida Sans" panose="020B0602030504020204" pitchFamily="34" charset="0"/>
              </a:rPr>
              <a:t>Explanation’, [On-line]. </a:t>
            </a:r>
            <a:r>
              <a:rPr lang="en-GB" sz="1400" dirty="0">
                <a:latin typeface="Lucida Sans" panose="020B0602030504020204" pitchFamily="34" charset="0"/>
              </a:rPr>
              <a:t>Available at: </a:t>
            </a:r>
            <a:r>
              <a:rPr lang="en-GB" sz="1400" dirty="0">
                <a:latin typeface="Lucida Sans" panose="020B0602030504020204" pitchFamily="34" charset="0"/>
                <a:hlinkClick r:id="rId3"/>
              </a:rPr>
              <a:t>https://</a:t>
            </a:r>
            <a:r>
              <a:rPr lang="en-GB" sz="1400" dirty="0" smtClean="0">
                <a:latin typeface="Lucida Sans" panose="020B0602030504020204" pitchFamily="34" charset="0"/>
                <a:hlinkClick r:id="rId3"/>
              </a:rPr>
              <a:t>inequality.stanford.edu/sites/default/files/The%20Widening%20Income%20Acheivement%20Gap%20Between%20the%20Rich%20and%20The%20Poor.pdf</a:t>
            </a:r>
            <a:r>
              <a:rPr lang="en-GB" sz="1400" dirty="0">
                <a:latin typeface="Lucida Sans" panose="020B0602030504020204" pitchFamily="34" charset="0"/>
              </a:rPr>
              <a:t> [Accessed: March 23 2020].</a:t>
            </a:r>
          </a:p>
          <a:p>
            <a:r>
              <a:rPr lang="en-GB" sz="1400" dirty="0" smtClean="0">
                <a:latin typeface="Lucida Sans" panose="020B0602030504020204" pitchFamily="34" charset="0"/>
              </a:rPr>
              <a:t>Social </a:t>
            </a:r>
            <a:r>
              <a:rPr lang="en-GB" sz="1400" dirty="0">
                <a:latin typeface="Lucida Sans" panose="020B0602030504020204" pitchFamily="34" charset="0"/>
              </a:rPr>
              <a:t>Care Institute for Excellence (2018) </a:t>
            </a:r>
            <a:r>
              <a:rPr lang="en-GB" sz="1400" i="1" dirty="0">
                <a:latin typeface="Lucida Sans" panose="020B0602030504020204" pitchFamily="34" charset="0"/>
              </a:rPr>
              <a:t>Doncaster: using strengths-based approaches in children's social work </a:t>
            </a:r>
            <a:r>
              <a:rPr lang="en-GB" sz="1400" dirty="0">
                <a:latin typeface="Lucida Sans" panose="020B0602030504020204" pitchFamily="34" charset="0"/>
                <a:hlinkClick r:id="rId4"/>
              </a:rPr>
              <a:t>https://</a:t>
            </a:r>
            <a:r>
              <a:rPr lang="en-GB" sz="1400" dirty="0" smtClean="0">
                <a:latin typeface="Lucida Sans" panose="020B0602030504020204" pitchFamily="34" charset="0"/>
                <a:hlinkClick r:id="rId4"/>
              </a:rPr>
              <a:t>www.youtube.com/watch?v=bCiy8XHhk4A</a:t>
            </a:r>
            <a:r>
              <a:rPr lang="en-GB" sz="1400" dirty="0" smtClean="0">
                <a:latin typeface="Lucida Sans" panose="020B0602030504020204" pitchFamily="34" charset="0"/>
              </a:rPr>
              <a:t> [</a:t>
            </a:r>
            <a:r>
              <a:rPr lang="en-GB" sz="1400" dirty="0">
                <a:latin typeface="Lucida Sans" panose="020B0602030504020204" pitchFamily="34" charset="0"/>
              </a:rPr>
              <a:t>Accessed: March 23 2020</a:t>
            </a:r>
            <a:r>
              <a:rPr lang="en-GB" sz="1400" dirty="0" smtClean="0">
                <a:latin typeface="Lucida Sans" panose="020B0602030504020204" pitchFamily="34" charset="0"/>
              </a:rPr>
              <a:t>].</a:t>
            </a:r>
          </a:p>
          <a:p>
            <a:r>
              <a:rPr lang="en-GB" sz="1400" dirty="0" smtClean="0">
                <a:latin typeface="Lucida Sans" panose="020B0602030504020204" pitchFamily="34" charset="0"/>
              </a:rPr>
              <a:t>Social Care Wales (2020) </a:t>
            </a:r>
            <a:r>
              <a:rPr lang="en-GB" sz="1400" i="1" dirty="0" smtClean="0">
                <a:latin typeface="Lucida Sans" panose="020B0602030504020204" pitchFamily="34" charset="0"/>
              </a:rPr>
              <a:t>Induction for health and social care</a:t>
            </a:r>
            <a:r>
              <a:rPr lang="en-GB" sz="1400" i="1" dirty="0">
                <a:latin typeface="Lucida Sans" panose="020B0602030504020204" pitchFamily="34" charset="0"/>
              </a:rPr>
              <a:t>, </a:t>
            </a:r>
            <a:r>
              <a:rPr lang="en-GB" sz="1400" dirty="0">
                <a:latin typeface="Lucida Sans" panose="020B0602030504020204" pitchFamily="34" charset="0"/>
                <a:hlinkClick r:id="rId5"/>
              </a:rPr>
              <a:t>https://</a:t>
            </a:r>
            <a:r>
              <a:rPr lang="en-GB" sz="1400" dirty="0" smtClean="0">
                <a:latin typeface="Lucida Sans" panose="020B0602030504020204" pitchFamily="34" charset="0"/>
                <a:hlinkClick r:id="rId5"/>
              </a:rPr>
              <a:t>socialcare.wales/learning-and-development/induction-for-health-and-social-care</a:t>
            </a:r>
            <a:r>
              <a:rPr lang="en-GB" sz="1400" dirty="0" smtClean="0">
                <a:latin typeface="Lucida Sans" panose="020B0602030504020204" pitchFamily="34" charset="0"/>
              </a:rPr>
              <a:t> [Accessed: March 23 2020]. </a:t>
            </a:r>
          </a:p>
          <a:p>
            <a:r>
              <a:rPr lang="en-GB" sz="1400" dirty="0">
                <a:latin typeface="Lucida Sans" panose="020B0602030504020204" pitchFamily="34" charset="0"/>
              </a:rPr>
              <a:t>Tedx Talks (2013) </a:t>
            </a:r>
            <a:r>
              <a:rPr lang="en-GB" sz="1400" i="1" dirty="0">
                <a:latin typeface="Lucida Sans" panose="020B0602030504020204" pitchFamily="34" charset="0"/>
              </a:rPr>
              <a:t>Building relationships between parents and teachers </a:t>
            </a:r>
            <a:r>
              <a:rPr lang="en-GB" sz="1400" dirty="0">
                <a:latin typeface="Lucida Sans" panose="020B0602030504020204" pitchFamily="34" charset="0"/>
                <a:hlinkClick r:id="rId6"/>
              </a:rPr>
              <a:t>https://</a:t>
            </a:r>
            <a:r>
              <a:rPr lang="en-GB" sz="1400" dirty="0" smtClean="0">
                <a:latin typeface="Lucida Sans" panose="020B0602030504020204" pitchFamily="34" charset="0"/>
                <a:hlinkClick r:id="rId6"/>
              </a:rPr>
              <a:t>www.youtube.com/watch?v=kin2OdchKMQ</a:t>
            </a:r>
            <a:r>
              <a:rPr lang="en-GB" sz="1400" dirty="0" smtClean="0">
                <a:latin typeface="Lucida Sans" panose="020B0602030504020204" pitchFamily="34" charset="0"/>
              </a:rPr>
              <a:t> </a:t>
            </a:r>
            <a:r>
              <a:rPr lang="en-GB" sz="1400" dirty="0">
                <a:latin typeface="Lucida Sans" panose="020B0602030504020204" pitchFamily="34" charset="0"/>
              </a:rPr>
              <a:t>[Accessed: March </a:t>
            </a:r>
            <a:r>
              <a:rPr lang="en-GB" sz="1400" dirty="0" smtClean="0">
                <a:latin typeface="Lucida Sans" panose="020B0602030504020204" pitchFamily="34" charset="0"/>
              </a:rPr>
              <a:t>25 </a:t>
            </a:r>
            <a:r>
              <a:rPr lang="en-GB" sz="1400" dirty="0">
                <a:latin typeface="Lucida Sans" panose="020B0602030504020204" pitchFamily="34" charset="0"/>
              </a:rPr>
              <a:t>2020]. </a:t>
            </a:r>
            <a:endParaRPr lang="en-GB" sz="1400" dirty="0" smtClean="0">
              <a:latin typeface="Lucida Sans" panose="020B0602030504020204" pitchFamily="34" charset="0"/>
            </a:endParaRPr>
          </a:p>
          <a:p>
            <a:r>
              <a:rPr lang="en-GB" sz="1400" dirty="0" smtClean="0">
                <a:latin typeface="Lucida Sans" panose="020B0602030504020204" pitchFamily="34" charset="0"/>
              </a:rPr>
              <a:t>Tedx</a:t>
            </a:r>
            <a:r>
              <a:rPr lang="en-GB" sz="1400" dirty="0">
                <a:latin typeface="Lucida Sans" panose="020B0602030504020204" pitchFamily="34" charset="0"/>
              </a:rPr>
              <a:t> Talks (2016) </a:t>
            </a:r>
            <a:r>
              <a:rPr lang="en-GB" sz="1400" i="1" dirty="0">
                <a:latin typeface="Lucida Sans" panose="020B0602030504020204" pitchFamily="34" charset="0"/>
              </a:rPr>
              <a:t>The future of families: four discoveries that change </a:t>
            </a:r>
            <a:r>
              <a:rPr lang="en-GB" sz="1400" i="1" dirty="0" smtClean="0">
                <a:latin typeface="Lucida Sans" panose="020B0602030504020204" pitchFamily="34" charset="0"/>
              </a:rPr>
              <a:t>everything</a:t>
            </a:r>
            <a:r>
              <a:rPr lang="en-GB" sz="1400" dirty="0">
                <a:latin typeface="Lucida Sans" panose="020B0602030504020204" pitchFamily="34" charset="0"/>
              </a:rPr>
              <a:t> </a:t>
            </a:r>
            <a:r>
              <a:rPr lang="en-GB" sz="1400" dirty="0" smtClean="0">
                <a:latin typeface="Lucida Sans" panose="020B0602030504020204" pitchFamily="34" charset="0"/>
                <a:hlinkClick r:id="rId7"/>
              </a:rPr>
              <a:t>https</a:t>
            </a:r>
            <a:r>
              <a:rPr lang="en-GB" sz="1400" dirty="0">
                <a:latin typeface="Lucida Sans" panose="020B0602030504020204" pitchFamily="34" charset="0"/>
                <a:hlinkClick r:id="rId7"/>
              </a:rPr>
              <a:t>://</a:t>
            </a:r>
            <a:r>
              <a:rPr lang="en-GB" sz="1400" dirty="0" smtClean="0">
                <a:latin typeface="Lucida Sans" panose="020B0602030504020204" pitchFamily="34" charset="0"/>
                <a:hlinkClick r:id="rId7"/>
              </a:rPr>
              <a:t>www.youtube.com/watch?v=yLir3pHD3kI</a:t>
            </a:r>
            <a:r>
              <a:rPr lang="en-GB" sz="1400" dirty="0">
                <a:latin typeface="Lucida Sans" panose="020B0602030504020204" pitchFamily="34" charset="0"/>
              </a:rPr>
              <a:t> [Accessed: March 23 2020]. </a:t>
            </a:r>
            <a:endParaRPr lang="en-GB" sz="1400" dirty="0" smtClean="0">
              <a:latin typeface="Lucida Sans" panose="020B0602030504020204" pitchFamily="34" charset="0"/>
            </a:endParaRPr>
          </a:p>
          <a:p>
            <a:r>
              <a:rPr lang="en-GB" sz="1400" dirty="0" smtClean="0">
                <a:latin typeface="Lucida Sans" panose="020B0602030504020204" pitchFamily="34" charset="0"/>
              </a:rPr>
              <a:t>The Economist (2019) </a:t>
            </a:r>
            <a:r>
              <a:rPr lang="en-GB" sz="1400" i="1" dirty="0" smtClean="0">
                <a:latin typeface="Lucida Sans" panose="020B0602030504020204" pitchFamily="34" charset="0"/>
              </a:rPr>
              <a:t>How modern families increase </a:t>
            </a:r>
            <a:r>
              <a:rPr lang="en-GB" sz="1400" i="1" dirty="0">
                <a:latin typeface="Lucida Sans" panose="020B0602030504020204" pitchFamily="34" charset="0"/>
              </a:rPr>
              <a:t>social inequality </a:t>
            </a:r>
            <a:r>
              <a:rPr lang="en-GB" sz="1400" dirty="0">
                <a:latin typeface="Lucida Sans" panose="020B0602030504020204" pitchFamily="34" charset="0"/>
                <a:hlinkClick r:id="rId8"/>
              </a:rPr>
              <a:t>https://</a:t>
            </a:r>
            <a:r>
              <a:rPr lang="en-GB" sz="1400" dirty="0" smtClean="0">
                <a:latin typeface="Lucida Sans" panose="020B0602030504020204" pitchFamily="34" charset="0"/>
                <a:hlinkClick r:id="rId8"/>
              </a:rPr>
              <a:t>www.youtube.com/watch?v=hSmAYUnZyxE</a:t>
            </a:r>
            <a:r>
              <a:rPr lang="en-GB" sz="1400" dirty="0">
                <a:latin typeface="Lucida Sans" panose="020B0602030504020204" pitchFamily="34" charset="0"/>
              </a:rPr>
              <a:t> [Accessed: March 23 2020]. </a:t>
            </a:r>
          </a:p>
          <a:p>
            <a:r>
              <a:rPr lang="en-GB" sz="1400" dirty="0" smtClean="0">
                <a:latin typeface="Lucida Sans" panose="020B0602030504020204" pitchFamily="34" charset="0"/>
              </a:rPr>
              <a:t>Tickell, C. </a:t>
            </a:r>
            <a:r>
              <a:rPr lang="en-GB" sz="1400" dirty="0">
                <a:latin typeface="Lucida Sans" panose="020B0602030504020204" pitchFamily="34" charset="0"/>
              </a:rPr>
              <a:t>(2011) </a:t>
            </a:r>
            <a:r>
              <a:rPr lang="en-GB" sz="1400" i="1" dirty="0">
                <a:latin typeface="Lucida Sans" panose="020B0602030504020204" pitchFamily="34" charset="0"/>
              </a:rPr>
              <a:t>The Early Years: </a:t>
            </a:r>
            <a:r>
              <a:rPr lang="en-GB" sz="1400" i="1" dirty="0" smtClean="0">
                <a:latin typeface="Lucida Sans" panose="020B0602030504020204" pitchFamily="34" charset="0"/>
              </a:rPr>
              <a:t>Foundations for </a:t>
            </a:r>
            <a:r>
              <a:rPr lang="en-GB" sz="1400" i="1" dirty="0">
                <a:latin typeface="Lucida Sans" panose="020B0602030504020204" pitchFamily="34" charset="0"/>
              </a:rPr>
              <a:t>life, health and learning  </a:t>
            </a:r>
            <a:r>
              <a:rPr lang="en-GB" sz="1400" dirty="0">
                <a:latin typeface="Lucida Sans" panose="020B0602030504020204" pitchFamily="34" charset="0"/>
                <a:hlinkClick r:id="rId9"/>
              </a:rPr>
              <a:t>http://</a:t>
            </a:r>
            <a:r>
              <a:rPr lang="en-GB" sz="1400" dirty="0" smtClean="0">
                <a:latin typeface="Lucida Sans" panose="020B0602030504020204" pitchFamily="34" charset="0"/>
                <a:hlinkClick r:id="rId9"/>
              </a:rPr>
              <a:t>www.educationengland.org.uk/documents/pdfs/2011-tickell-report-eyfs.pdf</a:t>
            </a:r>
            <a:r>
              <a:rPr lang="en-GB" sz="1400" dirty="0">
                <a:latin typeface="Lucida Sans" panose="020B0602030504020204" pitchFamily="34" charset="0"/>
              </a:rPr>
              <a:t> [Accessed: March 23 2020]. </a:t>
            </a:r>
          </a:p>
          <a:p>
            <a:endParaRPr lang="en-GB" dirty="0" smtClean="0">
              <a:latin typeface="Lucida Sans" panose="020B0602030504020204" pitchFamily="34" charset="0"/>
            </a:endParaRPr>
          </a:p>
          <a:p>
            <a:endParaRPr lang="en-GB" dirty="0" smtClean="0">
              <a:latin typeface="Lucida Sans" panose="020B0602030504020204" pitchFamily="34" charset="0"/>
            </a:endParaRPr>
          </a:p>
          <a:p>
            <a:endParaRPr lang="en-GB" dirty="0">
              <a:latin typeface="Lucida Sans" panose="020B0602030504020204" pitchFamily="34" charset="0"/>
            </a:endParaRPr>
          </a:p>
        </p:txBody>
      </p:sp>
    </p:spTree>
    <p:extLst>
      <p:ext uri="{BB962C8B-B14F-4D97-AF65-F5344CB8AC3E}">
        <p14:creationId xmlns:p14="http://schemas.microsoft.com/office/powerpoint/2010/main" val="111444198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Capsules</Template>
  <TotalTime>1812</TotalTime>
  <Words>4922</Words>
  <Application>Microsoft Office PowerPoint</Application>
  <PresentationFormat>On-screen Show (4:3)</PresentationFormat>
  <Paragraphs>605</Paragraphs>
  <Slides>39</Slides>
  <Notes>39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ＭＳ Ｐゴシック</vt:lpstr>
      <vt:lpstr>Arial</vt:lpstr>
      <vt:lpstr>Calibri</vt:lpstr>
      <vt:lpstr>Calibri Light</vt:lpstr>
      <vt:lpstr>Lucida Sans</vt:lpstr>
      <vt:lpstr>Times New Roman</vt:lpstr>
      <vt:lpstr>Office Theme</vt:lpstr>
      <vt:lpstr>PowerPoint Presentation</vt:lpstr>
      <vt:lpstr>Cynnwys Content</vt:lpstr>
      <vt:lpstr>Adnoddau Resources</vt:lpstr>
      <vt:lpstr>Cysyniad o ‘Lwyddiant’ Concept of ‘Success’</vt:lpstr>
      <vt:lpstr>Cysyniad o ‘Bartneriaeth’ Concept of ‘Partnership’</vt:lpstr>
      <vt:lpstr>Pwyntiau i’w hystyried Points to consider (Gasper, 2010)</vt:lpstr>
      <vt:lpstr>Egwyddorion gweithio mewn partneriaeth Principles of partnership working (Gasper, 2010)</vt:lpstr>
      <vt:lpstr>Egwyddorion gweithio mewn partneriaeth Principles of partnership working (Gasper, 2010)</vt:lpstr>
      <vt:lpstr>Fframwaith gwaith cymdeithasol Social-work framework</vt:lpstr>
      <vt:lpstr>Tasg Task</vt:lpstr>
      <vt:lpstr>Dull sy'n Seiliedig ar Gryfderau – 9 egwyddor Strengths Based Approach – 9 principles</vt:lpstr>
      <vt:lpstr>Dull sy'n seiliedig ar gryfderau - Tasg Strengths Based Approach - Task</vt:lpstr>
      <vt:lpstr>Disgwyliadau a chanfyddiadau teulu Family expectations and perceptions</vt:lpstr>
      <vt:lpstr>Disgwyliadau a chanfyddiadau teulu Family expectations and perceptions – Tedx Talks</vt:lpstr>
      <vt:lpstr>Perthnasau ‘Llwyddiannus’ – rhieni a phlant ‘Successful’ Relationships – parents and children</vt:lpstr>
      <vt:lpstr>Partneriaethau gydag ymarferwyr Partnerships with practitioners</vt:lpstr>
      <vt:lpstr>Ffactorau economaidd-gymdeithasol Socio-economic factors</vt:lpstr>
      <vt:lpstr>Effaith dosbarth ar rhianta Influence of class on parenting – Sean Reardon</vt:lpstr>
      <vt:lpstr>Ymchwil Research (Reardon, 2012)</vt:lpstr>
      <vt:lpstr>Ymchwil Research (Benders, 2013)</vt:lpstr>
      <vt:lpstr>Ymchwil Research (Benders, 2013)</vt:lpstr>
      <vt:lpstr>Damcaniaeth Theory</vt:lpstr>
      <vt:lpstr>Adolygiad Critigol Critical Review (Banerjee, 2016)</vt:lpstr>
      <vt:lpstr>Canfyddiadau Findings (Banerjee, 2016)</vt:lpstr>
      <vt:lpstr>Canfyddiadau 2 Findings 2 (Banerjee, 2016)</vt:lpstr>
      <vt:lpstr>Canfyddiadau 3 Findings 3 (Banerjee, 2016)</vt:lpstr>
      <vt:lpstr>Felly, beth yw’r ateb? What is the answer? (Banerjee, 2016)</vt:lpstr>
      <vt:lpstr>Felly, beth yw’r ateb? 2 What is the answer? 2 (Banerjee, 2016)</vt:lpstr>
      <vt:lpstr>Fodd bynnag.... However.... (Banerjee, 2016)</vt:lpstr>
      <vt:lpstr>   Astudiaeth Achos Case Study (Harbert, 2017)   </vt:lpstr>
      <vt:lpstr>   Astudiaeth Achos Case Study   </vt:lpstr>
      <vt:lpstr>Ymchwil Research (Amatea et al., 2012)</vt:lpstr>
      <vt:lpstr>Arfer cyfleoedd cyfartal? Anti-discriminatory practice? (MacNaughton and Hughes, 2011)</vt:lpstr>
      <vt:lpstr>Cyfleoedd cyfartal Equal opportunities (MacNaughton and Hughes, 2011)</vt:lpstr>
      <vt:lpstr>Rhannu pŵer  Power sharing</vt:lpstr>
      <vt:lpstr>Fodd bynnag... However...</vt:lpstr>
      <vt:lpstr>PowerPoint Presentation</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EAEY6013C/EAEY6013 Cynhwysiant yn y Blynyddoedd Cynnar Inclusion in the Early Years</dc:title>
  <dc:creator>clientadmin</dc:creator>
  <cp:lastModifiedBy>Alison Rees-Edwards</cp:lastModifiedBy>
  <cp:revision>107</cp:revision>
  <dcterms:created xsi:type="dcterms:W3CDTF">2010-10-05T11:53:03Z</dcterms:created>
  <dcterms:modified xsi:type="dcterms:W3CDTF">2020-03-26T09:28:03Z</dcterms:modified>
</cp:coreProperties>
</file>