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3" d="100"/>
          <a:sy n="113" d="100"/>
        </p:scale>
        <p:origin x="51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9C0B9D4-D7C0-4CA6-8C12-C5CB475F653A}"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A6E615B-E85A-48E7-9E51-3C1620A6530E}" type="slidenum">
              <a:rPr lang="en-GB" smtClean="0"/>
              <a:t>‹#›</a:t>
            </a:fld>
            <a:endParaRPr lang="en-GB"/>
          </a:p>
        </p:txBody>
      </p:sp>
    </p:spTree>
    <p:extLst>
      <p:ext uri="{BB962C8B-B14F-4D97-AF65-F5344CB8AC3E}">
        <p14:creationId xmlns:p14="http://schemas.microsoft.com/office/powerpoint/2010/main" val="41271372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GB"/>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9C0B9D4-D7C0-4CA6-8C12-C5CB475F653A}"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6E615B-E85A-48E7-9E51-3C1620A6530E}" type="slidenum">
              <a:rPr lang="en-GB" smtClean="0"/>
              <a:t>‹#›</a:t>
            </a:fld>
            <a:endParaRPr lang="en-GB"/>
          </a:p>
        </p:txBody>
      </p:sp>
    </p:spTree>
    <p:extLst>
      <p:ext uri="{BB962C8B-B14F-4D97-AF65-F5344CB8AC3E}">
        <p14:creationId xmlns:p14="http://schemas.microsoft.com/office/powerpoint/2010/main" val="1483430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9C0B9D4-D7C0-4CA6-8C12-C5CB475F653A}"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6E615B-E85A-48E7-9E51-3C1620A6530E}" type="slidenum">
              <a:rPr lang="en-GB" smtClean="0"/>
              <a:t>‹#›</a:t>
            </a:fld>
            <a:endParaRPr lang="en-GB"/>
          </a:p>
        </p:txBody>
      </p:sp>
    </p:spTree>
    <p:extLst>
      <p:ext uri="{BB962C8B-B14F-4D97-AF65-F5344CB8AC3E}">
        <p14:creationId xmlns:p14="http://schemas.microsoft.com/office/powerpoint/2010/main" val="20197176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9C0B9D4-D7C0-4CA6-8C12-C5CB475F653A}"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A6E615B-E85A-48E7-9E51-3C1620A6530E}" type="slidenum">
              <a:rPr lang="en-GB" smtClean="0"/>
              <a:t>‹#›</a:t>
            </a:fld>
            <a:endParaRPr lang="en-GB"/>
          </a:p>
        </p:txBody>
      </p:sp>
    </p:spTree>
    <p:extLst>
      <p:ext uri="{BB962C8B-B14F-4D97-AF65-F5344CB8AC3E}">
        <p14:creationId xmlns:p14="http://schemas.microsoft.com/office/powerpoint/2010/main" val="415763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9C0B9D4-D7C0-4CA6-8C12-C5CB475F653A}" type="datetimeFigureOut">
              <a:rPr lang="en-GB" smtClean="0"/>
              <a:t>23/03/2026</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A6E615B-E85A-48E7-9E51-3C1620A6530E}" type="slidenum">
              <a:rPr lang="en-GB" smtClean="0"/>
              <a:t>‹#›</a:t>
            </a:fld>
            <a:endParaRPr lang="en-GB"/>
          </a:p>
        </p:txBody>
      </p:sp>
    </p:spTree>
    <p:extLst>
      <p:ext uri="{BB962C8B-B14F-4D97-AF65-F5344CB8AC3E}">
        <p14:creationId xmlns:p14="http://schemas.microsoft.com/office/powerpoint/2010/main" val="30534087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9C0B9D4-D7C0-4CA6-8C12-C5CB475F653A}" type="datetimeFigureOut">
              <a:rPr lang="en-GB" smtClean="0"/>
              <a:t>23/03/2026</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A6E615B-E85A-48E7-9E51-3C1620A6530E}" type="slidenum">
              <a:rPr lang="en-GB" smtClean="0"/>
              <a:t>‹#›</a:t>
            </a:fld>
            <a:endParaRPr lang="en-GB"/>
          </a:p>
        </p:txBody>
      </p:sp>
    </p:spTree>
    <p:extLst>
      <p:ext uri="{BB962C8B-B14F-4D97-AF65-F5344CB8AC3E}">
        <p14:creationId xmlns:p14="http://schemas.microsoft.com/office/powerpoint/2010/main" val="3489944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C0B9D4-D7C0-4CA6-8C12-C5CB475F653A}" type="datetimeFigureOut">
              <a:rPr lang="en-GB" smtClean="0"/>
              <a:t>23/03/2026</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A6E615B-E85A-48E7-9E51-3C1620A6530E}" type="slidenum">
              <a:rPr lang="en-GB" smtClean="0"/>
              <a:t>‹#›</a:t>
            </a:fld>
            <a:endParaRPr lang="en-GB"/>
          </a:p>
        </p:txBody>
      </p:sp>
    </p:spTree>
    <p:extLst>
      <p:ext uri="{BB962C8B-B14F-4D97-AF65-F5344CB8AC3E}">
        <p14:creationId xmlns:p14="http://schemas.microsoft.com/office/powerpoint/2010/main" val="51803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GB"/>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9C0B9D4-D7C0-4CA6-8C12-C5CB475F653A}"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A6E615B-E85A-48E7-9E51-3C1620A6530E}" type="slidenum">
              <a:rPr lang="en-GB" smtClean="0"/>
              <a:t>‹#›</a:t>
            </a:fld>
            <a:endParaRPr lang="en-GB"/>
          </a:p>
        </p:txBody>
      </p:sp>
    </p:spTree>
    <p:extLst>
      <p:ext uri="{BB962C8B-B14F-4D97-AF65-F5344CB8AC3E}">
        <p14:creationId xmlns:p14="http://schemas.microsoft.com/office/powerpoint/2010/main" val="386693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9C0B9D4-D7C0-4CA6-8C12-C5CB475F653A}"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6E615B-E85A-48E7-9E51-3C1620A6530E}" type="slidenum">
              <a:rPr lang="en-GB" smtClean="0"/>
              <a:t>‹#›</a:t>
            </a:fld>
            <a:endParaRPr lang="en-GB"/>
          </a:p>
        </p:txBody>
      </p:sp>
    </p:spTree>
    <p:extLst>
      <p:ext uri="{BB962C8B-B14F-4D97-AF65-F5344CB8AC3E}">
        <p14:creationId xmlns:p14="http://schemas.microsoft.com/office/powerpoint/2010/main" val="1449277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9C0B9D4-D7C0-4CA6-8C12-C5CB475F653A}"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6E615B-E85A-48E7-9E51-3C1620A6530E}" type="slidenum">
              <a:rPr lang="en-GB" smtClean="0"/>
              <a:t>‹#›</a:t>
            </a:fld>
            <a:endParaRPr lang="en-GB"/>
          </a:p>
        </p:txBody>
      </p:sp>
    </p:spTree>
    <p:extLst>
      <p:ext uri="{BB962C8B-B14F-4D97-AF65-F5344CB8AC3E}">
        <p14:creationId xmlns:p14="http://schemas.microsoft.com/office/powerpoint/2010/main" val="1403469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9C0B9D4-D7C0-4CA6-8C12-C5CB475F653A}"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6E615B-E85A-48E7-9E51-3C1620A6530E}"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4869157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GB"/>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9C0B9D4-D7C0-4CA6-8C12-C5CB475F653A}"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6E615B-E85A-48E7-9E51-3C1620A6530E}" type="slidenum">
              <a:rPr lang="en-GB" smtClean="0"/>
              <a:t>‹#›</a:t>
            </a:fld>
            <a:endParaRPr lang="en-GB"/>
          </a:p>
        </p:txBody>
      </p:sp>
    </p:spTree>
    <p:extLst>
      <p:ext uri="{BB962C8B-B14F-4D97-AF65-F5344CB8AC3E}">
        <p14:creationId xmlns:p14="http://schemas.microsoft.com/office/powerpoint/2010/main" val="5544796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9C0B9D4-D7C0-4CA6-8C12-C5CB475F653A}"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6E615B-E85A-48E7-9E51-3C1620A6530E}"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996509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9C0B9D4-D7C0-4CA6-8C12-C5CB475F653A}" type="datetimeFigureOut">
              <a:rPr lang="en-GB" smtClean="0"/>
              <a:t>23/03/2026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6E615B-E85A-48E7-9E51-3C1620A6530E}" type="slidenum">
              <a:rPr lang="en-GB" smtClean="0"/>
              <a:t>‹#›</a:t>
            </a:fld>
            <a:endParaRPr lang="en-GB"/>
          </a:p>
        </p:txBody>
      </p:sp>
    </p:spTree>
    <p:extLst>
      <p:ext uri="{BB962C8B-B14F-4D97-AF65-F5344CB8AC3E}">
        <p14:creationId xmlns:p14="http://schemas.microsoft.com/office/powerpoint/2010/main" val="2690106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9C0B9D4-D7C0-4CA6-8C12-C5CB475F653A}"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6E615B-E85A-48E7-9E51-3C1620A6530E}" type="slidenum">
              <a:rPr lang="en-GB" smtClean="0"/>
              <a:t>‹#›</a:t>
            </a:fld>
            <a:endParaRPr lang="en-GB"/>
          </a:p>
        </p:txBody>
      </p:sp>
    </p:spTree>
    <p:extLst>
      <p:ext uri="{BB962C8B-B14F-4D97-AF65-F5344CB8AC3E}">
        <p14:creationId xmlns:p14="http://schemas.microsoft.com/office/powerpoint/2010/main" val="24169089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9C0B9D4-D7C0-4CA6-8C12-C5CB475F653A}" type="datetimeFigureOut">
              <a:rPr lang="en-GB" smtClean="0"/>
              <a:t>23/03/2026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6E615B-E85A-48E7-9E51-3C1620A6530E}" type="slidenum">
              <a:rPr lang="en-GB" smtClean="0"/>
              <a:t>‹#›</a:t>
            </a:fld>
            <a:endParaRPr lang="en-GB"/>
          </a:p>
        </p:txBody>
      </p:sp>
    </p:spTree>
    <p:extLst>
      <p:ext uri="{BB962C8B-B14F-4D97-AF65-F5344CB8AC3E}">
        <p14:creationId xmlns:p14="http://schemas.microsoft.com/office/powerpoint/2010/main" val="24947324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9C0B9D4-D7C0-4CA6-8C12-C5CB475F653A}" type="datetimeFigureOut">
              <a:rPr lang="en-GB" smtClean="0"/>
              <a:t>23/03/2026</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A6E615B-E85A-48E7-9E51-3C1620A6530E}" type="slidenum">
              <a:rPr lang="en-GB" smtClean="0"/>
              <a:t>‹#›</a:t>
            </a:fld>
            <a:endParaRPr lang="en-GB"/>
          </a:p>
        </p:txBody>
      </p:sp>
    </p:spTree>
    <p:extLst>
      <p:ext uri="{BB962C8B-B14F-4D97-AF65-F5344CB8AC3E}">
        <p14:creationId xmlns:p14="http://schemas.microsoft.com/office/powerpoint/2010/main" val="382026933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who.int/health-topics/sustainable-development-goals" TargetMode="External"/><Relationship Id="rId2" Type="http://schemas.openxmlformats.org/officeDocument/2006/relationships/hyperlink" Target="https://sdgs.un.org/2030agenda"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58543-9967-4DF5-ABBC-5F6087F7D442}"/>
              </a:ext>
            </a:extLst>
          </p:cNvPr>
          <p:cNvSpPr>
            <a:spLocks noGrp="1"/>
          </p:cNvSpPr>
          <p:nvPr>
            <p:ph type="ctrTitle"/>
          </p:nvPr>
        </p:nvSpPr>
        <p:spPr>
          <a:xfrm>
            <a:off x="2504546" y="1500565"/>
            <a:ext cx="8915399" cy="1711446"/>
          </a:xfrm>
        </p:spPr>
        <p:txBody>
          <a:bodyPr>
            <a:normAutofit/>
          </a:bodyPr>
          <a:lstStyle/>
          <a:p>
            <a:pPr algn="ctr"/>
            <a:r>
              <a:rPr lang="en-GB" sz="3200" b="1" dirty="0">
                <a:solidFill>
                  <a:srgbClr val="00B050"/>
                </a:solidFill>
                <a:latin typeface="Arial" panose="020B0604020202020204" pitchFamily="34" charset="0"/>
                <a:cs typeface="Arial" panose="020B0604020202020204" pitchFamily="34" charset="0"/>
              </a:rPr>
              <a:t>Health, Wellbeing and Sustainable Development (BMHP6030)</a:t>
            </a:r>
            <a:br>
              <a:rPr lang="en-GB" sz="3200" b="1" dirty="0">
                <a:solidFill>
                  <a:srgbClr val="00B050"/>
                </a:solidFill>
                <a:latin typeface="Arial" panose="020B0604020202020204" pitchFamily="34" charset="0"/>
                <a:cs typeface="Arial" panose="020B0604020202020204" pitchFamily="34" charset="0"/>
              </a:rPr>
            </a:br>
            <a:endParaRPr lang="en-GB" sz="3200" b="1" dirty="0">
              <a:solidFill>
                <a:srgbClr val="00B050"/>
              </a:solidFill>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80576A24-A388-4F0E-9D74-857BF6A917BA}"/>
              </a:ext>
            </a:extLst>
          </p:cNvPr>
          <p:cNvSpPr>
            <a:spLocks noGrp="1"/>
          </p:cNvSpPr>
          <p:nvPr>
            <p:ph type="subTitle" idx="1"/>
          </p:nvPr>
        </p:nvSpPr>
        <p:spPr>
          <a:xfrm>
            <a:off x="2275946" y="4892554"/>
            <a:ext cx="4683653" cy="1711446"/>
          </a:xfrm>
        </p:spPr>
        <p:txBody>
          <a:bodyPr>
            <a:noAutofit/>
          </a:bodyPr>
          <a:lstStyle/>
          <a:p>
            <a:pPr algn="ctr"/>
            <a:r>
              <a:rPr lang="en-GB" b="1" dirty="0">
                <a:solidFill>
                  <a:schemeClr val="tx1"/>
                </a:solidFill>
                <a:latin typeface="Arial" panose="020B0604020202020204" pitchFamily="34" charset="0"/>
                <a:cs typeface="Arial" panose="020B0604020202020204" pitchFamily="34" charset="0"/>
              </a:rPr>
              <a:t>Presented by </a:t>
            </a:r>
          </a:p>
          <a:p>
            <a:pPr algn="ctr"/>
            <a:r>
              <a:rPr lang="nl-NL" b="1" dirty="0">
                <a:solidFill>
                  <a:schemeClr val="tx1"/>
                </a:solidFill>
                <a:effectLst/>
                <a:latin typeface="Arial" panose="020B0604020202020204" pitchFamily="34" charset="0"/>
                <a:ea typeface="Century Schoolbook" panose="02040604050505020304" pitchFamily="18" charset="0"/>
                <a:cs typeface="Arial" panose="020B0604020202020204" pitchFamily="34" charset="0"/>
              </a:rPr>
              <a:t>Student name: Adeola Victoria Kolawole</a:t>
            </a:r>
            <a:br>
              <a:rPr lang="en-GB" b="1" dirty="0">
                <a:solidFill>
                  <a:schemeClr val="tx1"/>
                </a:solidFill>
                <a:latin typeface="Arial" panose="020B0604020202020204" pitchFamily="34" charset="0"/>
                <a:ea typeface="Century Schoolbook" panose="02040604050505020304" pitchFamily="18" charset="0"/>
                <a:cs typeface="Arial" panose="020B0604020202020204" pitchFamily="34" charset="0"/>
              </a:rPr>
            </a:br>
            <a:r>
              <a:rPr lang="nl-NL" b="1" dirty="0">
                <a:solidFill>
                  <a:schemeClr val="tx1"/>
                </a:solidFill>
                <a:effectLst/>
                <a:latin typeface="Arial" panose="020B0604020202020204" pitchFamily="34" charset="0"/>
                <a:ea typeface="Century Schoolbook" panose="02040604050505020304" pitchFamily="18" charset="0"/>
                <a:cs typeface="Arial" panose="020B0604020202020204" pitchFamily="34" charset="0"/>
              </a:rPr>
              <a:t>Student ID: 2246896</a:t>
            </a:r>
            <a:endParaRPr lang="en-GB" dirty="0">
              <a:latin typeface="Arial" panose="020B0604020202020204" pitchFamily="34" charset="0"/>
              <a:cs typeface="Arial" panose="020B0604020202020204" pitchFamily="34" charset="0"/>
            </a:endParaRPr>
          </a:p>
        </p:txBody>
      </p:sp>
      <p:pic>
        <p:nvPicPr>
          <p:cNvPr id="1026" name="Picture 2" descr="Sustainable Development Goal 3 – Health ...">
            <a:extLst>
              <a:ext uri="{FF2B5EF4-FFF2-40B4-BE49-F238E27FC236}">
                <a16:creationId xmlns:a16="http://schemas.microsoft.com/office/drawing/2014/main" id="{56547DFD-C1FA-4E88-B814-5B11DFB4E5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18400" y="3823229"/>
            <a:ext cx="3467100" cy="2543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09310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B51B5-7569-4F44-97F7-EB317709362A}"/>
              </a:ext>
            </a:extLst>
          </p:cNvPr>
          <p:cNvSpPr>
            <a:spLocks noGrp="1"/>
          </p:cNvSpPr>
          <p:nvPr>
            <p:ph type="title"/>
          </p:nvPr>
        </p:nvSpPr>
        <p:spPr>
          <a:xfrm>
            <a:off x="2592925" y="624110"/>
            <a:ext cx="8911687" cy="696690"/>
          </a:xfrm>
        </p:spPr>
        <p:txBody>
          <a:bodyPr>
            <a:normAutofit/>
          </a:bodyPr>
          <a:lstStyle/>
          <a:p>
            <a:r>
              <a:rPr lang="en-GB" sz="3200" b="1" dirty="0">
                <a:effectLst/>
                <a:latin typeface="Arial" panose="020B0604020202020204" pitchFamily="34" charset="0"/>
                <a:ea typeface="Times New Roman" panose="02020603050405020304" pitchFamily="18" charset="0"/>
              </a:rPr>
              <a:t>Key Concepts of Health</a:t>
            </a:r>
            <a:endParaRPr lang="en-GB" sz="3200" dirty="0"/>
          </a:p>
        </p:txBody>
      </p:sp>
      <p:sp>
        <p:nvSpPr>
          <p:cNvPr id="3" name="Content Placeholder 2">
            <a:extLst>
              <a:ext uri="{FF2B5EF4-FFF2-40B4-BE49-F238E27FC236}">
                <a16:creationId xmlns:a16="http://schemas.microsoft.com/office/drawing/2014/main" id="{4E6735EA-5451-4B6B-8BE6-3B39F54478F9}"/>
              </a:ext>
            </a:extLst>
          </p:cNvPr>
          <p:cNvSpPr>
            <a:spLocks noGrp="1"/>
          </p:cNvSpPr>
          <p:nvPr>
            <p:ph idx="1"/>
          </p:nvPr>
        </p:nvSpPr>
        <p:spPr>
          <a:xfrm>
            <a:off x="2023534" y="1803401"/>
            <a:ext cx="6011334" cy="4504266"/>
          </a:xfrm>
        </p:spPr>
        <p:txBody>
          <a:bodyPr>
            <a:normAutofit lnSpcReduction="10000"/>
          </a:bodyPr>
          <a:lstStyle/>
          <a:p>
            <a:pPr algn="just">
              <a:lnSpc>
                <a:spcPct val="107000"/>
              </a:lnSpc>
              <a:spcAft>
                <a:spcPts val="800"/>
              </a:spcAft>
            </a:pPr>
            <a:r>
              <a:rPr lang="en-GB" sz="1800" b="1" dirty="0">
                <a:effectLst/>
                <a:latin typeface="Arial" panose="020B0604020202020204" pitchFamily="34" charset="0"/>
                <a:ea typeface="Times New Roman" panose="02020603050405020304" pitchFamily="18" charset="0"/>
                <a:cs typeface="Times New Roman" panose="02020603050405020304" pitchFamily="18" charset="0"/>
              </a:rPr>
              <a:t>Health</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is physical, mental, and social wellbeing beyond the absence of sickness (World Health Organization, 1948).</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algn="just">
              <a:lnSpc>
                <a:spcPct val="107000"/>
              </a:lnSpc>
              <a:spcAft>
                <a:spcPts val="800"/>
              </a:spcAft>
            </a:pPr>
            <a:r>
              <a:rPr lang="en-GB" sz="1800" b="1" dirty="0">
                <a:effectLst/>
                <a:latin typeface="Arial" panose="020B0604020202020204" pitchFamily="34" charset="0"/>
                <a:ea typeface="Times New Roman" panose="02020603050405020304" pitchFamily="18" charset="0"/>
                <a:cs typeface="Times New Roman" panose="02020603050405020304" pitchFamily="18" charset="0"/>
              </a:rPr>
              <a:t>Physical health</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means suitable functioning of the body and absence of disease.</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b="1" dirty="0">
                <a:effectLst/>
                <a:latin typeface="Arial" panose="020B0604020202020204" pitchFamily="34" charset="0"/>
                <a:ea typeface="Times New Roman" panose="02020603050405020304" pitchFamily="18" charset="0"/>
                <a:cs typeface="Times New Roman" panose="02020603050405020304" pitchFamily="18" charset="0"/>
              </a:rPr>
              <a:t>Mental health</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means cognitive and psychological well-being, plus resilience and management.</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b="1" dirty="0">
                <a:effectLst/>
                <a:latin typeface="Arial" panose="020B0604020202020204" pitchFamily="34" charset="0"/>
                <a:ea typeface="Times New Roman" panose="02020603050405020304" pitchFamily="18" charset="0"/>
                <a:cs typeface="Times New Roman" panose="02020603050405020304" pitchFamily="18" charset="0"/>
              </a:rPr>
              <a:t>Social health</a:t>
            </a:r>
            <a:r>
              <a:rPr lang="en-GB" b="1"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Arial" panose="020B0604020202020204" pitchFamily="34" charset="0"/>
                <a:ea typeface="Times New Roman" panose="02020603050405020304" pitchFamily="18" charset="0"/>
                <a:cs typeface="Times New Roman" panose="02020603050405020304" pitchFamily="18" charset="0"/>
              </a:rPr>
              <a:t>means capacity</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to create constructive interactions and familiarise to social circumstances.</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significance of the above is that, it is f</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oundational for total welfare and quality of life (World Health Organization, 1948).</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2050" name="Picture 2" descr="Introduction to Health in Nursing: 8 ...">
            <a:extLst>
              <a:ext uri="{FF2B5EF4-FFF2-40B4-BE49-F238E27FC236}">
                <a16:creationId xmlns:a16="http://schemas.microsoft.com/office/drawing/2014/main" id="{082FA5E2-2FB0-4FE4-A4F6-0BEFC81F64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7333" y="2540000"/>
            <a:ext cx="3556000" cy="21505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31789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2084C-ABDD-44B9-9909-A98D6733FE7E}"/>
              </a:ext>
            </a:extLst>
          </p:cNvPr>
          <p:cNvSpPr>
            <a:spLocks noGrp="1"/>
          </p:cNvSpPr>
          <p:nvPr>
            <p:ph type="title"/>
          </p:nvPr>
        </p:nvSpPr>
        <p:spPr>
          <a:xfrm>
            <a:off x="2592925" y="624110"/>
            <a:ext cx="8911687" cy="722090"/>
          </a:xfrm>
        </p:spPr>
        <p:txBody>
          <a:bodyPr>
            <a:normAutofit/>
          </a:bodyPr>
          <a:lstStyle/>
          <a:p>
            <a:r>
              <a:rPr lang="en-GB" sz="3200" b="1" dirty="0">
                <a:effectLst/>
                <a:latin typeface="Arial" panose="020B0604020202020204" pitchFamily="34" charset="0"/>
                <a:ea typeface="Times New Roman" panose="02020603050405020304" pitchFamily="18" charset="0"/>
              </a:rPr>
              <a:t>Key Concepts of Wellbeing</a:t>
            </a:r>
            <a:endParaRPr lang="en-GB" sz="3200" dirty="0"/>
          </a:p>
        </p:txBody>
      </p:sp>
      <p:sp>
        <p:nvSpPr>
          <p:cNvPr id="3" name="Content Placeholder 2">
            <a:extLst>
              <a:ext uri="{FF2B5EF4-FFF2-40B4-BE49-F238E27FC236}">
                <a16:creationId xmlns:a16="http://schemas.microsoft.com/office/drawing/2014/main" id="{D7CF4FC2-70DE-4756-BD00-B66DDDE4A22E}"/>
              </a:ext>
            </a:extLst>
          </p:cNvPr>
          <p:cNvSpPr>
            <a:spLocks noGrp="1"/>
          </p:cNvSpPr>
          <p:nvPr>
            <p:ph idx="1"/>
          </p:nvPr>
        </p:nvSpPr>
        <p:spPr>
          <a:xfrm>
            <a:off x="2589211" y="1761067"/>
            <a:ext cx="5225521" cy="4150155"/>
          </a:xfrm>
        </p:spPr>
        <p:txBody>
          <a:bodyPr/>
          <a:lstStyle/>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Wellbeing is a complete strategy about physical, mental, emotional, and social health (Dodge et al., 2012).</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Wellbeing incorporates various dimensions of life pleasure, gladness, and quality of life.</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Wellbeing inspires resilience, management of stress, and self-care.</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Wellbeing backings sustainable lifestyles and long-standing health results (Dodge et al., 2012).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pic>
        <p:nvPicPr>
          <p:cNvPr id="3074" name="Picture 2" descr="Holistic Wellbeing – why this is key ...">
            <a:extLst>
              <a:ext uri="{FF2B5EF4-FFF2-40B4-BE49-F238E27FC236}">
                <a16:creationId xmlns:a16="http://schemas.microsoft.com/office/drawing/2014/main" id="{4A7C2EFB-56A1-4061-9366-30BE9329C7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31212" y="1913466"/>
            <a:ext cx="3073400" cy="2785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9753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1BDF4-925C-475A-B152-31F424D9E093}"/>
              </a:ext>
            </a:extLst>
          </p:cNvPr>
          <p:cNvSpPr>
            <a:spLocks noGrp="1"/>
          </p:cNvSpPr>
          <p:nvPr>
            <p:ph type="title"/>
          </p:nvPr>
        </p:nvSpPr>
        <p:spPr>
          <a:xfrm>
            <a:off x="2592925" y="624110"/>
            <a:ext cx="8911687" cy="849090"/>
          </a:xfrm>
        </p:spPr>
        <p:txBody>
          <a:bodyPr>
            <a:normAutofit fontScale="90000"/>
          </a:bodyPr>
          <a:lstStyle/>
          <a:p>
            <a:r>
              <a:rPr lang="en-GB" sz="3200" b="1" dirty="0">
                <a:effectLst/>
                <a:latin typeface="Arial" panose="020B0604020202020204" pitchFamily="34" charset="0"/>
                <a:ea typeface="Times New Roman" panose="02020603050405020304" pitchFamily="18" charset="0"/>
                <a:cs typeface="Times New Roman" panose="02020603050405020304" pitchFamily="18" charset="0"/>
              </a:rPr>
              <a:t>Key Concepts of Sustainable Development</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A70753FA-A2EC-4BD9-9FD2-D0463455FA9B}"/>
              </a:ext>
            </a:extLst>
          </p:cNvPr>
          <p:cNvSpPr>
            <a:spLocks noGrp="1"/>
          </p:cNvSpPr>
          <p:nvPr>
            <p:ph idx="1"/>
          </p:nvPr>
        </p:nvSpPr>
        <p:spPr>
          <a:xfrm>
            <a:off x="1955800" y="1811867"/>
            <a:ext cx="5952067" cy="4505755"/>
          </a:xfrm>
        </p:spPr>
        <p:txBody>
          <a:bodyPr/>
          <a:lstStyle/>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Sustainable development means meeting current demands deprived of compromising the capability of future generations to encounter their personal demands (United Nations, 2015).</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Sustainable development balances economic, social, and ecological urgencies.</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Sustainable development is connected to healthcare over SDG 3: Good Health and Wellbeing.</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Sustainable development encourages long-standing people health and resource stewardship (United Nations, 2015).</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4098" name="Picture 2" descr="Sustainable Development Goal 3 - Wikipedia">
            <a:extLst>
              <a:ext uri="{FF2B5EF4-FFF2-40B4-BE49-F238E27FC236}">
                <a16:creationId xmlns:a16="http://schemas.microsoft.com/office/drawing/2014/main" id="{37DCB395-952C-4869-ABE3-CD1A5CE2E6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07400" y="2235201"/>
            <a:ext cx="2963333"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3537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F6243-DAD0-47B7-8D51-08BD1E9ED63C}"/>
              </a:ext>
            </a:extLst>
          </p:cNvPr>
          <p:cNvSpPr>
            <a:spLocks noGrp="1"/>
          </p:cNvSpPr>
          <p:nvPr>
            <p:ph type="title"/>
          </p:nvPr>
        </p:nvSpPr>
        <p:spPr>
          <a:xfrm>
            <a:off x="2592925" y="624110"/>
            <a:ext cx="8911687" cy="1069223"/>
          </a:xfrm>
        </p:spPr>
        <p:txBody>
          <a:bodyPr>
            <a:normAutofit fontScale="90000"/>
          </a:bodyPr>
          <a:lstStyle/>
          <a:p>
            <a:pPr algn="ctr"/>
            <a:r>
              <a:rPr lang="en-GB" sz="3200" b="1" dirty="0">
                <a:solidFill>
                  <a:schemeClr val="tx1"/>
                </a:solidFill>
                <a:effectLst/>
                <a:latin typeface="Arial" panose="020B0604020202020204" pitchFamily="34" charset="0"/>
                <a:ea typeface="Times New Roman" panose="02020603050405020304" pitchFamily="18" charset="0"/>
              </a:rPr>
              <a:t>Relevance of </a:t>
            </a:r>
            <a:r>
              <a:rPr lang="en-GB" sz="3200" b="1" dirty="0">
                <a:solidFill>
                  <a:schemeClr val="tx1"/>
                </a:solidFill>
                <a:latin typeface="Arial" panose="020B0604020202020204" pitchFamily="34" charset="0"/>
                <a:cs typeface="Arial" panose="020B0604020202020204" pitchFamily="34" charset="0"/>
              </a:rPr>
              <a:t>Health, Wellbeing and Sustainable Development </a:t>
            </a:r>
            <a:r>
              <a:rPr lang="en-GB" sz="3200" b="1" dirty="0">
                <a:solidFill>
                  <a:schemeClr val="tx1"/>
                </a:solidFill>
                <a:effectLst/>
                <a:latin typeface="Arial" panose="020B0604020202020204" pitchFamily="34" charset="0"/>
                <a:ea typeface="Times New Roman" panose="02020603050405020304" pitchFamily="18" charset="0"/>
              </a:rPr>
              <a:t>in Modern Healthcare</a:t>
            </a:r>
            <a:endParaRPr lang="en-GB" sz="3200" dirty="0">
              <a:solidFill>
                <a:schemeClr val="tx1"/>
              </a:solidFill>
            </a:endParaRPr>
          </a:p>
        </p:txBody>
      </p:sp>
      <p:sp>
        <p:nvSpPr>
          <p:cNvPr id="3" name="Content Placeholder 2">
            <a:extLst>
              <a:ext uri="{FF2B5EF4-FFF2-40B4-BE49-F238E27FC236}">
                <a16:creationId xmlns:a16="http://schemas.microsoft.com/office/drawing/2014/main" id="{C775E79C-458A-4649-B7F4-E4817080CC1C}"/>
              </a:ext>
            </a:extLst>
          </p:cNvPr>
          <p:cNvSpPr>
            <a:spLocks noGrp="1"/>
          </p:cNvSpPr>
          <p:nvPr>
            <p:ph idx="1"/>
          </p:nvPr>
        </p:nvSpPr>
        <p:spPr>
          <a:xfrm>
            <a:off x="2589212" y="2269067"/>
            <a:ext cx="8915400" cy="3642155"/>
          </a:xfrm>
        </p:spPr>
        <p:txBody>
          <a:bodyPr/>
          <a:lstStyle/>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Relevance states to the implication of health, wellbeing, and sustainable development in modern healthcare policies.</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algn="just">
              <a:lnSpc>
                <a:spcPct val="107000"/>
              </a:lnSpc>
              <a:spcAft>
                <a:spcPts val="800"/>
              </a:spcAft>
            </a:pPr>
            <a:r>
              <a:rPr lang="en-GB" dirty="0">
                <a:latin typeface="Arial" panose="020B0604020202020204" pitchFamily="34" charset="0"/>
                <a:ea typeface="Times New Roman" panose="02020603050405020304" pitchFamily="18" charset="0"/>
                <a:cs typeface="Times New Roman" panose="02020603050405020304" pitchFamily="18" charset="0"/>
              </a:rPr>
              <a:t>H</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ealth, wellbeing, and sustainable development in modern healthcare are gradually documented in global health approaches and SDGs.</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They drive preventative care, mental health advantages, and community-based interventions.</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For example: WHO’s Sustainable Development Goals lead unified policy scheduling (WHO,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7291095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95102-6603-4909-BDB0-0A6F7D37A16D}"/>
              </a:ext>
            </a:extLst>
          </p:cNvPr>
          <p:cNvSpPr>
            <a:spLocks noGrp="1"/>
          </p:cNvSpPr>
          <p:nvPr>
            <p:ph type="title"/>
          </p:nvPr>
        </p:nvSpPr>
        <p:spPr>
          <a:xfrm>
            <a:off x="2592925" y="624110"/>
            <a:ext cx="8911687" cy="815223"/>
          </a:xfrm>
        </p:spPr>
        <p:txBody>
          <a:bodyPr>
            <a:normAutofit fontScale="90000"/>
          </a:bodyPr>
          <a:lstStyle/>
          <a:p>
            <a:r>
              <a:rPr lang="en-GB" sz="3200" b="1" dirty="0">
                <a:effectLst/>
                <a:latin typeface="Arial" panose="020B0604020202020204" pitchFamily="34" charset="0"/>
                <a:ea typeface="Times New Roman" panose="02020603050405020304" pitchFamily="18" charset="0"/>
                <a:cs typeface="Times New Roman" panose="02020603050405020304" pitchFamily="18" charset="0"/>
              </a:rPr>
              <a:t>Integration of Health and Wellbeing Approaches</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4C465461-6D8F-400C-A8C7-AA65D22848A8}"/>
              </a:ext>
            </a:extLst>
          </p:cNvPr>
          <p:cNvSpPr>
            <a:spLocks noGrp="1"/>
          </p:cNvSpPr>
          <p:nvPr>
            <p:ph idx="1"/>
          </p:nvPr>
        </p:nvSpPr>
        <p:spPr>
          <a:xfrm>
            <a:off x="2592925" y="2125134"/>
            <a:ext cx="8915400" cy="4277155"/>
          </a:xfrm>
        </p:spPr>
        <p:txBody>
          <a:bodyPr/>
          <a:lstStyle/>
          <a:p>
            <a:pPr algn="just">
              <a:lnSpc>
                <a:spcPct val="107000"/>
              </a:lnSpc>
              <a:spcAft>
                <a:spcPts val="800"/>
              </a:spcAft>
            </a:pPr>
            <a:r>
              <a:rPr lang="en-GB" sz="2000" dirty="0">
                <a:effectLst/>
                <a:latin typeface="Arial" panose="020B0604020202020204" pitchFamily="34" charset="0"/>
                <a:ea typeface="Times New Roman" panose="02020603050405020304" pitchFamily="18" charset="0"/>
                <a:cs typeface="Arial" panose="020B0604020202020204" pitchFamily="34" charset="0"/>
              </a:rPr>
              <a:t>Integration includes merging holistic health and wellbeing strategies to provide inclusive care.</a:t>
            </a:r>
            <a:endParaRPr lang="en-GB" sz="2000" dirty="0">
              <a:latin typeface="Arial" panose="020B0604020202020204" pitchFamily="34" charset="0"/>
              <a:ea typeface="Times New Roman" panose="02020603050405020304" pitchFamily="18" charset="0"/>
              <a:cs typeface="Arial" panose="020B0604020202020204" pitchFamily="34" charset="0"/>
            </a:endParaRPr>
          </a:p>
          <a:p>
            <a:pPr algn="just">
              <a:lnSpc>
                <a:spcPct val="107000"/>
              </a:lnSpc>
              <a:spcAft>
                <a:spcPts val="800"/>
              </a:spcAft>
            </a:pPr>
            <a:r>
              <a:rPr lang="en-GB" sz="2000" dirty="0">
                <a:effectLst/>
                <a:latin typeface="Arial" panose="020B0604020202020204" pitchFamily="34" charset="0"/>
                <a:ea typeface="Times New Roman" panose="02020603050405020304" pitchFamily="18" charset="0"/>
                <a:cs typeface="Arial" panose="020B0604020202020204" pitchFamily="34" charset="0"/>
              </a:rPr>
              <a:t>Through Integration of Health and Wellbeing Approaches, physical, mental, and social health are addressed jointly.</a:t>
            </a:r>
            <a:endParaRPr lang="en-GB" sz="2000" dirty="0">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2000" dirty="0">
                <a:effectLst/>
                <a:latin typeface="Arial" panose="020B0604020202020204" pitchFamily="34" charset="0"/>
                <a:ea typeface="Calibri" panose="020F0502020204030204" pitchFamily="34" charset="0"/>
                <a:cs typeface="Arial" panose="020B0604020202020204" pitchFamily="34" charset="0"/>
              </a:rPr>
              <a:t>For example</a:t>
            </a:r>
            <a:r>
              <a:rPr lang="en-GB" sz="2000" dirty="0">
                <a:effectLst/>
                <a:latin typeface="Arial" panose="020B0604020202020204" pitchFamily="34" charset="0"/>
                <a:ea typeface="Times New Roman" panose="02020603050405020304" pitchFamily="18" charset="0"/>
                <a:cs typeface="Arial" panose="020B0604020202020204" pitchFamily="34" charset="0"/>
              </a:rPr>
              <a:t>: the WHO’s Health in All Policies framework; and Integrated Care Systems in the UK.</a:t>
            </a:r>
            <a:endParaRPr lang="en-GB" sz="2000" dirty="0">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2000" dirty="0">
                <a:effectLst/>
                <a:latin typeface="Arial" panose="020B0604020202020204" pitchFamily="34" charset="0"/>
                <a:ea typeface="Calibri" panose="020F0502020204030204" pitchFamily="34" charset="0"/>
                <a:cs typeface="Arial" panose="020B0604020202020204" pitchFamily="34" charset="0"/>
              </a:rPr>
              <a:t>The benefit is that they decreased </a:t>
            </a:r>
            <a:r>
              <a:rPr lang="en-GB" sz="2000" dirty="0">
                <a:effectLst/>
                <a:latin typeface="Arial" panose="020B0604020202020204" pitchFamily="34" charset="0"/>
                <a:ea typeface="Times New Roman" panose="02020603050405020304" pitchFamily="18" charset="0"/>
                <a:cs typeface="Arial" panose="020B0604020202020204" pitchFamily="34" charset="0"/>
              </a:rPr>
              <a:t>clinic admissions, enhanced patient pleasure, and healthier preventive care results (Bach et al., 2019).</a:t>
            </a:r>
            <a:endParaRPr lang="en-GB" sz="2000" dirty="0">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5179888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53BB0-4063-4714-A729-7D37F160B419}"/>
              </a:ext>
            </a:extLst>
          </p:cNvPr>
          <p:cNvSpPr>
            <a:spLocks noGrp="1"/>
          </p:cNvSpPr>
          <p:nvPr>
            <p:ph type="title"/>
          </p:nvPr>
        </p:nvSpPr>
        <p:spPr>
          <a:xfrm>
            <a:off x="2592925" y="624110"/>
            <a:ext cx="8911687" cy="739023"/>
          </a:xfrm>
        </p:spPr>
        <p:txBody>
          <a:bodyPr>
            <a:normAutofit/>
          </a:bodyPr>
          <a:lstStyle/>
          <a:p>
            <a:r>
              <a:rPr lang="en-GB" sz="2800" b="1" dirty="0">
                <a:effectLst/>
                <a:latin typeface="Arial" panose="020B0604020202020204" pitchFamily="34" charset="0"/>
                <a:ea typeface="Times New Roman" panose="02020603050405020304" pitchFamily="18" charset="0"/>
              </a:rPr>
              <a:t>Theoretical Perspectives: Biopsychosocial Models</a:t>
            </a:r>
            <a:endParaRPr lang="en-GB" sz="2800" dirty="0"/>
          </a:p>
        </p:txBody>
      </p:sp>
      <p:sp>
        <p:nvSpPr>
          <p:cNvPr id="3" name="Content Placeholder 2">
            <a:extLst>
              <a:ext uri="{FF2B5EF4-FFF2-40B4-BE49-F238E27FC236}">
                <a16:creationId xmlns:a16="http://schemas.microsoft.com/office/drawing/2014/main" id="{22389D3E-F6B3-403C-950F-AD19AB8C144C}"/>
              </a:ext>
            </a:extLst>
          </p:cNvPr>
          <p:cNvSpPr>
            <a:spLocks noGrp="1"/>
          </p:cNvSpPr>
          <p:nvPr>
            <p:ph idx="1"/>
          </p:nvPr>
        </p:nvSpPr>
        <p:spPr>
          <a:xfrm>
            <a:off x="1947333" y="1837267"/>
            <a:ext cx="5647267" cy="4216400"/>
          </a:xfrm>
        </p:spPr>
        <p:txBody>
          <a:bodyPr/>
          <a:lstStyle/>
          <a:p>
            <a:pPr algn="just">
              <a:lnSpc>
                <a:spcPct val="107000"/>
              </a:lnSpc>
              <a:spcAft>
                <a:spcPts val="800"/>
              </a:spcAft>
            </a:pPr>
            <a:r>
              <a:rPr lang="en-GB" sz="2000" dirty="0">
                <a:effectLst/>
                <a:latin typeface="Arial" panose="020B0604020202020204" pitchFamily="34" charset="0"/>
                <a:ea typeface="Times New Roman" panose="02020603050405020304" pitchFamily="18" charset="0"/>
                <a:cs typeface="Arial" panose="020B0604020202020204" pitchFamily="34" charset="0"/>
              </a:rPr>
              <a:t>Biopsychosocial models reflect biological, psychological, and social aspects in health and wellbeing (Engel, 1977).</a:t>
            </a:r>
            <a:endParaRPr lang="en-GB" sz="2000" dirty="0">
              <a:latin typeface="Arial" panose="020B0604020202020204" pitchFamily="34" charset="0"/>
              <a:ea typeface="Times New Roman" panose="02020603050405020304" pitchFamily="18" charset="0"/>
              <a:cs typeface="Arial" panose="020B0604020202020204" pitchFamily="34" charset="0"/>
            </a:endParaRPr>
          </a:p>
          <a:p>
            <a:pPr algn="just">
              <a:lnSpc>
                <a:spcPct val="107000"/>
              </a:lnSpc>
              <a:spcAft>
                <a:spcPts val="800"/>
              </a:spcAft>
            </a:pPr>
            <a:r>
              <a:rPr lang="en-GB" sz="2000" dirty="0">
                <a:effectLst/>
                <a:latin typeface="Arial" panose="020B0604020202020204" pitchFamily="34" charset="0"/>
                <a:ea typeface="Times New Roman" panose="02020603050405020304" pitchFamily="18" charset="0"/>
                <a:cs typeface="Arial" panose="020B0604020202020204" pitchFamily="34" charset="0"/>
              </a:rPr>
              <a:t>It promotes holistic analysis and planning for treatment.</a:t>
            </a:r>
            <a:endParaRPr lang="en-GB" sz="2000" dirty="0">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2000" dirty="0">
                <a:effectLst/>
                <a:latin typeface="Arial" panose="020B0604020202020204" pitchFamily="34" charset="0"/>
                <a:ea typeface="Times New Roman" panose="02020603050405020304" pitchFamily="18" charset="0"/>
                <a:cs typeface="Arial" panose="020B0604020202020204" pitchFamily="34" charset="0"/>
              </a:rPr>
              <a:t>For example: Mental health care merging treatment, medicine, and social support.</a:t>
            </a:r>
            <a:endParaRPr lang="en-GB" sz="2000" dirty="0">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2000" dirty="0">
                <a:effectLst/>
                <a:latin typeface="Arial" panose="020B0604020202020204" pitchFamily="34" charset="0"/>
                <a:ea typeface="Times New Roman" panose="02020603050405020304" pitchFamily="18" charset="0"/>
                <a:cs typeface="Arial" panose="020B0604020202020204" pitchFamily="34" charset="0"/>
              </a:rPr>
              <a:t>It supports patient-centred care and long-standing health results.</a:t>
            </a:r>
            <a:endParaRPr lang="en-GB" sz="2000" dirty="0">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pic>
        <p:nvPicPr>
          <p:cNvPr id="5122" name="Picture 2" descr="Biopsychosocial Model in Medicine ...">
            <a:extLst>
              <a:ext uri="{FF2B5EF4-FFF2-40B4-BE49-F238E27FC236}">
                <a16:creationId xmlns:a16="http://schemas.microsoft.com/office/drawing/2014/main" id="{3CD24B52-9E53-4906-B8DD-D75E37B658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51800" y="2277533"/>
            <a:ext cx="3327400" cy="26077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35324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29E0A-F5CE-4C15-B1FD-014526E9A02A}"/>
              </a:ext>
            </a:extLst>
          </p:cNvPr>
          <p:cNvSpPr>
            <a:spLocks noGrp="1"/>
          </p:cNvSpPr>
          <p:nvPr>
            <p:ph type="title"/>
          </p:nvPr>
        </p:nvSpPr>
        <p:spPr>
          <a:xfrm>
            <a:off x="2592925" y="624110"/>
            <a:ext cx="8911687" cy="840623"/>
          </a:xfrm>
        </p:spPr>
        <p:txBody>
          <a:bodyPr>
            <a:normAutofit/>
          </a:bodyPr>
          <a:lstStyle/>
          <a:p>
            <a:r>
              <a:rPr lang="en-GB" sz="3200" b="1" dirty="0">
                <a:effectLst/>
                <a:latin typeface="Arial" panose="020B0604020202020204" pitchFamily="34" charset="0"/>
                <a:ea typeface="Times New Roman" panose="02020603050405020304" pitchFamily="18" charset="0"/>
              </a:rPr>
              <a:t>Policy and Governance</a:t>
            </a:r>
            <a:endParaRPr lang="en-GB" sz="3200" dirty="0"/>
          </a:p>
        </p:txBody>
      </p:sp>
      <p:sp>
        <p:nvSpPr>
          <p:cNvPr id="3" name="Content Placeholder 2">
            <a:extLst>
              <a:ext uri="{FF2B5EF4-FFF2-40B4-BE49-F238E27FC236}">
                <a16:creationId xmlns:a16="http://schemas.microsoft.com/office/drawing/2014/main" id="{C0767F04-EEB5-4F83-B667-A26DEC88B40B}"/>
              </a:ext>
            </a:extLst>
          </p:cNvPr>
          <p:cNvSpPr>
            <a:spLocks noGrp="1"/>
          </p:cNvSpPr>
          <p:nvPr>
            <p:ph idx="1"/>
          </p:nvPr>
        </p:nvSpPr>
        <p:spPr>
          <a:xfrm>
            <a:off x="2209800" y="1667933"/>
            <a:ext cx="9294812" cy="4243289"/>
          </a:xfrm>
        </p:spPr>
        <p:txBody>
          <a:bodyPr>
            <a:normAutofit fontScale="92500" lnSpcReduction="10000"/>
          </a:bodyPr>
          <a:lstStyle/>
          <a:p>
            <a:pPr algn="just">
              <a:lnSpc>
                <a:spcPct val="110000"/>
              </a:lnSpc>
              <a:spcAft>
                <a:spcPts val="800"/>
              </a:spcAft>
            </a:pPr>
            <a:r>
              <a:rPr lang="en-GB" sz="1900" dirty="0">
                <a:effectLst/>
                <a:latin typeface="Arial" panose="020B0604020202020204" pitchFamily="34" charset="0"/>
                <a:ea typeface="Times New Roman" panose="02020603050405020304" pitchFamily="18" charset="0"/>
                <a:cs typeface="Arial" panose="020B0604020202020204" pitchFamily="34" charset="0"/>
              </a:rPr>
              <a:t>Policies are formal approaches and guidelines that guide healthcare practices, and governance states to by what method these policies are applied.</a:t>
            </a:r>
            <a:endParaRPr lang="en-GB" sz="1900" dirty="0">
              <a:latin typeface="Arial" panose="020B0604020202020204" pitchFamily="34" charset="0"/>
              <a:ea typeface="Times New Roman" panose="02020603050405020304" pitchFamily="18" charset="0"/>
              <a:cs typeface="Arial" panose="020B0604020202020204" pitchFamily="34" charset="0"/>
            </a:endParaRPr>
          </a:p>
          <a:p>
            <a:pPr algn="just">
              <a:lnSpc>
                <a:spcPct val="110000"/>
              </a:lnSpc>
              <a:spcAft>
                <a:spcPts val="800"/>
              </a:spcAft>
            </a:pPr>
            <a:r>
              <a:rPr lang="en-GB" sz="1900" b="1" dirty="0">
                <a:effectLst/>
                <a:latin typeface="Arial" panose="020B0604020202020204" pitchFamily="34" charset="0"/>
                <a:ea typeface="Times New Roman" panose="02020603050405020304" pitchFamily="18" charset="0"/>
                <a:cs typeface="Arial" panose="020B0604020202020204" pitchFamily="34" charset="0"/>
              </a:rPr>
              <a:t>The NHS Long Term Plan </a:t>
            </a:r>
            <a:r>
              <a:rPr lang="en-GB" sz="1900" dirty="0">
                <a:effectLst/>
                <a:latin typeface="Arial" panose="020B0604020202020204" pitchFamily="34" charset="0"/>
                <a:ea typeface="Times New Roman" panose="02020603050405020304" pitchFamily="18" charset="0"/>
                <a:cs typeface="Arial" panose="020B0604020202020204" pitchFamily="34" charset="0"/>
              </a:rPr>
              <a:t>emphasises prevention, early intervention, and integrated care to enhance health and wellbeing while diminishing inequities. It allocates resources to community services, mental health assistance, and digital innovation to establish a more sustainable healthcare system. </a:t>
            </a:r>
            <a:endParaRPr lang="en-GB" sz="1900" dirty="0">
              <a:effectLst/>
              <a:latin typeface="Arial" panose="020B0604020202020204" pitchFamily="34" charset="0"/>
              <a:ea typeface="Calibri" panose="020F0502020204030204" pitchFamily="34" charset="0"/>
              <a:cs typeface="Arial" panose="020B0604020202020204" pitchFamily="34" charset="0"/>
            </a:endParaRPr>
          </a:p>
          <a:p>
            <a:pPr algn="just">
              <a:lnSpc>
                <a:spcPct val="110000"/>
              </a:lnSpc>
              <a:spcAft>
                <a:spcPts val="800"/>
              </a:spcAft>
            </a:pPr>
            <a:r>
              <a:rPr lang="en-GB" sz="1900" b="1" dirty="0">
                <a:effectLst/>
                <a:latin typeface="Arial" panose="020B0604020202020204" pitchFamily="34" charset="0"/>
                <a:ea typeface="Times New Roman" panose="02020603050405020304" pitchFamily="18" charset="0"/>
                <a:cs typeface="Arial" panose="020B0604020202020204" pitchFamily="34" charset="0"/>
              </a:rPr>
              <a:t>The Soft Drinks Industry Levy </a:t>
            </a:r>
            <a:r>
              <a:rPr lang="en-GB" sz="1900" dirty="0">
                <a:effectLst/>
                <a:latin typeface="Arial" panose="020B0604020202020204" pitchFamily="34" charset="0"/>
                <a:ea typeface="Times New Roman" panose="02020603050405020304" pitchFamily="18" charset="0"/>
                <a:cs typeface="Arial" panose="020B0604020202020204" pitchFamily="34" charset="0"/>
              </a:rPr>
              <a:t>incentivises manufacturers to decrease sugar levels in their goods, aiding in the combat against obesity and associated ailments like type 2 diabetes. </a:t>
            </a:r>
          </a:p>
          <a:p>
            <a:pPr algn="just">
              <a:lnSpc>
                <a:spcPct val="110000"/>
              </a:lnSpc>
              <a:spcAft>
                <a:spcPts val="800"/>
              </a:spcAft>
            </a:pPr>
            <a:r>
              <a:rPr lang="en-GB" sz="1900" dirty="0">
                <a:effectLst/>
                <a:latin typeface="Arial" panose="020B0604020202020204" pitchFamily="34" charset="0"/>
                <a:ea typeface="Times New Roman" panose="02020603050405020304" pitchFamily="18" charset="0"/>
                <a:cs typeface="Arial" panose="020B0604020202020204" pitchFamily="34" charset="0"/>
              </a:rPr>
              <a:t>These projects collectively enhance sustainable development by advancing population health, decreasing long-term healthcare expenditures, and fostering healthier lives for present and future generations (Marmot, 2015).</a:t>
            </a:r>
            <a:endParaRPr lang="en-GB" sz="1900" dirty="0">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0373855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4BCB1-2335-445C-B08F-99078345754C}"/>
              </a:ext>
            </a:extLst>
          </p:cNvPr>
          <p:cNvSpPr>
            <a:spLocks noGrp="1"/>
          </p:cNvSpPr>
          <p:nvPr>
            <p:ph type="title"/>
          </p:nvPr>
        </p:nvSpPr>
        <p:spPr/>
        <p:txBody>
          <a:bodyPr>
            <a:normAutofit/>
          </a:bodyPr>
          <a:lstStyle/>
          <a:p>
            <a:r>
              <a:rPr lang="en-GB" sz="3200" b="1" dirty="0">
                <a:effectLst/>
                <a:latin typeface="Arial" panose="020B0604020202020204" pitchFamily="34" charset="0"/>
                <a:ea typeface="Times New Roman" panose="02020603050405020304" pitchFamily="18" charset="0"/>
              </a:rPr>
              <a:t>Service Delivery</a:t>
            </a:r>
            <a:endParaRPr lang="en-GB" sz="3200" dirty="0"/>
          </a:p>
        </p:txBody>
      </p:sp>
      <p:sp>
        <p:nvSpPr>
          <p:cNvPr id="3" name="Content Placeholder 2">
            <a:extLst>
              <a:ext uri="{FF2B5EF4-FFF2-40B4-BE49-F238E27FC236}">
                <a16:creationId xmlns:a16="http://schemas.microsoft.com/office/drawing/2014/main" id="{A0D3129B-A213-4429-94D1-9B562DB93C7C}"/>
              </a:ext>
            </a:extLst>
          </p:cNvPr>
          <p:cNvSpPr>
            <a:spLocks noGrp="1"/>
          </p:cNvSpPr>
          <p:nvPr>
            <p:ph idx="1"/>
          </p:nvPr>
        </p:nvSpPr>
        <p:spPr>
          <a:xfrm>
            <a:off x="2589212" y="2683932"/>
            <a:ext cx="8915400" cy="3227289"/>
          </a:xfrm>
        </p:spPr>
        <p:txBody>
          <a:bodyPr/>
          <a:lstStyle/>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Service delivery is the delivery of healthcare facilities to people and communities.</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Examples: Incorporation of wellness plans, telehealth, and community health initiatives.</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Case illustrations: Clinics applying holistic care models with multidisciplinary teams.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Arial" panose="020B0604020202020204" pitchFamily="34" charset="0"/>
                <a:ea typeface="Times New Roman" panose="02020603050405020304" pitchFamily="18" charset="0"/>
              </a:rPr>
              <a:t>Advantages: Enhanced patient results, pleasure, and cost-effectiveness</a:t>
            </a:r>
            <a:endParaRPr lang="en-GB" dirty="0"/>
          </a:p>
        </p:txBody>
      </p:sp>
    </p:spTree>
    <p:extLst>
      <p:ext uri="{BB962C8B-B14F-4D97-AF65-F5344CB8AC3E}">
        <p14:creationId xmlns:p14="http://schemas.microsoft.com/office/powerpoint/2010/main" val="29830078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35C55-236C-4A01-8816-C7A6B1C3F40B}"/>
              </a:ext>
            </a:extLst>
          </p:cNvPr>
          <p:cNvSpPr>
            <a:spLocks noGrp="1"/>
          </p:cNvSpPr>
          <p:nvPr>
            <p:ph type="title"/>
          </p:nvPr>
        </p:nvSpPr>
        <p:spPr>
          <a:xfrm>
            <a:off x="2592925" y="624110"/>
            <a:ext cx="8911687" cy="899890"/>
          </a:xfrm>
        </p:spPr>
        <p:txBody>
          <a:bodyPr>
            <a:normAutofit fontScale="90000"/>
          </a:bodyPr>
          <a:lstStyle/>
          <a:p>
            <a:r>
              <a:rPr lang="en-GB" sz="3200" b="1" dirty="0">
                <a:effectLst/>
                <a:latin typeface="Arial" panose="020B0604020202020204" pitchFamily="34" charset="0"/>
                <a:ea typeface="Times New Roman" panose="02020603050405020304" pitchFamily="18" charset="0"/>
                <a:cs typeface="Times New Roman" panose="02020603050405020304" pitchFamily="18" charset="0"/>
              </a:rPr>
              <a:t>Public Health Initiatives</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4BBB8ED8-FDA6-4BBF-969D-3AF331A9FD95}"/>
              </a:ext>
            </a:extLst>
          </p:cNvPr>
          <p:cNvSpPr>
            <a:spLocks noGrp="1"/>
          </p:cNvSpPr>
          <p:nvPr>
            <p:ph idx="1"/>
          </p:nvPr>
        </p:nvSpPr>
        <p:spPr>
          <a:xfrm>
            <a:off x="2589212" y="1524000"/>
            <a:ext cx="8915400" cy="4842932"/>
          </a:xfrm>
        </p:spPr>
        <p:txBody>
          <a:bodyPr>
            <a:normAutofit lnSpcReduction="10000"/>
          </a:bodyPr>
          <a:lstStyle/>
          <a:p>
            <a:pPr algn="just">
              <a:lnSpc>
                <a:spcPct val="107000"/>
              </a:lnSpc>
              <a:spcAft>
                <a:spcPts val="800"/>
              </a:spcAft>
            </a:pPr>
            <a:r>
              <a:rPr lang="en-GB" sz="1900" dirty="0">
                <a:effectLst/>
                <a:latin typeface="Arial" panose="020B0604020202020204" pitchFamily="34" charset="0"/>
                <a:ea typeface="Times New Roman" panose="02020603050405020304" pitchFamily="18" charset="0"/>
                <a:cs typeface="Arial" panose="020B0604020202020204" pitchFamily="34" charset="0"/>
              </a:rPr>
              <a:t>Public health initiatives are planned energies to enhance health of people over prevention and health promotion.</a:t>
            </a:r>
            <a:endParaRPr lang="en-GB" sz="1900" dirty="0">
              <a:latin typeface="Arial" panose="020B0604020202020204" pitchFamily="34" charset="0"/>
              <a:ea typeface="Times New Roman" panose="02020603050405020304" pitchFamily="18" charset="0"/>
              <a:cs typeface="Arial" panose="020B0604020202020204" pitchFamily="34" charset="0"/>
            </a:endParaRPr>
          </a:p>
          <a:p>
            <a:pPr algn="just">
              <a:lnSpc>
                <a:spcPct val="107000"/>
              </a:lnSpc>
              <a:spcAft>
                <a:spcPts val="800"/>
              </a:spcAft>
            </a:pPr>
            <a:r>
              <a:rPr lang="en-GB" sz="1900" dirty="0">
                <a:effectLst/>
                <a:latin typeface="Arial" panose="020B0604020202020204" pitchFamily="34" charset="0"/>
                <a:ea typeface="Times New Roman" panose="02020603050405020304" pitchFamily="18" charset="0"/>
                <a:cs typeface="Arial" panose="020B0604020202020204" pitchFamily="34" charset="0"/>
              </a:rPr>
              <a:t>This includes: Promotion of healthy lifestyles, immunisation campaigns, and helpful surroundings.</a:t>
            </a:r>
            <a:endParaRPr lang="en-GB" sz="1900" dirty="0">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900" dirty="0">
                <a:effectLst/>
                <a:latin typeface="Arial" panose="020B0604020202020204" pitchFamily="34" charset="0"/>
                <a:ea typeface="Times New Roman" panose="02020603050405020304" pitchFamily="18" charset="0"/>
                <a:cs typeface="Arial" panose="020B0604020202020204" pitchFamily="34" charset="0"/>
              </a:rPr>
              <a:t>The effects: Decreases disease problem, enhances societal wellbeing, and improves equality.</a:t>
            </a:r>
          </a:p>
          <a:p>
            <a:pPr algn="just">
              <a:lnSpc>
                <a:spcPct val="107000"/>
              </a:lnSpc>
              <a:spcAft>
                <a:spcPts val="800"/>
              </a:spcAft>
            </a:pPr>
            <a:r>
              <a:rPr lang="en-GB" sz="1900" dirty="0">
                <a:latin typeface="Arial" panose="020B0604020202020204" pitchFamily="34" charset="0"/>
                <a:ea typeface="Calibri" panose="020F0502020204030204" pitchFamily="34" charset="0"/>
                <a:cs typeface="Arial" panose="020B0604020202020204" pitchFamily="34" charset="0"/>
              </a:rPr>
              <a:t>Examples of </a:t>
            </a:r>
            <a:r>
              <a:rPr lang="en-GB" sz="1900" dirty="0">
                <a:latin typeface="Arial" panose="020B0604020202020204" pitchFamily="34" charset="0"/>
                <a:cs typeface="Arial" panose="020B0604020202020204" pitchFamily="34" charset="0"/>
              </a:rPr>
              <a:t>National campaigns such as Change4Life, NHS Health Check, and Better Health promote healthy eating, physical activity, and early disease detection. </a:t>
            </a:r>
          </a:p>
          <a:p>
            <a:pPr algn="just">
              <a:lnSpc>
                <a:spcPct val="107000"/>
              </a:lnSpc>
              <a:spcAft>
                <a:spcPts val="800"/>
              </a:spcAft>
            </a:pPr>
            <a:r>
              <a:rPr lang="en-GB" sz="1900" dirty="0">
                <a:latin typeface="Arial" panose="020B0604020202020204" pitchFamily="34" charset="0"/>
                <a:cs typeface="Arial" panose="020B0604020202020204" pitchFamily="34" charset="0"/>
              </a:rPr>
              <a:t>Examples of Local: Local councils run initiatives targeting smoking cessation, mental wellbeing, and obesity reduction, often tailored to community needs, reducing health inequalities and improving population health outcomes across diverse regions in the United Kingdom.</a:t>
            </a:r>
            <a:endParaRPr lang="en-GB" sz="1900" dirty="0">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3656040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2AAAC-7D85-4A94-A852-BB874191BDC6}"/>
              </a:ext>
            </a:extLst>
          </p:cNvPr>
          <p:cNvSpPr>
            <a:spLocks noGrp="1"/>
          </p:cNvSpPr>
          <p:nvPr>
            <p:ph type="title"/>
          </p:nvPr>
        </p:nvSpPr>
        <p:spPr>
          <a:xfrm>
            <a:off x="2592925" y="624110"/>
            <a:ext cx="8911687" cy="781357"/>
          </a:xfrm>
        </p:spPr>
        <p:txBody>
          <a:bodyPr>
            <a:normAutofit/>
          </a:bodyPr>
          <a:lstStyle/>
          <a:p>
            <a:r>
              <a:rPr lang="en-GB" sz="3200" b="1" dirty="0">
                <a:effectLst/>
                <a:latin typeface="Arial" panose="020B0604020202020204" pitchFamily="34" charset="0"/>
                <a:ea typeface="Times New Roman" panose="02020603050405020304" pitchFamily="18" charset="0"/>
              </a:rPr>
              <a:t>Equity and Access</a:t>
            </a:r>
            <a:endParaRPr lang="en-GB" sz="3200" dirty="0"/>
          </a:p>
        </p:txBody>
      </p:sp>
      <p:sp>
        <p:nvSpPr>
          <p:cNvPr id="3" name="Content Placeholder 2">
            <a:extLst>
              <a:ext uri="{FF2B5EF4-FFF2-40B4-BE49-F238E27FC236}">
                <a16:creationId xmlns:a16="http://schemas.microsoft.com/office/drawing/2014/main" id="{EFFFE017-5028-443E-ABFE-1675BA2D95F0}"/>
              </a:ext>
            </a:extLst>
          </p:cNvPr>
          <p:cNvSpPr>
            <a:spLocks noGrp="1"/>
          </p:cNvSpPr>
          <p:nvPr>
            <p:ph idx="1"/>
          </p:nvPr>
        </p:nvSpPr>
        <p:spPr>
          <a:xfrm>
            <a:off x="2589212" y="2438400"/>
            <a:ext cx="8915400" cy="3472822"/>
          </a:xfrm>
        </p:spPr>
        <p:txBody>
          <a:bodyPr/>
          <a:lstStyle/>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Equity in healthcare certifies reasonable access to facilities regardless of socio-economic or demographic issues.</a:t>
            </a:r>
            <a:endParaRPr lang="en-GB" dirty="0">
              <a:latin typeface="Arial" panose="020B0604020202020204" pitchFamily="34" charset="0"/>
              <a:ea typeface="Times New Roman" panose="02020603050405020304" pitchFamily="18"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Through equity and access: inequalities happen in access, quality, and results.</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Initiatives: Common healthcare, directed interventions for vulnerable people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Braveman</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et al., 2011).</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Goal: Make sure all people achieve best health and wellbeing.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7232778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86350-E9F4-453C-9304-D18C4EE1AEFE}"/>
              </a:ext>
            </a:extLst>
          </p:cNvPr>
          <p:cNvSpPr>
            <a:spLocks noGrp="1"/>
          </p:cNvSpPr>
          <p:nvPr>
            <p:ph type="title"/>
          </p:nvPr>
        </p:nvSpPr>
        <p:spPr/>
        <p:txBody>
          <a:bodyPr/>
          <a:lstStyle/>
          <a:p>
            <a:r>
              <a:rPr lang="en-GB" sz="3200" b="1" dirty="0">
                <a:effectLst/>
                <a:latin typeface="Arial" panose="020B0604020202020204" pitchFamily="34" charset="0"/>
                <a:ea typeface="Times New Roman" panose="02020603050405020304" pitchFamily="18" charset="0"/>
                <a:cs typeface="Times New Roman" panose="02020603050405020304" pitchFamily="18" charset="0"/>
              </a:rPr>
              <a:t>Conclusion</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FA2CD914-1BF7-438F-B264-E5B2BC90107F}"/>
              </a:ext>
            </a:extLst>
          </p:cNvPr>
          <p:cNvSpPr>
            <a:spLocks noGrp="1"/>
          </p:cNvSpPr>
          <p:nvPr>
            <p:ph idx="1"/>
          </p:nvPr>
        </p:nvSpPr>
        <p:spPr>
          <a:xfrm>
            <a:off x="2589212" y="2743200"/>
            <a:ext cx="8915400" cy="3168022"/>
          </a:xfrm>
        </p:spPr>
        <p:txBody>
          <a:bodyPr>
            <a:normAutofit/>
          </a:bodyPr>
          <a:lstStyle/>
          <a:p>
            <a:pPr algn="just">
              <a:lnSpc>
                <a:spcPct val="107000"/>
              </a:lnSpc>
              <a:spcAft>
                <a:spcPts val="800"/>
              </a:spcAft>
              <a:buSzPts val="1000"/>
              <a:tabLst>
                <a:tab pos="457200" algn="l"/>
              </a:tabLst>
            </a:pPr>
            <a:r>
              <a:rPr lang="en-GB" sz="2000" dirty="0">
                <a:effectLst/>
                <a:latin typeface="Arial" panose="020B0604020202020204" pitchFamily="34" charset="0"/>
                <a:ea typeface="Times New Roman" panose="02020603050405020304" pitchFamily="18" charset="0"/>
                <a:cs typeface="Arial" panose="020B0604020202020204" pitchFamily="34" charset="0"/>
              </a:rPr>
              <a:t>Health, wellbeing, and sustainable development are co-dependent.</a:t>
            </a:r>
            <a:endParaRPr lang="en-GB" sz="2000" dirty="0">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buSzPts val="1000"/>
              <a:tabLst>
                <a:tab pos="457200" algn="l"/>
              </a:tabLst>
            </a:pPr>
            <a:r>
              <a:rPr lang="en-GB" sz="2000" dirty="0">
                <a:effectLst/>
                <a:latin typeface="Arial" panose="020B0604020202020204" pitchFamily="34" charset="0"/>
                <a:ea typeface="Times New Roman" panose="02020603050405020304" pitchFamily="18" charset="0"/>
                <a:cs typeface="Arial" panose="020B0604020202020204" pitchFamily="34" charset="0"/>
              </a:rPr>
              <a:t>Incorporation of care enhances results, equity, and social wellbeing.</a:t>
            </a:r>
            <a:endParaRPr lang="en-GB" sz="2000" dirty="0">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buSzPts val="1000"/>
              <a:tabLst>
                <a:tab pos="457200" algn="l"/>
              </a:tabLst>
            </a:pPr>
            <a:r>
              <a:rPr lang="en-GB" sz="2000" dirty="0">
                <a:effectLst/>
                <a:latin typeface="Arial" panose="020B0604020202020204" pitchFamily="34" charset="0"/>
                <a:ea typeface="Times New Roman" panose="02020603050405020304" pitchFamily="18" charset="0"/>
                <a:cs typeface="Arial" panose="020B0604020202020204" pitchFamily="34" charset="0"/>
              </a:rPr>
              <a:t>Policies, governance, and public health initiatives are vital for holistic healthcare provision.</a:t>
            </a: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082654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406B9-207B-46FF-92BC-C726CC069985}"/>
              </a:ext>
            </a:extLst>
          </p:cNvPr>
          <p:cNvSpPr>
            <a:spLocks noGrp="1"/>
          </p:cNvSpPr>
          <p:nvPr>
            <p:ph type="title"/>
          </p:nvPr>
        </p:nvSpPr>
        <p:spPr/>
        <p:txBody>
          <a:bodyPr>
            <a:normAutofit/>
          </a:bodyPr>
          <a:lstStyle/>
          <a:p>
            <a:r>
              <a:rPr lang="en-GB" sz="3200" b="1"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1D97586B-4536-4E39-909E-279F12795EB3}"/>
              </a:ext>
            </a:extLst>
          </p:cNvPr>
          <p:cNvSpPr>
            <a:spLocks noGrp="1"/>
          </p:cNvSpPr>
          <p:nvPr>
            <p:ph idx="1"/>
          </p:nvPr>
        </p:nvSpPr>
        <p:spPr>
          <a:xfrm>
            <a:off x="2589212" y="1710267"/>
            <a:ext cx="8915400" cy="4614333"/>
          </a:xfrm>
        </p:spPr>
        <p:txBody>
          <a:bodyPr>
            <a:normAutofit fontScale="62500" lnSpcReduction="20000"/>
          </a:bodyPr>
          <a:lstStyle/>
          <a:p>
            <a:pPr algn="just">
              <a:lnSpc>
                <a:spcPct val="107000"/>
              </a:lnSpc>
              <a:spcAft>
                <a:spcPts val="800"/>
              </a:spcAft>
              <a:buSzPts val="1000"/>
              <a:tabLst>
                <a:tab pos="457200" algn="l"/>
              </a:tabLst>
            </a:pPr>
            <a:r>
              <a:rPr lang="en-GB" sz="2200" dirty="0">
                <a:effectLst/>
                <a:latin typeface="Arial" panose="020B0604020202020204" pitchFamily="34" charset="0"/>
                <a:ea typeface="Times New Roman" panose="02020603050405020304" pitchFamily="18" charset="0"/>
                <a:cs typeface="Arial" panose="020B0604020202020204" pitchFamily="34" charset="0"/>
              </a:rPr>
              <a:t>Bach, T., Sharma, S. &amp; Huxley, P. (2019) </a:t>
            </a:r>
            <a:r>
              <a:rPr lang="en-GB" sz="2200" i="1" dirty="0">
                <a:effectLst/>
                <a:latin typeface="Arial" panose="020B0604020202020204" pitchFamily="34" charset="0"/>
                <a:ea typeface="Times New Roman" panose="02020603050405020304" pitchFamily="18" charset="0"/>
                <a:cs typeface="Arial" panose="020B0604020202020204" pitchFamily="34" charset="0"/>
              </a:rPr>
              <a:t>Integrated care for health and wellbeing.</a:t>
            </a:r>
            <a:r>
              <a:rPr lang="en-GB" sz="2200" dirty="0">
                <a:effectLst/>
                <a:latin typeface="Arial" panose="020B0604020202020204" pitchFamily="34" charset="0"/>
                <a:ea typeface="Times New Roman" panose="02020603050405020304" pitchFamily="18" charset="0"/>
                <a:cs typeface="Arial" panose="020B0604020202020204" pitchFamily="34" charset="0"/>
              </a:rPr>
              <a:t> London: Routledge.</a:t>
            </a:r>
          </a:p>
          <a:p>
            <a:pPr algn="just">
              <a:lnSpc>
                <a:spcPct val="107000"/>
              </a:lnSpc>
              <a:spcAft>
                <a:spcPts val="800"/>
              </a:spcAft>
              <a:buSzPts val="1000"/>
              <a:tabLst>
                <a:tab pos="457200" algn="l"/>
              </a:tabLst>
            </a:pPr>
            <a:r>
              <a:rPr lang="en-GB" sz="2200" dirty="0" err="1">
                <a:effectLst/>
                <a:latin typeface="Arial" panose="020B0604020202020204" pitchFamily="34" charset="0"/>
                <a:ea typeface="Times New Roman" panose="02020603050405020304" pitchFamily="18" charset="0"/>
                <a:cs typeface="Arial" panose="020B0604020202020204" pitchFamily="34" charset="0"/>
              </a:rPr>
              <a:t>Braveman</a:t>
            </a:r>
            <a:r>
              <a:rPr lang="en-GB" sz="2200" dirty="0">
                <a:effectLst/>
                <a:latin typeface="Arial" panose="020B0604020202020204" pitchFamily="34" charset="0"/>
                <a:ea typeface="Times New Roman" panose="02020603050405020304" pitchFamily="18" charset="0"/>
                <a:cs typeface="Arial" panose="020B0604020202020204" pitchFamily="34" charset="0"/>
              </a:rPr>
              <a:t>, P., </a:t>
            </a:r>
            <a:r>
              <a:rPr lang="en-GB" sz="2200" dirty="0" err="1">
                <a:effectLst/>
                <a:latin typeface="Arial" panose="020B0604020202020204" pitchFamily="34" charset="0"/>
                <a:ea typeface="Times New Roman" panose="02020603050405020304" pitchFamily="18" charset="0"/>
                <a:cs typeface="Arial" panose="020B0604020202020204" pitchFamily="34" charset="0"/>
              </a:rPr>
              <a:t>Egerter</a:t>
            </a:r>
            <a:r>
              <a:rPr lang="en-GB" sz="2200" dirty="0">
                <a:effectLst/>
                <a:latin typeface="Arial" panose="020B0604020202020204" pitchFamily="34" charset="0"/>
                <a:ea typeface="Times New Roman" panose="02020603050405020304" pitchFamily="18" charset="0"/>
                <a:cs typeface="Arial" panose="020B0604020202020204" pitchFamily="34" charset="0"/>
              </a:rPr>
              <a:t>, S. &amp; Williams, D. (2011) ‘The social determinants of health: Coming of age,’ </a:t>
            </a:r>
            <a:r>
              <a:rPr lang="en-GB" sz="2200" i="1" dirty="0">
                <a:effectLst/>
                <a:latin typeface="Arial" panose="020B0604020202020204" pitchFamily="34" charset="0"/>
                <a:ea typeface="Times New Roman" panose="02020603050405020304" pitchFamily="18" charset="0"/>
                <a:cs typeface="Arial" panose="020B0604020202020204" pitchFamily="34" charset="0"/>
              </a:rPr>
              <a:t>Annual Review of Public Health,</a:t>
            </a:r>
            <a:r>
              <a:rPr lang="en-GB" sz="2200" dirty="0">
                <a:effectLst/>
                <a:latin typeface="Arial" panose="020B0604020202020204" pitchFamily="34" charset="0"/>
                <a:ea typeface="Times New Roman" panose="02020603050405020304" pitchFamily="18" charset="0"/>
                <a:cs typeface="Arial" panose="020B0604020202020204" pitchFamily="34" charset="0"/>
              </a:rPr>
              <a:t> 32, pp. 381–398.</a:t>
            </a:r>
          </a:p>
          <a:p>
            <a:pPr algn="just">
              <a:lnSpc>
                <a:spcPct val="107000"/>
              </a:lnSpc>
              <a:spcAft>
                <a:spcPts val="800"/>
              </a:spcAft>
              <a:buSzPts val="1000"/>
              <a:tabLst>
                <a:tab pos="457200" algn="l"/>
              </a:tabLst>
            </a:pPr>
            <a:r>
              <a:rPr lang="en-GB" sz="2200" dirty="0">
                <a:effectLst/>
                <a:latin typeface="Arial" panose="020B0604020202020204" pitchFamily="34" charset="0"/>
                <a:ea typeface="Times New Roman" panose="02020603050405020304" pitchFamily="18" charset="0"/>
                <a:cs typeface="Arial" panose="020B0604020202020204" pitchFamily="34" charset="0"/>
              </a:rPr>
              <a:t>Dodge, R., Daly, A., </a:t>
            </a:r>
            <a:r>
              <a:rPr lang="en-GB" sz="2200" dirty="0" err="1">
                <a:effectLst/>
                <a:latin typeface="Arial" panose="020B0604020202020204" pitchFamily="34" charset="0"/>
                <a:ea typeface="Times New Roman" panose="02020603050405020304" pitchFamily="18" charset="0"/>
                <a:cs typeface="Arial" panose="020B0604020202020204" pitchFamily="34" charset="0"/>
              </a:rPr>
              <a:t>Huyton</a:t>
            </a:r>
            <a:r>
              <a:rPr lang="en-GB" sz="2200" dirty="0">
                <a:effectLst/>
                <a:latin typeface="Arial" panose="020B0604020202020204" pitchFamily="34" charset="0"/>
                <a:ea typeface="Times New Roman" panose="02020603050405020304" pitchFamily="18" charset="0"/>
                <a:cs typeface="Arial" panose="020B0604020202020204" pitchFamily="34" charset="0"/>
              </a:rPr>
              <a:t>, J. &amp; Sanders, L. (2012) ‘The challenge of defining wellbeing,’ </a:t>
            </a:r>
            <a:r>
              <a:rPr lang="en-GB" sz="2200" i="1" dirty="0">
                <a:effectLst/>
                <a:latin typeface="Arial" panose="020B0604020202020204" pitchFamily="34" charset="0"/>
                <a:ea typeface="Times New Roman" panose="02020603050405020304" pitchFamily="18" charset="0"/>
                <a:cs typeface="Arial" panose="020B0604020202020204" pitchFamily="34" charset="0"/>
              </a:rPr>
              <a:t>International Journal of Wellbeing,</a:t>
            </a:r>
            <a:r>
              <a:rPr lang="en-GB" sz="2200" dirty="0">
                <a:effectLst/>
                <a:latin typeface="Arial" panose="020B0604020202020204" pitchFamily="34" charset="0"/>
                <a:ea typeface="Times New Roman" panose="02020603050405020304" pitchFamily="18" charset="0"/>
                <a:cs typeface="Arial" panose="020B0604020202020204" pitchFamily="34" charset="0"/>
              </a:rPr>
              <a:t> 2(3), pp. 222–235.</a:t>
            </a:r>
          </a:p>
          <a:p>
            <a:pPr algn="just">
              <a:lnSpc>
                <a:spcPct val="107000"/>
              </a:lnSpc>
              <a:spcAft>
                <a:spcPts val="800"/>
              </a:spcAft>
              <a:buSzPts val="1000"/>
              <a:tabLst>
                <a:tab pos="457200" algn="l"/>
              </a:tabLst>
            </a:pPr>
            <a:r>
              <a:rPr lang="en-GB" sz="2200" dirty="0">
                <a:effectLst/>
                <a:latin typeface="Arial" panose="020B0604020202020204" pitchFamily="34" charset="0"/>
                <a:ea typeface="Times New Roman" panose="02020603050405020304" pitchFamily="18" charset="0"/>
                <a:cs typeface="Arial" panose="020B0604020202020204" pitchFamily="34" charset="0"/>
              </a:rPr>
              <a:t>Engel, G. (1977) ‘The need for a new medical model: A challenge for biomedicine,’ </a:t>
            </a:r>
            <a:r>
              <a:rPr lang="en-GB" sz="2200" i="1" dirty="0">
                <a:effectLst/>
                <a:latin typeface="Arial" panose="020B0604020202020204" pitchFamily="34" charset="0"/>
                <a:ea typeface="Times New Roman" panose="02020603050405020304" pitchFamily="18" charset="0"/>
                <a:cs typeface="Arial" panose="020B0604020202020204" pitchFamily="34" charset="0"/>
              </a:rPr>
              <a:t>Science,</a:t>
            </a:r>
            <a:r>
              <a:rPr lang="en-GB" sz="2200" dirty="0">
                <a:effectLst/>
                <a:latin typeface="Arial" panose="020B0604020202020204" pitchFamily="34" charset="0"/>
                <a:ea typeface="Times New Roman" panose="02020603050405020304" pitchFamily="18" charset="0"/>
                <a:cs typeface="Arial" panose="020B0604020202020204" pitchFamily="34" charset="0"/>
              </a:rPr>
              <a:t> 196(4286), pp. 129–136.</a:t>
            </a:r>
          </a:p>
          <a:p>
            <a:pPr algn="just">
              <a:lnSpc>
                <a:spcPct val="107000"/>
              </a:lnSpc>
              <a:spcAft>
                <a:spcPts val="800"/>
              </a:spcAft>
              <a:buSzPts val="1000"/>
              <a:tabLst>
                <a:tab pos="457200" algn="l"/>
              </a:tabLst>
            </a:pPr>
            <a:r>
              <a:rPr lang="en-GB" sz="2200" dirty="0">
                <a:effectLst/>
                <a:latin typeface="Arial" panose="020B0604020202020204" pitchFamily="34" charset="0"/>
                <a:ea typeface="Times New Roman" panose="02020603050405020304" pitchFamily="18" charset="0"/>
                <a:cs typeface="Arial" panose="020B0604020202020204" pitchFamily="34" charset="0"/>
              </a:rPr>
              <a:t>Marmot, M. (2015) </a:t>
            </a:r>
            <a:r>
              <a:rPr lang="en-GB" sz="2200" i="1" dirty="0">
                <a:effectLst/>
                <a:latin typeface="Arial" panose="020B0604020202020204" pitchFamily="34" charset="0"/>
                <a:ea typeface="Times New Roman" panose="02020603050405020304" pitchFamily="18" charset="0"/>
                <a:cs typeface="Arial" panose="020B0604020202020204" pitchFamily="34" charset="0"/>
              </a:rPr>
              <a:t>The health gap: The challenge of an unequal world.</a:t>
            </a:r>
            <a:r>
              <a:rPr lang="en-GB" sz="2200" dirty="0">
                <a:effectLst/>
                <a:latin typeface="Arial" panose="020B0604020202020204" pitchFamily="34" charset="0"/>
                <a:ea typeface="Times New Roman" panose="02020603050405020304" pitchFamily="18" charset="0"/>
                <a:cs typeface="Arial" panose="020B0604020202020204" pitchFamily="34" charset="0"/>
              </a:rPr>
              <a:t> London: Bloomsbury.</a:t>
            </a:r>
          </a:p>
          <a:p>
            <a:pPr algn="just">
              <a:lnSpc>
                <a:spcPct val="107000"/>
              </a:lnSpc>
              <a:spcAft>
                <a:spcPts val="800"/>
              </a:spcAft>
              <a:buSzPts val="1000"/>
              <a:tabLst>
                <a:tab pos="457200" algn="l"/>
              </a:tabLst>
            </a:pPr>
            <a:r>
              <a:rPr lang="en-GB" sz="2200" dirty="0">
                <a:effectLst/>
                <a:latin typeface="Arial" panose="020B0604020202020204" pitchFamily="34" charset="0"/>
                <a:ea typeface="Times New Roman" panose="02020603050405020304" pitchFamily="18" charset="0"/>
                <a:cs typeface="Arial" panose="020B0604020202020204" pitchFamily="34" charset="0"/>
              </a:rPr>
              <a:t>United Nations (2015) </a:t>
            </a:r>
            <a:r>
              <a:rPr lang="en-GB" sz="2200" i="1" dirty="0">
                <a:effectLst/>
                <a:latin typeface="Arial" panose="020B0604020202020204" pitchFamily="34" charset="0"/>
                <a:ea typeface="Times New Roman" panose="02020603050405020304" pitchFamily="18" charset="0"/>
                <a:cs typeface="Arial" panose="020B0604020202020204" pitchFamily="34" charset="0"/>
              </a:rPr>
              <a:t>Transforming our world: The 2030 Agenda for Sustainable Development.</a:t>
            </a:r>
            <a:r>
              <a:rPr lang="en-GB" sz="2200" dirty="0">
                <a:effectLst/>
                <a:latin typeface="Arial" panose="020B0604020202020204" pitchFamily="34" charset="0"/>
                <a:ea typeface="Times New Roman" panose="02020603050405020304" pitchFamily="18" charset="0"/>
                <a:cs typeface="Arial" panose="020B0604020202020204" pitchFamily="34" charset="0"/>
              </a:rPr>
              <a:t> New York: United Nations. Available at: </a:t>
            </a:r>
            <a:r>
              <a:rPr lang="en-GB" sz="2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2"/>
              </a:rPr>
              <a:t>https://sdgs.un.org/2030agenda</a:t>
            </a:r>
            <a:r>
              <a:rPr lang="en-GB" sz="2200" dirty="0">
                <a:effectLst/>
                <a:latin typeface="Arial" panose="020B0604020202020204" pitchFamily="34" charset="0"/>
                <a:ea typeface="Times New Roman" panose="02020603050405020304" pitchFamily="18" charset="0"/>
                <a:cs typeface="Arial" panose="020B0604020202020204" pitchFamily="34" charset="0"/>
              </a:rPr>
              <a:t> [Accessed 28 Feb 2026].</a:t>
            </a:r>
          </a:p>
          <a:p>
            <a:pPr algn="just">
              <a:lnSpc>
                <a:spcPct val="107000"/>
              </a:lnSpc>
              <a:spcAft>
                <a:spcPts val="800"/>
              </a:spcAft>
              <a:buSzPts val="1000"/>
              <a:tabLst>
                <a:tab pos="457200" algn="l"/>
              </a:tabLst>
            </a:pPr>
            <a:r>
              <a:rPr lang="en-GB" sz="2200" dirty="0">
                <a:effectLst/>
                <a:latin typeface="Arial" panose="020B0604020202020204" pitchFamily="34" charset="0"/>
                <a:ea typeface="Times New Roman" panose="02020603050405020304" pitchFamily="18" charset="0"/>
                <a:cs typeface="Arial" panose="020B0604020202020204" pitchFamily="34" charset="0"/>
              </a:rPr>
              <a:t>World Health Organization (1948) </a:t>
            </a:r>
            <a:r>
              <a:rPr lang="en-GB" sz="2200" i="1" dirty="0">
                <a:effectLst/>
                <a:latin typeface="Arial" panose="020B0604020202020204" pitchFamily="34" charset="0"/>
                <a:ea typeface="Times New Roman" panose="02020603050405020304" pitchFamily="18" charset="0"/>
                <a:cs typeface="Arial" panose="020B0604020202020204" pitchFamily="34" charset="0"/>
              </a:rPr>
              <a:t>Preamble to the Constitution of the World Health Organization.</a:t>
            </a:r>
            <a:r>
              <a:rPr lang="en-GB" sz="2200" dirty="0">
                <a:effectLst/>
                <a:latin typeface="Arial" panose="020B0604020202020204" pitchFamily="34" charset="0"/>
                <a:ea typeface="Times New Roman" panose="02020603050405020304" pitchFamily="18" charset="0"/>
                <a:cs typeface="Arial" panose="020B0604020202020204" pitchFamily="34" charset="0"/>
              </a:rPr>
              <a:t> Geneva: WHO.</a:t>
            </a:r>
          </a:p>
          <a:p>
            <a:pPr algn="just">
              <a:lnSpc>
                <a:spcPct val="107000"/>
              </a:lnSpc>
              <a:spcAft>
                <a:spcPts val="800"/>
              </a:spcAft>
              <a:buSzPts val="1000"/>
              <a:tabLst>
                <a:tab pos="457200" algn="l"/>
              </a:tabLst>
            </a:pPr>
            <a:r>
              <a:rPr lang="en-GB" sz="2200" dirty="0">
                <a:effectLst/>
                <a:latin typeface="Arial" panose="020B0604020202020204" pitchFamily="34" charset="0"/>
                <a:ea typeface="Times New Roman" panose="02020603050405020304" pitchFamily="18" charset="0"/>
                <a:cs typeface="Arial" panose="020B0604020202020204" pitchFamily="34" charset="0"/>
              </a:rPr>
              <a:t>World Health Organization (2023) </a:t>
            </a:r>
            <a:r>
              <a:rPr lang="en-GB" sz="2200" i="1" dirty="0">
                <a:effectLst/>
                <a:latin typeface="Arial" panose="020B0604020202020204" pitchFamily="34" charset="0"/>
                <a:ea typeface="Times New Roman" panose="02020603050405020304" pitchFamily="18" charset="0"/>
                <a:cs typeface="Arial" panose="020B0604020202020204" pitchFamily="34" charset="0"/>
              </a:rPr>
              <a:t>Sustainable Development Goals and health.</a:t>
            </a:r>
            <a:r>
              <a:rPr lang="en-GB" sz="2200" dirty="0">
                <a:effectLst/>
                <a:latin typeface="Arial" panose="020B0604020202020204" pitchFamily="34" charset="0"/>
                <a:ea typeface="Times New Roman" panose="02020603050405020304" pitchFamily="18" charset="0"/>
                <a:cs typeface="Arial" panose="020B0604020202020204" pitchFamily="34" charset="0"/>
              </a:rPr>
              <a:t> Geneva: WHO. Available at: </a:t>
            </a:r>
            <a:r>
              <a:rPr lang="en-GB" sz="22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3"/>
              </a:rPr>
              <a:t>https://www.who.int/health-topics/sustainable-development-goals</a:t>
            </a:r>
            <a:r>
              <a:rPr lang="en-GB" sz="2200" dirty="0">
                <a:effectLst/>
                <a:latin typeface="Arial" panose="020B0604020202020204" pitchFamily="34" charset="0"/>
                <a:ea typeface="Times New Roman" panose="02020603050405020304" pitchFamily="18" charset="0"/>
                <a:cs typeface="Arial" panose="020B0604020202020204" pitchFamily="34" charset="0"/>
              </a:rPr>
              <a:t> [Accessed 28 Feb 2026].</a:t>
            </a:r>
            <a:endParaRPr lang="en-GB" sz="2200" dirty="0">
              <a:effectLst/>
              <a:latin typeface="Arial" panose="020B0604020202020204" pitchFamily="34" charset="0"/>
              <a:ea typeface="Calibri" panose="020F0502020204030204" pitchFamily="34" charset="0"/>
              <a:cs typeface="Arial" panose="020B0604020202020204" pitchFamily="34" charset="0"/>
            </a:endParaRPr>
          </a:p>
          <a:p>
            <a:pPr marL="0" indent="0">
              <a:lnSpc>
                <a:spcPct val="107000"/>
              </a:lnSpc>
              <a:spcAft>
                <a:spcPts val="800"/>
              </a:spcAft>
              <a:buNone/>
            </a:pPr>
            <a:endParaRPr lang="en-GB" sz="1800" dirty="0">
              <a:effectLst/>
              <a:latin typeface="Arial" panose="020B0604020202020204" pitchFamily="34" charset="0"/>
              <a:ea typeface="Calibri" panose="020F050202020403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841479053"/>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58</TotalTime>
  <Words>1123</Words>
  <Application>Microsoft Office PowerPoint</Application>
  <PresentationFormat>Widescreen</PresentationFormat>
  <Paragraphs>68</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Century Gothic</vt:lpstr>
      <vt:lpstr>Wingdings 3</vt:lpstr>
      <vt:lpstr>Wisp</vt:lpstr>
      <vt:lpstr>Health, Wellbeing and Sustainable Development (BMHP6030) </vt:lpstr>
      <vt:lpstr>Key Concepts of Health</vt:lpstr>
      <vt:lpstr>Key Concepts of Wellbeing</vt:lpstr>
      <vt:lpstr>Key Concepts of Sustainable Development </vt:lpstr>
      <vt:lpstr>Relevance of Health, Wellbeing and Sustainable Development in Modern Healthcare</vt:lpstr>
      <vt:lpstr>Integration of Health and Wellbeing Approaches </vt:lpstr>
      <vt:lpstr>Theoretical Perspectives: Biopsychosocial Models</vt:lpstr>
      <vt:lpstr>Policy and Governance</vt:lpstr>
      <vt:lpstr>Service Delivery</vt:lpstr>
      <vt:lpstr>Public Health Initiatives </vt:lpstr>
      <vt:lpstr>Equity and Access</vt:lpstr>
      <vt:lpstr>Conclusion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Netloan User</dc:creator>
  <cp:lastModifiedBy>Netloan User</cp:lastModifiedBy>
  <cp:revision>17</cp:revision>
  <dcterms:created xsi:type="dcterms:W3CDTF">2026-03-01T13:56:34Z</dcterms:created>
  <dcterms:modified xsi:type="dcterms:W3CDTF">2026-03-23T15:14:57Z</dcterms:modified>
</cp:coreProperties>
</file>