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394" r:id="rId6"/>
    <p:sldId id="347" r:id="rId7"/>
    <p:sldId id="349" r:id="rId8"/>
    <p:sldId id="344" r:id="rId9"/>
    <p:sldId id="345" r:id="rId10"/>
    <p:sldId id="364" r:id="rId11"/>
    <p:sldId id="339" r:id="rId12"/>
    <p:sldId id="340" r:id="rId13"/>
    <p:sldId id="341" r:id="rId14"/>
    <p:sldId id="342" r:id="rId15"/>
    <p:sldId id="343" r:id="rId16"/>
    <p:sldId id="351" r:id="rId17"/>
    <p:sldId id="352" r:id="rId18"/>
    <p:sldId id="358" r:id="rId19"/>
    <p:sldId id="354" r:id="rId20"/>
    <p:sldId id="353" r:id="rId21"/>
    <p:sldId id="330" r:id="rId22"/>
    <p:sldId id="355" r:id="rId23"/>
    <p:sldId id="356" r:id="rId24"/>
    <p:sldId id="359" r:id="rId25"/>
    <p:sldId id="360" r:id="rId26"/>
    <p:sldId id="361" r:id="rId27"/>
    <p:sldId id="362" r:id="rId28"/>
    <p:sldId id="363" r:id="rId29"/>
    <p:sldId id="280" r:id="rId30"/>
    <p:sldId id="365" r:id="rId31"/>
    <p:sldId id="368" r:id="rId32"/>
    <p:sldId id="366" r:id="rId33"/>
    <p:sldId id="333" r:id="rId34"/>
    <p:sldId id="312" r:id="rId35"/>
    <p:sldId id="314" r:id="rId36"/>
    <p:sldId id="287" r:id="rId37"/>
    <p:sldId id="278" r:id="rId38"/>
    <p:sldId id="290" r:id="rId39"/>
    <p:sldId id="380" r:id="rId40"/>
    <p:sldId id="381" r:id="rId41"/>
    <p:sldId id="384" r:id="rId42"/>
    <p:sldId id="385" r:id="rId43"/>
    <p:sldId id="386" r:id="rId44"/>
    <p:sldId id="387" r:id="rId45"/>
    <p:sldId id="388" r:id="rId46"/>
    <p:sldId id="389" r:id="rId47"/>
    <p:sldId id="390" r:id="rId48"/>
    <p:sldId id="391" r:id="rId49"/>
    <p:sldId id="392" r:id="rId50"/>
    <p:sldId id="393" r:id="rId51"/>
    <p:sldId id="279" r:id="rId52"/>
    <p:sldId id="277" r:id="rId53"/>
    <p:sldId id="276" r:id="rId54"/>
    <p:sldId id="306" r:id="rId55"/>
    <p:sldId id="373" r:id="rId56"/>
    <p:sldId id="303" r:id="rId57"/>
    <p:sldId id="374" r:id="rId58"/>
    <p:sldId id="375" r:id="rId59"/>
    <p:sldId id="376" r:id="rId60"/>
    <p:sldId id="378" r:id="rId61"/>
    <p:sldId id="379" r:id="rId62"/>
    <p:sldId id="377" r:id="rId63"/>
    <p:sldId id="369" r:id="rId64"/>
    <p:sldId id="336" r:id="rId65"/>
    <p:sldId id="370" r:id="rId66"/>
    <p:sldId id="371" r:id="rId67"/>
    <p:sldId id="372" r:id="rId68"/>
    <p:sldId id="298" r:id="rId69"/>
    <p:sldId id="402" r:id="rId70"/>
    <p:sldId id="403" r:id="rId71"/>
    <p:sldId id="404" r:id="rId72"/>
    <p:sldId id="395" r:id="rId73"/>
    <p:sldId id="396" r:id="rId74"/>
    <p:sldId id="397" r:id="rId75"/>
    <p:sldId id="398" r:id="rId76"/>
    <p:sldId id="399" r:id="rId77"/>
    <p:sldId id="400" r:id="rId78"/>
    <p:sldId id="401" r:id="rId79"/>
    <p:sldId id="284"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6FFC90-6462-2AAC-D262-DEC40E311AB6}" v="509" dt="2026-05-19T18:44:42.317"/>
    <p1510:client id="{B9326B6D-E0CF-1CBD-C56C-09CBCED3BE67}" v="253" dt="2026-05-20T14:30:09.206"/>
    <p1510:client id="{DB2CF810-80CC-3354-1707-1DBFA0487D80}" v="25" dt="2026-05-18T18:57:24.747"/>
    <p1510:client id="{DBC32633-7E40-1589-56C6-3D82C8E3ED6A}" v="236" dt="2026-05-19T12:58:51.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61" Type="http://schemas.openxmlformats.org/officeDocument/2006/relationships/slide" Target="slides/slide57.xml"/><Relationship Id="rId8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832B4-52B5-5C1D-F717-F356366B80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981C20-EBCD-E61C-67A2-06D07B00F7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04E93E-5FB4-36F2-A2AD-5A814FAB20B0}"/>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5" name="Footer Placeholder 4">
            <a:extLst>
              <a:ext uri="{FF2B5EF4-FFF2-40B4-BE49-F238E27FC236}">
                <a16:creationId xmlns:a16="http://schemas.microsoft.com/office/drawing/2014/main" id="{915D3EEB-4C1F-5874-DE5D-96BC127E3D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486C3B-44BA-6DF6-17C2-5DC3584C57C0}"/>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645323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08D1B-0F9C-CE6F-CAF4-E6F607D2DF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CEB5BE-3C60-371B-FE3C-C476F01D3D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C80A36-6A9A-8A00-164A-9CB3B6C1F038}"/>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5" name="Footer Placeholder 4">
            <a:extLst>
              <a:ext uri="{FF2B5EF4-FFF2-40B4-BE49-F238E27FC236}">
                <a16:creationId xmlns:a16="http://schemas.microsoft.com/office/drawing/2014/main" id="{51CF9F3F-D9F0-D805-8899-DEBC98C7A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6F634D-DE95-12BD-C181-196C7C12DE21}"/>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55758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4051B-FF92-4C86-2FBA-5E987CC52C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C1DF1F-25B3-5989-8D2A-69240D72BD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5549FF-2313-7697-6BD5-C200747C00EE}"/>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5" name="Footer Placeholder 4">
            <a:extLst>
              <a:ext uri="{FF2B5EF4-FFF2-40B4-BE49-F238E27FC236}">
                <a16:creationId xmlns:a16="http://schemas.microsoft.com/office/drawing/2014/main" id="{2865BA6E-2CCC-6B6B-96E6-44DAF95A43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0FC54-4D5D-00CC-42D4-8D441775F0A5}"/>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213221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6598A-C8B3-3C72-8090-06B2A2CF18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73AAAD-DFEF-622E-FF2C-909582726E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3D33F5-5BEA-55B4-FCBD-5815422811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683ACA-47A2-CB4C-9D47-323A11CCD213}"/>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6" name="Footer Placeholder 5">
            <a:extLst>
              <a:ext uri="{FF2B5EF4-FFF2-40B4-BE49-F238E27FC236}">
                <a16:creationId xmlns:a16="http://schemas.microsoft.com/office/drawing/2014/main" id="{2ACF5DCC-0CE2-414A-D6DF-22F8237CED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1D237B-F46B-B40E-64C8-F42DC7508E30}"/>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946605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0AF85-0DEA-EE3C-BFFD-9B22DD846F7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616A9B-E347-2EF6-8721-709DBEE954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B53C63-D521-B087-6383-17B182BF5A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347313-6DC5-DCD9-868D-2514D9334B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4BF8A0-57E1-A379-57B3-5FBAA8DFF2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B3207D-F9E4-A6B6-333C-54E2DF110D19}"/>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8" name="Footer Placeholder 7">
            <a:extLst>
              <a:ext uri="{FF2B5EF4-FFF2-40B4-BE49-F238E27FC236}">
                <a16:creationId xmlns:a16="http://schemas.microsoft.com/office/drawing/2014/main" id="{C19D255F-5275-88E9-1007-06C0150E66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5ADE40-0553-1F98-74DD-33F1DBD4517F}"/>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410674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EC1E9-9A8C-9D3B-550C-2BF0878E74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A9AA90-553C-436E-A432-461EF1D7CC5B}"/>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4" name="Footer Placeholder 3">
            <a:extLst>
              <a:ext uri="{FF2B5EF4-FFF2-40B4-BE49-F238E27FC236}">
                <a16:creationId xmlns:a16="http://schemas.microsoft.com/office/drawing/2014/main" id="{F96BD750-9223-A5D2-FFE6-244FE73D7F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117AA3-69E1-45DB-3D14-7252A43311A5}"/>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4213272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F0C80D-054D-3484-E8F3-C4BA6BB6FA9A}"/>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3" name="Footer Placeholder 2">
            <a:extLst>
              <a:ext uri="{FF2B5EF4-FFF2-40B4-BE49-F238E27FC236}">
                <a16:creationId xmlns:a16="http://schemas.microsoft.com/office/drawing/2014/main" id="{93B59E74-2B5C-7DFF-F47C-BC29E5A7C8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32257E-8846-68FB-468A-D7E07D93713D}"/>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445053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B2FE-862D-C76E-6C8E-DE88804F8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4F53A1-2D30-B70E-0645-479313EEAE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6B6D72-B416-1EBD-7FA2-010221705E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BDB317-DDF2-A6A7-EA02-57716A5EE10E}"/>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6" name="Footer Placeholder 5">
            <a:extLst>
              <a:ext uri="{FF2B5EF4-FFF2-40B4-BE49-F238E27FC236}">
                <a16:creationId xmlns:a16="http://schemas.microsoft.com/office/drawing/2014/main" id="{A86F11DD-B5BA-74EA-23E8-7BCCB18CA7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505CAA-34D2-0C54-2D77-A37173316563}"/>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603385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BF4B-9DC7-2F3E-7E02-6E71199F50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B102A8-9A06-D15D-D76C-9461A9C678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49E2D3-7E6A-A379-D7A5-8A1EB54359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56D3E3-645D-9701-996C-9364F2F9BE7E}"/>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6" name="Footer Placeholder 5">
            <a:extLst>
              <a:ext uri="{FF2B5EF4-FFF2-40B4-BE49-F238E27FC236}">
                <a16:creationId xmlns:a16="http://schemas.microsoft.com/office/drawing/2014/main" id="{12DCAA65-C1D7-D248-A01D-6521258799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CD689D-FA43-A3E8-A4F1-E8CE7ABEE363}"/>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883912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AD1D3-4117-FB8A-B6EE-2E6D11F29B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D43F84-BCEE-6F9F-31DE-D7678E5EE3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25FC91-AF85-3CCF-3262-C21969C778B3}"/>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5" name="Footer Placeholder 4">
            <a:extLst>
              <a:ext uri="{FF2B5EF4-FFF2-40B4-BE49-F238E27FC236}">
                <a16:creationId xmlns:a16="http://schemas.microsoft.com/office/drawing/2014/main" id="{1AD3D66C-95DE-D910-5DD7-04B297BA2C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36F5D-EBB4-BCAB-1353-6C89B08C2E6C}"/>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23390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3FFB1B-F048-11DE-C9F2-81465F047F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3865D5-5265-8075-18A0-905FD99AC8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1A946D-2C9A-B375-7DA2-3DEF5FA54270}"/>
              </a:ext>
            </a:extLst>
          </p:cNvPr>
          <p:cNvSpPr>
            <a:spLocks noGrp="1"/>
          </p:cNvSpPr>
          <p:nvPr>
            <p:ph type="dt" sz="half" idx="10"/>
          </p:nvPr>
        </p:nvSpPr>
        <p:spPr/>
        <p:txBody>
          <a:bodyPr/>
          <a:lstStyle/>
          <a:p>
            <a:fld id="{B46C716F-8196-49C9-A0A9-A7804BCED90B}" type="datetimeFigureOut">
              <a:rPr lang="en-GB" smtClean="0"/>
              <a:t>22/05/2026</a:t>
            </a:fld>
            <a:endParaRPr lang="en-GB"/>
          </a:p>
        </p:txBody>
      </p:sp>
      <p:sp>
        <p:nvSpPr>
          <p:cNvPr id="5" name="Footer Placeholder 4">
            <a:extLst>
              <a:ext uri="{FF2B5EF4-FFF2-40B4-BE49-F238E27FC236}">
                <a16:creationId xmlns:a16="http://schemas.microsoft.com/office/drawing/2014/main" id="{75150FFB-5328-B654-4B53-0DB4DCB8B2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AFD709-ECFA-A7DA-A605-0AF78BC2B8AF}"/>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3890967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71EBDB-57B0-9A71-F8F5-933CEF00A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EA5EDB-8C87-571D-6556-9684C4BFDB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5F27A2-D4CC-7A15-E0B9-4956274405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6C716F-8196-49C9-A0A9-A7804BCED90B}" type="datetimeFigureOut">
              <a:rPr lang="en-GB" smtClean="0"/>
              <a:t>22/05/2026</a:t>
            </a:fld>
            <a:endParaRPr lang="en-GB"/>
          </a:p>
        </p:txBody>
      </p:sp>
      <p:sp>
        <p:nvSpPr>
          <p:cNvPr id="5" name="Footer Placeholder 4">
            <a:extLst>
              <a:ext uri="{FF2B5EF4-FFF2-40B4-BE49-F238E27FC236}">
                <a16:creationId xmlns:a16="http://schemas.microsoft.com/office/drawing/2014/main" id="{E03E097A-48EF-11BA-5427-CC7724D9BA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D472B06-1C95-3B0A-B3E2-EA93B7BB13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6BB981-2D21-4663-B039-814B841C383E}" type="slidenum">
              <a:rPr lang="en-GB" smtClean="0"/>
              <a:t>‹#›</a:t>
            </a:fld>
            <a:endParaRPr lang="en-GB"/>
          </a:p>
        </p:txBody>
      </p:sp>
    </p:spTree>
    <p:extLst>
      <p:ext uri="{BB962C8B-B14F-4D97-AF65-F5344CB8AC3E}">
        <p14:creationId xmlns:p14="http://schemas.microsoft.com/office/powerpoint/2010/main" val="803950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youtube.com/watch?v=cvb49-Csq1o" TargetMode="External"/><Relationship Id="rId3" Type="http://schemas.openxmlformats.org/officeDocument/2006/relationships/hyperlink" Target="https://www.youtube.com/watch?v=EcHpgsTg458" TargetMode="External"/><Relationship Id="rId7" Type="http://schemas.openxmlformats.org/officeDocument/2006/relationships/hyperlink" Target="https://www.youtube.com/watch?v=qxKFDnzluOs" TargetMode="External"/><Relationship Id="rId2" Type="http://schemas.openxmlformats.org/officeDocument/2006/relationships/hyperlink" Target="https://www.youtube.com/watch?v=zRwt25M5nGw" TargetMode="External"/><Relationship Id="rId1" Type="http://schemas.openxmlformats.org/officeDocument/2006/relationships/slideLayout" Target="../slideLayouts/slideLayout2.xml"/><Relationship Id="rId6" Type="http://schemas.openxmlformats.org/officeDocument/2006/relationships/hyperlink" Target="https://www.youtube.com/watch?v=PFRzAysTvpo" TargetMode="External"/><Relationship Id="rId11" Type="http://schemas.openxmlformats.org/officeDocument/2006/relationships/hyperlink" Target="https://www.youtube.com/watch?v=Ll56imVATLk" TargetMode="External"/><Relationship Id="rId5" Type="http://schemas.openxmlformats.org/officeDocument/2006/relationships/hyperlink" Target="https://www.youtube.com/watch?v=n_Cn8eFo7u8" TargetMode="External"/><Relationship Id="rId10" Type="http://schemas.openxmlformats.org/officeDocument/2006/relationships/hyperlink" Target="https://www.youtube.com/watch?v=qJ_7PxUsVnw" TargetMode="External"/><Relationship Id="rId4" Type="http://schemas.openxmlformats.org/officeDocument/2006/relationships/hyperlink" Target="https://www.youtube.com/watch?v=spY-X01JbSs" TargetMode="External"/><Relationship Id="rId9" Type="http://schemas.openxmlformats.org/officeDocument/2006/relationships/hyperlink" Target="https://www.youtube.com/watch?v=_akanzNG30g"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XlEnJkQF8MM" TargetMode="External"/><Relationship Id="rId7" Type="http://schemas.openxmlformats.org/officeDocument/2006/relationships/hyperlink" Target="https://www.youtube.com/watch?v=mIAoFLKUPKw" TargetMode="External"/><Relationship Id="rId2" Type="http://schemas.openxmlformats.org/officeDocument/2006/relationships/hyperlink" Target="https://www.youtube.com/watch?v=HtjbZ3M0ORs" TargetMode="External"/><Relationship Id="rId1" Type="http://schemas.openxmlformats.org/officeDocument/2006/relationships/slideLayout" Target="../slideLayouts/slideLayout2.xml"/><Relationship Id="rId6" Type="http://schemas.openxmlformats.org/officeDocument/2006/relationships/hyperlink" Target="https://www.youtube.com/watch?v=vCIu7Ja_TE0" TargetMode="External"/><Relationship Id="rId5" Type="http://schemas.openxmlformats.org/officeDocument/2006/relationships/hyperlink" Target="https://www.youtube.com/watch?v=DBvHpYY8veQ" TargetMode="External"/><Relationship Id="rId4" Type="http://schemas.openxmlformats.org/officeDocument/2006/relationships/hyperlink" Target="https://www.youtube.com/watch?v=S6e7XJ7xLJ0"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42547B2-D9C2-D65A-41C4-49467B3491ED}"/>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cs typeface="Calibri Light"/>
              </a:rPr>
              <a:t>13th Session</a:t>
            </a:r>
            <a:endParaRPr lang="en-GB" sz="4800">
              <a:solidFill>
                <a:srgbClr val="FFFFFF"/>
              </a:solidFill>
            </a:endParaRPr>
          </a:p>
        </p:txBody>
      </p:sp>
      <p:sp>
        <p:nvSpPr>
          <p:cNvPr id="3" name="Subtitle 2">
            <a:extLst>
              <a:ext uri="{FF2B5EF4-FFF2-40B4-BE49-F238E27FC236}">
                <a16:creationId xmlns:a16="http://schemas.microsoft.com/office/drawing/2014/main" id="{BE7DAC7E-0612-53D5-094B-7B0C13A0B315}"/>
              </a:ext>
            </a:extLst>
          </p:cNvPr>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sz="3200" dirty="0">
                <a:cs typeface="Calibri"/>
              </a:rPr>
              <a:t>Organizational Culture</a:t>
            </a:r>
          </a:p>
        </p:txBody>
      </p:sp>
    </p:spTree>
    <p:extLst>
      <p:ext uri="{BB962C8B-B14F-4D97-AF65-F5344CB8AC3E}">
        <p14:creationId xmlns:p14="http://schemas.microsoft.com/office/powerpoint/2010/main" val="1969494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F621B-30BA-0D8E-59B9-71F9C55F9DE7}"/>
              </a:ext>
            </a:extLst>
          </p:cNvPr>
          <p:cNvSpPr>
            <a:spLocks noGrp="1"/>
          </p:cNvSpPr>
          <p:nvPr>
            <p:ph type="title"/>
          </p:nvPr>
        </p:nvSpPr>
        <p:spPr/>
        <p:txBody>
          <a:bodyPr>
            <a:normAutofit/>
          </a:bodyPr>
          <a:lstStyle/>
          <a:p>
            <a:pPr algn="ctr"/>
            <a:r>
              <a:rPr lang="en-US" sz="5400">
                <a:highlight>
                  <a:srgbClr val="FFFFFF"/>
                </a:highlight>
                <a:latin typeface="Calibri"/>
                <a:ea typeface="Calibri"/>
                <a:cs typeface="Calibri"/>
              </a:rPr>
              <a:t>Learning Objectives</a:t>
            </a:r>
            <a:endParaRPr lang="en-US">
              <a:ea typeface="Calibri Light"/>
              <a:cs typeface="Calibri Light"/>
            </a:endParaRPr>
          </a:p>
        </p:txBody>
      </p:sp>
      <p:sp>
        <p:nvSpPr>
          <p:cNvPr id="3" name="Content Placeholder 2">
            <a:extLst>
              <a:ext uri="{FF2B5EF4-FFF2-40B4-BE49-F238E27FC236}">
                <a16:creationId xmlns:a16="http://schemas.microsoft.com/office/drawing/2014/main" id="{8339C10D-E897-FEC7-3C29-20DAA082AA72}"/>
              </a:ext>
            </a:extLst>
          </p:cNvPr>
          <p:cNvSpPr>
            <a:spLocks noGrp="1"/>
          </p:cNvSpPr>
          <p:nvPr>
            <p:ph idx="1"/>
          </p:nvPr>
        </p:nvSpPr>
        <p:spPr/>
        <p:txBody>
          <a:bodyPr vert="horz" lIns="91440" tIns="45720" rIns="91440" bIns="45720" rtlCol="0" anchor="t">
            <a:normAutofit/>
          </a:bodyPr>
          <a:lstStyle/>
          <a:p>
            <a:r>
              <a:rPr lang="en-US" sz="2400">
                <a:highlight>
                  <a:srgbClr val="FFFFFF"/>
                </a:highlight>
                <a:latin typeface="Cambria"/>
                <a:ea typeface="Cambria"/>
              </a:rPr>
              <a:t> After studying this chapter, you should be able to:</a:t>
            </a:r>
            <a:endParaRPr lang="en-US" sz="2400" dirty="0">
              <a:highlight>
                <a:srgbClr val="FFFFFF"/>
              </a:highlight>
              <a:latin typeface="Cambria"/>
              <a:ea typeface="Cambria"/>
            </a:endParaRPr>
          </a:p>
          <a:p>
            <a:r>
              <a:rPr lang="en-US" sz="2400">
                <a:highlight>
                  <a:srgbClr val="FFFFFF"/>
                </a:highlight>
                <a:latin typeface="Cambria"/>
                <a:ea typeface="Cambria"/>
              </a:rPr>
              <a:t> Describe the common characteristics of organizational culture.</a:t>
            </a:r>
            <a:endParaRPr lang="en-US" sz="2400" dirty="0">
              <a:highlight>
                <a:srgbClr val="FFFFFF"/>
              </a:highlight>
              <a:latin typeface="Cambria"/>
              <a:ea typeface="Cambria"/>
            </a:endParaRPr>
          </a:p>
          <a:p>
            <a:r>
              <a:rPr lang="en-US" sz="2400">
                <a:highlight>
                  <a:srgbClr val="FFFFFF"/>
                </a:highlight>
                <a:latin typeface="Cambria"/>
                <a:ea typeface="Cambria"/>
              </a:rPr>
              <a:t> Compare the functional and dysfunctional effects of organizational culture on people and the organization.</a:t>
            </a:r>
            <a:endParaRPr lang="en-US" sz="2400" dirty="0">
              <a:highlight>
                <a:srgbClr val="FFFFFF"/>
              </a:highlight>
              <a:latin typeface="Cambria"/>
              <a:ea typeface="Cambria"/>
            </a:endParaRPr>
          </a:p>
          <a:p>
            <a:r>
              <a:rPr lang="en-US" sz="2400" dirty="0">
                <a:highlight>
                  <a:srgbClr val="FFFFFF"/>
                </a:highlight>
                <a:latin typeface="Cambria"/>
                <a:ea typeface="Cambria"/>
              </a:rPr>
              <a:t> Identify the factors that create and sustain an organization’s culture.</a:t>
            </a:r>
          </a:p>
          <a:p>
            <a:r>
              <a:rPr lang="en-US" sz="2400">
                <a:highlight>
                  <a:srgbClr val="FFFFFF"/>
                </a:highlight>
                <a:latin typeface="Cambria"/>
                <a:ea typeface="Cambria"/>
              </a:rPr>
              <a:t> Show how culture is transmitted to employees.</a:t>
            </a:r>
            <a:endParaRPr lang="en-US" sz="2400" dirty="0">
              <a:highlight>
                <a:srgbClr val="FFFFFF"/>
              </a:highlight>
              <a:latin typeface="Cambria"/>
              <a:ea typeface="Cambria"/>
            </a:endParaRPr>
          </a:p>
          <a:p>
            <a:r>
              <a:rPr lang="en-US" sz="2400">
                <a:highlight>
                  <a:srgbClr val="FFFFFF"/>
                </a:highlight>
                <a:latin typeface="Cambria"/>
                <a:ea typeface="Cambria"/>
              </a:rPr>
              <a:t> Describe the similarities and differences in creating an ethical culture, a positive culture, and a spiritual culture.</a:t>
            </a:r>
            <a:endParaRPr lang="en-US" sz="2400" dirty="0">
              <a:highlight>
                <a:srgbClr val="FFFFFF"/>
              </a:highlight>
              <a:latin typeface="Cambria"/>
              <a:ea typeface="Cambria"/>
            </a:endParaRPr>
          </a:p>
          <a:p>
            <a:r>
              <a:rPr lang="en-US" sz="2400">
                <a:highlight>
                  <a:srgbClr val="FFFFFF"/>
                </a:highlight>
                <a:latin typeface="Cambria"/>
                <a:ea typeface="Cambria"/>
              </a:rPr>
              <a:t> Show how national culture can affect the way organizational culture is transported to another country.</a:t>
            </a:r>
          </a:p>
          <a:p>
            <a:pPr marL="0" indent="0">
              <a:buNone/>
            </a:pPr>
            <a:endParaRPr lang="en-US" sz="4800" dirty="0">
              <a:ea typeface="Calibri"/>
              <a:cs typeface="Calibri"/>
            </a:endParaRPr>
          </a:p>
        </p:txBody>
      </p:sp>
    </p:spTree>
    <p:extLst>
      <p:ext uri="{BB962C8B-B14F-4D97-AF65-F5344CB8AC3E}">
        <p14:creationId xmlns:p14="http://schemas.microsoft.com/office/powerpoint/2010/main" val="2553134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FE9593-E3A2-8C80-C4FD-B21A64F82D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25D3EE-3BFA-FB0A-E643-41ACE88F8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BC7D67-0198-1326-5F89-2646B77E1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894EC0-701B-37D6-7BEC-EE1709066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6246B26-61C9-4152-2195-9809F5AF2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B00828E-F504-A5E3-EE3F-9A6CEB672F35}"/>
              </a:ext>
            </a:extLst>
          </p:cNvPr>
          <p:cNvPicPr>
            <a:picLocks noChangeAspect="1"/>
          </p:cNvPicPr>
          <p:nvPr/>
        </p:nvPicPr>
        <p:blipFill>
          <a:blip r:embed="rId2"/>
          <a:stretch>
            <a:fillRect/>
          </a:stretch>
        </p:blipFill>
        <p:spPr>
          <a:xfrm>
            <a:off x="266700" y="152400"/>
            <a:ext cx="11760200" cy="6591300"/>
          </a:xfrm>
          <a:prstGeom prst="rect">
            <a:avLst/>
          </a:prstGeom>
        </p:spPr>
      </p:pic>
    </p:spTree>
    <p:extLst>
      <p:ext uri="{BB962C8B-B14F-4D97-AF65-F5344CB8AC3E}">
        <p14:creationId xmlns:p14="http://schemas.microsoft.com/office/powerpoint/2010/main" val="3280261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A72460-50E3-1AB0-7036-996209EA480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CF4E94-5BA1-0DE6-D127-B8DCDC1AE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2502BE-68B1-43E8-66BC-B57865ABB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BAD4FA-E0AB-E769-45FB-E08D8A7C9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937B988-D9F2-2F39-20A3-28622A101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C38919F-4FE2-C9E2-5A36-216C30D5C3CA}"/>
              </a:ext>
            </a:extLst>
          </p:cNvPr>
          <p:cNvPicPr>
            <a:picLocks noChangeAspect="1"/>
          </p:cNvPicPr>
          <p:nvPr/>
        </p:nvPicPr>
        <p:blipFill>
          <a:blip r:embed="rId2"/>
          <a:stretch>
            <a:fillRect/>
          </a:stretch>
        </p:blipFill>
        <p:spPr>
          <a:xfrm>
            <a:off x="342900" y="152400"/>
            <a:ext cx="11588750" cy="6578600"/>
          </a:xfrm>
          <a:prstGeom prst="rect">
            <a:avLst/>
          </a:prstGeom>
        </p:spPr>
      </p:pic>
    </p:spTree>
    <p:extLst>
      <p:ext uri="{BB962C8B-B14F-4D97-AF65-F5344CB8AC3E}">
        <p14:creationId xmlns:p14="http://schemas.microsoft.com/office/powerpoint/2010/main" val="1941563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able with black text&#10;&#10;AI-generated content may be incorrect.">
            <a:extLst>
              <a:ext uri="{FF2B5EF4-FFF2-40B4-BE49-F238E27FC236}">
                <a16:creationId xmlns:a16="http://schemas.microsoft.com/office/drawing/2014/main" id="{7255E7B7-C0DA-775B-FCD4-3673D7D80309}"/>
              </a:ext>
            </a:extLst>
          </p:cNvPr>
          <p:cNvPicPr>
            <a:picLocks noChangeAspect="1"/>
          </p:cNvPicPr>
          <p:nvPr/>
        </p:nvPicPr>
        <p:blipFill>
          <a:blip r:embed="rId2"/>
          <a:stretch>
            <a:fillRect/>
          </a:stretch>
        </p:blipFill>
        <p:spPr>
          <a:xfrm>
            <a:off x="429973" y="457200"/>
            <a:ext cx="11460023" cy="5943600"/>
          </a:xfrm>
          <a:prstGeom prst="rect">
            <a:avLst/>
          </a:prstGeom>
        </p:spPr>
      </p:pic>
    </p:spTree>
    <p:extLst>
      <p:ext uri="{BB962C8B-B14F-4D97-AF65-F5344CB8AC3E}">
        <p14:creationId xmlns:p14="http://schemas.microsoft.com/office/powerpoint/2010/main" val="1129832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rectangular box with black text&#10;&#10;AI-generated content may be incorrect.">
            <a:extLst>
              <a:ext uri="{FF2B5EF4-FFF2-40B4-BE49-F238E27FC236}">
                <a16:creationId xmlns:a16="http://schemas.microsoft.com/office/drawing/2014/main" id="{9ECA3AD3-EF17-E7E7-886E-0E5604F74128}"/>
              </a:ext>
            </a:extLst>
          </p:cNvPr>
          <p:cNvPicPr>
            <a:picLocks noChangeAspect="1"/>
          </p:cNvPicPr>
          <p:nvPr/>
        </p:nvPicPr>
        <p:blipFill>
          <a:blip r:embed="rId2"/>
          <a:stretch>
            <a:fillRect/>
          </a:stretch>
        </p:blipFill>
        <p:spPr>
          <a:xfrm>
            <a:off x="189394" y="457200"/>
            <a:ext cx="11848111" cy="5943600"/>
          </a:xfrm>
          <a:prstGeom prst="rect">
            <a:avLst/>
          </a:prstGeom>
        </p:spPr>
      </p:pic>
    </p:spTree>
    <p:extLst>
      <p:ext uri="{BB962C8B-B14F-4D97-AF65-F5344CB8AC3E}">
        <p14:creationId xmlns:p14="http://schemas.microsoft.com/office/powerpoint/2010/main" val="762520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C6945-6C9F-BA4B-1DEB-EBC3783775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B52225-7A49-B132-A7F6-7F7761299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89382D5-2FA7-7576-7CDC-3596060001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2F0995-2D15-88DD-18D4-3BC861CE1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05F3E31-08A7-62F3-5503-E169C3A17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5ABF4AB-6AF9-2243-58A9-6ACB8F0FD8DE}"/>
              </a:ext>
            </a:extLst>
          </p:cNvPr>
          <p:cNvPicPr>
            <a:picLocks noChangeAspect="1"/>
          </p:cNvPicPr>
          <p:nvPr/>
        </p:nvPicPr>
        <p:blipFill>
          <a:blip r:embed="rId2"/>
          <a:stretch>
            <a:fillRect/>
          </a:stretch>
        </p:blipFill>
        <p:spPr>
          <a:xfrm>
            <a:off x="272156" y="97767"/>
            <a:ext cx="11719575" cy="6648089"/>
          </a:xfrm>
          <a:prstGeom prst="rect">
            <a:avLst/>
          </a:prstGeom>
        </p:spPr>
      </p:pic>
    </p:spTree>
    <p:extLst>
      <p:ext uri="{BB962C8B-B14F-4D97-AF65-F5344CB8AC3E}">
        <p14:creationId xmlns:p14="http://schemas.microsoft.com/office/powerpoint/2010/main" val="2359512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2538F-3EC3-4830-65A1-AF39B0E23709}"/>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Organizational Culture – Key Concepts</a:t>
            </a:r>
            <a:endParaRPr lang="en-US" sz="40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124E1E6-A8D9-523E-EF41-60349729DF84}"/>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W. L. Gore &amp; Associates (maker of Gore‑Tex) is highlighted as an example of a strong organizational culture.</a:t>
            </a:r>
            <a:endParaRPr lang="en-US" sz="2000">
              <a:ea typeface="Calibri" panose="020F0502020204030204"/>
              <a:cs typeface="Calibri" panose="020F0502020204030204"/>
            </a:endParaRPr>
          </a:p>
          <a:p>
            <a:r>
              <a:rPr lang="en-US" sz="2000">
                <a:latin typeface="Segoe UI"/>
                <a:cs typeface="Segoe UI"/>
              </a:rPr>
              <a:t>The company uses a </a:t>
            </a:r>
            <a:r>
              <a:rPr lang="en-US" sz="2000" b="1">
                <a:latin typeface="Segoe UI"/>
                <a:cs typeface="Segoe UI"/>
              </a:rPr>
              <a:t>non‑hierarchical, team‑based structure</a:t>
            </a:r>
            <a:r>
              <a:rPr lang="en-US" sz="2000">
                <a:latin typeface="Segoe UI"/>
                <a:cs typeface="Segoe UI"/>
              </a:rPr>
              <a:t> that encourages innovation.</a:t>
            </a:r>
            <a:endParaRPr lang="en-US" sz="2000">
              <a:ea typeface="Calibri"/>
              <a:cs typeface="Calibri"/>
            </a:endParaRPr>
          </a:p>
          <a:p>
            <a:r>
              <a:rPr lang="en-US" sz="2000">
                <a:latin typeface="Segoe UI"/>
                <a:cs typeface="Segoe UI"/>
              </a:rPr>
              <a:t>Associates follow four core principles: </a:t>
            </a:r>
            <a:endParaRPr lang="en-US" sz="2000">
              <a:ea typeface="Calibri"/>
              <a:cs typeface="Calibri"/>
            </a:endParaRPr>
          </a:p>
          <a:p>
            <a:r>
              <a:rPr lang="en-US" sz="2000">
                <a:latin typeface="Segoe UI"/>
                <a:cs typeface="Segoe UI"/>
              </a:rPr>
              <a:t>Fairness to each other.</a:t>
            </a:r>
            <a:endParaRPr lang="en-US" sz="2000">
              <a:ea typeface="Calibri"/>
              <a:cs typeface="Calibri"/>
            </a:endParaRPr>
          </a:p>
          <a:p>
            <a:r>
              <a:rPr lang="en-US" sz="2000">
                <a:latin typeface="Segoe UI"/>
                <a:cs typeface="Segoe UI"/>
              </a:rPr>
              <a:t>Freedom to encourage and help others.</a:t>
            </a:r>
            <a:endParaRPr lang="en-US" sz="2000">
              <a:ea typeface="Calibri"/>
              <a:cs typeface="Calibri"/>
            </a:endParaRPr>
          </a:p>
          <a:p>
            <a:r>
              <a:rPr lang="en-US" sz="2000">
                <a:latin typeface="Segoe UI"/>
                <a:cs typeface="Segoe UI"/>
              </a:rPr>
              <a:t>Commitment to keeping promises.</a:t>
            </a:r>
            <a:endParaRPr lang="en-US" sz="2000">
              <a:ea typeface="Calibri"/>
              <a:cs typeface="Calibri"/>
            </a:endParaRPr>
          </a:p>
          <a:p>
            <a:r>
              <a:rPr lang="en-US" sz="2000">
                <a:latin typeface="Segoe UI"/>
                <a:cs typeface="Segoe UI"/>
              </a:rPr>
              <a:t>Consultation with colleagues before major actions.</a:t>
            </a:r>
            <a:endParaRPr lang="en-US" sz="2000">
              <a:ea typeface="Calibri"/>
              <a:cs typeface="Calibri"/>
            </a:endParaRPr>
          </a:p>
          <a:p>
            <a:r>
              <a:rPr lang="en-US" sz="2000">
                <a:latin typeface="Segoe UI"/>
                <a:cs typeface="Segoe UI"/>
              </a:rPr>
              <a:t>Gore is consistently ranked among the </a:t>
            </a:r>
            <a:r>
              <a:rPr lang="en-US" sz="2000" b="1">
                <a:latin typeface="Segoe UI"/>
                <a:cs typeface="Segoe UI"/>
              </a:rPr>
              <a:t>“100 Best Companies to Work For.”</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10458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ADAAE-4B02-FCD4-B530-2B36720F9AAE}"/>
              </a:ext>
            </a:extLst>
          </p:cNvPr>
          <p:cNvSpPr>
            <a:spLocks noGrp="1"/>
          </p:cNvSpPr>
          <p:nvPr>
            <p:ph type="title"/>
          </p:nvPr>
        </p:nvSpPr>
        <p:spPr/>
        <p:txBody>
          <a:bodyPr/>
          <a:lstStyle/>
          <a:p>
            <a:pPr algn="ctr"/>
            <a:br>
              <a:rPr lang="en-US" b="1" dirty="0">
                <a:latin typeface="Segoe UI"/>
                <a:cs typeface="Segoe UI"/>
              </a:rPr>
            </a:br>
            <a:r>
              <a:rPr lang="en-US" b="1">
                <a:latin typeface="Segoe UI"/>
                <a:cs typeface="Segoe UI"/>
              </a:rPr>
              <a:t>Definition of Organizational Culture</a:t>
            </a:r>
            <a:endParaRPr lang="en-US"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CE43958-30DA-CA16-A040-190D1F6E2073}"/>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A set of shared </a:t>
            </a:r>
            <a:r>
              <a:rPr lang="en-US" sz="2400" b="1">
                <a:latin typeface="Segoe UI"/>
                <a:cs typeface="Segoe UI"/>
              </a:rPr>
              <a:t>values, principles, traditions, and ways of working</a:t>
            </a:r>
            <a:r>
              <a:rPr lang="en-US" sz="2400">
                <a:latin typeface="Segoe UI"/>
                <a:cs typeface="Segoe UI"/>
              </a:rPr>
              <a:t> that differentiate one organization from another.</a:t>
            </a:r>
            <a:endParaRPr lang="en-US" sz="2400">
              <a:ea typeface="Calibri" panose="020F0502020204030204"/>
              <a:cs typeface="Calibri" panose="020F0502020204030204"/>
            </a:endParaRPr>
          </a:p>
          <a:p>
            <a:r>
              <a:rPr lang="en-US" sz="2400">
                <a:latin typeface="Segoe UI"/>
                <a:cs typeface="Segoe UI"/>
              </a:rPr>
              <a:t>It is: </a:t>
            </a:r>
            <a:endParaRPr lang="en-US" sz="2400">
              <a:ea typeface="Calibri"/>
              <a:cs typeface="Calibri"/>
            </a:endParaRPr>
          </a:p>
          <a:p>
            <a:r>
              <a:rPr lang="en-US" sz="2400" dirty="0">
                <a:latin typeface="Segoe UI"/>
                <a:cs typeface="Segoe UI"/>
              </a:rPr>
              <a:t>A </a:t>
            </a:r>
            <a:r>
              <a:rPr lang="en-US" sz="2400" b="1" dirty="0">
                <a:latin typeface="Segoe UI"/>
                <a:cs typeface="Segoe UI"/>
              </a:rPr>
              <a:t>perception</a:t>
            </a:r>
            <a:r>
              <a:rPr lang="en-US" sz="2400" dirty="0">
                <a:latin typeface="Segoe UI"/>
                <a:cs typeface="Segoe UI"/>
              </a:rPr>
              <a:t> shared by employees.</a:t>
            </a:r>
            <a:endParaRPr lang="en-US" sz="2400">
              <a:ea typeface="Calibri"/>
              <a:cs typeface="Calibri"/>
            </a:endParaRPr>
          </a:p>
          <a:p>
            <a:r>
              <a:rPr lang="en-US" sz="2400">
                <a:latin typeface="Segoe UI"/>
                <a:cs typeface="Segoe UI"/>
              </a:rPr>
              <a:t>A </a:t>
            </a:r>
            <a:r>
              <a:rPr lang="en-US" sz="2400" b="1">
                <a:latin typeface="Segoe UI"/>
                <a:cs typeface="Segoe UI"/>
              </a:rPr>
              <a:t>descriptive</a:t>
            </a:r>
            <a:r>
              <a:rPr lang="en-US" sz="2400">
                <a:latin typeface="Segoe UI"/>
                <a:cs typeface="Segoe UI"/>
              </a:rPr>
              <a:t> concept—concerned with how people see the organization.</a:t>
            </a:r>
            <a:endParaRPr lang="en-US" sz="2400">
              <a:ea typeface="Calibri"/>
              <a:cs typeface="Calibri"/>
            </a:endParaRPr>
          </a:p>
          <a:p>
            <a:r>
              <a:rPr lang="en-US" sz="2400">
                <a:latin typeface="Segoe UI"/>
                <a:cs typeface="Segoe UI"/>
              </a:rPr>
              <a:t>A </a:t>
            </a:r>
            <a:r>
              <a:rPr lang="en-US" sz="2400" b="1">
                <a:latin typeface="Segoe UI"/>
                <a:cs typeface="Segoe UI"/>
              </a:rPr>
              <a:t>shared</a:t>
            </a:r>
            <a:r>
              <a:rPr lang="en-US" sz="2400">
                <a:latin typeface="Segoe UI"/>
                <a:cs typeface="Segoe UI"/>
              </a:rPr>
              <a:t> experience among members.</a:t>
            </a:r>
            <a:endParaRPr lang="en-US" sz="24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2061621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02385-B4E4-A307-2F25-906F0463E422}"/>
              </a:ext>
            </a:extLst>
          </p:cNvPr>
          <p:cNvSpPr>
            <a:spLocks noGrp="1"/>
          </p:cNvSpPr>
          <p:nvPr>
            <p:ph type="title"/>
          </p:nvPr>
        </p:nvSpPr>
        <p:spPr/>
        <p:txBody>
          <a:bodyPr>
            <a:normAutofit fontScale="90000"/>
          </a:bodyPr>
          <a:lstStyle/>
          <a:p>
            <a:pPr algn="ctr"/>
            <a:br>
              <a:rPr lang="en-US" sz="3600" b="1" dirty="0">
                <a:latin typeface="Segoe UI"/>
                <a:cs typeface="Segoe UI"/>
              </a:rPr>
            </a:br>
            <a:br>
              <a:rPr lang="en-US" sz="3600" b="1" dirty="0">
                <a:latin typeface="Segoe UI"/>
                <a:cs typeface="Segoe UI"/>
              </a:rPr>
            </a:br>
            <a:br>
              <a:rPr lang="en-US" sz="3600" b="1" dirty="0">
                <a:latin typeface="Segoe UI"/>
                <a:cs typeface="Segoe UI"/>
              </a:rPr>
            </a:br>
            <a:r>
              <a:rPr lang="en-US" sz="3600" b="1">
                <a:latin typeface="Segoe UI"/>
                <a:cs typeface="Segoe UI"/>
              </a:rPr>
              <a:t>Six Dimensions of Organizational Culture</a:t>
            </a:r>
            <a:endParaRPr lang="en-US" sz="36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582BCDB2-7070-FDCF-7F5A-622A1054DC7F}"/>
              </a:ext>
            </a:extLst>
          </p:cNvPr>
          <p:cNvSpPr>
            <a:spLocks noGrp="1"/>
          </p:cNvSpPr>
          <p:nvPr>
            <p:ph idx="1"/>
          </p:nvPr>
        </p:nvSpPr>
        <p:spPr/>
        <p:txBody>
          <a:bodyPr vert="horz" lIns="91440" tIns="45720" rIns="91440" bIns="45720" rtlCol="0" anchor="t">
            <a:normAutofit/>
          </a:bodyPr>
          <a:lstStyle/>
          <a:p>
            <a:r>
              <a:rPr lang="en-US" b="1">
                <a:latin typeface="Segoe UI"/>
                <a:cs typeface="Segoe UI"/>
              </a:rPr>
              <a:t>Adaptability</a:t>
            </a:r>
            <a:r>
              <a:rPr lang="en-US">
                <a:latin typeface="Segoe UI"/>
                <a:cs typeface="Segoe UI"/>
              </a:rPr>
              <a:t> – Encouraging innovation and risk‑taking.</a:t>
            </a:r>
            <a:endParaRPr lang="en-US">
              <a:ea typeface="Calibri" panose="020F0502020204030204"/>
              <a:cs typeface="Calibri" panose="020F0502020204030204"/>
            </a:endParaRPr>
          </a:p>
          <a:p>
            <a:r>
              <a:rPr lang="en-US" b="1">
                <a:latin typeface="Segoe UI"/>
                <a:cs typeface="Segoe UI"/>
              </a:rPr>
              <a:t>Attention to Detail</a:t>
            </a:r>
            <a:r>
              <a:rPr lang="en-US">
                <a:latin typeface="Segoe UI"/>
                <a:cs typeface="Segoe UI"/>
              </a:rPr>
              <a:t> – Emphasis on precision and analysis.</a:t>
            </a:r>
            <a:endParaRPr lang="en-US">
              <a:ea typeface="Calibri"/>
              <a:cs typeface="Calibri"/>
            </a:endParaRPr>
          </a:p>
          <a:p>
            <a:r>
              <a:rPr lang="en-US" b="1">
                <a:latin typeface="Segoe UI"/>
                <a:cs typeface="Segoe UI"/>
              </a:rPr>
              <a:t>Outcome Orientation</a:t>
            </a:r>
            <a:r>
              <a:rPr lang="en-US">
                <a:latin typeface="Segoe UI"/>
                <a:cs typeface="Segoe UI"/>
              </a:rPr>
              <a:t> – Focus on results over processes.</a:t>
            </a:r>
            <a:endParaRPr lang="en-US">
              <a:ea typeface="Calibri"/>
              <a:cs typeface="Calibri"/>
            </a:endParaRPr>
          </a:p>
          <a:p>
            <a:r>
              <a:rPr lang="en-US" b="1">
                <a:latin typeface="Segoe UI"/>
                <a:cs typeface="Segoe UI"/>
              </a:rPr>
              <a:t>People Orientation</a:t>
            </a:r>
            <a:r>
              <a:rPr lang="en-US">
                <a:latin typeface="Segoe UI"/>
                <a:cs typeface="Segoe UI"/>
              </a:rPr>
              <a:t> – Considering employees when making decisions.</a:t>
            </a:r>
            <a:endParaRPr lang="en-US">
              <a:ea typeface="Calibri"/>
              <a:cs typeface="Calibri"/>
            </a:endParaRPr>
          </a:p>
          <a:p>
            <a:r>
              <a:rPr lang="en-US" b="1">
                <a:latin typeface="Segoe UI"/>
                <a:cs typeface="Segoe UI"/>
              </a:rPr>
              <a:t>Team Orientation</a:t>
            </a:r>
            <a:r>
              <a:rPr lang="en-US">
                <a:latin typeface="Segoe UI"/>
                <a:cs typeface="Segoe UI"/>
              </a:rPr>
              <a:t> – Emphasizing teams rather than individuals.</a:t>
            </a:r>
            <a:endParaRPr lang="en-US">
              <a:ea typeface="Calibri"/>
              <a:cs typeface="Calibri"/>
            </a:endParaRPr>
          </a:p>
          <a:p>
            <a:r>
              <a:rPr lang="en-US" b="1">
                <a:latin typeface="Segoe UI"/>
                <a:cs typeface="Segoe UI"/>
              </a:rPr>
              <a:t>Integrity</a:t>
            </a:r>
            <a:r>
              <a:rPr lang="en-US">
                <a:latin typeface="Segoe UI"/>
                <a:cs typeface="Segoe UI"/>
              </a:rPr>
              <a:t> – High ethical standards.</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3749619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AA0E9-1E15-CA8E-5629-35291C90ACAD}"/>
              </a:ext>
            </a:extLst>
          </p:cNvPr>
          <p:cNvSpPr>
            <a:spLocks noGrp="1"/>
          </p:cNvSpPr>
          <p:nvPr>
            <p:ph type="title"/>
          </p:nvPr>
        </p:nvSpPr>
        <p:spPr/>
        <p:txBody>
          <a:bodyPr>
            <a:normAutofit fontScale="90000"/>
          </a:bodyPr>
          <a:lstStyle/>
          <a:p>
            <a:pPr algn="ctr"/>
            <a:br>
              <a:rPr lang="en-US" sz="6600" b="1" dirty="0">
                <a:latin typeface="Segoe UI"/>
                <a:cs typeface="Segoe UI"/>
              </a:rPr>
            </a:br>
            <a:r>
              <a:rPr lang="en-US" sz="6600" b="1">
                <a:latin typeface="Segoe UI"/>
                <a:cs typeface="Segoe UI"/>
              </a:rPr>
              <a:t>Strong Cultures</a:t>
            </a:r>
            <a:endParaRPr lang="en-US" sz="6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FD71135-B695-6A9E-DFCB-67F86D98355A}"/>
              </a:ext>
            </a:extLst>
          </p:cNvPr>
          <p:cNvSpPr>
            <a:spLocks noGrp="1"/>
          </p:cNvSpPr>
          <p:nvPr>
            <p:ph idx="1"/>
          </p:nvPr>
        </p:nvSpPr>
        <p:spPr/>
        <p:txBody>
          <a:bodyPr vert="horz" lIns="91440" tIns="45720" rIns="91440" bIns="45720" rtlCol="0" anchor="t">
            <a:normAutofit/>
          </a:bodyPr>
          <a:lstStyle/>
          <a:p>
            <a:r>
              <a:rPr lang="en-US">
                <a:latin typeface="Segoe UI"/>
                <a:cs typeface="Segoe UI"/>
              </a:rPr>
              <a:t>Strong cultures have values that are </a:t>
            </a:r>
            <a:r>
              <a:rPr lang="en-US" b="1">
                <a:latin typeface="Segoe UI"/>
                <a:cs typeface="Segoe UI"/>
              </a:rPr>
              <a:t>intensely held and widely shared</a:t>
            </a:r>
            <a:r>
              <a:rPr lang="en-US">
                <a:latin typeface="Segoe UI"/>
                <a:cs typeface="Segoe UI"/>
              </a:rPr>
              <a:t>.</a:t>
            </a:r>
            <a:endParaRPr lang="en-US">
              <a:ea typeface="Calibri" panose="020F0502020204030204"/>
              <a:cs typeface="Calibri" panose="020F0502020204030204"/>
            </a:endParaRPr>
          </a:p>
          <a:p>
            <a:r>
              <a:rPr lang="en-US">
                <a:latin typeface="Segoe UI"/>
                <a:cs typeface="Segoe UI"/>
              </a:rPr>
              <a:t>They send </a:t>
            </a:r>
            <a:r>
              <a:rPr lang="en-US" b="1">
                <a:latin typeface="Segoe UI"/>
                <a:cs typeface="Segoe UI"/>
              </a:rPr>
              <a:t>consistent messages</a:t>
            </a:r>
            <a:r>
              <a:rPr lang="en-US">
                <a:latin typeface="Segoe UI"/>
                <a:cs typeface="Segoe UI"/>
              </a:rPr>
              <a:t> about what is important.</a:t>
            </a:r>
            <a:endParaRPr lang="en-US">
              <a:ea typeface="Calibri"/>
              <a:cs typeface="Calibri"/>
            </a:endParaRPr>
          </a:p>
          <a:p>
            <a:r>
              <a:rPr lang="en-US">
                <a:latin typeface="Segoe UI"/>
                <a:cs typeface="Segoe UI"/>
              </a:rPr>
              <a:t>Most employees can describe company history or heroes.</a:t>
            </a:r>
            <a:endParaRPr lang="en-US">
              <a:ea typeface="Calibri"/>
              <a:cs typeface="Calibri"/>
            </a:endParaRPr>
          </a:p>
          <a:p>
            <a:r>
              <a:rPr lang="en-US">
                <a:latin typeface="Segoe UI"/>
                <a:cs typeface="Segoe UI"/>
              </a:rPr>
              <a:t>Employees </a:t>
            </a:r>
            <a:r>
              <a:rPr lang="en-US" b="1">
                <a:latin typeface="Segoe UI"/>
                <a:cs typeface="Segoe UI"/>
              </a:rPr>
              <a:t>strongly identify</a:t>
            </a:r>
            <a:r>
              <a:rPr lang="en-US">
                <a:latin typeface="Segoe UI"/>
                <a:cs typeface="Segoe UI"/>
              </a:rPr>
              <a:t> with the culture.</a:t>
            </a:r>
            <a:endParaRPr lang="en-US">
              <a:ea typeface="Calibri"/>
              <a:cs typeface="Calibri"/>
            </a:endParaRPr>
          </a:p>
          <a:p>
            <a:r>
              <a:rPr lang="en-US">
                <a:latin typeface="Segoe UI"/>
                <a:cs typeface="Segoe UI"/>
              </a:rPr>
              <a:t>There is a </a:t>
            </a:r>
            <a:r>
              <a:rPr lang="en-US" b="1">
                <a:latin typeface="Segoe UI"/>
                <a:cs typeface="Segoe UI"/>
              </a:rPr>
              <a:t>strong connection</a:t>
            </a:r>
            <a:r>
              <a:rPr lang="en-US">
                <a:latin typeface="Segoe UI"/>
                <a:cs typeface="Segoe UI"/>
              </a:rPr>
              <a:t> between shared values and actual behaviors.</a:t>
            </a:r>
            <a:endParaRPr lang="en-US">
              <a:ea typeface="Calibri"/>
              <a:cs typeface="Calibri"/>
            </a:endParaRPr>
          </a:p>
          <a:p>
            <a:r>
              <a:rPr lang="en-US">
                <a:latin typeface="Segoe UI"/>
                <a:cs typeface="Segoe UI"/>
              </a:rPr>
              <a:t>Strong cultures have a greater influence on employees’ actions.</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58630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9A8E8-6C3F-5FC5-0794-F959A5781EC1}"/>
              </a:ext>
            </a:extLst>
          </p:cNvPr>
          <p:cNvSpPr>
            <a:spLocks noGrp="1"/>
          </p:cNvSpPr>
          <p:nvPr>
            <p:ph type="title"/>
          </p:nvPr>
        </p:nvSpPr>
        <p:spPr/>
        <p:txBody>
          <a:bodyPr>
            <a:normAutofit fontScale="90000"/>
          </a:bodyPr>
          <a:lstStyle/>
          <a:p>
            <a:pPr algn="ctr"/>
            <a:br>
              <a:rPr lang="en-US" sz="3200" dirty="0">
                <a:latin typeface="Segoe UI"/>
                <a:cs typeface="Segoe UI"/>
              </a:rPr>
            </a:br>
            <a:br>
              <a:rPr lang="en-US" sz="3200" dirty="0">
                <a:latin typeface="Segoe UI"/>
                <a:cs typeface="Segoe UI"/>
              </a:rPr>
            </a:br>
            <a:br>
              <a:rPr lang="en-US" sz="3200" dirty="0">
                <a:latin typeface="Segoe UI"/>
                <a:cs typeface="Segoe UI"/>
              </a:rPr>
            </a:br>
            <a:r>
              <a:rPr lang="en-US" sz="6000" b="1">
                <a:latin typeface="Segoe UI"/>
                <a:cs typeface="Segoe UI"/>
              </a:rPr>
              <a:t>Weak Cultures</a:t>
            </a:r>
            <a:endParaRPr lang="en-US" sz="6000" b="1">
              <a:ea typeface="Calibri Light"/>
              <a:cs typeface="Calibri Light"/>
            </a:endParaRPr>
          </a:p>
          <a:p>
            <a:pPr algn="ctr"/>
            <a:endParaRPr lang="en-US" sz="9600" dirty="0">
              <a:ea typeface="Calibri Light"/>
              <a:cs typeface="Calibri Light"/>
            </a:endParaRPr>
          </a:p>
        </p:txBody>
      </p:sp>
      <p:sp>
        <p:nvSpPr>
          <p:cNvPr id="3" name="Content Placeholder 2">
            <a:extLst>
              <a:ext uri="{FF2B5EF4-FFF2-40B4-BE49-F238E27FC236}">
                <a16:creationId xmlns:a16="http://schemas.microsoft.com/office/drawing/2014/main" id="{EA9DE029-76C4-4C2C-4E77-C1DD9EC9128C}"/>
              </a:ext>
            </a:extLst>
          </p:cNvPr>
          <p:cNvSpPr>
            <a:spLocks noGrp="1"/>
          </p:cNvSpPr>
          <p:nvPr>
            <p:ph idx="1"/>
          </p:nvPr>
        </p:nvSpPr>
        <p:spPr/>
        <p:txBody>
          <a:bodyPr vert="horz" lIns="91440" tIns="45720" rIns="91440" bIns="45720" rtlCol="0" anchor="t">
            <a:noAutofit/>
          </a:bodyPr>
          <a:lstStyle/>
          <a:p>
            <a:r>
              <a:rPr lang="en-US">
                <a:latin typeface="Segoe UI"/>
                <a:cs typeface="Segoe UI"/>
              </a:rPr>
              <a:t>Values are shared by only a </a:t>
            </a:r>
            <a:r>
              <a:rPr lang="en-US" b="1">
                <a:latin typeface="Segoe UI"/>
                <a:cs typeface="Segoe UI"/>
              </a:rPr>
              <a:t>few people</a:t>
            </a:r>
            <a:r>
              <a:rPr lang="en-US">
                <a:latin typeface="Segoe UI"/>
                <a:cs typeface="Segoe UI"/>
              </a:rPr>
              <a:t>, usually top management.</a:t>
            </a:r>
            <a:endParaRPr lang="en-US">
              <a:ea typeface="Calibri" panose="020F0502020204030204"/>
              <a:cs typeface="Calibri" panose="020F0502020204030204"/>
            </a:endParaRPr>
          </a:p>
          <a:p>
            <a:r>
              <a:rPr lang="en-US">
                <a:latin typeface="Segoe UI"/>
                <a:cs typeface="Segoe UI"/>
              </a:rPr>
              <a:t>Culture tends to send </a:t>
            </a:r>
            <a:r>
              <a:rPr lang="en-US" b="1">
                <a:latin typeface="Segoe UI"/>
                <a:cs typeface="Segoe UI"/>
              </a:rPr>
              <a:t>mixed or contradictory messages</a:t>
            </a:r>
            <a:r>
              <a:rPr lang="en-US">
                <a:latin typeface="Segoe UI"/>
                <a:cs typeface="Segoe UI"/>
              </a:rPr>
              <a:t>.</a:t>
            </a:r>
            <a:endParaRPr lang="en-US">
              <a:ea typeface="Calibri"/>
              <a:cs typeface="Calibri"/>
            </a:endParaRPr>
          </a:p>
          <a:p>
            <a:r>
              <a:rPr lang="en-US">
                <a:latin typeface="Segoe UI"/>
                <a:cs typeface="Segoe UI"/>
              </a:rPr>
              <a:t>Employees have </a:t>
            </a:r>
            <a:r>
              <a:rPr lang="en-US" b="1">
                <a:latin typeface="Segoe UI"/>
                <a:cs typeface="Segoe UI"/>
              </a:rPr>
              <a:t>little understanding</a:t>
            </a:r>
            <a:r>
              <a:rPr lang="en-US">
                <a:latin typeface="Segoe UI"/>
                <a:cs typeface="Segoe UI"/>
              </a:rPr>
              <a:t> of company history or values.</a:t>
            </a:r>
            <a:endParaRPr lang="en-US">
              <a:ea typeface="Calibri"/>
              <a:cs typeface="Calibri"/>
            </a:endParaRPr>
          </a:p>
          <a:p>
            <a:r>
              <a:rPr lang="en-US">
                <a:latin typeface="Segoe UI"/>
                <a:cs typeface="Segoe UI"/>
              </a:rPr>
              <a:t>Identification with the organization is </a:t>
            </a:r>
            <a:r>
              <a:rPr lang="en-US" b="1">
                <a:latin typeface="Segoe UI"/>
                <a:cs typeface="Segoe UI"/>
              </a:rPr>
              <a:t>low</a:t>
            </a:r>
            <a:r>
              <a:rPr lang="en-US">
                <a:latin typeface="Segoe UI"/>
                <a:cs typeface="Segoe UI"/>
              </a:rPr>
              <a:t>.</a:t>
            </a:r>
            <a:endParaRPr lang="en-US">
              <a:ea typeface="Calibri"/>
              <a:cs typeface="Calibri"/>
            </a:endParaRPr>
          </a:p>
          <a:p>
            <a:r>
              <a:rPr lang="en-US">
                <a:latin typeface="Segoe UI"/>
                <a:cs typeface="Segoe UI"/>
              </a:rPr>
              <a:t>Weak link between shared values and employee behaviors.</a:t>
            </a:r>
            <a:endParaRPr lang="en-US">
              <a:ea typeface="Calibri"/>
              <a:cs typeface="Calibri"/>
            </a:endParaRPr>
          </a:p>
          <a:p>
            <a:r>
              <a:rPr lang="en-US">
                <a:latin typeface="Segoe UI"/>
                <a:cs typeface="Segoe UI"/>
              </a:rPr>
              <a:t>Weaker cultures have </a:t>
            </a:r>
            <a:r>
              <a:rPr lang="en-US" b="1">
                <a:latin typeface="Segoe UI"/>
                <a:cs typeface="Segoe UI"/>
              </a:rPr>
              <a:t>less impact</a:t>
            </a:r>
            <a:r>
              <a:rPr lang="en-US">
                <a:latin typeface="Segoe UI"/>
                <a:cs typeface="Segoe UI"/>
              </a:rPr>
              <a:t> on employees’ actions.</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1825571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able with black text&#10;&#10;AI-generated content may be incorrect.">
            <a:extLst>
              <a:ext uri="{FF2B5EF4-FFF2-40B4-BE49-F238E27FC236}">
                <a16:creationId xmlns:a16="http://schemas.microsoft.com/office/drawing/2014/main" id="{C9B773B4-4BA4-DFD8-FF92-983F8B5DE752}"/>
              </a:ext>
            </a:extLst>
          </p:cNvPr>
          <p:cNvPicPr>
            <a:picLocks noChangeAspect="1"/>
          </p:cNvPicPr>
          <p:nvPr/>
        </p:nvPicPr>
        <p:blipFill>
          <a:blip r:embed="rId2"/>
          <a:stretch>
            <a:fillRect/>
          </a:stretch>
        </p:blipFill>
        <p:spPr>
          <a:xfrm>
            <a:off x="309983" y="108193"/>
            <a:ext cx="11606934" cy="6606713"/>
          </a:xfrm>
          <a:prstGeom prst="rect">
            <a:avLst/>
          </a:prstGeom>
        </p:spPr>
      </p:pic>
    </p:spTree>
    <p:extLst>
      <p:ext uri="{BB962C8B-B14F-4D97-AF65-F5344CB8AC3E}">
        <p14:creationId xmlns:p14="http://schemas.microsoft.com/office/powerpoint/2010/main" val="1688016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37AB-15F0-D5EE-EB40-56FE48EEF298}"/>
              </a:ext>
            </a:extLst>
          </p:cNvPr>
          <p:cNvSpPr>
            <a:spLocks noGrp="1"/>
          </p:cNvSpPr>
          <p:nvPr>
            <p:ph type="title"/>
          </p:nvPr>
        </p:nvSpPr>
        <p:spPr/>
        <p:txBody>
          <a:bodyPr>
            <a:normAutofit fontScale="90000"/>
          </a:bodyPr>
          <a:lstStyle/>
          <a:p>
            <a:pPr algn="ctr"/>
            <a:br>
              <a:rPr lang="en-US" sz="3600" dirty="0">
                <a:latin typeface="Segoe UI"/>
                <a:cs typeface="Segoe UI"/>
              </a:rPr>
            </a:br>
            <a:r>
              <a:rPr lang="en-US" sz="4900" b="1">
                <a:latin typeface="Segoe UI"/>
                <a:cs typeface="Segoe UI"/>
              </a:rPr>
              <a:t>Where Culture Comes From and How It Continues</a:t>
            </a:r>
            <a:endParaRPr lang="en-US" sz="4900" b="1">
              <a:ea typeface="Calibri Light"/>
              <a:cs typeface="Calibri Light"/>
            </a:endParaRPr>
          </a:p>
          <a:p>
            <a:endParaRPr lang="en-US" sz="6000" b="1" dirty="0">
              <a:ea typeface="Calibri Light"/>
              <a:cs typeface="Calibri Light"/>
            </a:endParaRPr>
          </a:p>
        </p:txBody>
      </p:sp>
      <p:sp>
        <p:nvSpPr>
          <p:cNvPr id="3" name="Content Placeholder 2">
            <a:extLst>
              <a:ext uri="{FF2B5EF4-FFF2-40B4-BE49-F238E27FC236}">
                <a16:creationId xmlns:a16="http://schemas.microsoft.com/office/drawing/2014/main" id="{96A58B51-3EF2-64D9-CDF4-D14B5A6C279F}"/>
              </a:ext>
            </a:extLst>
          </p:cNvPr>
          <p:cNvSpPr>
            <a:spLocks noGrp="1"/>
          </p:cNvSpPr>
          <p:nvPr>
            <p:ph idx="1"/>
          </p:nvPr>
        </p:nvSpPr>
        <p:spPr/>
        <p:txBody>
          <a:bodyPr vert="horz" lIns="91440" tIns="45720" rIns="91440" bIns="45720" rtlCol="0" anchor="t">
            <a:normAutofit/>
          </a:bodyPr>
          <a:lstStyle/>
          <a:p>
            <a:r>
              <a:rPr lang="en-US">
                <a:latin typeface="Segoe UI"/>
                <a:cs typeface="Segoe UI"/>
              </a:rPr>
              <a:t>Organizational culture is originally shaped by the </a:t>
            </a:r>
            <a:r>
              <a:rPr lang="en-US" b="1">
                <a:latin typeface="Segoe UI"/>
                <a:cs typeface="Segoe UI"/>
              </a:rPr>
              <a:t>founders’ philosophy and values</a:t>
            </a:r>
            <a:r>
              <a:rPr lang="en-US">
                <a:latin typeface="Segoe UI"/>
                <a:cs typeface="Segoe UI"/>
              </a:rPr>
              <a:t>.</a:t>
            </a:r>
            <a:endParaRPr lang="en-US">
              <a:ea typeface="Calibri" panose="020F0502020204030204"/>
              <a:cs typeface="Calibri" panose="020F0502020204030204"/>
            </a:endParaRPr>
          </a:p>
          <a:p>
            <a:r>
              <a:rPr lang="en-US">
                <a:latin typeface="Segoe UI"/>
                <a:cs typeface="Segoe UI"/>
              </a:rPr>
              <a:t>Founders strongly influence early culture because they: </a:t>
            </a:r>
            <a:endParaRPr lang="en-US">
              <a:ea typeface="Calibri"/>
              <a:cs typeface="Calibri"/>
            </a:endParaRPr>
          </a:p>
          <a:p>
            <a:r>
              <a:rPr lang="en-US" dirty="0">
                <a:latin typeface="Segoe UI"/>
                <a:cs typeface="Segoe UI"/>
              </a:rPr>
              <a:t>Are not constrained by previous practices.</a:t>
            </a:r>
            <a:endParaRPr lang="en-US">
              <a:ea typeface="Calibri"/>
              <a:cs typeface="Calibri"/>
            </a:endParaRPr>
          </a:p>
          <a:p>
            <a:r>
              <a:rPr lang="en-US">
                <a:latin typeface="Segoe UI"/>
                <a:cs typeface="Segoe UI"/>
              </a:rPr>
              <a:t>Can embed their vision into the organization from the start.</a:t>
            </a:r>
            <a:endParaRPr lang="en-US">
              <a:ea typeface="Calibri"/>
              <a:cs typeface="Calibri"/>
            </a:endParaRPr>
          </a:p>
          <a:p>
            <a:r>
              <a:rPr lang="en-US" dirty="0">
                <a:latin typeface="Segoe UI"/>
                <a:cs typeface="Segoe UI"/>
              </a:rPr>
              <a:t>Small initial size of most organizations makes it easier for founders to establish cultural norms.</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916067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42460B-2F79-08A9-0A59-06F5222D93C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0F548A9-B149-3A71-33DC-6B169DD7E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D1E656E-EE56-C9E4-D6A4-815D06009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9B92304-D78C-415E-BBFC-7CAB71C45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4F98237-B3E2-B131-9CB9-24DE1077B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F382A41-517B-3E8C-3759-BD70C8A2619F}"/>
              </a:ext>
            </a:extLst>
          </p:cNvPr>
          <p:cNvPicPr>
            <a:picLocks noChangeAspect="1"/>
          </p:cNvPicPr>
          <p:nvPr/>
        </p:nvPicPr>
        <p:blipFill>
          <a:blip r:embed="rId2"/>
          <a:stretch>
            <a:fillRect/>
          </a:stretch>
        </p:blipFill>
        <p:spPr>
          <a:xfrm>
            <a:off x="169452" y="254311"/>
            <a:ext cx="11879739" cy="6365586"/>
          </a:xfrm>
          <a:prstGeom prst="rect">
            <a:avLst/>
          </a:prstGeom>
        </p:spPr>
      </p:pic>
    </p:spTree>
    <p:extLst>
      <p:ext uri="{BB962C8B-B14F-4D97-AF65-F5344CB8AC3E}">
        <p14:creationId xmlns:p14="http://schemas.microsoft.com/office/powerpoint/2010/main" val="1134429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7575-6F59-7848-E292-1C06AE0E978E}"/>
              </a:ext>
            </a:extLst>
          </p:cNvPr>
          <p:cNvSpPr>
            <a:spLocks noGrp="1"/>
          </p:cNvSpPr>
          <p:nvPr>
            <p:ph type="title"/>
          </p:nvPr>
        </p:nvSpPr>
        <p:spPr/>
        <p:txBody>
          <a:bodyPr>
            <a:normAutofit fontScale="90000"/>
          </a:bodyPr>
          <a:lstStyle/>
          <a:p>
            <a:pPr algn="ctr"/>
            <a:br>
              <a:rPr lang="en-US" sz="4800" b="1" dirty="0">
                <a:latin typeface="Segoe UI"/>
                <a:cs typeface="Segoe UI"/>
              </a:rPr>
            </a:br>
            <a:br>
              <a:rPr lang="en-US" sz="4800" b="1" dirty="0">
                <a:latin typeface="Segoe UI"/>
                <a:cs typeface="Segoe UI"/>
              </a:rPr>
            </a:br>
            <a:r>
              <a:rPr lang="en-US" sz="4800" b="1">
                <a:latin typeface="Segoe UI"/>
                <a:cs typeface="Segoe UI"/>
              </a:rPr>
              <a:t>Role of Top Management</a:t>
            </a:r>
            <a:endParaRPr lang="en-US" sz="4800" b="1">
              <a:ea typeface="Calibri Light" panose="020F0302020204030204"/>
              <a:cs typeface="Calibri Light" panose="020F0302020204030204"/>
            </a:endParaRPr>
          </a:p>
          <a:p>
            <a:pPr algn="ctr"/>
            <a:endParaRPr lang="en-US" sz="8000" b="1" dirty="0">
              <a:ea typeface="Calibri Light"/>
              <a:cs typeface="Calibri Light"/>
            </a:endParaRPr>
          </a:p>
        </p:txBody>
      </p:sp>
      <p:sp>
        <p:nvSpPr>
          <p:cNvPr id="3" name="Content Placeholder 2">
            <a:extLst>
              <a:ext uri="{FF2B5EF4-FFF2-40B4-BE49-F238E27FC236}">
                <a16:creationId xmlns:a16="http://schemas.microsoft.com/office/drawing/2014/main" id="{B9EF73B6-2DB4-C066-67D1-CAD967C111C5}"/>
              </a:ext>
            </a:extLst>
          </p:cNvPr>
          <p:cNvSpPr>
            <a:spLocks noGrp="1"/>
          </p:cNvSpPr>
          <p:nvPr>
            <p:ph idx="1"/>
          </p:nvPr>
        </p:nvSpPr>
        <p:spPr/>
        <p:txBody>
          <a:bodyPr vert="horz" lIns="91440" tIns="45720" rIns="91440" bIns="45720" rtlCol="0" anchor="t">
            <a:normAutofit/>
          </a:bodyPr>
          <a:lstStyle/>
          <a:p>
            <a:r>
              <a:rPr lang="en-US" sz="3200">
                <a:latin typeface="Segoe UI"/>
                <a:cs typeface="Segoe UI"/>
              </a:rPr>
              <a:t>Managers shape culture through actions and words.</a:t>
            </a:r>
            <a:endParaRPr lang="en-US" sz="3200">
              <a:ea typeface="Calibri" panose="020F0502020204030204"/>
              <a:cs typeface="Calibri" panose="020F0502020204030204"/>
            </a:endParaRPr>
          </a:p>
          <a:p>
            <a:r>
              <a:rPr lang="en-US" sz="3200">
                <a:latin typeface="Segoe UI"/>
                <a:cs typeface="Segoe UI"/>
              </a:rPr>
              <a:t>Senior executives define: </a:t>
            </a:r>
            <a:endParaRPr lang="en-US" sz="3200">
              <a:ea typeface="Calibri"/>
              <a:cs typeface="Calibri"/>
            </a:endParaRPr>
          </a:p>
          <a:p>
            <a:r>
              <a:rPr lang="en-US" sz="3200">
                <a:latin typeface="Segoe UI"/>
                <a:cs typeface="Segoe UI"/>
              </a:rPr>
              <a:t>What behaviors are acceptable.</a:t>
            </a:r>
            <a:endParaRPr lang="en-US" sz="3200">
              <a:ea typeface="Calibri"/>
              <a:cs typeface="Calibri"/>
            </a:endParaRPr>
          </a:p>
          <a:p>
            <a:r>
              <a:rPr lang="en-US" sz="3200">
                <a:latin typeface="Segoe UI"/>
                <a:cs typeface="Segoe UI"/>
              </a:rPr>
              <a:t>What is rewarded or punished (e.g., risk‑taking, dress norms, promotions).</a:t>
            </a:r>
            <a:endParaRPr lang="en-US" sz="320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881664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117C8-5052-86B8-2E39-5628AB059DB6}"/>
              </a:ext>
            </a:extLst>
          </p:cNvPr>
          <p:cNvSpPr>
            <a:spLocks noGrp="1"/>
          </p:cNvSpPr>
          <p:nvPr>
            <p:ph type="title"/>
          </p:nvPr>
        </p:nvSpPr>
        <p:spPr/>
        <p:txBody>
          <a:bodyPr>
            <a:normAutofit fontScale="90000"/>
          </a:bodyPr>
          <a:lstStyle/>
          <a:p>
            <a:pPr algn="ctr"/>
            <a:br>
              <a:rPr lang="en-US" sz="6600" b="1" dirty="0">
                <a:latin typeface="Segoe UI"/>
                <a:cs typeface="Segoe UI"/>
              </a:rPr>
            </a:br>
            <a:r>
              <a:rPr lang="en-US" sz="6600" b="1">
                <a:latin typeface="Segoe UI"/>
                <a:cs typeface="Segoe UI"/>
              </a:rPr>
              <a:t>Selection Process</a:t>
            </a:r>
            <a:endParaRPr lang="en-US" sz="6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B743BFC-CB8E-A786-0384-665D88527692}"/>
              </a:ext>
            </a:extLst>
          </p:cNvPr>
          <p:cNvSpPr>
            <a:spLocks noGrp="1"/>
          </p:cNvSpPr>
          <p:nvPr>
            <p:ph idx="1"/>
          </p:nvPr>
        </p:nvSpPr>
        <p:spPr/>
        <p:txBody>
          <a:bodyPr vert="horz" lIns="91440" tIns="45720" rIns="91440" bIns="45720" rtlCol="0" anchor="t">
            <a:normAutofit/>
          </a:bodyPr>
          <a:lstStyle/>
          <a:p>
            <a:r>
              <a:rPr lang="en-US">
                <a:latin typeface="Segoe UI"/>
                <a:cs typeface="Segoe UI"/>
              </a:rPr>
              <a:t>Organizations aim to hire individuals whose values align with the organization.</a:t>
            </a:r>
            <a:endParaRPr lang="en-US">
              <a:ea typeface="Calibri" panose="020F0502020204030204"/>
              <a:cs typeface="Calibri" panose="020F0502020204030204"/>
            </a:endParaRPr>
          </a:p>
          <a:p>
            <a:r>
              <a:rPr lang="en-US" dirty="0">
                <a:latin typeface="Segoe UI"/>
                <a:cs typeface="Segoe UI"/>
              </a:rPr>
              <a:t>Selection helps: </a:t>
            </a:r>
            <a:endParaRPr lang="en-US">
              <a:ea typeface="Calibri"/>
              <a:cs typeface="Calibri"/>
            </a:endParaRPr>
          </a:p>
          <a:p>
            <a:r>
              <a:rPr lang="en-US" dirty="0">
                <a:latin typeface="Segoe UI"/>
                <a:cs typeface="Segoe UI"/>
              </a:rPr>
              <a:t>Identify candidates who fit cultural values.</a:t>
            </a:r>
            <a:endParaRPr lang="en-US">
              <a:ea typeface="Calibri"/>
              <a:cs typeface="Calibri"/>
            </a:endParaRPr>
          </a:p>
          <a:p>
            <a:r>
              <a:rPr lang="en-US">
                <a:latin typeface="Segoe UI"/>
                <a:cs typeface="Segoe UI"/>
              </a:rPr>
              <a:t>Allow applicants to self‑select out if values conflict.</a:t>
            </a:r>
            <a:endParaRPr lang="en-US">
              <a:ea typeface="Calibri"/>
              <a:cs typeface="Calibri"/>
            </a:endParaRPr>
          </a:p>
          <a:p>
            <a:r>
              <a:rPr lang="en-US" dirty="0">
                <a:latin typeface="Segoe UI"/>
                <a:cs typeface="Segoe UI"/>
              </a:rPr>
              <a:t>Selection is a two‑way fit: </a:t>
            </a:r>
            <a:endParaRPr lang="en-US">
              <a:latin typeface="Calibri" panose="020F0502020204030204"/>
              <a:ea typeface="Calibri"/>
              <a:cs typeface="Calibri"/>
            </a:endParaRPr>
          </a:p>
          <a:p>
            <a:r>
              <a:rPr lang="en-US">
                <a:latin typeface="Segoe UI"/>
                <a:cs typeface="Segoe UI"/>
              </a:rPr>
              <a:t>The organization evaluates candidates </a:t>
            </a:r>
            <a:r>
              <a:rPr lang="en-US" dirty="0">
                <a:latin typeface="Segoe UI"/>
                <a:cs typeface="Segoe UI"/>
              </a:rPr>
              <a:t>and candidates evaluate the organization.</a:t>
            </a:r>
            <a:endParaRPr lang="en-US">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543866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FE0C-7278-5798-57C8-74C2FC6A848A}"/>
              </a:ext>
            </a:extLst>
          </p:cNvPr>
          <p:cNvSpPr>
            <a:spLocks noGrp="1"/>
          </p:cNvSpPr>
          <p:nvPr>
            <p:ph type="title"/>
          </p:nvPr>
        </p:nvSpPr>
        <p:spPr/>
        <p:txBody>
          <a:bodyPr/>
          <a:lstStyle/>
          <a:p>
            <a:pPr algn="ctr"/>
            <a:r>
              <a:rPr lang="en-US" b="1">
                <a:ea typeface="Calibri Light"/>
                <a:cs typeface="Calibri Light"/>
              </a:rPr>
              <a:t>Video Links</a:t>
            </a:r>
          </a:p>
        </p:txBody>
      </p:sp>
      <p:sp>
        <p:nvSpPr>
          <p:cNvPr id="3" name="Content Placeholder 2">
            <a:extLst>
              <a:ext uri="{FF2B5EF4-FFF2-40B4-BE49-F238E27FC236}">
                <a16:creationId xmlns:a16="http://schemas.microsoft.com/office/drawing/2014/main" id="{418F917A-D5C4-50A9-8335-602379545690}"/>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hlinkClick r:id="rId2"/>
              </a:rPr>
              <a:t>Don't Put People in Boxes</a:t>
            </a:r>
          </a:p>
          <a:p>
            <a:r>
              <a:rPr lang="en-US" dirty="0">
                <a:ea typeface="+mn-lt"/>
                <a:cs typeface="+mn-lt"/>
                <a:hlinkClick r:id="rId3"/>
              </a:rPr>
              <a:t>Corporate Culture Apple example</a:t>
            </a:r>
            <a:endParaRPr lang="en-US" dirty="0">
              <a:ea typeface="+mn-lt"/>
              <a:cs typeface="+mn-lt"/>
            </a:endParaRPr>
          </a:p>
          <a:p>
            <a:r>
              <a:rPr lang="en-US" dirty="0">
                <a:ea typeface="+mn-lt"/>
                <a:cs typeface="+mn-lt"/>
                <a:hlinkClick r:id="rId4"/>
              </a:rPr>
              <a:t>Steve Jobs|| organization Culture at Apple Inc.</a:t>
            </a:r>
            <a:endParaRPr lang="en-US" dirty="0">
              <a:ea typeface="+mn-lt"/>
              <a:cs typeface="+mn-lt"/>
            </a:endParaRPr>
          </a:p>
          <a:p>
            <a:r>
              <a:rPr lang="en-US" dirty="0">
                <a:ea typeface="+mn-lt"/>
                <a:cs typeface="+mn-lt"/>
                <a:hlinkClick r:id="rId5"/>
              </a:rPr>
              <a:t>What's it like to work at Google?</a:t>
            </a:r>
            <a:endParaRPr lang="en-US" dirty="0">
              <a:ea typeface="+mn-lt"/>
              <a:cs typeface="+mn-lt"/>
            </a:endParaRPr>
          </a:p>
          <a:p>
            <a:r>
              <a:rPr lang="en-US" dirty="0">
                <a:ea typeface="+mn-lt"/>
                <a:cs typeface="+mn-lt"/>
                <a:hlinkClick r:id="rId6"/>
              </a:rPr>
              <a:t>Working at Google - First Impressions as a Software Engineer</a:t>
            </a:r>
            <a:endParaRPr lang="en-US" dirty="0">
              <a:ea typeface="+mn-lt"/>
              <a:cs typeface="+mn-lt"/>
            </a:endParaRPr>
          </a:p>
          <a:p>
            <a:r>
              <a:rPr lang="en-US" dirty="0">
                <a:ea typeface="+mn-lt"/>
                <a:cs typeface="+mn-lt"/>
                <a:hlinkClick r:id="rId7"/>
              </a:rPr>
              <a:t>Apple — Diversity — Inclusion inspires innovation</a:t>
            </a:r>
            <a:endParaRPr lang="en-US" dirty="0">
              <a:ea typeface="+mn-lt"/>
              <a:cs typeface="+mn-lt"/>
            </a:endParaRPr>
          </a:p>
          <a:p>
            <a:r>
              <a:rPr lang="en-US" dirty="0">
                <a:ea typeface="+mn-lt"/>
                <a:cs typeface="+mn-lt"/>
                <a:hlinkClick r:id="rId8"/>
              </a:rPr>
              <a:t>(1524) Apple — Inclusion &amp; Diversity — Open - YouTube</a:t>
            </a:r>
            <a:endParaRPr lang="en-US" dirty="0">
              <a:ea typeface="+mn-lt"/>
              <a:cs typeface="+mn-lt"/>
            </a:endParaRPr>
          </a:p>
          <a:p>
            <a:r>
              <a:rPr lang="en-US" dirty="0">
                <a:ea typeface="+mn-lt"/>
                <a:cs typeface="+mn-lt"/>
                <a:hlinkClick r:id="rId9"/>
              </a:rPr>
              <a:t>(1524) Positive Workplace Culture - YouTube</a:t>
            </a:r>
          </a:p>
          <a:p>
            <a:r>
              <a:rPr lang="en-US" dirty="0">
                <a:ea typeface="+mn-lt"/>
                <a:cs typeface="+mn-lt"/>
                <a:hlinkClick r:id="rId10"/>
              </a:rPr>
              <a:t>BMW internal culture video (OWN IT campaign)</a:t>
            </a:r>
            <a:endParaRPr lang="en-US" dirty="0">
              <a:ea typeface="+mn-lt"/>
              <a:cs typeface="+mn-lt"/>
            </a:endParaRPr>
          </a:p>
          <a:p>
            <a:r>
              <a:rPr lang="en-US" dirty="0">
                <a:ea typeface="+mn-lt"/>
                <a:cs typeface="+mn-lt"/>
                <a:hlinkClick r:id="rId11"/>
              </a:rPr>
              <a:t>That Little Voice</a:t>
            </a:r>
          </a:p>
          <a:p>
            <a:endParaRPr lang="en-US" dirty="0">
              <a:ea typeface="+mn-lt"/>
              <a:cs typeface="+mn-lt"/>
            </a:endParaRPr>
          </a:p>
        </p:txBody>
      </p:sp>
    </p:spTree>
    <p:extLst>
      <p:ext uri="{BB962C8B-B14F-4D97-AF65-F5344CB8AC3E}">
        <p14:creationId xmlns:p14="http://schemas.microsoft.com/office/powerpoint/2010/main" val="208718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AF5B1-4876-83BB-354D-98779886BECC}"/>
              </a:ext>
            </a:extLst>
          </p:cNvPr>
          <p:cNvSpPr>
            <a:spLocks noGrp="1"/>
          </p:cNvSpPr>
          <p:nvPr>
            <p:ph type="title"/>
          </p:nvPr>
        </p:nvSpPr>
        <p:spPr/>
        <p:txBody>
          <a:bodyPr>
            <a:normAutofit fontScale="90000"/>
          </a:bodyPr>
          <a:lstStyle/>
          <a:p>
            <a:pPr algn="ctr"/>
            <a:br>
              <a:rPr lang="en-US" sz="5400" b="1" dirty="0">
                <a:latin typeface="Segoe UI"/>
                <a:cs typeface="Segoe UI"/>
              </a:rPr>
            </a:br>
            <a:r>
              <a:rPr lang="en-US" sz="5400" b="1">
                <a:latin typeface="Segoe UI"/>
                <a:cs typeface="Segoe UI"/>
              </a:rPr>
              <a:t>Socialization</a:t>
            </a:r>
            <a:endParaRPr lang="en-US" sz="54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DD80377-C5A2-B712-2080-845E84EC547D}"/>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Socialization helps new employees learn the organization’s way of doing things.</a:t>
            </a:r>
            <a:endParaRPr lang="en-US" sz="2000">
              <a:ea typeface="Calibri" panose="020F0502020204030204"/>
              <a:cs typeface="Calibri" panose="020F0502020204030204"/>
            </a:endParaRPr>
          </a:p>
          <a:p>
            <a:r>
              <a:rPr lang="en-US" sz="2000">
                <a:latin typeface="Segoe UI"/>
                <a:cs typeface="Segoe UI"/>
              </a:rPr>
              <a:t>Techniques include: </a:t>
            </a:r>
            <a:endParaRPr lang="en-US" sz="2000">
              <a:ea typeface="Calibri"/>
              <a:cs typeface="Calibri"/>
            </a:endParaRPr>
          </a:p>
          <a:p>
            <a:r>
              <a:rPr lang="en-US" sz="2000">
                <a:latin typeface="Segoe UI"/>
                <a:cs typeface="Segoe UI"/>
              </a:rPr>
              <a:t>Orientation programs</a:t>
            </a:r>
            <a:endParaRPr lang="en-US" sz="2000">
              <a:ea typeface="Calibri"/>
              <a:cs typeface="Calibri"/>
            </a:endParaRPr>
          </a:p>
          <a:p>
            <a:r>
              <a:rPr lang="en-US" sz="2000">
                <a:latin typeface="Segoe UI"/>
                <a:cs typeface="Segoe UI"/>
              </a:rPr>
              <a:t>Apprenticeships</a:t>
            </a:r>
            <a:endParaRPr lang="en-US" sz="2000">
              <a:ea typeface="Calibri"/>
              <a:cs typeface="Calibri"/>
            </a:endParaRPr>
          </a:p>
          <a:p>
            <a:r>
              <a:rPr lang="en-US" sz="2000">
                <a:latin typeface="Segoe UI"/>
                <a:cs typeface="Segoe UI"/>
              </a:rPr>
              <a:t>Internships</a:t>
            </a:r>
            <a:endParaRPr lang="en-US" sz="2000">
              <a:ea typeface="Calibri"/>
              <a:cs typeface="Calibri"/>
            </a:endParaRPr>
          </a:p>
          <a:p>
            <a:r>
              <a:rPr lang="en-US" sz="2000">
                <a:latin typeface="Segoe UI"/>
                <a:cs typeface="Segoe UI"/>
              </a:rPr>
              <a:t>Training</a:t>
            </a:r>
            <a:endParaRPr lang="en-US" sz="2000">
              <a:ea typeface="Calibri"/>
              <a:cs typeface="Calibri"/>
            </a:endParaRPr>
          </a:p>
          <a:p>
            <a:r>
              <a:rPr lang="en-US" sz="2000">
                <a:latin typeface="Segoe UI"/>
                <a:cs typeface="Segoe UI"/>
              </a:rPr>
              <a:t>Mentoring</a:t>
            </a:r>
            <a:endParaRPr lang="en-US" sz="2000">
              <a:ea typeface="Calibri"/>
              <a:cs typeface="Calibri"/>
            </a:endParaRPr>
          </a:p>
          <a:p>
            <a:r>
              <a:rPr lang="en-US" sz="2000">
                <a:latin typeface="Segoe UI"/>
                <a:cs typeface="Segoe UI"/>
              </a:rPr>
              <a:t>Rotational assignments</a:t>
            </a:r>
            <a:endParaRPr lang="en-US" sz="2000">
              <a:ea typeface="Calibri"/>
              <a:cs typeface="Calibri"/>
            </a:endParaRPr>
          </a:p>
          <a:p>
            <a:r>
              <a:rPr lang="en-US" sz="2000">
                <a:latin typeface="Segoe UI"/>
                <a:cs typeface="Segoe UI"/>
              </a:rPr>
              <a:t>Shadowing experienced employees</a:t>
            </a:r>
            <a:endParaRPr lang="en-US" sz="2000">
              <a:ea typeface="Calibri"/>
              <a:cs typeface="Calibri"/>
            </a:endParaRPr>
          </a:p>
          <a:p>
            <a:r>
              <a:rPr lang="en-US" sz="2000">
                <a:latin typeface="Segoe UI"/>
                <a:cs typeface="Segoe UI"/>
              </a:rPr>
              <a:t>Socialization accelerates integration into the existing culture.</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796444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E8DAD-8F59-42C8-3162-FD857599F200}"/>
              </a:ext>
            </a:extLst>
          </p:cNvPr>
          <p:cNvSpPr>
            <a:spLocks noGrp="1"/>
          </p:cNvSpPr>
          <p:nvPr>
            <p:ph type="title"/>
          </p:nvPr>
        </p:nvSpPr>
        <p:spPr/>
        <p:txBody>
          <a:bodyPr>
            <a:normAutofit fontScale="90000"/>
          </a:bodyPr>
          <a:lstStyle/>
          <a:p>
            <a:pPr algn="ctr"/>
            <a:br>
              <a:rPr lang="en-US" sz="4800" b="1" dirty="0">
                <a:latin typeface="Segoe UI"/>
                <a:cs typeface="Segoe UI"/>
              </a:rPr>
            </a:br>
            <a:r>
              <a:rPr lang="en-US" sz="4800" b="1">
                <a:latin typeface="Segoe UI"/>
                <a:cs typeface="Segoe UI"/>
              </a:rPr>
              <a:t>How Employees Learn Culture</a:t>
            </a:r>
            <a:r>
              <a:rPr lang="en-US" sz="1600" b="1" dirty="0">
                <a:latin typeface="Segoe UI"/>
                <a:cs typeface="Segoe UI"/>
              </a:rPr>
              <a:t> </a:t>
            </a:r>
            <a:endParaRPr lang="en-US" sz="1600" b="1">
              <a:ea typeface="Calibri Light"/>
              <a:cs typeface="Calibri Light"/>
            </a:endParaRPr>
          </a:p>
          <a:p>
            <a:pPr algn="ctr"/>
            <a:endParaRPr lang="en-US" sz="6000" b="1" dirty="0">
              <a:ea typeface="Calibri Light"/>
              <a:cs typeface="Calibri Light"/>
            </a:endParaRPr>
          </a:p>
        </p:txBody>
      </p:sp>
      <p:sp>
        <p:nvSpPr>
          <p:cNvPr id="3" name="Content Placeholder 2">
            <a:extLst>
              <a:ext uri="{FF2B5EF4-FFF2-40B4-BE49-F238E27FC236}">
                <a16:creationId xmlns:a16="http://schemas.microsoft.com/office/drawing/2014/main" id="{EF816084-E0D1-BF70-0696-BF4DF8EBB891}"/>
              </a:ext>
            </a:extLst>
          </p:cNvPr>
          <p:cNvSpPr>
            <a:spLocks noGrp="1"/>
          </p:cNvSpPr>
          <p:nvPr>
            <p:ph idx="1"/>
          </p:nvPr>
        </p:nvSpPr>
        <p:spPr/>
        <p:txBody>
          <a:bodyPr vert="horz" lIns="91440" tIns="45720" rIns="91440" bIns="45720" rtlCol="0" anchor="t">
            <a:normAutofit/>
          </a:bodyPr>
          <a:lstStyle/>
          <a:p>
            <a:r>
              <a:rPr lang="en-US" b="1"/>
              <a:t>Main Ways Employees Learn Organizational Culture</a:t>
            </a:r>
            <a:endParaRPr lang="en-US">
              <a:ea typeface="Calibri" panose="020F0502020204030204"/>
              <a:cs typeface="Calibri" panose="020F0502020204030204"/>
            </a:endParaRPr>
          </a:p>
          <a:p>
            <a:r>
              <a:rPr lang="en-US" sz="3200">
                <a:latin typeface="Segoe UI"/>
                <a:cs typeface="Segoe UI"/>
              </a:rPr>
              <a:t>Employees learn culture through </a:t>
            </a:r>
            <a:endParaRPr lang="en-US" sz="3200">
              <a:latin typeface="Calibri" panose="020F0502020204030204"/>
              <a:ea typeface="Calibri"/>
              <a:cs typeface="Calibri"/>
            </a:endParaRPr>
          </a:p>
          <a:p>
            <a:r>
              <a:rPr lang="en-US" sz="3200" b="1">
                <a:latin typeface="Segoe UI"/>
                <a:cs typeface="Segoe UI"/>
              </a:rPr>
              <a:t>stories, </a:t>
            </a:r>
            <a:endParaRPr lang="en-US" sz="3200">
              <a:latin typeface="Calibri" panose="020F0502020204030204"/>
              <a:ea typeface="Calibri"/>
              <a:cs typeface="Calibri"/>
            </a:endParaRPr>
          </a:p>
          <a:p>
            <a:r>
              <a:rPr lang="en-US" sz="3200" b="1">
                <a:latin typeface="Segoe UI"/>
                <a:cs typeface="Segoe UI"/>
              </a:rPr>
              <a:t>rituals, </a:t>
            </a:r>
            <a:endParaRPr lang="en-US" sz="3200">
              <a:latin typeface="Calibri" panose="020F0502020204030204"/>
              <a:ea typeface="Calibri"/>
              <a:cs typeface="Calibri"/>
            </a:endParaRPr>
          </a:p>
          <a:p>
            <a:r>
              <a:rPr lang="en-US" sz="3200" b="1">
                <a:latin typeface="Segoe UI"/>
                <a:cs typeface="Segoe UI"/>
              </a:rPr>
              <a:t>material artifacts/symbols, and </a:t>
            </a:r>
            <a:endParaRPr lang="en-US" sz="3200">
              <a:latin typeface="Calibri" panose="020F0502020204030204"/>
              <a:ea typeface="Calibri"/>
              <a:cs typeface="Calibri"/>
            </a:endParaRPr>
          </a:p>
          <a:p>
            <a:r>
              <a:rPr lang="en-US" sz="3200" b="1">
                <a:latin typeface="Segoe UI"/>
                <a:cs typeface="Segoe UI"/>
              </a:rPr>
              <a:t>language</a:t>
            </a:r>
            <a:r>
              <a:rPr lang="en-US" sz="3200">
                <a:latin typeface="Segoe UI"/>
                <a:cs typeface="Segoe UI"/>
              </a:rPr>
              <a:t>.</a:t>
            </a:r>
            <a:endParaRPr lang="en-US" sz="320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3541837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D9519-A593-3A97-6526-09707ACE59B7}"/>
              </a:ext>
            </a:extLst>
          </p:cNvPr>
          <p:cNvSpPr>
            <a:spLocks noGrp="1"/>
          </p:cNvSpPr>
          <p:nvPr>
            <p:ph type="title"/>
          </p:nvPr>
        </p:nvSpPr>
        <p:spPr/>
        <p:txBody>
          <a:bodyPr>
            <a:normAutofit fontScale="90000"/>
          </a:bodyPr>
          <a:lstStyle/>
          <a:p>
            <a:pPr algn="ctr"/>
            <a:br>
              <a:rPr lang="en-US" sz="6600" dirty="0">
                <a:latin typeface="Segoe UI"/>
                <a:cs typeface="Segoe UI"/>
              </a:rPr>
            </a:br>
            <a:r>
              <a:rPr lang="en-US" sz="6600" b="1">
                <a:latin typeface="Segoe UI"/>
                <a:cs typeface="Segoe UI"/>
              </a:rPr>
              <a:t>1. Stories</a:t>
            </a:r>
            <a:endParaRPr lang="en-US" sz="66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A8C5225-3BB1-468D-420C-E858EE963228}"/>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Organizational stories describe significant events or people (e.g., founders, rule‑breaking incidents, past mistakes).</a:t>
            </a:r>
            <a:endParaRPr lang="en-US" sz="2000">
              <a:ea typeface="Calibri" panose="020F0502020204030204"/>
              <a:cs typeface="Calibri" panose="020F0502020204030204"/>
            </a:endParaRPr>
          </a:p>
          <a:p>
            <a:r>
              <a:rPr lang="en-US" sz="2000">
                <a:latin typeface="Segoe UI"/>
                <a:cs typeface="Segoe UI"/>
              </a:rPr>
              <a:t>These stories: </a:t>
            </a:r>
            <a:endParaRPr lang="en-US" sz="2000">
              <a:ea typeface="Calibri"/>
              <a:cs typeface="Calibri"/>
            </a:endParaRPr>
          </a:p>
          <a:p>
            <a:r>
              <a:rPr lang="en-US" sz="2000">
                <a:latin typeface="Segoe UI"/>
                <a:cs typeface="Segoe UI"/>
              </a:rPr>
              <a:t>Anchor the present in the past.</a:t>
            </a:r>
            <a:endParaRPr lang="en-US" sz="2000">
              <a:ea typeface="Calibri"/>
              <a:cs typeface="Calibri"/>
            </a:endParaRPr>
          </a:p>
          <a:p>
            <a:r>
              <a:rPr lang="en-US" sz="2000">
                <a:latin typeface="Segoe UI"/>
                <a:cs typeface="Segoe UI"/>
              </a:rPr>
              <a:t>Provide explanations and legitimacy for current practices.</a:t>
            </a:r>
            <a:endParaRPr lang="en-US" sz="2000">
              <a:ea typeface="Calibri"/>
              <a:cs typeface="Calibri"/>
            </a:endParaRPr>
          </a:p>
          <a:p>
            <a:r>
              <a:rPr lang="en-US" sz="2000">
                <a:latin typeface="Segoe UI"/>
                <a:cs typeface="Segoe UI"/>
              </a:rPr>
              <a:t>Demonstrate what is important to the organization.</a:t>
            </a:r>
            <a:endParaRPr lang="en-US" sz="2000">
              <a:ea typeface="Calibri"/>
              <a:cs typeface="Calibri"/>
            </a:endParaRPr>
          </a:p>
          <a:p>
            <a:r>
              <a:rPr lang="en-US" sz="2000">
                <a:latin typeface="Segoe UI"/>
                <a:cs typeface="Segoe UI"/>
              </a:rPr>
              <a:t>Examples given: </a:t>
            </a:r>
            <a:endParaRPr lang="en-US" sz="2000">
              <a:ea typeface="Calibri"/>
              <a:cs typeface="Calibri"/>
            </a:endParaRPr>
          </a:p>
          <a:p>
            <a:r>
              <a:rPr lang="en-US" sz="2000">
                <a:latin typeface="Segoe UI"/>
                <a:cs typeface="Segoe UI"/>
              </a:rPr>
              <a:t>3M’s story of the scientist who accidentally created Scotchgard.</a:t>
            </a:r>
            <a:endParaRPr lang="en-US" sz="2000">
              <a:ea typeface="Calibri"/>
              <a:cs typeface="Calibri"/>
            </a:endParaRPr>
          </a:p>
          <a:p>
            <a:r>
              <a:rPr lang="en-US" sz="2000">
                <a:latin typeface="Segoe UI"/>
                <a:cs typeface="Segoe UI"/>
              </a:rPr>
              <a:t>The story of the 3M researcher who created the Post‑it Note.</a:t>
            </a:r>
            <a:endParaRPr lang="en-US" sz="2000">
              <a:ea typeface="Calibri"/>
              <a:cs typeface="Calibri"/>
            </a:endParaRPr>
          </a:p>
          <a:p>
            <a:r>
              <a:rPr lang="en-US" sz="2000">
                <a:latin typeface="Segoe UI"/>
                <a:cs typeface="Segoe UI"/>
              </a:rPr>
              <a:t>Nike leaders sharing stories about cofounder Bill Bowerman innovating the waffle‑sole running shoe.</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078408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780D7-6E71-9DE5-A4E9-8D0F6FC4ACCD}"/>
              </a:ext>
            </a:extLst>
          </p:cNvPr>
          <p:cNvSpPr>
            <a:spLocks noGrp="1"/>
          </p:cNvSpPr>
          <p:nvPr>
            <p:ph type="title"/>
          </p:nvPr>
        </p:nvSpPr>
        <p:spPr/>
        <p:txBody>
          <a:bodyPr>
            <a:normAutofit fontScale="90000"/>
          </a:bodyPr>
          <a:lstStyle/>
          <a:p>
            <a:pPr algn="ctr"/>
            <a:br>
              <a:rPr lang="en-US" sz="5400" dirty="0">
                <a:latin typeface="Segoe UI"/>
                <a:cs typeface="Segoe UI"/>
              </a:rPr>
            </a:br>
            <a:r>
              <a:rPr lang="en-US" sz="7300" b="1">
                <a:latin typeface="Segoe UI"/>
                <a:cs typeface="Segoe UI"/>
              </a:rPr>
              <a:t>2. Rituals</a:t>
            </a:r>
            <a:endParaRPr lang="en-US" sz="7300" b="1">
              <a:ea typeface="Calibri Light"/>
              <a:cs typeface="Calibri Light"/>
            </a:endParaRPr>
          </a:p>
          <a:p>
            <a:pPr algn="ctr"/>
            <a:endParaRPr lang="en-US" sz="8000" dirty="0">
              <a:ea typeface="Calibri Light"/>
              <a:cs typeface="Calibri Light"/>
            </a:endParaRPr>
          </a:p>
        </p:txBody>
      </p:sp>
      <p:sp>
        <p:nvSpPr>
          <p:cNvPr id="3" name="Content Placeholder 2">
            <a:extLst>
              <a:ext uri="{FF2B5EF4-FFF2-40B4-BE49-F238E27FC236}">
                <a16:creationId xmlns:a16="http://schemas.microsoft.com/office/drawing/2014/main" id="{4077F6AF-AD59-C5FE-6BED-E016E4F002C9}"/>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Rituals are repetitive sequences of activities that reinforce key organizational values.</a:t>
            </a:r>
            <a:endParaRPr lang="en-US" sz="2400">
              <a:ea typeface="Calibri" panose="020F0502020204030204"/>
              <a:cs typeface="Calibri" panose="020F0502020204030204"/>
            </a:endParaRPr>
          </a:p>
          <a:p>
            <a:r>
              <a:rPr lang="en-US" sz="2400">
                <a:latin typeface="Segoe UI"/>
                <a:cs typeface="Segoe UI"/>
              </a:rPr>
              <a:t>Examples include: </a:t>
            </a:r>
            <a:endParaRPr lang="en-US" sz="2400">
              <a:ea typeface="Calibri"/>
              <a:cs typeface="Calibri"/>
            </a:endParaRPr>
          </a:p>
          <a:p>
            <a:r>
              <a:rPr lang="en-US" sz="2400">
                <a:latin typeface="Segoe UI"/>
                <a:cs typeface="Segoe UI"/>
              </a:rPr>
              <a:t>Fraternity or sorority initiation rituals that build discipline and camaraderie.</a:t>
            </a:r>
            <a:endParaRPr lang="en-US" sz="2400">
              <a:ea typeface="Calibri"/>
              <a:cs typeface="Calibri"/>
            </a:endParaRPr>
          </a:p>
          <a:p>
            <a:r>
              <a:rPr lang="en-US" sz="2400">
                <a:latin typeface="Segoe UI"/>
                <a:cs typeface="Segoe UI"/>
              </a:rPr>
              <a:t>Military boot camp rituals.</a:t>
            </a:r>
            <a:endParaRPr lang="en-US" sz="2400">
              <a:ea typeface="Calibri"/>
              <a:cs typeface="Calibri"/>
            </a:endParaRPr>
          </a:p>
          <a:p>
            <a:r>
              <a:rPr lang="en-US" sz="2400">
                <a:latin typeface="Segoe UI"/>
                <a:cs typeface="Segoe UI"/>
              </a:rPr>
              <a:t>Corporate rituals such as new hire challenges or onboarding traditions.</a:t>
            </a:r>
            <a:endParaRPr lang="en-US" sz="2400">
              <a:ea typeface="Calibri"/>
              <a:cs typeface="Calibri"/>
            </a:endParaRPr>
          </a:p>
          <a:p>
            <a:r>
              <a:rPr lang="en-US" sz="2400">
                <a:latin typeface="Segoe UI"/>
                <a:cs typeface="Segoe UI"/>
              </a:rPr>
              <a:t>Example: Gentle Giant Moving Company has new recruits run Harvard Stadium steps as a fitness test.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644309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C5A48-D4BE-41C4-78C5-6CA090BF5724}"/>
              </a:ext>
            </a:extLst>
          </p:cNvPr>
          <p:cNvSpPr>
            <a:spLocks noGrp="1"/>
          </p:cNvSpPr>
          <p:nvPr>
            <p:ph type="title"/>
          </p:nvPr>
        </p:nvSpPr>
        <p:spPr/>
        <p:txBody>
          <a:bodyPr>
            <a:normAutofit fontScale="90000"/>
          </a:bodyPr>
          <a:lstStyle/>
          <a:p>
            <a:pPr algn="ctr"/>
            <a:br>
              <a:rPr lang="en-US" sz="5400" b="1" dirty="0">
                <a:latin typeface="Segoe UI"/>
                <a:cs typeface="Segoe UI"/>
              </a:rPr>
            </a:br>
            <a:r>
              <a:rPr lang="en-US" sz="5400" b="1">
                <a:latin typeface="Segoe UI"/>
                <a:cs typeface="Segoe UI"/>
              </a:rPr>
              <a:t>3. Material Artifacts and Symbols</a:t>
            </a:r>
            <a:endParaRPr lang="en-US" sz="54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8CA9CB8-0EA5-8EE1-70C2-7628BAAAD07B}"/>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Physical elements in the workplace help employees understand what a company values. Examples include: </a:t>
            </a:r>
            <a:endParaRPr lang="en-US" sz="1800">
              <a:ea typeface="Calibri"/>
              <a:cs typeface="Calibri"/>
            </a:endParaRPr>
          </a:p>
          <a:p>
            <a:r>
              <a:rPr lang="en-US" sz="1800">
                <a:latin typeface="Segoe UI"/>
                <a:cs typeface="Segoe UI"/>
              </a:rPr>
              <a:t>Layout of offices.</a:t>
            </a:r>
            <a:endParaRPr lang="en-US" sz="1800">
              <a:ea typeface="Calibri"/>
              <a:cs typeface="Calibri"/>
            </a:endParaRPr>
          </a:p>
          <a:p>
            <a:r>
              <a:rPr lang="en-US" sz="1800">
                <a:latin typeface="Segoe UI"/>
                <a:cs typeface="Segoe UI"/>
              </a:rPr>
              <a:t>Size and décor of facilities.</a:t>
            </a:r>
            <a:endParaRPr lang="en-US" sz="1800">
              <a:ea typeface="Calibri"/>
              <a:cs typeface="Calibri"/>
            </a:endParaRPr>
          </a:p>
          <a:p>
            <a:r>
              <a:rPr lang="en-US" sz="1800">
                <a:latin typeface="Segoe UI"/>
                <a:cs typeface="Segoe UI"/>
              </a:rPr>
              <a:t>How employees dress.</a:t>
            </a:r>
            <a:endParaRPr lang="en-US" sz="1800">
              <a:ea typeface="Calibri"/>
              <a:cs typeface="Calibri"/>
            </a:endParaRPr>
          </a:p>
          <a:p>
            <a:r>
              <a:rPr lang="en-US" sz="1800">
                <a:latin typeface="Segoe UI"/>
                <a:cs typeface="Segoe UI"/>
              </a:rPr>
              <a:t>Personal objects on desks.</a:t>
            </a:r>
            <a:endParaRPr lang="en-US" sz="1800">
              <a:ea typeface="Calibri"/>
              <a:cs typeface="Calibri"/>
            </a:endParaRPr>
          </a:p>
          <a:p>
            <a:r>
              <a:rPr lang="en-US" sz="1800">
                <a:latin typeface="Segoe UI"/>
                <a:cs typeface="Segoe UI"/>
              </a:rPr>
              <a:t>Types of automobiles provided to executives.</a:t>
            </a:r>
            <a:endParaRPr lang="en-US" sz="1800">
              <a:ea typeface="Calibri"/>
              <a:cs typeface="Calibri"/>
            </a:endParaRPr>
          </a:p>
          <a:p>
            <a:r>
              <a:rPr lang="en-US" sz="1800" dirty="0">
                <a:latin typeface="Segoe UI"/>
                <a:cs typeface="Segoe UI"/>
              </a:rPr>
              <a:t>Perks such as free meals, sports courts, or equipment rentals.</a:t>
            </a:r>
            <a:endParaRPr lang="en-US" sz="1800">
              <a:ea typeface="Calibri"/>
              <a:cs typeface="Calibri"/>
            </a:endParaRPr>
          </a:p>
          <a:p>
            <a:r>
              <a:rPr lang="en-US" sz="1800">
                <a:latin typeface="Segoe UI"/>
                <a:cs typeface="Segoe UI"/>
              </a:rPr>
              <a:t>These symbols communicate: </a:t>
            </a:r>
            <a:endParaRPr lang="en-US" sz="1800">
              <a:ea typeface="Calibri"/>
              <a:cs typeface="Calibri"/>
            </a:endParaRPr>
          </a:p>
          <a:p>
            <a:r>
              <a:rPr lang="en-US" sz="1800">
                <a:latin typeface="Segoe UI"/>
                <a:cs typeface="Segoe UI"/>
              </a:rPr>
              <a:t>The type of environment (formal, casual, fun, serious, etc.).</a:t>
            </a:r>
            <a:endParaRPr lang="en-US" sz="1800">
              <a:ea typeface="Calibri"/>
              <a:cs typeface="Calibri"/>
            </a:endParaRPr>
          </a:p>
          <a:p>
            <a:r>
              <a:rPr lang="en-US" sz="1800">
                <a:latin typeface="Segoe UI"/>
                <a:cs typeface="Segoe UI"/>
              </a:rPr>
              <a:t>What behaviors the organization values.</a:t>
            </a:r>
            <a:endParaRPr lang="en-US" sz="1800">
              <a:ea typeface="Calibri"/>
              <a:cs typeface="Calibri"/>
            </a:endParaRPr>
          </a:p>
          <a:p>
            <a:r>
              <a:rPr lang="en-US" sz="1800" dirty="0">
                <a:latin typeface="Segoe UI"/>
                <a:cs typeface="Segoe UI"/>
              </a:rPr>
              <a:t>What is considered appropriate.</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4335863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7D81-B0AA-0806-7EF4-7DCDF95FF29C}"/>
              </a:ext>
            </a:extLst>
          </p:cNvPr>
          <p:cNvSpPr>
            <a:spLocks noGrp="1"/>
          </p:cNvSpPr>
          <p:nvPr>
            <p:ph type="title"/>
          </p:nvPr>
        </p:nvSpPr>
        <p:spPr/>
        <p:txBody>
          <a:bodyPr>
            <a:normAutofit fontScale="90000"/>
          </a:bodyPr>
          <a:lstStyle/>
          <a:p>
            <a:pPr algn="ctr"/>
            <a:br>
              <a:rPr lang="en-US" sz="6000" b="1" dirty="0">
                <a:latin typeface="Segoe UI"/>
                <a:cs typeface="Segoe UI"/>
              </a:rPr>
            </a:br>
            <a:r>
              <a:rPr lang="en-US" sz="6000" b="1">
                <a:latin typeface="Segoe UI"/>
                <a:cs typeface="Segoe UI"/>
              </a:rPr>
              <a:t>4. Language</a:t>
            </a:r>
            <a:endParaRPr lang="en-US" sz="60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ECC100E2-1D46-FD33-615C-36FC269FC670}"/>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Organizations develop unique language, abbreviations, and jargon that identify members of the culture.</a:t>
            </a:r>
            <a:endParaRPr lang="en-US" sz="2000">
              <a:ea typeface="Calibri" panose="020F0502020204030204"/>
              <a:cs typeface="Calibri" panose="020F0502020204030204"/>
            </a:endParaRPr>
          </a:p>
          <a:p>
            <a:r>
              <a:rPr lang="en-US" sz="2000">
                <a:latin typeface="Segoe UI"/>
                <a:cs typeface="Segoe UI"/>
              </a:rPr>
              <a:t>Learning this language shows: </a:t>
            </a:r>
            <a:endParaRPr lang="en-US" sz="2000">
              <a:ea typeface="Calibri"/>
              <a:cs typeface="Calibri"/>
            </a:endParaRPr>
          </a:p>
          <a:p>
            <a:r>
              <a:rPr lang="en-US" sz="2000">
                <a:latin typeface="Segoe UI"/>
                <a:cs typeface="Segoe UI"/>
              </a:rPr>
              <a:t>Acceptance of the culture.</a:t>
            </a:r>
            <a:endParaRPr lang="en-US" sz="2000">
              <a:ea typeface="Calibri"/>
              <a:cs typeface="Calibri"/>
            </a:endParaRPr>
          </a:p>
          <a:p>
            <a:r>
              <a:rPr lang="en-US" sz="2000">
                <a:latin typeface="Segoe UI"/>
                <a:cs typeface="Segoe UI"/>
              </a:rPr>
              <a:t>Willingness to preserve it.</a:t>
            </a:r>
            <a:endParaRPr lang="en-US" sz="2000">
              <a:ea typeface="Calibri"/>
              <a:cs typeface="Calibri"/>
            </a:endParaRPr>
          </a:p>
          <a:p>
            <a:r>
              <a:rPr lang="en-US" sz="2000">
                <a:latin typeface="Segoe UI"/>
                <a:cs typeface="Segoe UI"/>
              </a:rPr>
              <a:t>Unique terms develop for: </a:t>
            </a:r>
            <a:endParaRPr lang="en-US" sz="2000">
              <a:ea typeface="Calibri"/>
              <a:cs typeface="Calibri"/>
            </a:endParaRPr>
          </a:p>
          <a:p>
            <a:r>
              <a:rPr lang="en-US" sz="2000">
                <a:latin typeface="Segoe UI"/>
                <a:cs typeface="Segoe UI"/>
              </a:rPr>
              <a:t>Equipment, processes, locations, products, employees, customers, etc.</a:t>
            </a:r>
            <a:endParaRPr lang="en-US" sz="2000">
              <a:ea typeface="Calibri"/>
              <a:cs typeface="Calibri"/>
            </a:endParaRPr>
          </a:p>
          <a:p>
            <a:r>
              <a:rPr lang="en-US" sz="2000">
                <a:latin typeface="Segoe UI"/>
                <a:cs typeface="Segoe UI"/>
              </a:rPr>
              <a:t>Example: </a:t>
            </a:r>
            <a:endParaRPr lang="en-US" sz="2000">
              <a:ea typeface="Calibri"/>
              <a:cs typeface="Calibri"/>
            </a:endParaRPr>
          </a:p>
          <a:p>
            <a:r>
              <a:rPr lang="en-US" sz="2000">
                <a:latin typeface="Segoe UI"/>
                <a:cs typeface="Segoe UI"/>
              </a:rPr>
              <a:t>Walmart’s terms: “Action Alley,” “The Cross,” and “Bowling Alley” refer to specific store areas.</a:t>
            </a:r>
            <a:endParaRPr lang="en-US" sz="2000">
              <a:ea typeface="Calibri"/>
              <a:cs typeface="Calibri"/>
            </a:endParaRPr>
          </a:p>
          <a:p>
            <a:r>
              <a:rPr lang="en-US" sz="2000">
                <a:latin typeface="Segoe UI"/>
                <a:cs typeface="Segoe UI"/>
              </a:rPr>
              <a:t>Over time, these terms bond employees and distinguish insiders from outsiders.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795307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82CEA-59AA-0B82-A488-54C581225724}"/>
              </a:ext>
            </a:extLst>
          </p:cNvPr>
          <p:cNvSpPr>
            <a:spLocks noGrp="1"/>
          </p:cNvSpPr>
          <p:nvPr>
            <p:ph type="title"/>
          </p:nvPr>
        </p:nvSpPr>
        <p:spPr>
          <a:xfrm>
            <a:off x="838200" y="234497"/>
            <a:ext cx="10515600" cy="792163"/>
          </a:xfrm>
        </p:spPr>
        <p:txBody>
          <a:bodyPr>
            <a:normAutofit fontScale="90000"/>
          </a:bodyPr>
          <a:lstStyle/>
          <a:p>
            <a:pPr algn="ctr"/>
            <a:br>
              <a:rPr lang="en-US" sz="5400" b="1" dirty="0">
                <a:latin typeface="Segoe UI"/>
                <a:cs typeface="Segoe UI"/>
              </a:rPr>
            </a:br>
            <a:r>
              <a:rPr lang="en-US" sz="5300" b="1">
                <a:latin typeface="Segoe UI"/>
                <a:cs typeface="Segoe UI"/>
              </a:rPr>
              <a:t>How Culture Affects Managers</a:t>
            </a:r>
            <a:r>
              <a:rPr lang="en-US" sz="5400" b="1" dirty="0">
                <a:latin typeface="Segoe UI"/>
                <a:cs typeface="Segoe UI"/>
              </a:rPr>
              <a:t> </a:t>
            </a:r>
            <a:endParaRPr lang="en-US" sz="5400" b="1" dirty="0">
              <a:ea typeface="Calibri Light"/>
              <a:cs typeface="Calibri Light"/>
            </a:endParaRPr>
          </a:p>
          <a:p>
            <a:pPr algn="ctr"/>
            <a:endParaRPr lang="en-US" sz="8000" b="1" dirty="0">
              <a:ea typeface="Calibri Light"/>
              <a:cs typeface="Calibri Light"/>
            </a:endParaRPr>
          </a:p>
        </p:txBody>
      </p:sp>
      <p:sp>
        <p:nvSpPr>
          <p:cNvPr id="3" name="Content Placeholder 2">
            <a:extLst>
              <a:ext uri="{FF2B5EF4-FFF2-40B4-BE49-F238E27FC236}">
                <a16:creationId xmlns:a16="http://schemas.microsoft.com/office/drawing/2014/main" id="{58119D48-9EA0-5256-E9E9-EA9E37DBDF50}"/>
              </a:ext>
            </a:extLst>
          </p:cNvPr>
          <p:cNvSpPr>
            <a:spLocks noGrp="1"/>
          </p:cNvSpPr>
          <p:nvPr>
            <p:ph idx="1"/>
          </p:nvPr>
        </p:nvSpPr>
        <p:spPr>
          <a:xfrm>
            <a:off x="838200" y="1270454"/>
            <a:ext cx="10515600" cy="5178651"/>
          </a:xfrm>
        </p:spPr>
        <p:txBody>
          <a:bodyPr vert="horz" lIns="91440" tIns="45720" rIns="91440" bIns="45720" rtlCol="0" anchor="t">
            <a:noAutofit/>
          </a:bodyPr>
          <a:lstStyle/>
          <a:p>
            <a:r>
              <a:rPr lang="en-US" sz="1800">
                <a:latin typeface="Segoe UI"/>
                <a:cs typeface="Segoe UI"/>
              </a:rPr>
              <a:t>Organizational culture strongly influences how managers think, act, and make decisions.</a:t>
            </a:r>
            <a:endParaRPr lang="en-US" sz="1800">
              <a:ea typeface="Calibri" panose="020F0502020204030204"/>
              <a:cs typeface="Calibri" panose="020F0502020204030204"/>
            </a:endParaRPr>
          </a:p>
          <a:p>
            <a:r>
              <a:rPr lang="en-US" sz="1800" dirty="0">
                <a:latin typeface="Segoe UI"/>
                <a:cs typeface="Segoe UI"/>
              </a:rPr>
              <a:t>At Zappos, managers are encouraged to be creative and propose new ideas (e.g., at quarterly meetings they answer questions such as “What would you do to change the Zappos shoe box?”).</a:t>
            </a:r>
            <a:endParaRPr lang="en-US" sz="1800">
              <a:ea typeface="Calibri"/>
              <a:cs typeface="Calibri"/>
            </a:endParaRPr>
          </a:p>
          <a:p>
            <a:r>
              <a:rPr lang="en-US" sz="1800">
                <a:latin typeface="Segoe UI"/>
                <a:cs typeface="Segoe UI"/>
              </a:rPr>
              <a:t>Zappos has no formal dress code; visible tattoos and body piercings are acceptable, reflecting a relaxed and open culture.</a:t>
            </a:r>
            <a:endParaRPr lang="en-US" sz="1800">
              <a:ea typeface="Calibri"/>
              <a:cs typeface="Calibri"/>
            </a:endParaRPr>
          </a:p>
          <a:p>
            <a:r>
              <a:rPr lang="en-US" sz="1800">
                <a:latin typeface="Segoe UI"/>
                <a:cs typeface="Segoe UI"/>
              </a:rPr>
              <a:t>Managers’ behavior is shaped by unwritten cultural expectations communicated through: </a:t>
            </a:r>
            <a:endParaRPr lang="en-US" sz="1800">
              <a:ea typeface="Calibri"/>
              <a:cs typeface="Calibri"/>
            </a:endParaRPr>
          </a:p>
          <a:p>
            <a:r>
              <a:rPr lang="en-US" sz="1800">
                <a:latin typeface="Segoe UI"/>
                <a:cs typeface="Segoe UI"/>
              </a:rPr>
              <a:t>Selection processes</a:t>
            </a:r>
            <a:endParaRPr lang="en-US" sz="1800">
              <a:ea typeface="Calibri"/>
              <a:cs typeface="Calibri"/>
            </a:endParaRPr>
          </a:p>
          <a:p>
            <a:r>
              <a:rPr lang="en-US" sz="1800">
                <a:latin typeface="Segoe UI"/>
                <a:cs typeface="Segoe UI"/>
              </a:rPr>
              <a:t>Socialization practices</a:t>
            </a:r>
            <a:endParaRPr lang="en-US" sz="1800">
              <a:ea typeface="Calibri"/>
              <a:cs typeface="Calibri"/>
            </a:endParaRPr>
          </a:p>
          <a:p>
            <a:r>
              <a:rPr lang="en-US" sz="1800">
                <a:latin typeface="Segoe UI"/>
                <a:cs typeface="Segoe UI"/>
              </a:rPr>
              <a:t>Stories, rituals, and artifacts</a:t>
            </a:r>
            <a:endParaRPr lang="en-US" sz="1800">
              <a:ea typeface="Calibri"/>
              <a:cs typeface="Calibri"/>
            </a:endParaRPr>
          </a:p>
          <a:p>
            <a:r>
              <a:rPr lang="en-US" sz="1800">
                <a:latin typeface="Segoe UI"/>
                <a:cs typeface="Segoe UI"/>
              </a:rPr>
              <a:t>Jargon and informal norms</a:t>
            </a:r>
            <a:endParaRPr lang="en-US" sz="1800">
              <a:ea typeface="Calibri"/>
              <a:cs typeface="Calibri"/>
            </a:endParaRPr>
          </a:p>
          <a:p>
            <a:r>
              <a:rPr lang="en-US" sz="1800" b="1">
                <a:latin typeface="Segoe UI"/>
                <a:cs typeface="Segoe UI"/>
              </a:rPr>
              <a:t>Culture affects managerial decisions such as: </a:t>
            </a:r>
            <a:endParaRPr lang="en-US" sz="1800" b="1">
              <a:ea typeface="Calibri"/>
              <a:cs typeface="Calibri"/>
            </a:endParaRPr>
          </a:p>
          <a:p>
            <a:r>
              <a:rPr lang="en-US" sz="1800">
                <a:latin typeface="Segoe UI"/>
                <a:cs typeface="Segoe UI"/>
              </a:rPr>
              <a:t>Whether risk-taking is encouraged</a:t>
            </a:r>
            <a:endParaRPr lang="en-US" sz="1800">
              <a:ea typeface="Calibri"/>
              <a:cs typeface="Calibri"/>
            </a:endParaRPr>
          </a:p>
          <a:p>
            <a:r>
              <a:rPr lang="en-US" sz="1800">
                <a:latin typeface="Segoe UI"/>
                <a:cs typeface="Segoe UI"/>
              </a:rPr>
              <a:t>Whether individual achievements or team success is valued</a:t>
            </a:r>
            <a:endParaRPr lang="en-US" sz="1800">
              <a:ea typeface="Calibri"/>
              <a:cs typeface="Calibri"/>
            </a:endParaRPr>
          </a:p>
          <a:p>
            <a:r>
              <a:rPr lang="en-US" sz="1800">
                <a:latin typeface="Segoe UI"/>
                <a:cs typeface="Segoe UI"/>
              </a:rPr>
              <a:t>What decision-making style is preferred</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05067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3203B3-4216-5FA2-20B1-1C13CA70516D}"/>
              </a:ext>
            </a:extLst>
          </p:cNvPr>
          <p:cNvPicPr>
            <a:picLocks noChangeAspect="1"/>
          </p:cNvPicPr>
          <p:nvPr/>
        </p:nvPicPr>
        <p:blipFill>
          <a:blip r:embed="rId2"/>
          <a:stretch>
            <a:fillRect/>
          </a:stretch>
        </p:blipFill>
        <p:spPr>
          <a:xfrm>
            <a:off x="0" y="-34025"/>
            <a:ext cx="8617069" cy="6890557"/>
          </a:xfrm>
          <a:prstGeom prst="rect">
            <a:avLst/>
          </a:prstGeom>
        </p:spPr>
      </p:pic>
      <p:pic>
        <p:nvPicPr>
          <p:cNvPr id="7" name="Picture 6">
            <a:extLst>
              <a:ext uri="{FF2B5EF4-FFF2-40B4-BE49-F238E27FC236}">
                <a16:creationId xmlns:a16="http://schemas.microsoft.com/office/drawing/2014/main" id="{BBD3F26F-3C51-D2E9-B9A0-4B27946C4C3B}"/>
              </a:ext>
            </a:extLst>
          </p:cNvPr>
          <p:cNvPicPr>
            <a:picLocks noChangeAspect="1"/>
          </p:cNvPicPr>
          <p:nvPr/>
        </p:nvPicPr>
        <p:blipFill>
          <a:blip r:embed="rId3"/>
          <a:stretch>
            <a:fillRect/>
          </a:stretch>
        </p:blipFill>
        <p:spPr>
          <a:xfrm>
            <a:off x="8928190" y="1711025"/>
            <a:ext cx="3267075" cy="3276600"/>
          </a:xfrm>
          <a:prstGeom prst="rect">
            <a:avLst/>
          </a:prstGeom>
        </p:spPr>
      </p:pic>
    </p:spTree>
    <p:extLst>
      <p:ext uri="{BB962C8B-B14F-4D97-AF65-F5344CB8AC3E}">
        <p14:creationId xmlns:p14="http://schemas.microsoft.com/office/powerpoint/2010/main" val="705887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B2FA-4342-61EC-F3A9-A0C6003B209B}"/>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Examples of Unwritten Organizational Rules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50F6023-B183-40F5-477D-EF4571672EB1}"/>
              </a:ext>
            </a:extLst>
          </p:cNvPr>
          <p:cNvSpPr>
            <a:spLocks noGrp="1"/>
          </p:cNvSpPr>
          <p:nvPr>
            <p:ph idx="1"/>
          </p:nvPr>
        </p:nvSpPr>
        <p:spPr/>
        <p:txBody>
          <a:bodyPr vert="horz" lIns="91440" tIns="45720" rIns="91440" bIns="45720" rtlCol="0" anchor="t">
            <a:normAutofit/>
          </a:bodyPr>
          <a:lstStyle/>
          <a:p>
            <a:r>
              <a:rPr lang="en-US" sz="2400" i="1" dirty="0">
                <a:latin typeface="Segoe UI"/>
                <a:cs typeface="Segoe UI"/>
              </a:rPr>
              <a:t>Look busy, even if you’re not.</a:t>
            </a:r>
            <a:endParaRPr lang="en-US" sz="2400">
              <a:ea typeface="Calibri" panose="020F0502020204030204"/>
              <a:cs typeface="Calibri" panose="020F0502020204030204"/>
            </a:endParaRPr>
          </a:p>
          <a:p>
            <a:r>
              <a:rPr lang="en-US" sz="2400" i="1">
                <a:latin typeface="Segoe UI"/>
                <a:cs typeface="Segoe UI"/>
              </a:rPr>
              <a:t>If you take risks and fail, you will pay for it.</a:t>
            </a:r>
            <a:endParaRPr lang="en-US" sz="2400">
              <a:ea typeface="Calibri"/>
              <a:cs typeface="Calibri"/>
            </a:endParaRPr>
          </a:p>
          <a:p>
            <a:r>
              <a:rPr lang="en-US" sz="2400" i="1">
                <a:latin typeface="Segoe UI"/>
                <a:cs typeface="Segoe UI"/>
              </a:rPr>
              <a:t>Run decisions by your boss first to avoid surprises.</a:t>
            </a:r>
            <a:endParaRPr lang="en-US" sz="2400">
              <a:ea typeface="Calibri"/>
              <a:cs typeface="Calibri"/>
            </a:endParaRPr>
          </a:p>
          <a:p>
            <a:r>
              <a:rPr lang="en-US" sz="2400" i="1" dirty="0">
                <a:latin typeface="Segoe UI"/>
                <a:cs typeface="Segoe UI"/>
              </a:rPr>
              <a:t>Do only what competition forces us to do.</a:t>
            </a:r>
            <a:endParaRPr lang="en-US" sz="2400">
              <a:ea typeface="Calibri"/>
              <a:cs typeface="Calibri"/>
            </a:endParaRPr>
          </a:p>
          <a:p>
            <a:r>
              <a:rPr lang="en-US" sz="2400" i="1">
                <a:latin typeface="Segoe UI"/>
                <a:cs typeface="Segoe UI"/>
              </a:rPr>
              <a:t>What worked in the past will work in the future.</a:t>
            </a:r>
            <a:endParaRPr lang="en-US" sz="2400">
              <a:ea typeface="Calibri"/>
              <a:cs typeface="Calibri"/>
            </a:endParaRPr>
          </a:p>
          <a:p>
            <a:r>
              <a:rPr lang="en-US" sz="2400" i="1">
                <a:latin typeface="Segoe UI"/>
                <a:cs typeface="Segoe UI"/>
              </a:rPr>
              <a:t>To get to the top, you must be a team player.</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5908765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262239A-D579-8584-2E53-6E017CC7C2C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F4C8EEF-4A08-5D1D-658F-846EC6F23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7B6487B-FA1E-C652-AEC0-ECC3B3C6B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DAE3C0-A5D7-EF54-8B09-F2258A606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5561B19-76A5-3329-7DE1-C13064C13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8CCF9EF-4F73-F35A-F1DF-4DDD9FE9C476}"/>
              </a:ext>
            </a:extLst>
          </p:cNvPr>
          <p:cNvPicPr>
            <a:picLocks noChangeAspect="1"/>
          </p:cNvPicPr>
          <p:nvPr/>
        </p:nvPicPr>
        <p:blipFill>
          <a:blip r:embed="rId2"/>
          <a:stretch>
            <a:fillRect/>
          </a:stretch>
        </p:blipFill>
        <p:spPr>
          <a:xfrm>
            <a:off x="140899" y="6594"/>
            <a:ext cx="11924580" cy="6852001"/>
          </a:xfrm>
          <a:prstGeom prst="rect">
            <a:avLst/>
          </a:prstGeom>
        </p:spPr>
      </p:pic>
    </p:spTree>
    <p:extLst>
      <p:ext uri="{BB962C8B-B14F-4D97-AF65-F5344CB8AC3E}">
        <p14:creationId xmlns:p14="http://schemas.microsoft.com/office/powerpoint/2010/main" val="12355896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7C72C-A049-1CCC-B7B8-DACA1ADFE535}"/>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Link Between Culture and Managerial Behavior</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FDB1EC3-9962-DBF6-6010-86F867E81AFB}"/>
              </a:ext>
            </a:extLst>
          </p:cNvPr>
          <p:cNvSpPr>
            <a:spLocks noGrp="1"/>
          </p:cNvSpPr>
          <p:nvPr>
            <p:ph idx="1"/>
          </p:nvPr>
        </p:nvSpPr>
        <p:spPr/>
        <p:txBody>
          <a:bodyPr vert="horz" lIns="91440" tIns="45720" rIns="91440" bIns="45720" rtlCol="0" anchor="t">
            <a:noAutofit/>
          </a:bodyPr>
          <a:lstStyle/>
          <a:p>
            <a:r>
              <a:rPr lang="en-US" sz="2400">
                <a:latin typeface="Segoe UI"/>
                <a:cs typeface="Segoe UI"/>
              </a:rPr>
              <a:t>Strong cultures provide clear guidelines and expectations for managers.</a:t>
            </a:r>
            <a:endParaRPr lang="en-US" sz="2400">
              <a:ea typeface="Calibri" panose="020F0502020204030204"/>
              <a:cs typeface="Calibri" panose="020F0502020204030204"/>
            </a:endParaRPr>
          </a:p>
          <a:p>
            <a:r>
              <a:rPr lang="en-US" sz="2400" dirty="0">
                <a:latin typeface="Segoe UI"/>
                <a:cs typeface="Segoe UI"/>
              </a:rPr>
              <a:t>Cultures that value steady, long-term growth lead managers to avoid risky short-term strategies.</a:t>
            </a:r>
            <a:endParaRPr lang="en-US" sz="2400">
              <a:ea typeface="Calibri"/>
              <a:cs typeface="Calibri"/>
            </a:endParaRPr>
          </a:p>
          <a:p>
            <a:r>
              <a:rPr lang="en-US" sz="2400">
                <a:latin typeface="Segoe UI"/>
                <a:cs typeface="Segoe UI"/>
              </a:rPr>
              <a:t>Cultures that encourage innovation prompt managers to pursue creative and bold ideas.</a:t>
            </a:r>
            <a:endParaRPr lang="en-US" sz="2400">
              <a:ea typeface="Calibri"/>
              <a:cs typeface="Calibri"/>
            </a:endParaRPr>
          </a:p>
          <a:p>
            <a:r>
              <a:rPr lang="en-US" sz="2400">
                <a:latin typeface="Segoe UI"/>
                <a:cs typeface="Segoe UI"/>
              </a:rPr>
              <a:t>An organization’s culture shapes how managers: </a:t>
            </a:r>
            <a:endParaRPr lang="en-US" sz="2400">
              <a:ea typeface="Calibri"/>
              <a:cs typeface="Calibri"/>
            </a:endParaRPr>
          </a:p>
          <a:p>
            <a:r>
              <a:rPr lang="en-US" sz="2400">
                <a:latin typeface="Segoe UI"/>
                <a:cs typeface="Segoe UI"/>
              </a:rPr>
              <a:t>Plan</a:t>
            </a:r>
            <a:endParaRPr lang="en-US" sz="2400">
              <a:ea typeface="Calibri"/>
              <a:cs typeface="Calibri"/>
            </a:endParaRPr>
          </a:p>
          <a:p>
            <a:r>
              <a:rPr lang="en-US" sz="2400">
                <a:latin typeface="Segoe UI"/>
                <a:cs typeface="Segoe UI"/>
              </a:rPr>
              <a:t>Organize</a:t>
            </a:r>
            <a:endParaRPr lang="en-US" sz="2400">
              <a:ea typeface="Calibri"/>
              <a:cs typeface="Calibri"/>
            </a:endParaRPr>
          </a:p>
          <a:p>
            <a:r>
              <a:rPr lang="en-US" sz="2400">
                <a:latin typeface="Segoe UI"/>
                <a:cs typeface="Segoe UI"/>
              </a:rPr>
              <a:t>Lead</a:t>
            </a:r>
            <a:endParaRPr lang="en-US" sz="2400">
              <a:ea typeface="Calibri"/>
              <a:cs typeface="Calibri"/>
            </a:endParaRPr>
          </a:p>
          <a:p>
            <a:r>
              <a:rPr lang="en-US" sz="2400">
                <a:latin typeface="Segoe UI"/>
                <a:cs typeface="Segoe UI"/>
              </a:rPr>
              <a:t>Control</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9185834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A921-6A30-CF1B-C057-22B569F0CDD9}"/>
              </a:ext>
            </a:extLst>
          </p:cNvPr>
          <p:cNvSpPr>
            <a:spLocks noGrp="1"/>
          </p:cNvSpPr>
          <p:nvPr>
            <p:ph type="title"/>
          </p:nvPr>
        </p:nvSpPr>
        <p:spPr/>
        <p:txBody>
          <a:bodyPr/>
          <a:lstStyle/>
          <a:p>
            <a:pPr algn="ctr"/>
            <a:r>
              <a:rPr lang="en-US" b="1">
                <a:ea typeface="Calibri Light"/>
                <a:cs typeface="Calibri Light"/>
              </a:rPr>
              <a:t>Video Links</a:t>
            </a:r>
          </a:p>
        </p:txBody>
      </p:sp>
      <p:sp>
        <p:nvSpPr>
          <p:cNvPr id="3" name="Content Placeholder 2">
            <a:extLst>
              <a:ext uri="{FF2B5EF4-FFF2-40B4-BE49-F238E27FC236}">
                <a16:creationId xmlns:a16="http://schemas.microsoft.com/office/drawing/2014/main" id="{9BC80F20-1D51-B416-414E-2D577B0A6A9F}"/>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(1540) #OneSimplifi: Company Culture Video - YouTube</a:t>
            </a:r>
          </a:p>
          <a:p>
            <a:r>
              <a:rPr lang="en-US" dirty="0">
                <a:ea typeface="+mn-lt"/>
                <a:cs typeface="+mn-lt"/>
                <a:hlinkClick r:id="rId3"/>
              </a:rPr>
              <a:t>OEG - Company Culture Video</a:t>
            </a:r>
          </a:p>
          <a:p>
            <a:r>
              <a:rPr lang="en-US" dirty="0">
                <a:ea typeface="+mn-lt"/>
                <a:cs typeface="+mn-lt"/>
                <a:hlinkClick r:id="rId4"/>
              </a:rPr>
              <a:t>(1546) IPC Corporate Culture Video - YouTube</a:t>
            </a:r>
          </a:p>
          <a:p>
            <a:r>
              <a:rPr lang="en-US" dirty="0">
                <a:ea typeface="+mn-lt"/>
                <a:cs typeface="+mn-lt"/>
                <a:hlinkClick r:id="rId5"/>
              </a:rPr>
              <a:t>(1546) Kaizen Culture? - BusinessGuide360.com - YouTube</a:t>
            </a:r>
          </a:p>
          <a:p>
            <a:r>
              <a:rPr lang="en-US" dirty="0">
                <a:ea typeface="+mn-lt"/>
                <a:cs typeface="+mn-lt"/>
                <a:hlinkClick r:id="rId6"/>
              </a:rPr>
              <a:t>(1546) Simon Sinek's Advice Will Leave You SPEECHLESS 2.0 (MUST WATCH) - YouTube</a:t>
            </a:r>
            <a:endParaRPr lang="en-US" dirty="0">
              <a:ea typeface="+mn-lt"/>
              <a:cs typeface="+mn-lt"/>
            </a:endParaRPr>
          </a:p>
          <a:p>
            <a:r>
              <a:rPr lang="en-US" dirty="0">
                <a:ea typeface="+mn-lt"/>
                <a:cs typeface="+mn-lt"/>
                <a:hlinkClick r:id="rId7"/>
              </a:rPr>
              <a:t>Satya Nadella on Microsoft's Corporate Culture</a:t>
            </a:r>
            <a:endParaRPr lang="en-US" dirty="0">
              <a:ea typeface="+mn-lt"/>
              <a:cs typeface="+mn-lt"/>
            </a:endParaRPr>
          </a:p>
        </p:txBody>
      </p:sp>
    </p:spTree>
    <p:extLst>
      <p:ext uri="{BB962C8B-B14F-4D97-AF65-F5344CB8AC3E}">
        <p14:creationId xmlns:p14="http://schemas.microsoft.com/office/powerpoint/2010/main" val="22348096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miling at the camera&#10;&#10;Description automatically generated">
            <a:extLst>
              <a:ext uri="{FF2B5EF4-FFF2-40B4-BE49-F238E27FC236}">
                <a16:creationId xmlns:a16="http://schemas.microsoft.com/office/drawing/2014/main" id="{BF89EB5B-6392-C28F-D72E-1E71EF6D7DB4}"/>
              </a:ext>
            </a:extLst>
          </p:cNvPr>
          <p:cNvPicPr>
            <a:picLocks noChangeAspect="1"/>
          </p:cNvPicPr>
          <p:nvPr/>
        </p:nvPicPr>
        <p:blipFill>
          <a:blip r:embed="rId2"/>
          <a:stretch>
            <a:fillRect/>
          </a:stretch>
        </p:blipFill>
        <p:spPr>
          <a:xfrm>
            <a:off x="0" y="268619"/>
            <a:ext cx="7444553" cy="6096000"/>
          </a:xfrm>
          <a:prstGeom prst="rect">
            <a:avLst/>
          </a:prstGeom>
        </p:spPr>
      </p:pic>
      <p:pic>
        <p:nvPicPr>
          <p:cNvPr id="3" name="Picture 2" descr="A white text on a white background&#10;&#10;Description automatically generated">
            <a:extLst>
              <a:ext uri="{FF2B5EF4-FFF2-40B4-BE49-F238E27FC236}">
                <a16:creationId xmlns:a16="http://schemas.microsoft.com/office/drawing/2014/main" id="{F4985496-A272-0C57-4F15-6A4183B3B5CF}"/>
              </a:ext>
            </a:extLst>
          </p:cNvPr>
          <p:cNvPicPr>
            <a:picLocks noChangeAspect="1"/>
          </p:cNvPicPr>
          <p:nvPr/>
        </p:nvPicPr>
        <p:blipFill>
          <a:blip r:embed="rId3"/>
          <a:stretch>
            <a:fillRect/>
          </a:stretch>
        </p:blipFill>
        <p:spPr>
          <a:xfrm>
            <a:off x="8098305" y="802395"/>
            <a:ext cx="3527676" cy="4968143"/>
          </a:xfrm>
          <a:prstGeom prst="rect">
            <a:avLst/>
          </a:prstGeom>
        </p:spPr>
      </p:pic>
    </p:spTree>
    <p:extLst>
      <p:ext uri="{BB962C8B-B14F-4D97-AF65-F5344CB8AC3E}">
        <p14:creationId xmlns:p14="http://schemas.microsoft.com/office/powerpoint/2010/main" val="15584506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holding a cardboard box&#10;&#10;Description automatically generated">
            <a:extLst>
              <a:ext uri="{FF2B5EF4-FFF2-40B4-BE49-F238E27FC236}">
                <a16:creationId xmlns:a16="http://schemas.microsoft.com/office/drawing/2014/main" id="{7B412B01-951A-A4C7-FE78-A48ED63B02F5}"/>
              </a:ext>
            </a:extLst>
          </p:cNvPr>
          <p:cNvPicPr>
            <a:picLocks noChangeAspect="1"/>
          </p:cNvPicPr>
          <p:nvPr/>
        </p:nvPicPr>
        <p:blipFill>
          <a:blip r:embed="rId2"/>
          <a:stretch>
            <a:fillRect/>
          </a:stretch>
        </p:blipFill>
        <p:spPr>
          <a:xfrm>
            <a:off x="477486" y="533648"/>
            <a:ext cx="6806639" cy="6052144"/>
          </a:xfrm>
          <a:prstGeom prst="rect">
            <a:avLst/>
          </a:prstGeom>
        </p:spPr>
      </p:pic>
      <p:pic>
        <p:nvPicPr>
          <p:cNvPr id="3" name="Picture 2" descr="A black and white text&#10;&#10;Description automatically generated">
            <a:extLst>
              <a:ext uri="{FF2B5EF4-FFF2-40B4-BE49-F238E27FC236}">
                <a16:creationId xmlns:a16="http://schemas.microsoft.com/office/drawing/2014/main" id="{F75F30A2-7D4E-4EA5-83DF-08DB0F5C4659}"/>
              </a:ext>
            </a:extLst>
          </p:cNvPr>
          <p:cNvPicPr>
            <a:picLocks noChangeAspect="1"/>
          </p:cNvPicPr>
          <p:nvPr/>
        </p:nvPicPr>
        <p:blipFill>
          <a:blip r:embed="rId3"/>
          <a:stretch>
            <a:fillRect/>
          </a:stretch>
        </p:blipFill>
        <p:spPr>
          <a:xfrm>
            <a:off x="8044754" y="922418"/>
            <a:ext cx="3492249" cy="5057021"/>
          </a:xfrm>
          <a:prstGeom prst="rect">
            <a:avLst/>
          </a:prstGeom>
        </p:spPr>
      </p:pic>
    </p:spTree>
    <p:extLst>
      <p:ext uri="{BB962C8B-B14F-4D97-AF65-F5344CB8AC3E}">
        <p14:creationId xmlns:p14="http://schemas.microsoft.com/office/powerpoint/2010/main" val="2524630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DB60F8-E625-C3D9-7DDC-BE6D2894B4CC}"/>
              </a:ext>
            </a:extLst>
          </p:cNvPr>
          <p:cNvPicPr>
            <a:picLocks noChangeAspect="1"/>
          </p:cNvPicPr>
          <p:nvPr/>
        </p:nvPicPr>
        <p:blipFill>
          <a:blip r:embed="rId2"/>
          <a:stretch>
            <a:fillRect/>
          </a:stretch>
        </p:blipFill>
        <p:spPr>
          <a:xfrm>
            <a:off x="0" y="0"/>
            <a:ext cx="12109450" cy="6858000"/>
          </a:xfrm>
          <a:prstGeom prst="rect">
            <a:avLst/>
          </a:prstGeom>
        </p:spPr>
      </p:pic>
    </p:spTree>
    <p:extLst>
      <p:ext uri="{BB962C8B-B14F-4D97-AF65-F5344CB8AC3E}">
        <p14:creationId xmlns:p14="http://schemas.microsoft.com/office/powerpoint/2010/main" val="24879972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5A7BFC-9F13-0652-70CD-A7BF5302F1EF}"/>
              </a:ext>
            </a:extLst>
          </p:cNvPr>
          <p:cNvPicPr>
            <a:picLocks noChangeAspect="1"/>
          </p:cNvPicPr>
          <p:nvPr/>
        </p:nvPicPr>
        <p:blipFill>
          <a:blip r:embed="rId2"/>
          <a:stretch>
            <a:fillRect/>
          </a:stretch>
        </p:blipFill>
        <p:spPr>
          <a:xfrm>
            <a:off x="98469" y="368300"/>
            <a:ext cx="7896181" cy="5791200"/>
          </a:xfrm>
          <a:prstGeom prst="rect">
            <a:avLst/>
          </a:prstGeom>
        </p:spPr>
      </p:pic>
      <p:pic>
        <p:nvPicPr>
          <p:cNvPr id="5" name="Picture 4">
            <a:extLst>
              <a:ext uri="{FF2B5EF4-FFF2-40B4-BE49-F238E27FC236}">
                <a16:creationId xmlns:a16="http://schemas.microsoft.com/office/drawing/2014/main" id="{A5470F31-3C6D-85F4-FD92-66635E5E1579}"/>
              </a:ext>
            </a:extLst>
          </p:cNvPr>
          <p:cNvPicPr>
            <a:picLocks noChangeAspect="1"/>
          </p:cNvPicPr>
          <p:nvPr/>
        </p:nvPicPr>
        <p:blipFill>
          <a:blip r:embed="rId3"/>
          <a:stretch>
            <a:fillRect/>
          </a:stretch>
        </p:blipFill>
        <p:spPr>
          <a:xfrm>
            <a:off x="8054931" y="920750"/>
            <a:ext cx="4038600" cy="4902200"/>
          </a:xfrm>
          <a:prstGeom prst="rect">
            <a:avLst/>
          </a:prstGeom>
        </p:spPr>
      </p:pic>
    </p:spTree>
    <p:extLst>
      <p:ext uri="{BB962C8B-B14F-4D97-AF65-F5344CB8AC3E}">
        <p14:creationId xmlns:p14="http://schemas.microsoft.com/office/powerpoint/2010/main" val="1969868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825476-389D-73BE-EE9D-C85FAB6A7A20}"/>
              </a:ext>
            </a:extLst>
          </p:cNvPr>
          <p:cNvPicPr>
            <a:picLocks noChangeAspect="1"/>
          </p:cNvPicPr>
          <p:nvPr/>
        </p:nvPicPr>
        <p:blipFill>
          <a:blip r:embed="rId2"/>
          <a:stretch>
            <a:fillRect/>
          </a:stretch>
        </p:blipFill>
        <p:spPr>
          <a:xfrm>
            <a:off x="0" y="146050"/>
            <a:ext cx="12192000" cy="6711949"/>
          </a:xfrm>
          <a:prstGeom prst="rect">
            <a:avLst/>
          </a:prstGeom>
        </p:spPr>
      </p:pic>
    </p:spTree>
    <p:extLst>
      <p:ext uri="{BB962C8B-B14F-4D97-AF65-F5344CB8AC3E}">
        <p14:creationId xmlns:p14="http://schemas.microsoft.com/office/powerpoint/2010/main" val="3008783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0B95C-BA33-EDB7-043C-8929A5694C83}"/>
              </a:ext>
            </a:extLst>
          </p:cNvPr>
          <p:cNvSpPr>
            <a:spLocks noGrp="1"/>
          </p:cNvSpPr>
          <p:nvPr>
            <p:ph type="title"/>
          </p:nvPr>
        </p:nvSpPr>
        <p:spPr/>
        <p:txBody>
          <a:bodyPr>
            <a:normAutofit/>
          </a:bodyPr>
          <a:lstStyle/>
          <a:p>
            <a:pPr algn="ctr"/>
            <a:r>
              <a:rPr lang="en-US" sz="4800" b="1" dirty="0">
                <a:latin typeface="Segoe UI"/>
                <a:cs typeface="Segoe UI"/>
              </a:rPr>
              <a:t>Dominant Culture Vs Sub Culture</a:t>
            </a:r>
            <a:endParaRPr lang="en-US" sz="4800" b="1"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F7033AC-4350-29C8-866F-5B233471E8F6}"/>
              </a:ext>
            </a:extLst>
          </p:cNvPr>
          <p:cNvSpPr>
            <a:spLocks noGrp="1"/>
          </p:cNvSpPr>
          <p:nvPr>
            <p:ph idx="1"/>
          </p:nvPr>
        </p:nvSpPr>
        <p:spPr>
          <a:xfrm>
            <a:off x="838200" y="1825625"/>
            <a:ext cx="10515600" cy="4835752"/>
          </a:xfrm>
        </p:spPr>
        <p:txBody>
          <a:bodyPr vert="horz" lIns="91440" tIns="45720" rIns="91440" bIns="45720" rtlCol="0" anchor="t">
            <a:noAutofit/>
          </a:bodyPr>
          <a:lstStyle/>
          <a:p>
            <a:r>
              <a:rPr lang="en-US" sz="1800" dirty="0">
                <a:latin typeface="Segoe UI"/>
                <a:cs typeface="Segoe UI"/>
              </a:rPr>
              <a:t>Organizational culture reflects shared perceptions held by members of an organization.</a:t>
            </a:r>
            <a:endParaRPr lang="en-US" sz="1800">
              <a:ea typeface="Calibri" panose="020F0502020204030204"/>
              <a:cs typeface="Calibri" panose="020F0502020204030204"/>
            </a:endParaRPr>
          </a:p>
          <a:p>
            <a:r>
              <a:rPr lang="en-US" sz="1800" dirty="0">
                <a:latin typeface="Segoe UI"/>
                <a:cs typeface="Segoe UI"/>
              </a:rPr>
              <a:t>Statements about culture are only valid if employees across different backgrounds and levels describe the culture similarly.</a:t>
            </a:r>
            <a:endParaRPr lang="en-US" sz="1800">
              <a:ea typeface="Calibri"/>
              <a:cs typeface="Calibri"/>
            </a:endParaRPr>
          </a:p>
          <a:p>
            <a:r>
              <a:rPr lang="en-US" sz="1800">
                <a:latin typeface="Segoe UI"/>
                <a:cs typeface="Segoe UI"/>
              </a:rPr>
              <a:t>Departments within an organization can have </a:t>
            </a:r>
            <a:r>
              <a:rPr lang="en-US" sz="1800" b="1">
                <a:latin typeface="Segoe UI"/>
                <a:cs typeface="Segoe UI"/>
              </a:rPr>
              <a:t>subcultures</a:t>
            </a:r>
            <a:r>
              <a:rPr lang="en-US" sz="1800">
                <a:latin typeface="Segoe UI"/>
                <a:cs typeface="Segoe UI"/>
              </a:rPr>
              <a:t>: </a:t>
            </a:r>
            <a:endParaRPr lang="en-US" sz="1800">
              <a:ea typeface="Calibri"/>
              <a:cs typeface="Calibri"/>
            </a:endParaRPr>
          </a:p>
          <a:p>
            <a:r>
              <a:rPr lang="en-US" sz="1800">
                <a:latin typeface="Segoe UI"/>
                <a:cs typeface="Segoe UI"/>
              </a:rPr>
              <a:t>Subcultures share the core values of the dominant culture.</a:t>
            </a:r>
            <a:endParaRPr lang="en-US" sz="1800">
              <a:ea typeface="Calibri"/>
              <a:cs typeface="Calibri"/>
            </a:endParaRPr>
          </a:p>
          <a:p>
            <a:r>
              <a:rPr lang="en-US" sz="1800" dirty="0">
                <a:latin typeface="Segoe UI"/>
                <a:cs typeface="Segoe UI"/>
              </a:rPr>
              <a:t>They may also possess additional unique values based on departmental experiences (e.g., risk‑taking in purchasing).</a:t>
            </a:r>
            <a:endParaRPr lang="en-US" sz="1800">
              <a:ea typeface="Calibri"/>
              <a:cs typeface="Calibri"/>
            </a:endParaRPr>
          </a:p>
          <a:p>
            <a:r>
              <a:rPr lang="en-US" sz="1800" dirty="0">
                <a:latin typeface="Segoe UI"/>
                <a:cs typeface="Segoe UI"/>
              </a:rPr>
              <a:t>The </a:t>
            </a:r>
            <a:r>
              <a:rPr lang="en-US" sz="1800" b="1" dirty="0">
                <a:latin typeface="Segoe UI"/>
                <a:cs typeface="Segoe UI"/>
              </a:rPr>
              <a:t>dominant culture</a:t>
            </a:r>
            <a:r>
              <a:rPr lang="en-US" sz="1800" dirty="0">
                <a:latin typeface="Segoe UI"/>
                <a:cs typeface="Segoe UI"/>
              </a:rPr>
              <a:t> represents the core values shared by the majority of members. </a:t>
            </a:r>
            <a:endParaRPr lang="en-US" sz="1800">
              <a:ea typeface="Calibri"/>
              <a:cs typeface="Calibri"/>
            </a:endParaRPr>
          </a:p>
          <a:p>
            <a:r>
              <a:rPr lang="en-US" sz="1800">
                <a:latin typeface="Segoe UI"/>
                <a:cs typeface="Segoe UI"/>
              </a:rPr>
              <a:t>These values give the organization its distinct personality.</a:t>
            </a:r>
            <a:endParaRPr lang="en-US" sz="1800">
              <a:ea typeface="Calibri"/>
              <a:cs typeface="Calibri"/>
            </a:endParaRPr>
          </a:p>
          <a:p>
            <a:r>
              <a:rPr lang="en-US" sz="1800" b="1" dirty="0">
                <a:latin typeface="Segoe UI"/>
                <a:cs typeface="Segoe UI"/>
              </a:rPr>
              <a:t>Subcultures</a:t>
            </a:r>
            <a:r>
              <a:rPr lang="en-US" sz="1800" dirty="0">
                <a:latin typeface="Segoe UI"/>
                <a:cs typeface="Segoe UI"/>
              </a:rPr>
              <a:t> often emerge in large organizations: </a:t>
            </a:r>
            <a:endParaRPr lang="en-US" sz="1800">
              <a:ea typeface="Calibri"/>
              <a:cs typeface="Calibri"/>
            </a:endParaRPr>
          </a:p>
          <a:p>
            <a:r>
              <a:rPr lang="en-US" sz="1800">
                <a:latin typeface="Segoe UI"/>
                <a:cs typeface="Segoe UI"/>
              </a:rPr>
              <a:t>They develop due to common problems, work conditions, or shared experiences among groups.</a:t>
            </a:r>
            <a:endParaRPr lang="en-US" sz="1800">
              <a:ea typeface="Calibri"/>
              <a:cs typeface="Calibri"/>
            </a:endParaRPr>
          </a:p>
          <a:p>
            <a:r>
              <a:rPr lang="en-US" sz="1800">
                <a:latin typeface="Segoe UI"/>
                <a:cs typeface="Segoe UI"/>
              </a:rPr>
              <a:t>They typically form within specific departments or locations.</a:t>
            </a:r>
            <a:endParaRPr lang="en-US" sz="1800">
              <a:ea typeface="Calibri"/>
              <a:cs typeface="Calibri"/>
            </a:endParaRPr>
          </a:p>
          <a:p>
            <a:r>
              <a:rPr lang="en-US" sz="1800">
                <a:latin typeface="Segoe UI"/>
                <a:cs typeface="Segoe UI"/>
              </a:rPr>
              <a:t>Most large organizations consist of </a:t>
            </a:r>
            <a:r>
              <a:rPr lang="en-US" sz="1800" b="1">
                <a:latin typeface="Segoe UI"/>
                <a:cs typeface="Segoe UI"/>
              </a:rPr>
              <a:t>one dominant culture</a:t>
            </a:r>
            <a:r>
              <a:rPr lang="en-US" sz="1800">
                <a:latin typeface="Segoe UI"/>
                <a:cs typeface="Segoe UI"/>
              </a:rPr>
              <a:t> plus </a:t>
            </a:r>
            <a:r>
              <a:rPr lang="en-US" sz="1800" b="1">
                <a:latin typeface="Segoe UI"/>
                <a:cs typeface="Segoe UI"/>
              </a:rPr>
              <a:t>multiple subcultures</a:t>
            </a:r>
            <a:r>
              <a:rPr lang="en-US" sz="180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4995703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arison table&#10;&#10;AI-generated content may be incorrect.">
            <a:extLst>
              <a:ext uri="{FF2B5EF4-FFF2-40B4-BE49-F238E27FC236}">
                <a16:creationId xmlns:a16="http://schemas.microsoft.com/office/drawing/2014/main" id="{F4C8D8D8-9DDD-1355-00A9-6ADF32906B2B}"/>
              </a:ext>
            </a:extLst>
          </p:cNvPr>
          <p:cNvPicPr>
            <a:picLocks noChangeAspect="1"/>
          </p:cNvPicPr>
          <p:nvPr/>
        </p:nvPicPr>
        <p:blipFill>
          <a:blip r:embed="rId2"/>
          <a:stretch>
            <a:fillRect/>
          </a:stretch>
        </p:blipFill>
        <p:spPr>
          <a:xfrm>
            <a:off x="624459" y="136072"/>
            <a:ext cx="10904980" cy="6569528"/>
          </a:xfrm>
          <a:prstGeom prst="rect">
            <a:avLst/>
          </a:prstGeom>
        </p:spPr>
      </p:pic>
    </p:spTree>
    <p:extLst>
      <p:ext uri="{BB962C8B-B14F-4D97-AF65-F5344CB8AC3E}">
        <p14:creationId xmlns:p14="http://schemas.microsoft.com/office/powerpoint/2010/main" val="17535778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AI-generated content may be incorrect.">
            <a:extLst>
              <a:ext uri="{FF2B5EF4-FFF2-40B4-BE49-F238E27FC236}">
                <a16:creationId xmlns:a16="http://schemas.microsoft.com/office/drawing/2014/main" id="{BC5B55B2-A4D7-C0B5-5218-1C16BC69432C}"/>
              </a:ext>
            </a:extLst>
          </p:cNvPr>
          <p:cNvPicPr>
            <a:picLocks noChangeAspect="1"/>
          </p:cNvPicPr>
          <p:nvPr/>
        </p:nvPicPr>
        <p:blipFill>
          <a:blip r:embed="rId2"/>
          <a:stretch>
            <a:fillRect/>
          </a:stretch>
        </p:blipFill>
        <p:spPr>
          <a:xfrm>
            <a:off x="1183932" y="457200"/>
            <a:ext cx="9824136" cy="5943600"/>
          </a:xfrm>
          <a:prstGeom prst="rect">
            <a:avLst/>
          </a:prstGeom>
        </p:spPr>
      </p:pic>
    </p:spTree>
    <p:extLst>
      <p:ext uri="{BB962C8B-B14F-4D97-AF65-F5344CB8AC3E}">
        <p14:creationId xmlns:p14="http://schemas.microsoft.com/office/powerpoint/2010/main" val="37701732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18065-7AAF-68AA-346D-6F24B9961392}"/>
              </a:ext>
            </a:extLst>
          </p:cNvPr>
          <p:cNvSpPr>
            <a:spLocks noGrp="1"/>
          </p:cNvSpPr>
          <p:nvPr>
            <p:ph type="title"/>
          </p:nvPr>
        </p:nvSpPr>
        <p:spPr>
          <a:xfrm>
            <a:off x="838200" y="365125"/>
            <a:ext cx="10515600" cy="862921"/>
          </a:xfrm>
        </p:spPr>
        <p:txBody>
          <a:bodyPr>
            <a:normAutofit fontScale="90000"/>
          </a:bodyPr>
          <a:lstStyle/>
          <a:p>
            <a:pPr algn="ctr"/>
            <a:br>
              <a:rPr lang="en-US" sz="4800" b="1" dirty="0">
                <a:latin typeface="Segoe UI"/>
                <a:cs typeface="Segoe UI"/>
              </a:rPr>
            </a:br>
            <a:r>
              <a:rPr lang="en-US" sz="4800" b="1">
                <a:latin typeface="Segoe UI"/>
                <a:cs typeface="Segoe UI"/>
              </a:rPr>
              <a:t>Scenario Summary</a:t>
            </a:r>
            <a:endParaRPr lang="en-US" sz="4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5AB72B1-9254-FA39-4ADB-B15B21C9F37D}"/>
              </a:ext>
            </a:extLst>
          </p:cNvPr>
          <p:cNvSpPr>
            <a:spLocks noGrp="1"/>
          </p:cNvSpPr>
          <p:nvPr>
            <p:ph idx="1"/>
          </p:nvPr>
        </p:nvSpPr>
        <p:spPr/>
        <p:txBody>
          <a:bodyPr vert="horz" lIns="91440" tIns="45720" rIns="91440" bIns="45720" rtlCol="0" anchor="t">
            <a:normAutofit lnSpcReduction="10000"/>
          </a:bodyPr>
          <a:lstStyle/>
          <a:p>
            <a:r>
              <a:rPr lang="en-US" sz="1800">
                <a:latin typeface="Segoe UI"/>
                <a:cs typeface="Segoe UI"/>
              </a:rPr>
              <a:t>A manager named </a:t>
            </a:r>
            <a:r>
              <a:rPr lang="en-US" sz="1800" b="1">
                <a:latin typeface="Segoe UI"/>
                <a:cs typeface="Segoe UI"/>
              </a:rPr>
              <a:t>Paulo</a:t>
            </a:r>
            <a:r>
              <a:rPr lang="en-US" sz="1800">
                <a:latin typeface="Segoe UI"/>
                <a:cs typeface="Segoe UI"/>
              </a:rPr>
              <a:t> works in a </a:t>
            </a:r>
            <a:r>
              <a:rPr lang="en-US" sz="1800" b="1">
                <a:latin typeface="Segoe UI"/>
                <a:cs typeface="Segoe UI"/>
              </a:rPr>
              <a:t>web communications agency</a:t>
            </a:r>
            <a:r>
              <a:rPr lang="en-US" sz="1800">
                <a:latin typeface="Segoe UI"/>
                <a:cs typeface="Segoe UI"/>
              </a:rPr>
              <a:t>.</a:t>
            </a:r>
            <a:endParaRPr lang="en-US" sz="1800">
              <a:ea typeface="Calibri" panose="020F0502020204030204"/>
              <a:cs typeface="Calibri" panose="020F0502020204030204"/>
            </a:endParaRPr>
          </a:p>
          <a:p>
            <a:r>
              <a:rPr lang="en-US" sz="1800">
                <a:latin typeface="Segoe UI"/>
                <a:cs typeface="Segoe UI"/>
              </a:rPr>
              <a:t>Paulo is struggling with </a:t>
            </a:r>
            <a:r>
              <a:rPr lang="en-US" sz="1800" b="1">
                <a:latin typeface="Segoe UI"/>
                <a:cs typeface="Segoe UI"/>
              </a:rPr>
              <a:t>new employees not fitting into the existing team culture</a:t>
            </a:r>
            <a:r>
              <a:rPr lang="en-US" sz="1800">
                <a:latin typeface="Segoe UI"/>
                <a:cs typeface="Segoe UI"/>
              </a:rPr>
              <a:t>.</a:t>
            </a:r>
            <a:endParaRPr lang="en-US" sz="1800">
              <a:ea typeface="Calibri"/>
              <a:cs typeface="Calibri"/>
            </a:endParaRPr>
          </a:p>
          <a:p>
            <a:r>
              <a:rPr lang="en-US" sz="1800">
                <a:latin typeface="Segoe UI"/>
                <a:cs typeface="Segoe UI"/>
              </a:rPr>
              <a:t>Specific issues include: </a:t>
            </a:r>
            <a:endParaRPr lang="en-US" sz="1800">
              <a:ea typeface="Calibri"/>
              <a:cs typeface="Calibri"/>
            </a:endParaRPr>
          </a:p>
          <a:p>
            <a:pPr lvl="1"/>
            <a:r>
              <a:rPr lang="en-US" sz="1800">
                <a:latin typeface="Segoe UI"/>
                <a:cs typeface="Segoe UI"/>
              </a:rPr>
              <a:t>A team member (after </a:t>
            </a:r>
            <a:r>
              <a:rPr lang="en-US" sz="1800" b="1">
                <a:latin typeface="Segoe UI"/>
                <a:cs typeface="Segoe UI"/>
              </a:rPr>
              <a:t>6 months</a:t>
            </a:r>
            <a:r>
              <a:rPr lang="en-US" sz="1800">
                <a:latin typeface="Segoe UI"/>
                <a:cs typeface="Segoe UI"/>
              </a:rPr>
              <a:t>) still: </a:t>
            </a:r>
            <a:endParaRPr lang="en-US" sz="1800">
              <a:ea typeface="Calibri"/>
              <a:cs typeface="Calibri"/>
            </a:endParaRPr>
          </a:p>
          <a:p>
            <a:pPr lvl="2"/>
            <a:r>
              <a:rPr lang="en-US" sz="1800" b="1">
                <a:latin typeface="Segoe UI"/>
                <a:cs typeface="Segoe UI"/>
              </a:rPr>
              <a:t>Does not contribute</a:t>
            </a:r>
            <a:r>
              <a:rPr lang="en-US" sz="1800">
                <a:latin typeface="Segoe UI"/>
                <a:cs typeface="Segoe UI"/>
              </a:rPr>
              <a:t> during busy deadlines.</a:t>
            </a:r>
            <a:endParaRPr lang="en-US" sz="1800">
              <a:ea typeface="Calibri"/>
              <a:cs typeface="Calibri"/>
            </a:endParaRPr>
          </a:p>
          <a:p>
            <a:pPr lvl="2"/>
            <a:r>
              <a:rPr lang="en-US" sz="1800" b="1">
                <a:latin typeface="Segoe UI"/>
                <a:cs typeface="Segoe UI"/>
              </a:rPr>
              <a:t>Avoids participation</a:t>
            </a:r>
            <a:r>
              <a:rPr lang="en-US" sz="1800">
                <a:latin typeface="Segoe UI"/>
                <a:cs typeface="Segoe UI"/>
              </a:rPr>
              <a:t> in team meetings.</a:t>
            </a:r>
            <a:endParaRPr lang="en-US" sz="1800">
              <a:ea typeface="Calibri"/>
              <a:cs typeface="Calibri"/>
            </a:endParaRPr>
          </a:p>
          <a:p>
            <a:pPr lvl="2"/>
            <a:r>
              <a:rPr lang="en-US" sz="1800" b="1" dirty="0">
                <a:latin typeface="Segoe UI"/>
                <a:cs typeface="Segoe UI"/>
              </a:rPr>
              <a:t>Lets others make decisions</a:t>
            </a:r>
            <a:r>
              <a:rPr lang="en-US" sz="1800" dirty="0">
                <a:latin typeface="Segoe UI"/>
                <a:cs typeface="Segoe UI"/>
              </a:rPr>
              <a:t>.</a:t>
            </a:r>
            <a:endParaRPr lang="en-US" sz="1800">
              <a:ea typeface="Calibri"/>
              <a:cs typeface="Calibri"/>
            </a:endParaRPr>
          </a:p>
          <a:p>
            <a:pPr lvl="1"/>
            <a:r>
              <a:rPr lang="en-US" sz="1800">
                <a:latin typeface="Segoe UI"/>
                <a:cs typeface="Segoe UI"/>
              </a:rPr>
              <a:t>Concerns about </a:t>
            </a:r>
            <a:r>
              <a:rPr lang="en-US" sz="1800" b="1">
                <a:latin typeface="Segoe UI"/>
                <a:cs typeface="Segoe UI"/>
              </a:rPr>
              <a:t>inappropriate casual dress</a:t>
            </a:r>
            <a:r>
              <a:rPr lang="en-US" sz="1800">
                <a:latin typeface="Segoe UI"/>
                <a:cs typeface="Segoe UI"/>
              </a:rPr>
              <a:t> (e.g., ripped shorts and flip-flops).</a:t>
            </a:r>
            <a:endParaRPr lang="en-US" sz="1800">
              <a:ea typeface="Calibri"/>
              <a:cs typeface="Calibri"/>
            </a:endParaRPr>
          </a:p>
          <a:p>
            <a:r>
              <a:rPr lang="en-US" sz="1800">
                <a:latin typeface="Segoe UI"/>
                <a:cs typeface="Segoe UI"/>
              </a:rPr>
              <a:t>Paulo expresses frustration and confusion:</a:t>
            </a:r>
            <a:br>
              <a:rPr lang="en-US" sz="1800" dirty="0">
                <a:latin typeface="Segoe UI"/>
                <a:cs typeface="Segoe UI"/>
              </a:rPr>
            </a:br>
            <a:r>
              <a:rPr lang="en-US" sz="1800" dirty="0">
                <a:latin typeface="Segoe UI"/>
                <a:cs typeface="Segoe UI"/>
              </a:rPr>
              <a:t> </a:t>
            </a:r>
            <a:r>
              <a:rPr lang="en-US" sz="1800" i="1">
                <a:latin typeface="Segoe UI"/>
                <a:cs typeface="Segoe UI"/>
              </a:rPr>
              <a:t>“Why don’t these people get it?”</a:t>
            </a:r>
            <a:endParaRPr lang="en-US" sz="1800">
              <a:ea typeface="Calibri"/>
              <a:cs typeface="Calibri"/>
            </a:endParaRPr>
          </a:p>
          <a:p>
            <a:r>
              <a:rPr lang="en-US" b="1"/>
              <a:t>Key Underlying Problem</a:t>
            </a:r>
            <a:endParaRPr lang="en-US"/>
          </a:p>
          <a:p>
            <a:r>
              <a:rPr lang="en-US" sz="1800" dirty="0">
                <a:latin typeface="Segoe UI"/>
                <a:ea typeface="Calibri"/>
                <a:cs typeface="Segoe UI"/>
              </a:rPr>
              <a:t>The core issue shown in the scenario is </a:t>
            </a:r>
            <a:r>
              <a:rPr lang="en-US" sz="1800" b="1" dirty="0">
                <a:latin typeface="Segoe UI"/>
                <a:ea typeface="Calibri"/>
                <a:cs typeface="Segoe UI"/>
              </a:rPr>
              <a:t>poor alignment between new hires and the organization’s culture</a:t>
            </a:r>
            <a:r>
              <a:rPr lang="en-US" sz="1800" dirty="0">
                <a:latin typeface="Segoe UI"/>
                <a:ea typeface="Calibri"/>
                <a:cs typeface="Segoe UI"/>
              </a:rPr>
              <a:t>, rather than just individual employee </a:t>
            </a:r>
            <a:r>
              <a:rPr lang="en-US" sz="1800" dirty="0" err="1">
                <a:latin typeface="Segoe UI"/>
                <a:ea typeface="Calibri"/>
                <a:cs typeface="Segoe UI"/>
              </a:rPr>
              <a:t>behaviour</a:t>
            </a:r>
            <a:r>
              <a:rPr lang="en-US" sz="1800" dirty="0">
                <a:latin typeface="Segoe UI"/>
                <a:ea typeface="Calibri"/>
                <a:cs typeface="Segoe UI"/>
              </a:rPr>
              <a:t>.</a:t>
            </a:r>
            <a:endParaRPr lang="en-US" sz="1400" dirty="0">
              <a:ea typeface="Calibri" panose="020F0502020204030204"/>
              <a:cs typeface="Calibri" panose="020F0502020204030204"/>
            </a:endParaRPr>
          </a:p>
          <a:p>
            <a:endParaRPr lang="en-US" sz="1100"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19599036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DA-344C-D5D3-D406-2ED3E7370E72}"/>
              </a:ext>
            </a:extLst>
          </p:cNvPr>
          <p:cNvSpPr>
            <a:spLocks noGrp="1"/>
          </p:cNvSpPr>
          <p:nvPr>
            <p:ph type="title"/>
          </p:nvPr>
        </p:nvSpPr>
        <p:spPr/>
        <p:txBody>
          <a:bodyPr/>
          <a:lstStyle/>
          <a:p>
            <a:pPr algn="ctr"/>
            <a:r>
              <a:rPr lang="en-US" sz="2800" b="1">
                <a:latin typeface="Segoe UI"/>
                <a:cs typeface="Segoe UI"/>
              </a:rPr>
              <a:t>What advice about organizational culture would you give Paulo?</a:t>
            </a:r>
            <a:endParaRPr lang="en-US" sz="2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3F7EB76-0814-FE74-B68A-514B30396D87}"/>
              </a:ext>
            </a:extLst>
          </p:cNvPr>
          <p:cNvSpPr>
            <a:spLocks noGrp="1"/>
          </p:cNvSpPr>
          <p:nvPr>
            <p:ph idx="1"/>
          </p:nvPr>
        </p:nvSpPr>
        <p:spPr/>
        <p:txBody>
          <a:bodyPr vert="horz" lIns="91440" tIns="45720" rIns="91440" bIns="45720" rtlCol="0" anchor="t">
            <a:normAutofit/>
          </a:bodyPr>
          <a:lstStyle/>
          <a:p>
            <a:r>
              <a:rPr lang="en-US" sz="3600"/>
              <a:t>1. </a:t>
            </a:r>
            <a:r>
              <a:rPr lang="en-US" sz="3600" b="1"/>
              <a:t>Clearly Define and Communicate Organizational Culture</a:t>
            </a:r>
            <a:endParaRPr lang="en-US" sz="3600">
              <a:ea typeface="Calibri" panose="020F0502020204030204"/>
              <a:cs typeface="Calibri" panose="020F0502020204030204"/>
            </a:endParaRPr>
          </a:p>
          <a:p>
            <a:r>
              <a:rPr lang="en-US" sz="2400">
                <a:latin typeface="Segoe UI"/>
                <a:cs typeface="Segoe UI"/>
              </a:rPr>
              <a:t>Paulo should not assume employees automatically “get it.”</a:t>
            </a:r>
            <a:endParaRPr lang="en-US" sz="2400">
              <a:ea typeface="Calibri"/>
              <a:cs typeface="Calibri"/>
            </a:endParaRPr>
          </a:p>
          <a:p>
            <a:r>
              <a:rPr lang="en-US" sz="2400">
                <a:latin typeface="Segoe UI"/>
                <a:cs typeface="Segoe UI"/>
              </a:rPr>
              <a:t>Clearly explain: </a:t>
            </a:r>
            <a:endParaRPr lang="en-US" sz="2400">
              <a:ea typeface="Calibri"/>
              <a:cs typeface="Calibri"/>
            </a:endParaRPr>
          </a:p>
          <a:p>
            <a:pPr lvl="1"/>
            <a:r>
              <a:rPr lang="en-US">
                <a:latin typeface="Segoe UI"/>
                <a:cs typeface="Segoe UI"/>
              </a:rPr>
              <a:t>Expected behaviors (teamwork, participation)</a:t>
            </a:r>
            <a:endParaRPr lang="en-US">
              <a:ea typeface="Calibri"/>
              <a:cs typeface="Calibri"/>
            </a:endParaRPr>
          </a:p>
          <a:p>
            <a:pPr lvl="1"/>
            <a:r>
              <a:rPr lang="en-US">
                <a:latin typeface="Segoe UI"/>
                <a:cs typeface="Segoe UI"/>
              </a:rPr>
              <a:t>Professional standards (meeting contribution, deadlines)</a:t>
            </a:r>
            <a:endParaRPr lang="en-US">
              <a:ea typeface="Calibri"/>
              <a:cs typeface="Calibri"/>
            </a:endParaRPr>
          </a:p>
          <a:p>
            <a:pPr lvl="1"/>
            <a:r>
              <a:rPr lang="en-US">
                <a:latin typeface="Segoe UI"/>
                <a:cs typeface="Segoe UI"/>
              </a:rPr>
              <a:t>Dress expectations</a:t>
            </a:r>
            <a:endParaRPr lang="en-US">
              <a:ea typeface="Calibri"/>
              <a:cs typeface="Calibri"/>
            </a:endParaRPr>
          </a:p>
          <a:p>
            <a:r>
              <a:rPr lang="en-US" sz="2400">
                <a:latin typeface="Segoe UI"/>
                <a:cs typeface="Segoe UI"/>
              </a:rPr>
              <a:t>Culture should be </a:t>
            </a:r>
            <a:r>
              <a:rPr lang="en-US" sz="2400" b="1">
                <a:latin typeface="Segoe UI"/>
                <a:cs typeface="Segoe UI"/>
              </a:rPr>
              <a:t>explicit</a:t>
            </a:r>
            <a:r>
              <a:rPr lang="en-US" sz="2400">
                <a:latin typeface="Segoe UI"/>
                <a:cs typeface="Segoe UI"/>
              </a:rPr>
              <a:t>, not implicit.</a:t>
            </a:r>
            <a:endParaRPr lang="en-US" sz="2400">
              <a:ea typeface="Calibri"/>
              <a:cs typeface="Calibri"/>
            </a:endParaRPr>
          </a:p>
          <a:p>
            <a:r>
              <a:rPr lang="en-US" sz="2400">
                <a:latin typeface="Segoe UI"/>
                <a:cs typeface="Segoe UI"/>
              </a:rPr>
              <a:t>👉 </a:t>
            </a:r>
            <a:r>
              <a:rPr lang="en-US" sz="2400" i="1">
                <a:latin typeface="Segoe UI"/>
                <a:cs typeface="Segoe UI"/>
              </a:rPr>
              <a:t>Advice:</a:t>
            </a:r>
            <a:r>
              <a:rPr lang="en-US" sz="2400">
                <a:latin typeface="Segoe UI"/>
                <a:cs typeface="Segoe UI"/>
              </a:rPr>
              <a:t> Develop a simple </a:t>
            </a:r>
            <a:r>
              <a:rPr lang="en-US" sz="2400" b="1">
                <a:latin typeface="Segoe UI"/>
                <a:cs typeface="Segoe UI"/>
              </a:rPr>
              <a:t>culture guide or onboarding briefing</a:t>
            </a:r>
            <a:r>
              <a:rPr lang="en-US" sz="240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0797319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11949-F12A-6CD0-A7C3-7C7E67B643E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4C12012-D603-C12D-65C7-491778438AB8}"/>
              </a:ext>
            </a:extLst>
          </p:cNvPr>
          <p:cNvSpPr>
            <a:spLocks noGrp="1"/>
          </p:cNvSpPr>
          <p:nvPr>
            <p:ph idx="1"/>
          </p:nvPr>
        </p:nvSpPr>
        <p:spPr/>
        <p:txBody>
          <a:bodyPr vert="horz" lIns="91440" tIns="45720" rIns="91440" bIns="45720" rtlCol="0" anchor="t">
            <a:normAutofit/>
          </a:bodyPr>
          <a:lstStyle/>
          <a:p>
            <a:r>
              <a:rPr lang="en-US" sz="4000"/>
              <a:t>2. </a:t>
            </a:r>
            <a:r>
              <a:rPr lang="en-US" sz="4000" b="1"/>
              <a:t>Improve Recruitment for Cultural Fit</a:t>
            </a:r>
            <a:endParaRPr lang="en-US" sz="4000">
              <a:ea typeface="Calibri" panose="020F0502020204030204"/>
              <a:cs typeface="Calibri" panose="020F0502020204030204"/>
            </a:endParaRPr>
          </a:p>
          <a:p>
            <a:r>
              <a:rPr lang="en-US" sz="2400">
                <a:latin typeface="Segoe UI"/>
                <a:cs typeface="Segoe UI"/>
              </a:rPr>
              <a:t>The issue may begin at hiring:</a:t>
            </a:r>
            <a:endParaRPr lang="en-US" sz="2400">
              <a:ea typeface="Calibri"/>
              <a:cs typeface="Calibri"/>
            </a:endParaRPr>
          </a:p>
          <a:p>
            <a:r>
              <a:rPr lang="en-US" sz="2400">
                <a:latin typeface="Segoe UI"/>
                <a:cs typeface="Segoe UI"/>
              </a:rPr>
              <a:t>Candidates might have the right skills but </a:t>
            </a:r>
            <a:r>
              <a:rPr lang="en-US" sz="2400" b="1">
                <a:latin typeface="Segoe UI"/>
                <a:cs typeface="Segoe UI"/>
              </a:rPr>
              <a:t>not the right attitude or work style</a:t>
            </a:r>
            <a:endParaRPr lang="en-US" sz="2400">
              <a:ea typeface="Calibri"/>
              <a:cs typeface="Calibri"/>
            </a:endParaRPr>
          </a:p>
          <a:p>
            <a:r>
              <a:rPr lang="en-US" sz="2400">
                <a:latin typeface="Segoe UI"/>
                <a:cs typeface="Segoe UI"/>
              </a:rPr>
              <a:t>Paulo should assess: </a:t>
            </a:r>
            <a:endParaRPr lang="en-US" sz="2400">
              <a:ea typeface="Calibri"/>
              <a:cs typeface="Calibri"/>
            </a:endParaRPr>
          </a:p>
          <a:p>
            <a:pPr lvl="1"/>
            <a:r>
              <a:rPr lang="en-US">
                <a:latin typeface="Segoe UI"/>
                <a:cs typeface="Segoe UI"/>
              </a:rPr>
              <a:t>Teamwork orientation</a:t>
            </a:r>
            <a:endParaRPr lang="en-US">
              <a:ea typeface="Calibri"/>
              <a:cs typeface="Calibri"/>
            </a:endParaRPr>
          </a:p>
          <a:p>
            <a:pPr lvl="1"/>
            <a:r>
              <a:rPr lang="en-US">
                <a:latin typeface="Segoe UI"/>
                <a:cs typeface="Segoe UI"/>
              </a:rPr>
              <a:t>Communication style</a:t>
            </a:r>
            <a:endParaRPr lang="en-US">
              <a:ea typeface="Calibri"/>
              <a:cs typeface="Calibri"/>
            </a:endParaRPr>
          </a:p>
          <a:p>
            <a:pPr lvl="1"/>
            <a:r>
              <a:rPr lang="en-US">
                <a:latin typeface="Segoe UI"/>
                <a:cs typeface="Segoe UI"/>
              </a:rPr>
              <a:t>Professional expectations</a:t>
            </a:r>
            <a:endParaRPr lang="en-US">
              <a:ea typeface="Calibri"/>
              <a:cs typeface="Calibri"/>
            </a:endParaRPr>
          </a:p>
          <a:p>
            <a:pPr lvl="1"/>
            <a:r>
              <a:rPr lang="en-US">
                <a:latin typeface="Segoe UI"/>
                <a:cs typeface="Segoe UI"/>
              </a:rPr>
              <a:t>👉 </a:t>
            </a:r>
            <a:r>
              <a:rPr lang="en-US" i="1">
                <a:latin typeface="Segoe UI"/>
                <a:cs typeface="Segoe UI"/>
              </a:rPr>
              <a:t>Advice:</a:t>
            </a:r>
            <a:r>
              <a:rPr lang="en-US">
                <a:latin typeface="Segoe UI"/>
                <a:cs typeface="Segoe UI"/>
              </a:rPr>
              <a:t> Add </a:t>
            </a:r>
            <a:r>
              <a:rPr lang="en-US" b="1">
                <a:latin typeface="Segoe UI"/>
                <a:cs typeface="Segoe UI"/>
              </a:rPr>
              <a:t>behavioral interview questions</a:t>
            </a:r>
            <a:r>
              <a:rPr lang="en-US">
                <a:latin typeface="Segoe UI"/>
                <a:cs typeface="Segoe UI"/>
              </a:rPr>
              <a:t> (e.g., teamwork scenarios).</a:t>
            </a:r>
            <a:endParaRPr lang="en-US">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6447045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F6E31-23C1-BB13-0F08-3D31785DE4C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836B4B2-D980-E98A-EA3D-5E674660E7C7}"/>
              </a:ext>
            </a:extLst>
          </p:cNvPr>
          <p:cNvSpPr>
            <a:spLocks noGrp="1"/>
          </p:cNvSpPr>
          <p:nvPr>
            <p:ph idx="1"/>
          </p:nvPr>
        </p:nvSpPr>
        <p:spPr/>
        <p:txBody>
          <a:bodyPr vert="horz" lIns="91440" tIns="45720" rIns="91440" bIns="45720" rtlCol="0" anchor="t">
            <a:normAutofit/>
          </a:bodyPr>
          <a:lstStyle/>
          <a:p>
            <a:r>
              <a:rPr lang="en-US" sz="4000"/>
              <a:t>3. </a:t>
            </a:r>
            <a:r>
              <a:rPr lang="en-US" sz="4000" b="1"/>
              <a:t>Strengthen Onboarding and Socialization</a:t>
            </a:r>
            <a:endParaRPr lang="en-US" sz="4000">
              <a:ea typeface="Calibri" panose="020F0502020204030204"/>
              <a:cs typeface="Calibri" panose="020F0502020204030204"/>
            </a:endParaRPr>
          </a:p>
          <a:p>
            <a:r>
              <a:rPr lang="en-US" sz="2400">
                <a:latin typeface="Segoe UI"/>
                <a:cs typeface="Segoe UI"/>
              </a:rPr>
              <a:t>New employees need support to integrate into the team:</a:t>
            </a:r>
            <a:endParaRPr lang="en-US" sz="2400">
              <a:ea typeface="Calibri"/>
              <a:cs typeface="Calibri"/>
            </a:endParaRPr>
          </a:p>
          <a:p>
            <a:r>
              <a:rPr lang="en-US" sz="2400" dirty="0">
                <a:latin typeface="Segoe UI"/>
                <a:cs typeface="Segoe UI"/>
              </a:rPr>
              <a:t>Assign mentors or buddies</a:t>
            </a:r>
            <a:endParaRPr lang="en-US" sz="2400">
              <a:ea typeface="Calibri"/>
              <a:cs typeface="Calibri"/>
            </a:endParaRPr>
          </a:p>
          <a:p>
            <a:r>
              <a:rPr lang="en-US" sz="2400">
                <a:latin typeface="Segoe UI"/>
                <a:cs typeface="Segoe UI"/>
              </a:rPr>
              <a:t>Introduce them to expectations early</a:t>
            </a:r>
            <a:endParaRPr lang="en-US" sz="2400">
              <a:ea typeface="Calibri"/>
              <a:cs typeface="Calibri"/>
            </a:endParaRPr>
          </a:p>
          <a:p>
            <a:r>
              <a:rPr lang="en-US" sz="2400">
                <a:latin typeface="Segoe UI"/>
                <a:cs typeface="Segoe UI"/>
              </a:rPr>
              <a:t>Reinforce norms through observation and guidance</a:t>
            </a:r>
            <a:endParaRPr lang="en-US" sz="2400">
              <a:ea typeface="Calibri"/>
              <a:cs typeface="Calibri"/>
            </a:endParaRPr>
          </a:p>
          <a:p>
            <a:r>
              <a:rPr lang="en-US" sz="2400">
                <a:latin typeface="Segoe UI"/>
                <a:cs typeface="Segoe UI"/>
              </a:rPr>
              <a:t>👉 </a:t>
            </a:r>
            <a:r>
              <a:rPr lang="en-US" sz="2400" i="1">
                <a:latin typeface="Segoe UI"/>
                <a:cs typeface="Segoe UI"/>
              </a:rPr>
              <a:t>Advice:</a:t>
            </a:r>
            <a:r>
              <a:rPr lang="en-US" sz="2400">
                <a:latin typeface="Segoe UI"/>
                <a:cs typeface="Segoe UI"/>
              </a:rPr>
              <a:t> Create a structured </a:t>
            </a:r>
            <a:r>
              <a:rPr lang="en-US" sz="2400" b="1">
                <a:latin typeface="Segoe UI"/>
                <a:cs typeface="Segoe UI"/>
              </a:rPr>
              <a:t>onboarding process</a:t>
            </a:r>
            <a:r>
              <a:rPr lang="en-US" sz="2400">
                <a:latin typeface="Segoe UI"/>
                <a:cs typeface="Segoe UI"/>
              </a:rPr>
              <a:t> that emphasizes culture.</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1544277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99412-0BA9-2C84-478E-EC558BF47A0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16F14D9-A2EE-4405-895D-5932C81E8FD0}"/>
              </a:ext>
            </a:extLst>
          </p:cNvPr>
          <p:cNvSpPr>
            <a:spLocks noGrp="1"/>
          </p:cNvSpPr>
          <p:nvPr>
            <p:ph idx="1"/>
          </p:nvPr>
        </p:nvSpPr>
        <p:spPr/>
        <p:txBody>
          <a:bodyPr vert="horz" lIns="91440" tIns="45720" rIns="91440" bIns="45720" rtlCol="0" anchor="t">
            <a:normAutofit/>
          </a:bodyPr>
          <a:lstStyle/>
          <a:p>
            <a:r>
              <a:rPr lang="en-US"/>
              <a:t>4. </a:t>
            </a:r>
            <a:r>
              <a:rPr lang="en-US" b="1"/>
              <a:t>Provide Feedback Early and Directly</a:t>
            </a:r>
            <a:endParaRPr lang="en-US">
              <a:ea typeface="Calibri" panose="020F0502020204030204"/>
              <a:cs typeface="Calibri" panose="020F0502020204030204"/>
            </a:endParaRPr>
          </a:p>
          <a:p>
            <a:r>
              <a:rPr lang="en-US" sz="2400">
                <a:latin typeface="Segoe UI"/>
                <a:cs typeface="Segoe UI"/>
              </a:rPr>
              <a:t>The employee in the scenario has been underperforming for </a:t>
            </a:r>
            <a:r>
              <a:rPr lang="en-US" sz="2400" b="1">
                <a:latin typeface="Segoe UI"/>
                <a:cs typeface="Segoe UI"/>
              </a:rPr>
              <a:t>6 months</a:t>
            </a:r>
            <a:r>
              <a:rPr lang="en-US" sz="2400">
                <a:latin typeface="Segoe UI"/>
                <a:cs typeface="Segoe UI"/>
              </a:rPr>
              <a:t>, which is too long without correction:</a:t>
            </a:r>
            <a:endParaRPr lang="en-US" sz="2400">
              <a:ea typeface="Calibri"/>
              <a:cs typeface="Calibri"/>
            </a:endParaRPr>
          </a:p>
          <a:p>
            <a:r>
              <a:rPr lang="en-US" sz="2400">
                <a:latin typeface="Segoe UI"/>
                <a:cs typeface="Segoe UI"/>
              </a:rPr>
              <a:t>Paulo should: </a:t>
            </a:r>
            <a:endParaRPr lang="en-US" sz="2400">
              <a:ea typeface="Calibri"/>
              <a:cs typeface="Calibri"/>
            </a:endParaRPr>
          </a:p>
          <a:p>
            <a:pPr lvl="1"/>
            <a:r>
              <a:rPr lang="en-US">
                <a:latin typeface="Segoe UI"/>
                <a:cs typeface="Segoe UI"/>
              </a:rPr>
              <a:t>Address lack of participation</a:t>
            </a:r>
            <a:endParaRPr lang="en-US">
              <a:ea typeface="Calibri"/>
              <a:cs typeface="Calibri"/>
            </a:endParaRPr>
          </a:p>
          <a:p>
            <a:pPr lvl="1"/>
            <a:r>
              <a:rPr lang="en-US">
                <a:latin typeface="Segoe UI"/>
                <a:cs typeface="Segoe UI"/>
              </a:rPr>
              <a:t>Encourage contribution and accountability</a:t>
            </a:r>
            <a:endParaRPr lang="en-US">
              <a:ea typeface="Calibri"/>
              <a:cs typeface="Calibri"/>
            </a:endParaRPr>
          </a:p>
          <a:p>
            <a:pPr lvl="1"/>
            <a:r>
              <a:rPr lang="en-US">
                <a:latin typeface="Segoe UI"/>
                <a:cs typeface="Segoe UI"/>
              </a:rPr>
              <a:t>Clarify expectations about teamwork and meetings</a:t>
            </a:r>
            <a:endParaRPr lang="en-US">
              <a:ea typeface="Calibri"/>
              <a:cs typeface="Calibri"/>
            </a:endParaRPr>
          </a:p>
          <a:p>
            <a:pPr lvl="1"/>
            <a:r>
              <a:rPr lang="en-US">
                <a:latin typeface="Segoe UI"/>
                <a:cs typeface="Segoe UI"/>
              </a:rPr>
              <a:t>👉 </a:t>
            </a:r>
            <a:r>
              <a:rPr lang="en-US" i="1">
                <a:latin typeface="Segoe UI"/>
                <a:cs typeface="Segoe UI"/>
              </a:rPr>
              <a:t>Advice:</a:t>
            </a:r>
            <a:r>
              <a:rPr lang="en-US">
                <a:latin typeface="Segoe UI"/>
                <a:cs typeface="Segoe UI"/>
              </a:rPr>
              <a:t> Use </a:t>
            </a:r>
            <a:r>
              <a:rPr lang="en-US" b="1">
                <a:latin typeface="Segoe UI"/>
                <a:cs typeface="Segoe UI"/>
              </a:rPr>
              <a:t>regular feedback sessions</a:t>
            </a:r>
            <a:r>
              <a:rPr lang="en-US">
                <a:latin typeface="Segoe UI"/>
                <a:cs typeface="Segoe UI"/>
              </a:rPr>
              <a:t>, not delayed reactions.</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7205451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BF7F-E283-8AE9-2170-0A64C4B94D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292358C-BEC7-E84D-D2A8-F3437816DF2A}"/>
              </a:ext>
            </a:extLst>
          </p:cNvPr>
          <p:cNvSpPr>
            <a:spLocks noGrp="1"/>
          </p:cNvSpPr>
          <p:nvPr>
            <p:ph idx="1"/>
          </p:nvPr>
        </p:nvSpPr>
        <p:spPr/>
        <p:txBody>
          <a:bodyPr vert="horz" lIns="91440" tIns="45720" rIns="91440" bIns="45720" rtlCol="0" anchor="t">
            <a:normAutofit/>
          </a:bodyPr>
          <a:lstStyle/>
          <a:p>
            <a:r>
              <a:rPr lang="en-US" sz="4800"/>
              <a:t>5. </a:t>
            </a:r>
            <a:r>
              <a:rPr lang="en-US" sz="4800" b="1"/>
              <a:t>Lead by Example (Model Culture)</a:t>
            </a:r>
            <a:endParaRPr lang="en-US" sz="4800">
              <a:ea typeface="Calibri" panose="020F0502020204030204"/>
              <a:cs typeface="Calibri" panose="020F0502020204030204"/>
            </a:endParaRPr>
          </a:p>
          <a:p>
            <a:r>
              <a:rPr lang="en-US" sz="2400">
                <a:latin typeface="Segoe UI"/>
                <a:cs typeface="Segoe UI"/>
              </a:rPr>
              <a:t>Employees often mirror leadership:</a:t>
            </a:r>
            <a:endParaRPr lang="en-US" sz="2400" dirty="0">
              <a:ea typeface="Calibri"/>
              <a:cs typeface="Calibri"/>
            </a:endParaRPr>
          </a:p>
          <a:p>
            <a:r>
              <a:rPr lang="en-US" sz="2400" dirty="0">
                <a:latin typeface="Segoe UI"/>
                <a:cs typeface="Segoe UI"/>
              </a:rPr>
              <a:t>Paulo should actively demonstrate: </a:t>
            </a:r>
            <a:endParaRPr lang="en-US" sz="2400" dirty="0">
              <a:ea typeface="Calibri"/>
              <a:cs typeface="Calibri"/>
            </a:endParaRPr>
          </a:p>
          <a:p>
            <a:pPr lvl="1"/>
            <a:r>
              <a:rPr lang="en-US">
                <a:latin typeface="Segoe UI"/>
                <a:cs typeface="Segoe UI"/>
              </a:rPr>
              <a:t>Collaboration</a:t>
            </a:r>
            <a:endParaRPr lang="en-US">
              <a:ea typeface="Calibri"/>
              <a:cs typeface="Calibri"/>
            </a:endParaRPr>
          </a:p>
          <a:p>
            <a:pPr lvl="1"/>
            <a:r>
              <a:rPr lang="en-US">
                <a:latin typeface="Segoe UI"/>
                <a:cs typeface="Segoe UI"/>
              </a:rPr>
              <a:t>Engagement</a:t>
            </a:r>
            <a:endParaRPr lang="en-US">
              <a:ea typeface="Calibri"/>
              <a:cs typeface="Calibri"/>
            </a:endParaRPr>
          </a:p>
          <a:p>
            <a:pPr lvl="1"/>
            <a:r>
              <a:rPr lang="en-US">
                <a:latin typeface="Segoe UI"/>
                <a:cs typeface="Segoe UI"/>
              </a:rPr>
              <a:t>Professional standards</a:t>
            </a:r>
            <a:endParaRPr lang="en-US">
              <a:ea typeface="Calibri"/>
              <a:cs typeface="Calibri"/>
            </a:endParaRPr>
          </a:p>
          <a:p>
            <a:pPr lvl="1"/>
            <a:r>
              <a:rPr lang="en-US" dirty="0">
                <a:latin typeface="Segoe UI"/>
                <a:cs typeface="Segoe UI"/>
              </a:rPr>
              <a:t>👉 </a:t>
            </a:r>
            <a:r>
              <a:rPr lang="en-US" i="1" dirty="0">
                <a:latin typeface="Segoe UI"/>
                <a:cs typeface="Segoe UI"/>
              </a:rPr>
              <a:t>Advice:</a:t>
            </a:r>
            <a:r>
              <a:rPr lang="en-US" dirty="0">
                <a:latin typeface="Segoe UI"/>
                <a:cs typeface="Segoe UI"/>
              </a:rPr>
              <a:t> Be a </a:t>
            </a:r>
            <a:r>
              <a:rPr lang="en-US" b="1" dirty="0">
                <a:latin typeface="Segoe UI"/>
                <a:cs typeface="Segoe UI"/>
              </a:rPr>
              <a:t>visible role model of desired </a:t>
            </a:r>
            <a:r>
              <a:rPr lang="en-US" b="1" dirty="0" err="1">
                <a:latin typeface="Segoe UI"/>
                <a:cs typeface="Segoe UI"/>
              </a:rPr>
              <a:t>behaviours</a:t>
            </a:r>
            <a:r>
              <a:rPr lang="en-US" dirty="0">
                <a:latin typeface="Segoe UI"/>
                <a:cs typeface="Segoe UI"/>
              </a:rPr>
              <a:t>.</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9315771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70F4A-10D9-3254-9C48-14477E2F108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700E359-E022-DA91-244E-5CC05CAA3DE4}"/>
              </a:ext>
            </a:extLst>
          </p:cNvPr>
          <p:cNvSpPr>
            <a:spLocks noGrp="1"/>
          </p:cNvSpPr>
          <p:nvPr>
            <p:ph idx="1"/>
          </p:nvPr>
        </p:nvSpPr>
        <p:spPr/>
        <p:txBody>
          <a:bodyPr vert="horz" lIns="91440" tIns="45720" rIns="91440" bIns="45720" rtlCol="0" anchor="t">
            <a:normAutofit/>
          </a:bodyPr>
          <a:lstStyle/>
          <a:p>
            <a:r>
              <a:rPr lang="en-US" sz="4800"/>
              <a:t>6. </a:t>
            </a:r>
            <a:r>
              <a:rPr lang="en-US" sz="4800" b="1"/>
              <a:t>Create Inclusive Team Dynamics</a:t>
            </a:r>
            <a:endParaRPr lang="en-US" sz="4800">
              <a:ea typeface="Calibri" panose="020F0502020204030204"/>
              <a:cs typeface="Calibri" panose="020F0502020204030204"/>
            </a:endParaRPr>
          </a:p>
          <a:p>
            <a:r>
              <a:rPr lang="en-US" sz="2000">
                <a:latin typeface="Segoe UI"/>
                <a:cs typeface="Segoe UI"/>
              </a:rPr>
              <a:t>Some behavior (e.g., not speaking in meetings) may stem from:</a:t>
            </a:r>
            <a:endParaRPr lang="en-US" sz="2000">
              <a:ea typeface="Calibri"/>
              <a:cs typeface="Calibri"/>
            </a:endParaRPr>
          </a:p>
          <a:p>
            <a:r>
              <a:rPr lang="en-US" sz="2000">
                <a:latin typeface="Segoe UI"/>
                <a:cs typeface="Segoe UI"/>
              </a:rPr>
              <a:t>Lack of confidence</a:t>
            </a:r>
            <a:endParaRPr lang="en-US" sz="2000">
              <a:ea typeface="Calibri"/>
              <a:cs typeface="Calibri"/>
            </a:endParaRPr>
          </a:p>
          <a:p>
            <a:r>
              <a:rPr lang="en-US" sz="2000">
                <a:latin typeface="Segoe UI"/>
                <a:cs typeface="Segoe UI"/>
              </a:rPr>
              <a:t>Feeling excluded</a:t>
            </a:r>
            <a:endParaRPr lang="en-US" sz="2000">
              <a:ea typeface="Calibri"/>
              <a:cs typeface="Calibri"/>
            </a:endParaRPr>
          </a:p>
          <a:p>
            <a:r>
              <a:rPr lang="en-US" sz="2000">
                <a:latin typeface="Segoe UI"/>
                <a:cs typeface="Segoe UI"/>
              </a:rPr>
              <a:t>Poor team integration</a:t>
            </a:r>
            <a:endParaRPr lang="en-US" sz="2000">
              <a:ea typeface="Calibri"/>
              <a:cs typeface="Calibri"/>
            </a:endParaRPr>
          </a:p>
          <a:p>
            <a:r>
              <a:rPr lang="en-US" sz="2000">
                <a:latin typeface="Segoe UI"/>
                <a:cs typeface="Segoe UI"/>
              </a:rPr>
              <a:t>👉 </a:t>
            </a:r>
            <a:r>
              <a:rPr lang="en-US" sz="2000" i="1">
                <a:latin typeface="Segoe UI"/>
                <a:cs typeface="Segoe UI"/>
              </a:rPr>
              <a:t>Advice:</a:t>
            </a:r>
            <a:r>
              <a:rPr lang="en-US" sz="2000">
                <a:latin typeface="Segoe UI"/>
                <a:cs typeface="Segoe UI"/>
              </a:rPr>
              <a:t> Encourage </a:t>
            </a:r>
            <a:r>
              <a:rPr lang="en-US" sz="2000" b="1">
                <a:latin typeface="Segoe UI"/>
                <a:cs typeface="Segoe UI"/>
              </a:rPr>
              <a:t>participation in meetings</a:t>
            </a:r>
            <a:r>
              <a:rPr lang="en-US" sz="2000">
                <a:latin typeface="Segoe UI"/>
                <a:cs typeface="Segoe UI"/>
              </a:rPr>
              <a:t> by:</a:t>
            </a:r>
            <a:endParaRPr lang="en-US" sz="2000">
              <a:ea typeface="Calibri"/>
              <a:cs typeface="Calibri"/>
            </a:endParaRPr>
          </a:p>
          <a:p>
            <a:r>
              <a:rPr lang="en-US" sz="2000">
                <a:latin typeface="Segoe UI"/>
                <a:cs typeface="Segoe UI"/>
              </a:rPr>
              <a:t>Asking for input directly</a:t>
            </a:r>
            <a:endParaRPr lang="en-US" sz="2000">
              <a:ea typeface="Calibri"/>
              <a:cs typeface="Calibri"/>
            </a:endParaRPr>
          </a:p>
          <a:p>
            <a:r>
              <a:rPr lang="en-US" sz="2000">
                <a:latin typeface="Segoe UI"/>
                <a:cs typeface="Segoe UI"/>
              </a:rPr>
              <a:t>Creating a psychologically safe environment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2546435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303-0C32-619B-2F46-7A6BF2A6847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2B55F9-7D36-082A-F9B2-C4E505E099A7}"/>
              </a:ext>
            </a:extLst>
          </p:cNvPr>
          <p:cNvSpPr>
            <a:spLocks noGrp="1"/>
          </p:cNvSpPr>
          <p:nvPr>
            <p:ph idx="1"/>
          </p:nvPr>
        </p:nvSpPr>
        <p:spPr/>
        <p:txBody>
          <a:bodyPr vert="horz" lIns="91440" tIns="45720" rIns="91440" bIns="45720" rtlCol="0" anchor="t">
            <a:normAutofit/>
          </a:bodyPr>
          <a:lstStyle/>
          <a:p>
            <a:r>
              <a:rPr lang="en-US" sz="4400"/>
              <a:t>7. </a:t>
            </a:r>
            <a:r>
              <a:rPr lang="en-US" sz="4400" b="1"/>
              <a:t>Set Clear Policies (Including Dress Code)</a:t>
            </a:r>
            <a:endParaRPr lang="en-US" sz="4400">
              <a:ea typeface="Calibri" panose="020F0502020204030204"/>
              <a:cs typeface="Calibri" panose="020F0502020204030204"/>
            </a:endParaRPr>
          </a:p>
          <a:p>
            <a:r>
              <a:rPr lang="en-US" sz="2400">
                <a:latin typeface="Segoe UI"/>
                <a:cs typeface="Segoe UI"/>
              </a:rPr>
              <a:t>Unclear boundaries can cause confusion:</a:t>
            </a:r>
            <a:endParaRPr lang="en-US" sz="2400">
              <a:ea typeface="Calibri"/>
              <a:cs typeface="Calibri"/>
            </a:endParaRPr>
          </a:p>
          <a:p>
            <a:r>
              <a:rPr lang="en-US" sz="2400">
                <a:latin typeface="Segoe UI"/>
                <a:cs typeface="Segoe UI"/>
              </a:rPr>
              <a:t>Define what “casual” means</a:t>
            </a:r>
            <a:endParaRPr lang="en-US" sz="2400">
              <a:ea typeface="Calibri"/>
              <a:cs typeface="Calibri"/>
            </a:endParaRPr>
          </a:p>
          <a:p>
            <a:r>
              <a:rPr lang="en-US" sz="2400">
                <a:latin typeface="Segoe UI"/>
                <a:cs typeface="Segoe UI"/>
              </a:rPr>
              <a:t>Ensure consistency across the team</a:t>
            </a:r>
            <a:endParaRPr lang="en-US" sz="2400">
              <a:ea typeface="Calibri"/>
              <a:cs typeface="Calibri"/>
            </a:endParaRPr>
          </a:p>
          <a:p>
            <a:r>
              <a:rPr lang="en-US" sz="2400" dirty="0">
                <a:latin typeface="Segoe UI"/>
                <a:cs typeface="Segoe UI"/>
              </a:rPr>
              <a:t>👉 </a:t>
            </a:r>
            <a:r>
              <a:rPr lang="en-US" sz="2400" i="1" dirty="0">
                <a:latin typeface="Segoe UI"/>
                <a:cs typeface="Segoe UI"/>
              </a:rPr>
              <a:t>Advice:</a:t>
            </a:r>
            <a:r>
              <a:rPr lang="en-US" sz="2400" dirty="0">
                <a:latin typeface="Segoe UI"/>
                <a:cs typeface="Segoe UI"/>
              </a:rPr>
              <a:t> Establish a </a:t>
            </a:r>
            <a:r>
              <a:rPr lang="en-US" sz="2400" b="1" dirty="0">
                <a:latin typeface="Segoe UI"/>
                <a:cs typeface="Segoe UI"/>
              </a:rPr>
              <a:t>reasonable but clear dress policy</a:t>
            </a:r>
            <a:r>
              <a:rPr lang="en-US" sz="2400" dirty="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9383288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2D9AE-37C0-426C-4F31-82EBE742D69A}"/>
              </a:ext>
            </a:extLst>
          </p:cNvPr>
          <p:cNvSpPr>
            <a:spLocks noGrp="1"/>
          </p:cNvSpPr>
          <p:nvPr>
            <p:ph type="title"/>
          </p:nvPr>
        </p:nvSpPr>
        <p:spPr/>
        <p:txBody>
          <a:bodyPr/>
          <a:lstStyle/>
          <a:p>
            <a:pPr algn="ctr"/>
            <a:br>
              <a:rPr lang="en-US" b="1" dirty="0">
                <a:latin typeface="Segoe UI"/>
                <a:cs typeface="Segoe UI"/>
              </a:rPr>
            </a:br>
            <a:r>
              <a:rPr lang="en-US" b="1">
                <a:latin typeface="Segoe UI"/>
                <a:cs typeface="Segoe UI"/>
              </a:rPr>
              <a:t>Conclusion</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6BA1BF8-AB38-5291-7339-D2C75C74FBE1}"/>
              </a:ext>
            </a:extLst>
          </p:cNvPr>
          <p:cNvSpPr>
            <a:spLocks noGrp="1"/>
          </p:cNvSpPr>
          <p:nvPr>
            <p:ph idx="1"/>
          </p:nvPr>
        </p:nvSpPr>
        <p:spPr/>
        <p:txBody>
          <a:bodyPr vert="horz" lIns="91440" tIns="45720" rIns="91440" bIns="45720" rtlCol="0" anchor="t">
            <a:normAutofit/>
          </a:bodyPr>
          <a:lstStyle/>
          <a:p>
            <a:r>
              <a:rPr lang="en-US">
                <a:latin typeface="Segoe UI"/>
                <a:cs typeface="Segoe UI"/>
              </a:rPr>
              <a:t>Paulo’s challenge is not just about “problem employees,” but about </a:t>
            </a:r>
            <a:r>
              <a:rPr lang="en-US" b="1">
                <a:latin typeface="Segoe UI"/>
                <a:cs typeface="Segoe UI"/>
              </a:rPr>
              <a:t>weak communication and management of organizational culture</a:t>
            </a:r>
            <a:r>
              <a:rPr lang="en-US">
                <a:latin typeface="Segoe UI"/>
                <a:cs typeface="Segoe UI"/>
              </a:rPr>
              <a:t>.</a:t>
            </a:r>
            <a:endParaRPr lang="en-US">
              <a:ea typeface="Calibri" panose="020F0502020204030204"/>
              <a:cs typeface="Calibri" panose="020F0502020204030204"/>
            </a:endParaRPr>
          </a:p>
          <a:p>
            <a:r>
              <a:rPr lang="en-US" dirty="0">
                <a:latin typeface="Segoe UI"/>
                <a:cs typeface="Segoe UI"/>
              </a:rPr>
              <a:t>👉 By </a:t>
            </a:r>
            <a:r>
              <a:rPr lang="en-US" b="1" dirty="0">
                <a:latin typeface="Segoe UI"/>
                <a:cs typeface="Segoe UI"/>
              </a:rPr>
              <a:t>clarifying expectations, hiring for cultural fit, supporting integration, and giving timely feedback</a:t>
            </a:r>
            <a:r>
              <a:rPr lang="en-US" dirty="0">
                <a:latin typeface="Segoe UI"/>
                <a:cs typeface="Segoe UI"/>
              </a:rPr>
              <a:t>, Paulo can significantly improve team alignment and effectiveness.</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366201137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162B77-FD4F-E45C-B4A2-60C07D511AD2}"/>
              </a:ext>
            </a:extLst>
          </p:cNvPr>
          <p:cNvPicPr>
            <a:picLocks noChangeAspect="1"/>
          </p:cNvPicPr>
          <p:nvPr/>
        </p:nvPicPr>
        <p:blipFill>
          <a:blip r:embed="rId2"/>
          <a:stretch>
            <a:fillRect/>
          </a:stretch>
        </p:blipFill>
        <p:spPr>
          <a:xfrm>
            <a:off x="-101600" y="0"/>
            <a:ext cx="12338049" cy="6858000"/>
          </a:xfrm>
          <a:prstGeom prst="rect">
            <a:avLst/>
          </a:prstGeom>
        </p:spPr>
      </p:pic>
    </p:spTree>
    <p:extLst>
      <p:ext uri="{BB962C8B-B14F-4D97-AF65-F5344CB8AC3E}">
        <p14:creationId xmlns:p14="http://schemas.microsoft.com/office/powerpoint/2010/main" val="6537619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3BF5FD-DBB5-A900-7A8A-C74439858469}"/>
              </a:ext>
            </a:extLst>
          </p:cNvPr>
          <p:cNvPicPr>
            <a:picLocks noChangeAspect="1"/>
          </p:cNvPicPr>
          <p:nvPr/>
        </p:nvPicPr>
        <p:blipFill>
          <a:blip r:embed="rId2"/>
          <a:stretch>
            <a:fillRect/>
          </a:stretch>
        </p:blipFill>
        <p:spPr>
          <a:xfrm>
            <a:off x="152400" y="0"/>
            <a:ext cx="11893550" cy="6858000"/>
          </a:xfrm>
          <a:prstGeom prst="rect">
            <a:avLst/>
          </a:prstGeom>
        </p:spPr>
      </p:pic>
    </p:spTree>
    <p:extLst>
      <p:ext uri="{BB962C8B-B14F-4D97-AF65-F5344CB8AC3E}">
        <p14:creationId xmlns:p14="http://schemas.microsoft.com/office/powerpoint/2010/main" val="27328474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6820B5E-493D-DAB4-89F0-43E97C255198}"/>
              </a:ext>
            </a:extLst>
          </p:cNvPr>
          <p:cNvPicPr>
            <a:picLocks noChangeAspect="1"/>
          </p:cNvPicPr>
          <p:nvPr/>
        </p:nvPicPr>
        <p:blipFill>
          <a:blip r:embed="rId2"/>
          <a:stretch>
            <a:fillRect/>
          </a:stretch>
        </p:blipFill>
        <p:spPr>
          <a:xfrm>
            <a:off x="114300" y="0"/>
            <a:ext cx="12014200" cy="6858000"/>
          </a:xfrm>
          <a:prstGeom prst="rect">
            <a:avLst/>
          </a:prstGeom>
        </p:spPr>
      </p:pic>
    </p:spTree>
    <p:extLst>
      <p:ext uri="{BB962C8B-B14F-4D97-AF65-F5344CB8AC3E}">
        <p14:creationId xmlns:p14="http://schemas.microsoft.com/office/powerpoint/2010/main" val="35962514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women looking at a pile of food&#10;&#10;Description automatically generated">
            <a:extLst>
              <a:ext uri="{FF2B5EF4-FFF2-40B4-BE49-F238E27FC236}">
                <a16:creationId xmlns:a16="http://schemas.microsoft.com/office/drawing/2014/main" id="{3253CE8C-3E92-2DCA-4909-60CBBCCD21DE}"/>
              </a:ext>
            </a:extLst>
          </p:cNvPr>
          <p:cNvPicPr>
            <a:picLocks noChangeAspect="1"/>
          </p:cNvPicPr>
          <p:nvPr/>
        </p:nvPicPr>
        <p:blipFill>
          <a:blip r:embed="rId2"/>
          <a:stretch>
            <a:fillRect/>
          </a:stretch>
        </p:blipFill>
        <p:spPr>
          <a:xfrm>
            <a:off x="-963" y="251376"/>
            <a:ext cx="7358134" cy="6227569"/>
          </a:xfrm>
          <a:prstGeom prst="rect">
            <a:avLst/>
          </a:prstGeom>
        </p:spPr>
      </p:pic>
      <p:pic>
        <p:nvPicPr>
          <p:cNvPr id="3" name="Picture 2" descr="A close up of a text&#10;&#10;Description automatically generated">
            <a:extLst>
              <a:ext uri="{FF2B5EF4-FFF2-40B4-BE49-F238E27FC236}">
                <a16:creationId xmlns:a16="http://schemas.microsoft.com/office/drawing/2014/main" id="{533F292E-1870-D3EE-4776-3C983F4C4698}"/>
              </a:ext>
            </a:extLst>
          </p:cNvPr>
          <p:cNvPicPr>
            <a:picLocks noChangeAspect="1"/>
          </p:cNvPicPr>
          <p:nvPr/>
        </p:nvPicPr>
        <p:blipFill>
          <a:blip r:embed="rId3"/>
          <a:stretch>
            <a:fillRect/>
          </a:stretch>
        </p:blipFill>
        <p:spPr>
          <a:xfrm>
            <a:off x="7418776" y="764947"/>
            <a:ext cx="4722276" cy="5317141"/>
          </a:xfrm>
          <a:prstGeom prst="rect">
            <a:avLst/>
          </a:prstGeom>
        </p:spPr>
      </p:pic>
    </p:spTree>
    <p:extLst>
      <p:ext uri="{BB962C8B-B14F-4D97-AF65-F5344CB8AC3E}">
        <p14:creationId xmlns:p14="http://schemas.microsoft.com/office/powerpoint/2010/main" val="22359640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6F1EB-A810-19D5-40A5-C90F918BA011}"/>
              </a:ext>
            </a:extLst>
          </p:cNvPr>
          <p:cNvSpPr>
            <a:spLocks noGrp="1"/>
          </p:cNvSpPr>
          <p:nvPr>
            <p:ph type="title"/>
          </p:nvPr>
        </p:nvSpPr>
        <p:spPr>
          <a:xfrm>
            <a:off x="838200" y="365125"/>
            <a:ext cx="10515600" cy="590778"/>
          </a:xfrm>
        </p:spPr>
        <p:txBody>
          <a:bodyPr>
            <a:normAutofit fontScale="90000"/>
          </a:bodyPr>
          <a:lstStyle/>
          <a:p>
            <a:pPr algn="ctr"/>
            <a:br>
              <a:rPr lang="en-US" sz="4000" b="1" dirty="0">
                <a:latin typeface="Segoe UI"/>
                <a:cs typeface="Segoe UI"/>
              </a:rPr>
            </a:br>
            <a:br>
              <a:rPr lang="en-US" sz="4000" b="1" dirty="0">
                <a:latin typeface="Segoe UI"/>
                <a:cs typeface="Segoe UI"/>
              </a:rPr>
            </a:br>
            <a:r>
              <a:rPr lang="en-US" sz="4000" b="1">
                <a:latin typeface="Segoe UI"/>
                <a:cs typeface="Segoe UI"/>
              </a:rPr>
              <a:t>Hofstede’s Cultural Dimensions Framework</a:t>
            </a:r>
            <a:endParaRPr lang="en-US" sz="40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1ACEDFA7-D284-8E1F-D0E9-53C419FCE55B}"/>
              </a:ext>
            </a:extLst>
          </p:cNvPr>
          <p:cNvSpPr>
            <a:spLocks noGrp="1"/>
          </p:cNvSpPr>
          <p:nvPr>
            <p:ph idx="1"/>
          </p:nvPr>
        </p:nvSpPr>
        <p:spPr>
          <a:xfrm>
            <a:off x="838200" y="1128940"/>
            <a:ext cx="10515600" cy="5603194"/>
          </a:xfrm>
        </p:spPr>
        <p:txBody>
          <a:bodyPr vert="horz" lIns="91440" tIns="45720" rIns="91440" bIns="45720" rtlCol="0" anchor="t">
            <a:noAutofit/>
          </a:bodyPr>
          <a:lstStyle/>
          <a:p>
            <a:r>
              <a:rPr lang="en-US" sz="1600" b="1">
                <a:latin typeface="Segoe UI"/>
                <a:cs typeface="Segoe UI"/>
              </a:rPr>
              <a:t>Power Distance</a:t>
            </a:r>
            <a:endParaRPr lang="en-US" sz="1600">
              <a:ea typeface="Calibri" panose="020F0502020204030204"/>
              <a:cs typeface="Calibri" panose="020F0502020204030204"/>
            </a:endParaRPr>
          </a:p>
          <a:p>
            <a:r>
              <a:rPr lang="en-US" sz="1600">
                <a:latin typeface="Segoe UI"/>
                <a:cs typeface="Segoe UI"/>
              </a:rPr>
              <a:t>Degree to which people accept unequal distribution of power.</a:t>
            </a:r>
            <a:endParaRPr lang="en-US" sz="1600">
              <a:ea typeface="Calibri"/>
              <a:cs typeface="Calibri"/>
            </a:endParaRPr>
          </a:p>
          <a:p>
            <a:r>
              <a:rPr lang="en-US" sz="1600">
                <a:latin typeface="Segoe UI"/>
                <a:cs typeface="Segoe UI"/>
              </a:rPr>
              <a:t>High power distance = acceptance of hierarchy and inequality.</a:t>
            </a:r>
            <a:endParaRPr lang="en-US" sz="1600">
              <a:ea typeface="Calibri"/>
              <a:cs typeface="Calibri"/>
            </a:endParaRPr>
          </a:p>
          <a:p>
            <a:r>
              <a:rPr lang="en-US" sz="1600">
                <a:latin typeface="Segoe UI"/>
                <a:cs typeface="Segoe UI"/>
              </a:rPr>
              <a:t>Low power distance = preference for equality and opportunity.</a:t>
            </a:r>
            <a:endParaRPr lang="en-US" sz="1600">
              <a:ea typeface="Calibri"/>
              <a:cs typeface="Calibri"/>
            </a:endParaRPr>
          </a:p>
          <a:p>
            <a:r>
              <a:rPr lang="en-US" sz="1600" b="1">
                <a:latin typeface="Segoe UI"/>
                <a:cs typeface="Segoe UI"/>
              </a:rPr>
              <a:t>Individualism vs. Collectivism</a:t>
            </a:r>
            <a:endParaRPr lang="en-US" sz="1600">
              <a:ea typeface="Calibri"/>
              <a:cs typeface="Calibri"/>
            </a:endParaRPr>
          </a:p>
          <a:p>
            <a:r>
              <a:rPr lang="en-US" sz="1600">
                <a:latin typeface="Segoe UI"/>
                <a:cs typeface="Segoe UI"/>
              </a:rPr>
              <a:t>Individualism = preference for acting independently; focus on personal rights.</a:t>
            </a:r>
            <a:endParaRPr lang="en-US" sz="1600">
              <a:ea typeface="Calibri"/>
              <a:cs typeface="Calibri"/>
            </a:endParaRPr>
          </a:p>
          <a:p>
            <a:r>
              <a:rPr lang="en-US" sz="1600">
                <a:latin typeface="Segoe UI"/>
                <a:cs typeface="Segoe UI"/>
              </a:rPr>
              <a:t>Collectivism = preference for group belonging; loyalty and protection within groups.</a:t>
            </a:r>
            <a:endParaRPr lang="en-US" sz="1600">
              <a:ea typeface="Calibri"/>
              <a:cs typeface="Calibri"/>
            </a:endParaRPr>
          </a:p>
          <a:p>
            <a:r>
              <a:rPr lang="en-US" sz="1600" b="1">
                <a:latin typeface="Segoe UI"/>
                <a:cs typeface="Segoe UI"/>
              </a:rPr>
              <a:t>Masculinity vs. Femininity</a:t>
            </a:r>
            <a:endParaRPr lang="en-US" sz="1600">
              <a:ea typeface="Calibri"/>
              <a:cs typeface="Calibri"/>
            </a:endParaRPr>
          </a:p>
          <a:p>
            <a:r>
              <a:rPr lang="en-US" sz="1600">
                <a:latin typeface="Segoe UI"/>
                <a:cs typeface="Segoe UI"/>
              </a:rPr>
              <a:t>Masculinity = preference for assertiveness, achievement, and differentiated gender roles.</a:t>
            </a:r>
            <a:endParaRPr lang="en-US" sz="1600">
              <a:ea typeface="Calibri"/>
              <a:cs typeface="Calibri"/>
            </a:endParaRPr>
          </a:p>
          <a:p>
            <a:r>
              <a:rPr lang="en-US" sz="1600">
                <a:latin typeface="Segoe UI"/>
                <a:cs typeface="Segoe UI"/>
              </a:rPr>
              <a:t>Femininity = emphasis on equality, quality of life, cooperation, and minimal gender role differences.</a:t>
            </a:r>
            <a:endParaRPr lang="en-US" sz="1600">
              <a:ea typeface="Calibri"/>
              <a:cs typeface="Calibri"/>
            </a:endParaRPr>
          </a:p>
          <a:p>
            <a:r>
              <a:rPr lang="en-US" sz="1600" b="1">
                <a:latin typeface="Segoe UI"/>
                <a:cs typeface="Segoe UI"/>
              </a:rPr>
              <a:t>Uncertainty Avoidance</a:t>
            </a:r>
            <a:endParaRPr lang="en-US" sz="1600">
              <a:ea typeface="Calibri"/>
              <a:cs typeface="Calibri"/>
            </a:endParaRPr>
          </a:p>
          <a:p>
            <a:r>
              <a:rPr lang="en-US" sz="1600">
                <a:latin typeface="Segoe UI"/>
                <a:cs typeface="Segoe UI"/>
              </a:rPr>
              <a:t>High uncertainty avoidance = discomfort with ambiguity; preference for rules, structure, and control.</a:t>
            </a:r>
            <a:endParaRPr lang="en-US" sz="1600">
              <a:ea typeface="Calibri"/>
              <a:cs typeface="Calibri"/>
            </a:endParaRPr>
          </a:p>
          <a:p>
            <a:r>
              <a:rPr lang="en-US" sz="1600">
                <a:latin typeface="Segoe UI"/>
                <a:cs typeface="Segoe UI"/>
              </a:rPr>
              <a:t>Low uncertainty avoidance = acceptance of ambiguity; more risk‑taking and openness to change.</a:t>
            </a:r>
            <a:endParaRPr lang="en-US" sz="1600">
              <a:ea typeface="Calibri"/>
              <a:cs typeface="Calibri"/>
            </a:endParaRPr>
          </a:p>
          <a:p>
            <a:r>
              <a:rPr lang="en-US" sz="1600" b="1">
                <a:latin typeface="Segoe UI"/>
                <a:cs typeface="Segoe UI"/>
              </a:rPr>
              <a:t>Long‑term vs. Short‑term Orientation</a:t>
            </a:r>
            <a:endParaRPr lang="en-US" sz="1600">
              <a:ea typeface="Calibri"/>
              <a:cs typeface="Calibri"/>
            </a:endParaRPr>
          </a:p>
          <a:p>
            <a:r>
              <a:rPr lang="en-US" sz="1600">
                <a:latin typeface="Segoe UI"/>
                <a:cs typeface="Segoe UI"/>
              </a:rPr>
              <a:t>Long‑term = values persistence, thrift, future planning, tradition.</a:t>
            </a:r>
            <a:endParaRPr lang="en-US" sz="1600">
              <a:ea typeface="Calibri"/>
              <a:cs typeface="Calibri"/>
            </a:endParaRPr>
          </a:p>
          <a:p>
            <a:r>
              <a:rPr lang="en-US" sz="1600">
                <a:latin typeface="Segoe UI"/>
                <a:cs typeface="Segoe UI"/>
              </a:rPr>
              <a:t>Short‑term = values the present, quick results, and adaptability.</a:t>
            </a:r>
            <a:endParaRPr lang="en-US" sz="16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6490312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able of numbers and symbols&#10;&#10;Description automatically generated">
            <a:extLst>
              <a:ext uri="{FF2B5EF4-FFF2-40B4-BE49-F238E27FC236}">
                <a16:creationId xmlns:a16="http://schemas.microsoft.com/office/drawing/2014/main" id="{427BFAA6-460D-126D-D498-A8690678D8DE}"/>
              </a:ext>
            </a:extLst>
          </p:cNvPr>
          <p:cNvPicPr>
            <a:picLocks noChangeAspect="1"/>
          </p:cNvPicPr>
          <p:nvPr/>
        </p:nvPicPr>
        <p:blipFill>
          <a:blip r:embed="rId2"/>
          <a:stretch>
            <a:fillRect/>
          </a:stretch>
        </p:blipFill>
        <p:spPr>
          <a:xfrm>
            <a:off x="21069" y="-921"/>
            <a:ext cx="12046560" cy="6858000"/>
          </a:xfrm>
          <a:prstGeom prst="rect">
            <a:avLst/>
          </a:prstGeom>
        </p:spPr>
      </p:pic>
    </p:spTree>
    <p:extLst>
      <p:ext uri="{BB962C8B-B14F-4D97-AF65-F5344CB8AC3E}">
        <p14:creationId xmlns:p14="http://schemas.microsoft.com/office/powerpoint/2010/main" val="3975800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EF70F-67C9-8BB6-B41C-7FEF15822555}"/>
              </a:ext>
            </a:extLst>
          </p:cNvPr>
          <p:cNvSpPr>
            <a:spLocks noGrp="1"/>
          </p:cNvSpPr>
          <p:nvPr>
            <p:ph type="title"/>
          </p:nvPr>
        </p:nvSpPr>
        <p:spPr/>
        <p:txBody>
          <a:bodyPr>
            <a:normAutofit fontScale="90000"/>
          </a:bodyPr>
          <a:lstStyle/>
          <a:p>
            <a:pPr algn="ctr"/>
            <a:br>
              <a:rPr lang="en-US" sz="3200" b="1" dirty="0">
                <a:latin typeface="Segoe UI"/>
                <a:cs typeface="Segoe UI"/>
              </a:rPr>
            </a:br>
            <a:br>
              <a:rPr lang="en-US" sz="3200" b="1" dirty="0">
                <a:latin typeface="Segoe UI"/>
                <a:cs typeface="Segoe UI"/>
              </a:rPr>
            </a:br>
            <a:r>
              <a:rPr lang="en-US" sz="3600" b="1">
                <a:latin typeface="Segoe UI"/>
                <a:cs typeface="Segoe UI"/>
              </a:rPr>
              <a:t>Examples of Country Scores on Hofstede’s Dimensions</a:t>
            </a:r>
            <a:endParaRPr lang="en-US" sz="3600" b="1">
              <a:ea typeface="Calibri Light"/>
              <a:cs typeface="Calibri Light"/>
            </a:endParaRPr>
          </a:p>
          <a:p>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C0AFE174-1559-A3DE-01EB-74A09C7174D5}"/>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Malaysia = highest power distance.</a:t>
            </a:r>
            <a:endParaRPr lang="en-US" sz="2400">
              <a:ea typeface="Calibri" panose="020F0502020204030204"/>
              <a:cs typeface="Calibri" panose="020F0502020204030204"/>
            </a:endParaRPr>
          </a:p>
          <a:p>
            <a:r>
              <a:rPr lang="en-US" sz="2400">
                <a:latin typeface="Segoe UI"/>
                <a:cs typeface="Segoe UI"/>
              </a:rPr>
              <a:t>United States = highly individualistic.</a:t>
            </a:r>
            <a:endParaRPr lang="en-US" sz="2400">
              <a:ea typeface="Calibri"/>
              <a:cs typeface="Calibri"/>
            </a:endParaRPr>
          </a:p>
          <a:p>
            <a:r>
              <a:rPr lang="en-US" sz="2400">
                <a:latin typeface="Segoe UI"/>
                <a:cs typeface="Segoe UI"/>
              </a:rPr>
              <a:t>Guatemala = strongly collectivistic.</a:t>
            </a:r>
            <a:endParaRPr lang="en-US" sz="2400">
              <a:ea typeface="Calibri"/>
              <a:cs typeface="Calibri"/>
            </a:endParaRPr>
          </a:p>
          <a:p>
            <a:r>
              <a:rPr lang="en-US" sz="2400">
                <a:latin typeface="Segoe UI"/>
                <a:cs typeface="Segoe UI"/>
              </a:rPr>
              <a:t>Japan = highest masculinity score.</a:t>
            </a:r>
            <a:endParaRPr lang="en-US" sz="2400">
              <a:ea typeface="Calibri"/>
              <a:cs typeface="Calibri"/>
            </a:endParaRPr>
          </a:p>
          <a:p>
            <a:r>
              <a:rPr lang="en-US" sz="2400">
                <a:latin typeface="Segoe UI"/>
                <a:cs typeface="Segoe UI"/>
              </a:rPr>
              <a:t>Sweden = highest femininity score.</a:t>
            </a:r>
            <a:endParaRPr lang="en-US" sz="2400">
              <a:ea typeface="Calibri"/>
              <a:cs typeface="Calibri"/>
            </a:endParaRPr>
          </a:p>
          <a:p>
            <a:r>
              <a:rPr lang="en-US" sz="2400">
                <a:latin typeface="Segoe UI"/>
                <a:cs typeface="Segoe UI"/>
              </a:rPr>
              <a:t>Greece = highest uncertainty avoidance; Singapore = lowest.</a:t>
            </a:r>
            <a:endParaRPr lang="en-US" sz="2400">
              <a:ea typeface="Calibri"/>
              <a:cs typeface="Calibri"/>
            </a:endParaRPr>
          </a:p>
          <a:p>
            <a:r>
              <a:rPr lang="en-US" sz="2400">
                <a:latin typeface="Segoe UI"/>
                <a:cs typeface="Segoe UI"/>
              </a:rPr>
              <a:t>Hong Kong = strong long‑term orientation; Pakistan = short‑term orientation.</a:t>
            </a:r>
            <a:endParaRPr lang="en-US" sz="24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278738590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7157E-6547-CCFA-68E1-355BAE0F7A7A}"/>
              </a:ext>
            </a:extLst>
          </p:cNvPr>
          <p:cNvSpPr>
            <a:spLocks noGrp="1"/>
          </p:cNvSpPr>
          <p:nvPr>
            <p:ph type="title"/>
          </p:nvPr>
        </p:nvSpPr>
        <p:spPr/>
        <p:txBody>
          <a:bodyPr>
            <a:normAutofit fontScale="90000"/>
          </a:bodyPr>
          <a:lstStyle/>
          <a:p>
            <a:pPr algn="ctr"/>
            <a:br>
              <a:rPr lang="en-US" sz="3600" b="1" dirty="0">
                <a:latin typeface="Segoe UI"/>
                <a:cs typeface="Segoe UI"/>
              </a:rPr>
            </a:br>
            <a:br>
              <a:rPr lang="en-US" sz="3600" b="1" dirty="0">
                <a:latin typeface="Segoe UI"/>
                <a:cs typeface="Segoe UI"/>
              </a:rPr>
            </a:br>
            <a:r>
              <a:rPr lang="en-US" b="1">
                <a:latin typeface="Segoe UI"/>
                <a:cs typeface="Segoe UI"/>
              </a:rPr>
              <a:t>Research Insights</a:t>
            </a:r>
            <a:endParaRPr lang="en-US"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D708ECC2-CF65-454C-193D-0E127A67A888}"/>
              </a:ext>
            </a:extLst>
          </p:cNvPr>
          <p:cNvSpPr>
            <a:spLocks noGrp="1"/>
          </p:cNvSpPr>
          <p:nvPr>
            <p:ph idx="1"/>
          </p:nvPr>
        </p:nvSpPr>
        <p:spPr/>
        <p:txBody>
          <a:bodyPr vert="horz" lIns="91440" tIns="45720" rIns="91440" bIns="45720" rtlCol="0" anchor="t">
            <a:normAutofit/>
          </a:bodyPr>
          <a:lstStyle/>
          <a:p>
            <a:r>
              <a:rPr lang="en-US">
                <a:latin typeface="Segoe UI"/>
                <a:cs typeface="Segoe UI"/>
              </a:rPr>
              <a:t>Across 598 studies and 200,000 participants, Hofstede’s dimensions were strong predictors of organizational outcomes.</a:t>
            </a:r>
            <a:endParaRPr lang="en-US">
              <a:ea typeface="Calibri" panose="020F0502020204030204"/>
              <a:cs typeface="Calibri" panose="020F0502020204030204"/>
            </a:endParaRPr>
          </a:p>
          <a:p>
            <a:r>
              <a:rPr lang="en-US" dirty="0">
                <a:latin typeface="Segoe UI"/>
                <a:cs typeface="Segoe UI"/>
              </a:rPr>
              <a:t>Measuring </a:t>
            </a:r>
            <a:r>
              <a:rPr lang="en-US" b="1" dirty="0">
                <a:latin typeface="Segoe UI"/>
                <a:cs typeface="Segoe UI"/>
              </a:rPr>
              <a:t>individual scores</a:t>
            </a:r>
            <a:r>
              <a:rPr lang="en-US" dirty="0">
                <a:latin typeface="Segoe UI"/>
                <a:cs typeface="Segoe UI"/>
              </a:rPr>
              <a:t> is more accurate than assuming national averages apply to all people.</a:t>
            </a:r>
            <a:endParaRPr lang="en-US">
              <a:ea typeface="Calibri"/>
              <a:cs typeface="Calibri"/>
            </a:endParaRPr>
          </a:p>
          <a:p>
            <a:r>
              <a:rPr lang="en-US">
                <a:latin typeface="Segoe UI"/>
                <a:cs typeface="Segoe UI"/>
              </a:rPr>
              <a:t>The framework is useful but should be applied with caution.</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36922798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2E3C7-822C-3895-AF8F-3A4FD5679BF7}"/>
              </a:ext>
            </a:extLst>
          </p:cNvPr>
          <p:cNvSpPr>
            <a:spLocks noGrp="1"/>
          </p:cNvSpPr>
          <p:nvPr>
            <p:ph type="title"/>
          </p:nvPr>
        </p:nvSpPr>
        <p:spPr/>
        <p:txBody>
          <a:bodyPr>
            <a:normAutofit fontScale="90000"/>
          </a:bodyPr>
          <a:lstStyle/>
          <a:p>
            <a:pPr algn="ctr"/>
            <a:br>
              <a:rPr lang="en-US" sz="3200" b="1" dirty="0">
                <a:latin typeface="Segoe UI"/>
                <a:cs typeface="Segoe UI"/>
              </a:rPr>
            </a:br>
            <a:br>
              <a:rPr lang="en-US" sz="3200" b="1" dirty="0">
                <a:latin typeface="Segoe UI"/>
                <a:cs typeface="Segoe UI"/>
              </a:rPr>
            </a:br>
            <a:br>
              <a:rPr lang="en-US" sz="3200" b="1" dirty="0">
                <a:latin typeface="Segoe UI"/>
                <a:cs typeface="Segoe UI"/>
              </a:rPr>
            </a:br>
            <a:r>
              <a:rPr lang="en-US" sz="5300" b="1">
                <a:latin typeface="Segoe UI"/>
                <a:cs typeface="Segoe UI"/>
              </a:rPr>
              <a:t>The GLOBE Framework</a:t>
            </a:r>
            <a:endParaRPr lang="en-US" sz="5300" b="1">
              <a:ea typeface="Calibri Light"/>
              <a:cs typeface="Calibri Light"/>
            </a:endParaRPr>
          </a:p>
          <a:p>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BF577B63-9DBA-21F8-4F07-9871E42EAD86}"/>
              </a:ext>
            </a:extLst>
          </p:cNvPr>
          <p:cNvSpPr>
            <a:spLocks noGrp="1"/>
          </p:cNvSpPr>
          <p:nvPr>
            <p:ph idx="1"/>
          </p:nvPr>
        </p:nvSpPr>
        <p:spPr/>
        <p:txBody>
          <a:bodyPr vert="horz" lIns="91440" tIns="45720" rIns="91440" bIns="45720" rtlCol="0" anchor="t">
            <a:noAutofit/>
          </a:bodyPr>
          <a:lstStyle/>
          <a:p>
            <a:r>
              <a:rPr lang="en-US" sz="2000">
                <a:latin typeface="Segoe UI"/>
                <a:cs typeface="Segoe UI"/>
              </a:rPr>
              <a:t>Developed through research in 825 organizations across 62 countries.</a:t>
            </a:r>
            <a:endParaRPr lang="en-US" sz="2000">
              <a:ea typeface="Calibri" panose="020F0502020204030204"/>
              <a:cs typeface="Calibri" panose="020F0502020204030204"/>
            </a:endParaRPr>
          </a:p>
          <a:p>
            <a:r>
              <a:rPr lang="en-US" sz="2000" dirty="0">
                <a:latin typeface="Segoe UI"/>
                <a:cs typeface="Segoe UI"/>
              </a:rPr>
              <a:t>Identifies </a:t>
            </a:r>
            <a:r>
              <a:rPr lang="en-US" sz="2000" b="1" dirty="0">
                <a:latin typeface="Segoe UI"/>
                <a:cs typeface="Segoe UI"/>
              </a:rPr>
              <a:t>nine</a:t>
            </a:r>
            <a:r>
              <a:rPr lang="en-US" sz="2000" dirty="0">
                <a:latin typeface="Segoe UI"/>
                <a:cs typeface="Segoe UI"/>
              </a:rPr>
              <a:t> cultural dimensions (some similar to Hofstede’s).</a:t>
            </a:r>
            <a:endParaRPr lang="en-US" sz="2000">
              <a:ea typeface="Calibri"/>
              <a:cs typeface="Calibri"/>
            </a:endParaRPr>
          </a:p>
          <a:p>
            <a:r>
              <a:rPr lang="en-US" sz="2000">
                <a:latin typeface="Segoe UI"/>
                <a:cs typeface="Segoe UI"/>
              </a:rPr>
              <a:t>Similar dimensions: </a:t>
            </a:r>
            <a:endParaRPr lang="en-US" sz="2000">
              <a:ea typeface="Calibri"/>
              <a:cs typeface="Calibri"/>
            </a:endParaRPr>
          </a:p>
          <a:p>
            <a:r>
              <a:rPr lang="en-US" sz="2000">
                <a:latin typeface="Segoe UI"/>
                <a:cs typeface="Segoe UI"/>
              </a:rPr>
              <a:t>Power distance</a:t>
            </a:r>
            <a:endParaRPr lang="en-US" sz="2000">
              <a:ea typeface="Calibri"/>
              <a:cs typeface="Calibri"/>
            </a:endParaRPr>
          </a:p>
          <a:p>
            <a:r>
              <a:rPr lang="en-US" sz="2000">
                <a:latin typeface="Segoe UI"/>
                <a:cs typeface="Segoe UI"/>
              </a:rPr>
              <a:t>Individualism/collectivism</a:t>
            </a:r>
            <a:endParaRPr lang="en-US" sz="2000">
              <a:ea typeface="Calibri"/>
              <a:cs typeface="Calibri"/>
            </a:endParaRPr>
          </a:p>
          <a:p>
            <a:r>
              <a:rPr lang="en-US" sz="2000">
                <a:latin typeface="Segoe UI"/>
                <a:cs typeface="Segoe UI"/>
              </a:rPr>
              <a:t>Uncertainty avoidance</a:t>
            </a:r>
            <a:endParaRPr lang="en-US" sz="2000">
              <a:ea typeface="Calibri"/>
              <a:cs typeface="Calibri"/>
            </a:endParaRPr>
          </a:p>
          <a:p>
            <a:r>
              <a:rPr lang="en-US" sz="2000">
                <a:latin typeface="Segoe UI"/>
                <a:cs typeface="Segoe UI"/>
              </a:rPr>
              <a:t>Gender differentiation</a:t>
            </a:r>
            <a:endParaRPr lang="en-US" sz="2000">
              <a:ea typeface="Calibri"/>
              <a:cs typeface="Calibri"/>
            </a:endParaRPr>
          </a:p>
          <a:p>
            <a:r>
              <a:rPr lang="en-US" sz="2000">
                <a:latin typeface="Segoe UI"/>
                <a:cs typeface="Segoe UI"/>
              </a:rPr>
              <a:t>Future orientation</a:t>
            </a:r>
            <a:endParaRPr lang="en-US" sz="2000">
              <a:ea typeface="Calibri"/>
              <a:cs typeface="Calibri"/>
            </a:endParaRPr>
          </a:p>
          <a:p>
            <a:r>
              <a:rPr lang="en-US" sz="2000" dirty="0">
                <a:latin typeface="Segoe UI"/>
                <a:cs typeface="Segoe UI"/>
              </a:rPr>
              <a:t>Additional dimensions include: </a:t>
            </a:r>
            <a:endParaRPr lang="en-US" sz="2000">
              <a:ea typeface="Calibri"/>
              <a:cs typeface="Calibri"/>
            </a:endParaRPr>
          </a:p>
          <a:p>
            <a:r>
              <a:rPr lang="en-US" sz="2000" b="1">
                <a:latin typeface="Segoe UI"/>
                <a:cs typeface="Segoe UI"/>
              </a:rPr>
              <a:t>Humane orientation</a:t>
            </a:r>
            <a:r>
              <a:rPr lang="en-US" sz="2000">
                <a:latin typeface="Segoe UI"/>
                <a:cs typeface="Segoe UI"/>
              </a:rPr>
              <a:t> (rewarding altruism, kindness).</a:t>
            </a:r>
            <a:endParaRPr lang="en-US" sz="2000">
              <a:ea typeface="Calibri"/>
              <a:cs typeface="Calibri"/>
            </a:endParaRPr>
          </a:p>
          <a:p>
            <a:r>
              <a:rPr lang="en-US" sz="2000" b="1">
                <a:latin typeface="Segoe UI"/>
                <a:cs typeface="Segoe UI"/>
              </a:rPr>
              <a:t>Performance orientation</a:t>
            </a:r>
            <a:r>
              <a:rPr lang="en-US" sz="2000">
                <a:latin typeface="Segoe UI"/>
                <a:cs typeface="Segoe UI"/>
              </a:rPr>
              <a:t> (focus on excellence and improvement).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7745167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A7029630-18E5-30C8-3969-CC0CDBB29339}"/>
              </a:ext>
            </a:extLst>
          </p:cNvPr>
          <p:cNvPicPr>
            <a:picLocks noChangeAspect="1"/>
          </p:cNvPicPr>
          <p:nvPr/>
        </p:nvPicPr>
        <p:blipFill>
          <a:blip r:embed="rId2"/>
          <a:stretch>
            <a:fillRect/>
          </a:stretch>
        </p:blipFill>
        <p:spPr>
          <a:xfrm>
            <a:off x="400950" y="138224"/>
            <a:ext cx="11354659" cy="6557924"/>
          </a:xfrm>
          <a:prstGeom prst="rect">
            <a:avLst/>
          </a:prstGeom>
        </p:spPr>
      </p:pic>
    </p:spTree>
    <p:extLst>
      <p:ext uri="{BB962C8B-B14F-4D97-AF65-F5344CB8AC3E}">
        <p14:creationId xmlns:p14="http://schemas.microsoft.com/office/powerpoint/2010/main" val="156967297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ox with black text&#10;&#10;AI-generated content may be incorrect.">
            <a:extLst>
              <a:ext uri="{FF2B5EF4-FFF2-40B4-BE49-F238E27FC236}">
                <a16:creationId xmlns:a16="http://schemas.microsoft.com/office/drawing/2014/main" id="{570974E8-81CD-1FA3-3C0F-B9A1FC3D64A4}"/>
              </a:ext>
            </a:extLst>
          </p:cNvPr>
          <p:cNvPicPr>
            <a:picLocks noChangeAspect="1"/>
          </p:cNvPicPr>
          <p:nvPr/>
        </p:nvPicPr>
        <p:blipFill>
          <a:blip r:embed="rId2"/>
          <a:stretch>
            <a:fillRect/>
          </a:stretch>
        </p:blipFill>
        <p:spPr>
          <a:xfrm>
            <a:off x="300214" y="256363"/>
            <a:ext cx="11544316" cy="6309832"/>
          </a:xfrm>
          <a:prstGeom prst="rect">
            <a:avLst/>
          </a:prstGeom>
        </p:spPr>
      </p:pic>
    </p:spTree>
    <p:extLst>
      <p:ext uri="{BB962C8B-B14F-4D97-AF65-F5344CB8AC3E}">
        <p14:creationId xmlns:p14="http://schemas.microsoft.com/office/powerpoint/2010/main" val="176748287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80C91-6413-7F1F-1921-680D5BDF623A}"/>
              </a:ext>
            </a:extLst>
          </p:cNvPr>
          <p:cNvSpPr>
            <a:spLocks noGrp="1"/>
          </p:cNvSpPr>
          <p:nvPr>
            <p:ph type="title"/>
          </p:nvPr>
        </p:nvSpPr>
        <p:spPr/>
        <p:txBody>
          <a:bodyPr>
            <a:normAutofit fontScale="90000"/>
          </a:bodyPr>
          <a:lstStyle/>
          <a:p>
            <a:pPr algn="ctr"/>
            <a:br>
              <a:rPr lang="en-US" sz="3600" b="1" dirty="0">
                <a:latin typeface="Segoe UI"/>
                <a:cs typeface="Segoe UI"/>
              </a:rPr>
            </a:br>
            <a:br>
              <a:rPr lang="en-US" sz="3600" b="1" dirty="0">
                <a:latin typeface="Segoe UI"/>
                <a:cs typeface="Segoe UI"/>
              </a:rPr>
            </a:br>
            <a:r>
              <a:rPr lang="en-US" sz="3600" b="1">
                <a:latin typeface="Segoe UI"/>
                <a:cs typeface="Segoe UI"/>
              </a:rPr>
              <a:t>Comparison of Hofstede and GLOBE Frameworks</a:t>
            </a:r>
            <a:endParaRPr lang="en-US" sz="36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B0A56C2D-8608-E432-FE78-9A21B5686AE0}"/>
              </a:ext>
            </a:extLst>
          </p:cNvPr>
          <p:cNvSpPr>
            <a:spLocks noGrp="1"/>
          </p:cNvSpPr>
          <p:nvPr>
            <p:ph idx="1"/>
          </p:nvPr>
        </p:nvSpPr>
        <p:spPr/>
        <p:txBody>
          <a:bodyPr vert="horz" lIns="91440" tIns="45720" rIns="91440" bIns="45720" rtlCol="0" anchor="t">
            <a:normAutofit/>
          </a:bodyPr>
          <a:lstStyle/>
          <a:p>
            <a:r>
              <a:rPr lang="en-US">
                <a:latin typeface="Segoe UI"/>
                <a:cs typeface="Segoe UI"/>
              </a:rPr>
              <a:t>Neither framework is “better”; both widely used and respected.</a:t>
            </a:r>
            <a:endParaRPr lang="en-US">
              <a:ea typeface="Calibri" panose="020F0502020204030204"/>
              <a:cs typeface="Calibri" panose="020F0502020204030204"/>
            </a:endParaRPr>
          </a:p>
          <a:p>
            <a:r>
              <a:rPr lang="en-US">
                <a:latin typeface="Segoe UI"/>
                <a:cs typeface="Segoe UI"/>
              </a:rPr>
              <a:t>GLOBE confirmed many of Hofstede’s findings.</a:t>
            </a:r>
            <a:endParaRPr lang="en-US">
              <a:ea typeface="Calibri"/>
              <a:cs typeface="Calibri"/>
            </a:endParaRPr>
          </a:p>
          <a:p>
            <a:r>
              <a:rPr lang="en-US">
                <a:latin typeface="Segoe UI"/>
                <a:cs typeface="Segoe UI"/>
              </a:rPr>
              <a:t>Both show that organizational commitment is </a:t>
            </a:r>
            <a:r>
              <a:rPr lang="en-US" b="1">
                <a:latin typeface="Segoe UI"/>
                <a:cs typeface="Segoe UI"/>
              </a:rPr>
              <a:t>lower in highly individualistic cultures</a:t>
            </a:r>
            <a:r>
              <a:rPr lang="en-US">
                <a:latin typeface="Segoe UI"/>
                <a:cs typeface="Segoe UI"/>
              </a:rPr>
              <a:t>.</a:t>
            </a:r>
            <a:endParaRPr lang="en-US">
              <a:ea typeface="Calibri"/>
              <a:cs typeface="Calibri"/>
            </a:endParaRPr>
          </a:p>
          <a:p>
            <a:r>
              <a:rPr lang="en-US">
                <a:latin typeface="Segoe UI"/>
                <a:cs typeface="Segoe UI"/>
              </a:rPr>
              <a:t>Both frameworks share similarities but also offer unique contributions.</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35161903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7EA37-FAB6-F9B5-88E9-D596567DA754}"/>
              </a:ext>
            </a:extLst>
          </p:cNvPr>
          <p:cNvSpPr>
            <a:spLocks noGrp="1"/>
          </p:cNvSpPr>
          <p:nvPr>
            <p:ph type="title"/>
          </p:nvPr>
        </p:nvSpPr>
        <p:spPr/>
        <p:txBody>
          <a:bodyPr>
            <a:normAutofit fontScale="90000"/>
          </a:bodyPr>
          <a:lstStyle/>
          <a:p>
            <a:pPr algn="ctr"/>
            <a:br>
              <a:rPr lang="en-US" sz="3200" b="1" dirty="0">
                <a:latin typeface="Segoe UI"/>
                <a:cs typeface="Segoe UI"/>
              </a:rPr>
            </a:br>
            <a:r>
              <a:rPr lang="en-US" sz="4000" b="1">
                <a:latin typeface="Segoe UI"/>
                <a:cs typeface="Segoe UI"/>
              </a:rPr>
              <a:t>1. Influence of Global Context on Organizational Culture</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11EB5B6-E287-2725-1E58-77C19C9BB7CD}"/>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Organizational culture can be so strong that it transcends national boundaries, but local culture still matters.</a:t>
            </a:r>
            <a:endParaRPr lang="en-US" sz="2400">
              <a:ea typeface="Calibri" panose="020F0502020204030204"/>
              <a:cs typeface="Calibri" panose="020F0502020204030204"/>
            </a:endParaRPr>
          </a:p>
          <a:p>
            <a:r>
              <a:rPr lang="en-US" sz="2400">
                <a:latin typeface="Segoe UI"/>
                <a:cs typeface="Segoe UI"/>
              </a:rPr>
              <a:t>National culture often shapes organizational culture: </a:t>
            </a:r>
            <a:endParaRPr lang="en-US" sz="2400">
              <a:ea typeface="Calibri"/>
              <a:cs typeface="Calibri"/>
            </a:endParaRPr>
          </a:p>
          <a:p>
            <a:r>
              <a:rPr lang="en-US" sz="2400">
                <a:latin typeface="Segoe UI"/>
                <a:cs typeface="Segoe UI"/>
              </a:rPr>
              <a:t>Example: AirAsia reflects Malaysian collectivist values—openness, friendships, participative management, informal atmosphere, and no private offices.</a:t>
            </a:r>
            <a:endParaRPr lang="en-US" sz="2400">
              <a:ea typeface="Calibri"/>
              <a:cs typeface="Calibri"/>
            </a:endParaRPr>
          </a:p>
          <a:p>
            <a:r>
              <a:rPr lang="en-US" sz="2400">
                <a:latin typeface="Segoe UI"/>
                <a:cs typeface="Segoe UI"/>
              </a:rPr>
              <a:t>U.S. airlines tend to be more formal and less collectivist.</a:t>
            </a:r>
            <a:endParaRPr lang="en-US" sz="2400">
              <a:ea typeface="Calibri"/>
              <a:cs typeface="Calibri"/>
            </a:endParaRPr>
          </a:p>
          <a:p>
            <a:r>
              <a:rPr lang="en-US" sz="2400">
                <a:latin typeface="Segoe UI"/>
                <a:cs typeface="Segoe UI"/>
              </a:rPr>
              <a:t>Cultural differences complicate mergers: </a:t>
            </a:r>
            <a:endParaRPr lang="en-US" sz="2400">
              <a:ea typeface="Calibri"/>
              <a:cs typeface="Calibri"/>
            </a:endParaRPr>
          </a:p>
          <a:p>
            <a:r>
              <a:rPr lang="en-US" sz="2400">
                <a:latin typeface="Segoe UI"/>
                <a:cs typeface="Segoe UI"/>
              </a:rPr>
              <a:t>Example: US Airways’ “open-collar” culture clashed with American Airlines’ more formal style during their merger.</a:t>
            </a:r>
            <a:endParaRPr lang="en-US" sz="24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18551152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website&#10;&#10;AI-generated content may be incorrect.">
            <a:extLst>
              <a:ext uri="{FF2B5EF4-FFF2-40B4-BE49-F238E27FC236}">
                <a16:creationId xmlns:a16="http://schemas.microsoft.com/office/drawing/2014/main" id="{B7C9CEC7-843F-70D2-DB98-65034716D21E}"/>
              </a:ext>
            </a:extLst>
          </p:cNvPr>
          <p:cNvPicPr>
            <a:picLocks noChangeAspect="1"/>
          </p:cNvPicPr>
          <p:nvPr/>
        </p:nvPicPr>
        <p:blipFill>
          <a:blip r:embed="rId2"/>
          <a:stretch>
            <a:fillRect/>
          </a:stretch>
        </p:blipFill>
        <p:spPr>
          <a:xfrm>
            <a:off x="128003" y="4314"/>
            <a:ext cx="11907239" cy="6856560"/>
          </a:xfrm>
          <a:prstGeom prst="rect">
            <a:avLst/>
          </a:prstGeom>
        </p:spPr>
      </p:pic>
    </p:spTree>
    <p:extLst>
      <p:ext uri="{BB962C8B-B14F-4D97-AF65-F5344CB8AC3E}">
        <p14:creationId xmlns:p14="http://schemas.microsoft.com/office/powerpoint/2010/main" val="31672514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F41AC-B43A-A6DE-7A2E-C3AB81A1E874}"/>
              </a:ext>
            </a:extLst>
          </p:cNvPr>
          <p:cNvSpPr>
            <a:spLocks noGrp="1"/>
          </p:cNvSpPr>
          <p:nvPr>
            <p:ph type="title"/>
          </p:nvPr>
        </p:nvSpPr>
        <p:spPr/>
        <p:txBody>
          <a:bodyPr>
            <a:normAutofit fontScale="90000"/>
          </a:bodyPr>
          <a:lstStyle/>
          <a:p>
            <a:pPr algn="ctr"/>
            <a:br>
              <a:rPr lang="en-US" sz="3600" b="1" dirty="0">
                <a:latin typeface="Segoe UI"/>
                <a:cs typeface="Segoe UI"/>
              </a:rPr>
            </a:br>
            <a:r>
              <a:rPr lang="en-US" b="1">
                <a:latin typeface="Segoe UI"/>
                <a:cs typeface="Segoe UI"/>
              </a:rPr>
              <a:t>2. Importance of Cultural Sensitivity for Managers</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AE6922C-594C-DAA4-EE27-BAB003332081}"/>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U.S. managers are encouraged to be culturally sensitive due to global influence and perceptions of Americans as loud or self‑focused.</a:t>
            </a:r>
            <a:endParaRPr lang="en-US" sz="2000">
              <a:ea typeface="Calibri" panose="020F0502020204030204"/>
              <a:cs typeface="Calibri" panose="020F0502020204030204"/>
            </a:endParaRPr>
          </a:p>
          <a:p>
            <a:r>
              <a:rPr lang="en-US" sz="2000">
                <a:latin typeface="Segoe UI"/>
                <a:cs typeface="Segoe UI"/>
              </a:rPr>
              <a:t>Ways managers can be culturally sensitive: </a:t>
            </a:r>
            <a:endParaRPr lang="en-US" sz="2000">
              <a:ea typeface="Calibri"/>
              <a:cs typeface="Calibri"/>
            </a:endParaRPr>
          </a:p>
          <a:p>
            <a:r>
              <a:rPr lang="en-US" sz="2000">
                <a:latin typeface="Segoe UI"/>
                <a:cs typeface="Segoe UI"/>
              </a:rPr>
              <a:t>Speak softly</a:t>
            </a:r>
            <a:endParaRPr lang="en-US" sz="2000">
              <a:ea typeface="Calibri"/>
              <a:cs typeface="Calibri"/>
            </a:endParaRPr>
          </a:p>
          <a:p>
            <a:r>
              <a:rPr lang="en-US" sz="2000">
                <a:latin typeface="Segoe UI"/>
                <a:cs typeface="Segoe UI"/>
              </a:rPr>
              <a:t>Listen more</a:t>
            </a:r>
            <a:endParaRPr lang="en-US" sz="2000">
              <a:ea typeface="Calibri"/>
              <a:cs typeface="Calibri"/>
            </a:endParaRPr>
          </a:p>
          <a:p>
            <a:r>
              <a:rPr lang="en-US" sz="2000">
                <a:latin typeface="Segoe UI"/>
                <a:cs typeface="Segoe UI"/>
              </a:rPr>
              <a:t>Avoid topics like religion and politics</a:t>
            </a:r>
            <a:endParaRPr lang="en-US" sz="2000">
              <a:ea typeface="Calibri"/>
              <a:cs typeface="Calibri"/>
            </a:endParaRPr>
          </a:p>
          <a:p>
            <a:r>
              <a:rPr lang="en-US" sz="2000">
                <a:latin typeface="Segoe UI"/>
                <a:cs typeface="Segoe UI"/>
              </a:rPr>
              <a:t>Ethical behavior is influenced by national culture: </a:t>
            </a:r>
            <a:endParaRPr lang="en-US" sz="2000">
              <a:ea typeface="Calibri"/>
              <a:cs typeface="Calibri"/>
            </a:endParaRPr>
          </a:p>
          <a:p>
            <a:r>
              <a:rPr lang="en-US" sz="2000">
                <a:latin typeface="Segoe UI"/>
                <a:cs typeface="Segoe UI"/>
              </a:rPr>
              <a:t>U.S. managers often follow anonymous market forces and prioritize profit maximization.</a:t>
            </a:r>
            <a:endParaRPr lang="en-US" sz="2000">
              <a:ea typeface="Calibri"/>
              <a:cs typeface="Calibri"/>
            </a:endParaRPr>
          </a:p>
          <a:p>
            <a:r>
              <a:rPr lang="en-US" sz="2000">
                <a:latin typeface="Segoe UI"/>
                <a:cs typeface="Segoe UI"/>
              </a:rPr>
              <a:t>In developing countries, actions like favoritism or helping family/friends may be seen as moral responsibilities rather than unethical.</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95375703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C19A0-9F5D-9826-9313-F9069FE3E7A6}"/>
              </a:ext>
            </a:extLst>
          </p:cNvPr>
          <p:cNvSpPr>
            <a:spLocks noGrp="1"/>
          </p:cNvSpPr>
          <p:nvPr>
            <p:ph type="title"/>
          </p:nvPr>
        </p:nvSpPr>
        <p:spPr/>
        <p:txBody>
          <a:bodyPr>
            <a:normAutofit fontScale="90000"/>
          </a:bodyPr>
          <a:lstStyle/>
          <a:p>
            <a:pPr algn="ctr"/>
            <a:br>
              <a:rPr lang="en-US" dirty="0"/>
            </a:br>
            <a:r>
              <a:rPr lang="en-US" b="1"/>
              <a:t>3. Challenges in Creating a Multinational Organizational Culture</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3623183-58E9-3644-0DD7-663CFFA27200}"/>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Merging organizations from different countries can cause cultural tension. </a:t>
            </a:r>
            <a:endParaRPr lang="en-US" sz="2000">
              <a:ea typeface="Calibri" panose="020F0502020204030204"/>
              <a:cs typeface="Calibri" panose="020F0502020204030204"/>
            </a:endParaRPr>
          </a:p>
          <a:p>
            <a:r>
              <a:rPr lang="en-US" sz="2000">
                <a:latin typeface="Segoe UI"/>
                <a:cs typeface="Segoe UI"/>
              </a:rPr>
              <a:t>Example: Nordea Bank AB (Swedish, Norwegian, Finnish, and Danish banks merging) faced issues due to stereotypes rooted in historical relations.</a:t>
            </a:r>
            <a:endParaRPr lang="en-US" sz="2000">
              <a:ea typeface="Calibri"/>
              <a:cs typeface="Calibri"/>
            </a:endParaRPr>
          </a:p>
          <a:p>
            <a:r>
              <a:rPr lang="en-US" sz="2000">
                <a:latin typeface="Segoe UI"/>
                <a:cs typeface="Segoe UI"/>
              </a:rPr>
              <a:t>Nationalistic alliances can form even among employees without personal ties to those histories.</a:t>
            </a:r>
            <a:endParaRPr lang="en-US" sz="2000">
              <a:ea typeface="Calibri"/>
              <a:cs typeface="Calibri"/>
            </a:endParaRPr>
          </a:p>
          <a:p>
            <a:r>
              <a:rPr lang="en-US" sz="2000">
                <a:latin typeface="Segoe UI"/>
                <a:cs typeface="Segoe UI"/>
              </a:rPr>
              <a:t>To reduce tension, Nordea used: </a:t>
            </a:r>
            <a:endParaRPr lang="en-US" sz="2000">
              <a:ea typeface="Calibri"/>
              <a:cs typeface="Calibri"/>
            </a:endParaRPr>
          </a:p>
          <a:p>
            <a:r>
              <a:rPr lang="en-US" sz="2000">
                <a:latin typeface="Segoe UI"/>
                <a:cs typeface="Segoe UI"/>
              </a:rPr>
              <a:t>Corporate storytelling</a:t>
            </a:r>
            <a:endParaRPr lang="en-US" sz="2000">
              <a:ea typeface="Calibri"/>
              <a:cs typeface="Calibri"/>
            </a:endParaRPr>
          </a:p>
          <a:p>
            <a:r>
              <a:rPr lang="en-US" sz="2000">
                <a:latin typeface="Segoe UI"/>
                <a:cs typeface="Segoe UI"/>
              </a:rPr>
              <a:t>Shared geographical identity</a:t>
            </a:r>
            <a:endParaRPr lang="en-US" sz="2000">
              <a:ea typeface="Calibri"/>
              <a:cs typeface="Calibri"/>
            </a:endParaRPr>
          </a:p>
          <a:p>
            <a:r>
              <a:rPr lang="en-US" sz="2000">
                <a:latin typeface="Segoe UI"/>
                <a:cs typeface="Segoe UI"/>
              </a:rPr>
              <a:t>Balanced representation in management</a:t>
            </a:r>
            <a:endParaRPr lang="en-US" sz="2000">
              <a:ea typeface="Calibri"/>
              <a:cs typeface="Calibri"/>
            </a:endParaRPr>
          </a:p>
          <a:p>
            <a:r>
              <a:rPr lang="en-US" sz="2000">
                <a:latin typeface="Segoe UI"/>
                <a:cs typeface="Segoe UI"/>
              </a:rPr>
              <a:t>Promotion of shared values</a:t>
            </a:r>
            <a:endParaRPr lang="en-US" sz="2000">
              <a:ea typeface="Calibri"/>
              <a:cs typeface="Calibri"/>
            </a:endParaRPr>
          </a:p>
          <a:p>
            <a:r>
              <a:rPr lang="en-US" sz="2000">
                <a:latin typeface="Segoe UI"/>
                <a:cs typeface="Segoe UI"/>
              </a:rPr>
              <a:t>Successes at Nordea are attributed to careful attention to cultural differences.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6927140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CDA7E-40D9-894E-16C7-93ED2043EB86}"/>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4. Cultural Differences in Global Operations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9A2D90E-B4F1-D00E-EFCD-00D90AE4C3E8}"/>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Organizations expanding overseas must decide whether to: </a:t>
            </a:r>
            <a:endParaRPr lang="en-US" sz="1800">
              <a:ea typeface="Calibri" panose="020F0502020204030204"/>
              <a:cs typeface="Calibri" panose="020F0502020204030204"/>
            </a:endParaRPr>
          </a:p>
          <a:p>
            <a:r>
              <a:rPr lang="en-US" sz="1800" b="1">
                <a:latin typeface="Segoe UI"/>
                <a:cs typeface="Segoe UI"/>
              </a:rPr>
              <a:t>Standardize</a:t>
            </a:r>
            <a:r>
              <a:rPr lang="en-US" sz="1800">
                <a:latin typeface="Segoe UI"/>
                <a:cs typeface="Segoe UI"/>
              </a:rPr>
              <a:t> cultural practices globally, or</a:t>
            </a:r>
            <a:endParaRPr lang="en-US" sz="1800">
              <a:ea typeface="Calibri"/>
              <a:cs typeface="Calibri"/>
            </a:endParaRPr>
          </a:p>
          <a:p>
            <a:r>
              <a:rPr lang="en-US" sz="1800" b="1">
                <a:latin typeface="Segoe UI"/>
                <a:cs typeface="Segoe UI"/>
              </a:rPr>
              <a:t>Adapt</a:t>
            </a:r>
            <a:r>
              <a:rPr lang="en-US" sz="1800">
                <a:latin typeface="Segoe UI"/>
                <a:cs typeface="Segoe UI"/>
              </a:rPr>
              <a:t> them to local norms.</a:t>
            </a:r>
            <a:endParaRPr lang="en-US" sz="1800">
              <a:ea typeface="Calibri"/>
              <a:cs typeface="Calibri"/>
            </a:endParaRPr>
          </a:p>
          <a:p>
            <a:r>
              <a:rPr lang="en-US" sz="1800">
                <a:latin typeface="Segoe UI"/>
                <a:cs typeface="Segoe UI"/>
              </a:rPr>
              <a:t>Both approaches have challenges: </a:t>
            </a:r>
            <a:endParaRPr lang="en-US" sz="1800">
              <a:ea typeface="Calibri"/>
              <a:cs typeface="Calibri"/>
            </a:endParaRPr>
          </a:p>
          <a:p>
            <a:r>
              <a:rPr lang="en-US" sz="1800" dirty="0">
                <a:latin typeface="Segoe UI"/>
                <a:cs typeface="Segoe UI"/>
              </a:rPr>
              <a:t>Example: U.S. company Rothenberg International failed to anticipate Russian cultural preferences regarding “support” vs. “assistance” when implementing an alcohol abuse program.</a:t>
            </a:r>
            <a:endParaRPr lang="en-US" sz="1800">
              <a:ea typeface="Calibri"/>
              <a:cs typeface="Calibri"/>
            </a:endParaRPr>
          </a:p>
          <a:p>
            <a:r>
              <a:rPr lang="en-US" sz="1800">
                <a:latin typeface="Segoe UI"/>
                <a:cs typeface="Segoe UI"/>
              </a:rPr>
              <a:t>Local laws may help or hinder cultural adaptation: </a:t>
            </a:r>
            <a:endParaRPr lang="en-US" sz="1800">
              <a:ea typeface="Calibri"/>
              <a:cs typeface="Calibri"/>
            </a:endParaRPr>
          </a:p>
          <a:p>
            <a:r>
              <a:rPr lang="en-US" sz="1800">
                <a:latin typeface="Segoe UI"/>
                <a:cs typeface="Segoe UI"/>
              </a:rPr>
              <a:t>Brazil has a government anti-HIV plan companies can use.</a:t>
            </a:r>
            <a:endParaRPr lang="en-US" sz="1800">
              <a:ea typeface="Calibri"/>
              <a:cs typeface="Calibri"/>
            </a:endParaRPr>
          </a:p>
          <a:p>
            <a:r>
              <a:rPr lang="en-US" sz="1800">
                <a:latin typeface="Segoe UI"/>
                <a:cs typeface="Segoe UI"/>
              </a:rPr>
              <a:t>The U.K.’s NHS funds smoking cessation programs.</a:t>
            </a:r>
            <a:endParaRPr lang="en-US" sz="1800">
              <a:ea typeface="Calibri"/>
              <a:cs typeface="Calibri"/>
            </a:endParaRPr>
          </a:p>
          <a:p>
            <a:r>
              <a:rPr lang="en-US" sz="1800" dirty="0">
                <a:latin typeface="Segoe UI"/>
                <a:cs typeface="Segoe UI"/>
              </a:rPr>
              <a:t>Germany requires private insurance for employee wellness programs.</a:t>
            </a:r>
            <a:endParaRPr lang="en-US" sz="1800">
              <a:ea typeface="Calibri"/>
              <a:cs typeface="Calibri"/>
            </a:endParaRPr>
          </a:p>
          <a:p>
            <a:r>
              <a:rPr lang="en-US" sz="1800">
                <a:latin typeface="Segoe UI"/>
                <a:cs typeface="Segoe UI"/>
              </a:rPr>
              <a:t>No universal best approach exists; key requirement is </a:t>
            </a:r>
            <a:r>
              <a:rPr lang="en-US" sz="1800" b="1">
                <a:latin typeface="Segoe UI"/>
                <a:cs typeface="Segoe UI"/>
              </a:rPr>
              <a:t>sensitivity to differing cultural norms and standards</a:t>
            </a:r>
            <a:r>
              <a:rPr lang="en-US" sz="180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64119111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D4F4332-370F-1137-40E2-D4468AFF8A59}"/>
              </a:ext>
            </a:extLst>
          </p:cNvPr>
          <p:cNvPicPr>
            <a:picLocks noChangeAspect="1"/>
          </p:cNvPicPr>
          <p:nvPr/>
        </p:nvPicPr>
        <p:blipFill>
          <a:blip r:embed="rId2"/>
          <a:stretch>
            <a:fillRect/>
          </a:stretch>
        </p:blipFill>
        <p:spPr>
          <a:xfrm>
            <a:off x="150038" y="146175"/>
            <a:ext cx="11832855" cy="6482952"/>
          </a:xfrm>
          <a:prstGeom prst="rect">
            <a:avLst/>
          </a:prstGeom>
        </p:spPr>
      </p:pic>
    </p:spTree>
    <p:extLst>
      <p:ext uri="{BB962C8B-B14F-4D97-AF65-F5344CB8AC3E}">
        <p14:creationId xmlns:p14="http://schemas.microsoft.com/office/powerpoint/2010/main" val="183891863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1D36-F68E-765F-D3F6-DD78E4564086}"/>
              </a:ext>
            </a:extLst>
          </p:cNvPr>
          <p:cNvSpPr>
            <a:spLocks noGrp="1"/>
          </p:cNvSpPr>
          <p:nvPr>
            <p:ph type="title"/>
          </p:nvPr>
        </p:nvSpPr>
        <p:spPr>
          <a:xfrm>
            <a:off x="838200" y="365125"/>
            <a:ext cx="10515600" cy="579892"/>
          </a:xfrm>
        </p:spPr>
        <p:txBody>
          <a:bodyPr>
            <a:normAutofit/>
          </a:bodyPr>
          <a:lstStyle/>
          <a:p>
            <a:pPr algn="ctr"/>
            <a:r>
              <a:rPr lang="en-US" sz="2600" b="1">
                <a:highlight>
                  <a:srgbClr val="FFFFFF"/>
                </a:highlight>
                <a:latin typeface="Calibri"/>
                <a:ea typeface="Calibri"/>
                <a:cs typeface="Calibri"/>
              </a:rPr>
              <a:t>CASE APPLICATION 1: Tesco – Time to Refocus</a:t>
            </a:r>
            <a:endParaRPr lang="en-US" b="1">
              <a:ea typeface="Calibri Light"/>
              <a:cs typeface="Calibri Light"/>
            </a:endParaRPr>
          </a:p>
        </p:txBody>
      </p:sp>
      <p:sp>
        <p:nvSpPr>
          <p:cNvPr id="3" name="Content Placeholder 2">
            <a:extLst>
              <a:ext uri="{FF2B5EF4-FFF2-40B4-BE49-F238E27FC236}">
                <a16:creationId xmlns:a16="http://schemas.microsoft.com/office/drawing/2014/main" id="{2F6D27E5-5772-D318-E546-9FA46DE3C05B}"/>
              </a:ext>
            </a:extLst>
          </p:cNvPr>
          <p:cNvSpPr>
            <a:spLocks noGrp="1"/>
          </p:cNvSpPr>
          <p:nvPr>
            <p:ph idx="1"/>
          </p:nvPr>
        </p:nvSpPr>
        <p:spPr>
          <a:xfrm>
            <a:off x="838200" y="1210583"/>
            <a:ext cx="10515600" cy="5309280"/>
          </a:xfrm>
        </p:spPr>
        <p:txBody>
          <a:bodyPr vert="horz" lIns="91440" tIns="45720" rIns="91440" bIns="45720" rtlCol="0" anchor="t">
            <a:noAutofit/>
          </a:bodyPr>
          <a:lstStyle/>
          <a:p>
            <a:r>
              <a:rPr lang="en-US" sz="1600">
                <a:highlight>
                  <a:srgbClr val="FFFFFF"/>
                </a:highlight>
                <a:latin typeface="Cambria"/>
                <a:ea typeface="Cambria"/>
              </a:rPr>
              <a:t>Founded in 1919, Tesco has grown from a market-stall in the East End of London into the largest supermarket in the UK by market share, and one of the largest globally in just under a century. In 2018–19, Tesco boasted group sales of £56.9 billion.</a:t>
            </a:r>
          </a:p>
          <a:p>
            <a:r>
              <a:rPr lang="en-US" sz="1600">
                <a:highlight>
                  <a:srgbClr val="FFFFFF"/>
                </a:highlight>
                <a:latin typeface="Cambria"/>
                <a:ea typeface="Cambria"/>
              </a:rPr>
              <a:t>At the end of 2014, three weeks into his role as the CEO, Dave Lewis sent an email to Tesco’s employees saying that the organization’s culture had to change, focusing more on its customers and on being open, honest, and transparent. Most other CEOs might have waited more than three weeks before recommending such sweeping changes, especially for something as significant as the organizational culture. So why did Lewis make such a dramatic announcement? At the end of September 2014, with significant issues, related to the drive for growth and positive market results, being brought to light by a whistle-blower, Tesco announced that it had overstated its mid-year profits by £250 million, later revising this to £263 million.</a:t>
            </a:r>
          </a:p>
          <a:p>
            <a:r>
              <a:rPr lang="en-US" sz="1600">
                <a:highlight>
                  <a:srgbClr val="FFFFFF"/>
                </a:highlight>
                <a:latin typeface="Cambria"/>
                <a:ea typeface="Cambria"/>
                <a:cs typeface="Calibri"/>
              </a:rPr>
              <a:t>The issues surrounding this financial scandal were twofold: To improve its financial position, Tesco delayed payments to some of its suppliers and included payments from suppliers as part of its profit. Its announcement resulted in a 12 percent fall in the share price, wiping £2 billion off the company’s market value. In addition, both the Grocery Code Adjudicator (an independent body that oversees the relationship between suppliers and supermarkets) and UK’s Serious Fraud Office (SFO) announced that they would be carrying out an investigation into the matter.</a:t>
            </a:r>
            <a:endParaRPr lang="en-US" sz="1600" dirty="0">
              <a:highlight>
                <a:srgbClr val="FFFFFF"/>
              </a:highlight>
              <a:latin typeface="Cambria"/>
              <a:ea typeface="Cambria"/>
              <a:cs typeface="Calibri"/>
            </a:endParaRPr>
          </a:p>
          <a:p>
            <a:r>
              <a:rPr lang="en-US" sz="1600" dirty="0">
                <a:highlight>
                  <a:srgbClr val="FFFFFF"/>
                </a:highlight>
                <a:latin typeface="Cambria"/>
                <a:ea typeface="Cambria"/>
                <a:cs typeface="Calibri"/>
              </a:rPr>
              <a:t>Analyzing company documents from this period indicates that such activity is not aligned to the organizational culture. In 2013, Tesco’s former CEO Philip Clarke stated that the company should do all it can to earn stakeholder loyalty and trust. In fact, the 2013 annual report identified poor relations with suppliers as a risk and reaffirmed Tesco’s aim to comply with the Groceries Supply Code of Practice. Despite this, building good relationships was replaced by a drive to meet financial targets and maintain share value.</a:t>
            </a:r>
            <a:endParaRPr lang="en-US" sz="1600">
              <a:ea typeface="Calibri"/>
              <a:cs typeface="Calibri"/>
            </a:endParaRPr>
          </a:p>
          <a:p>
            <a:endParaRPr lang="en-US" sz="1600" dirty="0">
              <a:highlight>
                <a:srgbClr val="FFFFFF"/>
              </a:highlight>
              <a:latin typeface="Cambria"/>
              <a:ea typeface="Cambria"/>
              <a:cs typeface="Calibri"/>
            </a:endParaRPr>
          </a:p>
        </p:txBody>
      </p:sp>
    </p:spTree>
    <p:extLst>
      <p:ext uri="{BB962C8B-B14F-4D97-AF65-F5344CB8AC3E}">
        <p14:creationId xmlns:p14="http://schemas.microsoft.com/office/powerpoint/2010/main" val="38327165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7BDA8-8BD3-8638-CA58-0F7A8E172766}"/>
              </a:ext>
            </a:extLst>
          </p:cNvPr>
          <p:cNvSpPr>
            <a:spLocks noGrp="1"/>
          </p:cNvSpPr>
          <p:nvPr>
            <p:ph type="title"/>
          </p:nvPr>
        </p:nvSpPr>
        <p:spPr/>
        <p:txBody>
          <a:bodyPr>
            <a:normAutofit/>
          </a:bodyPr>
          <a:lstStyle/>
          <a:p>
            <a:pPr algn="ctr"/>
            <a:r>
              <a:rPr lang="en-US" sz="2600" b="1">
                <a:highlight>
                  <a:srgbClr val="FFFFFF"/>
                </a:highlight>
                <a:latin typeface="Calibri"/>
                <a:ea typeface="Calibri"/>
                <a:cs typeface="Calibri"/>
              </a:rPr>
              <a:t>Tesco Case Study (Continuation)</a:t>
            </a:r>
            <a:endParaRPr lang="en-US" b="1">
              <a:ea typeface="Calibri Light"/>
              <a:cs typeface="Calibri Light"/>
            </a:endParaRPr>
          </a:p>
        </p:txBody>
      </p:sp>
      <p:sp>
        <p:nvSpPr>
          <p:cNvPr id="3" name="Content Placeholder 2">
            <a:extLst>
              <a:ext uri="{FF2B5EF4-FFF2-40B4-BE49-F238E27FC236}">
                <a16:creationId xmlns:a16="http://schemas.microsoft.com/office/drawing/2014/main" id="{E91FE1D1-0C85-B4F8-7D40-4519D45FE718}"/>
              </a:ext>
            </a:extLst>
          </p:cNvPr>
          <p:cNvSpPr>
            <a:spLocks noGrp="1"/>
          </p:cNvSpPr>
          <p:nvPr>
            <p:ph idx="1"/>
          </p:nvPr>
        </p:nvSpPr>
        <p:spPr/>
        <p:txBody>
          <a:bodyPr vert="horz" lIns="91440" tIns="45720" rIns="91440" bIns="45720" rtlCol="0" anchor="t">
            <a:normAutofit/>
          </a:bodyPr>
          <a:lstStyle/>
          <a:p>
            <a:pPr algn="l" rtl="0">
              <a:lnSpc>
                <a:spcPts val="1553"/>
              </a:lnSpc>
            </a:pPr>
            <a:r>
              <a:rPr lang="en-US" sz="2000" b="0" i="0" dirty="0">
                <a:solidFill>
                  <a:srgbClr val="000000"/>
                </a:solidFill>
                <a:latin typeface="Cambria"/>
                <a:ea typeface="Segoe UI"/>
                <a:cs typeface="Segoe UI"/>
              </a:rPr>
              <a:t>Emails suggesting that employees not make payments to suppliers before a certain date to temporarily improve margins and ensure that Tesco was not seen as underperforming. The report also uncovered that some payments were delayed by nearly two years, and, in some cases, the supplier simply gave up asking.</a:t>
            </a:r>
            <a:r>
              <a:rPr lang="en-US" sz="2000" b="0" i="0" dirty="0">
                <a:solidFill>
                  <a:srgbClr val="000000"/>
                </a:solidFill>
                <a:latin typeface="Cambria"/>
                <a:ea typeface="Cambria"/>
                <a:cs typeface="Cambria"/>
              </a:rPr>
              <a:t> </a:t>
            </a:r>
          </a:p>
          <a:p>
            <a:pPr algn="l" rtl="0">
              <a:lnSpc>
                <a:spcPts val="1553"/>
              </a:lnSpc>
            </a:pPr>
            <a:r>
              <a:rPr lang="en-US" sz="2000" b="0" i="0">
                <a:solidFill>
                  <a:srgbClr val="000000"/>
                </a:solidFill>
                <a:latin typeface="Cambria"/>
                <a:ea typeface="Segoe UI"/>
                <a:cs typeface="Segoe UI"/>
              </a:rPr>
              <a:t>In 2014, Tesco agreed to pay £129 million penalty after a series of investigations into the scandal. While building a new culture of trust and transparency may take time, Tesco has improved its communication channels with suppliers, a majority of whom say they now have a better relationship with Tesco than they did previously.</a:t>
            </a:r>
            <a:r>
              <a:rPr lang="en-US" sz="2000" b="0" i="0" dirty="0">
                <a:solidFill>
                  <a:srgbClr val="000000"/>
                </a:solidFill>
                <a:latin typeface="Cambria"/>
                <a:ea typeface="Cambria"/>
                <a:cs typeface="Cambria"/>
              </a:rPr>
              <a:t> </a:t>
            </a:r>
          </a:p>
          <a:p>
            <a:pPr algn="l" rtl="0">
              <a:lnSpc>
                <a:spcPts val="1553"/>
              </a:lnSpc>
            </a:pPr>
            <a:r>
              <a:rPr lang="en-US" sz="2000" b="0" i="0">
                <a:solidFill>
                  <a:srgbClr val="000000"/>
                </a:solidFill>
                <a:latin typeface="Cambria"/>
                <a:ea typeface="Segoe UI"/>
                <a:cs typeface="Segoe UI"/>
              </a:rPr>
              <a:t>Five years after the 2014 scandal, the new reforms under Dave Lewis may have paid off. The 2018–19 results showed that operating profits increased by 34 percent while the group sales rose 11.5 percent, beating forecasts for the year.</a:t>
            </a:r>
            <a:r>
              <a:rPr lang="en-US" sz="2000" b="0" i="0" dirty="0">
                <a:solidFill>
                  <a:srgbClr val="000000"/>
                </a:solidFill>
                <a:latin typeface="WordVisiCarriageReturn_MSFontService"/>
                <a:ea typeface="WordVisiCarriageReturn_MSFontService"/>
                <a:cs typeface="WordVisiCarriageReturn_MSFontService"/>
              </a:rPr>
              <a:t> </a:t>
            </a:r>
            <a:br>
              <a:rPr lang="en-US" sz="2000" b="0" i="0" dirty="0">
                <a:latin typeface="WordVisiCarriageReturn_MSFontService"/>
                <a:ea typeface="WordVisiCarriageReturn_MSFontService"/>
                <a:cs typeface="WordVisiCarriageReturn_MSFontService"/>
              </a:rPr>
            </a:br>
            <a:r>
              <a:rPr lang="en-US" sz="2000" b="0" i="0" dirty="0">
                <a:solidFill>
                  <a:srgbClr val="000000"/>
                </a:solidFill>
                <a:latin typeface="Cambria"/>
                <a:ea typeface="Cambria"/>
                <a:cs typeface="Cambria"/>
              </a:rPr>
              <a:t> </a:t>
            </a:r>
            <a:endParaRPr lang="en-US" sz="2000">
              <a:ea typeface="Calibri"/>
              <a:cs typeface="Calibri"/>
            </a:endParaRPr>
          </a:p>
        </p:txBody>
      </p:sp>
    </p:spTree>
    <p:extLst>
      <p:ext uri="{BB962C8B-B14F-4D97-AF65-F5344CB8AC3E}">
        <p14:creationId xmlns:p14="http://schemas.microsoft.com/office/powerpoint/2010/main" val="356438351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0945A-EC45-6521-1994-0ACCFCD9468E}"/>
              </a:ext>
            </a:extLst>
          </p:cNvPr>
          <p:cNvSpPr>
            <a:spLocks noGrp="1"/>
          </p:cNvSpPr>
          <p:nvPr>
            <p:ph type="title"/>
          </p:nvPr>
        </p:nvSpPr>
        <p:spPr/>
        <p:txBody>
          <a:bodyPr>
            <a:normAutofit/>
          </a:bodyPr>
          <a:lstStyle/>
          <a:p>
            <a:pPr algn="ctr"/>
            <a:r>
              <a:rPr lang="en-US" sz="6000">
                <a:highlight>
                  <a:srgbClr val="FFFFFF"/>
                </a:highlight>
                <a:latin typeface="Calibri"/>
                <a:ea typeface="Calibri"/>
                <a:cs typeface="Calibri"/>
              </a:rPr>
              <a:t>Discussion Questions</a:t>
            </a:r>
            <a:endParaRPr lang="en-US"/>
          </a:p>
        </p:txBody>
      </p:sp>
      <p:sp>
        <p:nvSpPr>
          <p:cNvPr id="3" name="Content Placeholder 2">
            <a:extLst>
              <a:ext uri="{FF2B5EF4-FFF2-40B4-BE49-F238E27FC236}">
                <a16:creationId xmlns:a16="http://schemas.microsoft.com/office/drawing/2014/main" id="{AEA6FF4B-9674-F9A7-FBDF-4523392D7620}"/>
              </a:ext>
            </a:extLst>
          </p:cNvPr>
          <p:cNvSpPr>
            <a:spLocks noGrp="1"/>
          </p:cNvSpPr>
          <p:nvPr>
            <p:ph idx="1"/>
          </p:nvPr>
        </p:nvSpPr>
        <p:spPr/>
        <p:txBody>
          <a:bodyPr vert="horz" lIns="91440" tIns="45720" rIns="91440" bIns="45720" rtlCol="0" anchor="t">
            <a:normAutofit/>
          </a:bodyPr>
          <a:lstStyle/>
          <a:p>
            <a:r>
              <a:rPr lang="en-US" sz="2400">
                <a:highlight>
                  <a:srgbClr val="FFFFFF"/>
                </a:highlight>
                <a:latin typeface="Cambria"/>
                <a:ea typeface="Cambria"/>
              </a:rPr>
              <a:t>1. Describe Tesco’s culture under the old management and Dave Lewis’ response to making a cultural change.</a:t>
            </a:r>
          </a:p>
          <a:p>
            <a:r>
              <a:rPr lang="en-US" sz="2400">
                <a:highlight>
                  <a:srgbClr val="FFFFFF"/>
                </a:highlight>
                <a:latin typeface="Cambria"/>
                <a:ea typeface="Cambria"/>
              </a:rPr>
              <a:t>2. Which stakeholder groups are affected by the scandal discussed in the case?</a:t>
            </a:r>
          </a:p>
          <a:p>
            <a:r>
              <a:rPr lang="en-US" sz="2400">
                <a:highlight>
                  <a:srgbClr val="FFFFFF"/>
                </a:highlight>
                <a:latin typeface="Cambria"/>
                <a:ea typeface="Cambria"/>
              </a:rPr>
              <a:t>3. How is the email sent to staff members linked to Dave Lewis’ view that the organization’s culture requires change?</a:t>
            </a:r>
          </a:p>
          <a:p>
            <a:r>
              <a:rPr lang="en-US" sz="2400">
                <a:highlight>
                  <a:srgbClr val="FFFFFF"/>
                </a:highlight>
                <a:latin typeface="Cambria"/>
                <a:ea typeface="Cambria"/>
              </a:rPr>
              <a:t>4. Imagine you are looking to join Tesco. How would Tesco’s organizational story affect your decision? Consider both the scandal and how it was managed.</a:t>
            </a:r>
          </a:p>
          <a:p>
            <a:pPr marL="0" indent="0">
              <a:buNone/>
            </a:pPr>
            <a:endParaRPr lang="en-US" sz="5400" dirty="0">
              <a:ea typeface="Calibri"/>
              <a:cs typeface="Calibri"/>
            </a:endParaRPr>
          </a:p>
        </p:txBody>
      </p:sp>
    </p:spTree>
    <p:extLst>
      <p:ext uri="{BB962C8B-B14F-4D97-AF65-F5344CB8AC3E}">
        <p14:creationId xmlns:p14="http://schemas.microsoft.com/office/powerpoint/2010/main" val="211096190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1BA70-AC83-7959-814C-957089F7810E}"/>
              </a:ext>
            </a:extLst>
          </p:cNvPr>
          <p:cNvSpPr>
            <a:spLocks noGrp="1"/>
          </p:cNvSpPr>
          <p:nvPr>
            <p:ph type="title"/>
          </p:nvPr>
        </p:nvSpPr>
        <p:spPr/>
        <p:txBody>
          <a:bodyPr>
            <a:normAutofit fontScale="90000"/>
          </a:bodyPr>
          <a:lstStyle/>
          <a:p>
            <a:pPr marL="228600" indent="-228600">
              <a:spcBef>
                <a:spcPts val="1000"/>
              </a:spcBef>
            </a:pPr>
            <a:br>
              <a:rPr lang="en-US" sz="4000" b="1" dirty="0">
                <a:latin typeface="Segoe UI"/>
                <a:cs typeface="Segoe UI"/>
              </a:rPr>
            </a:br>
            <a:br>
              <a:rPr lang="en-US" sz="4000" b="1" dirty="0">
                <a:latin typeface="Segoe UI"/>
                <a:cs typeface="Segoe UI"/>
              </a:rPr>
            </a:br>
            <a:r>
              <a:rPr lang="en-US" sz="3600" b="1">
                <a:highlight>
                  <a:srgbClr val="FFFFFF"/>
                </a:highlight>
                <a:latin typeface="Cambria"/>
                <a:ea typeface="Cambria"/>
                <a:cs typeface="Segoe UI"/>
              </a:rPr>
              <a:t>1. Describe Tesco’s culture under the old management and Dave Lewis’response to making a cultural change.</a:t>
            </a:r>
            <a:endParaRPr lang="en-US" sz="3600" b="1">
              <a:latin typeface="Cambria"/>
              <a:ea typeface="Cambria"/>
              <a:cs typeface="Segoe UI"/>
            </a:endParaRPr>
          </a:p>
          <a:p>
            <a:endParaRPr lang="en-US" sz="5300" b="1"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1C8057E-430B-4857-9D9D-239CFE77A66F}"/>
              </a:ext>
            </a:extLst>
          </p:cNvPr>
          <p:cNvSpPr>
            <a:spLocks noGrp="1"/>
          </p:cNvSpPr>
          <p:nvPr>
            <p:ph idx="1"/>
          </p:nvPr>
        </p:nvSpPr>
        <p:spPr/>
        <p:txBody>
          <a:bodyPr vert="horz" lIns="91440" tIns="45720" rIns="91440" bIns="45720" rtlCol="0" anchor="t">
            <a:normAutofit lnSpcReduction="10000"/>
          </a:bodyPr>
          <a:lstStyle/>
          <a:p>
            <a:r>
              <a:rPr lang="en-US" sz="3500" b="1">
                <a:latin typeface="Segoe UI"/>
                <a:cs typeface="Segoe UI"/>
              </a:rPr>
              <a:t>Tesco’s culture under old management vs Dave Lewis’s response</a:t>
            </a:r>
            <a:endParaRPr lang="en-US" sz="3500">
              <a:latin typeface="Segoe UI"/>
              <a:cs typeface="Segoe UI"/>
            </a:endParaRPr>
          </a:p>
          <a:p>
            <a:r>
              <a:rPr lang="en-US" sz="3500" b="1"/>
              <a:t>Old management culture</a:t>
            </a:r>
            <a:endParaRPr lang="en-US" sz="3500">
              <a:ea typeface="Calibri" panose="020F0502020204030204"/>
              <a:cs typeface="Calibri" panose="020F0502020204030204"/>
            </a:endParaRPr>
          </a:p>
          <a:p>
            <a:r>
              <a:rPr lang="en-US" sz="1800" b="1" dirty="0">
                <a:latin typeface="Segoe UI"/>
                <a:cs typeface="Segoe UI"/>
              </a:rPr>
              <a:t>Profit-driven and target-focused</a:t>
            </a:r>
            <a:r>
              <a:rPr lang="en-US" sz="1800" dirty="0">
                <a:latin typeface="Segoe UI"/>
                <a:cs typeface="Segoe UI"/>
              </a:rPr>
              <a:t>: Strong emphasis on meeting financial targets and maintaining share price.</a:t>
            </a:r>
            <a:endParaRPr lang="en-US" sz="1800">
              <a:ea typeface="Calibri"/>
              <a:cs typeface="Calibri"/>
            </a:endParaRPr>
          </a:p>
          <a:p>
            <a:r>
              <a:rPr lang="en-US" sz="1800" b="1" dirty="0">
                <a:latin typeface="Segoe UI"/>
                <a:cs typeface="Segoe UI"/>
              </a:rPr>
              <a:t>Short-term performance orientation</a:t>
            </a:r>
            <a:r>
              <a:rPr lang="en-US" sz="1800" dirty="0">
                <a:latin typeface="Segoe UI"/>
                <a:cs typeface="Segoe UI"/>
              </a:rPr>
              <a:t>: Practices such as delaying payments to suppliers and </a:t>
            </a:r>
            <a:r>
              <a:rPr lang="en-US" sz="1800" dirty="0" err="1">
                <a:latin typeface="Segoe UI"/>
                <a:cs typeface="Segoe UI"/>
              </a:rPr>
              <a:t>recognising</a:t>
            </a:r>
            <a:r>
              <a:rPr lang="en-US" sz="1800" dirty="0">
                <a:latin typeface="Segoe UI"/>
                <a:cs typeface="Segoe UI"/>
              </a:rPr>
              <a:t> supplier payments as profit.</a:t>
            </a:r>
            <a:endParaRPr lang="en-US" sz="1800">
              <a:ea typeface="Calibri"/>
              <a:cs typeface="Calibri"/>
            </a:endParaRPr>
          </a:p>
          <a:p>
            <a:r>
              <a:rPr lang="en-US" sz="1800" b="1">
                <a:latin typeface="Segoe UI"/>
                <a:cs typeface="Segoe UI"/>
              </a:rPr>
              <a:t>Weak ethical standards</a:t>
            </a:r>
            <a:r>
              <a:rPr lang="en-US" sz="1800">
                <a:latin typeface="Segoe UI"/>
                <a:cs typeface="Segoe UI"/>
              </a:rPr>
              <a:t>: Manipulation of financial reporting (overstating profits by £250–£263 million).</a:t>
            </a:r>
            <a:endParaRPr lang="en-US" sz="1800">
              <a:ea typeface="Calibri"/>
              <a:cs typeface="Calibri"/>
            </a:endParaRPr>
          </a:p>
          <a:p>
            <a:r>
              <a:rPr lang="en-US" sz="1800" b="1">
                <a:latin typeface="Segoe UI"/>
                <a:cs typeface="Segoe UI"/>
              </a:rPr>
              <a:t>Poor supplier relationships</a:t>
            </a:r>
            <a:r>
              <a:rPr lang="en-US" sz="1800">
                <a:latin typeface="Segoe UI"/>
                <a:cs typeface="Segoe UI"/>
              </a:rPr>
              <a:t>: Suppliers were treated unfairly, with delayed payments (sometimes up to two years).</a:t>
            </a:r>
            <a:endParaRPr lang="en-US" sz="1800">
              <a:ea typeface="Calibri"/>
              <a:cs typeface="Calibri"/>
            </a:endParaRPr>
          </a:p>
          <a:p>
            <a:r>
              <a:rPr lang="en-US" sz="1800" b="1">
                <a:latin typeface="Segoe UI"/>
                <a:cs typeface="Segoe UI"/>
              </a:rPr>
              <a:t>Lack of transparency and trust</a:t>
            </a:r>
            <a:r>
              <a:rPr lang="en-US" sz="1800">
                <a:latin typeface="Segoe UI"/>
                <a:cs typeface="Segoe UI"/>
              </a:rPr>
              <a:t>: Internal emails showed intentional manipulation to improve margins.</a:t>
            </a:r>
            <a:endParaRPr lang="en-US" sz="18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137030311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3B605-CB1A-7970-B553-B1984C6271F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6E5D43A-5410-48C3-183B-EE55D4E80C1E}"/>
              </a:ext>
            </a:extLst>
          </p:cNvPr>
          <p:cNvSpPr>
            <a:spLocks noGrp="1"/>
          </p:cNvSpPr>
          <p:nvPr>
            <p:ph idx="1"/>
          </p:nvPr>
        </p:nvSpPr>
        <p:spPr/>
        <p:txBody>
          <a:bodyPr vert="horz" lIns="91440" tIns="45720" rIns="91440" bIns="45720" rtlCol="0" anchor="t">
            <a:normAutofit/>
          </a:bodyPr>
          <a:lstStyle/>
          <a:p>
            <a:r>
              <a:rPr lang="en-US" b="1"/>
              <a:t>Dave Lewis’s response</a:t>
            </a:r>
            <a:endParaRPr lang="en-US">
              <a:ea typeface="Calibri" panose="020F0502020204030204"/>
              <a:cs typeface="Calibri" panose="020F0502020204030204"/>
            </a:endParaRPr>
          </a:p>
          <a:p>
            <a:r>
              <a:rPr lang="en-US" sz="1800" b="1">
                <a:latin typeface="Segoe UI"/>
                <a:cs typeface="Segoe UI"/>
              </a:rPr>
              <a:t>Immediate cultural reset</a:t>
            </a:r>
            <a:r>
              <a:rPr lang="en-US" sz="1800">
                <a:latin typeface="Segoe UI"/>
                <a:cs typeface="Segoe UI"/>
              </a:rPr>
              <a:t>: Within weeks, Lewis communicated the need for change.</a:t>
            </a:r>
            <a:endParaRPr lang="en-US" sz="1800">
              <a:ea typeface="Calibri"/>
              <a:cs typeface="Calibri"/>
            </a:endParaRPr>
          </a:p>
          <a:p>
            <a:r>
              <a:rPr lang="en-US" sz="1800" b="1">
                <a:latin typeface="Segoe UI"/>
                <a:cs typeface="Segoe UI"/>
              </a:rPr>
              <a:t>Customer-focused approach</a:t>
            </a:r>
            <a:r>
              <a:rPr lang="en-US" sz="1800">
                <a:latin typeface="Segoe UI"/>
                <a:cs typeface="Segoe UI"/>
              </a:rPr>
              <a:t>: Shift emphasis from internal financial metrics to customers.</a:t>
            </a:r>
            <a:endParaRPr lang="en-US" sz="1800">
              <a:ea typeface="Calibri"/>
              <a:cs typeface="Calibri"/>
            </a:endParaRPr>
          </a:p>
          <a:p>
            <a:r>
              <a:rPr lang="en-US" sz="1800" b="1">
                <a:latin typeface="Segoe UI"/>
                <a:cs typeface="Segoe UI"/>
              </a:rPr>
              <a:t>Transparency and honesty</a:t>
            </a:r>
            <a:r>
              <a:rPr lang="en-US" sz="1800">
                <a:latin typeface="Segoe UI"/>
                <a:cs typeface="Segoe UI"/>
              </a:rPr>
              <a:t>: Promoted openness and ethical practices.</a:t>
            </a:r>
            <a:endParaRPr lang="en-US" sz="1800">
              <a:ea typeface="Calibri"/>
              <a:cs typeface="Calibri"/>
            </a:endParaRPr>
          </a:p>
          <a:p>
            <a:r>
              <a:rPr lang="en-US" sz="1800" b="1">
                <a:latin typeface="Segoe UI"/>
                <a:cs typeface="Segoe UI"/>
              </a:rPr>
              <a:t>Improved supplier relationships</a:t>
            </a:r>
            <a:r>
              <a:rPr lang="en-US" sz="1800">
                <a:latin typeface="Segoe UI"/>
                <a:cs typeface="Segoe UI"/>
              </a:rPr>
              <a:t>: Strengthened communication and fairness with suppliers.</a:t>
            </a:r>
            <a:endParaRPr lang="en-US" sz="1800">
              <a:ea typeface="Calibri"/>
              <a:cs typeface="Calibri"/>
            </a:endParaRPr>
          </a:p>
          <a:p>
            <a:r>
              <a:rPr lang="en-US" sz="1800" b="1">
                <a:latin typeface="Segoe UI"/>
                <a:cs typeface="Segoe UI"/>
              </a:rPr>
              <a:t>Long-term rebuilding of trust</a:t>
            </a:r>
            <a:r>
              <a:rPr lang="en-US" sz="1800">
                <a:latin typeface="Segoe UI"/>
                <a:cs typeface="Segoe UI"/>
              </a:rPr>
              <a:t>: Focus on restoring stakeholder confidence.</a:t>
            </a:r>
            <a:endParaRPr lang="en-US" sz="1800">
              <a:ea typeface="Calibri"/>
              <a:cs typeface="Calibri"/>
            </a:endParaRPr>
          </a:p>
          <a:p>
            <a:r>
              <a:rPr lang="en-US" sz="1800" b="1">
                <a:latin typeface="Segoe UI"/>
                <a:cs typeface="Segoe UI"/>
              </a:rPr>
              <a:t>Accountability and compliance</a:t>
            </a:r>
            <a:r>
              <a:rPr lang="en-US" sz="1800">
                <a:latin typeface="Segoe UI"/>
                <a:cs typeface="Segoe UI"/>
              </a:rPr>
              <a:t>: Addressed investigation outcomes and accepted penalties (£129 million).</a:t>
            </a:r>
            <a:endParaRPr lang="en-US" sz="1800">
              <a:ea typeface="Calibri"/>
              <a:cs typeface="Calibri"/>
            </a:endParaRPr>
          </a:p>
          <a:p>
            <a:r>
              <a:rPr lang="en-US" sz="1800">
                <a:latin typeface="Segoe UI"/>
                <a:cs typeface="Segoe UI"/>
              </a:rPr>
              <a:t>👉 </a:t>
            </a:r>
            <a:r>
              <a:rPr lang="en-US" sz="1800" b="1">
                <a:latin typeface="Segoe UI"/>
                <a:cs typeface="Segoe UI"/>
              </a:rPr>
              <a:t>Summary</a:t>
            </a:r>
            <a:r>
              <a:rPr lang="en-US" sz="1800">
                <a:latin typeface="Segoe UI"/>
                <a:cs typeface="Segoe UI"/>
              </a:rPr>
              <a:t>: Tesco moved from a </a:t>
            </a:r>
            <a:r>
              <a:rPr lang="en-US" sz="1800" b="1">
                <a:latin typeface="Segoe UI"/>
                <a:cs typeface="Segoe UI"/>
              </a:rPr>
              <a:t>results-at-any-cost culture</a:t>
            </a:r>
            <a:r>
              <a:rPr lang="en-US" sz="1800">
                <a:latin typeface="Segoe UI"/>
                <a:cs typeface="Segoe UI"/>
              </a:rPr>
              <a:t> to a </a:t>
            </a:r>
            <a:r>
              <a:rPr lang="en-US" sz="1800" b="1">
                <a:latin typeface="Segoe UI"/>
                <a:cs typeface="Segoe UI"/>
              </a:rPr>
              <a:t>values-driven, transparent, stakeholder-focused culture</a:t>
            </a:r>
            <a:r>
              <a:rPr lang="en-US" sz="1800">
                <a:latin typeface="Segoe UI"/>
                <a:cs typeface="Segoe UI"/>
              </a:rPr>
              <a:t> under Dave Lewis.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49120776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1F4C7-0B66-96D3-8AB0-CF82CED97C94}"/>
              </a:ext>
            </a:extLst>
          </p:cNvPr>
          <p:cNvSpPr>
            <a:spLocks noGrp="1"/>
          </p:cNvSpPr>
          <p:nvPr>
            <p:ph type="title"/>
          </p:nvPr>
        </p:nvSpPr>
        <p:spPr/>
        <p:txBody>
          <a:bodyPr>
            <a:normAutofit fontScale="90000"/>
          </a:bodyPr>
          <a:lstStyle/>
          <a:p>
            <a:br>
              <a:rPr lang="en-US" sz="2400" dirty="0">
                <a:highlight>
                  <a:srgbClr val="FFFFFF"/>
                </a:highlight>
                <a:latin typeface="Cambria"/>
                <a:ea typeface="Cambria"/>
                <a:cs typeface="Segoe UI"/>
              </a:rPr>
            </a:br>
            <a:br>
              <a:rPr lang="en-US" sz="2400" dirty="0">
                <a:highlight>
                  <a:srgbClr val="FFFFFF"/>
                </a:highlight>
                <a:latin typeface="Cambria"/>
                <a:ea typeface="Cambria"/>
                <a:cs typeface="Segoe UI"/>
              </a:rPr>
            </a:br>
            <a:br>
              <a:rPr lang="en-US" sz="2400" dirty="0">
                <a:highlight>
                  <a:srgbClr val="FFFFFF"/>
                </a:highlight>
                <a:latin typeface="Cambria"/>
                <a:ea typeface="Cambria"/>
                <a:cs typeface="Segoe UI"/>
              </a:rPr>
            </a:br>
            <a:r>
              <a:rPr lang="en-US" sz="3600" b="1" dirty="0">
                <a:highlight>
                  <a:srgbClr val="FFFFFF"/>
                </a:highlight>
                <a:latin typeface="Cambria"/>
                <a:ea typeface="Cambria"/>
                <a:cs typeface="Segoe UI"/>
              </a:rPr>
              <a:t>2. Which stakeholder groups are affected by the scandal discussed in </a:t>
            </a:r>
            <a:r>
              <a:rPr lang="en-US" sz="3600" b="1" dirty="0" err="1">
                <a:highlight>
                  <a:srgbClr val="FFFFFF"/>
                </a:highlight>
                <a:latin typeface="Cambria"/>
                <a:ea typeface="Cambria"/>
                <a:cs typeface="Segoe UI"/>
              </a:rPr>
              <a:t>thecase</a:t>
            </a:r>
            <a:r>
              <a:rPr lang="en-US" sz="3600" b="1" dirty="0">
                <a:highlight>
                  <a:srgbClr val="FFFFFF"/>
                </a:highlight>
                <a:latin typeface="Cambria"/>
                <a:ea typeface="Cambria"/>
                <a:cs typeface="Segoe UI"/>
              </a:rPr>
              <a:t>?</a:t>
            </a:r>
            <a:br>
              <a:rPr lang="en-US" sz="3600" b="1" dirty="0">
                <a:latin typeface="Segoe UI"/>
                <a:cs typeface="Segoe UI"/>
              </a:rPr>
            </a:br>
            <a:br>
              <a:rPr lang="en-US" sz="3600" b="1" dirty="0">
                <a:latin typeface="Segoe UI"/>
                <a:cs typeface="Segoe UI"/>
              </a:rPr>
            </a:br>
            <a:endParaRPr lang="en-US" sz="2400">
              <a:latin typeface="Segoe UI"/>
              <a:ea typeface="Calibri Light" panose="020F0302020204030204"/>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EB12992-D888-8C78-38F7-D06DBC8A7B98}"/>
              </a:ext>
            </a:extLst>
          </p:cNvPr>
          <p:cNvSpPr>
            <a:spLocks noGrp="1"/>
          </p:cNvSpPr>
          <p:nvPr>
            <p:ph idx="1"/>
          </p:nvPr>
        </p:nvSpPr>
        <p:spPr/>
        <p:txBody>
          <a:bodyPr vert="horz" lIns="91440" tIns="45720" rIns="91440" bIns="45720" rtlCol="0" anchor="t">
            <a:normAutofit lnSpcReduction="10000"/>
          </a:bodyPr>
          <a:lstStyle/>
          <a:p>
            <a:r>
              <a:rPr lang="en-US" sz="2400">
                <a:latin typeface="Segoe UI"/>
                <a:cs typeface="Segoe UI"/>
              </a:rPr>
              <a:t>Stakeholder groups affected by the scandal</a:t>
            </a:r>
          </a:p>
          <a:p>
            <a:r>
              <a:rPr lang="en-US" sz="2000">
                <a:latin typeface="Segoe UI"/>
                <a:cs typeface="Segoe UI"/>
              </a:rPr>
              <a:t>The scandal had wide-ranging effects on multiple stakeholders:</a:t>
            </a:r>
            <a:endParaRPr lang="en-US" sz="2000">
              <a:ea typeface="Calibri" panose="020F0502020204030204"/>
              <a:cs typeface="Calibri" panose="020F0502020204030204"/>
            </a:endParaRPr>
          </a:p>
          <a:p>
            <a:r>
              <a:rPr lang="en-US" b="1"/>
              <a:t>1. Shareholders</a:t>
            </a:r>
            <a:endParaRPr lang="en-US"/>
          </a:p>
          <a:p>
            <a:r>
              <a:rPr lang="en-US" sz="1600">
                <a:latin typeface="Segoe UI"/>
                <a:cs typeface="Segoe UI"/>
              </a:rPr>
              <a:t>Share price dropped by </a:t>
            </a:r>
            <a:r>
              <a:rPr lang="en-US" sz="1600" b="1">
                <a:latin typeface="Segoe UI"/>
                <a:cs typeface="Segoe UI"/>
              </a:rPr>
              <a:t>12%</a:t>
            </a:r>
            <a:r>
              <a:rPr lang="en-US" sz="1600">
                <a:latin typeface="Segoe UI"/>
                <a:cs typeface="Segoe UI"/>
              </a:rPr>
              <a:t>, wiping out </a:t>
            </a:r>
            <a:r>
              <a:rPr lang="en-US" sz="1600" b="1">
                <a:latin typeface="Segoe UI"/>
                <a:cs typeface="Segoe UI"/>
              </a:rPr>
              <a:t>£2 billion in market value</a:t>
            </a:r>
            <a:r>
              <a:rPr lang="en-US" sz="1600">
                <a:latin typeface="Segoe UI"/>
                <a:cs typeface="Segoe UI"/>
              </a:rPr>
              <a:t>.</a:t>
            </a:r>
            <a:endParaRPr lang="en-US" sz="1600">
              <a:ea typeface="Calibri"/>
              <a:cs typeface="Calibri"/>
            </a:endParaRPr>
          </a:p>
          <a:p>
            <a:r>
              <a:rPr lang="en-US" sz="1600">
                <a:latin typeface="Segoe UI"/>
                <a:cs typeface="Segoe UI"/>
              </a:rPr>
              <a:t>Loss of confidence in management.</a:t>
            </a:r>
            <a:endParaRPr lang="en-US" sz="1600">
              <a:ea typeface="Calibri"/>
              <a:cs typeface="Calibri"/>
            </a:endParaRPr>
          </a:p>
          <a:p>
            <a:r>
              <a:rPr lang="en-US" b="1"/>
              <a:t>2. Suppliers</a:t>
            </a:r>
            <a:endParaRPr lang="en-US"/>
          </a:p>
          <a:p>
            <a:r>
              <a:rPr lang="en-US" sz="1600">
                <a:latin typeface="Segoe UI"/>
                <a:cs typeface="Segoe UI"/>
              </a:rPr>
              <a:t>Payments delayed significantly, harming cash flow.</a:t>
            </a:r>
            <a:endParaRPr lang="en-US" sz="1600">
              <a:ea typeface="Calibri"/>
              <a:cs typeface="Calibri"/>
            </a:endParaRPr>
          </a:p>
          <a:p>
            <a:r>
              <a:rPr lang="en-US" sz="1600">
                <a:latin typeface="Segoe UI"/>
                <a:cs typeface="Segoe UI"/>
              </a:rPr>
              <a:t>Trust in Tesco deteriorated.</a:t>
            </a:r>
            <a:endParaRPr lang="en-US" sz="1600">
              <a:ea typeface="Calibri"/>
              <a:cs typeface="Calibri"/>
            </a:endParaRPr>
          </a:p>
          <a:p>
            <a:r>
              <a:rPr lang="en-US" b="1"/>
              <a:t>3. Employees</a:t>
            </a:r>
            <a:endParaRPr lang="en-US"/>
          </a:p>
          <a:p>
            <a:r>
              <a:rPr lang="en-US" sz="1400">
                <a:latin typeface="Segoe UI"/>
                <a:cs typeface="Segoe UI"/>
              </a:rPr>
              <a:t>Uncertainty about company stability and culture.</a:t>
            </a:r>
            <a:endParaRPr lang="en-US" sz="1400">
              <a:ea typeface="Calibri"/>
              <a:cs typeface="Calibri"/>
            </a:endParaRPr>
          </a:p>
          <a:p>
            <a:r>
              <a:rPr lang="en-US" sz="1400">
                <a:latin typeface="Segoe UI"/>
                <a:cs typeface="Segoe UI"/>
              </a:rPr>
              <a:t>Pressure from unethical practices in old culture.</a:t>
            </a:r>
            <a:endParaRPr lang="en-US" sz="1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14365389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6F47-8C0D-FE4D-94CA-AC472B08C45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B466D8F-5302-5D14-8306-A4DE4817052B}"/>
              </a:ext>
            </a:extLst>
          </p:cNvPr>
          <p:cNvSpPr>
            <a:spLocks noGrp="1"/>
          </p:cNvSpPr>
          <p:nvPr>
            <p:ph idx="1"/>
          </p:nvPr>
        </p:nvSpPr>
        <p:spPr/>
        <p:txBody>
          <a:bodyPr vert="horz" lIns="91440" tIns="45720" rIns="91440" bIns="45720" rtlCol="0" anchor="t">
            <a:normAutofit/>
          </a:bodyPr>
          <a:lstStyle/>
          <a:p>
            <a:r>
              <a:rPr lang="en-US" b="1"/>
              <a:t>4. Customers</a:t>
            </a:r>
            <a:endParaRPr lang="en-US">
              <a:ea typeface="Calibri" panose="020F0502020204030204"/>
              <a:cs typeface="Calibri" panose="020F0502020204030204"/>
            </a:endParaRPr>
          </a:p>
          <a:p>
            <a:r>
              <a:rPr lang="en-US" sz="2000">
                <a:latin typeface="Segoe UI"/>
                <a:cs typeface="Segoe UI"/>
              </a:rPr>
              <a:t>Trust in the Tesco brand weakened due to fraud and transparency issues.</a:t>
            </a:r>
            <a:endParaRPr lang="en-US" sz="2000">
              <a:ea typeface="Calibri"/>
              <a:cs typeface="Calibri"/>
            </a:endParaRPr>
          </a:p>
          <a:p>
            <a:r>
              <a:rPr lang="en-US" b="1"/>
              <a:t>5. Regulators and authorities</a:t>
            </a:r>
            <a:endParaRPr lang="en-US"/>
          </a:p>
          <a:p>
            <a:r>
              <a:rPr lang="en-US" sz="1800">
                <a:latin typeface="Segoe UI"/>
                <a:cs typeface="Segoe UI"/>
              </a:rPr>
              <a:t>Grocery Code Adjudicator and Serious Fraud Office launched investigations.</a:t>
            </a:r>
            <a:endParaRPr lang="en-US" sz="1800">
              <a:ea typeface="Calibri"/>
              <a:cs typeface="Calibri"/>
            </a:endParaRPr>
          </a:p>
          <a:p>
            <a:r>
              <a:rPr lang="en-US" sz="1800">
                <a:latin typeface="Segoe UI"/>
                <a:cs typeface="Segoe UI"/>
              </a:rPr>
              <a:t>Enforcement actions and penalties imposed.</a:t>
            </a:r>
            <a:endParaRPr lang="en-US" sz="1800">
              <a:ea typeface="Calibri"/>
              <a:cs typeface="Calibri"/>
            </a:endParaRPr>
          </a:p>
          <a:p>
            <a:r>
              <a:rPr lang="en-US" b="1"/>
              <a:t>6. Management and leadership</a:t>
            </a:r>
            <a:endParaRPr lang="en-US"/>
          </a:p>
          <a:p>
            <a:r>
              <a:rPr lang="en-US" sz="2000">
                <a:latin typeface="Segoe UI"/>
                <a:cs typeface="Segoe UI"/>
              </a:rPr>
              <a:t>Reputational damage, leadership changes, and scrutiny.</a:t>
            </a:r>
            <a:endParaRPr lang="en-US" sz="2000">
              <a:ea typeface="Calibri"/>
              <a:cs typeface="Calibri"/>
            </a:endParaRPr>
          </a:p>
          <a:p>
            <a:endParaRPr lang="en-US" sz="1600" b="1" dirty="0">
              <a:latin typeface="Segoe UI"/>
              <a:cs typeface="Segoe UI"/>
            </a:endParaRPr>
          </a:p>
          <a:p>
            <a:r>
              <a:rPr lang="en-US" sz="2000" b="1">
                <a:latin typeface="Segoe UI"/>
                <a:cs typeface="Segoe UI"/>
              </a:rPr>
              <a:t>Summary</a:t>
            </a:r>
            <a:r>
              <a:rPr lang="en-US" sz="2000">
                <a:latin typeface="Segoe UI"/>
                <a:cs typeface="Segoe UI"/>
              </a:rPr>
              <a:t>: The scandal affected </a:t>
            </a:r>
            <a:r>
              <a:rPr lang="en-US" sz="2000" b="1">
                <a:latin typeface="Segoe UI"/>
                <a:cs typeface="Segoe UI"/>
              </a:rPr>
              <a:t>financial, relational, and reputational interests across all major stakeholder groups</a:t>
            </a:r>
            <a:r>
              <a:rPr lang="en-US" sz="2000">
                <a:latin typeface="Segoe UI"/>
                <a:cs typeface="Segoe UI"/>
              </a:rPr>
              <a:t>.</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36197488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268D-6383-B430-1E26-AF593BDBBC18}"/>
              </a:ext>
            </a:extLst>
          </p:cNvPr>
          <p:cNvSpPr>
            <a:spLocks noGrp="1"/>
          </p:cNvSpPr>
          <p:nvPr>
            <p:ph type="title"/>
          </p:nvPr>
        </p:nvSpPr>
        <p:spPr>
          <a:xfrm>
            <a:off x="838200" y="365125"/>
            <a:ext cx="10515600" cy="830263"/>
          </a:xfrm>
        </p:spPr>
        <p:txBody>
          <a:bodyPr>
            <a:normAutofit fontScale="90000"/>
          </a:bodyPr>
          <a:lstStyle/>
          <a:p>
            <a:pPr marL="228600" indent="-228600">
              <a:spcBef>
                <a:spcPts val="1000"/>
              </a:spcBef>
            </a:pPr>
            <a:r>
              <a:rPr lang="en-US" sz="2800" dirty="0">
                <a:latin typeface="Segoe UI"/>
                <a:cs typeface="Segoe UI"/>
              </a:rPr>
              <a:t> </a:t>
            </a:r>
            <a:br>
              <a:rPr lang="en-US" sz="2800" dirty="0">
                <a:latin typeface="Segoe UI"/>
                <a:ea typeface="Cambria"/>
                <a:cs typeface="Segoe UI"/>
              </a:rPr>
            </a:br>
            <a:br>
              <a:rPr lang="en-US" sz="2800" dirty="0">
                <a:latin typeface="Segoe UI"/>
                <a:ea typeface="Cambria"/>
                <a:cs typeface="Segoe UI"/>
              </a:rPr>
            </a:br>
            <a:br>
              <a:rPr lang="en-US" sz="2800" dirty="0">
                <a:latin typeface="Segoe UI"/>
                <a:ea typeface="Cambria"/>
                <a:cs typeface="Segoe UI"/>
              </a:rPr>
            </a:br>
            <a:r>
              <a:rPr lang="en-US" sz="3100" b="1">
                <a:highlight>
                  <a:srgbClr val="FFFFFF"/>
                </a:highlight>
                <a:latin typeface="Cambria"/>
                <a:ea typeface="Cambria"/>
                <a:cs typeface="Segoe UI"/>
              </a:rPr>
              <a:t>3. How is the email sent to staff members linked to Dave Lewis’ view that the organization’s</a:t>
            </a:r>
            <a:r>
              <a:rPr lang="en-US" sz="3100" b="1" dirty="0">
                <a:highlight>
                  <a:srgbClr val="FFFFFF"/>
                </a:highlight>
                <a:latin typeface="Cambria"/>
                <a:ea typeface="Cambria"/>
                <a:cs typeface="Segoe UI"/>
              </a:rPr>
              <a:t> culture requires change?</a:t>
            </a:r>
            <a:endParaRPr lang="en-US" sz="3100" b="1">
              <a:latin typeface="Cambria"/>
              <a:ea typeface="Cambria"/>
              <a:cs typeface="Segoe UI"/>
            </a:endParaRPr>
          </a:p>
          <a:p>
            <a:endParaRPr lang="en-US" sz="3600" b="1" dirty="0">
              <a:latin typeface="Segoe UI"/>
              <a:ea typeface="Calibri Light" panose="020F0302020204030204"/>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301585C-E6E0-DB77-4349-30CB89C8FBB2}"/>
              </a:ext>
            </a:extLst>
          </p:cNvPr>
          <p:cNvSpPr>
            <a:spLocks noGrp="1"/>
          </p:cNvSpPr>
          <p:nvPr>
            <p:ph idx="1"/>
          </p:nvPr>
        </p:nvSpPr>
        <p:spPr>
          <a:xfrm>
            <a:off x="838200" y="1482726"/>
            <a:ext cx="10515600" cy="5200423"/>
          </a:xfrm>
        </p:spPr>
        <p:txBody>
          <a:bodyPr vert="horz" lIns="91440" tIns="45720" rIns="91440" bIns="45720" rtlCol="0" anchor="t">
            <a:noAutofit/>
          </a:bodyPr>
          <a:lstStyle/>
          <a:p>
            <a:r>
              <a:rPr lang="en-US" sz="2000">
                <a:latin typeface="Segoe UI"/>
                <a:cs typeface="Segoe UI"/>
              </a:rPr>
              <a:t>Link between Dave Lewis’s email and his view on culture change</a:t>
            </a:r>
            <a:endParaRPr lang="en-US" sz="2000" b="1">
              <a:latin typeface="Segoe UI"/>
              <a:cs typeface="Segoe UI"/>
            </a:endParaRPr>
          </a:p>
          <a:p>
            <a:r>
              <a:rPr lang="en-US" sz="1800" b="1">
                <a:latin typeface="Segoe UI"/>
                <a:cs typeface="Segoe UI"/>
              </a:rPr>
              <a:t>Early communication</a:t>
            </a:r>
            <a:r>
              <a:rPr lang="en-US" sz="1800">
                <a:latin typeface="Segoe UI"/>
                <a:cs typeface="Segoe UI"/>
              </a:rPr>
              <a:t>: Sending an email within three weeks showed urgency and recognition of deep cultural issues.</a:t>
            </a:r>
            <a:endParaRPr lang="en-US" sz="1800">
              <a:ea typeface="Calibri" panose="020F0502020204030204"/>
              <a:cs typeface="Calibri" panose="020F0502020204030204"/>
            </a:endParaRPr>
          </a:p>
          <a:p>
            <a:r>
              <a:rPr lang="en-US" sz="1800" b="1">
                <a:latin typeface="Segoe UI"/>
                <a:cs typeface="Segoe UI"/>
              </a:rPr>
              <a:t>Explicit messaging</a:t>
            </a:r>
            <a:r>
              <a:rPr lang="en-US" sz="1800">
                <a:latin typeface="Segoe UI"/>
                <a:cs typeface="Segoe UI"/>
              </a:rPr>
              <a:t>: The email emphasized: </a:t>
            </a:r>
            <a:endParaRPr lang="en-US" sz="1800">
              <a:ea typeface="Calibri"/>
              <a:cs typeface="Calibri"/>
            </a:endParaRPr>
          </a:p>
          <a:p>
            <a:pPr lvl="1"/>
            <a:r>
              <a:rPr lang="en-US" sz="1800">
                <a:latin typeface="Segoe UI"/>
                <a:cs typeface="Segoe UI"/>
              </a:rPr>
              <a:t>Customer focus</a:t>
            </a:r>
            <a:endParaRPr lang="en-US" sz="1800">
              <a:ea typeface="Calibri"/>
              <a:cs typeface="Calibri"/>
            </a:endParaRPr>
          </a:p>
          <a:p>
            <a:pPr lvl="1"/>
            <a:r>
              <a:rPr lang="en-US" sz="1800">
                <a:latin typeface="Segoe UI"/>
                <a:cs typeface="Segoe UI"/>
              </a:rPr>
              <a:t>Openness</a:t>
            </a:r>
            <a:endParaRPr lang="en-US" sz="1800">
              <a:ea typeface="Calibri"/>
              <a:cs typeface="Calibri"/>
            </a:endParaRPr>
          </a:p>
          <a:p>
            <a:pPr lvl="1"/>
            <a:r>
              <a:rPr lang="en-US" sz="1800">
                <a:latin typeface="Segoe UI"/>
                <a:cs typeface="Segoe UI"/>
              </a:rPr>
              <a:t>Honesty</a:t>
            </a:r>
            <a:endParaRPr lang="en-US" sz="1800">
              <a:ea typeface="Calibri"/>
              <a:cs typeface="Calibri"/>
            </a:endParaRPr>
          </a:p>
          <a:p>
            <a:pPr lvl="1"/>
            <a:r>
              <a:rPr lang="en-US" sz="1800">
                <a:latin typeface="Segoe UI"/>
                <a:cs typeface="Segoe UI"/>
              </a:rPr>
              <a:t>Transparency</a:t>
            </a:r>
            <a:endParaRPr lang="en-US" sz="1800">
              <a:ea typeface="Calibri"/>
              <a:cs typeface="Calibri"/>
            </a:endParaRPr>
          </a:p>
          <a:p>
            <a:r>
              <a:rPr lang="en-US" sz="1800" b="1" dirty="0">
                <a:latin typeface="Segoe UI"/>
                <a:cs typeface="Segoe UI"/>
              </a:rPr>
              <a:t>Signal of leadership intent</a:t>
            </a:r>
            <a:r>
              <a:rPr lang="en-US" sz="1800" dirty="0">
                <a:latin typeface="Segoe UI"/>
                <a:cs typeface="Segoe UI"/>
              </a:rPr>
              <a:t>: It set the tone for </a:t>
            </a:r>
            <a:r>
              <a:rPr lang="en-US" sz="1800" dirty="0" err="1">
                <a:latin typeface="Segoe UI"/>
                <a:cs typeface="Segoe UI"/>
              </a:rPr>
              <a:t>behavioural</a:t>
            </a:r>
            <a:r>
              <a:rPr lang="en-US" sz="1800" dirty="0">
                <a:latin typeface="Segoe UI"/>
                <a:cs typeface="Segoe UI"/>
              </a:rPr>
              <a:t> expectations across the </a:t>
            </a:r>
            <a:r>
              <a:rPr lang="en-US" sz="1800" dirty="0" err="1">
                <a:latin typeface="Segoe UI"/>
                <a:cs typeface="Segoe UI"/>
              </a:rPr>
              <a:t>organisation</a:t>
            </a:r>
            <a:r>
              <a:rPr lang="en-US" sz="1800" dirty="0">
                <a:latin typeface="Segoe UI"/>
                <a:cs typeface="Segoe UI"/>
              </a:rPr>
              <a:t>.</a:t>
            </a:r>
            <a:endParaRPr lang="en-US" sz="1800">
              <a:ea typeface="Calibri"/>
              <a:cs typeface="Calibri"/>
            </a:endParaRPr>
          </a:p>
          <a:p>
            <a:r>
              <a:rPr lang="en-US" sz="1800" b="1">
                <a:latin typeface="Segoe UI"/>
                <a:cs typeface="Segoe UI"/>
              </a:rPr>
              <a:t>Alignment with issues uncovered</a:t>
            </a:r>
            <a:r>
              <a:rPr lang="en-US" sz="1800">
                <a:latin typeface="Segoe UI"/>
                <a:cs typeface="Segoe UI"/>
              </a:rPr>
              <a:t>: </a:t>
            </a:r>
            <a:endParaRPr lang="en-US" sz="1800">
              <a:ea typeface="Calibri"/>
              <a:cs typeface="Calibri"/>
            </a:endParaRPr>
          </a:p>
          <a:p>
            <a:pPr lvl="1"/>
            <a:r>
              <a:rPr lang="en-US" sz="1800" dirty="0">
                <a:latin typeface="Segoe UI"/>
                <a:cs typeface="Segoe UI"/>
              </a:rPr>
              <a:t>Previous culture lacked transparency and ethical standards.</a:t>
            </a:r>
            <a:endParaRPr lang="en-US" sz="1800">
              <a:ea typeface="Calibri"/>
              <a:cs typeface="Calibri"/>
            </a:endParaRPr>
          </a:p>
          <a:p>
            <a:pPr lvl="1"/>
            <a:r>
              <a:rPr lang="en-US" sz="1800">
                <a:latin typeface="Segoe UI"/>
                <a:cs typeface="Segoe UI"/>
              </a:rPr>
              <a:t>Email directly addressed these gaps.</a:t>
            </a:r>
            <a:endParaRPr lang="en-US" sz="1800">
              <a:ea typeface="Calibri"/>
              <a:cs typeface="Calibri"/>
            </a:endParaRPr>
          </a:p>
          <a:p>
            <a:r>
              <a:rPr lang="en-US" sz="1800" b="1" dirty="0">
                <a:latin typeface="Segoe UI"/>
                <a:cs typeface="Segoe UI"/>
              </a:rPr>
              <a:t>Change catalyst</a:t>
            </a:r>
            <a:r>
              <a:rPr lang="en-US" sz="1800" dirty="0">
                <a:latin typeface="Segoe UI"/>
                <a:cs typeface="Segoe UI"/>
              </a:rPr>
              <a:t>: The email acted as a starting point for broader </a:t>
            </a:r>
            <a:r>
              <a:rPr lang="en-US" sz="1800" dirty="0" err="1">
                <a:latin typeface="Segoe UI"/>
                <a:cs typeface="Segoe UI"/>
              </a:rPr>
              <a:t>organisational</a:t>
            </a:r>
            <a:r>
              <a:rPr lang="en-US" sz="1800" dirty="0">
                <a:latin typeface="Segoe UI"/>
                <a:cs typeface="Segoe UI"/>
              </a:rPr>
              <a:t> transformation.</a:t>
            </a:r>
            <a:endParaRPr lang="en-US" sz="1800">
              <a:ea typeface="Calibri"/>
              <a:cs typeface="Calibri"/>
            </a:endParaRPr>
          </a:p>
          <a:p>
            <a:r>
              <a:rPr lang="en-US" sz="1800">
                <a:latin typeface="Segoe UI"/>
                <a:cs typeface="Segoe UI"/>
              </a:rPr>
              <a:t>👉 </a:t>
            </a:r>
            <a:r>
              <a:rPr lang="en-US" sz="1800" b="1">
                <a:latin typeface="Segoe UI"/>
                <a:cs typeface="Segoe UI"/>
              </a:rPr>
              <a:t>Summary</a:t>
            </a:r>
            <a:r>
              <a:rPr lang="en-US" sz="1800">
                <a:latin typeface="Segoe UI"/>
                <a:cs typeface="Segoe UI"/>
              </a:rPr>
              <a:t>: The email was a </a:t>
            </a:r>
            <a:r>
              <a:rPr lang="en-US" sz="1800" b="1">
                <a:latin typeface="Segoe UI"/>
                <a:cs typeface="Segoe UI"/>
              </a:rPr>
              <a:t>symbolic and practical first step</a:t>
            </a:r>
            <a:r>
              <a:rPr lang="en-US" sz="1800">
                <a:latin typeface="Segoe UI"/>
                <a:cs typeface="Segoe UI"/>
              </a:rPr>
              <a:t> in reshaping Tesco’s culture from unethical and inward-focused to ethical and stakeholder-oriented.</a:t>
            </a:r>
            <a:endParaRPr lang="en-US" sz="18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83748031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E6F29-F789-5BD8-E88A-70372CBABE67}"/>
              </a:ext>
            </a:extLst>
          </p:cNvPr>
          <p:cNvSpPr>
            <a:spLocks noGrp="1"/>
          </p:cNvSpPr>
          <p:nvPr>
            <p:ph type="title"/>
          </p:nvPr>
        </p:nvSpPr>
        <p:spPr>
          <a:xfrm>
            <a:off x="838200" y="365125"/>
            <a:ext cx="10515600" cy="688749"/>
          </a:xfrm>
        </p:spPr>
        <p:txBody>
          <a:bodyPr>
            <a:normAutofit fontScale="90000"/>
          </a:bodyPr>
          <a:lstStyle/>
          <a:p>
            <a:pPr marL="228600" indent="-228600">
              <a:spcBef>
                <a:spcPts val="1000"/>
              </a:spcBef>
            </a:pPr>
            <a:br>
              <a:rPr lang="en-US" sz="2400" dirty="0">
                <a:highlight>
                  <a:srgbClr val="FFFFFF"/>
                </a:highlight>
                <a:latin typeface="Cambria"/>
                <a:ea typeface="Cambria"/>
                <a:cs typeface="Segoe UI"/>
              </a:rPr>
            </a:br>
            <a:br>
              <a:rPr lang="en-US" sz="2400" dirty="0">
                <a:highlight>
                  <a:srgbClr val="FFFFFF"/>
                </a:highlight>
                <a:latin typeface="Cambria"/>
                <a:ea typeface="Cambria"/>
                <a:cs typeface="Segoe UI"/>
              </a:rPr>
            </a:br>
            <a:r>
              <a:rPr lang="en-US" sz="2400" b="1">
                <a:highlight>
                  <a:srgbClr val="FFFFFF"/>
                </a:highlight>
                <a:latin typeface="Cambria"/>
                <a:ea typeface="Cambria"/>
                <a:cs typeface="Segoe UI"/>
              </a:rPr>
              <a:t>4. Imagine you are looking to join Tesco. How would Tesco’s organizational story affect your decision? Consider both the scandal and how it was managed</a:t>
            </a:r>
            <a:r>
              <a:rPr lang="en-US" sz="2400" b="1" dirty="0">
                <a:highlight>
                  <a:srgbClr val="FFFFFF"/>
                </a:highlight>
                <a:latin typeface="Cambria"/>
                <a:ea typeface="Cambria"/>
                <a:cs typeface="Segoe UI"/>
              </a:rPr>
              <a:t>.</a:t>
            </a:r>
            <a:endParaRPr lang="en-US" sz="2400" b="1">
              <a:latin typeface="Cambria"/>
              <a:ea typeface="Cambria"/>
              <a:cs typeface="Segoe UI"/>
            </a:endParaRPr>
          </a:p>
          <a:p>
            <a:endParaRPr lang="en-US" sz="2000" b="1" dirty="0">
              <a:latin typeface="Segoe UI"/>
              <a:ea typeface="Calibri Light" panose="020F0302020204030204"/>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74674D1-CA8C-AF73-E823-072E7C3AB849}"/>
              </a:ext>
            </a:extLst>
          </p:cNvPr>
          <p:cNvSpPr>
            <a:spLocks noGrp="1"/>
          </p:cNvSpPr>
          <p:nvPr>
            <p:ph idx="1"/>
          </p:nvPr>
        </p:nvSpPr>
        <p:spPr>
          <a:xfrm>
            <a:off x="838200" y="1232354"/>
            <a:ext cx="10515600" cy="5521551"/>
          </a:xfrm>
        </p:spPr>
        <p:txBody>
          <a:bodyPr vert="horz" lIns="91440" tIns="45720" rIns="91440" bIns="45720" rtlCol="0" anchor="t">
            <a:noAutofit/>
          </a:bodyPr>
          <a:lstStyle/>
          <a:p>
            <a:r>
              <a:rPr lang="en-US" b="1">
                <a:latin typeface="Segoe UI"/>
                <a:cs typeface="Segoe UI"/>
              </a:rPr>
              <a:t>Impact on decision to join Tesco</a:t>
            </a:r>
            <a:endParaRPr lang="en-US">
              <a:latin typeface="Segoe UI"/>
              <a:cs typeface="Segoe UI"/>
            </a:endParaRPr>
          </a:p>
          <a:p>
            <a:r>
              <a:rPr lang="en-US" sz="1800">
                <a:latin typeface="Segoe UI"/>
                <a:cs typeface="Segoe UI"/>
              </a:rPr>
              <a:t>If considering joining Tesco:</a:t>
            </a:r>
            <a:endParaRPr lang="en-US" sz="1800">
              <a:ea typeface="Calibri" panose="020F0502020204030204"/>
              <a:cs typeface="Calibri" panose="020F0502020204030204"/>
            </a:endParaRPr>
          </a:p>
          <a:p>
            <a:r>
              <a:rPr lang="en-US" b="1"/>
              <a:t>Negative considerations (from the scandal)</a:t>
            </a:r>
            <a:endParaRPr lang="en-US">
              <a:ea typeface="Calibri"/>
              <a:cs typeface="Calibri"/>
            </a:endParaRPr>
          </a:p>
          <a:p>
            <a:r>
              <a:rPr lang="en-US" sz="1600">
                <a:latin typeface="Segoe UI"/>
                <a:cs typeface="Segoe UI"/>
              </a:rPr>
              <a:t>History of unethical practices.</a:t>
            </a:r>
            <a:endParaRPr lang="en-US" sz="1600">
              <a:ea typeface="Calibri"/>
              <a:cs typeface="Calibri"/>
            </a:endParaRPr>
          </a:p>
          <a:p>
            <a:r>
              <a:rPr lang="en-US" sz="1600">
                <a:latin typeface="Segoe UI"/>
                <a:cs typeface="Segoe UI"/>
              </a:rPr>
              <a:t>Weak governance and internal controls (at the time).</a:t>
            </a:r>
            <a:endParaRPr lang="en-US" sz="1600">
              <a:ea typeface="Calibri"/>
              <a:cs typeface="Calibri"/>
            </a:endParaRPr>
          </a:p>
          <a:p>
            <a:r>
              <a:rPr lang="en-US" sz="1600">
                <a:latin typeface="Segoe UI"/>
                <a:cs typeface="Segoe UI"/>
              </a:rPr>
              <a:t>Reputational damage.</a:t>
            </a:r>
            <a:endParaRPr lang="en-US" sz="1600">
              <a:ea typeface="Calibri"/>
              <a:cs typeface="Calibri"/>
            </a:endParaRPr>
          </a:p>
          <a:p>
            <a:r>
              <a:rPr lang="en-US" b="1"/>
              <a:t>Positive considerations (how it was managed)</a:t>
            </a:r>
            <a:endParaRPr lang="en-US">
              <a:ea typeface="Calibri"/>
              <a:cs typeface="Calibri"/>
            </a:endParaRPr>
          </a:p>
          <a:p>
            <a:r>
              <a:rPr lang="en-US" sz="1800">
                <a:latin typeface="Segoe UI"/>
                <a:cs typeface="Segoe UI"/>
              </a:rPr>
              <a:t>Strong leadership response under Dave Lewis.</a:t>
            </a:r>
            <a:endParaRPr lang="en-US" sz="1800">
              <a:ea typeface="Calibri"/>
              <a:cs typeface="Calibri"/>
            </a:endParaRPr>
          </a:p>
          <a:p>
            <a:r>
              <a:rPr lang="en-US" sz="1800">
                <a:latin typeface="Segoe UI"/>
                <a:cs typeface="Segoe UI"/>
              </a:rPr>
              <a:t>Clear effort to rebuild trust and transparency.</a:t>
            </a:r>
            <a:endParaRPr lang="en-US" sz="1800">
              <a:ea typeface="Calibri"/>
              <a:cs typeface="Calibri"/>
            </a:endParaRPr>
          </a:p>
          <a:p>
            <a:r>
              <a:rPr lang="en-US" sz="1800">
                <a:latin typeface="Segoe UI"/>
                <a:cs typeface="Segoe UI"/>
              </a:rPr>
              <a:t>Evidence of improvement: </a:t>
            </a:r>
            <a:endParaRPr lang="en-US" sz="1800">
              <a:ea typeface="Calibri"/>
              <a:cs typeface="Calibri"/>
            </a:endParaRPr>
          </a:p>
          <a:p>
            <a:pPr lvl="1"/>
            <a:r>
              <a:rPr lang="en-US" sz="1800">
                <a:latin typeface="Segoe UI"/>
                <a:cs typeface="Segoe UI"/>
              </a:rPr>
              <a:t>Better supplier relationships.</a:t>
            </a:r>
            <a:endParaRPr lang="en-US" sz="1800">
              <a:ea typeface="Calibri"/>
              <a:cs typeface="Calibri"/>
            </a:endParaRPr>
          </a:p>
          <a:p>
            <a:pPr lvl="1"/>
            <a:r>
              <a:rPr lang="en-US" sz="1800">
                <a:latin typeface="Segoe UI"/>
                <a:cs typeface="Segoe UI"/>
              </a:rPr>
              <a:t>Profit growth (</a:t>
            </a:r>
            <a:r>
              <a:rPr lang="en-US" sz="1800" b="1">
                <a:latin typeface="Segoe UI"/>
                <a:cs typeface="Segoe UI"/>
              </a:rPr>
              <a:t>34% increase in operating profit</a:t>
            </a:r>
            <a:r>
              <a:rPr lang="en-US" sz="1800">
                <a:latin typeface="Segoe UI"/>
                <a:cs typeface="Segoe UI"/>
              </a:rPr>
              <a:t>).</a:t>
            </a:r>
            <a:endParaRPr lang="en-US" sz="1800">
              <a:ea typeface="Calibri"/>
              <a:cs typeface="Calibri"/>
            </a:endParaRPr>
          </a:p>
          <a:p>
            <a:pPr lvl="1"/>
            <a:r>
              <a:rPr lang="en-US" sz="1800">
                <a:latin typeface="Segoe UI"/>
                <a:cs typeface="Segoe UI"/>
              </a:rPr>
              <a:t>Sales growth (</a:t>
            </a:r>
            <a:r>
              <a:rPr lang="en-US" sz="1800" b="1">
                <a:latin typeface="Segoe UI"/>
                <a:cs typeface="Segoe UI"/>
              </a:rPr>
              <a:t>11.5% increase</a:t>
            </a:r>
            <a:r>
              <a:rPr lang="en-US" sz="1800">
                <a:latin typeface="Segoe UI"/>
                <a:cs typeface="Segoe UI"/>
              </a:rPr>
              <a:t>).</a:t>
            </a:r>
            <a:endParaRPr lang="en-US" sz="1800">
              <a:ea typeface="Calibri"/>
              <a:cs typeface="Calibri"/>
            </a:endParaRPr>
          </a:p>
          <a:p>
            <a:r>
              <a:rPr lang="en-US" sz="1800" dirty="0">
                <a:latin typeface="Segoe UI"/>
                <a:cs typeface="Segoe UI"/>
              </a:rPr>
              <a:t>Demonstrates </a:t>
            </a:r>
            <a:r>
              <a:rPr lang="en-US" sz="1800" dirty="0" err="1">
                <a:latin typeface="Segoe UI"/>
                <a:cs typeface="Segoe UI"/>
              </a:rPr>
              <a:t>organisational</a:t>
            </a:r>
            <a:r>
              <a:rPr lang="en-US" sz="1800" dirty="0">
                <a:latin typeface="Segoe UI"/>
                <a:cs typeface="Segoe UI"/>
              </a:rPr>
              <a:t> learning and transformation capability.</a:t>
            </a:r>
            <a:endParaRPr lang="en-US" sz="1800">
              <a:ea typeface="Calibri"/>
              <a:cs typeface="Calibri"/>
            </a:endParaRPr>
          </a:p>
          <a:p>
            <a:endParaRPr lang="en-US" sz="3500" dirty="0">
              <a:ea typeface="Calibri"/>
              <a:cs typeface="Calibri"/>
            </a:endParaRPr>
          </a:p>
        </p:txBody>
      </p:sp>
    </p:spTree>
    <p:extLst>
      <p:ext uri="{BB962C8B-B14F-4D97-AF65-F5344CB8AC3E}">
        <p14:creationId xmlns:p14="http://schemas.microsoft.com/office/powerpoint/2010/main" val="65829649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9EB16-BBE6-C458-2411-9DD1FBC62C5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60A7BF8-6864-CBD2-8C0A-02B12EB54CB4}"/>
              </a:ext>
            </a:extLst>
          </p:cNvPr>
          <p:cNvSpPr>
            <a:spLocks noGrp="1"/>
          </p:cNvSpPr>
          <p:nvPr>
            <p:ph idx="1"/>
          </p:nvPr>
        </p:nvSpPr>
        <p:spPr/>
        <p:txBody>
          <a:bodyPr vert="horz" lIns="91440" tIns="45720" rIns="91440" bIns="45720" rtlCol="0" anchor="t">
            <a:normAutofit/>
          </a:bodyPr>
          <a:lstStyle/>
          <a:p>
            <a:r>
              <a:rPr lang="en-US" sz="4400" b="1"/>
              <a:t>Overall evaluation</a:t>
            </a:r>
            <a:endParaRPr lang="en-US" sz="4400">
              <a:ea typeface="Calibri" panose="020F0502020204030204"/>
              <a:cs typeface="Calibri" panose="020F0502020204030204"/>
            </a:endParaRPr>
          </a:p>
          <a:p>
            <a:r>
              <a:rPr lang="en-US" sz="1800">
                <a:latin typeface="Segoe UI"/>
                <a:cs typeface="Segoe UI"/>
              </a:rPr>
              <a:t>The scandal raises concerns about past culture.</a:t>
            </a:r>
            <a:endParaRPr lang="en-US" sz="1800">
              <a:ea typeface="Calibri"/>
              <a:cs typeface="Calibri"/>
            </a:endParaRPr>
          </a:p>
          <a:p>
            <a:r>
              <a:rPr lang="en-US" sz="1800">
                <a:latin typeface="Segoe UI"/>
                <a:cs typeface="Segoe UI"/>
              </a:rPr>
              <a:t>However, the </a:t>
            </a:r>
            <a:r>
              <a:rPr lang="en-US" sz="1800" b="1">
                <a:latin typeface="Segoe UI"/>
                <a:cs typeface="Segoe UI"/>
              </a:rPr>
              <a:t>effective response and measurable improvements</a:t>
            </a:r>
            <a:r>
              <a:rPr lang="en-US" sz="1800">
                <a:latin typeface="Segoe UI"/>
                <a:cs typeface="Segoe UI"/>
              </a:rPr>
              <a:t> suggest: </a:t>
            </a:r>
            <a:endParaRPr lang="en-US" sz="1800">
              <a:ea typeface="Calibri"/>
              <a:cs typeface="Calibri"/>
            </a:endParaRPr>
          </a:p>
          <a:p>
            <a:pPr lvl="1"/>
            <a:r>
              <a:rPr lang="en-US" sz="1800">
                <a:latin typeface="Segoe UI"/>
                <a:cs typeface="Segoe UI"/>
              </a:rPr>
              <a:t>A company capable of change.</a:t>
            </a:r>
            <a:endParaRPr lang="en-US" sz="1800">
              <a:ea typeface="Calibri"/>
              <a:cs typeface="Calibri"/>
            </a:endParaRPr>
          </a:p>
          <a:p>
            <a:pPr lvl="1"/>
            <a:r>
              <a:rPr lang="en-US" sz="1800">
                <a:latin typeface="Segoe UI"/>
                <a:cs typeface="Segoe UI"/>
              </a:rPr>
              <a:t>A stronger, more ethical future culture.</a:t>
            </a:r>
            <a:endParaRPr lang="en-US" sz="1800">
              <a:ea typeface="Calibri"/>
              <a:cs typeface="Calibri"/>
            </a:endParaRPr>
          </a:p>
          <a:p>
            <a:pPr marL="457200" lvl="1" indent="0">
              <a:buNone/>
            </a:pPr>
            <a:endParaRPr lang="en-US" sz="4400" dirty="0">
              <a:ea typeface="Calibri"/>
              <a:cs typeface="Calibri"/>
            </a:endParaRPr>
          </a:p>
          <a:p>
            <a:pPr lvl="1"/>
            <a:r>
              <a:rPr lang="en-US" sz="4400" b="1">
                <a:ea typeface="Calibri"/>
                <a:cs typeface="Calibri"/>
              </a:rPr>
              <a:t>Conclusion</a:t>
            </a:r>
            <a:endParaRPr lang="en-US" sz="1800" b="1">
              <a:ea typeface="Calibri"/>
              <a:cs typeface="Calibri"/>
            </a:endParaRPr>
          </a:p>
          <a:p>
            <a:pPr lvl="1"/>
            <a:r>
              <a:rPr lang="en-US" sz="1800" dirty="0">
                <a:latin typeface="Segoe UI"/>
                <a:ea typeface="Calibri"/>
                <a:cs typeface="Segoe UI"/>
              </a:rPr>
              <a:t>The case would likely </a:t>
            </a:r>
            <a:r>
              <a:rPr lang="en-US" sz="1800" b="1" dirty="0">
                <a:latin typeface="Segoe UI"/>
                <a:ea typeface="Calibri"/>
                <a:cs typeface="Segoe UI"/>
              </a:rPr>
              <a:t>increase confidence rather than deter</a:t>
            </a:r>
            <a:r>
              <a:rPr lang="en-US" sz="1800" dirty="0">
                <a:latin typeface="Segoe UI"/>
                <a:ea typeface="Calibri"/>
                <a:cs typeface="Segoe UI"/>
              </a:rPr>
              <a:t> a potential employee, </a:t>
            </a:r>
            <a:r>
              <a:rPr lang="en-US" sz="1800" dirty="0" err="1">
                <a:latin typeface="Segoe UI"/>
                <a:ea typeface="Calibri"/>
                <a:cs typeface="Segoe UI"/>
              </a:rPr>
              <a:t>becauseTesco</a:t>
            </a:r>
            <a:r>
              <a:rPr lang="en-US" sz="1800" dirty="0">
                <a:latin typeface="Segoe UI"/>
                <a:ea typeface="Calibri"/>
                <a:cs typeface="Segoe UI"/>
              </a:rPr>
              <a:t> demonstrated </a:t>
            </a:r>
            <a:r>
              <a:rPr lang="en-US" sz="1800" b="1" dirty="0">
                <a:latin typeface="Segoe UI"/>
                <a:ea typeface="Calibri"/>
                <a:cs typeface="Segoe UI"/>
              </a:rPr>
              <a:t>accountability, reform, and long-term improvement</a:t>
            </a:r>
            <a:r>
              <a:rPr lang="en-US" sz="1800" dirty="0">
                <a:latin typeface="Segoe UI"/>
                <a:ea typeface="Calibri"/>
                <a:cs typeface="Segoe UI"/>
              </a:rPr>
              <a:t>.</a:t>
            </a:r>
          </a:p>
          <a:p>
            <a:endParaRPr lang="en-US" sz="4400" dirty="0">
              <a:ea typeface="Calibri"/>
              <a:cs typeface="Calibri"/>
            </a:endParaRPr>
          </a:p>
        </p:txBody>
      </p:sp>
    </p:spTree>
    <p:extLst>
      <p:ext uri="{BB962C8B-B14F-4D97-AF65-F5344CB8AC3E}">
        <p14:creationId xmlns:p14="http://schemas.microsoft.com/office/powerpoint/2010/main" val="321820041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4B68FB-27C6-9452-5C7B-B7CF868C98CD}"/>
              </a:ext>
            </a:extLst>
          </p:cNvPr>
          <p:cNvPicPr>
            <a:picLocks noChangeAspect="1"/>
          </p:cNvPicPr>
          <p:nvPr/>
        </p:nvPicPr>
        <p:blipFill>
          <a:blip r:embed="rId2"/>
          <a:stretch>
            <a:fillRect/>
          </a:stretch>
        </p:blipFill>
        <p:spPr>
          <a:xfrm>
            <a:off x="304800" y="0"/>
            <a:ext cx="11639550" cy="6858000"/>
          </a:xfrm>
          <a:prstGeom prst="rect">
            <a:avLst/>
          </a:prstGeom>
        </p:spPr>
      </p:pic>
    </p:spTree>
    <p:extLst>
      <p:ext uri="{BB962C8B-B14F-4D97-AF65-F5344CB8AC3E}">
        <p14:creationId xmlns:p14="http://schemas.microsoft.com/office/powerpoint/2010/main" val="38296297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13790e53ab4c2e5fb249e1b43a37cc0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74bbbab3657a1574bc8114e59ff2e58c"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CA67D3-67A9-4923-AE75-0A7927E9FCB9}">
  <ds:schemaRefs>
    <ds:schemaRef ds:uri="http://schemas.microsoft.com/sharepoint/v3/contenttype/forms"/>
  </ds:schemaRefs>
</ds:datastoreItem>
</file>

<file path=customXml/itemProps2.xml><?xml version="1.0" encoding="utf-8"?>
<ds:datastoreItem xmlns:ds="http://schemas.openxmlformats.org/officeDocument/2006/customXml" ds:itemID="{1A7D673D-0D75-40CE-BDD3-739329A13D98}">
  <ds:schemaRefs>
    <ds:schemaRef ds:uri="http://purl.org/dc/elements/1.1/"/>
    <ds:schemaRef ds:uri="http://www.w3.org/XML/1998/namespace"/>
    <ds:schemaRef ds:uri="http://purl.org/dc/terms/"/>
    <ds:schemaRef ds:uri="http://schemas.microsoft.com/office/2006/documentManagement/types"/>
    <ds:schemaRef ds:uri="0d4f6ffa-9f28-4e2a-a23f-4264c91c95c3"/>
    <ds:schemaRef ds:uri="a5bd8bae-d77b-4579-b242-1f3afbf66184"/>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CE3F1A9F-74BF-4C9E-9FEB-C49E631048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Words>
  <Application>Microsoft Office PowerPoint</Application>
  <PresentationFormat>Widescreen</PresentationFormat>
  <Paragraphs>2</Paragraphs>
  <Slides>76</Slides>
  <Notes>0</Notes>
  <HiddenSlides>0</HiddenSlides>
  <MMClips>0</MMClips>
  <ScaleCrop>false</ScaleCrop>
  <HeadingPairs>
    <vt:vector size="4" baseType="variant">
      <vt:variant>
        <vt:lpstr>Theme</vt:lpstr>
      </vt:variant>
      <vt:variant>
        <vt:i4>1</vt:i4>
      </vt:variant>
      <vt:variant>
        <vt:lpstr>Slide Titles</vt:lpstr>
      </vt:variant>
      <vt:variant>
        <vt:i4>76</vt:i4>
      </vt:variant>
    </vt:vector>
  </HeadingPairs>
  <TitlesOfParts>
    <vt:vector size="77" baseType="lpstr">
      <vt:lpstr>Office Theme</vt:lpstr>
      <vt:lpstr>13th Session</vt:lpstr>
      <vt:lpstr>Learning Objectives</vt:lpstr>
      <vt:lpstr>PowerPoint Presentation</vt:lpstr>
      <vt:lpstr>PowerPoint Presentation</vt:lpstr>
      <vt:lpstr>PowerPoint Presentation</vt:lpstr>
      <vt:lpstr>PowerPoint Presentation</vt:lpstr>
      <vt:lpstr>PowerPoint Presentation</vt:lpstr>
      <vt:lpstr> Organizational Culture – Key Concepts </vt:lpstr>
      <vt:lpstr> Definition of Organizational Culture </vt:lpstr>
      <vt:lpstr>   Six Dimensions of Organizational Culture </vt:lpstr>
      <vt:lpstr> Strong Cultures </vt:lpstr>
      <vt:lpstr>   Weak Cultures </vt:lpstr>
      <vt:lpstr>PowerPoint Presentation</vt:lpstr>
      <vt:lpstr> Where Culture Comes From and How It Continues </vt:lpstr>
      <vt:lpstr>PowerPoint Presentation</vt:lpstr>
      <vt:lpstr>  Role of Top Management </vt:lpstr>
      <vt:lpstr> Selection Process </vt:lpstr>
      <vt:lpstr>Video Links</vt:lpstr>
      <vt:lpstr> Socialization </vt:lpstr>
      <vt:lpstr> How Employees Learn Culture  </vt:lpstr>
      <vt:lpstr> 1. Stories </vt:lpstr>
      <vt:lpstr> 2. Rituals </vt:lpstr>
      <vt:lpstr> 3. Material Artifacts and Symbols </vt:lpstr>
      <vt:lpstr> 4. Language </vt:lpstr>
      <vt:lpstr> How Culture Affects Managers  </vt:lpstr>
      <vt:lpstr>PowerPoint Presentation</vt:lpstr>
      <vt:lpstr> Examples of Unwritten Organizational Rules </vt:lpstr>
      <vt:lpstr>PowerPoint Presentation</vt:lpstr>
      <vt:lpstr> Link Between Culture and Managerial Behavior </vt:lpstr>
      <vt:lpstr>Video Links</vt:lpstr>
      <vt:lpstr>PowerPoint Presentation</vt:lpstr>
      <vt:lpstr>PowerPoint Presentation</vt:lpstr>
      <vt:lpstr>PowerPoint Presentation</vt:lpstr>
      <vt:lpstr>PowerPoint Presentation</vt:lpstr>
      <vt:lpstr>PowerPoint Presentation</vt:lpstr>
      <vt:lpstr>Dominant Culture Vs Sub Culture</vt:lpstr>
      <vt:lpstr>PowerPoint Presentation</vt:lpstr>
      <vt:lpstr>PowerPoint Presentation</vt:lpstr>
      <vt:lpstr> Scenario Summary </vt:lpstr>
      <vt:lpstr>What advice about organizational culture would you give Paulo? </vt:lpstr>
      <vt:lpstr>PowerPoint Presentation</vt:lpstr>
      <vt:lpstr>PowerPoint Presentation</vt:lpstr>
      <vt:lpstr>PowerPoint Presentation</vt:lpstr>
      <vt:lpstr>PowerPoint Presentation</vt:lpstr>
      <vt:lpstr>PowerPoint Presentation</vt:lpstr>
      <vt:lpstr>PowerPoint Presentation</vt:lpstr>
      <vt:lpstr> Conclusion </vt:lpstr>
      <vt:lpstr>PowerPoint Presentation</vt:lpstr>
      <vt:lpstr>PowerPoint Presentation</vt:lpstr>
      <vt:lpstr>PowerPoint Presentation</vt:lpstr>
      <vt:lpstr>PowerPoint Presentation</vt:lpstr>
      <vt:lpstr>  Hofstede’s Cultural Dimensions Framework </vt:lpstr>
      <vt:lpstr>PowerPoint Presentation</vt:lpstr>
      <vt:lpstr>  Examples of Country Scores on Hofstede’s Dimensions </vt:lpstr>
      <vt:lpstr>  Research Insights </vt:lpstr>
      <vt:lpstr>   The GLOBE Framework </vt:lpstr>
      <vt:lpstr>PowerPoint Presentation</vt:lpstr>
      <vt:lpstr>PowerPoint Presentation</vt:lpstr>
      <vt:lpstr>  Comparison of Hofstede and GLOBE Frameworks </vt:lpstr>
      <vt:lpstr> 1. Influence of Global Context on Organizational Culture </vt:lpstr>
      <vt:lpstr>PowerPoint Presentation</vt:lpstr>
      <vt:lpstr> 2. Importance of Cultural Sensitivity for Managers </vt:lpstr>
      <vt:lpstr> 3. Challenges in Creating a Multinational Organizational Culture </vt:lpstr>
      <vt:lpstr> 4. Cultural Differences in Global Operations </vt:lpstr>
      <vt:lpstr>PowerPoint Presentation</vt:lpstr>
      <vt:lpstr>CASE APPLICATION 1: Tesco – Time to Refocus</vt:lpstr>
      <vt:lpstr>Tesco Case Study (Continuation)</vt:lpstr>
      <vt:lpstr>Discussion Questions</vt:lpstr>
      <vt:lpstr>  1. Describe Tesco’s culture under the old management and Dave Lewis’response to making a cultural change.  </vt:lpstr>
      <vt:lpstr>PowerPoint Presentation</vt:lpstr>
      <vt:lpstr>   2. Which stakeholder groups are affected by the scandal discussed in thecase?   </vt:lpstr>
      <vt:lpstr>PowerPoint Presentation</vt:lpstr>
      <vt:lpstr>    3. How is the email sent to staff members linked to Dave Lewis’ view that the organization’s culture requires change?  </vt:lpstr>
      <vt:lpstr>  4. Imagine you are looking to join Tesco. How would Tesco’s organizational story affect your decision? Consider both the scandal and how it was managed.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1112</cp:revision>
  <dcterms:created xsi:type="dcterms:W3CDTF">2024-03-07T11:11:29Z</dcterms:created>
  <dcterms:modified xsi:type="dcterms:W3CDTF">2026-05-22T09:24:09Z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