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71" d="100"/>
          <a:sy n="71" d="100"/>
        </p:scale>
        <p:origin x="62" y="187"/>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96319" y="802299"/>
            <a:ext cx="5618515" cy="2541431"/>
          </a:xfrm>
        </p:spPr>
        <p:txBody>
          <a:bodyPr bIns="0" anchor="b">
            <a:normAutofit/>
          </a:bodyPr>
          <a:lstStyle>
            <a:lvl1pPr algn="l">
              <a:defRPr sz="5400"/>
            </a:lvl1pPr>
          </a:lstStyle>
          <a:p>
            <a:r>
              <a:rPr lang="en-US"/>
              <a:t>Click to edit Master title style</a:t>
            </a:r>
            <a:endParaRPr lang="en-US" dirty="0"/>
          </a:p>
        </p:txBody>
      </p:sp>
      <p:sp>
        <p:nvSpPr>
          <p:cNvPr id="3" name="Subtitle 2"/>
          <p:cNvSpPr>
            <a:spLocks noGrp="1"/>
          </p:cNvSpPr>
          <p:nvPr>
            <p:ph type="subTitle" idx="1"/>
          </p:nvPr>
        </p:nvSpPr>
        <p:spPr>
          <a:xfrm>
            <a:off x="2396319" y="3531205"/>
            <a:ext cx="5618515" cy="977621"/>
          </a:xfrm>
        </p:spPr>
        <p:txBody>
          <a:bodyPr tIns="91440" bIns="91440">
            <a:normAutofit/>
          </a:bodyPr>
          <a:lstStyle>
            <a:lvl1pPr marL="0" indent="0" algn="l">
              <a:buNone/>
              <a:defRPr sz="1600" b="0" cap="all" baseline="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10/10/2025</a:t>
            </a:fld>
            <a:endParaRPr lang="en-US"/>
          </a:p>
        </p:txBody>
      </p:sp>
      <p:sp>
        <p:nvSpPr>
          <p:cNvPr id="5" name="Footer Placeholder 4"/>
          <p:cNvSpPr>
            <a:spLocks noGrp="1"/>
          </p:cNvSpPr>
          <p:nvPr>
            <p:ph type="ftr" sz="quarter" idx="11"/>
          </p:nvPr>
        </p:nvSpPr>
        <p:spPr>
          <a:xfrm>
            <a:off x="2396319" y="329308"/>
            <a:ext cx="3086292" cy="309201"/>
          </a:xfrm>
        </p:spPr>
        <p:txBody>
          <a:bodyPr/>
          <a:lstStyle/>
          <a:p>
            <a:endParaRPr lang="en-US"/>
          </a:p>
        </p:txBody>
      </p:sp>
      <p:sp>
        <p:nvSpPr>
          <p:cNvPr id="6" name="Slide Number Placeholder 5"/>
          <p:cNvSpPr>
            <a:spLocks noGrp="1"/>
          </p:cNvSpPr>
          <p:nvPr>
            <p:ph type="sldNum" sz="quarter" idx="12"/>
          </p:nvPr>
        </p:nvSpPr>
        <p:spPr>
          <a:xfrm>
            <a:off x="1434703" y="798973"/>
            <a:ext cx="802005" cy="503578"/>
          </a:xfrm>
        </p:spPr>
        <p:txBody>
          <a:bodyPr/>
          <a:lstStyle/>
          <a:p>
            <a:fld id="{C1FF6DA9-008F-8B48-92A6-B652298478BF}" type="slidenum">
              <a:rPr lang="en-US" smtClean="0"/>
              <a:t>‹#›</a:t>
            </a:fld>
            <a:endParaRPr lang="en-US"/>
          </a:p>
        </p:txBody>
      </p:sp>
      <p:cxnSp>
        <p:nvCxnSpPr>
          <p:cNvPr id="15" name="Straight Connector 14"/>
          <p:cNvCxnSpPr/>
          <p:nvPr/>
        </p:nvCxnSpPr>
        <p:spPr>
          <a:xfrm>
            <a:off x="2396319" y="3528542"/>
            <a:ext cx="561851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464400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197986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3491" y="1756130"/>
            <a:ext cx="5617002" cy="1887950"/>
          </a:xfrm>
        </p:spPr>
        <p:txBody>
          <a:bodyPr anchor="b">
            <a:normAutofit/>
          </a:bodyPr>
          <a:lstStyle>
            <a:lvl1pPr algn="l">
              <a:defRPr sz="3200"/>
            </a:lvl1pPr>
          </a:lstStyle>
          <a:p>
            <a:r>
              <a:rPr lang="en-US"/>
              <a:t>Click to edit Master title style</a:t>
            </a:r>
            <a:endParaRPr lang="en-US" dirty="0"/>
          </a:p>
        </p:txBody>
      </p:sp>
      <p:sp>
        <p:nvSpPr>
          <p:cNvPr id="3" name="Text Placeholder 2"/>
          <p:cNvSpPr>
            <a:spLocks noGrp="1"/>
          </p:cNvSpPr>
          <p:nvPr>
            <p:ph type="body" idx="1"/>
          </p:nvPr>
        </p:nvSpPr>
        <p:spPr>
          <a:xfrm>
            <a:off x="1443492" y="3806196"/>
            <a:ext cx="5617002" cy="1012929"/>
          </a:xfrm>
        </p:spPr>
        <p:txBody>
          <a:bodyPr tIns="91440">
            <a:normAutofit/>
          </a:bodyPr>
          <a:lstStyle>
            <a:lvl1pPr marL="0" indent="0" algn="l">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15" name="Straight Connector 14"/>
          <p:cNvCxnSpPr/>
          <p:nvPr/>
        </p:nvCxnSpPr>
        <p:spPr>
          <a:xfrm>
            <a:off x="1443491" y="3804985"/>
            <a:ext cx="561700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156508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3491" y="804890"/>
            <a:ext cx="6571343"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3490" y="2013936"/>
            <a:ext cx="3125871" cy="3437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89182" y="2013936"/>
            <a:ext cx="3125652" cy="34375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10/10/2025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387504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36" name="Straight Connector 35"/>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43491" y="804164"/>
            <a:ext cx="6571344"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3491" y="2019550"/>
            <a:ext cx="3125766" cy="801943"/>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1443491" y="2824270"/>
            <a:ext cx="3125766"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89182" y="2023004"/>
            <a:ext cx="3125652" cy="802237"/>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889182" y="2821491"/>
            <a:ext cx="31256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10/10/2025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1372489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2" name="Straight Connector 31"/>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10/10/2025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759735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0857059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39042" y="798973"/>
            <a:ext cx="2425950"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186656" y="798974"/>
            <a:ext cx="3828178"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39042" y="3205492"/>
            <a:ext cx="2427369" cy="2248181"/>
          </a:xfrm>
        </p:spPr>
        <p:txBody>
          <a:bodyPr>
            <a:normAutofit/>
          </a:bodyPr>
          <a:lstStyle>
            <a:lvl1pPr marL="0" indent="0" algn="l">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cxnSp>
        <p:nvCxnSpPr>
          <p:cNvPr id="17" name="Straight Connector 16"/>
          <p:cNvCxnSpPr/>
          <p:nvPr/>
        </p:nvCxnSpPr>
        <p:spPr>
          <a:xfrm>
            <a:off x="1441748" y="3205491"/>
            <a:ext cx="242327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0394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3" name="Group 12"/>
          <p:cNvGrpSpPr/>
          <p:nvPr/>
        </p:nvGrpSpPr>
        <p:grpSpPr>
          <a:xfrm>
            <a:off x="4996501" y="482171"/>
            <a:ext cx="3511387" cy="5149101"/>
            <a:chOff x="6852919" y="583365"/>
            <a:chExt cx="4681849" cy="5181928"/>
          </a:xfrm>
        </p:grpSpPr>
        <p:sp>
          <p:nvSpPr>
            <p:cNvPr id="14" name="Rectangle 13"/>
            <p:cNvSpPr/>
            <p:nvPr/>
          </p:nvSpPr>
          <p:spPr>
            <a:xfrm>
              <a:off x="6852919" y="583365"/>
              <a:ext cx="4681849"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5" name="Rectangle 14"/>
            <p:cNvSpPr/>
            <p:nvPr/>
          </p:nvSpPr>
          <p:spPr>
            <a:xfrm>
              <a:off x="7273787" y="915806"/>
              <a:ext cx="3844017" cy="4507918"/>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44148" y="1129513"/>
            <a:ext cx="3244935"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640128" y="1122543"/>
            <a:ext cx="2234998" cy="3866327"/>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1443492" y="3145992"/>
            <a:ext cx="3240286" cy="2003742"/>
          </a:xfrm>
        </p:spPr>
        <p:txBody>
          <a:bodyPr>
            <a:normAutofit/>
          </a:bodyPr>
          <a:lstStyle>
            <a:lvl1pPr marL="0" indent="0" algn="l">
              <a:buNone/>
              <a:defRPr sz="18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1436664" y="5469857"/>
            <a:ext cx="3252420" cy="320123"/>
          </a:xfrm>
        </p:spPr>
        <p:txBody>
          <a:bodyPr/>
          <a:lstStyle>
            <a:lvl1pPr algn="l">
              <a:defRPr/>
            </a:lvl1pPr>
          </a:lstStyle>
          <a:p>
            <a:fld id="{5BCAD085-E8A6-8845-BD4E-CB4CCA059FC4}" type="datetimeFigureOut">
              <a:rPr lang="en-US" smtClean="0"/>
              <a:t>10/10/2025</a:t>
            </a:fld>
            <a:endParaRPr lang="en-US"/>
          </a:p>
        </p:txBody>
      </p:sp>
      <p:sp>
        <p:nvSpPr>
          <p:cNvPr id="6" name="Footer Placeholder 5"/>
          <p:cNvSpPr>
            <a:spLocks noGrp="1"/>
          </p:cNvSpPr>
          <p:nvPr>
            <p:ph type="ftr" sz="quarter" idx="11"/>
          </p:nvPr>
        </p:nvSpPr>
        <p:spPr>
          <a:xfrm>
            <a:off x="1437530" y="318641"/>
            <a:ext cx="3251553" cy="320931"/>
          </a:xfrm>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cxnSp>
        <p:nvCxnSpPr>
          <p:cNvPr id="31" name="Straight Connector 30"/>
          <p:cNvCxnSpPr/>
          <p:nvPr/>
        </p:nvCxnSpPr>
        <p:spPr>
          <a:xfrm>
            <a:off x="1441281" y="3143605"/>
            <a:ext cx="324201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27954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010562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18028" y="798974"/>
            <a:ext cx="1103027"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3491" y="798974"/>
            <a:ext cx="5301095"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10/10/2025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15" name="Straight Connector 14"/>
          <p:cNvCxnSpPr/>
          <p:nvPr/>
        </p:nvCxnSpPr>
        <p:spPr>
          <a:xfrm>
            <a:off x="6918028" y="798974"/>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10394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0" name="Rectangle 9"/>
          <p:cNvSpPr/>
          <p:nvPr/>
        </p:nvSpPr>
        <p:spPr>
          <a:xfrm>
            <a:off x="0" y="2015734"/>
            <a:ext cx="9144000" cy="4079520"/>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l="12500" t="1538" r="12500" b="-1538"/>
          <a:stretch/>
        </p:blipFill>
        <p:spPr>
          <a:xfrm>
            <a:off x="-1" y="6095253"/>
            <a:ext cx="9144001" cy="774727"/>
          </a:xfrm>
          <a:prstGeom prst="rect">
            <a:avLst/>
          </a:prstGeom>
        </p:spPr>
      </p:pic>
      <p:cxnSp>
        <p:nvCxnSpPr>
          <p:cNvPr id="13" name="Straight Connector 12"/>
          <p:cNvCxnSpPr/>
          <p:nvPr/>
        </p:nvCxnSpPr>
        <p:spPr>
          <a:xfrm>
            <a:off x="0" y="6101127"/>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443491" y="804520"/>
            <a:ext cx="6571343"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43491" y="2015733"/>
            <a:ext cx="6571343"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646542" y="330370"/>
            <a:ext cx="2368292"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5BCAD085-E8A6-8845-BD4E-CB4CCA059FC4}" type="datetimeFigureOut">
              <a:rPr lang="en-US" smtClean="0"/>
              <a:t>10/10/2025</a:t>
            </a:fld>
            <a:endParaRPr lang="en-US"/>
          </a:p>
        </p:txBody>
      </p:sp>
      <p:sp>
        <p:nvSpPr>
          <p:cNvPr id="5" name="Footer Placeholder 4"/>
          <p:cNvSpPr>
            <a:spLocks noGrp="1"/>
          </p:cNvSpPr>
          <p:nvPr>
            <p:ph type="ftr" sz="quarter" idx="3"/>
          </p:nvPr>
        </p:nvSpPr>
        <p:spPr>
          <a:xfrm>
            <a:off x="1443491" y="329308"/>
            <a:ext cx="403400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7725" y="798973"/>
            <a:ext cx="795746" cy="503578"/>
          </a:xfrm>
          <a:prstGeom prst="rect">
            <a:avLst/>
          </a:prstGeom>
        </p:spPr>
        <p:txBody>
          <a:bodyPr vert="horz" lIns="91440" tIns="45720" rIns="91440" bIns="45720" rtlCol="0" anchor="t"/>
          <a:lstStyle>
            <a:lvl1pPr algn="r">
              <a:defRPr sz="2800">
                <a:solidFill>
                  <a:schemeClr val="accent1"/>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576660776"/>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6858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685800" rtl="0" eaLnBrk="1" latinLnBrk="0" hangingPunct="1">
        <a:lnSpc>
          <a:spcPct val="120000"/>
        </a:lnSpc>
        <a:spcBef>
          <a:spcPts val="1000"/>
        </a:spcBef>
        <a:buClr>
          <a:schemeClr val="accent1"/>
        </a:buClr>
        <a:buSzPct val="100000"/>
        <a:buFont typeface="Arial" panose="020B0604020202020204" pitchFamily="34" charset="0"/>
        <a:buChar char="•"/>
        <a:defRPr sz="2000" kern="1200" cap="none">
          <a:solidFill>
            <a:schemeClr val="tx1"/>
          </a:solidFill>
          <a:effectLst/>
          <a:latin typeface="+mn-lt"/>
          <a:ea typeface="+mn-ea"/>
          <a:cs typeface="+mn-cs"/>
        </a:defRPr>
      </a:lvl1pPr>
      <a:lvl2pPr marL="6858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baseline="0">
          <a:solidFill>
            <a:schemeClr val="tx1"/>
          </a:solidFill>
          <a:effectLst/>
          <a:latin typeface="+mn-lt"/>
          <a:ea typeface="+mn-ea"/>
          <a:cs typeface="+mn-cs"/>
        </a:defRPr>
      </a:lvl2pPr>
      <a:lvl3pPr marL="11430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a:solidFill>
            <a:schemeClr val="tx1"/>
          </a:solidFill>
          <a:effectLst/>
          <a:latin typeface="+mn-lt"/>
          <a:ea typeface="+mn-ea"/>
          <a:cs typeface="+mn-cs"/>
        </a:defRPr>
      </a:lvl3pPr>
      <a:lvl4pPr marL="16002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200" kern="1200" cap="none">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sz="3200" dirty="0"/>
              <a:t>Digital Transformation in Health and Social Care: Telehealth Implementation</a:t>
            </a:r>
          </a:p>
        </p:txBody>
      </p:sp>
      <p:sp>
        <p:nvSpPr>
          <p:cNvPr id="3" name="Subtitle 2"/>
          <p:cNvSpPr>
            <a:spLocks noGrp="1"/>
          </p:cNvSpPr>
          <p:nvPr>
            <p:ph type="subTitle" idx="1"/>
          </p:nvPr>
        </p:nvSpPr>
        <p:spPr/>
        <p:txBody>
          <a:bodyPr>
            <a:noAutofit/>
          </a:bodyPr>
          <a:lstStyle/>
          <a:p>
            <a:r>
              <a:t>Name: Sarah Botfield</a:t>
            </a:r>
          </a:p>
          <a:p>
            <a:r>
              <a:t>Student Number: 2116845</a:t>
            </a:r>
          </a:p>
          <a:p>
            <a:r>
              <a:t>Module: BMHP6026</a:t>
            </a:r>
          </a:p>
          <a:p>
            <a:r>
              <a:t>Lecturer: Chloe Harries</a:t>
            </a:r>
          </a:p>
          <a:p>
            <a:r>
              <a:t>University of Wales Trinity Saint David</a:t>
            </a:r>
          </a:p>
          <a:p>
            <a:r>
              <a:t>Date: October 2025</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Introduction / Context</a:t>
            </a:r>
          </a:p>
        </p:txBody>
      </p:sp>
      <p:sp>
        <p:nvSpPr>
          <p:cNvPr id="3" name="Content Placeholder 2"/>
          <p:cNvSpPr>
            <a:spLocks noGrp="1"/>
          </p:cNvSpPr>
          <p:nvPr>
            <p:ph idx="1"/>
          </p:nvPr>
        </p:nvSpPr>
        <p:spPr/>
        <p:txBody>
          <a:bodyPr>
            <a:normAutofit/>
          </a:bodyPr>
          <a:lstStyle/>
          <a:p>
            <a:r>
              <a:t>The NHS faces mounting challenges including staff shortages, increased patient demand, and budgetary constraints. Digital transformation, particularly telehealth, offers sustainable solutions through remote consultations, virtual monitoring, and electronic health records. The COVID-19 pandemic significantly accelerated adoption, highlighting telehealth’s capacity to enhance access and efficiency in healthcare delivery.</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Aim &amp; Objectives</a:t>
            </a:r>
          </a:p>
        </p:txBody>
      </p:sp>
      <p:sp>
        <p:nvSpPr>
          <p:cNvPr id="3" name="Content Placeholder 2"/>
          <p:cNvSpPr>
            <a:spLocks noGrp="1"/>
          </p:cNvSpPr>
          <p:nvPr>
            <p:ph idx="1"/>
          </p:nvPr>
        </p:nvSpPr>
        <p:spPr/>
        <p:txBody>
          <a:bodyPr>
            <a:normAutofit fontScale="85000" lnSpcReduction="10000"/>
          </a:bodyPr>
          <a:lstStyle/>
          <a:p>
            <a:r>
              <a:t>Aim: Evaluate the impact of telehealth on patient outcomes and workforce efficiency.</a:t>
            </a:r>
          </a:p>
          <a:p>
            <a:endParaRPr/>
          </a:p>
          <a:p>
            <a:r>
              <a:t>Objectives:</a:t>
            </a:r>
          </a:p>
          <a:p>
            <a:r>
              <a:t>1. Explore telehealth adoption within the UK healthcare system.</a:t>
            </a:r>
          </a:p>
          <a:p>
            <a:r>
              <a:t>2. Analyse benefits and challenges for healthcare professionals and service users.</a:t>
            </a:r>
          </a:p>
          <a:p>
            <a:r>
              <a:t>3. Recommend future improvements to enhance telehealth integration across NHS services.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Methodology / Research Approach</a:t>
            </a:r>
          </a:p>
        </p:txBody>
      </p:sp>
      <p:sp>
        <p:nvSpPr>
          <p:cNvPr id="3" name="Content Placeholder 2"/>
          <p:cNvSpPr>
            <a:spLocks noGrp="1"/>
          </p:cNvSpPr>
          <p:nvPr>
            <p:ph idx="1"/>
          </p:nvPr>
        </p:nvSpPr>
        <p:spPr/>
        <p:txBody>
          <a:bodyPr>
            <a:normAutofit fontScale="85000" lnSpcReduction="10000"/>
          </a:bodyPr>
          <a:lstStyle/>
          <a:p>
            <a:r>
              <a:rPr dirty="0"/>
              <a:t>A qualitative scoping review was conducted, focusing on studies and reports from 2015–2025.</a:t>
            </a:r>
          </a:p>
          <a:p>
            <a:endParaRPr dirty="0"/>
          </a:p>
          <a:p>
            <a:r>
              <a:rPr dirty="0"/>
              <a:t> Literature Review – Beheshti (2022) explored telehealth components such as virtual consultations, monitoring, and data exchange.</a:t>
            </a:r>
          </a:p>
          <a:p>
            <a:r>
              <a:rPr dirty="0"/>
              <a:t> Case Study – Liverpool’s telehealth self-care </a:t>
            </a:r>
            <a:r>
              <a:rPr dirty="0" err="1"/>
              <a:t>programme</a:t>
            </a:r>
            <a:r>
              <a:rPr dirty="0"/>
              <a:t> demonstrated reduced hospital admissions and improved patient engagement.</a:t>
            </a:r>
          </a:p>
          <a:p>
            <a:r>
              <a:rPr dirty="0"/>
              <a:t> Data Sources – NHS reports, WHO publications, and peer-reviewed journals.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What is Telehealth?</a:t>
            </a:r>
          </a:p>
        </p:txBody>
      </p:sp>
      <p:sp>
        <p:nvSpPr>
          <p:cNvPr id="3" name="Content Placeholder 2"/>
          <p:cNvSpPr>
            <a:spLocks noGrp="1"/>
          </p:cNvSpPr>
          <p:nvPr>
            <p:ph idx="1"/>
          </p:nvPr>
        </p:nvSpPr>
        <p:spPr/>
        <p:txBody>
          <a:bodyPr>
            <a:normAutofit fontScale="70000" lnSpcReduction="20000"/>
          </a:bodyPr>
          <a:lstStyle/>
          <a:p>
            <a:r>
              <a:rPr dirty="0"/>
              <a:t>Telehealth refers to the remote delivery of health services using telecommunications technology.</a:t>
            </a:r>
          </a:p>
          <a:p>
            <a:endParaRPr dirty="0"/>
          </a:p>
          <a:p>
            <a:r>
              <a:rPr dirty="0"/>
              <a:t>Key features include:</a:t>
            </a:r>
          </a:p>
          <a:p>
            <a:r>
              <a:rPr dirty="0"/>
              <a:t> Video consultations</a:t>
            </a:r>
          </a:p>
          <a:p>
            <a:r>
              <a:rPr dirty="0"/>
              <a:t> Remote patient monitoring</a:t>
            </a:r>
          </a:p>
          <a:p>
            <a:r>
              <a:rPr dirty="0"/>
              <a:t> Mobile health applications</a:t>
            </a:r>
          </a:p>
          <a:p>
            <a:r>
              <a:rPr dirty="0"/>
              <a:t> Electronic health records integration</a:t>
            </a:r>
          </a:p>
          <a:p>
            <a:endParaRPr dirty="0"/>
          </a:p>
          <a:p>
            <a:r>
              <a:rPr dirty="0"/>
              <a:t>Telehealth bridges geographical barriers and enables timely, patient-</a:t>
            </a:r>
            <a:r>
              <a:rPr dirty="0" err="1"/>
              <a:t>centred</a:t>
            </a:r>
            <a:r>
              <a:rPr dirty="0"/>
              <a:t> care.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Growth of Telehealth in the UK</a:t>
            </a:r>
          </a:p>
        </p:txBody>
      </p:sp>
      <p:sp>
        <p:nvSpPr>
          <p:cNvPr id="3" name="Content Placeholder 2"/>
          <p:cNvSpPr>
            <a:spLocks noGrp="1"/>
          </p:cNvSpPr>
          <p:nvPr>
            <p:ph idx="1"/>
          </p:nvPr>
        </p:nvSpPr>
        <p:spPr/>
        <p:txBody>
          <a:bodyPr>
            <a:normAutofit fontScale="85000" lnSpcReduction="10000"/>
          </a:bodyPr>
          <a:lstStyle/>
          <a:p>
            <a:r>
              <a:rPr dirty="0"/>
              <a:t>Telehealth adoption has surged since 2020 due to COVID-19. NHS Digital reports over 25 million online consultations in 2023.</a:t>
            </a:r>
          </a:p>
          <a:p>
            <a:endParaRPr dirty="0"/>
          </a:p>
          <a:p>
            <a:r>
              <a:rPr dirty="0"/>
              <a:t>Drivers of adoption:</a:t>
            </a:r>
          </a:p>
          <a:p>
            <a:r>
              <a:rPr dirty="0"/>
              <a:t> NHS Long Term Plan (2021)</a:t>
            </a:r>
          </a:p>
          <a:p>
            <a:r>
              <a:rPr dirty="0"/>
              <a:t> Digital-first primary care initiatives</a:t>
            </a:r>
          </a:p>
          <a:p>
            <a:r>
              <a:rPr dirty="0"/>
              <a:t> Patient preference for flexible, remote access</a:t>
            </a:r>
          </a:p>
          <a:p>
            <a:r>
              <a:rPr dirty="0"/>
              <a:t> Government funding for digital infrastructure.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Benefits to Patients</a:t>
            </a:r>
          </a:p>
        </p:txBody>
      </p:sp>
      <p:sp>
        <p:nvSpPr>
          <p:cNvPr id="3" name="Content Placeholder 2"/>
          <p:cNvSpPr>
            <a:spLocks noGrp="1"/>
          </p:cNvSpPr>
          <p:nvPr>
            <p:ph idx="1"/>
          </p:nvPr>
        </p:nvSpPr>
        <p:spPr/>
        <p:txBody>
          <a:bodyPr/>
          <a:lstStyle/>
          <a:p>
            <a:pPr marL="0" indent="0">
              <a:buNone/>
            </a:pPr>
            <a:r>
              <a:rPr dirty="0"/>
              <a:t>• Improved access to healthcare, especially for rural populations.</a:t>
            </a:r>
          </a:p>
          <a:p>
            <a:pPr marL="0" indent="0">
              <a:buNone/>
            </a:pPr>
            <a:r>
              <a:rPr dirty="0"/>
              <a:t>• Reduced travel costs and waiting times.</a:t>
            </a:r>
          </a:p>
          <a:p>
            <a:pPr marL="0" indent="0">
              <a:buNone/>
            </a:pPr>
            <a:r>
              <a:rPr dirty="0"/>
              <a:t>• Enhanced chronic disease management through continuous monitoring.</a:t>
            </a:r>
          </a:p>
          <a:p>
            <a:pPr marL="0" indent="0">
              <a:buNone/>
            </a:pPr>
            <a:r>
              <a:rPr dirty="0"/>
              <a:t>• Greater patient empowerment and self-care participation.</a:t>
            </a:r>
          </a:p>
          <a:p>
            <a:pPr marL="0" indent="0">
              <a:buNone/>
            </a:pPr>
            <a:r>
              <a:rPr dirty="0"/>
              <a:t>• Increased satisfaction and continuity of care.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Benefits to Healthcare Professionals</a:t>
            </a:r>
          </a:p>
        </p:txBody>
      </p:sp>
      <p:sp>
        <p:nvSpPr>
          <p:cNvPr id="3" name="Content Placeholder 2"/>
          <p:cNvSpPr>
            <a:spLocks noGrp="1"/>
          </p:cNvSpPr>
          <p:nvPr>
            <p:ph idx="1"/>
          </p:nvPr>
        </p:nvSpPr>
        <p:spPr/>
        <p:txBody>
          <a:bodyPr>
            <a:normAutofit/>
          </a:bodyPr>
          <a:lstStyle/>
          <a:p>
            <a:pPr marL="0" indent="0">
              <a:buNone/>
            </a:pPr>
            <a:r>
              <a:rPr dirty="0"/>
              <a:t>• Optimized time management and reduced administrative burden.</a:t>
            </a:r>
          </a:p>
          <a:p>
            <a:pPr marL="0" indent="0">
              <a:buNone/>
            </a:pPr>
            <a:r>
              <a:rPr dirty="0"/>
              <a:t>• Access to digital patient records and data-driven insights.</a:t>
            </a:r>
          </a:p>
          <a:p>
            <a:pPr marL="0" indent="0">
              <a:buNone/>
            </a:pPr>
            <a:r>
              <a:rPr dirty="0"/>
              <a:t>• Enables multidisciplinary collaboration.</a:t>
            </a:r>
          </a:p>
          <a:p>
            <a:pPr marL="0" indent="0">
              <a:buNone/>
            </a:pPr>
            <a:r>
              <a:rPr dirty="0"/>
              <a:t>• Reduces hospital overcrowding and resource pressure.</a:t>
            </a:r>
          </a:p>
          <a:p>
            <a:pPr marL="0" indent="0">
              <a:buNone/>
            </a:pPr>
            <a:r>
              <a:rPr dirty="0"/>
              <a:t>• Supports hybrid working models and flexible consultation scheduling.</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Challenges / Limitations</a:t>
            </a:r>
          </a:p>
        </p:txBody>
      </p:sp>
      <p:sp>
        <p:nvSpPr>
          <p:cNvPr id="3" name="Content Placeholder 2"/>
          <p:cNvSpPr>
            <a:spLocks noGrp="1"/>
          </p:cNvSpPr>
          <p:nvPr>
            <p:ph idx="1"/>
          </p:nvPr>
        </p:nvSpPr>
        <p:spPr/>
        <p:txBody>
          <a:bodyPr/>
          <a:lstStyle/>
          <a:p>
            <a:pPr marL="0" indent="0">
              <a:buNone/>
            </a:pPr>
            <a:r>
              <a:rPr dirty="0"/>
              <a:t>• Technological barriers: lack of infrastructure or training.</a:t>
            </a:r>
          </a:p>
          <a:p>
            <a:pPr marL="0" indent="0">
              <a:buNone/>
            </a:pPr>
            <a:r>
              <a:rPr dirty="0"/>
              <a:t>• Digital exclusion affecting elderly and low-income populations.</a:t>
            </a:r>
          </a:p>
          <a:p>
            <a:pPr marL="0" indent="0">
              <a:buNone/>
            </a:pPr>
            <a:r>
              <a:rPr dirty="0"/>
              <a:t>• Data security, privacy, and ethical concerns.</a:t>
            </a:r>
          </a:p>
          <a:p>
            <a:pPr marL="0" indent="0">
              <a:buNone/>
            </a:pPr>
            <a:r>
              <a:rPr dirty="0"/>
              <a:t>• Potential overreliance on technology reducing personal interaction.</a:t>
            </a:r>
          </a:p>
          <a:p>
            <a:pPr marL="0" indent="0">
              <a:buNone/>
            </a:pPr>
            <a:r>
              <a:rPr dirty="0"/>
              <a:t>• Regulatory and reimbursement issues.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Ethical and Legal Considerations</a:t>
            </a:r>
          </a:p>
        </p:txBody>
      </p:sp>
      <p:sp>
        <p:nvSpPr>
          <p:cNvPr id="3" name="Content Placeholder 2"/>
          <p:cNvSpPr>
            <a:spLocks noGrp="1"/>
          </p:cNvSpPr>
          <p:nvPr>
            <p:ph idx="1"/>
          </p:nvPr>
        </p:nvSpPr>
        <p:spPr/>
        <p:txBody>
          <a:bodyPr>
            <a:normAutofit fontScale="92500" lnSpcReduction="10000"/>
          </a:bodyPr>
          <a:lstStyle/>
          <a:p>
            <a:r>
              <a:rPr dirty="0"/>
              <a:t>Telehealth must comply with GDPR, NHS Data Protection Act, and professional codes of conduct.</a:t>
            </a:r>
          </a:p>
          <a:p>
            <a:endParaRPr dirty="0"/>
          </a:p>
          <a:p>
            <a:r>
              <a:rPr dirty="0"/>
              <a:t>Key issues:</a:t>
            </a:r>
          </a:p>
          <a:p>
            <a:pPr marL="0" indent="0">
              <a:buNone/>
            </a:pPr>
            <a:r>
              <a:rPr dirty="0"/>
              <a:t>• Patient consent and confidentiality</a:t>
            </a:r>
          </a:p>
          <a:p>
            <a:pPr marL="0" indent="0">
              <a:buNone/>
            </a:pPr>
            <a:r>
              <a:rPr dirty="0"/>
              <a:t>• Data encryption and cybersecurity</a:t>
            </a:r>
          </a:p>
          <a:p>
            <a:pPr marL="0" indent="0">
              <a:buNone/>
            </a:pPr>
            <a:r>
              <a:rPr dirty="0"/>
              <a:t>• Accountability for clinical decisions</a:t>
            </a:r>
          </a:p>
          <a:p>
            <a:pPr marL="0" indent="0">
              <a:buNone/>
            </a:pPr>
            <a:r>
              <a:rPr dirty="0"/>
              <a:t>• Professional responsibility in remote diagnostics.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Case Study – Liverpool Telehealth Programme</a:t>
            </a:r>
          </a:p>
        </p:txBody>
      </p:sp>
      <p:sp>
        <p:nvSpPr>
          <p:cNvPr id="3" name="Content Placeholder 2"/>
          <p:cNvSpPr>
            <a:spLocks noGrp="1"/>
          </p:cNvSpPr>
          <p:nvPr>
            <p:ph idx="1"/>
          </p:nvPr>
        </p:nvSpPr>
        <p:spPr/>
        <p:txBody>
          <a:bodyPr>
            <a:normAutofit fontScale="62500" lnSpcReduction="20000"/>
          </a:bodyPr>
          <a:lstStyle/>
          <a:p>
            <a:r>
              <a:rPr sz="2800" dirty="0"/>
              <a:t>Liverpool CCG implemented a telehealth-based self-care </a:t>
            </a:r>
            <a:r>
              <a:rPr sz="2800" dirty="0" err="1"/>
              <a:t>programme</a:t>
            </a:r>
            <a:r>
              <a:rPr sz="2800" dirty="0"/>
              <a:t> for chronic conditions (AARP International, 2025).</a:t>
            </a:r>
          </a:p>
          <a:p>
            <a:endParaRPr sz="2800" dirty="0"/>
          </a:p>
          <a:p>
            <a:r>
              <a:rPr sz="2800" dirty="0"/>
              <a:t>Outcomes:</a:t>
            </a:r>
          </a:p>
          <a:p>
            <a:pPr marL="0" indent="0">
              <a:buNone/>
            </a:pPr>
            <a:r>
              <a:rPr sz="2800" dirty="0"/>
              <a:t>• 25% reduction in avoidable hospital admissions</a:t>
            </a:r>
          </a:p>
          <a:p>
            <a:pPr marL="0" indent="0">
              <a:buNone/>
            </a:pPr>
            <a:r>
              <a:rPr sz="2800" dirty="0"/>
              <a:t>• Improved medication adherence</a:t>
            </a:r>
          </a:p>
          <a:p>
            <a:pPr marL="0" indent="0">
              <a:buNone/>
            </a:pPr>
            <a:r>
              <a:rPr sz="2800" dirty="0"/>
              <a:t>• Enhanced patient self-management</a:t>
            </a:r>
          </a:p>
          <a:p>
            <a:pPr marL="0" indent="0">
              <a:buNone/>
            </a:pPr>
            <a:r>
              <a:rPr sz="2800" dirty="0"/>
              <a:t>• Cost savings and operational efficiency.</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Critical Analysis</a:t>
            </a:r>
          </a:p>
        </p:txBody>
      </p:sp>
      <p:sp>
        <p:nvSpPr>
          <p:cNvPr id="3" name="Content Placeholder 2"/>
          <p:cNvSpPr>
            <a:spLocks noGrp="1"/>
          </p:cNvSpPr>
          <p:nvPr>
            <p:ph idx="1"/>
          </p:nvPr>
        </p:nvSpPr>
        <p:spPr/>
        <p:txBody>
          <a:bodyPr/>
          <a:lstStyle/>
          <a:p>
            <a:r>
              <a:t>Evidence supports telehealth as an effective complement, not replacement, for traditional care. While it improves access and efficiency, issues of equity, data privacy, and training persist. Balanced integration within NHS systems, combined with workforce support, ensures sustainable digital transformation.</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Recommendations / Future Directions</a:t>
            </a:r>
          </a:p>
        </p:txBody>
      </p:sp>
      <p:sp>
        <p:nvSpPr>
          <p:cNvPr id="3" name="Content Placeholder 2"/>
          <p:cNvSpPr>
            <a:spLocks noGrp="1"/>
          </p:cNvSpPr>
          <p:nvPr>
            <p:ph idx="1"/>
          </p:nvPr>
        </p:nvSpPr>
        <p:spPr/>
        <p:txBody>
          <a:bodyPr>
            <a:normAutofit lnSpcReduction="10000"/>
          </a:bodyPr>
          <a:lstStyle/>
          <a:p>
            <a:r>
              <a:t>1. Provide ongoing staff training and digital literacy development.</a:t>
            </a:r>
          </a:p>
          <a:p>
            <a:r>
              <a:t>2. Enhance accessibility for digitally excluded populations.</a:t>
            </a:r>
          </a:p>
          <a:p>
            <a:r>
              <a:t>3. Integrate telehealth data into unified NHS electronic systems.</a:t>
            </a:r>
          </a:p>
          <a:p>
            <a:r>
              <a:t>4. Strengthen cybersecurity frameworks.</a:t>
            </a:r>
          </a:p>
          <a:p>
            <a:r>
              <a:t>5. Promote co-design with patients to ensure inclusivity and usability.</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Conclusion</a:t>
            </a:r>
          </a:p>
        </p:txBody>
      </p:sp>
      <p:sp>
        <p:nvSpPr>
          <p:cNvPr id="3" name="Content Placeholder 2"/>
          <p:cNvSpPr>
            <a:spLocks noGrp="1"/>
          </p:cNvSpPr>
          <p:nvPr>
            <p:ph idx="1"/>
          </p:nvPr>
        </p:nvSpPr>
        <p:spPr/>
        <p:txBody>
          <a:bodyPr/>
          <a:lstStyle/>
          <a:p>
            <a:r>
              <a:t>Telehealth represents a pivotal component of the NHS digital transformation agenda. It enhances patient outcomes, optimizes resources, and supports sustainable care models. However, ongoing evaluation, equity-focused policies, and robust infrastructure are critical to maximize its long-term impact.</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51280" y="193250"/>
            <a:ext cx="7290055" cy="4023360"/>
          </a:xfrm>
        </p:spPr>
        <p:txBody>
          <a:bodyPr numCol="2">
            <a:noAutofit/>
          </a:bodyPr>
          <a:lstStyle/>
          <a:p>
            <a:endParaRPr sz="1000" dirty="0"/>
          </a:p>
          <a:p>
            <a:r>
              <a:rPr sz="1000" dirty="0"/>
              <a:t>Academy of Medical Sciences, 2024. Digital futures in health: AI and telehealth in clinical practice. [online] Available at: &lt;https://acmedsci.ac.uk&gt;.</a:t>
            </a:r>
          </a:p>
          <a:p>
            <a:r>
              <a:rPr sz="1000" dirty="0"/>
              <a:t>AARP International, 2025. Liverpool telehealth-based self-care program. [online] Available at: &lt;https://www.aarpinternational.org/&gt;.</a:t>
            </a:r>
          </a:p>
          <a:p>
            <a:r>
              <a:rPr sz="1000" dirty="0"/>
              <a:t>Beheshti, L., 2022. Telehealth in Primary Health Care: A Scoping Review. </a:t>
            </a:r>
            <a:r>
              <a:rPr sz="1000" dirty="0" err="1"/>
              <a:t>PLoS</a:t>
            </a:r>
            <a:r>
              <a:rPr sz="1000" dirty="0"/>
              <a:t> ONE, 17(4), pp.1–15.</a:t>
            </a:r>
          </a:p>
          <a:p>
            <a:r>
              <a:rPr sz="1000" dirty="0"/>
              <a:t>BMJ Health Informatics, 2023. Remote care and digital health in the post-pandemic NHS. BMJ Health &amp; Care Informatics, 30(2), pp.1–9.</a:t>
            </a:r>
          </a:p>
          <a:p>
            <a:r>
              <a:rPr sz="1000" dirty="0"/>
              <a:t>Buntin, M.B., Burke, M.F., </a:t>
            </a:r>
            <a:r>
              <a:rPr sz="1000" dirty="0" err="1"/>
              <a:t>Hoaglin</a:t>
            </a:r>
            <a:r>
              <a:rPr sz="1000" dirty="0"/>
              <a:t>, M.C. and Blumenthal, D., 2011. The benefits of health information technology: A review of the recent literature shows predominantly positive results. Health Affairs, 30(3), pp.464–471.</a:t>
            </a:r>
          </a:p>
          <a:p>
            <a:r>
              <a:rPr sz="1000" dirty="0"/>
              <a:t>Department of Health and Social Care, 2022. The future of healthcare: policy and digital transformation. [online] GOV.UK. Available at: &lt;https://www.gov.uk/government/publications&gt;.</a:t>
            </a:r>
          </a:p>
          <a:p>
            <a:r>
              <a:rPr sz="1000" dirty="0"/>
              <a:t>Deloitte, 2022. Connecting for better health: Digital transformation in the NHS. [online] Deloitte Insights. Available at: &lt;https://www.deloitte.com&gt;.</a:t>
            </a:r>
          </a:p>
          <a:p>
            <a:r>
              <a:rPr sz="1000" dirty="0"/>
              <a:t>Digital Health Alliance, 2024. The State of Digital Health in Europe 2024. [online] Available at: &lt;https://www.digitalhealthalliance.eu&gt;.</a:t>
            </a:r>
          </a:p>
          <a:p>
            <a:r>
              <a:rPr sz="1000" dirty="0"/>
              <a:t>European Commission, 2021. eHealth and telemedicine in the EU: current status and future trends. [online] Available at: &lt;https://health.ec.europa.eu&gt;.</a:t>
            </a:r>
          </a:p>
          <a:p>
            <a:r>
              <a:rPr sz="1000" dirty="0"/>
              <a:t>Fisher, E. and Fraser, S., 2023. Ethics and governance in telemedicine: Navigating new boundaries. Journal of Medical Internet Research, 25(7), pp.1–12.</a:t>
            </a:r>
          </a:p>
          <a:p>
            <a:r>
              <a:rPr sz="1000" dirty="0"/>
              <a:t>Greenhalgh, T., </a:t>
            </a:r>
            <a:r>
              <a:rPr sz="1000" dirty="0" err="1"/>
              <a:t>Wherton</a:t>
            </a:r>
            <a:r>
              <a:rPr sz="1000" dirty="0"/>
              <a:t>, J., Shaw, S. and Morrison, C., 2020. Video consultations for COVID-19. BMJ, 368, m998.</a:t>
            </a:r>
          </a:p>
          <a:p>
            <a:r>
              <a:rPr sz="1000" dirty="0"/>
              <a:t>Kings Fund, 2023. The digital NHS: Lessons from the frontline. [online] Available at: &lt;https://www.kingsfund.org.uk&gt;.</a:t>
            </a:r>
          </a:p>
          <a:p>
            <a:r>
              <a:rPr sz="1000" dirty="0"/>
              <a:t>NHS Digital, 2023. NHS digital statistics 2023: Online consultations. [online] Available at: &lt;https://digital.nhs.uk&gt;.</a:t>
            </a:r>
          </a:p>
          <a:p>
            <a:r>
              <a:rPr sz="1000" dirty="0"/>
              <a:t>NHS England, 2021. NHS Long Term Plan: Digital transformation in healthcare. [online] Available at: &lt;https://www.england.nhs.uk/long-term-plan/&gt;.</a:t>
            </a:r>
          </a:p>
          <a:p>
            <a:r>
              <a:rPr sz="1000" dirty="0"/>
              <a:t>Nuffield Trust, 2022. Digital health in the UK: Challenges and opportunities. [online] Available at: &lt;https://www.nuffieldtrust.org.uk/research/digital-health&gt;.</a:t>
            </a:r>
          </a:p>
          <a:p>
            <a:r>
              <a:rPr sz="1000" dirty="0"/>
              <a:t>OECD, 2022. Health at a Glance: Digital Health Highlights. [online] OECD Publishing. Available at: &lt;https://www.oecd.org/health&gt;.</a:t>
            </a:r>
          </a:p>
          <a:p>
            <a:r>
              <a:rPr sz="1000" dirty="0"/>
              <a:t>Public Health England, 2020. Digital transformation in public health: COVID-19 response. [online] Available at: &lt;https://www.gov.uk/phe&gt;.</a:t>
            </a:r>
          </a:p>
          <a:p>
            <a:r>
              <a:rPr sz="1000" dirty="0" err="1"/>
              <a:t>Topol</a:t>
            </a:r>
            <a:r>
              <a:rPr sz="1000" dirty="0"/>
              <a:t>, E., 2019. The </a:t>
            </a:r>
            <a:r>
              <a:rPr sz="1000" dirty="0" err="1"/>
              <a:t>Topol</a:t>
            </a:r>
            <a:r>
              <a:rPr sz="1000" dirty="0"/>
              <a:t> Review: Preparing the healthcare workforce to deliver the digital future. NHS Health Education England. [online] Available at: &lt;https://topol.hee.nhs.uk&gt;.</a:t>
            </a:r>
          </a:p>
          <a:p>
            <a:r>
              <a:rPr sz="1000" dirty="0"/>
              <a:t>WHO, 2023. Digital health interventions: Guiding principles and policy considerations. World Health Organization. [online] Available at: &lt;https://www.who.int/publications/i/item/9789240064952&gt;.</a:t>
            </a:r>
          </a:p>
          <a:p>
            <a:r>
              <a:rPr sz="1000" dirty="0"/>
              <a:t>World Economic Forum, 2023. Digital Health 2030: A vision for telemedicine and remote care. [online] Available at: &lt;https://www.weforum.org&gt;.</a:t>
            </a:r>
          </a:p>
          <a:p>
            <a:endParaRPr sz="1000" dirty="0"/>
          </a:p>
        </p:txBody>
      </p:sp>
    </p:spTree>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9</TotalTime>
  <Words>1390</Words>
  <Application>Microsoft Office PowerPoint</Application>
  <PresentationFormat>On-screen Show (4:3)</PresentationFormat>
  <Paragraphs>105</Paragraphs>
  <Slides>15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Gill Sans MT</vt:lpstr>
      <vt:lpstr>Gallery</vt:lpstr>
      <vt:lpstr>Digital Transformation in Health and Social Care: Telehealth Implementation</vt:lpstr>
      <vt:lpstr>Introduction / Context</vt:lpstr>
      <vt:lpstr>Aim &amp; Objectives</vt:lpstr>
      <vt:lpstr>Methodology / Research Approach</vt:lpstr>
      <vt:lpstr>What is Telehealth?</vt:lpstr>
      <vt:lpstr>Growth of Telehealth in the UK</vt:lpstr>
      <vt:lpstr>Benefits to Patients</vt:lpstr>
      <vt:lpstr>Benefits to Healthcare Professionals</vt:lpstr>
      <vt:lpstr>Challenges / Limitations</vt:lpstr>
      <vt:lpstr>Ethical and Legal Considerations</vt:lpstr>
      <vt:lpstr>Case Study – Liverpool Telehealth Programme</vt:lpstr>
      <vt:lpstr>Critical Analysis</vt:lpstr>
      <vt:lpstr>Recommendations / Future Directions</vt:lpstr>
      <vt:lpstr>Conclusion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Transformation in Health and Social Care: Telehealth Implementation</dc:title>
  <dc:subject/>
  <dc:creator/>
  <cp:keywords/>
  <dc:description>generated using python-pptx</dc:description>
  <cp:lastModifiedBy>Robert Osei</cp:lastModifiedBy>
  <cp:revision>6</cp:revision>
  <dcterms:created xsi:type="dcterms:W3CDTF">2013-01-27T09:14:16Z</dcterms:created>
  <dcterms:modified xsi:type="dcterms:W3CDTF">2025-10-10T09:04:04Z</dcterms:modified>
  <cp:category/>
</cp:coreProperties>
</file>