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4"/>
  </p:sldMasterIdLst>
  <p:notesMasterIdLst>
    <p:notesMasterId r:id="rId26"/>
  </p:notesMasterIdLst>
  <p:sldIdLst>
    <p:sldId id="256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130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65EDD40-B5AF-4B49-991C-93F64F1C9334}" type="datetimeFigureOut">
              <a:rPr lang="en-GB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61BC593-3371-4396-9480-2471787141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9029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ADD20A-5EFB-486A-82F2-DBB5F7A3C0F8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566D1C-BA84-4161-B987-495554CF2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1/24/2021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06E0D8-DEC8-4BB0-B534-9C321A19F98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598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79A7DF-D659-409A-B3D4-5B43D34E1C77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EB8768-390A-4B14-B4A9-1E8BD89926A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5126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DEDA08-AACF-4AEE-B545-3CDE724EB297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20628D-D5D6-4108-A7A4-413CE6756FA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2F4132-BBF1-4DD2-961F-5AF89468E0FA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E8AD6F-AFBB-4942-9715-5A0FB6C987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74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1C1C75-C635-49C7-9970-B5FC810B769F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2184C1-252C-4719-A6FC-5232EB7ACEA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865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98ADDB-6DD1-48FC-9E3C-DF3DB601D17A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4CD3BA-518C-4576-9F9A-05FD712181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09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EAFB0575-0035-4A5C-BA17-366D6AEEC22E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EC8EB1A-AFDC-4C45-A147-4205F538665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99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DE7BFE-0166-45BB-ACE3-D95066A054B6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9E1417-AD61-414D-BF24-E229420C3F4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21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4A06C2-2637-4CFA-BCA6-915E55F6336B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11CC9F-A0F3-4876-B372-67AE0E216A1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173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EC8139-C342-4686-99F2-7E13E6CDBFE1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428E29-9002-45DE-813A-5C1E334459B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23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6DE7BFE-0166-45BB-ACE3-D95066A054B6}" type="datetimeFigureOut">
              <a:rPr lang="en-GB" smtClean="0"/>
              <a:pPr>
                <a:defRPr/>
              </a:pPr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29E1417-AD61-414D-BF24-E229420C3F4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0941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Database concepts - </a:t>
            </a:r>
            <a:r>
              <a:rPr lang="en-GB" sz="4900" dirty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What are systems requirements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1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What is a Requirement?</a:t>
            </a:r>
            <a:endParaRPr lang="th-TH" sz="2800" dirty="0"/>
          </a:p>
        </p:txBody>
      </p:sp>
      <p:sp>
        <p:nvSpPr>
          <p:cNvPr id="4761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requirement is simply a statement of what the system must do or what characteristic it must have.</a:t>
            </a:r>
          </a:p>
          <a:p>
            <a:r>
              <a:rPr lang="en-US" dirty="0"/>
              <a:t>Requirements are written from the perspective of the businessperson and they focus on the “what” of the system.</a:t>
            </a:r>
          </a:p>
          <a:p>
            <a:r>
              <a:rPr lang="en-US" dirty="0"/>
              <a:t>Sometime they are called business requirements or user requirements.</a:t>
            </a:r>
          </a:p>
          <a:p>
            <a:r>
              <a:rPr lang="en-US" dirty="0"/>
              <a:t>The requirements will change over time as the project moves.</a:t>
            </a:r>
          </a:p>
          <a:p>
            <a:r>
              <a:rPr lang="en-US" dirty="0"/>
              <a:t>Requirements evolve from detailed statements of the business capabilities that a system should have to detailed statements of the technical way in which the capabilities will be implemented in the new system.</a:t>
            </a:r>
            <a:endParaRPr lang="th-TH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DB7D4F24-0E5F-4636-A440-D5AE776AE373}" type="slidenum">
              <a:rPr lang="en-US"/>
              <a:pPr/>
              <a:t>2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075967138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5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Techniques for Information Gathering</a:t>
            </a:r>
          </a:p>
        </p:txBody>
      </p:sp>
      <p:sp>
        <p:nvSpPr>
          <p:cNvPr id="4495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Analysis phase done to understand business functions and develop system requirements</a:t>
            </a:r>
          </a:p>
          <a:p>
            <a:r>
              <a:rPr lang="en-US" dirty="0"/>
              <a:t>Original structured approach </a:t>
            </a:r>
          </a:p>
          <a:p>
            <a:pPr lvl="1"/>
            <a:r>
              <a:rPr lang="en-US" dirty="0"/>
              <a:t>Create model of existing system 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THIS MAY BE IN THE FORM OF A DFD</a:t>
            </a:r>
          </a:p>
          <a:p>
            <a:pPr lvl="1"/>
            <a:r>
              <a:rPr lang="en-US" dirty="0"/>
              <a:t>Derive requirements from existing system model</a:t>
            </a:r>
          </a:p>
          <a:p>
            <a:r>
              <a:rPr lang="en-US" dirty="0"/>
              <a:t>Current approach </a:t>
            </a:r>
          </a:p>
          <a:p>
            <a:pPr lvl="1"/>
            <a:r>
              <a:rPr lang="en-US" dirty="0"/>
              <a:t>Identify logical requirements for new system </a:t>
            </a:r>
          </a:p>
          <a:p>
            <a:pPr lvl="1"/>
            <a:r>
              <a:rPr lang="en-US" dirty="0"/>
              <a:t>Balance the review of current business functions with new system requirements    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AGAIN A DFD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3067BA8D-592B-4316-B297-5C002CF3362C}" type="slidenum">
              <a:rPr lang="en-US"/>
              <a:pPr/>
              <a:t>3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873149427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6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Fact Finding Methods</a:t>
            </a:r>
          </a:p>
        </p:txBody>
      </p:sp>
      <p:sp>
        <p:nvSpPr>
          <p:cNvPr id="4526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Review existing reports, forms, and procedure descriptions</a:t>
            </a:r>
          </a:p>
          <a:p>
            <a:r>
              <a:rPr lang="en-US" dirty="0"/>
              <a:t>Interview and discussion processes with users</a:t>
            </a:r>
          </a:p>
          <a:p>
            <a:r>
              <a:rPr lang="en-US" dirty="0"/>
              <a:t>Observe and document business processes</a:t>
            </a:r>
          </a:p>
          <a:p>
            <a:r>
              <a:rPr lang="en-US" dirty="0"/>
              <a:t>Distribute and collect questionnaires</a:t>
            </a:r>
          </a:p>
          <a:p>
            <a:r>
              <a:rPr lang="en-US" dirty="0"/>
              <a:t>Conduct joint application design (JAD) sessions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5F87855F-946F-47B7-B863-77D2E33CC739}" type="slidenum">
              <a:rPr lang="en-US"/>
              <a:pPr/>
              <a:t>4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233146504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6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Review Existing Reports, Forms, </a:t>
            </a:r>
            <a:br>
              <a:rPr lang="en-US" sz="2800" dirty="0"/>
            </a:br>
            <a:r>
              <a:rPr lang="en-US" sz="2800" dirty="0"/>
              <a:t>and Procedure Descriptions</a:t>
            </a:r>
          </a:p>
        </p:txBody>
      </p:sp>
      <p:sp>
        <p:nvSpPr>
          <p:cNvPr id="453635" name="Rectangle 3"/>
          <p:cNvSpPr>
            <a:spLocks noGrp="1" noChangeArrowheads="1"/>
          </p:cNvSpPr>
          <p:nvPr>
            <p:ph idx="1"/>
          </p:nvPr>
        </p:nvSpPr>
        <p:spPr>
          <a:xfrm>
            <a:off x="274638" y="2132856"/>
            <a:ext cx="8648700" cy="3963144"/>
          </a:xfrm>
        </p:spPr>
        <p:txBody>
          <a:bodyPr/>
          <a:lstStyle/>
          <a:p>
            <a:r>
              <a:rPr lang="en-US" dirty="0"/>
              <a:t>Source: External industry wide professional organizations and trade publications</a:t>
            </a:r>
          </a:p>
          <a:p>
            <a:r>
              <a:rPr lang="en-US" dirty="0"/>
              <a:t>Source: Existing business documents and procedure descriptions within organization </a:t>
            </a:r>
          </a:p>
          <a:p>
            <a:endParaRPr lang="en-US" dirty="0"/>
          </a:p>
          <a:p>
            <a:pPr lvl="1"/>
            <a:r>
              <a:rPr lang="en-US" b="1" dirty="0"/>
              <a:t>Identify business rules, discrepancies, and redundancies </a:t>
            </a:r>
          </a:p>
          <a:p>
            <a:pPr lvl="1"/>
            <a:r>
              <a:rPr lang="en-US" dirty="0"/>
              <a:t>Be cautious of outdated material</a:t>
            </a:r>
          </a:p>
          <a:p>
            <a:pPr lvl="1"/>
            <a:r>
              <a:rPr lang="en-US" dirty="0"/>
              <a:t>Obtain preliminary understanding of processes</a:t>
            </a:r>
          </a:p>
          <a:p>
            <a:pPr lvl="1"/>
            <a:r>
              <a:rPr lang="en-US" dirty="0"/>
              <a:t>Use as guidelines / visual cues to guide interviews</a:t>
            </a: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B1BA5EBE-0E88-458B-BBEF-60BB81665EC1}" type="slidenum">
              <a:rPr lang="en-US"/>
              <a:pPr/>
              <a:t>5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23046320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Review Existing Reports, Forms, </a:t>
            </a:r>
            <a:br>
              <a:rPr lang="en-US" sz="2800" dirty="0"/>
            </a:br>
            <a:r>
              <a:rPr lang="en-US" sz="2800" dirty="0"/>
              <a:t>and Procedure Descriptions</a:t>
            </a:r>
            <a:endParaRPr lang="th-TH" sz="2800" dirty="0"/>
          </a:p>
        </p:txBody>
      </p:sp>
      <p:sp>
        <p:nvSpPr>
          <p:cNvPr id="524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600" dirty="0"/>
              <a:t>Documents represent the </a:t>
            </a:r>
            <a:r>
              <a:rPr lang="en-US" sz="2600" i="1" dirty="0"/>
              <a:t>formal system</a:t>
            </a:r>
            <a:r>
              <a:rPr lang="en-US" sz="2600" dirty="0"/>
              <a:t> that the organization uses.</a:t>
            </a:r>
          </a:p>
          <a:p>
            <a:pPr>
              <a:lnSpc>
                <a:spcPct val="90000"/>
              </a:lnSpc>
            </a:pPr>
            <a:r>
              <a:rPr lang="en-US" sz="2600" i="1" dirty="0"/>
              <a:t>Informal system</a:t>
            </a:r>
            <a:r>
              <a:rPr lang="en-US" sz="2600" dirty="0"/>
              <a:t> differs from the formal one.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These differences give strong indications of what needs to be changed.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Forms or reports that are never used likely should be eliminated.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Boxes or questions on forms that are never filled in (or are used for other purpose) should be rethought</a:t>
            </a:r>
          </a:p>
          <a:p>
            <a:pPr>
              <a:lnSpc>
                <a:spcPct val="90000"/>
              </a:lnSpc>
            </a:pPr>
            <a:r>
              <a:rPr lang="en-US" sz="2600" u="sng" dirty="0"/>
              <a:t>It is useful to review both blank and completed forms to identify these deviation.</a:t>
            </a:r>
            <a:endParaRPr lang="th-TH" sz="2600" u="sng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2FEFF61B-6FA8-43C0-A6BA-EF308E6189F2}" type="slidenum">
              <a:rPr lang="en-US"/>
              <a:pPr/>
              <a:t>6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342958159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4465" y="196644"/>
            <a:ext cx="8613063" cy="914400"/>
          </a:xfrm>
        </p:spPr>
        <p:txBody>
          <a:bodyPr>
            <a:noAutofit/>
          </a:bodyPr>
          <a:lstStyle/>
          <a:p>
            <a:r>
              <a:rPr lang="en-US" sz="2800" dirty="0"/>
              <a:t>Conduct Interviews and Discussions with Users</a:t>
            </a:r>
          </a:p>
        </p:txBody>
      </p:sp>
      <p:sp>
        <p:nvSpPr>
          <p:cNvPr id="45568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2204864"/>
            <a:ext cx="8229600" cy="5262225"/>
          </a:xfrm>
        </p:spPr>
        <p:txBody>
          <a:bodyPr/>
          <a:lstStyle/>
          <a:p>
            <a:r>
              <a:rPr lang="en-US" dirty="0"/>
              <a:t>Effective way to understand business functions and rules</a:t>
            </a:r>
          </a:p>
          <a:p>
            <a:r>
              <a:rPr lang="en-US" dirty="0"/>
              <a:t>Time-consuming and resource-expensive</a:t>
            </a:r>
          </a:p>
          <a:p>
            <a:r>
              <a:rPr lang="en-US" dirty="0"/>
              <a:t>May require multiple sessions to: </a:t>
            </a:r>
          </a:p>
          <a:p>
            <a:pPr lvl="1"/>
            <a:r>
              <a:rPr lang="en-US" dirty="0"/>
              <a:t>Meet all users</a:t>
            </a:r>
          </a:p>
          <a:p>
            <a:pPr lvl="1"/>
            <a:r>
              <a:rPr lang="en-US" dirty="0"/>
              <a:t>Understand all processing requirements</a:t>
            </a:r>
          </a:p>
          <a:p>
            <a:r>
              <a:rPr lang="en-US" dirty="0"/>
              <a:t>Can meet with individuals or groups of users</a:t>
            </a:r>
          </a:p>
          <a:p>
            <a:r>
              <a:rPr lang="en-US" dirty="0"/>
              <a:t>List of detailed questions prepared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7C246004-4DC6-42EB-9DFD-02C17CCBCC8A}" type="slidenum">
              <a:rPr lang="en-US"/>
              <a:pPr/>
              <a:t>7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85964544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Selecting Interviewees</a:t>
            </a:r>
            <a:endParaRPr lang="th-TH" sz="2800" dirty="0"/>
          </a:p>
        </p:txBody>
      </p:sp>
      <p:sp>
        <p:nvSpPr>
          <p:cNvPr id="501763" name="Rectangle 3"/>
          <p:cNvSpPr>
            <a:spLocks noGrp="1" noChangeArrowheads="1"/>
          </p:cNvSpPr>
          <p:nvPr>
            <p:ph idx="1"/>
          </p:nvPr>
        </p:nvSpPr>
        <p:spPr>
          <a:xfrm>
            <a:off x="822959" y="2276872"/>
            <a:ext cx="7543801" cy="3592222"/>
          </a:xfrm>
        </p:spPr>
        <p:txBody>
          <a:bodyPr/>
          <a:lstStyle/>
          <a:p>
            <a:r>
              <a:rPr lang="en-US" dirty="0"/>
              <a:t>List all of the people who will be interviewed.</a:t>
            </a:r>
          </a:p>
          <a:p>
            <a:pPr lvl="1"/>
            <a:r>
              <a:rPr lang="en-US" dirty="0"/>
              <a:t>People at different levels of the organization will have different perspectives on the system</a:t>
            </a:r>
          </a:p>
          <a:p>
            <a:pPr lvl="2"/>
            <a:r>
              <a:rPr lang="en-US" dirty="0"/>
              <a:t>Include both manager and staff who actually perform the process.</a:t>
            </a:r>
          </a:p>
          <a:p>
            <a:r>
              <a:rPr lang="en-US" dirty="0"/>
              <a:t>When they will be interviewed</a:t>
            </a:r>
          </a:p>
          <a:p>
            <a:r>
              <a:rPr lang="en-US" dirty="0"/>
              <a:t>What purpose </a:t>
            </a:r>
            <a:endParaRPr lang="th-TH" dirty="0"/>
          </a:p>
          <a:p>
            <a:endParaRPr lang="th-TH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D43FD168-88DC-490C-B927-45AB30F14CD1}" type="slidenum">
              <a:rPr lang="en-US"/>
              <a:pPr/>
              <a:t>8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827033100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Observation</a:t>
            </a:r>
            <a:endParaRPr lang="th-TH" sz="2800" dirty="0"/>
          </a:p>
        </p:txBody>
      </p:sp>
      <p:sp>
        <p:nvSpPr>
          <p:cNvPr id="523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Enable the analyst to see the reality of a situation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Check validity of information gathered from indirect sources (interview, questionnaire)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Several managers really do not remember how they work and how they allocate their time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Keep low profile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Not interrupt or influence those working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May not be the normal day-to-day routine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Is often used to supplement interview information</a:t>
            </a:r>
          </a:p>
          <a:p>
            <a:pPr>
              <a:buFont typeface="Wingdings" panose="05000000000000000000" pitchFamily="2" charset="2"/>
              <a:buChar char="§"/>
            </a:pPr>
            <a:endParaRPr lang="th-TH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08FACD5A-F3E2-45C1-B690-49E374666B8A}" type="slidenum">
              <a:rPr lang="en-US"/>
              <a:pPr/>
              <a:t>9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8656196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Rectangle 2"/>
          <p:cNvSpPr>
            <a:spLocks noGrp="1" noChangeArrowheads="1"/>
          </p:cNvSpPr>
          <p:nvPr>
            <p:ph type="title"/>
          </p:nvPr>
        </p:nvSpPr>
        <p:spPr>
          <a:xfrm>
            <a:off x="324465" y="228600"/>
            <a:ext cx="8286135" cy="838200"/>
          </a:xfrm>
        </p:spPr>
        <p:txBody>
          <a:bodyPr>
            <a:normAutofit/>
          </a:bodyPr>
          <a:lstStyle/>
          <a:p>
            <a:r>
              <a:rPr lang="en-US" sz="2800" dirty="0"/>
              <a:t>Observe and Document Business Processes </a:t>
            </a:r>
          </a:p>
        </p:txBody>
      </p:sp>
      <p:sp>
        <p:nvSpPr>
          <p:cNvPr id="458755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2060848"/>
            <a:ext cx="6336704" cy="3824729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Varies from office walkthrough to performing actual tasks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Not necessary to observe all processes at same level of detail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May make users nervous, so use common sense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34088EB2-A514-445B-944D-BD65C056A2D9}" type="slidenum">
              <a:rPr lang="en-US"/>
              <a:pPr/>
              <a:t>10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416697014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Generating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all of the information has been gathered it needs to be written down in a clear manner</a:t>
            </a:r>
          </a:p>
          <a:p>
            <a:r>
              <a:rPr lang="en-GB" dirty="0"/>
              <a:t>They should be</a:t>
            </a:r>
          </a:p>
          <a:p>
            <a:pPr lvl="1"/>
            <a:r>
              <a:rPr lang="en-GB" dirty="0"/>
              <a:t>Complete – i.e. they should include descriptions of everything that the software will do</a:t>
            </a:r>
          </a:p>
          <a:p>
            <a:pPr lvl="1"/>
            <a:r>
              <a:rPr lang="en-GB" dirty="0"/>
              <a:t>Consistent – i.e. there should be no conflicts or contradictions between the requirements</a:t>
            </a:r>
          </a:p>
          <a:p>
            <a:r>
              <a:rPr lang="en-GB" dirty="0"/>
              <a:t>In practice it is very difficult to produce a complete and consistent requirements document</a:t>
            </a:r>
          </a:p>
          <a:p>
            <a:pPr lvl="1"/>
            <a:r>
              <a:rPr lang="en-GB" dirty="0"/>
              <a:t>For a large project it may be impossible </a:t>
            </a:r>
            <a:r>
              <a:rPr lang="en-GB" dirty="0">
                <a:sym typeface="Wingdings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4810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Formatting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 requirement is presented depends upon who it is written for</a:t>
            </a:r>
          </a:p>
          <a:p>
            <a:r>
              <a:rPr lang="en-GB" dirty="0"/>
              <a:t>User requirement (written for end users)</a:t>
            </a:r>
          </a:p>
          <a:p>
            <a:pPr lvl="1"/>
            <a:r>
              <a:rPr lang="en-GB" dirty="0"/>
              <a:t>Uses natural language and diagrams</a:t>
            </a:r>
          </a:p>
          <a:p>
            <a:r>
              <a:rPr lang="en-GB" dirty="0"/>
              <a:t>System requirement (written as a contract between client and contractor)</a:t>
            </a:r>
          </a:p>
          <a:p>
            <a:pPr lvl="1"/>
            <a:r>
              <a:rPr lang="en-GB" dirty="0"/>
              <a:t>Structured document with detailed descriptions of system services</a:t>
            </a:r>
          </a:p>
          <a:p>
            <a:r>
              <a:rPr lang="en-GB" b="1" dirty="0"/>
              <a:t>Software specification (written for developers)</a:t>
            </a:r>
          </a:p>
          <a:p>
            <a:pPr lvl="1"/>
            <a:r>
              <a:rPr lang="en-GB" b="1" dirty="0"/>
              <a:t>A detailed software description used as the basis for software design and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406360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are used to communicate with the end users to check that the analyst’s idea of how the system works is accurate</a:t>
            </a:r>
          </a:p>
          <a:p>
            <a:endParaRPr lang="en-GB" dirty="0"/>
          </a:p>
          <a:p>
            <a:r>
              <a:rPr lang="en-GB" dirty="0"/>
              <a:t>These may include Data Flow Diagram, flow charts, task diagrams, use case diagrams, sequence diagrams, business process model diagrams…</a:t>
            </a:r>
          </a:p>
          <a:p>
            <a:r>
              <a:rPr lang="en-GB" dirty="0"/>
              <a:t>… anything that makes it easier for non-technical people to understand how </a:t>
            </a:r>
          </a:p>
          <a:p>
            <a:pPr lvl="1"/>
            <a:r>
              <a:rPr lang="en-GB" dirty="0"/>
              <a:t>You think that the current system works</a:t>
            </a:r>
          </a:p>
          <a:p>
            <a:pPr lvl="1"/>
            <a:r>
              <a:rPr lang="en-GB" dirty="0"/>
              <a:t>The proposed system will work</a:t>
            </a:r>
          </a:p>
        </p:txBody>
      </p:sp>
    </p:spTree>
    <p:extLst>
      <p:ext uri="{BB962C8B-B14F-4D97-AF65-F5344CB8AC3E}">
        <p14:creationId xmlns:p14="http://schemas.microsoft.com/office/powerpoint/2010/main" val="9537431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System Requirements</a:t>
            </a:r>
          </a:p>
        </p:txBody>
      </p:sp>
      <p:sp>
        <p:nvSpPr>
          <p:cNvPr id="445443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2060848"/>
            <a:ext cx="8648700" cy="4127546"/>
          </a:xfrm>
        </p:spPr>
        <p:txBody>
          <a:bodyPr>
            <a:normAutofit/>
          </a:bodyPr>
          <a:lstStyle/>
          <a:p>
            <a:r>
              <a:rPr lang="en-US" sz="2800" dirty="0"/>
              <a:t>New system capabilities and constraints </a:t>
            </a:r>
          </a:p>
          <a:p>
            <a:r>
              <a:rPr lang="en-US" sz="2800" dirty="0">
                <a:solidFill>
                  <a:schemeClr val="accent3"/>
                </a:solidFill>
              </a:rPr>
              <a:t>Functional requirements </a:t>
            </a:r>
            <a:r>
              <a:rPr lang="en-US" sz="2800" dirty="0"/>
              <a:t>are:</a:t>
            </a:r>
          </a:p>
          <a:p>
            <a:pPr lvl="1"/>
            <a:r>
              <a:rPr lang="en-US" sz="2400" dirty="0"/>
              <a:t>Activities system must perform</a:t>
            </a:r>
          </a:p>
          <a:p>
            <a:pPr lvl="1"/>
            <a:r>
              <a:rPr lang="en-US" sz="2400" dirty="0"/>
              <a:t>Based on procedures and business functions</a:t>
            </a:r>
          </a:p>
          <a:p>
            <a:pPr lvl="1"/>
            <a:r>
              <a:rPr lang="en-US" sz="2400" dirty="0"/>
              <a:t>Documented in analysis models</a:t>
            </a:r>
          </a:p>
          <a:p>
            <a:r>
              <a:rPr lang="en-US" sz="2800" dirty="0">
                <a:solidFill>
                  <a:schemeClr val="accent3"/>
                </a:solidFill>
              </a:rPr>
              <a:t>Nonfunctional requirements </a:t>
            </a:r>
            <a:r>
              <a:rPr lang="en-US" sz="2800" dirty="0"/>
              <a:t>include:</a:t>
            </a:r>
          </a:p>
          <a:p>
            <a:pPr lvl="1"/>
            <a:r>
              <a:rPr lang="en-US" sz="2400" dirty="0"/>
              <a:t>Operating environment or performance objectives</a:t>
            </a:r>
          </a:p>
          <a:p>
            <a:pPr lvl="1"/>
            <a:r>
              <a:rPr lang="en-US" sz="2400" dirty="0"/>
              <a:t>Usability, reliability, and security requirements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26FF0437-A365-423A-B226-DAE4DF062E94}" type="slidenum">
              <a:rPr lang="en-US"/>
              <a:pPr/>
              <a:t>14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610319136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2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Functional Requirements</a:t>
            </a:r>
            <a:endParaRPr lang="th-TH" dirty="0"/>
          </a:p>
        </p:txBody>
      </p:sp>
      <p:sp>
        <p:nvSpPr>
          <p:cNvPr id="4782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The system must have the ability to </a:t>
            </a:r>
          </a:p>
          <a:p>
            <a:pPr lvl="1"/>
            <a:r>
              <a:rPr lang="en-US" sz="2400" dirty="0"/>
              <a:t>Check for valid customer orders</a:t>
            </a:r>
          </a:p>
          <a:p>
            <a:pPr lvl="1"/>
            <a:r>
              <a:rPr lang="en-US" sz="2400" dirty="0"/>
              <a:t>Search for available inventory by product code</a:t>
            </a:r>
            <a:endParaRPr lang="th-TH" sz="2400" dirty="0"/>
          </a:p>
          <a:p>
            <a:pPr lvl="1"/>
            <a:r>
              <a:rPr lang="en-US" sz="2400" dirty="0"/>
              <a:t>Report actual and budgeted expenses weekly, monthly, quarterly and yearly</a:t>
            </a:r>
          </a:p>
          <a:p>
            <a:pPr lvl="1"/>
            <a:r>
              <a:rPr lang="en-US" sz="2400" dirty="0"/>
              <a:t>Issue purchase orders automatically</a:t>
            </a:r>
          </a:p>
          <a:p>
            <a:pPr lvl="1"/>
            <a:r>
              <a:rPr lang="en-US" sz="2400" dirty="0"/>
              <a:t>Purchase orders must be authorized by the head of department</a:t>
            </a:r>
            <a:endParaRPr lang="th-TH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A7ED8FB0-5EE7-40A4-86AE-FDA2B80546BD}" type="slidenum">
              <a:rPr lang="en-US"/>
              <a:pPr/>
              <a:t>15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37001769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Nonfunctional Requirements</a:t>
            </a:r>
            <a:endParaRPr lang="th-TH" dirty="0"/>
          </a:p>
        </p:txBody>
      </p:sp>
      <p:sp>
        <p:nvSpPr>
          <p:cNvPr id="4792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The system must have the ability to</a:t>
            </a:r>
          </a:p>
          <a:p>
            <a:pPr lvl="1"/>
            <a:r>
              <a:rPr lang="en-US" sz="2400" dirty="0"/>
              <a:t>Access the system using any Web browser</a:t>
            </a:r>
          </a:p>
          <a:p>
            <a:pPr lvl="1"/>
            <a:r>
              <a:rPr lang="en-US" sz="2400" dirty="0"/>
              <a:t>Integrate with the existing inventory system</a:t>
            </a:r>
          </a:p>
          <a:p>
            <a:pPr lvl="1"/>
            <a:r>
              <a:rPr lang="en-US" sz="2400" dirty="0"/>
              <a:t>Be available for use 24 hours per day, 365 days per year</a:t>
            </a:r>
          </a:p>
          <a:p>
            <a:pPr lvl="1"/>
            <a:r>
              <a:rPr lang="en-US" sz="2400" dirty="0"/>
              <a:t>Allow customers see their order history during business hours</a:t>
            </a:r>
          </a:p>
          <a:p>
            <a:pPr lvl="1"/>
            <a:r>
              <a:rPr lang="en-US" sz="2400" dirty="0"/>
              <a:t>Distinguish between United States and European currency.</a:t>
            </a:r>
          </a:p>
          <a:p>
            <a:pPr lvl="1"/>
            <a:endParaRPr lang="th-TH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41C045E6-D1CA-495D-83CA-157C59C5B2B9}" type="slidenum">
              <a:rPr lang="en-US"/>
              <a:pPr/>
              <a:t>16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234582712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S – SPECIFIC: Identifies a specific project requirement in such a way that is cannot be </a:t>
            </a:r>
            <a:r>
              <a:rPr lang="en-GB" dirty="0" err="1"/>
              <a:t>mis</a:t>
            </a:r>
            <a:r>
              <a:rPr lang="en-GB" dirty="0"/>
              <a:t>-interpreted</a:t>
            </a:r>
          </a:p>
          <a:p>
            <a:pPr lvl="0"/>
            <a:r>
              <a:rPr lang="en-GB" dirty="0"/>
              <a:t>M – MEASURABLE: It must be possible to record progress towards completion.</a:t>
            </a:r>
          </a:p>
          <a:p>
            <a:pPr lvl="0"/>
            <a:r>
              <a:rPr lang="en-GB" dirty="0"/>
              <a:t>A – ACHIEVABLE: It must be possible to meet the requirement within the time constraints and resource constraints of the project.</a:t>
            </a:r>
          </a:p>
          <a:p>
            <a:pPr lvl="0"/>
            <a:r>
              <a:rPr lang="en-GB" dirty="0"/>
              <a:t>R – RELEVANT: It must be focussed upon the needs of the users and the business.</a:t>
            </a:r>
          </a:p>
          <a:p>
            <a:pPr lvl="0"/>
            <a:r>
              <a:rPr lang="en-GB" dirty="0"/>
              <a:t>T – TESTABLE: It must be possible to create a test to show that the requirement has been successfully met.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2966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910148"/>
          </a:xfrm>
        </p:spPr>
        <p:txBody>
          <a:bodyPr/>
          <a:lstStyle/>
          <a:p>
            <a:r>
              <a:rPr lang="en-GB" dirty="0"/>
              <a:t>Requirements Measures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6180578"/>
              </p:ext>
            </p:extLst>
          </p:nvPr>
        </p:nvGraphicFramePr>
        <p:xfrm>
          <a:off x="1187624" y="1542195"/>
          <a:ext cx="699512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75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275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627">
                <a:tc>
                  <a:txBody>
                    <a:bodyPr/>
                    <a:lstStyle/>
                    <a:p>
                      <a:r>
                        <a:rPr lang="en-GB" dirty="0"/>
                        <a:t>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5539">
                <a:tc>
                  <a:txBody>
                    <a:bodyPr/>
                    <a:lstStyle/>
                    <a:p>
                      <a:r>
                        <a:rPr lang="en-GB" dirty="0"/>
                        <a:t>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 transactions per second</a:t>
                      </a:r>
                    </a:p>
                    <a:p>
                      <a:r>
                        <a:rPr lang="en-GB" dirty="0"/>
                        <a:t>User/event response time</a:t>
                      </a:r>
                    </a:p>
                    <a:p>
                      <a:r>
                        <a:rPr lang="en-GB" dirty="0"/>
                        <a:t>Screen</a:t>
                      </a:r>
                      <a:r>
                        <a:rPr lang="en-GB" baseline="0" dirty="0"/>
                        <a:t> refresh time</a:t>
                      </a:r>
                    </a:p>
                    <a:p>
                      <a:r>
                        <a:rPr lang="en-GB" baseline="0" dirty="0"/>
                        <a:t>Data transfer rate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7598">
                <a:tc>
                  <a:txBody>
                    <a:bodyPr/>
                    <a:lstStyle/>
                    <a:p>
                      <a:r>
                        <a:rPr lang="en-GB" dirty="0"/>
                        <a:t>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kBytes</a:t>
                      </a:r>
                      <a:r>
                        <a:rPr lang="en-GB" dirty="0"/>
                        <a:t>/Mbytes/</a:t>
                      </a:r>
                      <a:r>
                        <a:rPr lang="en-GB" dirty="0" err="1"/>
                        <a:t>GBytes</a:t>
                      </a:r>
                      <a:endParaRPr lang="en-GB" dirty="0"/>
                    </a:p>
                    <a:p>
                      <a:r>
                        <a:rPr lang="en-GB" dirty="0"/>
                        <a:t>Required RAM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7598">
                <a:tc>
                  <a:txBody>
                    <a:bodyPr/>
                    <a:lstStyle/>
                    <a:p>
                      <a:r>
                        <a:rPr lang="en-GB" dirty="0"/>
                        <a:t>Ease of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Training time</a:t>
                      </a:r>
                    </a:p>
                    <a:p>
                      <a:r>
                        <a:rPr lang="en-GB" dirty="0"/>
                        <a:t>Number</a:t>
                      </a:r>
                      <a:r>
                        <a:rPr lang="en-GB" baseline="0" dirty="0"/>
                        <a:t> of help frames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7598">
                <a:tc>
                  <a:txBody>
                    <a:bodyPr/>
                    <a:lstStyle/>
                    <a:p>
                      <a:r>
                        <a:rPr lang="en-GB" dirty="0"/>
                        <a:t>Reliability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Mean time to failure / Rate</a:t>
                      </a:r>
                      <a:r>
                        <a:rPr lang="en-GB" baseline="0" dirty="0"/>
                        <a:t> of failure occurrence</a:t>
                      </a:r>
                      <a:endParaRPr lang="en-GB" dirty="0"/>
                    </a:p>
                    <a:p>
                      <a:r>
                        <a:rPr lang="en-GB" dirty="0"/>
                        <a:t>Probability of unavailability / Availability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6569">
                <a:tc>
                  <a:txBody>
                    <a:bodyPr/>
                    <a:lstStyle/>
                    <a:p>
                      <a:r>
                        <a:rPr lang="en-GB" dirty="0"/>
                        <a:t>Robustness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to</a:t>
                      </a:r>
                      <a:r>
                        <a:rPr lang="en-GB" baseline="0" dirty="0"/>
                        <a:t> restart after failure</a:t>
                      </a:r>
                    </a:p>
                    <a:p>
                      <a:r>
                        <a:rPr lang="en-GB" baseline="0" dirty="0"/>
                        <a:t>Percentage of events causing failure</a:t>
                      </a:r>
                    </a:p>
                    <a:p>
                      <a:r>
                        <a:rPr lang="en-GB" baseline="0" dirty="0"/>
                        <a:t>Probability of data corruption on failure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7598">
                <a:tc>
                  <a:txBody>
                    <a:bodyPr/>
                    <a:lstStyle/>
                    <a:p>
                      <a:r>
                        <a:rPr lang="en-GB" dirty="0"/>
                        <a:t>Portability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Percentage of target-dependent statements</a:t>
                      </a:r>
                    </a:p>
                    <a:p>
                      <a:r>
                        <a:rPr lang="en-GB" dirty="0"/>
                        <a:t>Number of target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1463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 more requirements may be identified than are practical to implement</a:t>
            </a:r>
          </a:p>
          <a:p>
            <a:r>
              <a:rPr lang="en-GB" dirty="0"/>
              <a:t>It is therefore good practice to distinguish between requirements that will be </a:t>
            </a:r>
            <a:r>
              <a:rPr lang="en-GB" i="1" dirty="0"/>
              <a:t>definitely </a:t>
            </a:r>
            <a:r>
              <a:rPr lang="en-GB" dirty="0"/>
              <a:t>be met in the final product and those that </a:t>
            </a:r>
            <a:r>
              <a:rPr lang="en-GB" i="1" dirty="0"/>
              <a:t>might</a:t>
            </a:r>
            <a:r>
              <a:rPr lang="en-GB" dirty="0"/>
              <a:t> be implemented if there is enough time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197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Criteria 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2204864"/>
            <a:ext cx="8472518" cy="4510284"/>
          </a:xfrm>
        </p:spPr>
        <p:txBody>
          <a:bodyPr>
            <a:normAutofit/>
          </a:bodyPr>
          <a:lstStyle/>
          <a:p>
            <a:r>
              <a:rPr lang="en-GB" dirty="0"/>
              <a:t>M = ‘the Must Haves’</a:t>
            </a:r>
          </a:p>
          <a:p>
            <a:pPr lvl="1"/>
            <a:r>
              <a:rPr lang="en-GB" dirty="0"/>
              <a:t>Without these features the project is not viable, i.e. these are the minimum critical success factors fundamental to the project’s success</a:t>
            </a:r>
          </a:p>
          <a:p>
            <a:r>
              <a:rPr lang="en-GB" dirty="0"/>
              <a:t>S = ‘the Should Haves’</a:t>
            </a:r>
          </a:p>
          <a:p>
            <a:pPr lvl="1"/>
            <a:r>
              <a:rPr lang="en-GB" dirty="0"/>
              <a:t>To gain maximum benefit these features will be delivered but the project’s success does not rely on them</a:t>
            </a:r>
          </a:p>
          <a:p>
            <a:r>
              <a:rPr lang="en-GB" dirty="0"/>
              <a:t>C = ‘the Could Haves’</a:t>
            </a:r>
          </a:p>
          <a:p>
            <a:pPr lvl="1"/>
            <a:r>
              <a:rPr lang="en-GB" dirty="0"/>
              <a:t>If time and resources allow these features will be delivered but they can easily be left out without impacting on the project</a:t>
            </a:r>
            <a:endParaRPr lang="fr-FR" dirty="0"/>
          </a:p>
          <a:p>
            <a:r>
              <a:rPr lang="en-GB" dirty="0"/>
              <a:t>W = ‘the Won't Haves’</a:t>
            </a:r>
          </a:p>
          <a:p>
            <a:pPr lvl="1"/>
            <a:r>
              <a:rPr lang="en-GB" dirty="0"/>
              <a:t>These features will not be delivered. They can be left out and possibly, although not necessarily, be done in a later version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3487682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Summary</a:t>
            </a:r>
          </a:p>
        </p:txBody>
      </p:sp>
      <p:sp>
        <p:nvSpPr>
          <p:cNvPr id="473091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2016252"/>
            <a:ext cx="8229600" cy="4281476"/>
          </a:xfrm>
        </p:spPr>
        <p:txBody>
          <a:bodyPr>
            <a:normAutofit/>
          </a:bodyPr>
          <a:lstStyle/>
          <a:p>
            <a:r>
              <a:rPr lang="en-US" dirty="0"/>
              <a:t>Gathering system requirements</a:t>
            </a:r>
          </a:p>
          <a:p>
            <a:pPr lvl="1"/>
            <a:r>
              <a:rPr lang="en-US" dirty="0"/>
              <a:t>Functional and Nonfunctional</a:t>
            </a:r>
          </a:p>
          <a:p>
            <a:pPr lvl="1"/>
            <a:r>
              <a:rPr lang="en-US" dirty="0"/>
              <a:t>Work with various stakeholders (users, clients, technical staff)</a:t>
            </a:r>
          </a:p>
          <a:p>
            <a:r>
              <a:rPr lang="en-US" dirty="0"/>
              <a:t>“What kind of information do I need?”</a:t>
            </a:r>
          </a:p>
          <a:p>
            <a:pPr lvl="1"/>
            <a:r>
              <a:rPr lang="en-US" dirty="0"/>
              <a:t>What are the business processes and operations?</a:t>
            </a:r>
          </a:p>
          <a:p>
            <a:pPr lvl="1"/>
            <a:r>
              <a:rPr lang="en-US" dirty="0"/>
              <a:t>How are the business processes performed?</a:t>
            </a:r>
          </a:p>
          <a:p>
            <a:pPr lvl="1"/>
            <a:r>
              <a:rPr lang="en-US" dirty="0"/>
              <a:t>What are the information requirements?</a:t>
            </a:r>
          </a:p>
          <a:p>
            <a:r>
              <a:rPr lang="en-US" dirty="0"/>
              <a:t>Primary information gathering techniques</a:t>
            </a:r>
          </a:p>
          <a:p>
            <a:pPr lvl="1">
              <a:spcBef>
                <a:spcPct val="40000"/>
              </a:spcBef>
            </a:pPr>
            <a:r>
              <a:rPr lang="en-US" dirty="0"/>
              <a:t>Review existing reports, forms, and procedure descriptions</a:t>
            </a:r>
          </a:p>
          <a:p>
            <a:pPr lvl="1">
              <a:spcBef>
                <a:spcPct val="40000"/>
              </a:spcBef>
            </a:pPr>
            <a:r>
              <a:rPr lang="en-US" dirty="0"/>
              <a:t>Conduct interviews and discussions with users</a:t>
            </a:r>
          </a:p>
          <a:p>
            <a:pPr lvl="1">
              <a:spcBef>
                <a:spcPct val="40000"/>
              </a:spcBef>
            </a:pPr>
            <a:r>
              <a:rPr lang="en-US" dirty="0"/>
              <a:t>Observe and document business processes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375D5CF2-655F-44FF-AE63-970DFA514927}" type="slidenum">
              <a:rPr lang="en-US"/>
              <a:pPr/>
              <a:t>21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166154912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28" ma:contentTypeDescription="Create a new document." ma:contentTypeScope="" ma:versionID="5b169922ceb80f5a3a07a825e08ce2c3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971197ecad49b1933eb8f92c4ace8e75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Math_Settings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Distribution_Groups" minOccurs="0"/>
                <xsd:element ref="ns4:LMS_Mapping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Teams_Channel_Section_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NotebookType" ma:index="15" nillable="true" ma:displayName="Notebook Type" ma:internalName="NotebookType">
      <xsd:simpleType>
        <xsd:restriction base="dms:Text"/>
      </xsd:simpleType>
    </xsd:element>
    <xsd:element name="FolderType" ma:index="16" nillable="true" ma:displayName="Folder Type" ma:internalName="FolderType">
      <xsd:simpleType>
        <xsd:restriction base="dms:Text"/>
      </xsd:simpleType>
    </xsd:element>
    <xsd:element name="CultureName" ma:index="17" nillable="true" ma:displayName="Culture Name" ma:internalName="CultureName">
      <xsd:simpleType>
        <xsd:restriction base="dms:Text"/>
      </xsd:simpleType>
    </xsd:element>
    <xsd:element name="AppVersion" ma:index="18" nillable="true" ma:displayName="App Version" ma:internalName="AppVersion">
      <xsd:simpleType>
        <xsd:restriction base="dms:Text"/>
      </xsd:simpleType>
    </xsd:element>
    <xsd:element name="TeamsChannelId" ma:index="19" nillable="true" ma:displayName="Teams Channel Id" ma:internalName="TeamsChannelId">
      <xsd:simpleType>
        <xsd:restriction base="dms:Text"/>
      </xsd:simpleType>
    </xsd:element>
    <xsd:element name="Owner" ma:index="2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1" nillable="true" ma:displayName="Math Settings" ma:internalName="Math_Settings">
      <xsd:simpleType>
        <xsd:restriction base="dms:Text"/>
      </xsd:simpleType>
    </xsd:element>
    <xsd:element name="DefaultSectionNames" ma:index="22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3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4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5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6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7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8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29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0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1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2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3" nillable="true" ma:displayName="Is Collaboration Space Locked" ma:internalName="Is_Collaboration_Space_Locked">
      <xsd:simpleType>
        <xsd:restriction base="dms:Boolean"/>
      </xsd:simpleType>
    </xsd:element>
    <xsd:element name="IsNotebookLocked" ma:index="34" nillable="true" ma:displayName="Is Notebook Locked" ma:internalName="IsNotebookLocked">
      <xsd:simpleType>
        <xsd:restriction base="dms:Boolean"/>
      </xsd:simpleType>
    </xsd:element>
    <xsd:element name="Teams_Channel_Section_Location" ma:index="35" nillable="true" ma:displayName="Teams Channel Section Location" ma:internalName="Teams_Channel_Section_Locat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olderType xmlns="696490a5-0429-499a-a254-a60426c02ef0" xsi:nil="true"/>
    <Has_Teacher_Only_SectionGroup xmlns="696490a5-0429-499a-a254-a60426c02ef0" xsi:nil="true"/>
    <DefaultSectionNames xmlns="696490a5-0429-499a-a254-a60426c02ef0" xsi:nil="true"/>
    <TeamsChannelId xmlns="696490a5-0429-499a-a254-a60426c02ef0" xsi:nil="true"/>
    <CultureName xmlns="696490a5-0429-499a-a254-a60426c02ef0" xsi:nil="true"/>
    <Distribution_Groups xmlns="696490a5-0429-499a-a254-a60426c02ef0" xsi:nil="true"/>
    <Owner xmlns="696490a5-0429-499a-a254-a60426c02ef0">
      <UserInfo>
        <DisplayName/>
        <AccountId xsi:nil="true"/>
        <AccountType/>
      </UserInfo>
    </Owner>
    <Teams_Channel_Section_Location xmlns="696490a5-0429-499a-a254-a60426c02ef0" xsi:nil="true"/>
    <Invited_Teachers xmlns="696490a5-0429-499a-a254-a60426c02ef0" xsi:nil="true"/>
    <NotebookType xmlns="696490a5-0429-499a-a254-a60426c02ef0" xsi:nil="true"/>
    <Teachers xmlns="696490a5-0429-499a-a254-a60426c02ef0">
      <UserInfo>
        <DisplayName/>
        <AccountId xsi:nil="true"/>
        <AccountType/>
      </UserInfo>
    </Teachers>
    <Students xmlns="696490a5-0429-499a-a254-a60426c02ef0">
      <UserInfo>
        <DisplayName/>
        <AccountId xsi:nil="true"/>
        <AccountType/>
      </UserInfo>
    </Students>
    <Student_Groups xmlns="696490a5-0429-499a-a254-a60426c02ef0">
      <UserInfo>
        <DisplayName/>
        <AccountId xsi:nil="true"/>
        <AccountType/>
      </UserInfo>
    </Student_Groups>
    <Templates xmlns="696490a5-0429-499a-a254-a60426c02ef0" xsi:nil="true"/>
    <AppVersion xmlns="696490a5-0429-499a-a254-a60426c02ef0" xsi:nil="true"/>
    <Math_Settings xmlns="696490a5-0429-499a-a254-a60426c02ef0" xsi:nil="true"/>
    <Self_Registration_Enabled xmlns="696490a5-0429-499a-a254-a60426c02ef0" xsi:nil="true"/>
    <Is_Collaboration_Space_Locked xmlns="696490a5-0429-499a-a254-a60426c02ef0" xsi:nil="true"/>
    <LMS_Mappings xmlns="696490a5-0429-499a-a254-a60426c02ef0" xsi:nil="true"/>
    <Invited_Students xmlns="696490a5-0429-499a-a254-a60426c02ef0" xsi:nil="true"/>
    <IsNotebookLocked xmlns="696490a5-0429-499a-a254-a60426c02ef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B0A921-60E8-4FDE-AEB7-1FF59D460A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E15D23-86C7-4E35-8968-00A4D753840E}">
  <ds:schemaRefs>
    <ds:schemaRef ds:uri="http://purl.org/dc/elements/1.1/"/>
    <ds:schemaRef ds:uri="http://purl.org/dc/dcmitype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696490a5-0429-499a-a254-a60426c02ef0"/>
    <ds:schemaRef ds:uri="d2d6d51c-be45-489c-bfaa-c0c3d4c0c98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61D814F-2704-4196-9081-3778A0D50F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92</TotalTime>
  <Words>1316</Words>
  <Application>Microsoft Office PowerPoint</Application>
  <PresentationFormat>On-screen Show (4:3)</PresentationFormat>
  <Paragraphs>176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Angsana New</vt:lpstr>
      <vt:lpstr>Arial</vt:lpstr>
      <vt:lpstr>Calibri</vt:lpstr>
      <vt:lpstr>Calibri Light</vt:lpstr>
      <vt:lpstr>Cordia New</vt:lpstr>
      <vt:lpstr>Wingdings</vt:lpstr>
      <vt:lpstr>Retrospect</vt:lpstr>
      <vt:lpstr>Database concepts - Information engineering</vt:lpstr>
      <vt:lpstr>What is a Requirement?</vt:lpstr>
      <vt:lpstr>Techniques for Information Gathering</vt:lpstr>
      <vt:lpstr>Fact Finding Methods</vt:lpstr>
      <vt:lpstr>Review Existing Reports, Forms,  and Procedure Descriptions</vt:lpstr>
      <vt:lpstr>Review Existing Reports, Forms,  and Procedure Descriptions</vt:lpstr>
      <vt:lpstr>Conduct Interviews and Discussions with Users</vt:lpstr>
      <vt:lpstr>Selecting Interviewees</vt:lpstr>
      <vt:lpstr>Observation</vt:lpstr>
      <vt:lpstr>Observe and Document Business Processes </vt:lpstr>
      <vt:lpstr>Generating Requirements</vt:lpstr>
      <vt:lpstr>Formatting Requirements</vt:lpstr>
      <vt:lpstr>User Requirements</vt:lpstr>
      <vt:lpstr>System Requirements</vt:lpstr>
      <vt:lpstr>Functional Requirements</vt:lpstr>
      <vt:lpstr>Nonfunctional Requirements</vt:lpstr>
      <vt:lpstr>SMART Requirements</vt:lpstr>
      <vt:lpstr>Requirements Measures</vt:lpstr>
      <vt:lpstr>MoSCoW Criteria</vt:lpstr>
      <vt:lpstr>MoSCoW Criteria 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5</cp:revision>
  <dcterms:created xsi:type="dcterms:W3CDTF">2014-10-02T16:11:33Z</dcterms:created>
  <dcterms:modified xsi:type="dcterms:W3CDTF">2021-01-24T18:58:05Z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