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68" r:id="rId3"/>
    <p:sldId id="258" r:id="rId4"/>
    <p:sldId id="259" r:id="rId5"/>
    <p:sldId id="261" r:id="rId6"/>
    <p:sldId id="262" r:id="rId7"/>
    <p:sldId id="263" r:id="rId8"/>
    <p:sldId id="264" r:id="rId9"/>
    <p:sldId id="266" r:id="rId10"/>
    <p:sldId id="26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diagrams/_rels/data1.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image" Target="../media/image4.svg" /><Relationship Id="rId1" Type="http://schemas.openxmlformats.org/officeDocument/2006/relationships/image" Target="../media/image3.png" /><Relationship Id="rId4" Type="http://schemas.openxmlformats.org/officeDocument/2006/relationships/image" Target="../media/image6.svg" /></Relationships>
</file>

<file path=ppt/diagrams/_rels/data2.xml.rels><?xml version="1.0" encoding="UTF-8" standalone="yes"?>
<Relationships xmlns="http://schemas.openxmlformats.org/package/2006/relationships"><Relationship Id="rId1" Type="http://schemas.openxmlformats.org/officeDocument/2006/relationships/hyperlink" Target="http://www.educause.edu/educatingthenetgen" TargetMode="External" /></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image" Target="../media/image4.svg" /><Relationship Id="rId1" Type="http://schemas.openxmlformats.org/officeDocument/2006/relationships/image" Target="../media/image3.png" /><Relationship Id="rId4" Type="http://schemas.openxmlformats.org/officeDocument/2006/relationships/image" Target="../media/image6.svg" /></Relationships>
</file>

<file path=ppt/diagrams/_rels/drawing2.xml.rels><?xml version="1.0" encoding="UTF-8" standalone="yes"?>
<Relationships xmlns="http://schemas.openxmlformats.org/package/2006/relationships"><Relationship Id="rId1" Type="http://schemas.openxmlformats.org/officeDocument/2006/relationships/hyperlink" Target="http://www.educause.edu/educatingthenetgen" TargetMode="External" /></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EEA078-C430-4562-A7AC-D754FF9A9A4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E50DF27-3F25-4534-9848-3D97C53D97F4}">
      <dgm:prSet/>
      <dgm:spPr/>
      <dgm:t>
        <a:bodyPr/>
        <a:lstStyle/>
        <a:p>
          <a:r>
            <a:rPr lang="en-US"/>
            <a:t>Teachers’ digital competencies in higher education: a systematic literature review</a:t>
          </a:r>
        </a:p>
      </dgm:t>
    </dgm:pt>
    <dgm:pt modelId="{2CBA3DE1-2ADB-4736-BA8D-52179484FC4C}" type="parTrans" cxnId="{E996A6A9-7F8A-4A97-A221-C481EAA92908}">
      <dgm:prSet/>
      <dgm:spPr/>
      <dgm:t>
        <a:bodyPr/>
        <a:lstStyle/>
        <a:p>
          <a:endParaRPr lang="en-US"/>
        </a:p>
      </dgm:t>
    </dgm:pt>
    <dgm:pt modelId="{9D4B28A0-ADC6-4473-AC02-DA14957E6D5B}" type="sibTrans" cxnId="{E996A6A9-7F8A-4A97-A221-C481EAA92908}">
      <dgm:prSet/>
      <dgm:spPr/>
      <dgm:t>
        <a:bodyPr/>
        <a:lstStyle/>
        <a:p>
          <a:endParaRPr lang="en-US"/>
        </a:p>
      </dgm:t>
    </dgm:pt>
    <dgm:pt modelId="{DEACEDA5-A023-49C6-9B73-4373F6EC646D}">
      <dgm:prSet/>
      <dgm:spPr/>
      <dgm:t>
        <a:bodyPr/>
        <a:lstStyle/>
        <a:p>
          <a:r>
            <a:rPr lang="en-US"/>
            <a:t>This article looks is a review focused on digital competencis in higher education and the skills and qualitys necessary for a teacher to make effective use of technologies.the study states that teachers use digital technologys often for student feedback and engagment tools. </a:t>
          </a:r>
        </a:p>
      </dgm:t>
    </dgm:pt>
    <dgm:pt modelId="{836F1504-889C-4C2B-9F6F-517460226E1A}" type="parTrans" cxnId="{3FBB5412-25B1-44D9-8301-C4B54F7956AE}">
      <dgm:prSet/>
      <dgm:spPr/>
      <dgm:t>
        <a:bodyPr/>
        <a:lstStyle/>
        <a:p>
          <a:endParaRPr lang="en-US"/>
        </a:p>
      </dgm:t>
    </dgm:pt>
    <dgm:pt modelId="{4A17A8CA-5009-4601-BFC8-6E49BE807C0A}" type="sibTrans" cxnId="{3FBB5412-25B1-44D9-8301-C4B54F7956AE}">
      <dgm:prSet/>
      <dgm:spPr/>
      <dgm:t>
        <a:bodyPr/>
        <a:lstStyle/>
        <a:p>
          <a:endParaRPr lang="en-US"/>
        </a:p>
      </dgm:t>
    </dgm:pt>
    <dgm:pt modelId="{A028AC09-473A-4A2A-B19C-0BEC01E0F5BB}" type="pres">
      <dgm:prSet presAssocID="{E5EEA078-C430-4562-A7AC-D754FF9A9A4E}" presName="root" presStyleCnt="0">
        <dgm:presLayoutVars>
          <dgm:dir/>
          <dgm:resizeHandles val="exact"/>
        </dgm:presLayoutVars>
      </dgm:prSet>
      <dgm:spPr/>
    </dgm:pt>
    <dgm:pt modelId="{209E4E11-BA29-4ABE-8E67-A6B2D9E57E8F}" type="pres">
      <dgm:prSet presAssocID="{4E50DF27-3F25-4534-9848-3D97C53D97F4}" presName="compNode" presStyleCnt="0"/>
      <dgm:spPr/>
    </dgm:pt>
    <dgm:pt modelId="{A9EB74E9-E5EA-4B8D-9085-A5A8DEDE09F0}" type="pres">
      <dgm:prSet presAssocID="{4E50DF27-3F25-4534-9848-3D97C53D97F4}" presName="bgRect" presStyleLbl="bgShp" presStyleIdx="0" presStyleCnt="2"/>
      <dgm:spPr/>
    </dgm:pt>
    <dgm:pt modelId="{FC90A59A-BF8C-40C1-936A-155D7535BD9E}" type="pres">
      <dgm:prSet presAssocID="{4E50DF27-3F25-4534-9848-3D97C53D97F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E0BF81A0-F266-4C3A-81DD-466318C8F991}" type="pres">
      <dgm:prSet presAssocID="{4E50DF27-3F25-4534-9848-3D97C53D97F4}" presName="spaceRect" presStyleCnt="0"/>
      <dgm:spPr/>
    </dgm:pt>
    <dgm:pt modelId="{E9C3A068-8242-4EC3-9E0A-7D97B59ACE5C}" type="pres">
      <dgm:prSet presAssocID="{4E50DF27-3F25-4534-9848-3D97C53D97F4}" presName="parTx" presStyleLbl="revTx" presStyleIdx="0" presStyleCnt="2">
        <dgm:presLayoutVars>
          <dgm:chMax val="0"/>
          <dgm:chPref val="0"/>
        </dgm:presLayoutVars>
      </dgm:prSet>
      <dgm:spPr/>
    </dgm:pt>
    <dgm:pt modelId="{6D956C83-8360-4760-A7F1-0F1CE4EB615A}" type="pres">
      <dgm:prSet presAssocID="{9D4B28A0-ADC6-4473-AC02-DA14957E6D5B}" presName="sibTrans" presStyleCnt="0"/>
      <dgm:spPr/>
    </dgm:pt>
    <dgm:pt modelId="{B583B2B5-5001-466C-8669-F7CADA5A7510}" type="pres">
      <dgm:prSet presAssocID="{DEACEDA5-A023-49C6-9B73-4373F6EC646D}" presName="compNode" presStyleCnt="0"/>
      <dgm:spPr/>
    </dgm:pt>
    <dgm:pt modelId="{850DEC19-68E7-4ED2-91C0-BB696DC8A56E}" type="pres">
      <dgm:prSet presAssocID="{DEACEDA5-A023-49C6-9B73-4373F6EC646D}" presName="bgRect" presStyleLbl="bgShp" presStyleIdx="1" presStyleCnt="2"/>
      <dgm:spPr/>
    </dgm:pt>
    <dgm:pt modelId="{A5F9A6C7-A2E3-4739-B39C-A32ED7FF69F7}" type="pres">
      <dgm:prSet presAssocID="{DEACEDA5-A023-49C6-9B73-4373F6EC646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95F441B2-C68C-4B2B-A96B-5C0B03AE3B1B}" type="pres">
      <dgm:prSet presAssocID="{DEACEDA5-A023-49C6-9B73-4373F6EC646D}" presName="spaceRect" presStyleCnt="0"/>
      <dgm:spPr/>
    </dgm:pt>
    <dgm:pt modelId="{32ACED9D-9CDE-4A91-8EC1-E0042104FDDE}" type="pres">
      <dgm:prSet presAssocID="{DEACEDA5-A023-49C6-9B73-4373F6EC646D}" presName="parTx" presStyleLbl="revTx" presStyleIdx="1" presStyleCnt="2">
        <dgm:presLayoutVars>
          <dgm:chMax val="0"/>
          <dgm:chPref val="0"/>
        </dgm:presLayoutVars>
      </dgm:prSet>
      <dgm:spPr/>
    </dgm:pt>
  </dgm:ptLst>
  <dgm:cxnLst>
    <dgm:cxn modelId="{3FBB5412-25B1-44D9-8301-C4B54F7956AE}" srcId="{E5EEA078-C430-4562-A7AC-D754FF9A9A4E}" destId="{DEACEDA5-A023-49C6-9B73-4373F6EC646D}" srcOrd="1" destOrd="0" parTransId="{836F1504-889C-4C2B-9F6F-517460226E1A}" sibTransId="{4A17A8CA-5009-4601-BFC8-6E49BE807C0A}"/>
    <dgm:cxn modelId="{243EEA63-07D6-41C8-84B6-5903F639940C}" type="presOf" srcId="{E5EEA078-C430-4562-A7AC-D754FF9A9A4E}" destId="{A028AC09-473A-4A2A-B19C-0BEC01E0F5BB}" srcOrd="0" destOrd="0" presId="urn:microsoft.com/office/officeart/2018/2/layout/IconVerticalSolidList"/>
    <dgm:cxn modelId="{C32C266B-5367-4D75-854B-A74619ED7B86}" type="presOf" srcId="{DEACEDA5-A023-49C6-9B73-4373F6EC646D}" destId="{32ACED9D-9CDE-4A91-8EC1-E0042104FDDE}" srcOrd="0" destOrd="0" presId="urn:microsoft.com/office/officeart/2018/2/layout/IconVerticalSolidList"/>
    <dgm:cxn modelId="{E996A6A9-7F8A-4A97-A221-C481EAA92908}" srcId="{E5EEA078-C430-4562-A7AC-D754FF9A9A4E}" destId="{4E50DF27-3F25-4534-9848-3D97C53D97F4}" srcOrd="0" destOrd="0" parTransId="{2CBA3DE1-2ADB-4736-BA8D-52179484FC4C}" sibTransId="{9D4B28A0-ADC6-4473-AC02-DA14957E6D5B}"/>
    <dgm:cxn modelId="{590A39B4-270D-4D4D-A9F0-96A5A4D78AF1}" type="presOf" srcId="{4E50DF27-3F25-4534-9848-3D97C53D97F4}" destId="{E9C3A068-8242-4EC3-9E0A-7D97B59ACE5C}" srcOrd="0" destOrd="0" presId="urn:microsoft.com/office/officeart/2018/2/layout/IconVerticalSolidList"/>
    <dgm:cxn modelId="{E8A1E539-95FC-401D-8C1A-58C972753FB5}" type="presParOf" srcId="{A028AC09-473A-4A2A-B19C-0BEC01E0F5BB}" destId="{209E4E11-BA29-4ABE-8E67-A6B2D9E57E8F}" srcOrd="0" destOrd="0" presId="urn:microsoft.com/office/officeart/2018/2/layout/IconVerticalSolidList"/>
    <dgm:cxn modelId="{FB100C96-AD2A-44B1-A709-E44833851D65}" type="presParOf" srcId="{209E4E11-BA29-4ABE-8E67-A6B2D9E57E8F}" destId="{A9EB74E9-E5EA-4B8D-9085-A5A8DEDE09F0}" srcOrd="0" destOrd="0" presId="urn:microsoft.com/office/officeart/2018/2/layout/IconVerticalSolidList"/>
    <dgm:cxn modelId="{3CA6F76A-C510-40F7-8962-8363394A8DD1}" type="presParOf" srcId="{209E4E11-BA29-4ABE-8E67-A6B2D9E57E8F}" destId="{FC90A59A-BF8C-40C1-936A-155D7535BD9E}" srcOrd="1" destOrd="0" presId="urn:microsoft.com/office/officeart/2018/2/layout/IconVerticalSolidList"/>
    <dgm:cxn modelId="{A2EA9157-390E-4090-ADB7-EB3A7A54F99B}" type="presParOf" srcId="{209E4E11-BA29-4ABE-8E67-A6B2D9E57E8F}" destId="{E0BF81A0-F266-4C3A-81DD-466318C8F991}" srcOrd="2" destOrd="0" presId="urn:microsoft.com/office/officeart/2018/2/layout/IconVerticalSolidList"/>
    <dgm:cxn modelId="{02A3BF54-683D-4925-933A-68380355D19B}" type="presParOf" srcId="{209E4E11-BA29-4ABE-8E67-A6B2D9E57E8F}" destId="{E9C3A068-8242-4EC3-9E0A-7D97B59ACE5C}" srcOrd="3" destOrd="0" presId="urn:microsoft.com/office/officeart/2018/2/layout/IconVerticalSolidList"/>
    <dgm:cxn modelId="{974AE658-B3B6-4695-BF80-4383D4467107}" type="presParOf" srcId="{A028AC09-473A-4A2A-B19C-0BEC01E0F5BB}" destId="{6D956C83-8360-4760-A7F1-0F1CE4EB615A}" srcOrd="1" destOrd="0" presId="urn:microsoft.com/office/officeart/2018/2/layout/IconVerticalSolidList"/>
    <dgm:cxn modelId="{F2897A67-3544-48AD-BF21-CDBC66C71008}" type="presParOf" srcId="{A028AC09-473A-4A2A-B19C-0BEC01E0F5BB}" destId="{B583B2B5-5001-466C-8669-F7CADA5A7510}" srcOrd="2" destOrd="0" presId="urn:microsoft.com/office/officeart/2018/2/layout/IconVerticalSolidList"/>
    <dgm:cxn modelId="{84F935F3-CB8C-4057-BD96-F234391CE39C}" type="presParOf" srcId="{B583B2B5-5001-466C-8669-F7CADA5A7510}" destId="{850DEC19-68E7-4ED2-91C0-BB696DC8A56E}" srcOrd="0" destOrd="0" presId="urn:microsoft.com/office/officeart/2018/2/layout/IconVerticalSolidList"/>
    <dgm:cxn modelId="{18169A2A-CC36-40AF-87C6-990E8686E73E}" type="presParOf" srcId="{B583B2B5-5001-466C-8669-F7CADA5A7510}" destId="{A5F9A6C7-A2E3-4739-B39C-A32ED7FF69F7}" srcOrd="1" destOrd="0" presId="urn:microsoft.com/office/officeart/2018/2/layout/IconVerticalSolidList"/>
    <dgm:cxn modelId="{F0FF37C5-266D-4E02-9A92-3F2C0CBBFB77}" type="presParOf" srcId="{B583B2B5-5001-466C-8669-F7CADA5A7510}" destId="{95F441B2-C68C-4B2B-A96B-5C0B03AE3B1B}" srcOrd="2" destOrd="0" presId="urn:microsoft.com/office/officeart/2018/2/layout/IconVerticalSolidList"/>
    <dgm:cxn modelId="{197AB203-CC47-4016-9315-3B84D24AE54F}" type="presParOf" srcId="{B583B2B5-5001-466C-8669-F7CADA5A7510}" destId="{32ACED9D-9CDE-4A91-8EC1-E0042104FDD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4DE813E-C37F-4478-8BFF-65E05671D7A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0EF6E85B-88DA-4A1A-8BB9-77407BC840B2}">
      <dgm:prSet/>
      <dgm:spPr/>
      <dgm:t>
        <a:bodyPr/>
        <a:lstStyle/>
        <a:p>
          <a:r>
            <a:rPr lang="en-US" dirty="0" err="1"/>
            <a:t>Basilotta</a:t>
          </a:r>
          <a:r>
            <a:rPr lang="en-US" dirty="0"/>
            <a:t>-Gómez-Pablos, V., </a:t>
          </a:r>
          <a:r>
            <a:rPr lang="en-US" dirty="0" err="1"/>
            <a:t>Matarranz</a:t>
          </a:r>
          <a:r>
            <a:rPr lang="en-US" dirty="0"/>
            <a:t>, M., Casado-Aranda, L.A. and Otto, A., 2022. Teachers’ digital competencies in higher education: a systematic literature review. </a:t>
          </a:r>
          <a:r>
            <a:rPr lang="en-US" i="1" dirty="0"/>
            <a:t>International Journal of Educational Technology in Higher Education</a:t>
          </a:r>
          <a:r>
            <a:rPr lang="en-US" dirty="0"/>
            <a:t>, </a:t>
          </a:r>
          <a:r>
            <a:rPr lang="en-US" i="1" dirty="0"/>
            <a:t>19</a:t>
          </a:r>
          <a:r>
            <a:rPr lang="en-US" dirty="0"/>
            <a:t>(1), pp.1-16.</a:t>
          </a:r>
        </a:p>
      </dgm:t>
    </dgm:pt>
    <dgm:pt modelId="{438B861F-A877-49F5-B1D7-16B9314CE076}" type="parTrans" cxnId="{30DB6EFE-F2E1-4401-A290-6FD16EF869CD}">
      <dgm:prSet/>
      <dgm:spPr/>
      <dgm:t>
        <a:bodyPr/>
        <a:lstStyle/>
        <a:p>
          <a:endParaRPr lang="en-US"/>
        </a:p>
      </dgm:t>
    </dgm:pt>
    <dgm:pt modelId="{0C1CB3F4-1FCE-4A76-BC4C-E8E0CBCFDE1A}" type="sibTrans" cxnId="{30DB6EFE-F2E1-4401-A290-6FD16EF869CD}">
      <dgm:prSet/>
      <dgm:spPr/>
      <dgm:t>
        <a:bodyPr/>
        <a:lstStyle/>
        <a:p>
          <a:endParaRPr lang="en-US"/>
        </a:p>
      </dgm:t>
    </dgm:pt>
    <dgm:pt modelId="{07E7BECA-46AD-491E-8A93-7D715DFA3C55}">
      <dgm:prSet/>
      <dgm:spPr/>
      <dgm:t>
        <a:bodyPr/>
        <a:lstStyle/>
        <a:p>
          <a:r>
            <a:rPr lang="en-US" dirty="0"/>
            <a:t>Bennett, S., Maton, K., &amp; Kervin, L. (2008). The ‘digital natives’ debate: a critical review of the evidence. British Journal of Educational Technology, 39(5), 775–786</a:t>
          </a:r>
        </a:p>
      </dgm:t>
    </dgm:pt>
    <dgm:pt modelId="{A8336B8C-5986-4537-B1F7-D825D05886B6}" type="parTrans" cxnId="{88EA4685-1CC0-4B64-BF29-D6A49DCA7102}">
      <dgm:prSet/>
      <dgm:spPr/>
      <dgm:t>
        <a:bodyPr/>
        <a:lstStyle/>
        <a:p>
          <a:endParaRPr lang="en-US"/>
        </a:p>
      </dgm:t>
    </dgm:pt>
    <dgm:pt modelId="{03D145BC-D104-4D3F-9D7D-37004344A248}" type="sibTrans" cxnId="{88EA4685-1CC0-4B64-BF29-D6A49DCA7102}">
      <dgm:prSet/>
      <dgm:spPr/>
      <dgm:t>
        <a:bodyPr/>
        <a:lstStyle/>
        <a:p>
          <a:endParaRPr lang="en-US"/>
        </a:p>
      </dgm:t>
    </dgm:pt>
    <dgm:pt modelId="{4EE153E9-2FE8-4643-87A5-FFB80DE99997}">
      <dgm:prSet/>
      <dgm:spPr/>
      <dgm:t>
        <a:bodyPr/>
        <a:lstStyle/>
        <a:p>
          <a:r>
            <a:rPr lang="en-US" dirty="0"/>
            <a:t>Dede, C. (2005b). Planning for </a:t>
          </a:r>
          <a:r>
            <a:rPr lang="en-US" dirty="0" err="1"/>
            <a:t>neomillennial</a:t>
          </a:r>
          <a:r>
            <a:rPr lang="en-US" dirty="0"/>
            <a:t> learning styles: implications for investments in technology and faculty. In D. Oblinger, &amp; J. Oblinger (Eds.), Educating the net generation (pp. 15.1–15.22). Boulder, CO: EDUCAUSE, Retrieved March 5, 2010, from. </a:t>
          </a:r>
          <a:r>
            <a:rPr lang="en-US" dirty="0">
              <a:hlinkClick xmlns:r="http://schemas.openxmlformats.org/officeDocument/2006/relationships" r:id="rId1"/>
            </a:rPr>
            <a:t>http://www.educause.edu/educatingthenetgen</a:t>
          </a:r>
          <a:r>
            <a:rPr lang="en-US" dirty="0"/>
            <a:t>.</a:t>
          </a:r>
        </a:p>
      </dgm:t>
    </dgm:pt>
    <dgm:pt modelId="{602E5FF2-D25A-4432-9FD6-BA4D8DAB78F2}" type="parTrans" cxnId="{6796274A-F783-4787-85F7-3628A2292C9D}">
      <dgm:prSet/>
      <dgm:spPr/>
      <dgm:t>
        <a:bodyPr/>
        <a:lstStyle/>
        <a:p>
          <a:endParaRPr lang="en-US"/>
        </a:p>
      </dgm:t>
    </dgm:pt>
    <dgm:pt modelId="{BBD9FD36-B6AD-4DDC-8DBC-1F788073327B}" type="sibTrans" cxnId="{6796274A-F783-4787-85F7-3628A2292C9D}">
      <dgm:prSet/>
      <dgm:spPr/>
      <dgm:t>
        <a:bodyPr/>
        <a:lstStyle/>
        <a:p>
          <a:endParaRPr lang="en-US"/>
        </a:p>
      </dgm:t>
    </dgm:pt>
    <dgm:pt modelId="{BFB2985A-3D27-4001-8A43-E82698BC6BE6}">
      <dgm:prSet/>
      <dgm:spPr/>
      <dgm:t>
        <a:bodyPr/>
        <a:lstStyle/>
        <a:p>
          <a:r>
            <a:rPr lang="en-US" dirty="0"/>
            <a:t>Palfrey, J., &amp; Gasser, U. (2008). Born digital: Understanding the first generation of digital natives. New York: Basic Books.</a:t>
          </a:r>
        </a:p>
      </dgm:t>
    </dgm:pt>
    <dgm:pt modelId="{77FB4078-90E6-4840-86E1-14C229F15C1D}" type="parTrans" cxnId="{419A9902-D9E6-4340-B8E8-884FA7F160AC}">
      <dgm:prSet/>
      <dgm:spPr/>
      <dgm:t>
        <a:bodyPr/>
        <a:lstStyle/>
        <a:p>
          <a:endParaRPr lang="en-US"/>
        </a:p>
      </dgm:t>
    </dgm:pt>
    <dgm:pt modelId="{A7493591-DDBB-47E8-A5FB-8AAD923DF000}" type="sibTrans" cxnId="{419A9902-D9E6-4340-B8E8-884FA7F160AC}">
      <dgm:prSet/>
      <dgm:spPr/>
      <dgm:t>
        <a:bodyPr/>
        <a:lstStyle/>
        <a:p>
          <a:endParaRPr lang="en-US"/>
        </a:p>
      </dgm:t>
    </dgm:pt>
    <dgm:pt modelId="{F1901554-C580-4408-BA1A-6500FAB096DB}">
      <dgm:prSet phldr="0"/>
      <dgm:spPr/>
      <dgm:t>
        <a:bodyPr/>
        <a:lstStyle/>
        <a:p>
          <a:pPr rtl="0"/>
          <a:r>
            <a:rPr lang="en-US" dirty="0"/>
            <a:t>Bennett, S., Maton, K. and Kervin, L., 2008. The ‘digital natives’ debate: A critical review of the evidence. </a:t>
          </a:r>
          <a:r>
            <a:rPr lang="en-US" i="1" dirty="0"/>
            <a:t>British journal of educational technology</a:t>
          </a:r>
          <a:r>
            <a:rPr lang="en-US" dirty="0"/>
            <a:t>, 39(5), pp.775-786.</a:t>
          </a:r>
          <a:endParaRPr lang="en-US" dirty="0">
            <a:latin typeface="Tw Cen MT Condensed" panose="020B0606020104020203"/>
          </a:endParaRPr>
        </a:p>
      </dgm:t>
    </dgm:pt>
    <dgm:pt modelId="{6CDDA751-AD35-4730-984B-041D2788F2F3}" type="parTrans" cxnId="{CCF828F3-7F3F-4790-ABDB-5B36484EEFF3}">
      <dgm:prSet/>
      <dgm:spPr/>
    </dgm:pt>
    <dgm:pt modelId="{F0ABD2BF-DD20-4C62-874F-F10D568DDC58}" type="sibTrans" cxnId="{CCF828F3-7F3F-4790-ABDB-5B36484EEFF3}">
      <dgm:prSet/>
      <dgm:spPr/>
    </dgm:pt>
    <dgm:pt modelId="{F388EF9C-E3AD-413C-AE91-FAF1A73370D6}">
      <dgm:prSet phldr="0"/>
      <dgm:spPr/>
      <dgm:t>
        <a:bodyPr/>
        <a:lstStyle/>
        <a:p>
          <a:pPr rtl="0"/>
          <a:r>
            <a:rPr lang="en-US" dirty="0"/>
            <a:t>Jones, C., Ramanau, R., Cross, S. and Healing, G., 2010. Net generation or Digital Natives: Is there a distinct new generation entering university?. </a:t>
          </a:r>
          <a:r>
            <a:rPr lang="en-US" i="1" dirty="0"/>
            <a:t>Computers &amp; education</a:t>
          </a:r>
          <a:r>
            <a:rPr lang="en-US" dirty="0"/>
            <a:t>, 54(3), pp.722-732.</a:t>
          </a:r>
          <a:endParaRPr lang="en-US" dirty="0">
            <a:latin typeface="Tw Cen MT Condensed" panose="020B0606020104020203"/>
          </a:endParaRPr>
        </a:p>
      </dgm:t>
    </dgm:pt>
    <dgm:pt modelId="{AF21D640-A2A2-459E-92E1-736B201D2742}" type="parTrans" cxnId="{50CA7524-2A61-4E44-A7A0-07991226DBF5}">
      <dgm:prSet/>
      <dgm:spPr/>
    </dgm:pt>
    <dgm:pt modelId="{8856960C-A949-4319-8420-8B50E379269D}" type="sibTrans" cxnId="{50CA7524-2A61-4E44-A7A0-07991226DBF5}">
      <dgm:prSet/>
      <dgm:spPr/>
    </dgm:pt>
    <dgm:pt modelId="{DEACBC97-86C9-4E89-92CE-6B56C87E985F}" type="pres">
      <dgm:prSet presAssocID="{94DE813E-C37F-4478-8BFF-65E05671D7A8}" presName="linear" presStyleCnt="0">
        <dgm:presLayoutVars>
          <dgm:animLvl val="lvl"/>
          <dgm:resizeHandles val="exact"/>
        </dgm:presLayoutVars>
      </dgm:prSet>
      <dgm:spPr/>
    </dgm:pt>
    <dgm:pt modelId="{8F1B0391-215E-42E7-85B8-C2D016E82FB0}" type="pres">
      <dgm:prSet presAssocID="{0EF6E85B-88DA-4A1A-8BB9-77407BC840B2}" presName="parentText" presStyleLbl="node1" presStyleIdx="0" presStyleCnt="6">
        <dgm:presLayoutVars>
          <dgm:chMax val="0"/>
          <dgm:bulletEnabled val="1"/>
        </dgm:presLayoutVars>
      </dgm:prSet>
      <dgm:spPr/>
    </dgm:pt>
    <dgm:pt modelId="{1BCFD9CF-FABF-4E1B-B53C-9ABC8640C5AD}" type="pres">
      <dgm:prSet presAssocID="{0C1CB3F4-1FCE-4A76-BC4C-E8E0CBCFDE1A}" presName="spacer" presStyleCnt="0"/>
      <dgm:spPr/>
    </dgm:pt>
    <dgm:pt modelId="{4C8BE54E-491F-443A-85E8-4C93E311498B}" type="pres">
      <dgm:prSet presAssocID="{07E7BECA-46AD-491E-8A93-7D715DFA3C55}" presName="parentText" presStyleLbl="node1" presStyleIdx="1" presStyleCnt="6">
        <dgm:presLayoutVars>
          <dgm:chMax val="0"/>
          <dgm:bulletEnabled val="1"/>
        </dgm:presLayoutVars>
      </dgm:prSet>
      <dgm:spPr/>
    </dgm:pt>
    <dgm:pt modelId="{25F8286A-6F25-4230-98FB-EB2BE4001EAC}" type="pres">
      <dgm:prSet presAssocID="{03D145BC-D104-4D3F-9D7D-37004344A248}" presName="spacer" presStyleCnt="0"/>
      <dgm:spPr/>
    </dgm:pt>
    <dgm:pt modelId="{98D644B6-7A94-492D-9892-5DC637FA3E41}" type="pres">
      <dgm:prSet presAssocID="{4EE153E9-2FE8-4643-87A5-FFB80DE99997}" presName="parentText" presStyleLbl="node1" presStyleIdx="2" presStyleCnt="6">
        <dgm:presLayoutVars>
          <dgm:chMax val="0"/>
          <dgm:bulletEnabled val="1"/>
        </dgm:presLayoutVars>
      </dgm:prSet>
      <dgm:spPr/>
    </dgm:pt>
    <dgm:pt modelId="{AB60E783-E496-487C-AC95-E38F71E18AB6}" type="pres">
      <dgm:prSet presAssocID="{BBD9FD36-B6AD-4DDC-8DBC-1F788073327B}" presName="spacer" presStyleCnt="0"/>
      <dgm:spPr/>
    </dgm:pt>
    <dgm:pt modelId="{BA1A9840-8F67-4164-BECA-682A3785C9A3}" type="pres">
      <dgm:prSet presAssocID="{BFB2985A-3D27-4001-8A43-E82698BC6BE6}" presName="parentText" presStyleLbl="node1" presStyleIdx="3" presStyleCnt="6">
        <dgm:presLayoutVars>
          <dgm:chMax val="0"/>
          <dgm:bulletEnabled val="1"/>
        </dgm:presLayoutVars>
      </dgm:prSet>
      <dgm:spPr/>
    </dgm:pt>
    <dgm:pt modelId="{0B6FA8BF-2264-4185-B0F9-C6EE75A8D7C7}" type="pres">
      <dgm:prSet presAssocID="{A7493591-DDBB-47E8-A5FB-8AAD923DF000}" presName="spacer" presStyleCnt="0"/>
      <dgm:spPr/>
    </dgm:pt>
    <dgm:pt modelId="{B02C757E-06AE-47F9-AF48-E2B4FB0D5296}" type="pres">
      <dgm:prSet presAssocID="{F1901554-C580-4408-BA1A-6500FAB096DB}" presName="parentText" presStyleLbl="node1" presStyleIdx="4" presStyleCnt="6">
        <dgm:presLayoutVars>
          <dgm:chMax val="0"/>
          <dgm:bulletEnabled val="1"/>
        </dgm:presLayoutVars>
      </dgm:prSet>
      <dgm:spPr/>
    </dgm:pt>
    <dgm:pt modelId="{78F65AC0-D424-4FBE-B667-630B342DA8F6}" type="pres">
      <dgm:prSet presAssocID="{F0ABD2BF-DD20-4C62-874F-F10D568DDC58}" presName="spacer" presStyleCnt="0"/>
      <dgm:spPr/>
    </dgm:pt>
    <dgm:pt modelId="{1A70445D-E9A2-4DCB-888F-B0DB424914C0}" type="pres">
      <dgm:prSet presAssocID="{F388EF9C-E3AD-413C-AE91-FAF1A73370D6}" presName="parentText" presStyleLbl="node1" presStyleIdx="5" presStyleCnt="6">
        <dgm:presLayoutVars>
          <dgm:chMax val="0"/>
          <dgm:bulletEnabled val="1"/>
        </dgm:presLayoutVars>
      </dgm:prSet>
      <dgm:spPr/>
    </dgm:pt>
  </dgm:ptLst>
  <dgm:cxnLst>
    <dgm:cxn modelId="{419A9902-D9E6-4340-B8E8-884FA7F160AC}" srcId="{94DE813E-C37F-4478-8BFF-65E05671D7A8}" destId="{BFB2985A-3D27-4001-8A43-E82698BC6BE6}" srcOrd="3" destOrd="0" parTransId="{77FB4078-90E6-4840-86E1-14C229F15C1D}" sibTransId="{A7493591-DDBB-47E8-A5FB-8AAD923DF000}"/>
    <dgm:cxn modelId="{50CA7524-2A61-4E44-A7A0-07991226DBF5}" srcId="{94DE813E-C37F-4478-8BFF-65E05671D7A8}" destId="{F388EF9C-E3AD-413C-AE91-FAF1A73370D6}" srcOrd="5" destOrd="0" parTransId="{AF21D640-A2A2-459E-92E1-736B201D2742}" sibTransId="{8856960C-A949-4319-8420-8B50E379269D}"/>
    <dgm:cxn modelId="{962E3729-5870-4868-B152-503BFD00A26D}" type="presOf" srcId="{BFB2985A-3D27-4001-8A43-E82698BC6BE6}" destId="{BA1A9840-8F67-4164-BECA-682A3785C9A3}" srcOrd="0" destOrd="0" presId="urn:microsoft.com/office/officeart/2005/8/layout/vList2"/>
    <dgm:cxn modelId="{6796274A-F783-4787-85F7-3628A2292C9D}" srcId="{94DE813E-C37F-4478-8BFF-65E05671D7A8}" destId="{4EE153E9-2FE8-4643-87A5-FFB80DE99997}" srcOrd="2" destOrd="0" parTransId="{602E5FF2-D25A-4432-9FD6-BA4D8DAB78F2}" sibTransId="{BBD9FD36-B6AD-4DDC-8DBC-1F788073327B}"/>
    <dgm:cxn modelId="{8830005A-9EF8-414C-9452-ECEC777B5D41}" type="presOf" srcId="{4EE153E9-2FE8-4643-87A5-FFB80DE99997}" destId="{98D644B6-7A94-492D-9892-5DC637FA3E41}" srcOrd="0" destOrd="0" presId="urn:microsoft.com/office/officeart/2005/8/layout/vList2"/>
    <dgm:cxn modelId="{88EA4685-1CC0-4B64-BF29-D6A49DCA7102}" srcId="{94DE813E-C37F-4478-8BFF-65E05671D7A8}" destId="{07E7BECA-46AD-491E-8A93-7D715DFA3C55}" srcOrd="1" destOrd="0" parTransId="{A8336B8C-5986-4537-B1F7-D825D05886B6}" sibTransId="{03D145BC-D104-4D3F-9D7D-37004344A248}"/>
    <dgm:cxn modelId="{D94A849D-C6D6-47CB-BB42-5DB8C2238D35}" type="presOf" srcId="{0EF6E85B-88DA-4A1A-8BB9-77407BC840B2}" destId="{8F1B0391-215E-42E7-85B8-C2D016E82FB0}" srcOrd="0" destOrd="0" presId="urn:microsoft.com/office/officeart/2005/8/layout/vList2"/>
    <dgm:cxn modelId="{4705E1A3-36AD-487B-A6E0-8D04222237F4}" type="presOf" srcId="{F1901554-C580-4408-BA1A-6500FAB096DB}" destId="{B02C757E-06AE-47F9-AF48-E2B4FB0D5296}" srcOrd="0" destOrd="0" presId="urn:microsoft.com/office/officeart/2005/8/layout/vList2"/>
    <dgm:cxn modelId="{F85A7CCA-BEE8-4942-9A8F-01AAB4721906}" type="presOf" srcId="{F388EF9C-E3AD-413C-AE91-FAF1A73370D6}" destId="{1A70445D-E9A2-4DCB-888F-B0DB424914C0}" srcOrd="0" destOrd="0" presId="urn:microsoft.com/office/officeart/2005/8/layout/vList2"/>
    <dgm:cxn modelId="{334FE8D9-3942-46B7-9EB3-2933F3891D74}" type="presOf" srcId="{07E7BECA-46AD-491E-8A93-7D715DFA3C55}" destId="{4C8BE54E-491F-443A-85E8-4C93E311498B}" srcOrd="0" destOrd="0" presId="urn:microsoft.com/office/officeart/2005/8/layout/vList2"/>
    <dgm:cxn modelId="{CCF828F3-7F3F-4790-ABDB-5B36484EEFF3}" srcId="{94DE813E-C37F-4478-8BFF-65E05671D7A8}" destId="{F1901554-C580-4408-BA1A-6500FAB096DB}" srcOrd="4" destOrd="0" parTransId="{6CDDA751-AD35-4730-984B-041D2788F2F3}" sibTransId="{F0ABD2BF-DD20-4C62-874F-F10D568DDC58}"/>
    <dgm:cxn modelId="{A33265F4-5009-4EB0-BE7F-75121C13E44A}" type="presOf" srcId="{94DE813E-C37F-4478-8BFF-65E05671D7A8}" destId="{DEACBC97-86C9-4E89-92CE-6B56C87E985F}" srcOrd="0" destOrd="0" presId="urn:microsoft.com/office/officeart/2005/8/layout/vList2"/>
    <dgm:cxn modelId="{30DB6EFE-F2E1-4401-A290-6FD16EF869CD}" srcId="{94DE813E-C37F-4478-8BFF-65E05671D7A8}" destId="{0EF6E85B-88DA-4A1A-8BB9-77407BC840B2}" srcOrd="0" destOrd="0" parTransId="{438B861F-A877-49F5-B1D7-16B9314CE076}" sibTransId="{0C1CB3F4-1FCE-4A76-BC4C-E8E0CBCFDE1A}"/>
    <dgm:cxn modelId="{1632C7AE-D003-4F7B-94E9-4306704AA6B4}" type="presParOf" srcId="{DEACBC97-86C9-4E89-92CE-6B56C87E985F}" destId="{8F1B0391-215E-42E7-85B8-C2D016E82FB0}" srcOrd="0" destOrd="0" presId="urn:microsoft.com/office/officeart/2005/8/layout/vList2"/>
    <dgm:cxn modelId="{253E41AA-D383-4F5A-8ACA-BB9E9B20FD8F}" type="presParOf" srcId="{DEACBC97-86C9-4E89-92CE-6B56C87E985F}" destId="{1BCFD9CF-FABF-4E1B-B53C-9ABC8640C5AD}" srcOrd="1" destOrd="0" presId="urn:microsoft.com/office/officeart/2005/8/layout/vList2"/>
    <dgm:cxn modelId="{70DEAB35-4B2A-43A8-8032-DBB24B9D1B40}" type="presParOf" srcId="{DEACBC97-86C9-4E89-92CE-6B56C87E985F}" destId="{4C8BE54E-491F-443A-85E8-4C93E311498B}" srcOrd="2" destOrd="0" presId="urn:microsoft.com/office/officeart/2005/8/layout/vList2"/>
    <dgm:cxn modelId="{151C824C-EF4C-4210-BF4A-8FE88D792E43}" type="presParOf" srcId="{DEACBC97-86C9-4E89-92CE-6B56C87E985F}" destId="{25F8286A-6F25-4230-98FB-EB2BE4001EAC}" srcOrd="3" destOrd="0" presId="urn:microsoft.com/office/officeart/2005/8/layout/vList2"/>
    <dgm:cxn modelId="{54B17BFD-A2EC-486A-A10C-EE6050CE04BD}" type="presParOf" srcId="{DEACBC97-86C9-4E89-92CE-6B56C87E985F}" destId="{98D644B6-7A94-492D-9892-5DC637FA3E41}" srcOrd="4" destOrd="0" presId="urn:microsoft.com/office/officeart/2005/8/layout/vList2"/>
    <dgm:cxn modelId="{D9D0AE03-4640-4224-A1A6-132A8100718F}" type="presParOf" srcId="{DEACBC97-86C9-4E89-92CE-6B56C87E985F}" destId="{AB60E783-E496-487C-AC95-E38F71E18AB6}" srcOrd="5" destOrd="0" presId="urn:microsoft.com/office/officeart/2005/8/layout/vList2"/>
    <dgm:cxn modelId="{97E84258-4D4D-46AD-9717-57F7CEC33F24}" type="presParOf" srcId="{DEACBC97-86C9-4E89-92CE-6B56C87E985F}" destId="{BA1A9840-8F67-4164-BECA-682A3785C9A3}" srcOrd="6" destOrd="0" presId="urn:microsoft.com/office/officeart/2005/8/layout/vList2"/>
    <dgm:cxn modelId="{01FD73BC-9FA3-493E-A7E0-5D873B52A9F4}" type="presParOf" srcId="{DEACBC97-86C9-4E89-92CE-6B56C87E985F}" destId="{0B6FA8BF-2264-4185-B0F9-C6EE75A8D7C7}" srcOrd="7" destOrd="0" presId="urn:microsoft.com/office/officeart/2005/8/layout/vList2"/>
    <dgm:cxn modelId="{F57CBAB3-A047-4EB7-8E89-D23DC7E60195}" type="presParOf" srcId="{DEACBC97-86C9-4E89-92CE-6B56C87E985F}" destId="{B02C757E-06AE-47F9-AF48-E2B4FB0D5296}" srcOrd="8" destOrd="0" presId="urn:microsoft.com/office/officeart/2005/8/layout/vList2"/>
    <dgm:cxn modelId="{3647CA40-E4F6-4589-91B5-E3A7200E072A}" type="presParOf" srcId="{DEACBC97-86C9-4E89-92CE-6B56C87E985F}" destId="{78F65AC0-D424-4FBE-B667-630B342DA8F6}" srcOrd="9" destOrd="0" presId="urn:microsoft.com/office/officeart/2005/8/layout/vList2"/>
    <dgm:cxn modelId="{44AB348E-8980-4B96-B71A-38E24A9C4F86}" type="presParOf" srcId="{DEACBC97-86C9-4E89-92CE-6B56C87E985F}" destId="{1A70445D-E9A2-4DCB-888F-B0DB424914C0}"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EB74E9-E5EA-4B8D-9085-A5A8DEDE09F0}">
      <dsp:nvSpPr>
        <dsp:cNvPr id="0" name=""/>
        <dsp:cNvSpPr/>
      </dsp:nvSpPr>
      <dsp:spPr>
        <a:xfrm>
          <a:off x="0" y="653692"/>
          <a:ext cx="9720262" cy="120681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90A59A-BF8C-40C1-936A-155D7535BD9E}">
      <dsp:nvSpPr>
        <dsp:cNvPr id="0" name=""/>
        <dsp:cNvSpPr/>
      </dsp:nvSpPr>
      <dsp:spPr>
        <a:xfrm>
          <a:off x="365062" y="925226"/>
          <a:ext cx="663749" cy="6637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9C3A068-8242-4EC3-9E0A-7D97B59ACE5C}">
      <dsp:nvSpPr>
        <dsp:cNvPr id="0" name=""/>
        <dsp:cNvSpPr/>
      </dsp:nvSpPr>
      <dsp:spPr>
        <a:xfrm>
          <a:off x="1393874" y="653692"/>
          <a:ext cx="8326387" cy="1206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722" tIns="127722" rIns="127722" bIns="127722" numCol="1" spcCol="1270" anchor="ctr" anchorCtr="0">
          <a:noAutofit/>
        </a:bodyPr>
        <a:lstStyle/>
        <a:p>
          <a:pPr marL="0" lvl="0" indent="0" algn="l" defTabSz="844550">
            <a:lnSpc>
              <a:spcPct val="90000"/>
            </a:lnSpc>
            <a:spcBef>
              <a:spcPct val="0"/>
            </a:spcBef>
            <a:spcAft>
              <a:spcPct val="35000"/>
            </a:spcAft>
            <a:buNone/>
          </a:pPr>
          <a:r>
            <a:rPr lang="en-US" sz="1900" kern="1200"/>
            <a:t>Teachers’ digital competencies in higher education: a systematic literature review</a:t>
          </a:r>
        </a:p>
      </dsp:txBody>
      <dsp:txXfrm>
        <a:off x="1393874" y="653692"/>
        <a:ext cx="8326387" cy="1206817"/>
      </dsp:txXfrm>
    </dsp:sp>
    <dsp:sp modelId="{850DEC19-68E7-4ED2-91C0-BB696DC8A56E}">
      <dsp:nvSpPr>
        <dsp:cNvPr id="0" name=""/>
        <dsp:cNvSpPr/>
      </dsp:nvSpPr>
      <dsp:spPr>
        <a:xfrm>
          <a:off x="0" y="2162214"/>
          <a:ext cx="9720262" cy="120681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F9A6C7-A2E3-4739-B39C-A32ED7FF69F7}">
      <dsp:nvSpPr>
        <dsp:cNvPr id="0" name=""/>
        <dsp:cNvSpPr/>
      </dsp:nvSpPr>
      <dsp:spPr>
        <a:xfrm>
          <a:off x="365062" y="2433748"/>
          <a:ext cx="663749" cy="6637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ACED9D-9CDE-4A91-8EC1-E0042104FDDE}">
      <dsp:nvSpPr>
        <dsp:cNvPr id="0" name=""/>
        <dsp:cNvSpPr/>
      </dsp:nvSpPr>
      <dsp:spPr>
        <a:xfrm>
          <a:off x="1393874" y="2162214"/>
          <a:ext cx="8326387" cy="1206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722" tIns="127722" rIns="127722" bIns="127722" numCol="1" spcCol="1270" anchor="ctr" anchorCtr="0">
          <a:noAutofit/>
        </a:bodyPr>
        <a:lstStyle/>
        <a:p>
          <a:pPr marL="0" lvl="0" indent="0" algn="l" defTabSz="844550">
            <a:lnSpc>
              <a:spcPct val="90000"/>
            </a:lnSpc>
            <a:spcBef>
              <a:spcPct val="0"/>
            </a:spcBef>
            <a:spcAft>
              <a:spcPct val="35000"/>
            </a:spcAft>
            <a:buNone/>
          </a:pPr>
          <a:r>
            <a:rPr lang="en-US" sz="1900" kern="1200"/>
            <a:t>This article looks is a review focused on digital competencis in higher education and the skills and qualitys necessary for a teacher to make effective use of technologies.the study states that teachers use digital technologys often for student feedback and engagment tools. </a:t>
          </a:r>
        </a:p>
      </dsp:txBody>
      <dsp:txXfrm>
        <a:off x="1393874" y="2162214"/>
        <a:ext cx="8326387" cy="12068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1B0391-215E-42E7-85B8-C2D016E82FB0}">
      <dsp:nvSpPr>
        <dsp:cNvPr id="0" name=""/>
        <dsp:cNvSpPr/>
      </dsp:nvSpPr>
      <dsp:spPr>
        <a:xfrm>
          <a:off x="0" y="129915"/>
          <a:ext cx="9720072" cy="59845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err="1"/>
            <a:t>Basilotta</a:t>
          </a:r>
          <a:r>
            <a:rPr lang="en-US" sz="1200" kern="1200" dirty="0"/>
            <a:t>-Gómez-Pablos, V., </a:t>
          </a:r>
          <a:r>
            <a:rPr lang="en-US" sz="1200" kern="1200" dirty="0" err="1"/>
            <a:t>Matarranz</a:t>
          </a:r>
          <a:r>
            <a:rPr lang="en-US" sz="1200" kern="1200" dirty="0"/>
            <a:t>, M., Casado-Aranda, L.A. and Otto, A., 2022. Teachers’ digital competencies in higher education: a systematic literature review. </a:t>
          </a:r>
          <a:r>
            <a:rPr lang="en-US" sz="1200" i="1" kern="1200" dirty="0"/>
            <a:t>International Journal of Educational Technology in Higher Education</a:t>
          </a:r>
          <a:r>
            <a:rPr lang="en-US" sz="1200" kern="1200" dirty="0"/>
            <a:t>, </a:t>
          </a:r>
          <a:r>
            <a:rPr lang="en-US" sz="1200" i="1" kern="1200" dirty="0"/>
            <a:t>19</a:t>
          </a:r>
          <a:r>
            <a:rPr lang="en-US" sz="1200" kern="1200" dirty="0"/>
            <a:t>(1), pp.1-16.</a:t>
          </a:r>
        </a:p>
      </dsp:txBody>
      <dsp:txXfrm>
        <a:off x="29214" y="159129"/>
        <a:ext cx="9661644" cy="540026"/>
      </dsp:txXfrm>
    </dsp:sp>
    <dsp:sp modelId="{4C8BE54E-491F-443A-85E8-4C93E311498B}">
      <dsp:nvSpPr>
        <dsp:cNvPr id="0" name=""/>
        <dsp:cNvSpPr/>
      </dsp:nvSpPr>
      <dsp:spPr>
        <a:xfrm>
          <a:off x="0" y="762930"/>
          <a:ext cx="9720072" cy="59845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Bennett, S., Maton, K., &amp; Kervin, L. (2008). The ‘digital natives’ debate: a critical review of the evidence. British Journal of Educational Technology, 39(5), 775–786</a:t>
          </a:r>
        </a:p>
      </dsp:txBody>
      <dsp:txXfrm>
        <a:off x="29214" y="792144"/>
        <a:ext cx="9661644" cy="540026"/>
      </dsp:txXfrm>
    </dsp:sp>
    <dsp:sp modelId="{98D644B6-7A94-492D-9892-5DC637FA3E41}">
      <dsp:nvSpPr>
        <dsp:cNvPr id="0" name=""/>
        <dsp:cNvSpPr/>
      </dsp:nvSpPr>
      <dsp:spPr>
        <a:xfrm>
          <a:off x="0" y="1395945"/>
          <a:ext cx="9720072" cy="59845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Dede, C. (2005b). Planning for </a:t>
          </a:r>
          <a:r>
            <a:rPr lang="en-US" sz="1200" kern="1200" dirty="0" err="1"/>
            <a:t>neomillennial</a:t>
          </a:r>
          <a:r>
            <a:rPr lang="en-US" sz="1200" kern="1200" dirty="0"/>
            <a:t> learning styles: implications for investments in technology and faculty. In D. Oblinger, &amp; J. Oblinger (Eds.), Educating the net generation (pp. 15.1–15.22). Boulder, CO: EDUCAUSE, Retrieved March 5, 2010, from. </a:t>
          </a:r>
          <a:r>
            <a:rPr lang="en-US" sz="1200" kern="1200" dirty="0">
              <a:hlinkClick xmlns:r="http://schemas.openxmlformats.org/officeDocument/2006/relationships" r:id="rId1"/>
            </a:rPr>
            <a:t>http://www.educause.edu/educatingthenetgen</a:t>
          </a:r>
          <a:r>
            <a:rPr lang="en-US" sz="1200" kern="1200" dirty="0"/>
            <a:t>.</a:t>
          </a:r>
        </a:p>
      </dsp:txBody>
      <dsp:txXfrm>
        <a:off x="29214" y="1425159"/>
        <a:ext cx="9661644" cy="540026"/>
      </dsp:txXfrm>
    </dsp:sp>
    <dsp:sp modelId="{BA1A9840-8F67-4164-BECA-682A3785C9A3}">
      <dsp:nvSpPr>
        <dsp:cNvPr id="0" name=""/>
        <dsp:cNvSpPr/>
      </dsp:nvSpPr>
      <dsp:spPr>
        <a:xfrm>
          <a:off x="0" y="2028960"/>
          <a:ext cx="9720072" cy="59845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Palfrey, J., &amp; Gasser, U. (2008). Born digital: Understanding the first generation of digital natives. New York: Basic Books.</a:t>
          </a:r>
        </a:p>
      </dsp:txBody>
      <dsp:txXfrm>
        <a:off x="29214" y="2058174"/>
        <a:ext cx="9661644" cy="540026"/>
      </dsp:txXfrm>
    </dsp:sp>
    <dsp:sp modelId="{B02C757E-06AE-47F9-AF48-E2B4FB0D5296}">
      <dsp:nvSpPr>
        <dsp:cNvPr id="0" name=""/>
        <dsp:cNvSpPr/>
      </dsp:nvSpPr>
      <dsp:spPr>
        <a:xfrm>
          <a:off x="0" y="2661974"/>
          <a:ext cx="9720072" cy="59845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US" sz="1200" kern="1200" dirty="0"/>
            <a:t>Bennett, S., Maton, K. and Kervin, L., 2008. The ‘digital natives’ debate: A critical review of the evidence. </a:t>
          </a:r>
          <a:r>
            <a:rPr lang="en-US" sz="1200" i="1" kern="1200" dirty="0"/>
            <a:t>British journal of educational technology</a:t>
          </a:r>
          <a:r>
            <a:rPr lang="en-US" sz="1200" kern="1200" dirty="0"/>
            <a:t>, 39(5), pp.775-786.</a:t>
          </a:r>
          <a:endParaRPr lang="en-US" sz="1200" kern="1200" dirty="0">
            <a:latin typeface="Tw Cen MT Condensed" panose="020B0606020104020203"/>
          </a:endParaRPr>
        </a:p>
      </dsp:txBody>
      <dsp:txXfrm>
        <a:off x="29214" y="2691188"/>
        <a:ext cx="9661644" cy="540026"/>
      </dsp:txXfrm>
    </dsp:sp>
    <dsp:sp modelId="{1A70445D-E9A2-4DCB-888F-B0DB424914C0}">
      <dsp:nvSpPr>
        <dsp:cNvPr id="0" name=""/>
        <dsp:cNvSpPr/>
      </dsp:nvSpPr>
      <dsp:spPr>
        <a:xfrm>
          <a:off x="0" y="3294989"/>
          <a:ext cx="9720072" cy="59845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US" sz="1200" kern="1200" dirty="0"/>
            <a:t>Jones, C., Ramanau, R., Cross, S. and Healing, G., 2010. Net generation or Digital Natives: Is there a distinct new generation entering university?. </a:t>
          </a:r>
          <a:r>
            <a:rPr lang="en-US" sz="1200" i="1" kern="1200" dirty="0"/>
            <a:t>Computers &amp; education</a:t>
          </a:r>
          <a:r>
            <a:rPr lang="en-US" sz="1200" kern="1200" dirty="0"/>
            <a:t>, 54(3), pp.722-732.</a:t>
          </a:r>
          <a:endParaRPr lang="en-US" sz="1200" kern="1200" dirty="0">
            <a:latin typeface="Tw Cen MT Condensed" panose="020B0606020104020203"/>
          </a:endParaRPr>
        </a:p>
      </dsp:txBody>
      <dsp:txXfrm>
        <a:off x="29214" y="3324203"/>
        <a:ext cx="9661644" cy="54002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dirty="0"/>
              <a:t>Click to edit Master title style</a:t>
            </a:r>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dirty="0"/>
              <a:t>Click to edit Master subtitle style</a:t>
            </a:r>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6/27/2022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28479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A5D3794B-289A-4A80-97D7-111025398D45}" type="datetimeFigureOut">
              <a:rPr lang="en-US" dirty="0"/>
              <a:t>6/27/2022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228748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dirty="0"/>
              <a:t>Click to edit Master title style</a:t>
            </a:r>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6/27/2022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43220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dirty="0"/>
              <a:t>Click to edit Master title style</a:t>
            </a:r>
          </a:p>
        </p:txBody>
      </p:sp>
      <p:sp>
        <p:nvSpPr>
          <p:cNvPr id="3" name="Content Placeholder 2"/>
          <p:cNvSpPr>
            <a:spLocks noGrp="1"/>
          </p:cNvSpPr>
          <p:nvPr>
            <p:ph sz="half" idx="1"/>
          </p:nvPr>
        </p:nvSpPr>
        <p:spPr>
          <a:xfrm>
            <a:off x="1024127" y="2286000"/>
            <a:ext cx="4754880" cy="40233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989320" y="2286000"/>
            <a:ext cx="4754880" cy="40233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3C6A301-0538-44EC-B09D-202E1042A48B}" type="datetimeFigureOut">
              <a:rPr lang="en-US" dirty="0"/>
              <a:t>6/27/2022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6204273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dirty="0"/>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D789574A-8875-45EF-8EA2-3CAA0F7ABC4C}" type="datetimeFigureOut">
              <a:rPr lang="en-US" dirty="0"/>
              <a:t>6/27/2022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4800379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67EF4D4C-5367-4C26-9E2B-D8088D7FCA81}" type="datetimeFigureOut">
              <a:rPr lang="en-US" dirty="0"/>
              <a:t>6/27/2022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998105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6/27/2022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403192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dirty="0"/>
              <a:t>Click to edit Master title style</a:t>
            </a:r>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05C68B11-C5A8-448C-8CE9-B1A273C79CFC}" type="datetimeFigureOut">
              <a:rPr lang="en-US" dirty="0"/>
              <a:t>6/27/2022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53508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dirty="0"/>
              <a:t>Click to edit Master title style</a:t>
            </a:r>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6/27/2022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07029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CD73815-2707-4475-8F1A-B873CB631BB4}" type="datetimeFigureOut">
              <a:rPr lang="en-US" dirty="0"/>
              <a:t>6/27/2022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6783440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dirty="0"/>
              <a:t>Click to edit Master title style</a:t>
            </a:r>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2A4AFB99-0EAB-4182-AFF8-E214C82A68F6}" type="datetimeFigureOut">
              <a:rPr lang="en-US" dirty="0"/>
              <a:t>6/27/2022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13890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6/27/2022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842196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dirty="0"/>
              <a:pPr/>
              <a:t>6/27/2022</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5792339"/>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5.xml.rels><?xml version="1.0" encoding="UTF-8" standalone="yes"?>
<Relationships xmlns="http://schemas.openxmlformats.org/package/2006/relationships"><Relationship Id="rId2" Type="http://schemas.openxmlformats.org/officeDocument/2006/relationships/hyperlink" Target="https://www.sciencedirect.com/science/article/pii/S0360131509002620?casa_token=28LGbhbs9TMAAAAA:6DujP0_UanPw2M8dTAPtjb7DpK6_N6QnEzdfZbJ6qZcO98zNKb6k3Xr7jQjyAsEQnQ7tzOzsnOLA" TargetMode="Externa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7.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hyperlink" Target="https://pressbooks.online.ucf.edu/lumenpsychology/chapter/psychological-perspectives/" TargetMode="External" /><Relationship Id="rId2" Type="http://schemas.openxmlformats.org/officeDocument/2006/relationships/image" Target="../media/image8.png" /><Relationship Id="rId1" Type="http://schemas.openxmlformats.org/officeDocument/2006/relationships/slideLayout" Target="../slideLayouts/slideLayout2.xml" /><Relationship Id="rId4" Type="http://schemas.openxmlformats.org/officeDocument/2006/relationships/hyperlink" Target="https://creativecommons.org/licenses/by/3.0/" TargetMode="Externa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 /><Relationship Id="rId2" Type="http://schemas.openxmlformats.org/officeDocument/2006/relationships/diagramData" Target="../diagrams/data2.xml" /><Relationship Id="rId1" Type="http://schemas.openxmlformats.org/officeDocument/2006/relationships/slideLayout" Target="../slideLayouts/slideLayout2.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iodic table of elements">
            <a:extLst>
              <a:ext uri="{FF2B5EF4-FFF2-40B4-BE49-F238E27FC236}">
                <a16:creationId xmlns:a16="http://schemas.microsoft.com/office/drawing/2014/main" id="{EA38DC24-EDA4-99FF-4F59-C939DDF619F1}"/>
              </a:ext>
            </a:extLst>
          </p:cNvPr>
          <p:cNvPicPr>
            <a:picLocks noChangeAspect="1"/>
          </p:cNvPicPr>
          <p:nvPr/>
        </p:nvPicPr>
        <p:blipFill rotWithShape="1">
          <a:blip r:embed="rId2">
            <a:alphaModFix amt="45000"/>
          </a:blip>
          <a:srcRect t="13719" r="-1" b="1673"/>
          <a:stretch/>
        </p:blipFill>
        <p:spPr>
          <a:xfrm>
            <a:off x="20" y="-1"/>
            <a:ext cx="12188932" cy="6858000"/>
          </a:xfrm>
          <a:prstGeom prst="rect">
            <a:avLst/>
          </a:prstGeom>
        </p:spPr>
      </p:pic>
      <p:sp>
        <p:nvSpPr>
          <p:cNvPr id="2" name="Title 1"/>
          <p:cNvSpPr>
            <a:spLocks noGrp="1"/>
          </p:cNvSpPr>
          <p:nvPr>
            <p:ph type="ctrTitle"/>
          </p:nvPr>
        </p:nvSpPr>
        <p:spPr>
          <a:xfrm>
            <a:off x="643467" y="643467"/>
            <a:ext cx="7164674" cy="5571066"/>
          </a:xfrm>
        </p:spPr>
        <p:txBody>
          <a:bodyPr>
            <a:normAutofit/>
          </a:bodyPr>
          <a:lstStyle/>
          <a:p>
            <a:r>
              <a:rPr lang="en-US" sz="6100">
                <a:solidFill>
                  <a:schemeClr val="tx1"/>
                </a:solidFill>
                <a:cs typeface="Calibri Light"/>
              </a:rPr>
              <a:t>Digital skills and research methods (LCHS4002) Group presentation Research proposal </a:t>
            </a:r>
            <a:br>
              <a:rPr lang="en-US" sz="6100">
                <a:solidFill>
                  <a:schemeClr val="tx1"/>
                </a:solidFill>
                <a:cs typeface="Calibri Light"/>
              </a:rPr>
            </a:br>
            <a:br>
              <a:rPr lang="en-US" sz="6100">
                <a:solidFill>
                  <a:schemeClr val="tx1"/>
                </a:solidFill>
                <a:cs typeface="Calibri Light"/>
              </a:rPr>
            </a:br>
            <a:endParaRPr lang="en-US" sz="6100">
              <a:solidFill>
                <a:schemeClr val="tx1"/>
              </a:solidFill>
            </a:endParaRPr>
          </a:p>
        </p:txBody>
      </p:sp>
      <p:sp>
        <p:nvSpPr>
          <p:cNvPr id="3" name="Subtitle 2"/>
          <p:cNvSpPr>
            <a:spLocks noGrp="1"/>
          </p:cNvSpPr>
          <p:nvPr>
            <p:ph type="subTitle" idx="1"/>
          </p:nvPr>
        </p:nvSpPr>
        <p:spPr>
          <a:xfrm>
            <a:off x="8451608" y="643467"/>
            <a:ext cx="3096926" cy="5571066"/>
          </a:xfrm>
        </p:spPr>
        <p:txBody>
          <a:bodyPr vert="horz" lIns="91440" tIns="45720" rIns="91440" bIns="45720" rtlCol="0">
            <a:normAutofit/>
          </a:bodyPr>
          <a:lstStyle/>
          <a:p>
            <a:r>
              <a:rPr lang="en-US" sz="2000">
                <a:solidFill>
                  <a:schemeClr val="tx1"/>
                </a:solidFill>
                <a:cs typeface="Calibri"/>
              </a:rPr>
              <a:t>By tashan] (2024779 and  isabella (2129241)</a:t>
            </a:r>
            <a:endParaRPr lang="en-US" sz="2000">
              <a:solidFill>
                <a:schemeClr val="tx1"/>
              </a:solidFill>
            </a:endParaRPr>
          </a:p>
          <a:p>
            <a:endParaRPr lang="en-US" sz="2000">
              <a:solidFill>
                <a:schemeClr val="tx1"/>
              </a:solidFill>
              <a:cs typeface="Calibri"/>
            </a:endParaRPr>
          </a:p>
          <a:p>
            <a:endParaRPr lang="en-US" sz="2000">
              <a:solidFill>
                <a:schemeClr val="tx1"/>
              </a:solidFill>
              <a:cs typeface="Calibri"/>
            </a:endParaRPr>
          </a:p>
          <a:p>
            <a:r>
              <a:rPr lang="en-US" sz="2000">
                <a:solidFill>
                  <a:schemeClr val="tx1"/>
                </a:solidFill>
                <a:cs typeface="Calibri"/>
              </a:rPr>
              <a:t>           </a:t>
            </a:r>
          </a:p>
        </p:txBody>
      </p:sp>
      <p:cxnSp>
        <p:nvCxnSpPr>
          <p:cNvPr id="12" name="Straight Connector 11">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088FC-BE05-5A47-3E0B-A0DF9E32EF80}"/>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FDF512AC-6969-DD8A-6F7A-EB304E9C1E71}"/>
              </a:ext>
            </a:extLst>
          </p:cNvPr>
          <p:cNvSpPr>
            <a:spLocks noGrp="1"/>
          </p:cNvSpPr>
          <p:nvPr>
            <p:ph type="body" idx="1"/>
          </p:nvPr>
        </p:nvSpPr>
        <p:spPr/>
        <p:txBody>
          <a:bodyPr/>
          <a:lstStyle/>
          <a:p>
            <a:r>
              <a:rPr lang="en-US" dirty="0"/>
              <a:t>Introduction </a:t>
            </a:r>
          </a:p>
        </p:txBody>
      </p:sp>
      <p:sp>
        <p:nvSpPr>
          <p:cNvPr id="6" name="Text Placeholder 5">
            <a:extLst>
              <a:ext uri="{FF2B5EF4-FFF2-40B4-BE49-F238E27FC236}">
                <a16:creationId xmlns:a16="http://schemas.microsoft.com/office/drawing/2014/main" id="{B4048A6E-1DB9-F0F5-7BED-2BC4A1CD377B}"/>
              </a:ext>
            </a:extLst>
          </p:cNvPr>
          <p:cNvSpPr>
            <a:spLocks noGrp="1"/>
          </p:cNvSpPr>
          <p:nvPr>
            <p:ph type="body" sz="half" idx="15"/>
          </p:nvPr>
        </p:nvSpPr>
        <p:spPr/>
        <p:txBody>
          <a:bodyPr vert="horz" lIns="91440" tIns="45720" rIns="91440" bIns="45720" rtlCol="0" anchor="t">
            <a:noAutofit/>
          </a:bodyPr>
          <a:lstStyle/>
          <a:p>
            <a:r>
              <a:rPr lang="en-US" dirty="0"/>
              <a:t>Today we are presenting a  research presentation idea we had 3 question to pick from and answer.</a:t>
            </a:r>
          </a:p>
          <a:p>
            <a:r>
              <a:rPr lang="en-US" dirty="0">
                <a:ea typeface="+mn-lt"/>
                <a:cs typeface="+mn-lt"/>
              </a:rPr>
              <a:t>Are students confident in using technology to collaborate?</a:t>
            </a:r>
          </a:p>
          <a:p>
            <a:r>
              <a:rPr lang="en-US" dirty="0">
                <a:ea typeface="+mn-lt"/>
                <a:cs typeface="+mn-lt"/>
              </a:rPr>
              <a:t>Which digital tool is most used by students at UWTSD to collaborate together?</a:t>
            </a:r>
          </a:p>
          <a:p>
            <a:r>
              <a:rPr lang="en-US" dirty="0">
                <a:ea typeface="+mn-lt"/>
                <a:cs typeface="+mn-lt"/>
              </a:rPr>
              <a:t>Is there a need to provide training on how to use technology to collaborate at UWTSD?</a:t>
            </a:r>
            <a:endParaRPr lang="en-US" dirty="0"/>
          </a:p>
        </p:txBody>
      </p:sp>
      <p:sp>
        <p:nvSpPr>
          <p:cNvPr id="4" name="Text Placeholder 3">
            <a:extLst>
              <a:ext uri="{FF2B5EF4-FFF2-40B4-BE49-F238E27FC236}">
                <a16:creationId xmlns:a16="http://schemas.microsoft.com/office/drawing/2014/main" id="{F68EC585-2DB0-985B-1F49-55894A7FEDCA}"/>
              </a:ext>
            </a:extLst>
          </p:cNvPr>
          <p:cNvSpPr>
            <a:spLocks noGrp="1"/>
          </p:cNvSpPr>
          <p:nvPr>
            <p:ph type="body" sz="quarter" idx="3"/>
          </p:nvPr>
        </p:nvSpPr>
        <p:spPr/>
        <p:txBody>
          <a:bodyPr/>
          <a:lstStyle/>
          <a:p>
            <a:r>
              <a:rPr lang="en-US" dirty="0"/>
              <a:t>Research question </a:t>
            </a:r>
          </a:p>
        </p:txBody>
      </p:sp>
      <p:sp>
        <p:nvSpPr>
          <p:cNvPr id="7" name="Text Placeholder 6">
            <a:extLst>
              <a:ext uri="{FF2B5EF4-FFF2-40B4-BE49-F238E27FC236}">
                <a16:creationId xmlns:a16="http://schemas.microsoft.com/office/drawing/2014/main" id="{5459EE7C-AA04-49B0-44BD-EC421EAE0173}"/>
              </a:ext>
            </a:extLst>
          </p:cNvPr>
          <p:cNvSpPr>
            <a:spLocks noGrp="1"/>
          </p:cNvSpPr>
          <p:nvPr>
            <p:ph type="body" sz="half" idx="16"/>
          </p:nvPr>
        </p:nvSpPr>
        <p:spPr/>
        <p:txBody>
          <a:bodyPr>
            <a:normAutofit/>
          </a:bodyPr>
          <a:lstStyle/>
          <a:p>
            <a:r>
              <a:rPr lang="en-US" sz="2400" dirty="0">
                <a:ea typeface="+mn-lt"/>
                <a:cs typeface="+mn-lt"/>
              </a:rPr>
              <a:t> - Is there a need to provide training on how to use technology to collaborate at UWTSD? </a:t>
            </a:r>
            <a:endParaRPr lang="en-US" sz="2400"/>
          </a:p>
        </p:txBody>
      </p:sp>
      <p:sp>
        <p:nvSpPr>
          <p:cNvPr id="5" name="Text Placeholder 4">
            <a:extLst>
              <a:ext uri="{FF2B5EF4-FFF2-40B4-BE49-F238E27FC236}">
                <a16:creationId xmlns:a16="http://schemas.microsoft.com/office/drawing/2014/main" id="{069AEDA2-AF71-C4C5-8BC0-646928894CA6}"/>
              </a:ext>
            </a:extLst>
          </p:cNvPr>
          <p:cNvSpPr>
            <a:spLocks noGrp="1"/>
          </p:cNvSpPr>
          <p:nvPr>
            <p:ph type="body" sz="quarter" idx="13"/>
          </p:nvPr>
        </p:nvSpPr>
        <p:spPr/>
        <p:txBody>
          <a:bodyPr/>
          <a:lstStyle/>
          <a:p>
            <a:r>
              <a:rPr lang="en-US" dirty="0"/>
              <a:t>Presenting the idea </a:t>
            </a:r>
          </a:p>
        </p:txBody>
      </p:sp>
      <p:sp>
        <p:nvSpPr>
          <p:cNvPr id="8" name="Text Placeholder 7">
            <a:extLst>
              <a:ext uri="{FF2B5EF4-FFF2-40B4-BE49-F238E27FC236}">
                <a16:creationId xmlns:a16="http://schemas.microsoft.com/office/drawing/2014/main" id="{26E70756-40ED-47CE-F093-DC3511904B7C}"/>
              </a:ext>
            </a:extLst>
          </p:cNvPr>
          <p:cNvSpPr>
            <a:spLocks noGrp="1"/>
          </p:cNvSpPr>
          <p:nvPr>
            <p:ph type="body" sz="half" idx="17"/>
          </p:nvPr>
        </p:nvSpPr>
        <p:spPr/>
        <p:txBody>
          <a:bodyPr vert="horz" lIns="91440" tIns="45720" rIns="91440" bIns="45720" rtlCol="0" anchor="t">
            <a:noAutofit/>
          </a:bodyPr>
          <a:lstStyle/>
          <a:p>
            <a:r>
              <a:rPr lang="en-US" sz="1600" dirty="0"/>
              <a:t>We will be presenting the idea of why we think there is a need to provide training on how to use </a:t>
            </a:r>
            <a:r>
              <a:rPr lang="en-US" sz="1600" dirty="0" err="1"/>
              <a:t>technologys</a:t>
            </a:r>
            <a:r>
              <a:rPr lang="en-US" sz="1600" dirty="0"/>
              <a:t> to collaborate together at the </a:t>
            </a:r>
            <a:r>
              <a:rPr lang="en-US" sz="1600" dirty="0" err="1"/>
              <a:t>uwstd</a:t>
            </a:r>
            <a:r>
              <a:rPr lang="en-US" sz="1600" dirty="0"/>
              <a:t>.</a:t>
            </a:r>
          </a:p>
          <a:p>
            <a:r>
              <a:rPr lang="en-US" sz="1600" dirty="0"/>
              <a:t>From research we </a:t>
            </a:r>
            <a:r>
              <a:rPr lang="en-US" sz="1600" dirty="0" err="1"/>
              <a:t>willl</a:t>
            </a:r>
            <a:r>
              <a:rPr lang="en-US" sz="1600" dirty="0"/>
              <a:t> share with you why we </a:t>
            </a:r>
            <a:r>
              <a:rPr lang="en-US" sz="1600" dirty="0" err="1"/>
              <a:t>belive</a:t>
            </a:r>
            <a:r>
              <a:rPr lang="en-US" sz="1600" dirty="0"/>
              <a:t> training should be delivered </a:t>
            </a:r>
          </a:p>
          <a:p>
            <a:r>
              <a:rPr lang="en-US" sz="1600" dirty="0"/>
              <a:t>This is our presentation idea </a:t>
            </a:r>
          </a:p>
        </p:txBody>
      </p:sp>
    </p:spTree>
    <p:extLst>
      <p:ext uri="{BB962C8B-B14F-4D97-AF65-F5344CB8AC3E}">
        <p14:creationId xmlns:p14="http://schemas.microsoft.com/office/powerpoint/2010/main" val="2249643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strVal val="#ppt_w*0.70"/>
                                          </p:val>
                                        </p:tav>
                                        <p:tav tm="100000">
                                          <p:val>
                                            <p:strVal val="#ppt_w"/>
                                          </p:val>
                                        </p:tav>
                                      </p:tavLst>
                                    </p:anim>
                                    <p:anim calcmode="lin" valueType="num">
                                      <p:cBhvr>
                                        <p:cTn id="8" dur="1000" fill="hold"/>
                                        <p:tgtEl>
                                          <p:spTgt spid="6"/>
                                        </p:tgtEl>
                                        <p:attrNameLst>
                                          <p:attrName>ppt_h</p:attrName>
                                        </p:attrNameLst>
                                      </p:cBhvr>
                                      <p:tavLst>
                                        <p:tav tm="0">
                                          <p:val>
                                            <p:strVal val="#ppt_h"/>
                                          </p:val>
                                        </p:tav>
                                        <p:tav tm="100000">
                                          <p:val>
                                            <p:strVal val="#ppt_h"/>
                                          </p:val>
                                        </p:tav>
                                      </p:tavLst>
                                    </p:anim>
                                    <p:animEffect transition="in" filter="fade">
                                      <p:cBhvr>
                                        <p:cTn id="9" dur="10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1000" fill="hold"/>
                                        <p:tgtEl>
                                          <p:spTgt spid="7"/>
                                        </p:tgtEl>
                                        <p:attrNameLst>
                                          <p:attrName>ppt_w</p:attrName>
                                        </p:attrNameLst>
                                      </p:cBhvr>
                                      <p:tavLst>
                                        <p:tav tm="0">
                                          <p:val>
                                            <p:strVal val="#ppt_w*0.70"/>
                                          </p:val>
                                        </p:tav>
                                        <p:tav tm="100000">
                                          <p:val>
                                            <p:strVal val="#ppt_w"/>
                                          </p:val>
                                        </p:tav>
                                      </p:tavLst>
                                    </p:anim>
                                    <p:anim calcmode="lin" valueType="num">
                                      <p:cBhvr>
                                        <p:cTn id="15" dur="1000" fill="hold"/>
                                        <p:tgtEl>
                                          <p:spTgt spid="7"/>
                                        </p:tgtEl>
                                        <p:attrNameLst>
                                          <p:attrName>ppt_h</p:attrName>
                                        </p:attrNameLst>
                                      </p:cBhvr>
                                      <p:tavLst>
                                        <p:tav tm="0">
                                          <p:val>
                                            <p:strVal val="#ppt_h"/>
                                          </p:val>
                                        </p:tav>
                                        <p:tav tm="100000">
                                          <p:val>
                                            <p:strVal val="#ppt_h"/>
                                          </p:val>
                                        </p:tav>
                                      </p:tavLst>
                                    </p:anim>
                                    <p:animEffect transition="in" filter="fade">
                                      <p:cBhvr>
                                        <p:cTn id="16" dur="10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p:cTn id="21" dur="1000" fill="hold"/>
                                        <p:tgtEl>
                                          <p:spTgt spid="8"/>
                                        </p:tgtEl>
                                        <p:attrNameLst>
                                          <p:attrName>ppt_w</p:attrName>
                                        </p:attrNameLst>
                                      </p:cBhvr>
                                      <p:tavLst>
                                        <p:tav tm="0">
                                          <p:val>
                                            <p:strVal val="#ppt_w*0.70"/>
                                          </p:val>
                                        </p:tav>
                                        <p:tav tm="100000">
                                          <p:val>
                                            <p:strVal val="#ppt_w"/>
                                          </p:val>
                                        </p:tav>
                                      </p:tavLst>
                                    </p:anim>
                                    <p:anim calcmode="lin" valueType="num">
                                      <p:cBhvr>
                                        <p:cTn id="22" dur="1000" fill="hold"/>
                                        <p:tgtEl>
                                          <p:spTgt spid="8"/>
                                        </p:tgtEl>
                                        <p:attrNameLst>
                                          <p:attrName>ppt_h</p:attrName>
                                        </p:attrNameLst>
                                      </p:cBhvr>
                                      <p:tavLst>
                                        <p:tav tm="0">
                                          <p:val>
                                            <p:strVal val="#ppt_h"/>
                                          </p:val>
                                        </p:tav>
                                        <p:tav tm="100000">
                                          <p:val>
                                            <p:strVal val="#ppt_h"/>
                                          </p:val>
                                        </p:tav>
                                      </p:tavLst>
                                    </p:anim>
                                    <p:animEffect transition="in" filter="fade">
                                      <p:cBhvr>
                                        <p:cTn id="23"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A63FD-E190-CEE4-25D5-B83FF9178404}"/>
              </a:ext>
            </a:extLst>
          </p:cNvPr>
          <p:cNvSpPr>
            <a:spLocks noGrp="1"/>
          </p:cNvSpPr>
          <p:nvPr>
            <p:ph type="title"/>
          </p:nvPr>
        </p:nvSpPr>
        <p:spPr>
          <a:xfrm>
            <a:off x="1024128" y="585216"/>
            <a:ext cx="8018272" cy="1499616"/>
          </a:xfrm>
        </p:spPr>
        <p:txBody>
          <a:bodyPr>
            <a:normAutofit/>
          </a:bodyPr>
          <a:lstStyle/>
          <a:p>
            <a:r>
              <a:rPr lang="en-US" dirty="0">
                <a:cs typeface="Calibri Light"/>
              </a:rPr>
              <a:t>Review of existing literature </a:t>
            </a:r>
            <a:br>
              <a:rPr lang="en-US" dirty="0">
                <a:cs typeface="Calibri Light"/>
              </a:rPr>
            </a:br>
            <a:endParaRPr lang="en-US"/>
          </a:p>
        </p:txBody>
      </p:sp>
      <p:sp>
        <p:nvSpPr>
          <p:cNvPr id="3" name="Content Placeholder 2">
            <a:extLst>
              <a:ext uri="{FF2B5EF4-FFF2-40B4-BE49-F238E27FC236}">
                <a16:creationId xmlns:a16="http://schemas.microsoft.com/office/drawing/2014/main" id="{8A5D248C-1B3D-0F6C-A900-F05672DA5158}"/>
              </a:ext>
            </a:extLst>
          </p:cNvPr>
          <p:cNvSpPr>
            <a:spLocks noGrp="1"/>
          </p:cNvSpPr>
          <p:nvPr>
            <p:ph idx="1"/>
          </p:nvPr>
        </p:nvSpPr>
        <p:spPr>
          <a:xfrm>
            <a:off x="1024128" y="2286000"/>
            <a:ext cx="8018271" cy="4023360"/>
          </a:xfrm>
        </p:spPr>
        <p:txBody>
          <a:bodyPr vert="horz" lIns="91440" tIns="45720" rIns="91440" bIns="45720" rtlCol="0">
            <a:normAutofit/>
          </a:bodyPr>
          <a:lstStyle/>
          <a:p>
            <a:r>
              <a:rPr lang="en-US" dirty="0">
                <a:cs typeface="Calibri"/>
              </a:rPr>
              <a:t>  </a:t>
            </a:r>
            <a:r>
              <a:rPr lang="en-US" dirty="0">
                <a:ea typeface="+mn-lt"/>
                <a:cs typeface="+mn-lt"/>
              </a:rPr>
              <a:t>Are digital natives a myth or a reality? university students use of digital </a:t>
            </a:r>
            <a:r>
              <a:rPr lang="en-US" dirty="0" err="1">
                <a:ea typeface="+mn-lt"/>
                <a:cs typeface="+mn-lt"/>
              </a:rPr>
              <a:t>technologys</a:t>
            </a:r>
            <a:r>
              <a:rPr lang="en-US" dirty="0">
                <a:ea typeface="+mn-lt"/>
                <a:cs typeface="+mn-lt"/>
              </a:rPr>
              <a:t> - study found on science direct </a:t>
            </a:r>
          </a:p>
          <a:p>
            <a:r>
              <a:rPr lang="en-US" dirty="0">
                <a:ea typeface="+mn-lt"/>
                <a:cs typeface="+mn-lt"/>
              </a:rPr>
              <a:t>Article history: Received 26 March 2009 Received in revised form 20 July 2010 Accepted 6 September 2010</a:t>
            </a:r>
          </a:p>
          <a:p>
            <a:r>
              <a:rPr lang="en-US" dirty="0">
                <a:ea typeface="+mn-lt"/>
                <a:cs typeface="+mn-lt"/>
              </a:rPr>
              <a:t>This article explores the </a:t>
            </a:r>
            <a:r>
              <a:rPr lang="en-US" dirty="0" err="1">
                <a:ea typeface="+mn-lt"/>
                <a:cs typeface="+mn-lt"/>
              </a:rPr>
              <a:t>exsent</a:t>
            </a:r>
            <a:r>
              <a:rPr lang="en-US" dirty="0">
                <a:ea typeface="+mn-lt"/>
                <a:cs typeface="+mn-lt"/>
              </a:rPr>
              <a:t> and </a:t>
            </a:r>
            <a:r>
              <a:rPr lang="en-US" dirty="0" err="1">
                <a:ea typeface="+mn-lt"/>
                <a:cs typeface="+mn-lt"/>
              </a:rPr>
              <a:t>behaviour</a:t>
            </a:r>
            <a:r>
              <a:rPr lang="en-US" dirty="0">
                <a:ea typeface="+mn-lt"/>
                <a:cs typeface="+mn-lt"/>
              </a:rPr>
              <a:t> of students use of technology at university the summary suggest that it would be misleading to suggest , since the sample is aimed towards ‘digital natives’ and Engineering students, it is difficult to make any assertions regarding subject or age differences. as the data reveals, differences in technology use may not be due to any one of these two factors, but could be a more complex phenomenon.</a:t>
            </a:r>
            <a:endParaRPr lang="en-US" dirty="0"/>
          </a:p>
        </p:txBody>
      </p:sp>
      <p:sp>
        <p:nvSpPr>
          <p:cNvPr id="8" name="Rectangle 7">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6058735-6BD1-B488-534D-95B6FCD7B7EA}"/>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p:txBody>
      </p:sp>
    </p:spTree>
    <p:extLst>
      <p:ext uri="{BB962C8B-B14F-4D97-AF65-F5344CB8AC3E}">
        <p14:creationId xmlns:p14="http://schemas.microsoft.com/office/powerpoint/2010/main" val="3147197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42A7B-3C5A-F42D-0CBC-CFAF9795113A}"/>
              </a:ext>
            </a:extLst>
          </p:cNvPr>
          <p:cNvSpPr>
            <a:spLocks noGrp="1"/>
          </p:cNvSpPr>
          <p:nvPr>
            <p:ph type="title"/>
          </p:nvPr>
        </p:nvSpPr>
        <p:spPr>
          <a:xfrm>
            <a:off x="1024128" y="585216"/>
            <a:ext cx="9720072" cy="1499616"/>
          </a:xfrm>
        </p:spPr>
        <p:txBody>
          <a:bodyPr>
            <a:normAutofit/>
          </a:bodyPr>
          <a:lstStyle/>
          <a:p>
            <a:r>
              <a:rPr lang="en-US" dirty="0">
                <a:cs typeface="Calibri Light"/>
              </a:rPr>
              <a:t>Source 2 </a:t>
            </a:r>
            <a:endParaRPr lang="en-US" dirty="0"/>
          </a:p>
        </p:txBody>
      </p:sp>
      <p:graphicFrame>
        <p:nvGraphicFramePr>
          <p:cNvPr id="5" name="Content Placeholder 2">
            <a:extLst>
              <a:ext uri="{FF2B5EF4-FFF2-40B4-BE49-F238E27FC236}">
                <a16:creationId xmlns:a16="http://schemas.microsoft.com/office/drawing/2014/main" id="{266B922F-01E5-C90D-41EE-68C91DF22EF1}"/>
              </a:ext>
            </a:extLst>
          </p:cNvPr>
          <p:cNvGraphicFramePr>
            <a:graphicFrameLocks noGrp="1"/>
          </p:cNvGraphicFramePr>
          <p:nvPr>
            <p:ph idx="1"/>
            <p:extLst>
              <p:ext uri="{D42A27DB-BD31-4B8C-83A1-F6EECF244321}">
                <p14:modId xmlns:p14="http://schemas.microsoft.com/office/powerpoint/2010/main" val="2970088742"/>
              </p:ext>
            </p:extLst>
          </p:nvPr>
        </p:nvGraphicFramePr>
        <p:xfrm>
          <a:off x="1503261" y="1610033"/>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3667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47F247E-B679-44E9-93C2-B2DD5EFB2B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EE15661-B0F2-42AE-A75B-0999B2CF59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72744" y="484632"/>
            <a:ext cx="8948150" cy="5880916"/>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032C52-FA5E-59F2-9BE9-073980ABFBD0}"/>
              </a:ext>
            </a:extLst>
          </p:cNvPr>
          <p:cNvSpPr>
            <a:spLocks noGrp="1"/>
          </p:cNvSpPr>
          <p:nvPr>
            <p:ph type="title"/>
          </p:nvPr>
        </p:nvSpPr>
        <p:spPr>
          <a:xfrm>
            <a:off x="3469327" y="788416"/>
            <a:ext cx="7923264" cy="1499616"/>
          </a:xfrm>
        </p:spPr>
        <p:txBody>
          <a:bodyPr>
            <a:normAutofit/>
          </a:bodyPr>
          <a:lstStyle/>
          <a:p>
            <a:r>
              <a:rPr lang="en-US" dirty="0">
                <a:solidFill>
                  <a:srgbClr val="FFFFFF"/>
                </a:solidFill>
                <a:cs typeface="Calibri Light"/>
              </a:rPr>
              <a:t>Source 3 </a:t>
            </a:r>
            <a:br>
              <a:rPr lang="en-US" dirty="0"/>
            </a:br>
            <a:endParaRPr lang="en-US">
              <a:solidFill>
                <a:srgbClr val="FFFFFF"/>
              </a:solidFill>
            </a:endParaRPr>
          </a:p>
        </p:txBody>
      </p:sp>
      <p:sp>
        <p:nvSpPr>
          <p:cNvPr id="12" name="Rectangle 11">
            <a:extLst>
              <a:ext uri="{FF2B5EF4-FFF2-40B4-BE49-F238E27FC236}">
                <a16:creationId xmlns:a16="http://schemas.microsoft.com/office/drawing/2014/main" id="{354706C1-38B7-4C23-8749-906CB0DC8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152" y="484632"/>
            <a:ext cx="2128933" cy="58809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Straight Connector 13">
            <a:extLst>
              <a:ext uri="{FF2B5EF4-FFF2-40B4-BE49-F238E27FC236}">
                <a16:creationId xmlns:a16="http://schemas.microsoft.com/office/drawing/2014/main" id="{CD161189-7A5B-4B2B-93DC-7771029947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207198" y="1029524"/>
            <a:ext cx="0" cy="914400"/>
          </a:xfrm>
          <a:prstGeom prst="line">
            <a:avLst/>
          </a:prstGeom>
          <a:ln w="19050">
            <a:solidFill>
              <a:schemeClr val="accent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9E5CE0F-E0D7-7E74-2B1D-3F82EB603D5A}"/>
              </a:ext>
            </a:extLst>
          </p:cNvPr>
          <p:cNvSpPr>
            <a:spLocks noGrp="1"/>
          </p:cNvSpPr>
          <p:nvPr>
            <p:ph idx="1"/>
          </p:nvPr>
        </p:nvSpPr>
        <p:spPr>
          <a:xfrm>
            <a:off x="3469327" y="2489202"/>
            <a:ext cx="7923264" cy="3554614"/>
          </a:xfrm>
        </p:spPr>
        <p:txBody>
          <a:bodyPr vert="horz" lIns="45720" tIns="45720" rIns="45720" bIns="45720" rtlCol="0" anchor="t">
            <a:normAutofit/>
          </a:bodyPr>
          <a:lstStyle/>
          <a:p>
            <a:r>
              <a:rPr lang="en-US" dirty="0">
                <a:hlinkClick r:id="rId2"/>
              </a:rPr>
              <a:t>Net </a:t>
            </a:r>
            <a:r>
              <a:rPr lang="en-US" b="1" dirty="0">
                <a:hlinkClick r:id="rId2"/>
              </a:rPr>
              <a:t>generation </a:t>
            </a:r>
            <a:r>
              <a:rPr lang="en-US" dirty="0">
                <a:hlinkClick r:id="rId2"/>
              </a:rPr>
              <a:t>or </a:t>
            </a:r>
            <a:r>
              <a:rPr lang="en-US" b="1" dirty="0">
                <a:hlinkClick r:id="rId2"/>
              </a:rPr>
              <a:t>Digital Natives</a:t>
            </a:r>
            <a:r>
              <a:rPr lang="en-US" dirty="0">
                <a:hlinkClick r:id="rId2"/>
              </a:rPr>
              <a:t>: Is there a distinct new </a:t>
            </a:r>
            <a:r>
              <a:rPr lang="en-US" b="1" dirty="0">
                <a:hlinkClick r:id="rId2"/>
              </a:rPr>
              <a:t>generation </a:t>
            </a:r>
            <a:r>
              <a:rPr lang="en-US" dirty="0">
                <a:hlinkClick r:id="rId2"/>
              </a:rPr>
              <a:t>entering university?</a:t>
            </a:r>
            <a:endParaRPr lang="en-US" dirty="0">
              <a:solidFill>
                <a:srgbClr val="FFFFFF"/>
              </a:solidFill>
            </a:endParaRPr>
          </a:p>
          <a:p>
            <a:r>
              <a:rPr lang="en-US" dirty="0">
                <a:solidFill>
                  <a:srgbClr val="FFFFFF"/>
                </a:solidFill>
              </a:rPr>
              <a:t>This study reports key findings look at the </a:t>
            </a:r>
            <a:r>
              <a:rPr lang="en-US" dirty="0" err="1">
                <a:solidFill>
                  <a:srgbClr val="FFFFFF"/>
                </a:solidFill>
              </a:rPr>
              <a:t>possibiltys</a:t>
            </a:r>
            <a:r>
              <a:rPr lang="en-US" dirty="0">
                <a:solidFill>
                  <a:srgbClr val="FFFFFF"/>
                </a:solidFill>
              </a:rPr>
              <a:t> of a new computer literate intake of students starting university with the knowledge and ability to use modern </a:t>
            </a:r>
            <a:r>
              <a:rPr lang="en-US" dirty="0" err="1">
                <a:solidFill>
                  <a:srgbClr val="FFFFFF"/>
                </a:solidFill>
              </a:rPr>
              <a:t>technologys</a:t>
            </a:r>
            <a:r>
              <a:rPr lang="en-US" dirty="0">
                <a:solidFill>
                  <a:srgbClr val="FFFFFF"/>
                </a:solidFill>
              </a:rPr>
              <a:t> at university.</a:t>
            </a:r>
          </a:p>
          <a:p>
            <a:r>
              <a:rPr lang="en-US" dirty="0">
                <a:solidFill>
                  <a:srgbClr val="FFFFFF"/>
                </a:solidFill>
              </a:rPr>
              <a:t>Although this is the first </a:t>
            </a:r>
            <a:r>
              <a:rPr lang="en-US" dirty="0" err="1">
                <a:solidFill>
                  <a:srgbClr val="FFFFFF"/>
                </a:solidFill>
              </a:rPr>
              <a:t>fase</a:t>
            </a:r>
            <a:r>
              <a:rPr lang="en-US" dirty="0">
                <a:solidFill>
                  <a:srgbClr val="FFFFFF"/>
                </a:solidFill>
              </a:rPr>
              <a:t> of research they</a:t>
            </a:r>
            <a:r>
              <a:rPr lang="en-US" dirty="0">
                <a:ea typeface="+mn-lt"/>
                <a:cs typeface="+mn-lt"/>
              </a:rPr>
              <a:t> take a critical view of the idea of a distinct generation using various terms including Net generation and Digital Natives and explore age related differences amongst first year university students. We found through are research this is the best source for our research </a:t>
            </a:r>
            <a:endParaRPr lang="en-US" dirty="0">
              <a:solidFill>
                <a:srgbClr val="FFFFFF"/>
              </a:solidFill>
            </a:endParaRPr>
          </a:p>
          <a:p>
            <a:endParaRPr lang="en-US" dirty="0">
              <a:solidFill>
                <a:srgbClr val="FFFFFF"/>
              </a:solidFill>
            </a:endParaRPr>
          </a:p>
          <a:p>
            <a:endParaRPr lang="en-US" dirty="0">
              <a:solidFill>
                <a:srgbClr val="FFFFFF"/>
              </a:solidFill>
            </a:endParaRPr>
          </a:p>
        </p:txBody>
      </p:sp>
    </p:spTree>
    <p:extLst>
      <p:ext uri="{BB962C8B-B14F-4D97-AF65-F5344CB8AC3E}">
        <p14:creationId xmlns:p14="http://schemas.microsoft.com/office/powerpoint/2010/main" val="344767077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500">
        <p:fad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23D3017-D81C-29DF-5D22-390EDD31B821}"/>
              </a:ext>
            </a:extLst>
          </p:cNvPr>
          <p:cNvPicPr>
            <a:picLocks noChangeAspect="1"/>
          </p:cNvPicPr>
          <p:nvPr/>
        </p:nvPicPr>
        <p:blipFill rotWithShape="1">
          <a:blip r:embed="rId2"/>
          <a:srcRect t="130" r="9091" b="896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57D175FC-84CC-4D12-A5E2-FA27D934E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5"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5BEB0022-CE11-87F3-9D76-2974DFD4412B}"/>
              </a:ext>
            </a:extLst>
          </p:cNvPr>
          <p:cNvSpPr>
            <a:spLocks noGrp="1"/>
          </p:cNvSpPr>
          <p:nvPr>
            <p:ph type="title"/>
          </p:nvPr>
        </p:nvSpPr>
        <p:spPr>
          <a:xfrm>
            <a:off x="1024128" y="585216"/>
            <a:ext cx="6066818" cy="1499616"/>
          </a:xfrm>
        </p:spPr>
        <p:txBody>
          <a:bodyPr>
            <a:normAutofit/>
          </a:bodyPr>
          <a:lstStyle/>
          <a:p>
            <a:r>
              <a:rPr lang="en-US">
                <a:solidFill>
                  <a:srgbClr val="000000"/>
                </a:solidFill>
                <a:cs typeface="Calibri Light"/>
              </a:rPr>
              <a:t>Proposed method </a:t>
            </a:r>
            <a:br>
              <a:rPr lang="en-US">
                <a:solidFill>
                  <a:srgbClr val="000000"/>
                </a:solidFill>
                <a:cs typeface="Calibri Light"/>
              </a:rPr>
            </a:br>
            <a:endParaRPr lang="en-US">
              <a:solidFill>
                <a:srgbClr val="000000"/>
              </a:solidFill>
            </a:endParaRPr>
          </a:p>
        </p:txBody>
      </p:sp>
      <p:cxnSp>
        <p:nvCxnSpPr>
          <p:cNvPr id="12" name="Straight Connector 11">
            <a:extLst>
              <a:ext uri="{FF2B5EF4-FFF2-40B4-BE49-F238E27FC236}">
                <a16:creationId xmlns:a16="http://schemas.microsoft.com/office/drawing/2014/main" id="{8AC38328-2D50-4DDB-BD20-28DE12E49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7D9AD7A-A1A3-4E18-F841-5274E1B24338}"/>
              </a:ext>
            </a:extLst>
          </p:cNvPr>
          <p:cNvSpPr>
            <a:spLocks noGrp="1"/>
          </p:cNvSpPr>
          <p:nvPr>
            <p:ph idx="1"/>
          </p:nvPr>
        </p:nvSpPr>
        <p:spPr>
          <a:xfrm>
            <a:off x="1024128" y="2286000"/>
            <a:ext cx="6066818" cy="4023360"/>
          </a:xfrm>
        </p:spPr>
        <p:txBody>
          <a:bodyPr vert="horz" lIns="91440" tIns="45720" rIns="91440" bIns="45720" rtlCol="0">
            <a:normAutofit/>
          </a:bodyPr>
          <a:lstStyle/>
          <a:p>
            <a:endParaRPr lang="en-US">
              <a:solidFill>
                <a:srgbClr val="000000"/>
              </a:solidFill>
              <a:cs typeface="Calibri"/>
            </a:endParaRPr>
          </a:p>
          <a:p>
            <a:r>
              <a:rPr lang="en-US">
                <a:solidFill>
                  <a:srgbClr val="000000"/>
                </a:solidFill>
                <a:ea typeface="+mn-lt"/>
                <a:cs typeface="+mn-lt"/>
              </a:rPr>
              <a:t>What? Who? How?</a:t>
            </a:r>
          </a:p>
          <a:p>
            <a:r>
              <a:rPr lang="en-US">
                <a:solidFill>
                  <a:srgbClr val="000000"/>
                </a:solidFill>
                <a:ea typeface="+mn-lt"/>
                <a:cs typeface="+mn-lt"/>
              </a:rPr>
              <a:t>Our proposed method of research is qualitative research, explorative descriptive research </a:t>
            </a:r>
          </a:p>
          <a:p>
            <a:r>
              <a:rPr lang="en-US">
                <a:solidFill>
                  <a:srgbClr val="000000"/>
                </a:solidFill>
                <a:ea typeface="+mn-lt"/>
                <a:cs typeface="+mn-lt"/>
              </a:rPr>
              <a:t>We will use google scholar the university library and science direct to find articles that relate to our question </a:t>
            </a:r>
            <a:endParaRPr lang="en-US">
              <a:solidFill>
                <a:srgbClr val="000000"/>
              </a:solidFill>
            </a:endParaRPr>
          </a:p>
        </p:txBody>
      </p:sp>
    </p:spTree>
    <p:extLst>
      <p:ext uri="{BB962C8B-B14F-4D97-AF65-F5344CB8AC3E}">
        <p14:creationId xmlns:p14="http://schemas.microsoft.com/office/powerpoint/2010/main" val="3458722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30EBF3-EEAF-A074-A0CF-FBED3B313585}"/>
              </a:ext>
            </a:extLst>
          </p:cNvPr>
          <p:cNvSpPr>
            <a:spLocks noGrp="1"/>
          </p:cNvSpPr>
          <p:nvPr>
            <p:ph type="title"/>
          </p:nvPr>
        </p:nvSpPr>
        <p:spPr>
          <a:xfrm>
            <a:off x="524256" y="4767072"/>
            <a:ext cx="6594189" cy="1625210"/>
          </a:xfrm>
        </p:spPr>
        <p:txBody>
          <a:bodyPr>
            <a:normAutofit/>
          </a:bodyPr>
          <a:lstStyle/>
          <a:p>
            <a:pPr algn="r"/>
            <a:r>
              <a:rPr lang="en-US">
                <a:solidFill>
                  <a:srgbClr val="FFFFFF"/>
                </a:solidFill>
                <a:cs typeface="Calibri Light"/>
              </a:rPr>
              <a:t>Ethical considerations </a:t>
            </a:r>
            <a:endParaRPr lang="en-US">
              <a:solidFill>
                <a:srgbClr val="FFFFFF"/>
              </a:solidFill>
            </a:endParaRPr>
          </a:p>
        </p:txBody>
      </p:sp>
      <p:pic>
        <p:nvPicPr>
          <p:cNvPr id="4" name="Picture 4" descr="Diagram&#10;&#10;Description automatically generated">
            <a:extLst>
              <a:ext uri="{FF2B5EF4-FFF2-40B4-BE49-F238E27FC236}">
                <a16:creationId xmlns:a16="http://schemas.microsoft.com/office/drawing/2014/main" id="{F81F06D2-EE8E-7C10-5BF2-A5197C1055C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6004" r="1" b="5827"/>
          <a:stretch/>
        </p:blipFill>
        <p:spPr>
          <a:xfrm>
            <a:off x="327547" y="321733"/>
            <a:ext cx="7058306" cy="4107392"/>
          </a:xfrm>
          <a:prstGeom prst="rect">
            <a:avLst/>
          </a:prstGeom>
        </p:spPr>
      </p:pic>
      <p:sp>
        <p:nvSpPr>
          <p:cNvPr id="34" name="Rectangle 3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15DCA3-4D10-846D-5F1B-968C48755301}"/>
              </a:ext>
            </a:extLst>
          </p:cNvPr>
          <p:cNvSpPr>
            <a:spLocks noGrp="1"/>
          </p:cNvSpPr>
          <p:nvPr>
            <p:ph idx="1"/>
          </p:nvPr>
        </p:nvSpPr>
        <p:spPr>
          <a:xfrm>
            <a:off x="8029319" y="917725"/>
            <a:ext cx="3424739" cy="4852362"/>
          </a:xfrm>
        </p:spPr>
        <p:txBody>
          <a:bodyPr vert="horz" lIns="91440" tIns="45720" rIns="91440" bIns="45720" rtlCol="0" anchor="ctr">
            <a:normAutofit/>
          </a:bodyPr>
          <a:lstStyle/>
          <a:p>
            <a:r>
              <a:rPr lang="en-US">
                <a:solidFill>
                  <a:srgbClr val="FFFFFF"/>
                </a:solidFill>
              </a:rPr>
              <a:t>Our ethical conderation was to provide a theory of research backed by evidence for our findings and provide refrences</a:t>
            </a:r>
          </a:p>
          <a:p>
            <a:r>
              <a:rPr lang="en-US">
                <a:solidFill>
                  <a:srgbClr val="FFFFFF"/>
                </a:solidFill>
              </a:rPr>
              <a:t>The aim of our research was to expand knowledge as the knowledge we gained was from a collabaration of source's </a:t>
            </a:r>
          </a:p>
          <a:p>
            <a:pPr marL="0" indent="0">
              <a:buNone/>
            </a:pPr>
            <a:r>
              <a:rPr lang="en-US">
                <a:solidFill>
                  <a:srgbClr val="FFFFFF"/>
                </a:solidFill>
                <a:ea typeface="+mn-lt"/>
                <a:cs typeface="+mn-lt"/>
              </a:rPr>
              <a:t>collaborative work          mutual respect and fairness       expanding knowledge</a:t>
            </a:r>
            <a:endParaRPr lang="en-US">
              <a:solidFill>
                <a:srgbClr val="FFFFFF"/>
              </a:solidFill>
            </a:endParaRPr>
          </a:p>
        </p:txBody>
      </p:sp>
      <p:sp>
        <p:nvSpPr>
          <p:cNvPr id="5" name="TextBox 4">
            <a:extLst>
              <a:ext uri="{FF2B5EF4-FFF2-40B4-BE49-F238E27FC236}">
                <a16:creationId xmlns:a16="http://schemas.microsoft.com/office/drawing/2014/main" id="{4078A42B-CF82-18E1-4C41-3417C94A6988}"/>
              </a:ext>
            </a:extLst>
          </p:cNvPr>
          <p:cNvSpPr txBox="1"/>
          <p:nvPr/>
        </p:nvSpPr>
        <p:spPr>
          <a:xfrm>
            <a:off x="5251935" y="4229070"/>
            <a:ext cx="21339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767385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29005-E460-8BC4-C8FE-028ACF4FA7E2}"/>
              </a:ext>
            </a:extLst>
          </p:cNvPr>
          <p:cNvSpPr>
            <a:spLocks noGrp="1"/>
          </p:cNvSpPr>
          <p:nvPr>
            <p:ph type="title"/>
          </p:nvPr>
        </p:nvSpPr>
        <p:spPr/>
        <p:txBody>
          <a:bodyPr/>
          <a:lstStyle/>
          <a:p>
            <a:r>
              <a:rPr lang="en-US" dirty="0">
                <a:cs typeface="Calibri Light"/>
              </a:rPr>
              <a:t>Research time line </a:t>
            </a:r>
            <a:br>
              <a:rPr lang="en-US" dirty="0"/>
            </a:br>
            <a:endParaRPr lang="en-US"/>
          </a:p>
        </p:txBody>
      </p:sp>
      <p:graphicFrame>
        <p:nvGraphicFramePr>
          <p:cNvPr id="7" name="Table 7">
            <a:extLst>
              <a:ext uri="{FF2B5EF4-FFF2-40B4-BE49-F238E27FC236}">
                <a16:creationId xmlns:a16="http://schemas.microsoft.com/office/drawing/2014/main" id="{EECFC138-6729-5F99-435C-9A530B7A391C}"/>
              </a:ext>
            </a:extLst>
          </p:cNvPr>
          <p:cNvGraphicFramePr>
            <a:graphicFrameLocks noGrp="1"/>
          </p:cNvGraphicFramePr>
          <p:nvPr>
            <p:ph idx="1"/>
            <p:extLst>
              <p:ext uri="{D42A27DB-BD31-4B8C-83A1-F6EECF244321}">
                <p14:modId xmlns:p14="http://schemas.microsoft.com/office/powerpoint/2010/main" val="1118658796"/>
              </p:ext>
            </p:extLst>
          </p:nvPr>
        </p:nvGraphicFramePr>
        <p:xfrm>
          <a:off x="1413387" y="3859161"/>
          <a:ext cx="10396631" cy="2933498"/>
        </p:xfrm>
        <a:graphic>
          <a:graphicData uri="http://schemas.openxmlformats.org/drawingml/2006/table">
            <a:tbl>
              <a:tblPr firstRow="1" bandRow="1">
                <a:tableStyleId>{5C22544A-7EE6-4342-B048-85BDC9FD1C3A}</a:tableStyleId>
              </a:tblPr>
              <a:tblGrid>
                <a:gridCol w="1485233">
                  <a:extLst>
                    <a:ext uri="{9D8B030D-6E8A-4147-A177-3AD203B41FA5}">
                      <a16:colId xmlns:a16="http://schemas.microsoft.com/office/drawing/2014/main" val="1874152353"/>
                    </a:ext>
                  </a:extLst>
                </a:gridCol>
                <a:gridCol w="1485233">
                  <a:extLst>
                    <a:ext uri="{9D8B030D-6E8A-4147-A177-3AD203B41FA5}">
                      <a16:colId xmlns:a16="http://schemas.microsoft.com/office/drawing/2014/main" val="3583255155"/>
                    </a:ext>
                  </a:extLst>
                </a:gridCol>
                <a:gridCol w="1485233">
                  <a:extLst>
                    <a:ext uri="{9D8B030D-6E8A-4147-A177-3AD203B41FA5}">
                      <a16:colId xmlns:a16="http://schemas.microsoft.com/office/drawing/2014/main" val="4033589783"/>
                    </a:ext>
                  </a:extLst>
                </a:gridCol>
                <a:gridCol w="1485233">
                  <a:extLst>
                    <a:ext uri="{9D8B030D-6E8A-4147-A177-3AD203B41FA5}">
                      <a16:colId xmlns:a16="http://schemas.microsoft.com/office/drawing/2014/main" val="902247707"/>
                    </a:ext>
                  </a:extLst>
                </a:gridCol>
                <a:gridCol w="1485233">
                  <a:extLst>
                    <a:ext uri="{9D8B030D-6E8A-4147-A177-3AD203B41FA5}">
                      <a16:colId xmlns:a16="http://schemas.microsoft.com/office/drawing/2014/main" val="3605264263"/>
                    </a:ext>
                  </a:extLst>
                </a:gridCol>
                <a:gridCol w="1485233">
                  <a:extLst>
                    <a:ext uri="{9D8B030D-6E8A-4147-A177-3AD203B41FA5}">
                      <a16:colId xmlns:a16="http://schemas.microsoft.com/office/drawing/2014/main" val="1521857542"/>
                    </a:ext>
                  </a:extLst>
                </a:gridCol>
                <a:gridCol w="1485233">
                  <a:extLst>
                    <a:ext uri="{9D8B030D-6E8A-4147-A177-3AD203B41FA5}">
                      <a16:colId xmlns:a16="http://schemas.microsoft.com/office/drawing/2014/main" val="45800981"/>
                    </a:ext>
                  </a:extLst>
                </a:gridCol>
              </a:tblGrid>
              <a:tr h="1196138">
                <a:tc>
                  <a:txBody>
                    <a:bodyPr/>
                    <a:lstStyle/>
                    <a:p>
                      <a:r>
                        <a:rPr lang="en-US" dirty="0"/>
                        <a:t>Day1 </a:t>
                      </a:r>
                    </a:p>
                  </a:txBody>
                  <a:tcPr/>
                </a:tc>
                <a:tc>
                  <a:txBody>
                    <a:bodyPr/>
                    <a:lstStyle/>
                    <a:p>
                      <a:r>
                        <a:rPr lang="en-US" dirty="0"/>
                        <a:t>Day2 </a:t>
                      </a:r>
                    </a:p>
                  </a:txBody>
                  <a:tcPr/>
                </a:tc>
                <a:tc>
                  <a:txBody>
                    <a:bodyPr/>
                    <a:lstStyle/>
                    <a:p>
                      <a:r>
                        <a:rPr lang="en-US" dirty="0"/>
                        <a:t>Day 3</a:t>
                      </a:r>
                    </a:p>
                  </a:txBody>
                  <a:tcPr/>
                </a:tc>
                <a:tc>
                  <a:txBody>
                    <a:bodyPr/>
                    <a:lstStyle/>
                    <a:p>
                      <a:r>
                        <a:rPr lang="en-US" dirty="0"/>
                        <a:t>Day 4 </a:t>
                      </a:r>
                    </a:p>
                  </a:txBody>
                  <a:tcPr/>
                </a:tc>
                <a:tc>
                  <a:txBody>
                    <a:bodyPr/>
                    <a:lstStyle/>
                    <a:p>
                      <a:r>
                        <a:rPr lang="en-US" dirty="0"/>
                        <a:t>Day 5 </a:t>
                      </a:r>
                    </a:p>
                  </a:txBody>
                  <a:tcPr/>
                </a:tc>
                <a:tc>
                  <a:txBody>
                    <a:bodyPr/>
                    <a:lstStyle/>
                    <a:p>
                      <a:r>
                        <a:rPr lang="en-US" dirty="0"/>
                        <a:t>Day 6 </a:t>
                      </a:r>
                    </a:p>
                  </a:txBody>
                  <a:tcPr/>
                </a:tc>
                <a:tc>
                  <a:txBody>
                    <a:bodyPr/>
                    <a:lstStyle/>
                    <a:p>
                      <a:r>
                        <a:rPr lang="en-US" dirty="0"/>
                        <a:t>Day 7 </a:t>
                      </a:r>
                    </a:p>
                  </a:txBody>
                  <a:tcPr/>
                </a:tc>
                <a:extLst>
                  <a:ext uri="{0D108BD9-81ED-4DB2-BD59-A6C34878D82A}">
                    <a16:rowId xmlns:a16="http://schemas.microsoft.com/office/drawing/2014/main" val="478911317"/>
                  </a:ext>
                </a:extLst>
              </a:tr>
              <a:tr h="1490838">
                <a:tc>
                  <a:txBody>
                    <a:bodyPr/>
                    <a:lstStyle/>
                    <a:p>
                      <a:pPr lvl="0">
                        <a:buNone/>
                      </a:pPr>
                      <a:r>
                        <a:rPr lang="en-US" sz="1800" b="0" i="0" u="none" strike="noStrike" noProof="0" dirty="0">
                          <a:latin typeface="Century Gothic"/>
                        </a:rPr>
                        <a:t>Research the question above </a:t>
                      </a:r>
                    </a:p>
                  </a:txBody>
                  <a:tcPr/>
                </a:tc>
                <a:tc>
                  <a:txBody>
                    <a:bodyPr/>
                    <a:lstStyle/>
                    <a:p>
                      <a:r>
                        <a:rPr lang="en-US" dirty="0"/>
                        <a:t>Research the question above </a:t>
                      </a:r>
                    </a:p>
                  </a:txBody>
                  <a:tcPr/>
                </a:tc>
                <a:tc>
                  <a:txBody>
                    <a:bodyPr/>
                    <a:lstStyle/>
                    <a:p>
                      <a:r>
                        <a:rPr lang="en-US" dirty="0"/>
                        <a:t>Look on google scholar for sources </a:t>
                      </a:r>
                    </a:p>
                  </a:txBody>
                  <a:tcPr/>
                </a:tc>
                <a:tc>
                  <a:txBody>
                    <a:bodyPr/>
                    <a:lstStyle/>
                    <a:p>
                      <a:pPr lvl="0">
                        <a:buNone/>
                      </a:pPr>
                      <a:r>
                        <a:rPr lang="en-US" dirty="0"/>
                        <a:t>Look on science direct for sources</a:t>
                      </a:r>
                    </a:p>
                  </a:txBody>
                  <a:tcPr/>
                </a:tc>
                <a:tc>
                  <a:txBody>
                    <a:bodyPr/>
                    <a:lstStyle/>
                    <a:p>
                      <a:r>
                        <a:rPr lang="en-US" dirty="0" err="1"/>
                        <a:t>Imput</a:t>
                      </a:r>
                      <a:r>
                        <a:rPr lang="en-US" dirty="0"/>
                        <a:t> sources into presentation </a:t>
                      </a:r>
                    </a:p>
                  </a:txBody>
                  <a:tcPr/>
                </a:tc>
                <a:tc>
                  <a:txBody>
                    <a:bodyPr/>
                    <a:lstStyle/>
                    <a:p>
                      <a:r>
                        <a:rPr lang="en-US" dirty="0"/>
                        <a:t>Complete  </a:t>
                      </a:r>
                      <a:r>
                        <a:rPr lang="en-US" dirty="0" err="1"/>
                        <a:t>intorduction</a:t>
                      </a:r>
                      <a:r>
                        <a:rPr lang="en-US" dirty="0"/>
                        <a:t> </a:t>
                      </a:r>
                      <a:r>
                        <a:rPr lang="en-US" dirty="0" err="1"/>
                        <a:t>hyposesis</a:t>
                      </a:r>
                      <a:r>
                        <a:rPr lang="en-US" dirty="0"/>
                        <a:t> and ethical considerations </a:t>
                      </a:r>
                    </a:p>
                  </a:txBody>
                  <a:tcPr/>
                </a:tc>
                <a:tc>
                  <a:txBody>
                    <a:bodyPr/>
                    <a:lstStyle/>
                    <a:p>
                      <a:r>
                        <a:rPr lang="en-US" dirty="0" err="1"/>
                        <a:t>Imput</a:t>
                      </a:r>
                      <a:r>
                        <a:rPr lang="en-US" dirty="0"/>
                        <a:t> </a:t>
                      </a:r>
                      <a:r>
                        <a:rPr lang="en-US" dirty="0" err="1"/>
                        <a:t>refrences</a:t>
                      </a:r>
                      <a:r>
                        <a:rPr lang="en-US" dirty="0"/>
                        <a:t> proof </a:t>
                      </a:r>
                      <a:r>
                        <a:rPr lang="en-US" dirty="0" err="1"/>
                        <a:t>reasd</a:t>
                      </a:r>
                      <a:r>
                        <a:rPr lang="en-US" dirty="0"/>
                        <a:t> </a:t>
                      </a:r>
                      <a:r>
                        <a:rPr lang="en-US" dirty="0" err="1"/>
                        <a:t>ans</a:t>
                      </a:r>
                      <a:r>
                        <a:rPr lang="en-US" dirty="0"/>
                        <a:t> submit to </a:t>
                      </a:r>
                      <a:r>
                        <a:rPr lang="en-US" dirty="0" err="1"/>
                        <a:t>turnit</a:t>
                      </a:r>
                      <a:r>
                        <a:rPr lang="en-US" dirty="0"/>
                        <a:t> </a:t>
                      </a:r>
                    </a:p>
                  </a:txBody>
                  <a:tcPr/>
                </a:tc>
                <a:extLst>
                  <a:ext uri="{0D108BD9-81ED-4DB2-BD59-A6C34878D82A}">
                    <a16:rowId xmlns:a16="http://schemas.microsoft.com/office/drawing/2014/main" val="1410093983"/>
                  </a:ext>
                </a:extLst>
              </a:tr>
            </a:tbl>
          </a:graphicData>
        </a:graphic>
      </p:graphicFrame>
      <p:sp>
        <p:nvSpPr>
          <p:cNvPr id="4" name="TextBox 1">
            <a:extLst>
              <a:ext uri="{FF2B5EF4-FFF2-40B4-BE49-F238E27FC236}">
                <a16:creationId xmlns:a16="http://schemas.microsoft.com/office/drawing/2014/main" id="{E59E3345-DE1B-F65F-5C57-912CD6AF5782}"/>
              </a:ext>
            </a:extLst>
          </p:cNvPr>
          <p:cNvSpPr txBox="1"/>
          <p:nvPr/>
        </p:nvSpPr>
        <p:spPr>
          <a:xfrm>
            <a:off x="1418302" y="2475271"/>
            <a:ext cx="2743200" cy="120032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Is there a need to provide training on how to use technology to collaborate ?</a:t>
            </a:r>
          </a:p>
        </p:txBody>
      </p:sp>
      <p:sp>
        <p:nvSpPr>
          <p:cNvPr id="5" name="TextBox 2">
            <a:extLst>
              <a:ext uri="{FF2B5EF4-FFF2-40B4-BE49-F238E27FC236}">
                <a16:creationId xmlns:a16="http://schemas.microsoft.com/office/drawing/2014/main" id="{FC233D44-29EF-8806-5272-79F7E540475A}"/>
              </a:ext>
            </a:extLst>
          </p:cNvPr>
          <p:cNvSpPr txBox="1"/>
          <p:nvPr/>
        </p:nvSpPr>
        <p:spPr>
          <a:xfrm>
            <a:off x="5043948" y="2499851"/>
            <a:ext cx="2743200" cy="92333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Look for sources via </a:t>
            </a:r>
          </a:p>
          <a:p>
            <a:r>
              <a:rPr lang="en-US"/>
              <a:t>Google scholar </a:t>
            </a:r>
            <a:r>
              <a:rPr lang="en-US" err="1"/>
              <a:t>sceince</a:t>
            </a:r>
            <a:r>
              <a:rPr lang="en-US"/>
              <a:t> direct.</a:t>
            </a:r>
          </a:p>
        </p:txBody>
      </p:sp>
      <p:sp>
        <p:nvSpPr>
          <p:cNvPr id="6" name="TextBox 3">
            <a:extLst>
              <a:ext uri="{FF2B5EF4-FFF2-40B4-BE49-F238E27FC236}">
                <a16:creationId xmlns:a16="http://schemas.microsoft.com/office/drawing/2014/main" id="{EE31DD62-C424-1264-A808-A20398BE120E}"/>
              </a:ext>
            </a:extLst>
          </p:cNvPr>
          <p:cNvSpPr txBox="1"/>
          <p:nvPr/>
        </p:nvSpPr>
        <p:spPr>
          <a:xfrm>
            <a:off x="8362336" y="2635045"/>
            <a:ext cx="2743200" cy="64633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Only use credible sources .</a:t>
            </a:r>
          </a:p>
        </p:txBody>
      </p:sp>
    </p:spTree>
    <p:extLst>
      <p:ext uri="{BB962C8B-B14F-4D97-AF65-F5344CB8AC3E}">
        <p14:creationId xmlns:p14="http://schemas.microsoft.com/office/powerpoint/2010/main" val="2075138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4"/>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F32BDC-27D8-1EE8-E367-407F2064C84C}"/>
              </a:ext>
            </a:extLst>
          </p:cNvPr>
          <p:cNvSpPr>
            <a:spLocks noGrp="1"/>
          </p:cNvSpPr>
          <p:nvPr>
            <p:ph type="title"/>
          </p:nvPr>
        </p:nvSpPr>
        <p:spPr>
          <a:xfrm>
            <a:off x="1024128" y="585216"/>
            <a:ext cx="9720072" cy="1499616"/>
          </a:xfrm>
        </p:spPr>
        <p:txBody>
          <a:bodyPr>
            <a:normAutofit/>
          </a:bodyPr>
          <a:lstStyle/>
          <a:p>
            <a:r>
              <a:rPr lang="en-US" dirty="0">
                <a:cs typeface="Calibri Light"/>
              </a:rPr>
              <a:t>Hypothesis </a:t>
            </a:r>
            <a:endParaRPr lang="en-US" dirty="0"/>
          </a:p>
        </p:txBody>
      </p:sp>
      <p:cxnSp>
        <p:nvCxnSpPr>
          <p:cNvPr id="10" name="Straight Connector 9">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0A6680D-7B43-A112-7B79-AA93992145A7}"/>
              </a:ext>
            </a:extLst>
          </p:cNvPr>
          <p:cNvSpPr>
            <a:spLocks noGrp="1"/>
          </p:cNvSpPr>
          <p:nvPr>
            <p:ph idx="1"/>
          </p:nvPr>
        </p:nvSpPr>
        <p:spPr>
          <a:xfrm>
            <a:off x="1024128" y="2286000"/>
            <a:ext cx="9720073" cy="4023360"/>
          </a:xfrm>
        </p:spPr>
        <p:txBody>
          <a:bodyPr vert="horz" lIns="91440" tIns="45720" rIns="91440" bIns="45720" rtlCol="0">
            <a:normAutofit/>
          </a:bodyPr>
          <a:lstStyle/>
          <a:p>
            <a:r>
              <a:rPr lang="en-US" dirty="0"/>
              <a:t>The final statement is yes there is a need to  provide training on how to use digital </a:t>
            </a:r>
            <a:r>
              <a:rPr lang="en-US" dirty="0" err="1"/>
              <a:t>technologys</a:t>
            </a:r>
            <a:r>
              <a:rPr lang="en-US" dirty="0"/>
              <a:t> such as </a:t>
            </a:r>
            <a:r>
              <a:rPr lang="en-US" dirty="0" err="1"/>
              <a:t>powerpoint</a:t>
            </a:r>
            <a:r>
              <a:rPr lang="en-US" dirty="0"/>
              <a:t> word and excel as these </a:t>
            </a:r>
            <a:r>
              <a:rPr lang="en-US" dirty="0" err="1"/>
              <a:t>technologys</a:t>
            </a:r>
            <a:r>
              <a:rPr lang="en-US" dirty="0"/>
              <a:t> play a big part in day to day living at university but also work most office's require knowledge of these </a:t>
            </a:r>
            <a:r>
              <a:rPr lang="en-US" dirty="0" err="1"/>
              <a:t>technologys</a:t>
            </a:r>
            <a:r>
              <a:rPr lang="en-US" dirty="0"/>
              <a:t> as basic entry in some </a:t>
            </a:r>
            <a:r>
              <a:rPr lang="en-US" dirty="0" err="1"/>
              <a:t>insitiutions</a:t>
            </a:r>
            <a:r>
              <a:rPr lang="en-US" dirty="0"/>
              <a:t> and </a:t>
            </a:r>
            <a:r>
              <a:rPr lang="en-US" dirty="0" err="1"/>
              <a:t>organisation</a:t>
            </a:r>
            <a:r>
              <a:rPr lang="en-US" dirty="0"/>
              <a:t>'</a:t>
            </a:r>
          </a:p>
          <a:p>
            <a:r>
              <a:rPr lang="en-US" dirty="0"/>
              <a:t>Research has shown that </a:t>
            </a:r>
            <a:r>
              <a:rPr lang="en-US" dirty="0" err="1"/>
              <a:t>althuogh</a:t>
            </a:r>
            <a:r>
              <a:rPr lang="en-US" dirty="0"/>
              <a:t> not </a:t>
            </a:r>
            <a:r>
              <a:rPr lang="en-US" dirty="0" err="1"/>
              <a:t>alll</a:t>
            </a:r>
            <a:r>
              <a:rPr lang="en-US" dirty="0"/>
              <a:t> but most people are digital natives to these technologies as the world evolves these technology will become more common and relevant in the future.</a:t>
            </a:r>
          </a:p>
        </p:txBody>
      </p:sp>
    </p:spTree>
    <p:extLst>
      <p:ext uri="{BB962C8B-B14F-4D97-AF65-F5344CB8AC3E}">
        <p14:creationId xmlns:p14="http://schemas.microsoft.com/office/powerpoint/2010/main" val="169060544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xit" presetSubtype="32" fill="hold" grpId="0" nodeType="clickEffect">
                                  <p:stCondLst>
                                    <p:cond delay="0"/>
                                  </p:stCondLst>
                                  <p:childTnLst>
                                    <p:anim calcmode="lin" valueType="num">
                                      <p:cBhvr>
                                        <p:cTn id="6" dur="500"/>
                                        <p:tgtEl>
                                          <p:spTgt spid="3"/>
                                        </p:tgtEl>
                                        <p:attrNameLst>
                                          <p:attrName>ppt_w</p:attrName>
                                        </p:attrNameLst>
                                      </p:cBhvr>
                                      <p:tavLst>
                                        <p:tav tm="0">
                                          <p:val>
                                            <p:strVal val="ppt_w"/>
                                          </p:val>
                                        </p:tav>
                                        <p:tav tm="100000">
                                          <p:val>
                                            <p:fltVal val="0"/>
                                          </p:val>
                                        </p:tav>
                                      </p:tavLst>
                                    </p:anim>
                                    <p:anim calcmode="lin" valueType="num">
                                      <p:cBhvr>
                                        <p:cTn id="7" dur="500"/>
                                        <p:tgtEl>
                                          <p:spTgt spid="3"/>
                                        </p:tgtEl>
                                        <p:attrNameLst>
                                          <p:attrName>ppt_h</p:attrName>
                                        </p:attrNameLst>
                                      </p:cBhvr>
                                      <p:tavLst>
                                        <p:tav tm="0">
                                          <p:val>
                                            <p:strVal val="ppt_h"/>
                                          </p:val>
                                        </p:tav>
                                        <p:tav tm="100000">
                                          <p:val>
                                            <p:fltVal val="0"/>
                                          </p:val>
                                        </p:tav>
                                      </p:tavLst>
                                    </p:anim>
                                    <p:animEffect transition="out" filter="fade">
                                      <p:cBhvr>
                                        <p:cTn id="8" dur="500"/>
                                        <p:tgtEl>
                                          <p:spTgt spid="3"/>
                                        </p:tgtEl>
                                      </p:cBhvr>
                                    </p:animEffect>
                                    <p:set>
                                      <p:cBhvr>
                                        <p:cTn id="9" dur="1" fill="hold">
                                          <p:stCondLst>
                                            <p:cond delay="4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DA914-28C6-E20D-F2E4-C8546BD602C7}"/>
              </a:ext>
            </a:extLst>
          </p:cNvPr>
          <p:cNvSpPr>
            <a:spLocks noGrp="1"/>
          </p:cNvSpPr>
          <p:nvPr>
            <p:ph type="title"/>
          </p:nvPr>
        </p:nvSpPr>
        <p:spPr/>
        <p:txBody>
          <a:bodyPr/>
          <a:lstStyle/>
          <a:p>
            <a:r>
              <a:rPr lang="en-US" dirty="0" err="1">
                <a:cs typeface="Calibri Light"/>
              </a:rPr>
              <a:t>Refrence</a:t>
            </a:r>
            <a:r>
              <a:rPr lang="en-US" dirty="0">
                <a:cs typeface="Calibri Light"/>
              </a:rPr>
              <a:t> list </a:t>
            </a:r>
            <a:endParaRPr lang="en-US" dirty="0"/>
          </a:p>
        </p:txBody>
      </p:sp>
      <p:graphicFrame>
        <p:nvGraphicFramePr>
          <p:cNvPr id="18" name="Content Placeholder 4">
            <a:extLst>
              <a:ext uri="{FF2B5EF4-FFF2-40B4-BE49-F238E27FC236}">
                <a16:creationId xmlns:a16="http://schemas.microsoft.com/office/drawing/2014/main" id="{CBDC6441-07A4-E4B6-CB4A-B94B75C376CA}"/>
              </a:ext>
            </a:extLst>
          </p:cNvPr>
          <p:cNvGraphicFramePr>
            <a:graphicFrameLocks noGrp="1"/>
          </p:cNvGraphicFramePr>
          <p:nvPr>
            <p:ph idx="1"/>
          </p:nvPr>
        </p:nvGraphicFramePr>
        <p:xfrm>
          <a:off x="1024128" y="2286000"/>
          <a:ext cx="9720073"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929414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Integral</vt:lpstr>
      <vt:lpstr>Digital skills and research methods (LCHS4002) Group presentation Research proposal   </vt:lpstr>
      <vt:lpstr>Introduction</vt:lpstr>
      <vt:lpstr>Review of existing literature  </vt:lpstr>
      <vt:lpstr>Source 2 </vt:lpstr>
      <vt:lpstr>Source 3  </vt:lpstr>
      <vt:lpstr>Proposed method  </vt:lpstr>
      <vt:lpstr>Ethical considerations </vt:lpstr>
      <vt:lpstr>Research time line  </vt:lpstr>
      <vt:lpstr>Hypothesis </vt:lpstr>
      <vt:lpstr>Refrence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447440310520</cp:lastModifiedBy>
  <cp:revision>448</cp:revision>
  <dcterms:created xsi:type="dcterms:W3CDTF">2022-06-07T08:29:56Z</dcterms:created>
  <dcterms:modified xsi:type="dcterms:W3CDTF">2022-06-27T11:17:51Z</dcterms:modified>
</cp:coreProperties>
</file>