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59" r:id="rId3"/>
    <p:sldId id="263" r:id="rId4"/>
    <p:sldId id="698" r:id="rId5"/>
    <p:sldId id="277" r:id="rId6"/>
    <p:sldId id="272" r:id="rId7"/>
    <p:sldId id="291" r:id="rId8"/>
    <p:sldId id="292" r:id="rId9"/>
    <p:sldId id="697" r:id="rId10"/>
    <p:sldId id="696" r:id="rId11"/>
    <p:sldId id="699" r:id="rId12"/>
    <p:sldId id="264" r:id="rId13"/>
    <p:sldId id="267" r:id="rId14"/>
    <p:sldId id="700" r:id="rId15"/>
    <p:sldId id="701" r:id="rId16"/>
    <p:sldId id="702" r:id="rId17"/>
    <p:sldId id="706" r:id="rId18"/>
    <p:sldId id="715" r:id="rId19"/>
    <p:sldId id="707" r:id="rId20"/>
    <p:sldId id="714" r:id="rId21"/>
    <p:sldId id="708" r:id="rId22"/>
    <p:sldId id="713" r:id="rId23"/>
    <p:sldId id="709" r:id="rId24"/>
    <p:sldId id="712" r:id="rId25"/>
    <p:sldId id="710" r:id="rId26"/>
    <p:sldId id="711" r:id="rId27"/>
    <p:sldId id="716" r:id="rId28"/>
    <p:sldId id="720" r:id="rId29"/>
    <p:sldId id="721" r:id="rId30"/>
    <p:sldId id="736" r:id="rId31"/>
    <p:sldId id="737" r:id="rId32"/>
    <p:sldId id="726" r:id="rId33"/>
    <p:sldId id="733" r:id="rId34"/>
    <p:sldId id="735" r:id="rId35"/>
    <p:sldId id="724" r:id="rId36"/>
    <p:sldId id="734" r:id="rId37"/>
    <p:sldId id="738" r:id="rId38"/>
    <p:sldId id="730" r:id="rId39"/>
    <p:sldId id="732" r:id="rId40"/>
    <p:sldId id="72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2/16/2022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2/16/2022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ales.nhs.uk/sitesplus/documents/888/ACE%20&amp;%20Resilience%20Report%20(Eng_final2).pdf" TargetMode="External"/><Relationship Id="rId3" Type="http://schemas.openxmlformats.org/officeDocument/2006/relationships/hyperlink" Target="https://www.cdc.gov/violenceprevention/aces/index.html" TargetMode="External"/><Relationship Id="rId7" Type="http://schemas.openxmlformats.org/officeDocument/2006/relationships/hyperlink" Target="https://www.youthlinkscotland.org/news/blogs/how-can-youth-work-help-address-adverse-childhood-experiences-aces/" TargetMode="External"/><Relationship Id="rId2" Type="http://schemas.openxmlformats.org/officeDocument/2006/relationships/hyperlink" Target="http://www2.nphs.wales.nhs.uk:8080/PRIDDocs.nsf/61c1e930f9121fd080256f2a004937ed/00c40b58ce773d5e80257f3700390f65/$FILE/ACE%20Infograph%20FINAL%20(E).pdf" TargetMode="External"/><Relationship Id="rId1" Type="http://schemas.openxmlformats.org/officeDocument/2006/relationships/slideLayout" Target="../slideLayouts/slideLayout2.xml"/><Relationship Id="rId6" Type="http://schemas.openxmlformats.org/officeDocument/2006/relationships/hyperlink" Target="https://www.cypnow.co.uk/features/article/adverse-childhood-experiences-building-on-the-strength-within" TargetMode="External"/><Relationship Id="rId5" Type="http://schemas.openxmlformats.org/officeDocument/2006/relationships/hyperlink" Target="https://www.childwelfare.gov/topics/preventing/preventionmonth/resources/ace/" TargetMode="External"/><Relationship Id="rId4" Type="http://schemas.openxmlformats.org/officeDocument/2006/relationships/hyperlink" Target="https://www.ted.com/talks/nadine_burke_harris_how_childhood_trauma_affects_health_across_a_lifetime#t-91658" TargetMode="External"/><Relationship Id="rId9" Type="http://schemas.openxmlformats.org/officeDocument/2006/relationships/hyperlink" Target="https://pubmed.ncbi.nlm.nih.gov/28865664/"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yphaven.ne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r61ks18Bd7I"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2.xml"/><Relationship Id="rId5" Type="http://schemas.openxmlformats.org/officeDocument/2006/relationships/hyperlink" Target="https://www.outwardbound.org.uk/blog/screen-time-moral-panic-or-genuine-risk" TargetMode="External"/><Relationship Id="rId4" Type="http://schemas.openxmlformats.org/officeDocument/2006/relationships/hyperlink" Target="https://discoversociety.org/2014/02/15/moral-panics-and-youth-crime-where-are-the-gir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solidFill>
                  <a:schemeClr val="bg1"/>
                </a:solidFill>
              </a:rPr>
              <a:t>ECYW6003</a:t>
            </a:r>
            <a:br>
              <a:rPr lang="en-US" sz="7200" dirty="0">
                <a:solidFill>
                  <a:schemeClr val="bg1"/>
                </a:solidFill>
              </a:rPr>
            </a:br>
            <a:r>
              <a:rPr lang="en-US" sz="7200" dirty="0">
                <a:solidFill>
                  <a:schemeClr val="bg1"/>
                </a:solidFill>
              </a:rPr>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lnSpcReduction="10000"/>
          </a:bodyPr>
          <a:lstStyle/>
          <a:p>
            <a:r>
              <a:rPr lang="en-US" sz="2400" dirty="0">
                <a:solidFill>
                  <a:schemeClr val="bg1"/>
                </a:solidFill>
              </a:rPr>
              <a:t>Katie Gardner</a:t>
            </a:r>
          </a:p>
          <a:p>
            <a:r>
              <a:rPr lang="en-US">
                <a:solidFill>
                  <a:schemeClr val="bg1"/>
                </a:solidFill>
              </a:rPr>
              <a:t>Lecture 3</a:t>
            </a:r>
            <a:endParaRPr lang="en-US" sz="2400" dirty="0">
              <a:solidFill>
                <a:schemeClr val="bg1"/>
              </a:solidFill>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83D2-00A8-4E2F-8563-3979D88E3900}"/>
              </a:ext>
            </a:extLst>
          </p:cNvPr>
          <p:cNvSpPr>
            <a:spLocks noGrp="1"/>
          </p:cNvSpPr>
          <p:nvPr>
            <p:ph type="title"/>
          </p:nvPr>
        </p:nvSpPr>
        <p:spPr/>
        <p:txBody>
          <a:bodyPr/>
          <a:lstStyle/>
          <a:p>
            <a:r>
              <a:rPr lang="en-GB" dirty="0">
                <a:solidFill>
                  <a:schemeClr val="bg1"/>
                </a:solidFill>
              </a:rPr>
              <a:t>This week</a:t>
            </a:r>
          </a:p>
        </p:txBody>
      </p:sp>
      <p:sp>
        <p:nvSpPr>
          <p:cNvPr id="3" name="Content Placeholder 2">
            <a:extLst>
              <a:ext uri="{FF2B5EF4-FFF2-40B4-BE49-F238E27FC236}">
                <a16:creationId xmlns:a16="http://schemas.microsoft.com/office/drawing/2014/main" id="{E634C93F-EDD0-4704-8355-743AE13E4B86}"/>
              </a:ext>
            </a:extLst>
          </p:cNvPr>
          <p:cNvSpPr>
            <a:spLocks noGrp="1"/>
          </p:cNvSpPr>
          <p:nvPr>
            <p:ph idx="1"/>
          </p:nvPr>
        </p:nvSpPr>
        <p:spPr/>
        <p:txBody>
          <a:bodyPr/>
          <a:lstStyle/>
          <a:p>
            <a:endParaRPr lang="en-GB" dirty="0"/>
          </a:p>
          <a:p>
            <a:pPr>
              <a:buFont typeface="Arial" panose="020B0604020202020204" pitchFamily="34" charset="0"/>
              <a:buChar char="•"/>
            </a:pPr>
            <a:r>
              <a:rPr lang="en-GB" sz="2800" dirty="0">
                <a:solidFill>
                  <a:schemeClr val="bg1"/>
                </a:solidFill>
              </a:rPr>
              <a:t>ACEs continued</a:t>
            </a:r>
          </a:p>
          <a:p>
            <a:pPr>
              <a:buFont typeface="Arial" panose="020B0604020202020204" pitchFamily="34" charset="0"/>
              <a:buChar char="•"/>
            </a:pPr>
            <a:r>
              <a:rPr lang="en-GB" sz="2800" dirty="0">
                <a:solidFill>
                  <a:schemeClr val="bg1"/>
                </a:solidFill>
              </a:rPr>
              <a:t>What is a reflective service</a:t>
            </a:r>
          </a:p>
          <a:p>
            <a:pPr>
              <a:buFont typeface="Arial" panose="020B0604020202020204" pitchFamily="34" charset="0"/>
              <a:buChar char="•"/>
            </a:pPr>
            <a:r>
              <a:rPr lang="en-GB" sz="2800" dirty="0">
                <a:solidFill>
                  <a:schemeClr val="bg1"/>
                </a:solidFill>
              </a:rPr>
              <a:t>Moral Panic</a:t>
            </a:r>
          </a:p>
        </p:txBody>
      </p:sp>
    </p:spTree>
    <p:extLst>
      <p:ext uri="{BB962C8B-B14F-4D97-AF65-F5344CB8AC3E}">
        <p14:creationId xmlns:p14="http://schemas.microsoft.com/office/powerpoint/2010/main" val="311114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0CF0-BAD1-4961-BAD8-B9994A387323}"/>
              </a:ext>
            </a:extLst>
          </p:cNvPr>
          <p:cNvSpPr>
            <a:spLocks noGrp="1"/>
          </p:cNvSpPr>
          <p:nvPr>
            <p:ph type="title"/>
          </p:nvPr>
        </p:nvSpPr>
        <p:spPr/>
        <p:txBody>
          <a:bodyPr/>
          <a:lstStyle/>
          <a:p>
            <a:r>
              <a:rPr lang="en-GB" dirty="0">
                <a:solidFill>
                  <a:schemeClr val="bg1"/>
                </a:solidFill>
              </a:rPr>
              <a:t>ACEs Definition</a:t>
            </a:r>
          </a:p>
        </p:txBody>
      </p:sp>
      <p:sp>
        <p:nvSpPr>
          <p:cNvPr id="3" name="Content Placeholder 2">
            <a:extLst>
              <a:ext uri="{FF2B5EF4-FFF2-40B4-BE49-F238E27FC236}">
                <a16:creationId xmlns:a16="http://schemas.microsoft.com/office/drawing/2014/main" id="{A1E69A8F-1DA0-4AEC-A4BA-833774175BC1}"/>
              </a:ext>
            </a:extLst>
          </p:cNvPr>
          <p:cNvSpPr>
            <a:spLocks noGrp="1"/>
          </p:cNvSpPr>
          <p:nvPr>
            <p:ph idx="1"/>
          </p:nvPr>
        </p:nvSpPr>
        <p:spPr/>
        <p:txBody>
          <a:bodyPr>
            <a:noAutofit/>
          </a:bodyPr>
          <a:lstStyle/>
          <a:p>
            <a:pPr>
              <a:buFont typeface="Arial" panose="020B0604020202020204" pitchFamily="34" charset="0"/>
              <a:buChar char="•"/>
            </a:pPr>
            <a:r>
              <a:rPr lang="en-GB" sz="2000" b="0" i="0" dirty="0">
                <a:solidFill>
                  <a:schemeClr val="bg1"/>
                </a:solidFill>
                <a:effectLst/>
                <a:latin typeface="Arial" panose="020B0604020202020204" pitchFamily="34" charset="0"/>
              </a:rPr>
              <a:t>Adverse childhood experiences (ACEs) are traumatic events occurring before age 18.</a:t>
            </a:r>
            <a:endParaRPr lang="en-GB" sz="2000" dirty="0">
              <a:solidFill>
                <a:schemeClr val="bg1"/>
              </a:solidFill>
              <a:latin typeface="Arial" panose="020B0604020202020204" pitchFamily="34" charset="0"/>
            </a:endParaRPr>
          </a:p>
          <a:p>
            <a:pPr>
              <a:buFont typeface="Arial" panose="020B0604020202020204" pitchFamily="34" charset="0"/>
              <a:buChar char="•"/>
            </a:pPr>
            <a:endParaRPr lang="en-GB" sz="2000" b="0" i="0" dirty="0">
              <a:solidFill>
                <a:schemeClr val="bg1"/>
              </a:solidFill>
              <a:effectLst/>
              <a:latin typeface="Arial" panose="020B0604020202020204" pitchFamily="34" charset="0"/>
            </a:endParaRPr>
          </a:p>
          <a:p>
            <a:pPr>
              <a:buFont typeface="Arial" panose="020B0604020202020204" pitchFamily="34" charset="0"/>
              <a:buChar char="•"/>
            </a:pPr>
            <a:r>
              <a:rPr lang="en-GB" sz="2000" b="0" i="0" dirty="0">
                <a:solidFill>
                  <a:schemeClr val="bg1"/>
                </a:solidFill>
                <a:effectLst/>
                <a:latin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p>
          <a:p>
            <a:pPr>
              <a:buFont typeface="Arial" panose="020B0604020202020204" pitchFamily="34" charset="0"/>
              <a:buChar char="•"/>
            </a:pPr>
            <a:endParaRPr lang="en-GB" sz="2000" dirty="0">
              <a:solidFill>
                <a:schemeClr val="bg1"/>
              </a:solidFill>
              <a:latin typeface="Arial" panose="020B0604020202020204" pitchFamily="34" charset="0"/>
            </a:endParaRPr>
          </a:p>
          <a:p>
            <a:pPr>
              <a:buFont typeface="Arial" panose="020B0604020202020204" pitchFamily="34" charset="0"/>
              <a:buChar char="•"/>
            </a:pPr>
            <a:r>
              <a:rPr lang="en-GB" sz="2000" b="0" i="0" dirty="0">
                <a:solidFill>
                  <a:schemeClr val="bg1"/>
                </a:solidFill>
                <a:effectLst/>
                <a:latin typeface="Arial" panose="020B0604020202020204" pitchFamily="34" charset="0"/>
              </a:rPr>
              <a:t>The more ACEs experienced, the greater the risk for these outcomes.</a:t>
            </a:r>
            <a:endParaRPr lang="en-GB" sz="2000" dirty="0">
              <a:solidFill>
                <a:schemeClr val="bg1"/>
              </a:solidFill>
            </a:endParaRPr>
          </a:p>
        </p:txBody>
      </p:sp>
    </p:spTree>
    <p:extLst>
      <p:ext uri="{BB962C8B-B14F-4D97-AF65-F5344CB8AC3E}">
        <p14:creationId xmlns:p14="http://schemas.microsoft.com/office/powerpoint/2010/main" val="133359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764F-C45F-413F-ADCC-BD8ED5397B73}"/>
              </a:ext>
            </a:extLst>
          </p:cNvPr>
          <p:cNvSpPr>
            <a:spLocks noGrp="1"/>
          </p:cNvSpPr>
          <p:nvPr>
            <p:ph type="title"/>
          </p:nvPr>
        </p:nvSpPr>
        <p:spPr/>
        <p:txBody>
          <a:bodyPr/>
          <a:lstStyle/>
          <a:p>
            <a:r>
              <a:rPr lang="en-GB" dirty="0">
                <a:solidFill>
                  <a:schemeClr val="bg1"/>
                </a:solidFill>
              </a:rPr>
              <a:t>Indicators</a:t>
            </a:r>
          </a:p>
        </p:txBody>
      </p:sp>
      <p:sp>
        <p:nvSpPr>
          <p:cNvPr id="3" name="TextBox 2">
            <a:extLst>
              <a:ext uri="{FF2B5EF4-FFF2-40B4-BE49-F238E27FC236}">
                <a16:creationId xmlns:a16="http://schemas.microsoft.com/office/drawing/2014/main" id="{E5449688-52CD-4B28-8C13-679E6B7399FB}"/>
              </a:ext>
            </a:extLst>
          </p:cNvPr>
          <p:cNvSpPr txBox="1"/>
          <p:nvPr/>
        </p:nvSpPr>
        <p:spPr>
          <a:xfrm>
            <a:off x="1440180" y="2228850"/>
            <a:ext cx="3046095" cy="2246769"/>
          </a:xfrm>
          <a:prstGeom prst="rect">
            <a:avLst/>
          </a:prstGeom>
          <a:noFill/>
        </p:spPr>
        <p:txBody>
          <a:bodyPr wrap="square" rtlCol="0">
            <a:spAutoFit/>
          </a:bodyPr>
          <a:lstStyle/>
          <a:p>
            <a:r>
              <a:rPr lang="en-GB" sz="2800" b="1" u="sng" dirty="0">
                <a:solidFill>
                  <a:schemeClr val="bg1"/>
                </a:solidFill>
              </a:rPr>
              <a:t>Abuse</a:t>
            </a:r>
          </a:p>
          <a:p>
            <a:endParaRPr lang="en-GB" sz="2800" b="1" u="sng" dirty="0">
              <a:solidFill>
                <a:schemeClr val="bg1"/>
              </a:solidFill>
            </a:endParaRPr>
          </a:p>
          <a:p>
            <a:pPr>
              <a:buFont typeface="Arial" panose="020B0604020202020204" pitchFamily="34" charset="0"/>
              <a:buChar char="•"/>
            </a:pPr>
            <a:r>
              <a:rPr lang="en-GB" sz="2800" dirty="0">
                <a:solidFill>
                  <a:schemeClr val="bg1"/>
                </a:solidFill>
              </a:rPr>
              <a:t>Physical		</a:t>
            </a:r>
          </a:p>
          <a:p>
            <a:pPr>
              <a:buFont typeface="Arial" panose="020B0604020202020204" pitchFamily="34" charset="0"/>
              <a:buChar char="•"/>
            </a:pPr>
            <a:r>
              <a:rPr lang="en-GB" sz="2800" dirty="0">
                <a:solidFill>
                  <a:schemeClr val="bg1"/>
                </a:solidFill>
              </a:rPr>
              <a:t>motional </a:t>
            </a:r>
          </a:p>
          <a:p>
            <a:pPr>
              <a:buFont typeface="Arial" panose="020B0604020202020204" pitchFamily="34" charset="0"/>
              <a:buChar char="•"/>
            </a:pPr>
            <a:r>
              <a:rPr lang="en-GB" sz="2800" dirty="0">
                <a:solidFill>
                  <a:schemeClr val="bg1"/>
                </a:solidFill>
              </a:rPr>
              <a:t>Sexual</a:t>
            </a:r>
          </a:p>
        </p:txBody>
      </p:sp>
      <p:sp>
        <p:nvSpPr>
          <p:cNvPr id="4" name="TextBox 3">
            <a:extLst>
              <a:ext uri="{FF2B5EF4-FFF2-40B4-BE49-F238E27FC236}">
                <a16:creationId xmlns:a16="http://schemas.microsoft.com/office/drawing/2014/main" id="{138DEF87-F808-4D98-A2A4-A4A845EA622B}"/>
              </a:ext>
            </a:extLst>
          </p:cNvPr>
          <p:cNvSpPr txBox="1"/>
          <p:nvPr/>
        </p:nvSpPr>
        <p:spPr>
          <a:xfrm>
            <a:off x="3657600" y="2228850"/>
            <a:ext cx="3874771" cy="1815882"/>
          </a:xfrm>
          <a:prstGeom prst="rect">
            <a:avLst/>
          </a:prstGeom>
          <a:noFill/>
        </p:spPr>
        <p:txBody>
          <a:bodyPr wrap="square" rtlCol="0">
            <a:spAutoFit/>
          </a:bodyPr>
          <a:lstStyle/>
          <a:p>
            <a:r>
              <a:rPr lang="en-GB" sz="2800" b="1" u="sng" dirty="0">
                <a:solidFill>
                  <a:schemeClr val="bg1"/>
                </a:solidFill>
              </a:rPr>
              <a:t>Neglect</a:t>
            </a:r>
          </a:p>
          <a:p>
            <a:endParaRPr lang="en-GB" sz="2800" b="1" u="sng" dirty="0">
              <a:solidFill>
                <a:schemeClr val="bg1"/>
              </a:solidFill>
            </a:endParaRPr>
          </a:p>
          <a:p>
            <a:pPr>
              <a:buFont typeface="Arial" panose="020B0604020202020204" pitchFamily="34" charset="0"/>
              <a:buChar char="•"/>
            </a:pPr>
            <a:r>
              <a:rPr lang="en-GB" sz="2800" dirty="0">
                <a:solidFill>
                  <a:schemeClr val="bg1"/>
                </a:solidFill>
              </a:rPr>
              <a:t>Physical		</a:t>
            </a:r>
          </a:p>
          <a:p>
            <a:pPr>
              <a:buFont typeface="Arial" panose="020B0604020202020204" pitchFamily="34" charset="0"/>
              <a:buChar char="•"/>
            </a:pPr>
            <a:r>
              <a:rPr lang="en-GB" sz="2800" dirty="0">
                <a:solidFill>
                  <a:schemeClr val="bg1"/>
                </a:solidFill>
              </a:rPr>
              <a:t>Emotional </a:t>
            </a:r>
          </a:p>
        </p:txBody>
      </p:sp>
      <p:sp>
        <p:nvSpPr>
          <p:cNvPr id="5" name="TextBox 4">
            <a:extLst>
              <a:ext uri="{FF2B5EF4-FFF2-40B4-BE49-F238E27FC236}">
                <a16:creationId xmlns:a16="http://schemas.microsoft.com/office/drawing/2014/main" id="{664301DC-9349-4786-A925-B7B2BBC9E521}"/>
              </a:ext>
            </a:extLst>
          </p:cNvPr>
          <p:cNvSpPr txBox="1"/>
          <p:nvPr/>
        </p:nvSpPr>
        <p:spPr>
          <a:xfrm>
            <a:off x="5705476" y="2228850"/>
            <a:ext cx="5981700" cy="3539430"/>
          </a:xfrm>
          <a:prstGeom prst="rect">
            <a:avLst/>
          </a:prstGeom>
          <a:noFill/>
        </p:spPr>
        <p:txBody>
          <a:bodyPr wrap="square" rtlCol="0">
            <a:spAutoFit/>
          </a:bodyPr>
          <a:lstStyle/>
          <a:p>
            <a:r>
              <a:rPr lang="en-GB" sz="2800" b="1" u="sng" dirty="0">
                <a:solidFill>
                  <a:schemeClr val="bg1"/>
                </a:solidFill>
              </a:rPr>
              <a:t>Household Dysfunction</a:t>
            </a:r>
          </a:p>
          <a:p>
            <a:endParaRPr lang="en-GB" sz="2800" b="1" u="sng" dirty="0">
              <a:solidFill>
                <a:schemeClr val="bg1"/>
              </a:solidFill>
            </a:endParaRPr>
          </a:p>
          <a:p>
            <a:pPr>
              <a:buFont typeface="Arial" panose="020B0604020202020204" pitchFamily="34" charset="0"/>
              <a:buChar char="•"/>
            </a:pPr>
            <a:r>
              <a:rPr lang="en-GB" sz="2800" dirty="0">
                <a:solidFill>
                  <a:schemeClr val="bg1"/>
                </a:solidFill>
              </a:rPr>
              <a:t>Domestic Abuse and violence </a:t>
            </a:r>
          </a:p>
          <a:p>
            <a:pPr>
              <a:buFont typeface="Arial" panose="020B0604020202020204" pitchFamily="34" charset="0"/>
              <a:buChar char="•"/>
            </a:pPr>
            <a:r>
              <a:rPr lang="en-GB" sz="2800" dirty="0">
                <a:solidFill>
                  <a:schemeClr val="bg1"/>
                </a:solidFill>
              </a:rPr>
              <a:t>Divorce</a:t>
            </a:r>
          </a:p>
          <a:p>
            <a:pPr>
              <a:buFont typeface="Arial" panose="020B0604020202020204" pitchFamily="34" charset="0"/>
              <a:buChar char="•"/>
            </a:pPr>
            <a:r>
              <a:rPr lang="en-GB" sz="2800" dirty="0">
                <a:solidFill>
                  <a:schemeClr val="bg1"/>
                </a:solidFill>
              </a:rPr>
              <a:t>Substance Abuse of parent or caregiver </a:t>
            </a:r>
          </a:p>
          <a:p>
            <a:pPr>
              <a:buFont typeface="Arial" panose="020B0604020202020204" pitchFamily="34" charset="0"/>
              <a:buChar char="•"/>
            </a:pPr>
            <a:r>
              <a:rPr lang="en-GB" sz="2800" dirty="0">
                <a:solidFill>
                  <a:schemeClr val="bg1"/>
                </a:solidFill>
              </a:rPr>
              <a:t>Incarceration of parent or caregiver</a:t>
            </a:r>
          </a:p>
          <a:p>
            <a:pPr>
              <a:buFont typeface="Arial" panose="020B0604020202020204" pitchFamily="34" charset="0"/>
              <a:buChar char="•"/>
            </a:pPr>
            <a:r>
              <a:rPr lang="en-GB" sz="2800" dirty="0">
                <a:solidFill>
                  <a:schemeClr val="bg1"/>
                </a:solidFill>
              </a:rPr>
              <a:t>Mental illness</a:t>
            </a:r>
          </a:p>
        </p:txBody>
      </p:sp>
    </p:spTree>
    <p:extLst>
      <p:ext uri="{BB962C8B-B14F-4D97-AF65-F5344CB8AC3E}">
        <p14:creationId xmlns:p14="http://schemas.microsoft.com/office/powerpoint/2010/main" val="97119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6FA6-235E-47E5-B055-877CFAC3413E}"/>
              </a:ext>
            </a:extLst>
          </p:cNvPr>
          <p:cNvSpPr>
            <a:spLocks noGrp="1"/>
          </p:cNvSpPr>
          <p:nvPr>
            <p:ph type="title"/>
          </p:nvPr>
        </p:nvSpPr>
        <p:spPr/>
        <p:txBody>
          <a:bodyPr/>
          <a:lstStyle/>
          <a:p>
            <a:r>
              <a:rPr lang="en-GB" dirty="0">
                <a:solidFill>
                  <a:schemeClr val="bg1"/>
                </a:solidFill>
              </a:rPr>
              <a:t>Public Health Network Cymru (2017)</a:t>
            </a:r>
          </a:p>
        </p:txBody>
      </p:sp>
      <p:sp>
        <p:nvSpPr>
          <p:cNvPr id="3" name="Content Placeholder 2">
            <a:extLst>
              <a:ext uri="{FF2B5EF4-FFF2-40B4-BE49-F238E27FC236}">
                <a16:creationId xmlns:a16="http://schemas.microsoft.com/office/drawing/2014/main" id="{C8F719FD-BDC5-436D-AE45-FC282F36833A}"/>
              </a:ext>
            </a:extLst>
          </p:cNvPr>
          <p:cNvSpPr>
            <a:spLocks noGrp="1"/>
          </p:cNvSpPr>
          <p:nvPr>
            <p:ph idx="1"/>
          </p:nvPr>
        </p:nvSpPr>
        <p:spPr/>
        <p:txBody>
          <a:bodyPr/>
          <a:lstStyle/>
          <a:p>
            <a:pPr>
              <a:buFont typeface="Arial" panose="020B0604020202020204" pitchFamily="34" charset="0"/>
              <a:buChar char="•"/>
            </a:pPr>
            <a:r>
              <a:rPr lang="en-GB" sz="2000" dirty="0">
                <a:solidFill>
                  <a:schemeClr val="bg1"/>
                </a:solidFill>
              </a:rPr>
              <a:t>The life of a child who has experiences ACEs</a:t>
            </a:r>
          </a:p>
          <a:p>
            <a:endParaRPr lang="en-GB" dirty="0">
              <a:solidFill>
                <a:schemeClr val="bg1"/>
              </a:solidFill>
              <a:hlinkClick r:id="rId2">
                <a:extLst>
                  <a:ext uri="{A12FA001-AC4F-418D-AE19-62706E023703}">
                    <ahyp:hlinkClr xmlns:ahyp="http://schemas.microsoft.com/office/drawing/2018/hyperlinkcolor" val="tx"/>
                  </a:ext>
                </a:extLst>
              </a:hlinkClick>
            </a:endParaRPr>
          </a:p>
          <a:p>
            <a:r>
              <a:rPr lang="en-GB" dirty="0">
                <a:solidFill>
                  <a:srgbClr val="00B0F0"/>
                </a:solidFill>
                <a:hlinkClick r:id="rId2">
                  <a:extLst>
                    <a:ext uri="{A12FA001-AC4F-418D-AE19-62706E023703}">
                      <ahyp:hlinkClr xmlns:ahyp="http://schemas.microsoft.com/office/drawing/2018/hyperlinkcolor" val="tx"/>
                    </a:ext>
                  </a:extLst>
                </a:hlinkClick>
              </a:rPr>
              <a:t>https://www.youtube.com/watch?v=XHgLYI9KZ-A</a:t>
            </a:r>
            <a:r>
              <a:rPr lang="en-GB" dirty="0"/>
              <a:t> </a:t>
            </a:r>
          </a:p>
        </p:txBody>
      </p:sp>
    </p:spTree>
    <p:extLst>
      <p:ext uri="{BB962C8B-B14F-4D97-AF65-F5344CB8AC3E}">
        <p14:creationId xmlns:p14="http://schemas.microsoft.com/office/powerpoint/2010/main" val="1079753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D00-73FA-4D95-9741-A53D6AB8A3C1}"/>
              </a:ext>
            </a:extLst>
          </p:cNvPr>
          <p:cNvSpPr>
            <a:spLocks noGrp="1"/>
          </p:cNvSpPr>
          <p:nvPr>
            <p:ph type="title"/>
          </p:nvPr>
        </p:nvSpPr>
        <p:spPr/>
        <p:txBody>
          <a:bodyPr/>
          <a:lstStyle/>
          <a:p>
            <a:r>
              <a:rPr lang="en-GB" dirty="0">
                <a:solidFill>
                  <a:schemeClr val="bg1"/>
                </a:solidFill>
              </a:rPr>
              <a:t>So what?</a:t>
            </a:r>
          </a:p>
        </p:txBody>
      </p:sp>
      <p:sp>
        <p:nvSpPr>
          <p:cNvPr id="3" name="Content Placeholder 2">
            <a:extLst>
              <a:ext uri="{FF2B5EF4-FFF2-40B4-BE49-F238E27FC236}">
                <a16:creationId xmlns:a16="http://schemas.microsoft.com/office/drawing/2014/main" id="{AE284796-1134-45D3-A25C-B848182A2956}"/>
              </a:ext>
            </a:extLst>
          </p:cNvPr>
          <p:cNvSpPr>
            <a:spLocks noGrp="1"/>
          </p:cNvSpPr>
          <p:nvPr>
            <p:ph idx="1"/>
          </p:nvPr>
        </p:nvSpPr>
        <p:spPr/>
        <p:txBody>
          <a:bodyPr/>
          <a:lstStyle/>
          <a:p>
            <a:pPr>
              <a:buFont typeface="Arial" panose="020B0604020202020204" pitchFamily="34" charset="0"/>
              <a:buChar char="•"/>
            </a:pPr>
            <a:r>
              <a:rPr lang="en-GB" sz="2000" dirty="0">
                <a:solidFill>
                  <a:schemeClr val="bg1"/>
                </a:solidFill>
              </a:rPr>
              <a:t>What does this mean for young people?</a:t>
            </a:r>
          </a:p>
          <a:p>
            <a:pPr>
              <a:buFont typeface="Arial" panose="020B0604020202020204" pitchFamily="34" charset="0"/>
              <a:buChar char="•"/>
            </a:pPr>
            <a:r>
              <a:rPr lang="en-GB" sz="2000" b="0" i="0" dirty="0">
                <a:solidFill>
                  <a:schemeClr val="bg1"/>
                </a:solidFill>
                <a:effectLst/>
                <a:latin typeface="Arial" panose="020B0604020202020204" pitchFamily="34" charset="0"/>
              </a:rPr>
              <a:t>Research about the lifelong impact of ACEs underscores the urgency of prevention activities to protect children and young people from these and other early traumas. </a:t>
            </a:r>
          </a:p>
          <a:p>
            <a:pPr>
              <a:buFont typeface="Arial" panose="020B0604020202020204" pitchFamily="34" charset="0"/>
              <a:buChar char="•"/>
            </a:pPr>
            <a:r>
              <a:rPr lang="en-GB" sz="2000" b="0" i="0" dirty="0">
                <a:solidFill>
                  <a:schemeClr val="bg1"/>
                </a:solidFill>
                <a:effectLst/>
                <a:latin typeface="Arial" panose="020B0604020202020204" pitchFamily="34" charset="0"/>
              </a:rPr>
              <a:t>When children and young people do experience trauma, understanding the impact of ACEs can lead to more trauma-informed interventions that help to mitigate negative outcomes. </a:t>
            </a:r>
          </a:p>
          <a:p>
            <a:pPr>
              <a:buFont typeface="Arial" panose="020B0604020202020204" pitchFamily="34" charset="0"/>
              <a:buChar char="•"/>
            </a:pPr>
            <a:r>
              <a:rPr lang="en-GB" sz="2000" b="0" i="0" dirty="0">
                <a:solidFill>
                  <a:schemeClr val="bg1"/>
                </a:solidFill>
                <a:effectLst/>
                <a:latin typeface="Arial" panose="020B0604020202020204" pitchFamily="34" charset="0"/>
              </a:rPr>
              <a:t>Many communities are now exploring how a focus on reducing ACEs can help prevent child maltreatment, produce healthier outcomes for children and young people and families, and save costs down the road.</a:t>
            </a:r>
            <a:endParaRPr lang="en-GB" sz="2000" dirty="0">
              <a:solidFill>
                <a:schemeClr val="bg1"/>
              </a:solidFill>
            </a:endParaRPr>
          </a:p>
          <a:p>
            <a:endParaRPr lang="en-GB" dirty="0"/>
          </a:p>
        </p:txBody>
      </p:sp>
    </p:spTree>
    <p:extLst>
      <p:ext uri="{BB962C8B-B14F-4D97-AF65-F5344CB8AC3E}">
        <p14:creationId xmlns:p14="http://schemas.microsoft.com/office/powerpoint/2010/main" val="2590408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C66E-6758-441F-BB21-CC0AC90F15D0}"/>
              </a:ext>
            </a:extLst>
          </p:cNvPr>
          <p:cNvSpPr>
            <a:spLocks noGrp="1"/>
          </p:cNvSpPr>
          <p:nvPr>
            <p:ph type="title"/>
          </p:nvPr>
        </p:nvSpPr>
        <p:spPr/>
        <p:txBody>
          <a:bodyPr/>
          <a:lstStyle/>
          <a:p>
            <a:r>
              <a:rPr lang="en-GB" dirty="0">
                <a:solidFill>
                  <a:schemeClr val="bg1"/>
                </a:solidFill>
              </a:rPr>
              <a:t>Preventing ACEs in young people could reduce…</a:t>
            </a:r>
          </a:p>
        </p:txBody>
      </p:sp>
      <p:sp>
        <p:nvSpPr>
          <p:cNvPr id="3" name="Content Placeholder 2">
            <a:extLst>
              <a:ext uri="{FF2B5EF4-FFF2-40B4-BE49-F238E27FC236}">
                <a16:creationId xmlns:a16="http://schemas.microsoft.com/office/drawing/2014/main" id="{4B87F127-036B-476B-A7F7-F8B83A95302E}"/>
              </a:ext>
            </a:extLst>
          </p:cNvPr>
          <p:cNvSpPr>
            <a:spLocks noGrp="1"/>
          </p:cNvSpPr>
          <p:nvPr>
            <p:ph idx="1"/>
          </p:nvPr>
        </p:nvSpPr>
        <p:spPr/>
        <p:txBody>
          <a:bodyPr>
            <a:normAutofit/>
          </a:bodyPr>
          <a:lstStyle/>
          <a:p>
            <a:pPr>
              <a:buFont typeface="Arial" panose="020B0604020202020204" pitchFamily="34" charset="0"/>
              <a:buChar char="•"/>
            </a:pPr>
            <a:r>
              <a:rPr lang="en-GB" sz="3200" dirty="0">
                <a:solidFill>
                  <a:schemeClr val="bg1"/>
                </a:solidFill>
              </a:rPr>
              <a:t>Heroin/crack cocaine use (lifetime) by 66% </a:t>
            </a:r>
          </a:p>
          <a:p>
            <a:pPr>
              <a:buFont typeface="Arial" panose="020B0604020202020204" pitchFamily="34" charset="0"/>
              <a:buChar char="•"/>
            </a:pPr>
            <a:r>
              <a:rPr lang="en-GB" sz="3200" dirty="0">
                <a:solidFill>
                  <a:schemeClr val="bg1"/>
                </a:solidFill>
              </a:rPr>
              <a:t>Incarceration (lifetime) by 65% </a:t>
            </a:r>
          </a:p>
          <a:p>
            <a:pPr>
              <a:buFont typeface="Arial" panose="020B0604020202020204" pitchFamily="34" charset="0"/>
              <a:buChar char="•"/>
            </a:pPr>
            <a:r>
              <a:rPr lang="en-GB" sz="3200" dirty="0">
                <a:solidFill>
                  <a:schemeClr val="bg1"/>
                </a:solidFill>
              </a:rPr>
              <a:t>Violence perpetration (past year) by 60% </a:t>
            </a:r>
          </a:p>
          <a:p>
            <a:pPr>
              <a:buFont typeface="Arial" panose="020B0604020202020204" pitchFamily="34" charset="0"/>
              <a:buChar char="•"/>
            </a:pPr>
            <a:r>
              <a:rPr lang="en-GB" sz="3200" dirty="0">
                <a:solidFill>
                  <a:schemeClr val="bg1"/>
                </a:solidFill>
              </a:rPr>
              <a:t>Violence victimisation (past year) by 57%</a:t>
            </a:r>
          </a:p>
          <a:p>
            <a:pPr>
              <a:buFont typeface="Arial" panose="020B0604020202020204" pitchFamily="34" charset="0"/>
              <a:buChar char="•"/>
            </a:pPr>
            <a:r>
              <a:rPr lang="en-GB" sz="3200" dirty="0">
                <a:solidFill>
                  <a:schemeClr val="bg1"/>
                </a:solidFill>
              </a:rPr>
              <a:t>Cannabis use (lifetime) by 42% </a:t>
            </a:r>
          </a:p>
        </p:txBody>
      </p:sp>
    </p:spTree>
    <p:extLst>
      <p:ext uri="{BB962C8B-B14F-4D97-AF65-F5344CB8AC3E}">
        <p14:creationId xmlns:p14="http://schemas.microsoft.com/office/powerpoint/2010/main" val="126000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E09-E57A-4822-8A1B-EA759E0A2E64}"/>
              </a:ext>
            </a:extLst>
          </p:cNvPr>
          <p:cNvSpPr>
            <a:spLocks noGrp="1"/>
          </p:cNvSpPr>
          <p:nvPr>
            <p:ph type="title"/>
          </p:nvPr>
        </p:nvSpPr>
        <p:spPr/>
        <p:txBody>
          <a:bodyPr/>
          <a:lstStyle/>
          <a:p>
            <a:r>
              <a:rPr lang="en-GB" dirty="0" err="1">
                <a:solidFill>
                  <a:schemeClr val="bg1"/>
                </a:solidFill>
              </a:rPr>
              <a:t>cont</a:t>
            </a:r>
            <a:r>
              <a:rPr lang="en-GB" dirty="0">
                <a:solidFill>
                  <a:schemeClr val="bg1"/>
                </a:solidFill>
              </a:rPr>
              <a:t>… </a:t>
            </a:r>
          </a:p>
        </p:txBody>
      </p:sp>
      <p:sp>
        <p:nvSpPr>
          <p:cNvPr id="3" name="Content Placeholder 2">
            <a:extLst>
              <a:ext uri="{FF2B5EF4-FFF2-40B4-BE49-F238E27FC236}">
                <a16:creationId xmlns:a16="http://schemas.microsoft.com/office/drawing/2014/main" id="{0E8AA837-1C39-4E26-9544-8436F022E330}"/>
              </a:ext>
            </a:extLst>
          </p:cNvPr>
          <p:cNvSpPr>
            <a:spLocks noGrp="1"/>
          </p:cNvSpPr>
          <p:nvPr>
            <p:ph idx="1"/>
          </p:nvPr>
        </p:nvSpPr>
        <p:spPr/>
        <p:txBody>
          <a:bodyPr>
            <a:normAutofit lnSpcReduction="10000"/>
          </a:bodyPr>
          <a:lstStyle/>
          <a:p>
            <a:pPr>
              <a:buFont typeface="Arial" panose="020B0604020202020204" pitchFamily="34" charset="0"/>
              <a:buChar char="•"/>
            </a:pPr>
            <a:r>
              <a:rPr lang="en-GB" sz="3200" dirty="0">
                <a:solidFill>
                  <a:schemeClr val="bg1"/>
                </a:solidFill>
              </a:rPr>
              <a:t>Unintended teen pregnancy by 41% </a:t>
            </a:r>
          </a:p>
          <a:p>
            <a:pPr>
              <a:buFont typeface="Arial" panose="020B0604020202020204" pitchFamily="34" charset="0"/>
              <a:buChar char="•"/>
            </a:pPr>
            <a:r>
              <a:rPr lang="en-GB" sz="3200" dirty="0">
                <a:solidFill>
                  <a:schemeClr val="bg1"/>
                </a:solidFill>
              </a:rPr>
              <a:t>High-risk drinking (current) by 35% </a:t>
            </a:r>
          </a:p>
          <a:p>
            <a:pPr>
              <a:buFont typeface="Arial" panose="020B0604020202020204" pitchFamily="34" charset="0"/>
              <a:buChar char="•"/>
            </a:pPr>
            <a:r>
              <a:rPr lang="en-GB" sz="3200" dirty="0">
                <a:solidFill>
                  <a:schemeClr val="bg1"/>
                </a:solidFill>
              </a:rPr>
              <a:t>Early sex (before age 16) by 31% </a:t>
            </a:r>
          </a:p>
          <a:p>
            <a:pPr>
              <a:buFont typeface="Arial" panose="020B0604020202020204" pitchFamily="34" charset="0"/>
              <a:buChar char="•"/>
            </a:pPr>
            <a:r>
              <a:rPr lang="en-GB" sz="3200" dirty="0">
                <a:solidFill>
                  <a:schemeClr val="bg1"/>
                </a:solidFill>
              </a:rPr>
              <a:t>Smoking tobacco or e-cigarettes (current) by 24%</a:t>
            </a:r>
          </a:p>
          <a:p>
            <a:pPr>
              <a:buFont typeface="Arial" panose="020B0604020202020204" pitchFamily="34" charset="0"/>
              <a:buChar char="•"/>
            </a:pPr>
            <a:r>
              <a:rPr lang="en-GB" sz="3200" dirty="0">
                <a:solidFill>
                  <a:schemeClr val="bg1"/>
                </a:solidFill>
              </a:rPr>
              <a:t>Poor diet (current; &lt;2 fruit and veg portions daily) by 16%</a:t>
            </a:r>
          </a:p>
          <a:p>
            <a:r>
              <a:rPr lang="en-GB" sz="1100" dirty="0">
                <a:solidFill>
                  <a:schemeClr val="bg1"/>
                </a:solidFill>
              </a:rPr>
              <a:t>(public health Wales)</a:t>
            </a:r>
          </a:p>
          <a:p>
            <a:endParaRPr lang="en-GB" dirty="0"/>
          </a:p>
        </p:txBody>
      </p:sp>
    </p:spTree>
    <p:extLst>
      <p:ext uri="{BB962C8B-B14F-4D97-AF65-F5344CB8AC3E}">
        <p14:creationId xmlns:p14="http://schemas.microsoft.com/office/powerpoint/2010/main" val="399276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08925-044B-4843-8315-80ADCDA3CDF0}"/>
              </a:ext>
            </a:extLst>
          </p:cNvPr>
          <p:cNvSpPr>
            <a:spLocks noGrp="1"/>
          </p:cNvSpPr>
          <p:nvPr>
            <p:ph type="title"/>
          </p:nvPr>
        </p:nvSpPr>
        <p:spPr/>
        <p:txBody>
          <a:bodyPr/>
          <a:lstStyle/>
          <a:p>
            <a:r>
              <a:rPr lang="en-GB" dirty="0">
                <a:solidFill>
                  <a:schemeClr val="bg1"/>
                </a:solidFill>
              </a:rPr>
              <a:t>Youth worker role in ACEs</a:t>
            </a:r>
          </a:p>
        </p:txBody>
      </p:sp>
      <p:sp>
        <p:nvSpPr>
          <p:cNvPr id="3" name="Content Placeholder 2">
            <a:extLst>
              <a:ext uri="{FF2B5EF4-FFF2-40B4-BE49-F238E27FC236}">
                <a16:creationId xmlns:a16="http://schemas.microsoft.com/office/drawing/2014/main" id="{B185893B-05ED-4CFA-BA74-92FD67948513}"/>
              </a:ext>
            </a:extLst>
          </p:cNvPr>
          <p:cNvSpPr>
            <a:spLocks noGrp="1"/>
          </p:cNvSpPr>
          <p:nvPr>
            <p:ph idx="1"/>
          </p:nvPr>
        </p:nvSpPr>
        <p:spPr/>
        <p:txBody>
          <a:bodyPr/>
          <a:lstStyle/>
          <a:p>
            <a:pPr>
              <a:buFont typeface="Arial" panose="020B0604020202020204" pitchFamily="34" charset="0"/>
              <a:buChar char="•"/>
            </a:pPr>
            <a:endParaRPr lang="en-GB" sz="2800" dirty="0"/>
          </a:p>
          <a:p>
            <a:pPr>
              <a:buFont typeface="Arial" panose="020B0604020202020204" pitchFamily="34" charset="0"/>
              <a:buChar char="•"/>
            </a:pPr>
            <a:r>
              <a:rPr lang="en-GB" sz="2800" dirty="0">
                <a:solidFill>
                  <a:schemeClr val="bg1"/>
                </a:solidFill>
              </a:rPr>
              <a:t>Consider the 2 young people you wrote a case study about. </a:t>
            </a:r>
          </a:p>
          <a:p>
            <a:pPr>
              <a:buFont typeface="Arial" panose="020B0604020202020204" pitchFamily="34" charset="0"/>
              <a:buChar char="•"/>
            </a:pPr>
            <a:r>
              <a:rPr lang="en-GB" sz="2800" dirty="0">
                <a:solidFill>
                  <a:schemeClr val="bg1"/>
                </a:solidFill>
              </a:rPr>
              <a:t>What would you as youth workers do to support those young people?</a:t>
            </a:r>
          </a:p>
          <a:p>
            <a:pPr>
              <a:buFont typeface="Arial" panose="020B0604020202020204" pitchFamily="34" charset="0"/>
              <a:buChar char="•"/>
            </a:pPr>
            <a:r>
              <a:rPr lang="en-GB" sz="2800" dirty="0">
                <a:solidFill>
                  <a:schemeClr val="bg1"/>
                </a:solidFill>
              </a:rPr>
              <a:t>What is your role?</a:t>
            </a:r>
          </a:p>
          <a:p>
            <a:endParaRPr lang="en-GB" dirty="0"/>
          </a:p>
        </p:txBody>
      </p:sp>
    </p:spTree>
    <p:extLst>
      <p:ext uri="{BB962C8B-B14F-4D97-AF65-F5344CB8AC3E}">
        <p14:creationId xmlns:p14="http://schemas.microsoft.com/office/powerpoint/2010/main" val="1850294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95A2-A288-46D9-BBEC-1F43C5FF8736}"/>
              </a:ext>
            </a:extLst>
          </p:cNvPr>
          <p:cNvSpPr>
            <a:spLocks noGrp="1"/>
          </p:cNvSpPr>
          <p:nvPr>
            <p:ph type="title"/>
          </p:nvPr>
        </p:nvSpPr>
        <p:spPr/>
        <p:txBody>
          <a:bodyPr/>
          <a:lstStyle/>
          <a:p>
            <a:r>
              <a:rPr lang="en-GB" dirty="0">
                <a:solidFill>
                  <a:schemeClr val="bg1"/>
                </a:solidFill>
              </a:rPr>
              <a:t>Youth Work role in ACEs</a:t>
            </a:r>
          </a:p>
        </p:txBody>
      </p:sp>
      <p:sp>
        <p:nvSpPr>
          <p:cNvPr id="3" name="Content Placeholder 2">
            <a:extLst>
              <a:ext uri="{FF2B5EF4-FFF2-40B4-BE49-F238E27FC236}">
                <a16:creationId xmlns:a16="http://schemas.microsoft.com/office/drawing/2014/main" id="{94375607-CA9B-4956-B280-51C2FC229F1E}"/>
              </a:ext>
            </a:extLst>
          </p:cNvPr>
          <p:cNvSpPr>
            <a:spLocks noGrp="1"/>
          </p:cNvSpPr>
          <p:nvPr>
            <p:ph idx="1"/>
          </p:nvPr>
        </p:nvSpPr>
        <p:spPr>
          <a:xfrm>
            <a:off x="1097280" y="2108201"/>
            <a:ext cx="3703320" cy="3760891"/>
          </a:xfrm>
        </p:spPr>
        <p:txBody>
          <a:bodyPr>
            <a:normAutofit/>
          </a:bodyPr>
          <a:lstStyle/>
          <a:p>
            <a:pPr>
              <a:buFont typeface="Arial" panose="020B0604020202020204" pitchFamily="34" charset="0"/>
              <a:buChar char="•"/>
            </a:pPr>
            <a:r>
              <a:rPr lang="en-GB" dirty="0">
                <a:solidFill>
                  <a:schemeClr val="bg1"/>
                </a:solidFill>
              </a:rPr>
              <a:t>Trusted and nurturing relationship</a:t>
            </a:r>
          </a:p>
          <a:p>
            <a:pPr>
              <a:buFont typeface="Arial" panose="020B0604020202020204" pitchFamily="34" charset="0"/>
              <a:buChar char="•"/>
            </a:pPr>
            <a:r>
              <a:rPr lang="en-GB" dirty="0">
                <a:solidFill>
                  <a:schemeClr val="bg1"/>
                </a:solidFill>
              </a:rPr>
              <a:t>Positive role model</a:t>
            </a:r>
          </a:p>
          <a:p>
            <a:pPr>
              <a:buFont typeface="Arial" panose="020B0604020202020204" pitchFamily="34" charset="0"/>
              <a:buChar char="•"/>
            </a:pPr>
            <a:r>
              <a:rPr lang="en-GB" dirty="0">
                <a:solidFill>
                  <a:schemeClr val="bg1"/>
                </a:solidFill>
              </a:rPr>
              <a:t>Support and guidance</a:t>
            </a:r>
          </a:p>
          <a:p>
            <a:pPr>
              <a:buFont typeface="Arial" panose="020B0604020202020204" pitchFamily="34" charset="0"/>
              <a:buChar char="•"/>
            </a:pPr>
            <a:r>
              <a:rPr lang="en-GB" dirty="0">
                <a:solidFill>
                  <a:schemeClr val="bg1"/>
                </a:solidFill>
              </a:rPr>
              <a:t>Safe adult</a:t>
            </a:r>
          </a:p>
          <a:p>
            <a:pPr>
              <a:buFont typeface="Arial" panose="020B0604020202020204" pitchFamily="34" charset="0"/>
              <a:buChar char="•"/>
            </a:pPr>
            <a:r>
              <a:rPr lang="en-GB" dirty="0">
                <a:solidFill>
                  <a:schemeClr val="bg1"/>
                </a:solidFill>
              </a:rPr>
              <a:t>Stable relationship</a:t>
            </a:r>
          </a:p>
          <a:p>
            <a:pPr>
              <a:buFont typeface="Arial" panose="020B0604020202020204" pitchFamily="34" charset="0"/>
              <a:buChar char="•"/>
            </a:pPr>
            <a:r>
              <a:rPr lang="en-GB" dirty="0">
                <a:solidFill>
                  <a:schemeClr val="bg1"/>
                </a:solidFill>
              </a:rPr>
              <a:t>Build resilience</a:t>
            </a:r>
          </a:p>
          <a:p>
            <a:pPr>
              <a:buFont typeface="Arial" panose="020B0604020202020204" pitchFamily="34" charset="0"/>
              <a:buChar char="•"/>
            </a:pPr>
            <a:r>
              <a:rPr lang="en-GB" dirty="0">
                <a:solidFill>
                  <a:schemeClr val="bg1"/>
                </a:solidFill>
              </a:rPr>
              <a:t>Safeguarding </a:t>
            </a:r>
          </a:p>
          <a:p>
            <a:endParaRPr lang="en-GB" dirty="0"/>
          </a:p>
        </p:txBody>
      </p:sp>
      <p:sp>
        <p:nvSpPr>
          <p:cNvPr id="6" name="Content Placeholder 2">
            <a:extLst>
              <a:ext uri="{FF2B5EF4-FFF2-40B4-BE49-F238E27FC236}">
                <a16:creationId xmlns:a16="http://schemas.microsoft.com/office/drawing/2014/main" id="{E4DDACC9-E0F3-4F06-B022-F76AE4C62528}"/>
              </a:ext>
            </a:extLst>
          </p:cNvPr>
          <p:cNvSpPr txBox="1">
            <a:spLocks/>
          </p:cNvSpPr>
          <p:nvPr/>
        </p:nvSpPr>
        <p:spPr>
          <a:xfrm>
            <a:off x="6126480" y="2092327"/>
            <a:ext cx="3703320"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a:solidFill>
                  <a:schemeClr val="bg1"/>
                </a:solidFill>
              </a:rPr>
              <a:t>Non judgemental</a:t>
            </a:r>
          </a:p>
          <a:p>
            <a:pPr>
              <a:buFont typeface="Arial" panose="020B0604020202020204" pitchFamily="34" charset="0"/>
              <a:buChar char="•"/>
            </a:pPr>
            <a:r>
              <a:rPr lang="en-GB" dirty="0">
                <a:solidFill>
                  <a:schemeClr val="bg1"/>
                </a:solidFill>
              </a:rPr>
              <a:t>Not statutory </a:t>
            </a:r>
          </a:p>
          <a:p>
            <a:pPr>
              <a:buFont typeface="Arial" panose="020B0604020202020204" pitchFamily="34" charset="0"/>
              <a:buChar char="•"/>
            </a:pPr>
            <a:r>
              <a:rPr lang="en-GB" dirty="0">
                <a:solidFill>
                  <a:schemeClr val="bg1"/>
                </a:solidFill>
              </a:rPr>
              <a:t>Clear expectations</a:t>
            </a:r>
          </a:p>
          <a:p>
            <a:pPr>
              <a:buFont typeface="Arial" panose="020B0604020202020204" pitchFamily="34" charset="0"/>
              <a:buChar char="•"/>
            </a:pPr>
            <a:r>
              <a:rPr lang="en-GB" dirty="0">
                <a:solidFill>
                  <a:schemeClr val="bg1"/>
                </a:solidFill>
              </a:rPr>
              <a:t>Young person lead</a:t>
            </a:r>
          </a:p>
          <a:p>
            <a:pPr>
              <a:buFont typeface="Arial" panose="020B0604020202020204" pitchFamily="34" charset="0"/>
              <a:buChar char="•"/>
            </a:pPr>
            <a:r>
              <a:rPr lang="en-GB" dirty="0">
                <a:solidFill>
                  <a:schemeClr val="bg1"/>
                </a:solidFill>
              </a:rPr>
              <a:t>Value skills of young person</a:t>
            </a:r>
          </a:p>
          <a:p>
            <a:pPr>
              <a:buFont typeface="Arial" panose="020B0604020202020204" pitchFamily="34" charset="0"/>
              <a:buChar char="•"/>
            </a:pPr>
            <a:r>
              <a:rPr lang="en-GB" dirty="0">
                <a:solidFill>
                  <a:schemeClr val="bg1"/>
                </a:solidFill>
              </a:rPr>
              <a:t>Clear boundaries</a:t>
            </a:r>
          </a:p>
          <a:p>
            <a:pPr>
              <a:buFont typeface="Arial" panose="020B0604020202020204" pitchFamily="34" charset="0"/>
              <a:buChar char="•"/>
            </a:pPr>
            <a:r>
              <a:rPr lang="en-GB" dirty="0">
                <a:solidFill>
                  <a:schemeClr val="bg1"/>
                </a:solidFill>
              </a:rPr>
              <a:t>Build on strengths of young people</a:t>
            </a:r>
          </a:p>
          <a:p>
            <a:endParaRPr lang="en-GB" dirty="0"/>
          </a:p>
        </p:txBody>
      </p:sp>
    </p:spTree>
    <p:extLst>
      <p:ext uri="{BB962C8B-B14F-4D97-AF65-F5344CB8AC3E}">
        <p14:creationId xmlns:p14="http://schemas.microsoft.com/office/powerpoint/2010/main" val="167428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9613-979D-4FF7-B707-5F326861174D}"/>
              </a:ext>
            </a:extLst>
          </p:cNvPr>
          <p:cNvSpPr>
            <a:spLocks noGrp="1"/>
          </p:cNvSpPr>
          <p:nvPr>
            <p:ph type="title"/>
          </p:nvPr>
        </p:nvSpPr>
        <p:spPr/>
        <p:txBody>
          <a:bodyPr/>
          <a:lstStyle/>
          <a:p>
            <a:r>
              <a:rPr lang="en-GB" dirty="0">
                <a:solidFill>
                  <a:schemeClr val="bg1"/>
                </a:solidFill>
              </a:rPr>
              <a:t>A youth work view of ACEs?</a:t>
            </a:r>
          </a:p>
        </p:txBody>
      </p:sp>
      <p:sp>
        <p:nvSpPr>
          <p:cNvPr id="3" name="Content Placeholder 2">
            <a:extLst>
              <a:ext uri="{FF2B5EF4-FFF2-40B4-BE49-F238E27FC236}">
                <a16:creationId xmlns:a16="http://schemas.microsoft.com/office/drawing/2014/main" id="{5CA148A4-7DBF-47D0-A424-00E76D2DB468}"/>
              </a:ext>
            </a:extLst>
          </p:cNvPr>
          <p:cNvSpPr>
            <a:spLocks noGrp="1"/>
          </p:cNvSpPr>
          <p:nvPr>
            <p:ph idx="1"/>
          </p:nvPr>
        </p:nvSpPr>
        <p:spPr/>
        <p:txBody>
          <a:bodyPr/>
          <a:lstStyle/>
          <a:p>
            <a:pPr algn="l"/>
            <a:r>
              <a:rPr lang="en-GB" b="0" i="0" dirty="0">
                <a:solidFill>
                  <a:schemeClr val="bg1"/>
                </a:solidFill>
                <a:effectLst/>
                <a:latin typeface="Source Sans Pro" panose="020B0503030403020204" pitchFamily="34" charset="0"/>
              </a:rPr>
              <a:t>Therefore, youth work’s ace card can be defined as follows:</a:t>
            </a:r>
          </a:p>
          <a:p>
            <a:pPr algn="l">
              <a:buFont typeface="Arial" panose="020B0604020202020204" pitchFamily="34" charset="0"/>
              <a:buChar char="•"/>
            </a:pPr>
            <a:r>
              <a:rPr lang="en-GB" sz="2400" b="0" i="0" dirty="0">
                <a:solidFill>
                  <a:schemeClr val="bg1"/>
                </a:solidFill>
                <a:effectLst/>
                <a:latin typeface="Source Sans Pro" panose="020B0503030403020204" pitchFamily="34" charset="0"/>
              </a:rPr>
              <a:t>A is Adult Connections based on positive partnerships with young people.</a:t>
            </a:r>
          </a:p>
          <a:p>
            <a:pPr algn="l">
              <a:buFont typeface="Arial" panose="020B0604020202020204" pitchFamily="34" charset="0"/>
              <a:buChar char="•"/>
            </a:pPr>
            <a:r>
              <a:rPr lang="en-GB" sz="2400" b="0" i="0" dirty="0">
                <a:solidFill>
                  <a:schemeClr val="bg1"/>
                </a:solidFill>
                <a:effectLst/>
                <a:latin typeface="Source Sans Pro" panose="020B0503030403020204" pitchFamily="34" charset="0"/>
              </a:rPr>
              <a:t>C is Compassionate approaches where workers display unconditional love and kindness for young people.</a:t>
            </a:r>
          </a:p>
          <a:p>
            <a:pPr algn="l">
              <a:buFont typeface="Arial" panose="020B0604020202020204" pitchFamily="34" charset="0"/>
              <a:buChar char="•"/>
            </a:pPr>
            <a:r>
              <a:rPr lang="en-GB" sz="2400" b="0" i="0" dirty="0">
                <a:solidFill>
                  <a:schemeClr val="bg1"/>
                </a:solidFill>
                <a:effectLst/>
                <a:latin typeface="Source Sans Pro" panose="020B0503030403020204" pitchFamily="34" charset="0"/>
              </a:rPr>
              <a:t>E is Experiences that are relevant and meaningful to the young people so that they can work through their adversities, build resilience and widen horizons as they progress into adulthood.</a:t>
            </a:r>
          </a:p>
          <a:p>
            <a:r>
              <a:rPr lang="en-GB" sz="1200" dirty="0">
                <a:solidFill>
                  <a:schemeClr val="bg1"/>
                </a:solidFill>
              </a:rPr>
              <a:t>Youthlinkscotland.org.uk</a:t>
            </a:r>
          </a:p>
        </p:txBody>
      </p:sp>
    </p:spTree>
    <p:extLst>
      <p:ext uri="{BB962C8B-B14F-4D97-AF65-F5344CB8AC3E}">
        <p14:creationId xmlns:p14="http://schemas.microsoft.com/office/powerpoint/2010/main" val="494922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650B-E18E-4FDC-B577-935EF148BD57}"/>
              </a:ext>
            </a:extLst>
          </p:cNvPr>
          <p:cNvSpPr>
            <a:spLocks noGrp="1"/>
          </p:cNvSpPr>
          <p:nvPr>
            <p:ph type="title"/>
          </p:nvPr>
        </p:nvSpPr>
        <p:spPr/>
        <p:txBody>
          <a:bodyPr/>
          <a:lstStyle/>
          <a:p>
            <a:r>
              <a:rPr lang="en-GB" dirty="0">
                <a:solidFill>
                  <a:schemeClr val="bg1"/>
                </a:solidFill>
              </a:rPr>
              <a:t>Any Questions</a:t>
            </a:r>
          </a:p>
        </p:txBody>
      </p:sp>
      <p:sp>
        <p:nvSpPr>
          <p:cNvPr id="3" name="Content Placeholder 2">
            <a:extLst>
              <a:ext uri="{FF2B5EF4-FFF2-40B4-BE49-F238E27FC236}">
                <a16:creationId xmlns:a16="http://schemas.microsoft.com/office/drawing/2014/main" id="{2C3D8AEF-F7BD-4EB4-B807-6C7E7006C591}"/>
              </a:ext>
            </a:extLst>
          </p:cNvPr>
          <p:cNvSpPr>
            <a:spLocks noGrp="1"/>
          </p:cNvSpPr>
          <p:nvPr>
            <p:ph idx="1"/>
          </p:nvPr>
        </p:nvSpPr>
        <p:spPr/>
        <p:txBody>
          <a:bodyPr>
            <a:normAutofit/>
          </a:bodyPr>
          <a:lstStyle/>
          <a:p>
            <a:pPr>
              <a:buFont typeface="Arial" panose="020B0604020202020204" pitchFamily="34" charset="0"/>
              <a:buChar char="•"/>
            </a:pPr>
            <a:r>
              <a:rPr lang="en-GB" sz="2800" dirty="0">
                <a:solidFill>
                  <a:schemeClr val="bg1"/>
                </a:solidFill>
              </a:rPr>
              <a:t>Is there anything missing </a:t>
            </a:r>
          </a:p>
          <a:p>
            <a:pPr>
              <a:buFont typeface="Arial" panose="020B0604020202020204" pitchFamily="34" charset="0"/>
              <a:buChar char="•"/>
            </a:pPr>
            <a:endParaRPr lang="en-GB" sz="2800" dirty="0">
              <a:solidFill>
                <a:schemeClr val="bg1"/>
              </a:solidFill>
            </a:endParaRPr>
          </a:p>
          <a:p>
            <a:pPr>
              <a:buFont typeface="Arial" panose="020B0604020202020204" pitchFamily="34" charset="0"/>
              <a:buChar char="•"/>
            </a:pPr>
            <a:r>
              <a:rPr lang="en-GB" sz="2800" dirty="0">
                <a:solidFill>
                  <a:schemeClr val="bg1"/>
                </a:solidFill>
              </a:rPr>
              <a:t>Do you have any questions?</a:t>
            </a:r>
          </a:p>
        </p:txBody>
      </p:sp>
    </p:spTree>
    <p:extLst>
      <p:ext uri="{BB962C8B-B14F-4D97-AF65-F5344CB8AC3E}">
        <p14:creationId xmlns:p14="http://schemas.microsoft.com/office/powerpoint/2010/main" val="549095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85CD-E9DD-4879-84BF-A2373E6E95D3}"/>
              </a:ext>
            </a:extLst>
          </p:cNvPr>
          <p:cNvSpPr>
            <a:spLocks noGrp="1"/>
          </p:cNvSpPr>
          <p:nvPr>
            <p:ph type="title"/>
          </p:nvPr>
        </p:nvSpPr>
        <p:spPr/>
        <p:txBody>
          <a:bodyPr/>
          <a:lstStyle/>
          <a:p>
            <a:r>
              <a:rPr lang="en-GB" dirty="0">
                <a:solidFill>
                  <a:schemeClr val="bg1"/>
                </a:solidFill>
              </a:rPr>
              <a:t>Helpful resources</a:t>
            </a:r>
          </a:p>
        </p:txBody>
      </p:sp>
      <p:sp>
        <p:nvSpPr>
          <p:cNvPr id="3" name="Content Placeholder 2">
            <a:extLst>
              <a:ext uri="{FF2B5EF4-FFF2-40B4-BE49-F238E27FC236}">
                <a16:creationId xmlns:a16="http://schemas.microsoft.com/office/drawing/2014/main" id="{F84EE87F-225C-4E4E-BBF3-5BCEAFF74B22}"/>
              </a:ext>
            </a:extLst>
          </p:cNvPr>
          <p:cNvSpPr>
            <a:spLocks noGrp="1"/>
          </p:cNvSpPr>
          <p:nvPr>
            <p:ph idx="1"/>
          </p:nvPr>
        </p:nvSpPr>
        <p:spPr/>
        <p:txBody>
          <a:bodyPr>
            <a:normAutofit fontScale="77500" lnSpcReduction="20000"/>
          </a:bodyPr>
          <a:lstStyle/>
          <a:p>
            <a:r>
              <a:rPr lang="en-GB" dirty="0">
                <a:hlinkClick r:id="rId2"/>
              </a:rPr>
              <a:t>http://www2.nphs.wales.nhs.uk:8080/PRIDDocs.nsf/61c1e930f9121fd080256f2a004937ed/00c40b58ce773d5e80257f3700390f65/$FILE/ACE%20Infograph%20FINAL%20(E).pdf</a:t>
            </a:r>
            <a:endParaRPr lang="en-GB" dirty="0"/>
          </a:p>
          <a:p>
            <a:r>
              <a:rPr lang="en-GB" dirty="0">
                <a:hlinkClick r:id="rId3"/>
              </a:rPr>
              <a:t>https://www.cdc.gov/violenceprevention/aces/index.html</a:t>
            </a:r>
            <a:endParaRPr lang="en-GB" dirty="0"/>
          </a:p>
          <a:p>
            <a:r>
              <a:rPr lang="en-GB" dirty="0">
                <a:hlinkClick r:id="rId4"/>
              </a:rPr>
              <a:t>https://www.ted.com/talks/nadine_burke_harris_how_childhood_trauma_affects_health_across_a_lifetime#t-91658</a:t>
            </a:r>
            <a:endParaRPr lang="en-GB" dirty="0"/>
          </a:p>
          <a:p>
            <a:r>
              <a:rPr lang="en-GB" dirty="0">
                <a:hlinkClick r:id="rId5"/>
              </a:rPr>
              <a:t>https://www.childwelfare.gov/topics/preventing/preventionmonth/resources/ace/</a:t>
            </a:r>
            <a:endParaRPr lang="en-GB" dirty="0"/>
          </a:p>
          <a:p>
            <a:r>
              <a:rPr lang="en-GB" dirty="0">
                <a:hlinkClick r:id="rId6"/>
              </a:rPr>
              <a:t>https://www.cypnow.co.uk/features/article/adverse-childhood-experiences-building-on-the-strength-within</a:t>
            </a:r>
            <a:endParaRPr lang="en-GB" dirty="0"/>
          </a:p>
          <a:p>
            <a:r>
              <a:rPr lang="en-GB" dirty="0">
                <a:hlinkClick r:id="rId7"/>
              </a:rPr>
              <a:t>https://www.youthlinkscotland.org/news/blogs/how-can-youth-work-help-address-adverse-childhood-experiences-aces/</a:t>
            </a:r>
            <a:endParaRPr lang="en-GB" dirty="0"/>
          </a:p>
          <a:p>
            <a:r>
              <a:rPr lang="en-GB" dirty="0">
                <a:hlinkClick r:id="rId8"/>
              </a:rPr>
              <a:t>https://www.wales.nhs.uk/sitesplus/documents/888/ACE%20&amp;%20Resilience%20Report%20(Eng_final2).pdf</a:t>
            </a:r>
            <a:r>
              <a:rPr lang="en-GB" dirty="0"/>
              <a:t> </a:t>
            </a:r>
          </a:p>
          <a:p>
            <a:r>
              <a:rPr lang="en-GB" dirty="0">
                <a:hlinkClick r:id="rId9"/>
              </a:rPr>
              <a:t>https://pubmed.ncbi.nlm.nih.gov/28865664/</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69542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4867A-E27D-43B0-9E2B-503E7C613092}"/>
              </a:ext>
            </a:extLst>
          </p:cNvPr>
          <p:cNvSpPr>
            <a:spLocks noGrp="1"/>
          </p:cNvSpPr>
          <p:nvPr>
            <p:ph type="ctrTitle"/>
          </p:nvPr>
        </p:nvSpPr>
        <p:spPr/>
        <p:txBody>
          <a:bodyPr/>
          <a:lstStyle/>
          <a:p>
            <a:r>
              <a:rPr lang="en-GB" dirty="0">
                <a:solidFill>
                  <a:schemeClr val="bg1"/>
                </a:solidFill>
              </a:rPr>
              <a:t>Reflective services</a:t>
            </a:r>
          </a:p>
        </p:txBody>
      </p:sp>
      <p:sp>
        <p:nvSpPr>
          <p:cNvPr id="3" name="Subtitle 2">
            <a:extLst>
              <a:ext uri="{FF2B5EF4-FFF2-40B4-BE49-F238E27FC236}">
                <a16:creationId xmlns:a16="http://schemas.microsoft.com/office/drawing/2014/main" id="{CF7AA844-CB98-4E4E-B11C-D6FB641074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41668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9B39-326E-4BEB-B02C-F1C8098B9017}"/>
              </a:ext>
            </a:extLst>
          </p:cNvPr>
          <p:cNvSpPr>
            <a:spLocks noGrp="1"/>
          </p:cNvSpPr>
          <p:nvPr>
            <p:ph type="title"/>
          </p:nvPr>
        </p:nvSpPr>
        <p:spPr/>
        <p:txBody>
          <a:bodyPr/>
          <a:lstStyle/>
          <a:p>
            <a:r>
              <a:rPr lang="en-GB" dirty="0">
                <a:solidFill>
                  <a:schemeClr val="bg1"/>
                </a:solidFill>
              </a:rPr>
              <a:t>What is a reflective service?</a:t>
            </a:r>
          </a:p>
        </p:txBody>
      </p:sp>
      <p:sp>
        <p:nvSpPr>
          <p:cNvPr id="3" name="Content Placeholder 2">
            <a:extLst>
              <a:ext uri="{FF2B5EF4-FFF2-40B4-BE49-F238E27FC236}">
                <a16:creationId xmlns:a16="http://schemas.microsoft.com/office/drawing/2014/main" id="{0FBCCB06-5408-4577-8AED-80FDC910765B}"/>
              </a:ext>
            </a:extLst>
          </p:cNvPr>
          <p:cNvSpPr>
            <a:spLocks noGrp="1"/>
          </p:cNvSpPr>
          <p:nvPr>
            <p:ph idx="1"/>
          </p:nvPr>
        </p:nvSpPr>
        <p:spPr/>
        <p:txBody>
          <a:bodyPr>
            <a:normAutofit fontScale="85000" lnSpcReduction="10000"/>
          </a:bodyPr>
          <a:lstStyle/>
          <a:p>
            <a:pPr>
              <a:buFont typeface="Arial" panose="020B0604020202020204" pitchFamily="34" charset="0"/>
              <a:buChar char="•"/>
            </a:pPr>
            <a:r>
              <a:rPr lang="en-GB" sz="2400" dirty="0">
                <a:solidFill>
                  <a:schemeClr val="bg1"/>
                </a:solidFill>
              </a:rPr>
              <a:t>Meets the needs of young people</a:t>
            </a:r>
          </a:p>
          <a:p>
            <a:pPr>
              <a:buFont typeface="Arial" panose="020B0604020202020204" pitchFamily="34" charset="0"/>
              <a:buChar char="•"/>
            </a:pPr>
            <a:r>
              <a:rPr lang="en-GB" sz="2400" dirty="0">
                <a:solidFill>
                  <a:schemeClr val="bg1"/>
                </a:solidFill>
              </a:rPr>
              <a:t>Can be on a county, borough or individual provision basis</a:t>
            </a:r>
          </a:p>
          <a:p>
            <a:pPr>
              <a:buFont typeface="Arial" panose="020B0604020202020204" pitchFamily="34" charset="0"/>
              <a:buChar char="•"/>
            </a:pPr>
            <a:r>
              <a:rPr lang="en-GB" sz="2400" dirty="0">
                <a:solidFill>
                  <a:schemeClr val="bg1"/>
                </a:solidFill>
              </a:rPr>
              <a:t>Meets the needs of the community</a:t>
            </a:r>
          </a:p>
          <a:p>
            <a:pPr>
              <a:buFont typeface="Arial" panose="020B0604020202020204" pitchFamily="34" charset="0"/>
              <a:buChar char="•"/>
            </a:pPr>
            <a:r>
              <a:rPr lang="en-GB" sz="2400" dirty="0">
                <a:solidFill>
                  <a:schemeClr val="bg1"/>
                </a:solidFill>
              </a:rPr>
              <a:t>Young person lead (co-produced)</a:t>
            </a:r>
          </a:p>
          <a:p>
            <a:pPr>
              <a:buFont typeface="Arial" panose="020B0604020202020204" pitchFamily="34" charset="0"/>
              <a:buChar char="•"/>
            </a:pPr>
            <a:r>
              <a:rPr lang="en-GB" sz="2400" dirty="0">
                <a:solidFill>
                  <a:schemeClr val="bg1"/>
                </a:solidFill>
              </a:rPr>
              <a:t>Ever changing</a:t>
            </a:r>
          </a:p>
          <a:p>
            <a:pPr>
              <a:buFont typeface="Arial" panose="020B0604020202020204" pitchFamily="34" charset="0"/>
              <a:buChar char="•"/>
            </a:pPr>
            <a:r>
              <a:rPr lang="en-US" sz="2400" dirty="0">
                <a:solidFill>
                  <a:schemeClr val="bg1"/>
                </a:solidFill>
                <a:effectLst/>
                <a:ea typeface="Times New Roman" panose="02020603050405020304" pitchFamily="18" charset="0"/>
                <a:cs typeface="Times New Roman" panose="02020603050405020304" pitchFamily="18" charset="0"/>
              </a:rPr>
              <a:t>Young people should be involved in devising their own programme of activities and set topics, plus engage in focused group work in order to expand their personal and social development.</a:t>
            </a:r>
          </a:p>
          <a:p>
            <a:pPr>
              <a:buFont typeface="Arial" panose="020B0604020202020204" pitchFamily="34" charset="0"/>
              <a:buChar char="•"/>
            </a:pPr>
            <a:r>
              <a:rPr lang="en-GB" sz="2400" dirty="0">
                <a:solidFill>
                  <a:schemeClr val="bg1"/>
                </a:solidFill>
                <a:effectLst/>
                <a:ea typeface="Times New Roman" panose="02020603050405020304" pitchFamily="18" charset="0"/>
                <a:cs typeface="Times New Roman" panose="02020603050405020304" pitchFamily="18" charset="0"/>
              </a:rPr>
              <a:t>Do voluntary services do this or do they chase the money?</a:t>
            </a:r>
          </a:p>
          <a:p>
            <a:pPr>
              <a:buFont typeface="Arial" panose="020B0604020202020204" pitchFamily="34" charset="0"/>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144697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1742D-01D5-4EC2-99A9-798BA0842CDF}"/>
              </a:ext>
            </a:extLst>
          </p:cNvPr>
          <p:cNvSpPr>
            <a:spLocks noGrp="1"/>
          </p:cNvSpPr>
          <p:nvPr>
            <p:ph type="title"/>
          </p:nvPr>
        </p:nvSpPr>
        <p:spPr/>
        <p:txBody>
          <a:bodyPr/>
          <a:lstStyle/>
          <a:p>
            <a:r>
              <a:rPr lang="en-GB" dirty="0">
                <a:solidFill>
                  <a:schemeClr val="bg1"/>
                </a:solidFill>
              </a:rPr>
              <a:t>How can you design a reflective service – 20 mins activity </a:t>
            </a:r>
          </a:p>
        </p:txBody>
      </p:sp>
      <p:sp>
        <p:nvSpPr>
          <p:cNvPr id="3" name="Content Placeholder 2">
            <a:extLst>
              <a:ext uri="{FF2B5EF4-FFF2-40B4-BE49-F238E27FC236}">
                <a16:creationId xmlns:a16="http://schemas.microsoft.com/office/drawing/2014/main" id="{14AF6E40-565B-4AD3-890B-676EE88153AE}"/>
              </a:ext>
            </a:extLst>
          </p:cNvPr>
          <p:cNvSpPr>
            <a:spLocks noGrp="1"/>
          </p:cNvSpPr>
          <p:nvPr>
            <p:ph idx="1"/>
          </p:nvPr>
        </p:nvSpPr>
        <p:spPr/>
        <p:txBody>
          <a:bodyPr>
            <a:normAutofit/>
          </a:bodyPr>
          <a:lstStyle/>
          <a:p>
            <a:pPr marL="0" indent="0">
              <a:buNone/>
            </a:pPr>
            <a:r>
              <a:rPr lang="en-GB" sz="2800" dirty="0">
                <a:solidFill>
                  <a:schemeClr val="bg1"/>
                </a:solidFill>
              </a:rPr>
              <a:t>In this group please can you discuss:</a:t>
            </a:r>
          </a:p>
          <a:p>
            <a:pPr>
              <a:buFont typeface="Arial" panose="020B0604020202020204" pitchFamily="34" charset="0"/>
              <a:buChar char="•"/>
            </a:pPr>
            <a:r>
              <a:rPr lang="en-GB" sz="2800" dirty="0">
                <a:solidFill>
                  <a:schemeClr val="bg1"/>
                </a:solidFill>
              </a:rPr>
              <a:t>How can you provide a reflective service?</a:t>
            </a:r>
          </a:p>
          <a:p>
            <a:pPr>
              <a:buFont typeface="Arial" panose="020B0604020202020204" pitchFamily="34" charset="0"/>
              <a:buChar char="•"/>
            </a:pPr>
            <a:r>
              <a:rPr lang="en-GB" sz="2800" dirty="0">
                <a:solidFill>
                  <a:schemeClr val="bg1"/>
                </a:solidFill>
              </a:rPr>
              <a:t>What do you need to do to support this?</a:t>
            </a:r>
          </a:p>
          <a:p>
            <a:pPr marL="0" indent="0">
              <a:buNone/>
            </a:pPr>
            <a:r>
              <a:rPr lang="en-GB" sz="2800" dirty="0">
                <a:solidFill>
                  <a:schemeClr val="bg1"/>
                </a:solidFill>
              </a:rPr>
              <a:t>Feedback to the group</a:t>
            </a:r>
          </a:p>
        </p:txBody>
      </p:sp>
    </p:spTree>
    <p:extLst>
      <p:ext uri="{BB962C8B-B14F-4D97-AF65-F5344CB8AC3E}">
        <p14:creationId xmlns:p14="http://schemas.microsoft.com/office/powerpoint/2010/main" val="1690307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386D-9EE4-4B82-BE3C-96D0D7F51360}"/>
              </a:ext>
            </a:extLst>
          </p:cNvPr>
          <p:cNvSpPr>
            <a:spLocks noGrp="1"/>
          </p:cNvSpPr>
          <p:nvPr>
            <p:ph type="title"/>
          </p:nvPr>
        </p:nvSpPr>
        <p:spPr/>
        <p:txBody>
          <a:bodyPr/>
          <a:lstStyle/>
          <a:p>
            <a:r>
              <a:rPr lang="en-GB" dirty="0">
                <a:solidFill>
                  <a:schemeClr val="bg1"/>
                </a:solidFill>
              </a:rPr>
              <a:t>What youth work services or provisions are needed here?</a:t>
            </a:r>
          </a:p>
        </p:txBody>
      </p:sp>
      <p:sp>
        <p:nvSpPr>
          <p:cNvPr id="3" name="Content Placeholder 2">
            <a:extLst>
              <a:ext uri="{FF2B5EF4-FFF2-40B4-BE49-F238E27FC236}">
                <a16:creationId xmlns:a16="http://schemas.microsoft.com/office/drawing/2014/main" id="{D61D5B9C-1AFE-442B-B7AA-030AC26070AA}"/>
              </a:ext>
            </a:extLst>
          </p:cNvPr>
          <p:cNvSpPr>
            <a:spLocks noGrp="1"/>
          </p:cNvSpPr>
          <p:nvPr>
            <p:ph idx="1"/>
          </p:nvPr>
        </p:nvSpPr>
        <p:spPr/>
        <p:txBody>
          <a:bodyPr>
            <a:normAutofit lnSpcReduction="10000"/>
          </a:bodyPr>
          <a:lstStyle/>
          <a:p>
            <a:pPr algn="just">
              <a:buFont typeface="Arial" panose="020B0604020202020204" pitchFamily="34" charset="0"/>
              <a:buChar char="•"/>
            </a:pPr>
            <a:r>
              <a:rPr lang="en-US" sz="2400" dirty="0">
                <a:solidFill>
                  <a:schemeClr val="bg1"/>
                </a:solidFill>
                <a:effectLst/>
                <a:ea typeface="Times New Roman" panose="02020603050405020304" pitchFamily="18" charset="0"/>
                <a:cs typeface="Times New Roman" panose="02020603050405020304" pitchFamily="18" charset="0"/>
              </a:rPr>
              <a:t>Westborough is consistently high or top in many of the needs indices explored. </a:t>
            </a:r>
          </a:p>
          <a:p>
            <a:pPr algn="just">
              <a:buFont typeface="Arial" panose="020B0604020202020204" pitchFamily="34" charset="0"/>
              <a:buChar char="•"/>
            </a:pPr>
            <a:r>
              <a:rPr lang="en-US" sz="2400" dirty="0">
                <a:solidFill>
                  <a:schemeClr val="bg1"/>
                </a:solidFill>
                <a:ea typeface="Times New Roman" panose="02020603050405020304" pitchFamily="18" charset="0"/>
                <a:cs typeface="Times New Roman" panose="02020603050405020304" pitchFamily="18" charset="0"/>
              </a:rPr>
              <a:t>H</a:t>
            </a:r>
            <a:r>
              <a:rPr lang="en-US" sz="2400" dirty="0">
                <a:solidFill>
                  <a:schemeClr val="bg1"/>
                </a:solidFill>
                <a:effectLst/>
                <a:ea typeface="Times New Roman" panose="02020603050405020304" pitchFamily="18" charset="0"/>
                <a:cs typeface="Times New Roman" panose="02020603050405020304" pitchFamily="18" charset="0"/>
              </a:rPr>
              <a:t>igh level of poverty, poor health and high incidences of NEET </a:t>
            </a:r>
            <a:r>
              <a:rPr lang="en-US" sz="2400" dirty="0">
                <a:solidFill>
                  <a:schemeClr val="bg1"/>
                </a:solidFill>
                <a:effectLst/>
                <a:ea typeface="Times New Roman" panose="02020603050405020304" pitchFamily="18" charset="0"/>
              </a:rPr>
              <a:t>(Not in Education, Employment or Training) </a:t>
            </a:r>
            <a:r>
              <a:rPr lang="en-US" sz="2400" dirty="0">
                <a:solidFill>
                  <a:schemeClr val="bg1"/>
                </a:solidFill>
                <a:effectLst/>
                <a:ea typeface="Times New Roman" panose="02020603050405020304" pitchFamily="18" charset="0"/>
                <a:cs typeface="Times New Roman" panose="02020603050405020304" pitchFamily="18" charset="0"/>
              </a:rPr>
              <a:t>, YRI (Youth Restorative Intervention) and RONI </a:t>
            </a:r>
            <a:r>
              <a:rPr lang="en-US" sz="2400" dirty="0">
                <a:solidFill>
                  <a:schemeClr val="bg1"/>
                </a:solidFill>
                <a:effectLst/>
                <a:ea typeface="Times New Roman" panose="02020603050405020304" pitchFamily="18" charset="0"/>
              </a:rPr>
              <a:t>(Risk of NEET Indicators)</a:t>
            </a:r>
            <a:r>
              <a:rPr lang="en-US" sz="2400" dirty="0">
                <a:solidFill>
                  <a:schemeClr val="bg1"/>
                </a:solidFill>
                <a:effectLst/>
                <a:ea typeface="Times New Roman" panose="02020603050405020304" pitchFamily="18" charset="0"/>
                <a:cs typeface="Times New Roman" panose="02020603050405020304" pitchFamily="18" charset="0"/>
              </a:rPr>
              <a:t> young people.</a:t>
            </a:r>
          </a:p>
          <a:p>
            <a:pPr algn="just">
              <a:buFont typeface="Arial" panose="020B0604020202020204" pitchFamily="34" charset="0"/>
              <a:buChar char="•"/>
            </a:pPr>
            <a:r>
              <a:rPr lang="en-US" sz="2400" dirty="0">
                <a:solidFill>
                  <a:schemeClr val="bg1"/>
                </a:solidFill>
                <a:effectLst/>
                <a:ea typeface="Times New Roman" panose="02020603050405020304" pitchFamily="18" charset="0"/>
                <a:cs typeface="Times New Roman" panose="02020603050405020304" pitchFamily="18" charset="0"/>
              </a:rPr>
              <a:t>The number of school exclusions is proportionally high.</a:t>
            </a:r>
          </a:p>
          <a:p>
            <a:pPr algn="just">
              <a:buFont typeface="Arial" panose="020B0604020202020204" pitchFamily="34" charset="0"/>
              <a:buChar char="•"/>
            </a:pPr>
            <a:r>
              <a:rPr lang="en-US" sz="2400" dirty="0">
                <a:solidFill>
                  <a:schemeClr val="bg1"/>
                </a:solidFill>
                <a:ea typeface="Times New Roman" panose="02020603050405020304" pitchFamily="18" charset="0"/>
                <a:cs typeface="Times New Roman" panose="02020603050405020304" pitchFamily="18" charset="0"/>
              </a:rPr>
              <a:t>Y</a:t>
            </a:r>
            <a:r>
              <a:rPr lang="en-US" sz="2400" dirty="0">
                <a:solidFill>
                  <a:schemeClr val="bg1"/>
                </a:solidFill>
                <a:effectLst/>
                <a:ea typeface="Times New Roman" panose="02020603050405020304" pitchFamily="18" charset="0"/>
                <a:cs typeface="Times New Roman" panose="02020603050405020304" pitchFamily="18" charset="0"/>
              </a:rPr>
              <a:t>oung people need to engage in informal learning and be offered wide range of opportunities outside of formal education.</a:t>
            </a:r>
            <a:endParaRPr lang="en-GB" sz="2400" dirty="0">
              <a:solidFill>
                <a:schemeClr val="bg1"/>
              </a:solidFill>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2698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4085-EDA0-4A89-91EA-D1F754F553F9}"/>
              </a:ext>
            </a:extLst>
          </p:cNvPr>
          <p:cNvSpPr>
            <a:spLocks noGrp="1"/>
          </p:cNvSpPr>
          <p:nvPr>
            <p:ph type="title"/>
          </p:nvPr>
        </p:nvSpPr>
        <p:spPr/>
        <p:txBody>
          <a:bodyPr/>
          <a:lstStyle/>
          <a:p>
            <a:r>
              <a:rPr lang="en-GB" dirty="0">
                <a:solidFill>
                  <a:schemeClr val="bg1"/>
                </a:solidFill>
              </a:rPr>
              <a:t>What was offered…</a:t>
            </a:r>
          </a:p>
        </p:txBody>
      </p:sp>
      <p:sp>
        <p:nvSpPr>
          <p:cNvPr id="3" name="Content Placeholder 2">
            <a:extLst>
              <a:ext uri="{FF2B5EF4-FFF2-40B4-BE49-F238E27FC236}">
                <a16:creationId xmlns:a16="http://schemas.microsoft.com/office/drawing/2014/main" id="{C2302CFE-1B07-4009-9E1B-6CD61B5A1B8B}"/>
              </a:ext>
            </a:extLst>
          </p:cNvPr>
          <p:cNvSpPr>
            <a:spLocks noGrp="1"/>
          </p:cNvSpPr>
          <p:nvPr>
            <p:ph idx="1"/>
          </p:nvPr>
        </p:nvSpPr>
        <p:spPr/>
        <p:txBody>
          <a:bodyPr>
            <a:normAutofit lnSpcReduction="10000"/>
          </a:bodyPr>
          <a:lstStyle/>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Open Access - Young people need safe place to engage with youth work. </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Offer young people new and exciting opportunities through generic activities. Offer young people social and personal development and support their learning in relation to this. </a:t>
            </a: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Raise young people’s aspirations and increase their employability through social and personal development opportunities. </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Targeted Provision - Young women and men need targeted provision in single sex groups to support responses to health and emotional well-being needs.</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b="1" dirty="0">
                <a:solidFill>
                  <a:schemeClr val="bg1"/>
                </a:solidFill>
                <a:effectLst/>
                <a:ea typeface="Times New Roman" panose="02020603050405020304" pitchFamily="18" charset="0"/>
                <a:cs typeface="Times New Roman" panose="02020603050405020304" pitchFamily="18" charset="0"/>
              </a:rPr>
              <a:t>Priority topics identified include:</a:t>
            </a:r>
            <a:r>
              <a:rPr lang="en-US" sz="1800" dirty="0">
                <a:solidFill>
                  <a:schemeClr val="bg1"/>
                </a:solidFill>
                <a:effectLst/>
                <a:ea typeface="Times New Roman" panose="02020603050405020304" pitchFamily="18" charset="0"/>
                <a:cs typeface="Times New Roman" panose="02020603050405020304" pitchFamily="18" charset="0"/>
              </a:rPr>
              <a:t> sexual health, personal hygiene, emotional health, smoking, identity, community and their standing in the community, drama, puberty, drugs and alcohol work, appropriate behaviours, culture and beliefs. </a:t>
            </a:r>
            <a:endParaRPr lang="en-GB" sz="1800" dirty="0">
              <a:solidFill>
                <a:schemeClr val="bg1"/>
              </a:solidFill>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37349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8A275-73A7-4425-B6C0-6409E5D04303}"/>
              </a:ext>
            </a:extLst>
          </p:cNvPr>
          <p:cNvSpPr>
            <a:spLocks noGrp="1"/>
          </p:cNvSpPr>
          <p:nvPr>
            <p:ph type="title"/>
          </p:nvPr>
        </p:nvSpPr>
        <p:spPr/>
        <p:txBody>
          <a:bodyPr/>
          <a:lstStyle/>
          <a:p>
            <a:r>
              <a:rPr lang="en-GB" dirty="0">
                <a:solidFill>
                  <a:schemeClr val="bg1"/>
                </a:solidFill>
              </a:rPr>
              <a:t>What youth work services or provisions are needed here?</a:t>
            </a:r>
          </a:p>
        </p:txBody>
      </p:sp>
      <p:sp>
        <p:nvSpPr>
          <p:cNvPr id="3" name="Content Placeholder 2">
            <a:extLst>
              <a:ext uri="{FF2B5EF4-FFF2-40B4-BE49-F238E27FC236}">
                <a16:creationId xmlns:a16="http://schemas.microsoft.com/office/drawing/2014/main" id="{FAD554BD-B1D4-4B4E-9804-F2B1EDC9EBE6}"/>
              </a:ext>
            </a:extLst>
          </p:cNvPr>
          <p:cNvSpPr>
            <a:spLocks noGrp="1"/>
          </p:cNvSpPr>
          <p:nvPr>
            <p:ph idx="1"/>
          </p:nvPr>
        </p:nvSpPr>
        <p:spPr/>
        <p:txBody>
          <a:bodyPr/>
          <a:lstStyle/>
          <a:p>
            <a:pPr>
              <a:buFont typeface="Arial" panose="020B0604020202020204" pitchFamily="34" charset="0"/>
              <a:buChar char="•"/>
            </a:pPr>
            <a:r>
              <a:rPr lang="en-US" sz="1800" dirty="0">
                <a:solidFill>
                  <a:schemeClr val="bg1"/>
                </a:solidFill>
                <a:effectLst/>
                <a:ea typeface="Times New Roman" panose="02020603050405020304" pitchFamily="18" charset="0"/>
              </a:rPr>
              <a:t>Ash Wharf has been identified as a area or relative high need due to the RONI, NEET and cultural needs of young people identified. </a:t>
            </a:r>
          </a:p>
          <a:p>
            <a:pPr>
              <a:buFont typeface="Arial" panose="020B0604020202020204" pitchFamily="34" charset="0"/>
              <a:buChar char="•"/>
            </a:pPr>
            <a:r>
              <a:rPr lang="en-US" sz="1800" dirty="0">
                <a:solidFill>
                  <a:schemeClr val="bg1"/>
                </a:solidFill>
                <a:effectLst/>
                <a:ea typeface="Times New Roman" panose="02020603050405020304" pitchFamily="18" charset="0"/>
              </a:rPr>
              <a:t>Young people here need to be in employment and need the skills in order to do this.</a:t>
            </a:r>
          </a:p>
          <a:p>
            <a:pPr>
              <a:buFont typeface="Arial" panose="020B0604020202020204" pitchFamily="34" charset="0"/>
              <a:buChar char="•"/>
            </a:pPr>
            <a:r>
              <a:rPr lang="en-US" sz="1800" dirty="0">
                <a:solidFill>
                  <a:schemeClr val="bg1"/>
                </a:solidFill>
                <a:ea typeface="Times New Roman" panose="02020603050405020304" pitchFamily="18" charset="0"/>
              </a:rPr>
              <a:t>H</a:t>
            </a:r>
            <a:r>
              <a:rPr lang="en-US" sz="1800" dirty="0">
                <a:solidFill>
                  <a:schemeClr val="bg1"/>
                </a:solidFill>
                <a:effectLst/>
                <a:ea typeface="Times New Roman" panose="02020603050405020304" pitchFamily="18" charset="0"/>
              </a:rPr>
              <a:t>igh levels of school exclusions </a:t>
            </a:r>
          </a:p>
          <a:p>
            <a:pPr>
              <a:buFont typeface="Arial" panose="020B0604020202020204" pitchFamily="34" charset="0"/>
              <a:buChar char="•"/>
            </a:pPr>
            <a:r>
              <a:rPr lang="en-US" sz="1800" dirty="0">
                <a:solidFill>
                  <a:schemeClr val="bg1"/>
                </a:solidFill>
                <a:ea typeface="Times New Roman" panose="02020603050405020304" pitchFamily="18" charset="0"/>
              </a:rPr>
              <a:t>Y</a:t>
            </a:r>
            <a:r>
              <a:rPr lang="en-US" sz="1800" dirty="0">
                <a:solidFill>
                  <a:schemeClr val="bg1"/>
                </a:solidFill>
                <a:effectLst/>
                <a:ea typeface="Times New Roman" panose="02020603050405020304" pitchFamily="18" charset="0"/>
              </a:rPr>
              <a:t>oung people need to engage in informal learning and be offered wide range of opportunities out of formal education.</a:t>
            </a:r>
            <a:endParaRPr lang="en-US" sz="1800" dirty="0">
              <a:solidFill>
                <a:schemeClr val="bg1"/>
              </a:solidFill>
            </a:endParaRPr>
          </a:p>
          <a:p>
            <a:pPr>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Young people need to understand the diverse range of communities and cultures within their borough. Specifically between the Gypsy and Irish Traveler and the wider community.</a:t>
            </a:r>
            <a:endParaRPr lang="en-GB" sz="1800" dirty="0">
              <a:solidFill>
                <a:schemeClr val="bg1"/>
              </a:solidFill>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63613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5766-ED95-47E4-BDE1-96C2876E95C4}"/>
              </a:ext>
            </a:extLst>
          </p:cNvPr>
          <p:cNvSpPr>
            <a:spLocks noGrp="1"/>
          </p:cNvSpPr>
          <p:nvPr>
            <p:ph type="title"/>
          </p:nvPr>
        </p:nvSpPr>
        <p:spPr/>
        <p:txBody>
          <a:bodyPr/>
          <a:lstStyle/>
          <a:p>
            <a:r>
              <a:rPr lang="en-GB" dirty="0">
                <a:solidFill>
                  <a:schemeClr val="bg1"/>
                </a:solidFill>
              </a:rPr>
              <a:t>What was offered</a:t>
            </a:r>
          </a:p>
        </p:txBody>
      </p:sp>
      <p:sp>
        <p:nvSpPr>
          <p:cNvPr id="3" name="Content Placeholder 2">
            <a:extLst>
              <a:ext uri="{FF2B5EF4-FFF2-40B4-BE49-F238E27FC236}">
                <a16:creationId xmlns:a16="http://schemas.microsoft.com/office/drawing/2014/main" id="{905DC669-CD6B-4FA6-956C-00A1EB963745}"/>
              </a:ext>
            </a:extLst>
          </p:cNvPr>
          <p:cNvSpPr>
            <a:spLocks noGrp="1"/>
          </p:cNvSpPr>
          <p:nvPr>
            <p:ph idx="1"/>
          </p:nvPr>
        </p:nvSpPr>
        <p:spPr/>
        <p:txBody>
          <a:bodyPr>
            <a:normAutofit/>
          </a:bodyPr>
          <a:lstStyle/>
          <a:p>
            <a:pPr algn="just">
              <a:buFont typeface="Arial" panose="020B0604020202020204" pitchFamily="34" charset="0"/>
              <a:buChar char="•"/>
              <a:tabLst>
                <a:tab pos="2400300" algn="l"/>
              </a:tabLst>
            </a:pPr>
            <a:endParaRPr lang="en-US"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Open Access - Young people need safe place to engage with youth work. </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12 week programme looking at employability of young people and what is needed to become employable. Young people will identify their specific need in first week and plan the following 11 with employability in mind throughout.</a:t>
            </a:r>
            <a:endParaRPr lang="en-GB" sz="1800" dirty="0">
              <a:solidFill>
                <a:schemeClr val="bg1"/>
              </a:solidFill>
              <a:effectLst/>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solidFill>
                  <a:schemeClr val="bg1"/>
                </a:solidFill>
                <a:effectLst/>
                <a:ea typeface="Times New Roman" panose="02020603050405020304" pitchFamily="18" charset="0"/>
              </a:rPr>
              <a:t>End goal of a social enterprise.</a:t>
            </a:r>
            <a:endParaRPr lang="en-GB" dirty="0">
              <a:solidFill>
                <a:schemeClr val="bg1"/>
              </a:solidFill>
            </a:endParaRPr>
          </a:p>
        </p:txBody>
      </p:sp>
    </p:spTree>
    <p:extLst>
      <p:ext uri="{BB962C8B-B14F-4D97-AF65-F5344CB8AC3E}">
        <p14:creationId xmlns:p14="http://schemas.microsoft.com/office/powerpoint/2010/main" val="341089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1BD12-9666-420D-8919-9B7AA139B6FF}"/>
              </a:ext>
            </a:extLst>
          </p:cNvPr>
          <p:cNvSpPr>
            <a:spLocks noGrp="1"/>
          </p:cNvSpPr>
          <p:nvPr>
            <p:ph type="title"/>
          </p:nvPr>
        </p:nvSpPr>
        <p:spPr/>
        <p:txBody>
          <a:bodyPr/>
          <a:lstStyle/>
          <a:p>
            <a:r>
              <a:rPr lang="en-GB" dirty="0">
                <a:solidFill>
                  <a:schemeClr val="bg1"/>
                </a:solidFill>
              </a:rPr>
              <a:t>What youth work services or provisions are needed here?</a:t>
            </a:r>
          </a:p>
        </p:txBody>
      </p:sp>
      <p:sp>
        <p:nvSpPr>
          <p:cNvPr id="3" name="Content Placeholder 2">
            <a:extLst>
              <a:ext uri="{FF2B5EF4-FFF2-40B4-BE49-F238E27FC236}">
                <a16:creationId xmlns:a16="http://schemas.microsoft.com/office/drawing/2014/main" id="{63FFA5E9-BE86-4E7C-9AE7-11AEE4710AE3}"/>
              </a:ext>
            </a:extLst>
          </p:cNvPr>
          <p:cNvSpPr>
            <a:spLocks noGrp="1"/>
          </p:cNvSpPr>
          <p:nvPr>
            <p:ph idx="1"/>
          </p:nvPr>
        </p:nvSpPr>
        <p:spPr/>
        <p:txBody>
          <a:bodyPr/>
          <a:lstStyle/>
          <a:p>
            <a:pPr>
              <a:buFont typeface="Arial" panose="020B0604020202020204" pitchFamily="34" charset="0"/>
              <a:buChar char="•"/>
            </a:pPr>
            <a:r>
              <a:rPr lang="en-US" sz="2000" dirty="0">
                <a:solidFill>
                  <a:schemeClr val="bg1"/>
                </a:solidFill>
                <a:effectLst/>
                <a:ea typeface="Times New Roman" panose="02020603050405020304" pitchFamily="18" charset="0"/>
                <a:cs typeface="Times New Roman" panose="02020603050405020304" pitchFamily="18" charset="0"/>
              </a:rPr>
              <a:t>There are a number of young people who identify as LGBTQIA (</a:t>
            </a:r>
            <a:r>
              <a:rPr lang="en-GB" sz="2000" b="0" i="0" dirty="0">
                <a:solidFill>
                  <a:schemeClr val="bg1"/>
                </a:solidFill>
                <a:effectLst/>
              </a:rPr>
              <a:t>Lesbian, Gay, Bisexual, Transgender, Queer, Intersex, Asexual)</a:t>
            </a:r>
            <a:r>
              <a:rPr lang="en-US" sz="2000" dirty="0">
                <a:solidFill>
                  <a:schemeClr val="bg1"/>
                </a:solidFill>
                <a:effectLst/>
                <a:ea typeface="Times New Roman" panose="02020603050405020304" pitchFamily="18" charset="0"/>
                <a:cs typeface="Times New Roman" panose="02020603050405020304" pitchFamily="18" charset="0"/>
              </a:rPr>
              <a:t> in Guildford and the surrounding area.</a:t>
            </a:r>
          </a:p>
          <a:p>
            <a:pPr>
              <a:buFont typeface="Arial" panose="020B0604020202020204" pitchFamily="34" charset="0"/>
              <a:buChar char="•"/>
            </a:pPr>
            <a:r>
              <a:rPr lang="en-US" sz="2000" dirty="0">
                <a:solidFill>
                  <a:schemeClr val="bg1"/>
                </a:solidFill>
                <a:ea typeface="Times New Roman" panose="02020603050405020304" pitchFamily="18" charset="0"/>
                <a:cs typeface="Times New Roman" panose="02020603050405020304" pitchFamily="18" charset="0"/>
              </a:rPr>
              <a:t>Young people who are LGBTQIA identify rear as the main reason they do not access generic open access youth work</a:t>
            </a:r>
          </a:p>
          <a:p>
            <a:pPr>
              <a:buFont typeface="Arial" panose="020B0604020202020204" pitchFamily="34" charset="0"/>
              <a:buChar char="•"/>
            </a:pPr>
            <a:r>
              <a:rPr lang="en-US" sz="2000" dirty="0">
                <a:solidFill>
                  <a:schemeClr val="bg1"/>
                </a:solidFill>
                <a:ea typeface="Times New Roman" panose="02020603050405020304" pitchFamily="18" charset="0"/>
                <a:cs typeface="Times New Roman" panose="02020603050405020304" pitchFamily="18" charset="0"/>
              </a:rPr>
              <a:t>LGBTQIA young people need </a:t>
            </a:r>
            <a:r>
              <a:rPr lang="en-US" sz="2000" dirty="0">
                <a:solidFill>
                  <a:schemeClr val="bg1"/>
                </a:solidFill>
                <a:effectLst/>
                <a:ea typeface="Times New Roman" panose="02020603050405020304" pitchFamily="18" charset="0"/>
                <a:cs typeface="Times New Roman" panose="02020603050405020304" pitchFamily="18" charset="0"/>
              </a:rPr>
              <a:t>to feel part of community, both their own and the wider community.</a:t>
            </a:r>
          </a:p>
          <a:p>
            <a:pPr>
              <a:buFont typeface="Arial" panose="020B0604020202020204" pitchFamily="34" charset="0"/>
              <a:buChar char="•"/>
            </a:pPr>
            <a:r>
              <a:rPr lang="en-US" sz="2000" dirty="0">
                <a:solidFill>
                  <a:schemeClr val="bg1"/>
                </a:solidFill>
                <a:effectLst/>
                <a:ea typeface="Times New Roman" panose="02020603050405020304" pitchFamily="18" charset="0"/>
                <a:cs typeface="Times New Roman" panose="02020603050405020304" pitchFamily="18" charset="0"/>
              </a:rPr>
              <a:t> Young people need safe environment to express themselves. </a:t>
            </a:r>
            <a:endParaRPr lang="en-GB" sz="2000" dirty="0">
              <a:solidFill>
                <a:schemeClr val="bg1"/>
              </a:solidFill>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7885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DD61-0F08-4FEA-AAC1-DFE4F82660A5}"/>
              </a:ext>
            </a:extLst>
          </p:cNvPr>
          <p:cNvSpPr>
            <a:spLocks noGrp="1"/>
          </p:cNvSpPr>
          <p:nvPr>
            <p:ph type="title"/>
          </p:nvPr>
        </p:nvSpPr>
        <p:spPr/>
        <p:txBody>
          <a:bodyPr/>
          <a:lstStyle/>
          <a:p>
            <a:r>
              <a:rPr lang="en-GB" dirty="0">
                <a:solidFill>
                  <a:schemeClr val="bg1"/>
                </a:solidFill>
              </a:rPr>
              <a:t>What was offered</a:t>
            </a:r>
          </a:p>
        </p:txBody>
      </p:sp>
      <p:sp>
        <p:nvSpPr>
          <p:cNvPr id="3" name="Content Placeholder 2">
            <a:extLst>
              <a:ext uri="{FF2B5EF4-FFF2-40B4-BE49-F238E27FC236}">
                <a16:creationId xmlns:a16="http://schemas.microsoft.com/office/drawing/2014/main" id="{5F9D31D6-DC62-49E2-A620-EBD40E6A9CC0}"/>
              </a:ext>
            </a:extLst>
          </p:cNvPr>
          <p:cNvSpPr>
            <a:spLocks noGrp="1"/>
          </p:cNvSpPr>
          <p:nvPr>
            <p:ph idx="1"/>
          </p:nvPr>
        </p:nvSpPr>
        <p:spPr/>
        <p:txBody>
          <a:bodyPr/>
          <a:lstStyle/>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LGBTQIA specific youth provision</a:t>
            </a: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Offer young LGBTQIA young people safe environment</a:t>
            </a:r>
          </a:p>
          <a:p>
            <a:pPr algn="just">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E</a:t>
            </a:r>
            <a:r>
              <a:rPr lang="en-US" sz="1800" dirty="0">
                <a:solidFill>
                  <a:schemeClr val="bg1"/>
                </a:solidFill>
                <a:effectLst/>
                <a:ea typeface="Times New Roman" panose="02020603050405020304" pitchFamily="18" charset="0"/>
                <a:cs typeface="Times New Roman" panose="02020603050405020304" pitchFamily="18" charset="0"/>
              </a:rPr>
              <a:t>xplore the issues faced by LGBTQIA young people </a:t>
            </a: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Offer young people new and exciting opportunities and chance to develop new skills</a:t>
            </a:r>
            <a:r>
              <a:rPr lang="en-US" sz="1800" dirty="0">
                <a:effectLst/>
                <a:ea typeface="Times New Roman" panose="02020603050405020304" pitchFamily="18" charset="0"/>
                <a:cs typeface="Times New Roman" panose="02020603050405020304" pitchFamily="18" charset="0"/>
              </a:rPr>
              <a:t>.</a:t>
            </a:r>
            <a:endParaRPr lang="en-GB" sz="18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786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B5B33-9BA3-438E-A239-D1E3CE581514}"/>
              </a:ext>
            </a:extLst>
          </p:cNvPr>
          <p:cNvSpPr>
            <a:spLocks noGrp="1"/>
          </p:cNvSpPr>
          <p:nvPr>
            <p:ph type="title"/>
          </p:nvPr>
        </p:nvSpPr>
        <p:spPr/>
        <p:txBody>
          <a:bodyPr/>
          <a:lstStyle/>
          <a:p>
            <a:r>
              <a:rPr lang="en-GB" dirty="0">
                <a:solidFill>
                  <a:schemeClr val="bg1"/>
                </a:solidFill>
              </a:rPr>
              <a:t>What youth work services or provisions are needed here?</a:t>
            </a:r>
          </a:p>
        </p:txBody>
      </p:sp>
      <p:sp>
        <p:nvSpPr>
          <p:cNvPr id="3" name="Content Placeholder 2">
            <a:extLst>
              <a:ext uri="{FF2B5EF4-FFF2-40B4-BE49-F238E27FC236}">
                <a16:creationId xmlns:a16="http://schemas.microsoft.com/office/drawing/2014/main" id="{1FF0F162-AE9F-4EDF-8EFA-ABAD85548CB5}"/>
              </a:ext>
            </a:extLst>
          </p:cNvPr>
          <p:cNvSpPr>
            <a:spLocks noGrp="1"/>
          </p:cNvSpPr>
          <p:nvPr>
            <p:ph idx="1"/>
          </p:nvPr>
        </p:nvSpPr>
        <p:spPr/>
        <p:txBody>
          <a:bodyPr/>
          <a:lstStyle/>
          <a:p>
            <a:pPr>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The data analysed shows that generally young people in Guildford need to be healthier. </a:t>
            </a:r>
          </a:p>
          <a:p>
            <a:pPr>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H</a:t>
            </a:r>
            <a:r>
              <a:rPr lang="en-US" sz="1800" dirty="0">
                <a:solidFill>
                  <a:schemeClr val="bg1"/>
                </a:solidFill>
                <a:effectLst/>
                <a:ea typeface="Times New Roman" panose="02020603050405020304" pitchFamily="18" charset="0"/>
                <a:cs typeface="Times New Roman" panose="02020603050405020304" pitchFamily="18" charset="0"/>
              </a:rPr>
              <a:t>igh use of substances, </a:t>
            </a:r>
          </a:p>
          <a:p>
            <a:pPr>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High number of </a:t>
            </a:r>
            <a:r>
              <a:rPr lang="en-US" sz="1800" dirty="0">
                <a:solidFill>
                  <a:schemeClr val="bg1"/>
                </a:solidFill>
                <a:effectLst/>
                <a:ea typeface="Times New Roman" panose="02020603050405020304" pitchFamily="18" charset="0"/>
                <a:cs typeface="Times New Roman" panose="02020603050405020304" pitchFamily="18" charset="0"/>
              </a:rPr>
              <a:t>teenage conceptions and </a:t>
            </a:r>
          </a:p>
          <a:p>
            <a:pPr>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High </a:t>
            </a:r>
            <a:r>
              <a:rPr lang="en-US" sz="1800" dirty="0">
                <a:solidFill>
                  <a:schemeClr val="bg1"/>
                </a:solidFill>
                <a:effectLst/>
                <a:ea typeface="Times New Roman" panose="02020603050405020304" pitchFamily="18" charset="0"/>
                <a:cs typeface="Times New Roman" panose="02020603050405020304" pitchFamily="18" charset="0"/>
              </a:rPr>
              <a:t>number of young people smoking. </a:t>
            </a:r>
          </a:p>
          <a:p>
            <a:pPr>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There is a high number of young people who are overweight and have unhealthy lifestyles.</a:t>
            </a:r>
          </a:p>
          <a:p>
            <a:pPr>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Young people in Guildford have poor mental and emotional health</a:t>
            </a:r>
            <a:endParaRPr lang="en-GB" sz="1800" dirty="0">
              <a:solidFill>
                <a:schemeClr val="bg1"/>
              </a:solidFill>
              <a:effectLst/>
              <a:ea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17639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867A-1F4F-425A-AF85-AAA7EB051944}"/>
              </a:ext>
            </a:extLst>
          </p:cNvPr>
          <p:cNvSpPr>
            <a:spLocks noGrp="1"/>
          </p:cNvSpPr>
          <p:nvPr>
            <p:ph type="title"/>
          </p:nvPr>
        </p:nvSpPr>
        <p:spPr/>
        <p:txBody>
          <a:bodyPr/>
          <a:lstStyle/>
          <a:p>
            <a:r>
              <a:rPr lang="en-GB" dirty="0">
                <a:solidFill>
                  <a:schemeClr val="bg1"/>
                </a:solidFill>
              </a:rPr>
              <a:t>What was offered</a:t>
            </a:r>
          </a:p>
        </p:txBody>
      </p:sp>
      <p:sp>
        <p:nvSpPr>
          <p:cNvPr id="3" name="Content Placeholder 2">
            <a:extLst>
              <a:ext uri="{FF2B5EF4-FFF2-40B4-BE49-F238E27FC236}">
                <a16:creationId xmlns:a16="http://schemas.microsoft.com/office/drawing/2014/main" id="{3EBD680E-C945-49A7-8798-8E24C596EBBD}"/>
              </a:ext>
            </a:extLst>
          </p:cNvPr>
          <p:cNvSpPr>
            <a:spLocks noGrp="1"/>
          </p:cNvSpPr>
          <p:nvPr>
            <p:ph idx="1"/>
          </p:nvPr>
        </p:nvSpPr>
        <p:spPr/>
        <p:txBody>
          <a:bodyPr/>
          <a:lstStyle/>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Health Drop-in sessions – In these sessions young people can access support around many topics, specifically: sexual health, drugs and alcohol, smoking, emotional and mental health, healthy lifestyles, eating and healthy living and careers advice.</a:t>
            </a:r>
          </a:p>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Young people make informed choices around specific choices. Young people in Guildford emotionally and physically healthier. Reduction in teenage pregnancy and STI’s in Guildford. Young people have one place to access all support needed.</a:t>
            </a:r>
            <a:endParaRPr lang="en-GB" sz="1800" dirty="0">
              <a:solidFill>
                <a:schemeClr val="bg1"/>
              </a:solidFill>
              <a:effectLst/>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solidFill>
                  <a:schemeClr val="bg1"/>
                </a:solidFill>
                <a:effectLst/>
                <a:ea typeface="Times New Roman" panose="02020603050405020304" pitchFamily="18" charset="0"/>
              </a:rPr>
              <a:t>Harm reduction</a:t>
            </a:r>
          </a:p>
          <a:p>
            <a:pPr>
              <a:buFont typeface="Arial" panose="020B0604020202020204" pitchFamily="34" charset="0"/>
              <a:buChar char="•"/>
            </a:pPr>
            <a:r>
              <a:rPr lang="en-US" sz="1800" dirty="0">
                <a:solidFill>
                  <a:schemeClr val="bg1"/>
                </a:solidFill>
              </a:rPr>
              <a:t>CYP Haven </a:t>
            </a:r>
            <a:r>
              <a:rPr lang="en-US" sz="1800" dirty="0">
                <a:hlinkClick r:id="rId2"/>
              </a:rPr>
              <a:t>https://www.cyphaven.net/</a:t>
            </a:r>
            <a:r>
              <a:rPr lang="en-US" sz="1800" dirty="0"/>
              <a:t> </a:t>
            </a:r>
            <a:endParaRPr lang="en-GB" dirty="0"/>
          </a:p>
        </p:txBody>
      </p:sp>
    </p:spTree>
    <p:extLst>
      <p:ext uri="{BB962C8B-B14F-4D97-AF65-F5344CB8AC3E}">
        <p14:creationId xmlns:p14="http://schemas.microsoft.com/office/powerpoint/2010/main" val="2631225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36025-86DE-46FF-B326-B53CE878D861}"/>
              </a:ext>
            </a:extLst>
          </p:cNvPr>
          <p:cNvSpPr>
            <a:spLocks noGrp="1"/>
          </p:cNvSpPr>
          <p:nvPr>
            <p:ph type="title"/>
          </p:nvPr>
        </p:nvSpPr>
        <p:spPr/>
        <p:txBody>
          <a:bodyPr/>
          <a:lstStyle/>
          <a:p>
            <a:r>
              <a:rPr lang="en-GB" dirty="0">
                <a:solidFill>
                  <a:schemeClr val="bg1"/>
                </a:solidFill>
              </a:rPr>
              <a:t>What youth work services or provisions are needed here?</a:t>
            </a:r>
          </a:p>
        </p:txBody>
      </p:sp>
      <p:sp>
        <p:nvSpPr>
          <p:cNvPr id="3" name="Content Placeholder 2">
            <a:extLst>
              <a:ext uri="{FF2B5EF4-FFF2-40B4-BE49-F238E27FC236}">
                <a16:creationId xmlns:a16="http://schemas.microsoft.com/office/drawing/2014/main" id="{1D14720F-A780-45A7-824D-3D9F11A53D37}"/>
              </a:ext>
            </a:extLst>
          </p:cNvPr>
          <p:cNvSpPr>
            <a:spLocks noGrp="1"/>
          </p:cNvSpPr>
          <p:nvPr>
            <p:ph idx="1"/>
          </p:nvPr>
        </p:nvSpPr>
        <p:spPr/>
        <p:txBody>
          <a:bodyPr>
            <a:normAutofit/>
          </a:bodyPr>
          <a:lstStyle/>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A number of wards were identified with noticeable needs of young people compared to the rest of Guildford or Surrey. Holy Trinity, Friary, Onslow and St Nicolas’s all have one or more of the following indices higher than average:</a:t>
            </a:r>
            <a:endParaRPr lang="en-GB" sz="1800" dirty="0">
              <a:solidFill>
                <a:schemeClr val="bg1"/>
              </a:solidFill>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YRI or Substantive Outcome</a:t>
            </a:r>
            <a:endParaRPr lang="en-GB" sz="1800" dirty="0">
              <a:solidFill>
                <a:schemeClr val="bg1"/>
              </a:solidFill>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Children in Need</a:t>
            </a:r>
            <a:endParaRPr lang="en-GB" sz="1800" dirty="0">
              <a:solidFill>
                <a:schemeClr val="bg1"/>
              </a:solidFill>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RONI</a:t>
            </a:r>
            <a:endParaRPr lang="en-GB" sz="1800" dirty="0">
              <a:solidFill>
                <a:schemeClr val="bg1"/>
              </a:solidFill>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SEND</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These young people do not  live in areas where they are able to access a youth </a:t>
            </a:r>
            <a:r>
              <a:rPr lang="en-US" sz="1800" dirty="0" err="1">
                <a:solidFill>
                  <a:schemeClr val="bg1"/>
                </a:solidFill>
                <a:effectLst/>
                <a:ea typeface="Times New Roman" panose="02020603050405020304" pitchFamily="18" charset="0"/>
                <a:cs typeface="Times New Roman" panose="02020603050405020304" pitchFamily="18" charset="0"/>
              </a:rPr>
              <a:t>centre</a:t>
            </a:r>
            <a:r>
              <a:rPr lang="en-US" sz="1800" dirty="0">
                <a:solidFill>
                  <a:schemeClr val="bg1"/>
                </a:solidFill>
                <a:effectLst/>
                <a:ea typeface="Times New Roman" panose="02020603050405020304" pitchFamily="18" charset="0"/>
                <a:cs typeface="Times New Roman" panose="02020603050405020304" pitchFamily="18" charset="0"/>
              </a:rPr>
              <a:t> are able to access the same provision as those who can.</a:t>
            </a:r>
            <a:endParaRPr lang="en-GB" sz="1800" dirty="0">
              <a:solidFill>
                <a:schemeClr val="bg1"/>
              </a:solidFill>
              <a:effectLst/>
              <a:ea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5956533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05D1-6051-4A44-844C-A0445816D2AF}"/>
              </a:ext>
            </a:extLst>
          </p:cNvPr>
          <p:cNvSpPr>
            <a:spLocks noGrp="1"/>
          </p:cNvSpPr>
          <p:nvPr>
            <p:ph type="title"/>
          </p:nvPr>
        </p:nvSpPr>
        <p:spPr/>
        <p:txBody>
          <a:bodyPr/>
          <a:lstStyle/>
          <a:p>
            <a:r>
              <a:rPr lang="en-GB" dirty="0">
                <a:solidFill>
                  <a:schemeClr val="bg1"/>
                </a:solidFill>
              </a:rPr>
              <a:t>What was offered</a:t>
            </a:r>
          </a:p>
        </p:txBody>
      </p:sp>
      <p:sp>
        <p:nvSpPr>
          <p:cNvPr id="3" name="Content Placeholder 2">
            <a:extLst>
              <a:ext uri="{FF2B5EF4-FFF2-40B4-BE49-F238E27FC236}">
                <a16:creationId xmlns:a16="http://schemas.microsoft.com/office/drawing/2014/main" id="{7AD8E6C4-804F-4C25-B0B2-18E2E5251959}"/>
              </a:ext>
            </a:extLst>
          </p:cNvPr>
          <p:cNvSpPr>
            <a:spLocks noGrp="1"/>
          </p:cNvSpPr>
          <p:nvPr>
            <p:ph idx="1"/>
          </p:nvPr>
        </p:nvSpPr>
        <p:spPr/>
        <p:txBody>
          <a:bodyPr>
            <a:normAutofit/>
          </a:bodyPr>
          <a:lstStyle/>
          <a:p>
            <a:pPr algn="just">
              <a:buFont typeface="Arial" panose="020B0604020202020204" pitchFamily="34" charset="0"/>
              <a:buChar char="•"/>
              <a:tabLst>
                <a:tab pos="2400300" algn="l"/>
              </a:tabLst>
            </a:pPr>
            <a:r>
              <a:rPr lang="en-US" sz="1800" dirty="0">
                <a:solidFill>
                  <a:schemeClr val="bg1"/>
                </a:solidFill>
                <a:effectLst/>
                <a:ea typeface="Times New Roman" panose="02020603050405020304" pitchFamily="18" charset="0"/>
                <a:cs typeface="Times New Roman" panose="02020603050405020304" pitchFamily="18" charset="0"/>
              </a:rPr>
              <a:t>Detached Provision – Offer young people new and exciting opportunities through generic activities. Offer young people social and personal development and support their learning in relation to this. Young people engage in decisions affecting their sessions and the club.</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Young people raise aspirations and increase their employability.</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 Meet needs in more rural areas or target specific areas as and when needed.</a:t>
            </a:r>
            <a:endParaRPr lang="en-GB" sz="1800" dirty="0">
              <a:solidFill>
                <a:schemeClr val="bg1"/>
              </a:solidFill>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solidFill>
                  <a:schemeClr val="bg1"/>
                </a:solidFill>
                <a:effectLst/>
                <a:ea typeface="Times New Roman" panose="02020603050405020304" pitchFamily="18" charset="0"/>
                <a:cs typeface="Times New Roman" panose="02020603050405020304" pitchFamily="18" charset="0"/>
              </a:rPr>
              <a:t>Young people engage in wide opportunities in a safe and appropriate environment. Young people learn about acceptable behavior within the community and wider society. Young people are able to function in society in appropriate way. Young people challenge themselves to new experiences.</a:t>
            </a:r>
          </a:p>
          <a:p>
            <a:pPr algn="just">
              <a:buFont typeface="Arial" panose="020B0604020202020204" pitchFamily="34" charset="0"/>
              <a:buChar char="•"/>
            </a:pPr>
            <a:r>
              <a:rPr lang="en-US" sz="1800" dirty="0">
                <a:solidFill>
                  <a:schemeClr val="bg1"/>
                </a:solidFill>
                <a:ea typeface="Times New Roman" panose="02020603050405020304" pitchFamily="18" charset="0"/>
                <a:cs typeface="Times New Roman" panose="02020603050405020304" pitchFamily="18" charset="0"/>
              </a:rPr>
              <a:t>SEND specific session to be held in central youth </a:t>
            </a:r>
            <a:r>
              <a:rPr lang="en-US" sz="1800" dirty="0" err="1">
                <a:solidFill>
                  <a:schemeClr val="bg1"/>
                </a:solidFill>
                <a:ea typeface="Times New Roman" panose="02020603050405020304" pitchFamily="18" charset="0"/>
                <a:cs typeface="Times New Roman" panose="02020603050405020304" pitchFamily="18" charset="0"/>
              </a:rPr>
              <a:t>centre</a:t>
            </a:r>
            <a:r>
              <a:rPr lang="en-US" sz="1800" dirty="0">
                <a:solidFill>
                  <a:schemeClr val="bg1"/>
                </a:solidFill>
                <a:ea typeface="Times New Roman" panose="02020603050405020304" pitchFamily="18" charset="0"/>
                <a:cs typeface="Times New Roman" panose="02020603050405020304" pitchFamily="18" charset="0"/>
              </a:rPr>
              <a:t> in Guildford.</a:t>
            </a:r>
            <a:endParaRPr lang="en-GB" sz="1800" dirty="0">
              <a:solidFill>
                <a:schemeClr val="bg1"/>
              </a:solidFill>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5563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6F230-326D-43D9-A6B8-CDD1A8F0F3AC}"/>
              </a:ext>
            </a:extLst>
          </p:cNvPr>
          <p:cNvSpPr>
            <a:spLocks noGrp="1"/>
          </p:cNvSpPr>
          <p:nvPr>
            <p:ph type="title"/>
          </p:nvPr>
        </p:nvSpPr>
        <p:spPr/>
        <p:txBody>
          <a:bodyPr/>
          <a:lstStyle/>
          <a:p>
            <a:r>
              <a:rPr lang="en-GB" dirty="0">
                <a:solidFill>
                  <a:schemeClr val="bg1"/>
                </a:solidFill>
              </a:rPr>
              <a:t>Group activity</a:t>
            </a:r>
          </a:p>
        </p:txBody>
      </p:sp>
      <p:sp>
        <p:nvSpPr>
          <p:cNvPr id="3" name="Content Placeholder 2">
            <a:extLst>
              <a:ext uri="{FF2B5EF4-FFF2-40B4-BE49-F238E27FC236}">
                <a16:creationId xmlns:a16="http://schemas.microsoft.com/office/drawing/2014/main" id="{CACFEC39-7AD1-478A-AC77-B00B11262189}"/>
              </a:ext>
            </a:extLst>
          </p:cNvPr>
          <p:cNvSpPr>
            <a:spLocks noGrp="1"/>
          </p:cNvSpPr>
          <p:nvPr>
            <p:ph idx="1"/>
          </p:nvPr>
        </p:nvSpPr>
        <p:spPr/>
        <p:txBody>
          <a:bodyPr/>
          <a:lstStyle/>
          <a:p>
            <a:pPr marL="0" indent="0">
              <a:buNone/>
            </a:pPr>
            <a:r>
              <a:rPr lang="en-GB" sz="2400" dirty="0">
                <a:solidFill>
                  <a:schemeClr val="bg1"/>
                </a:solidFill>
              </a:rPr>
              <a:t>In your group Consider the youth provision you are working in.</a:t>
            </a:r>
          </a:p>
          <a:p>
            <a:pPr>
              <a:buFont typeface="Arial" panose="020B0604020202020204" pitchFamily="34" charset="0"/>
              <a:buChar char="•"/>
            </a:pPr>
            <a:r>
              <a:rPr lang="en-GB" sz="2400" dirty="0">
                <a:solidFill>
                  <a:schemeClr val="bg1"/>
                </a:solidFill>
              </a:rPr>
              <a:t>Is the service/youth club a reflective service?</a:t>
            </a:r>
          </a:p>
          <a:p>
            <a:pPr>
              <a:buFont typeface="Arial" panose="020B0604020202020204" pitchFamily="34" charset="0"/>
              <a:buChar char="•"/>
            </a:pPr>
            <a:r>
              <a:rPr lang="en-GB" sz="2400" dirty="0">
                <a:solidFill>
                  <a:schemeClr val="bg1"/>
                </a:solidFill>
              </a:rPr>
              <a:t>Are there any needs of the young people not currently being met? </a:t>
            </a:r>
          </a:p>
          <a:p>
            <a:pPr>
              <a:buFont typeface="Arial" panose="020B0604020202020204" pitchFamily="34" charset="0"/>
              <a:buChar char="•"/>
            </a:pPr>
            <a:r>
              <a:rPr lang="en-GB" sz="2400" dirty="0">
                <a:solidFill>
                  <a:schemeClr val="bg1"/>
                </a:solidFill>
              </a:rPr>
              <a:t>What provisions could be put in place to work with these young people?</a:t>
            </a:r>
          </a:p>
          <a:p>
            <a:pPr marL="0" indent="0">
              <a:buNone/>
            </a:pPr>
            <a:r>
              <a:rPr lang="en-GB" sz="2400" dirty="0">
                <a:solidFill>
                  <a:schemeClr val="bg1"/>
                </a:solidFill>
              </a:rPr>
              <a:t>Feedback</a:t>
            </a:r>
          </a:p>
          <a:p>
            <a:endParaRPr lang="en-GB" dirty="0"/>
          </a:p>
        </p:txBody>
      </p:sp>
    </p:spTree>
    <p:extLst>
      <p:ext uri="{BB962C8B-B14F-4D97-AF65-F5344CB8AC3E}">
        <p14:creationId xmlns:p14="http://schemas.microsoft.com/office/powerpoint/2010/main" val="862496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41DEB-ED5D-4309-AD05-389FC308E218}"/>
              </a:ext>
            </a:extLst>
          </p:cNvPr>
          <p:cNvSpPr>
            <a:spLocks noGrp="1"/>
          </p:cNvSpPr>
          <p:nvPr>
            <p:ph type="ctrTitle"/>
          </p:nvPr>
        </p:nvSpPr>
        <p:spPr/>
        <p:txBody>
          <a:bodyPr/>
          <a:lstStyle/>
          <a:p>
            <a:r>
              <a:rPr lang="en-GB" dirty="0">
                <a:solidFill>
                  <a:schemeClr val="bg1"/>
                </a:solidFill>
              </a:rPr>
              <a:t>Moral Panic and Youth Work </a:t>
            </a:r>
          </a:p>
        </p:txBody>
      </p:sp>
      <p:sp>
        <p:nvSpPr>
          <p:cNvPr id="3" name="Subtitle 2">
            <a:extLst>
              <a:ext uri="{FF2B5EF4-FFF2-40B4-BE49-F238E27FC236}">
                <a16:creationId xmlns:a16="http://schemas.microsoft.com/office/drawing/2014/main" id="{52B6FAB2-1491-4D4C-9586-EBB88B491DA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80137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9D1-FB91-4921-A138-B392E1103167}"/>
              </a:ext>
            </a:extLst>
          </p:cNvPr>
          <p:cNvSpPr>
            <a:spLocks noGrp="1"/>
          </p:cNvSpPr>
          <p:nvPr>
            <p:ph type="title"/>
          </p:nvPr>
        </p:nvSpPr>
        <p:spPr/>
        <p:txBody>
          <a:bodyPr/>
          <a:lstStyle/>
          <a:p>
            <a:r>
              <a:rPr lang="en-GB" dirty="0">
                <a:solidFill>
                  <a:schemeClr val="bg1"/>
                </a:solidFill>
              </a:rPr>
              <a:t>Activity</a:t>
            </a:r>
          </a:p>
        </p:txBody>
      </p:sp>
      <p:sp>
        <p:nvSpPr>
          <p:cNvPr id="3" name="Content Placeholder 2">
            <a:extLst>
              <a:ext uri="{FF2B5EF4-FFF2-40B4-BE49-F238E27FC236}">
                <a16:creationId xmlns:a16="http://schemas.microsoft.com/office/drawing/2014/main" id="{35A86774-73A4-4B65-8BC5-5C7C8D818120}"/>
              </a:ext>
            </a:extLst>
          </p:cNvPr>
          <p:cNvSpPr>
            <a:spLocks noGrp="1"/>
          </p:cNvSpPr>
          <p:nvPr>
            <p:ph idx="1"/>
          </p:nvPr>
        </p:nvSpPr>
        <p:spPr/>
        <p:txBody>
          <a:bodyPr>
            <a:normAutofit/>
          </a:bodyPr>
          <a:lstStyle/>
          <a:p>
            <a:pPr>
              <a:spcBef>
                <a:spcPts val="600"/>
              </a:spcBef>
              <a:spcAft>
                <a:spcPts val="600"/>
              </a:spcAft>
            </a:pPr>
            <a:r>
              <a:rPr lang="en-GB" altLang="en-US" sz="2400" dirty="0">
                <a:solidFill>
                  <a:schemeClr val="bg1"/>
                </a:solidFill>
              </a:rPr>
              <a:t>In this group can you</a:t>
            </a:r>
          </a:p>
          <a:p>
            <a:pPr>
              <a:spcBef>
                <a:spcPts val="600"/>
              </a:spcBef>
              <a:spcAft>
                <a:spcPts val="600"/>
              </a:spcAft>
              <a:buFont typeface="Arial" panose="020B0604020202020204" pitchFamily="34" charset="0"/>
              <a:buChar char="•"/>
            </a:pPr>
            <a:r>
              <a:rPr lang="en-GB" altLang="en-US" sz="2400" dirty="0">
                <a:solidFill>
                  <a:schemeClr val="bg1"/>
                </a:solidFill>
              </a:rPr>
              <a:t>Write down all the negative things that you have heard about young people </a:t>
            </a:r>
          </a:p>
          <a:p>
            <a:pPr>
              <a:spcBef>
                <a:spcPts val="600"/>
              </a:spcBef>
              <a:spcAft>
                <a:spcPts val="600"/>
              </a:spcAft>
              <a:buFont typeface="Arial" panose="020B0604020202020204" pitchFamily="34" charset="0"/>
              <a:buChar char="•"/>
            </a:pPr>
            <a:r>
              <a:rPr lang="en-GB" altLang="en-US" sz="2400" dirty="0">
                <a:solidFill>
                  <a:schemeClr val="bg1"/>
                </a:solidFill>
              </a:rPr>
              <a:t>Then write a list of all the positive things you have heard regarding young people.</a:t>
            </a:r>
          </a:p>
          <a:p>
            <a:pPr marL="0" indent="0">
              <a:spcBef>
                <a:spcPts val="600"/>
              </a:spcBef>
              <a:spcAft>
                <a:spcPts val="600"/>
              </a:spcAft>
              <a:buNone/>
            </a:pPr>
            <a:r>
              <a:rPr lang="en-GB" altLang="en-US" sz="2400" dirty="0">
                <a:solidFill>
                  <a:schemeClr val="bg1"/>
                </a:solidFill>
              </a:rPr>
              <a:t>Consider the media, what you hear on the street, general assumptions of young people</a:t>
            </a:r>
          </a:p>
          <a:p>
            <a:pPr>
              <a:spcBef>
                <a:spcPts val="600"/>
              </a:spcBef>
              <a:spcAft>
                <a:spcPts val="600"/>
              </a:spcAft>
              <a:buFont typeface="Arial" panose="020B0604020202020204" pitchFamily="34" charset="0"/>
              <a:buChar char="•"/>
            </a:pPr>
            <a:endParaRPr lang="en-GB" altLang="en-US" sz="2400" dirty="0"/>
          </a:p>
          <a:p>
            <a:endParaRPr lang="en-GB" dirty="0"/>
          </a:p>
        </p:txBody>
      </p:sp>
    </p:spTree>
    <p:extLst>
      <p:ext uri="{BB962C8B-B14F-4D97-AF65-F5344CB8AC3E}">
        <p14:creationId xmlns:p14="http://schemas.microsoft.com/office/powerpoint/2010/main" val="830560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E9A-6EC0-456C-AA2E-293092C0D94A}"/>
              </a:ext>
            </a:extLst>
          </p:cNvPr>
          <p:cNvSpPr>
            <a:spLocks noGrp="1"/>
          </p:cNvSpPr>
          <p:nvPr>
            <p:ph type="title"/>
          </p:nvPr>
        </p:nvSpPr>
        <p:spPr/>
        <p:txBody>
          <a:bodyPr/>
          <a:lstStyle/>
          <a:p>
            <a:r>
              <a:rPr lang="en-GB" dirty="0">
                <a:solidFill>
                  <a:schemeClr val="bg1"/>
                </a:solidFill>
              </a:rPr>
              <a:t>Feedback</a:t>
            </a:r>
          </a:p>
        </p:txBody>
      </p:sp>
      <p:sp>
        <p:nvSpPr>
          <p:cNvPr id="3" name="Content Placeholder 2">
            <a:extLst>
              <a:ext uri="{FF2B5EF4-FFF2-40B4-BE49-F238E27FC236}">
                <a16:creationId xmlns:a16="http://schemas.microsoft.com/office/drawing/2014/main" id="{5DE8EDDA-C4A4-4EED-9B74-EB485B926EB6}"/>
              </a:ext>
            </a:extLst>
          </p:cNvPr>
          <p:cNvSpPr>
            <a:spLocks noGrp="1"/>
          </p:cNvSpPr>
          <p:nvPr>
            <p:ph idx="1"/>
          </p:nvPr>
        </p:nvSpPr>
        <p:spPr/>
        <p:txBody>
          <a:bodyPr/>
          <a:lstStyle/>
          <a:p>
            <a:pPr>
              <a:buFont typeface="Arial" panose="020B0604020202020204" pitchFamily="34" charset="0"/>
              <a:buChar char="•"/>
            </a:pPr>
            <a:r>
              <a:rPr lang="en-GB" sz="2400" dirty="0">
                <a:solidFill>
                  <a:schemeClr val="bg1"/>
                </a:solidFill>
              </a:rPr>
              <a:t>If we compare our 2 lists… </a:t>
            </a:r>
          </a:p>
          <a:p>
            <a:pPr>
              <a:buFont typeface="Arial" panose="020B0604020202020204" pitchFamily="34" charset="0"/>
              <a:buChar char="•"/>
            </a:pPr>
            <a:r>
              <a:rPr lang="en-GB" sz="2400" dirty="0">
                <a:solidFill>
                  <a:schemeClr val="bg1"/>
                </a:solidFill>
              </a:rPr>
              <a:t>What was the easier list to come up with? Why?</a:t>
            </a:r>
          </a:p>
          <a:p>
            <a:pPr>
              <a:buFont typeface="Arial" panose="020B0604020202020204" pitchFamily="34" charset="0"/>
              <a:buChar char="•"/>
            </a:pPr>
            <a:r>
              <a:rPr lang="en-GB" sz="2400" dirty="0">
                <a:solidFill>
                  <a:schemeClr val="bg1"/>
                </a:solidFill>
              </a:rPr>
              <a:t>Do we have different views because of the roles we have as youth workers?</a:t>
            </a:r>
          </a:p>
          <a:p>
            <a:endParaRPr lang="en-GB" dirty="0"/>
          </a:p>
        </p:txBody>
      </p:sp>
    </p:spTree>
    <p:extLst>
      <p:ext uri="{BB962C8B-B14F-4D97-AF65-F5344CB8AC3E}">
        <p14:creationId xmlns:p14="http://schemas.microsoft.com/office/powerpoint/2010/main" val="3104615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3147-F6EA-48DE-AF8E-8473328F0E4D}"/>
              </a:ext>
            </a:extLst>
          </p:cNvPr>
          <p:cNvSpPr>
            <a:spLocks noGrp="1"/>
          </p:cNvSpPr>
          <p:nvPr>
            <p:ph type="title"/>
          </p:nvPr>
        </p:nvSpPr>
        <p:spPr/>
        <p:txBody>
          <a:bodyPr/>
          <a:lstStyle/>
          <a:p>
            <a:r>
              <a:rPr lang="en-GB" dirty="0">
                <a:solidFill>
                  <a:schemeClr val="bg1"/>
                </a:solidFill>
              </a:rPr>
              <a:t>Representation of young people</a:t>
            </a:r>
          </a:p>
        </p:txBody>
      </p:sp>
      <p:sp>
        <p:nvSpPr>
          <p:cNvPr id="3" name="Content Placeholder 2">
            <a:extLst>
              <a:ext uri="{FF2B5EF4-FFF2-40B4-BE49-F238E27FC236}">
                <a16:creationId xmlns:a16="http://schemas.microsoft.com/office/drawing/2014/main" id="{05FC0CA4-AF62-4719-BD47-7FFECD53E233}"/>
              </a:ext>
            </a:extLst>
          </p:cNvPr>
          <p:cNvSpPr>
            <a:spLocks noGrp="1"/>
          </p:cNvSpPr>
          <p:nvPr>
            <p:ph idx="1"/>
          </p:nvPr>
        </p:nvSpPr>
        <p:spPr/>
        <p:txBody>
          <a:bodyPr/>
          <a:lstStyle/>
          <a:p>
            <a:r>
              <a:rPr lang="en-GB" sz="2400" dirty="0">
                <a:solidFill>
                  <a:schemeClr val="bg1"/>
                </a:solidFill>
              </a:rPr>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a:p>
            <a:r>
              <a:rPr lang="en-GB" dirty="0">
                <a:solidFill>
                  <a:schemeClr val="bg1"/>
                </a:solidFill>
              </a:rPr>
              <a:t>(Adams and </a:t>
            </a:r>
            <a:r>
              <a:rPr lang="en-GB" dirty="0" err="1">
                <a:solidFill>
                  <a:schemeClr val="bg1"/>
                </a:solidFill>
              </a:rPr>
              <a:t>Berzonsky</a:t>
            </a:r>
            <a:r>
              <a:rPr lang="en-GB" dirty="0">
                <a:solidFill>
                  <a:schemeClr val="bg1"/>
                </a:solidFill>
              </a:rPr>
              <a:t>, 2006, p. xxii). </a:t>
            </a:r>
          </a:p>
          <a:p>
            <a:endParaRPr lang="en-GB" dirty="0"/>
          </a:p>
        </p:txBody>
      </p:sp>
    </p:spTree>
    <p:extLst>
      <p:ext uri="{BB962C8B-B14F-4D97-AF65-F5344CB8AC3E}">
        <p14:creationId xmlns:p14="http://schemas.microsoft.com/office/powerpoint/2010/main" val="2768241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856A6-5A45-4F21-AB81-7236E490C5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3D5035-E93A-4472-BB8E-07C3B02D0D6B}"/>
              </a:ext>
            </a:extLst>
          </p:cNvPr>
          <p:cNvSpPr>
            <a:spLocks noGrp="1"/>
          </p:cNvSpPr>
          <p:nvPr>
            <p:ph idx="1"/>
          </p:nvPr>
        </p:nvSpPr>
        <p:spPr/>
        <p:txBody>
          <a:bodyPr/>
          <a:lstStyle/>
          <a:p>
            <a:pPr>
              <a:buFont typeface="Arial" panose="020B0604020202020204" pitchFamily="34" charset="0"/>
              <a:buChar char="•"/>
            </a:pPr>
            <a:r>
              <a:rPr lang="en-US" altLang="en-US" dirty="0">
                <a:solidFill>
                  <a:schemeClr val="bg1"/>
                </a:solidFill>
              </a:rPr>
              <a:t>A lot of the discussions around young people to focuses on the negative images and behavior.</a:t>
            </a:r>
          </a:p>
          <a:p>
            <a:pPr>
              <a:buFont typeface="Arial" panose="020B0604020202020204" pitchFamily="34" charset="0"/>
              <a:buChar char="•"/>
            </a:pPr>
            <a:r>
              <a:rPr lang="en-US" altLang="en-US" dirty="0">
                <a:solidFill>
                  <a:schemeClr val="bg1"/>
                </a:solidFill>
              </a:rPr>
              <a:t>Young people are portrayed by the media, politics and society in general as troubled and troublesome, politically apathetic, risk takers and as self interested. </a:t>
            </a:r>
          </a:p>
          <a:p>
            <a:pPr>
              <a:buFont typeface="Arial" panose="020B0604020202020204" pitchFamily="34" charset="0"/>
              <a:buChar char="•"/>
            </a:pPr>
            <a:r>
              <a:rPr lang="en-US" altLang="en-US" dirty="0">
                <a:solidFill>
                  <a:schemeClr val="bg1"/>
                </a:solidFill>
              </a:rPr>
              <a:t>However, reality is that, many young people are actively engaged as citizens in their local, national and international communities </a:t>
            </a:r>
          </a:p>
          <a:p>
            <a:pPr>
              <a:buFont typeface="Arial" panose="020B0604020202020204" pitchFamily="34" charset="0"/>
              <a:buChar char="•"/>
            </a:pPr>
            <a:r>
              <a:rPr lang="en-US" altLang="en-US" dirty="0">
                <a:solidFill>
                  <a:schemeClr val="bg1"/>
                </a:solidFill>
              </a:rPr>
              <a:t>Young people are a positive action for change working towards better rights and an improved way of life for themselves and others. </a:t>
            </a:r>
          </a:p>
          <a:p>
            <a:pPr>
              <a:buFont typeface="Arial" panose="020B0604020202020204" pitchFamily="34" charset="0"/>
              <a:buChar char="•"/>
            </a:pPr>
            <a:r>
              <a:rPr lang="en-US" altLang="en-US" dirty="0">
                <a:solidFill>
                  <a:schemeClr val="bg1"/>
                </a:solidFill>
              </a:rPr>
              <a:t>This has been supported by research such as that carried out by Kar &amp; Devi (2018)</a:t>
            </a:r>
          </a:p>
        </p:txBody>
      </p:sp>
    </p:spTree>
    <p:extLst>
      <p:ext uri="{BB962C8B-B14F-4D97-AF65-F5344CB8AC3E}">
        <p14:creationId xmlns:p14="http://schemas.microsoft.com/office/powerpoint/2010/main" val="3411416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AC13-7981-4C8C-8C29-F3D977BFDF6B}"/>
              </a:ext>
            </a:extLst>
          </p:cNvPr>
          <p:cNvSpPr>
            <a:spLocks noGrp="1"/>
          </p:cNvSpPr>
          <p:nvPr>
            <p:ph type="title"/>
          </p:nvPr>
        </p:nvSpPr>
        <p:spPr/>
        <p:txBody>
          <a:bodyPr/>
          <a:lstStyle/>
          <a:p>
            <a:r>
              <a:rPr lang="en-GB" dirty="0">
                <a:solidFill>
                  <a:schemeClr val="bg1"/>
                </a:solidFill>
              </a:rPr>
              <a:t>What is a moral panic?</a:t>
            </a:r>
          </a:p>
        </p:txBody>
      </p:sp>
      <p:sp>
        <p:nvSpPr>
          <p:cNvPr id="3" name="Content Placeholder 2">
            <a:extLst>
              <a:ext uri="{FF2B5EF4-FFF2-40B4-BE49-F238E27FC236}">
                <a16:creationId xmlns:a16="http://schemas.microsoft.com/office/drawing/2014/main" id="{D7AB4BA5-54AF-4808-9F44-6873E102E009}"/>
              </a:ext>
            </a:extLst>
          </p:cNvPr>
          <p:cNvSpPr>
            <a:spLocks noGrp="1"/>
          </p:cNvSpPr>
          <p:nvPr>
            <p:ph idx="1"/>
          </p:nvPr>
        </p:nvSpPr>
        <p:spPr/>
        <p:txBody>
          <a:bodyPr>
            <a:normAutofit/>
          </a:bodyPr>
          <a:lstStyle/>
          <a:p>
            <a:pPr>
              <a:buFont typeface="Arial" panose="020B0604020202020204" pitchFamily="34" charset="0"/>
              <a:buChar char="•"/>
            </a:pPr>
            <a:r>
              <a:rPr lang="en-GB" dirty="0">
                <a:solidFill>
                  <a:schemeClr val="bg1"/>
                </a:solidFill>
              </a:rPr>
              <a:t>What’s your definition of a moral panic?</a:t>
            </a:r>
          </a:p>
          <a:p>
            <a:pPr>
              <a:buFont typeface="Arial" panose="020B0604020202020204" pitchFamily="34" charset="0"/>
              <a:buChar char="•"/>
            </a:pPr>
            <a:r>
              <a:rPr lang="en-US" altLang="en-US" sz="1800" dirty="0">
                <a:solidFill>
                  <a:schemeClr val="bg1"/>
                </a:solidFill>
              </a:rPr>
              <a:t>Cohen (1972) defines the occurrence of a moral panic as: A condition, episode, person or group of persons (who) emerged to become defined as a threat to societal values and interest. </a:t>
            </a:r>
          </a:p>
          <a:p>
            <a:pPr>
              <a:buFont typeface="Arial" panose="020B0604020202020204" pitchFamily="34" charset="0"/>
              <a:buChar char="•"/>
            </a:pPr>
            <a:r>
              <a:rPr lang="en-US" altLang="en-US" sz="1800" dirty="0">
                <a:solidFill>
                  <a:schemeClr val="bg1"/>
                </a:solidFill>
              </a:rPr>
              <a:t>Moral Panic occurs when a condition, episode, person or group of people (in our case young people) emerges to become defined as a threat to social values and interests.</a:t>
            </a:r>
          </a:p>
          <a:p>
            <a:pPr>
              <a:buFont typeface="Arial" panose="020B0604020202020204" pitchFamily="34" charset="0"/>
              <a:buChar char="•"/>
            </a:pPr>
            <a:r>
              <a:rPr lang="en-GB" altLang="en-US" sz="1800" dirty="0">
                <a:solidFill>
                  <a:schemeClr val="bg1"/>
                </a:solidFill>
              </a:rPr>
              <a:t>Cohen is not saying here that a particular issue, risk or threat does not exist but that it may be exaggerated out of proportion by those he describes as moral entrepreneurs such as the media, politicians, or other viewed as in authority or as ‘experts’. </a:t>
            </a:r>
          </a:p>
          <a:p>
            <a:endParaRPr lang="en-US" altLang="en-US" sz="1800" dirty="0"/>
          </a:p>
          <a:p>
            <a:endParaRPr lang="en-GB" dirty="0"/>
          </a:p>
        </p:txBody>
      </p:sp>
    </p:spTree>
    <p:extLst>
      <p:ext uri="{BB962C8B-B14F-4D97-AF65-F5344CB8AC3E}">
        <p14:creationId xmlns:p14="http://schemas.microsoft.com/office/powerpoint/2010/main" val="397132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C213-95D7-4C14-B8D4-99BA9672F4ED}"/>
              </a:ext>
            </a:extLst>
          </p:cNvPr>
          <p:cNvSpPr>
            <a:spLocks noGrp="1"/>
          </p:cNvSpPr>
          <p:nvPr>
            <p:ph type="title"/>
          </p:nvPr>
        </p:nvSpPr>
        <p:spPr/>
        <p:txBody>
          <a:bodyPr/>
          <a:lstStyle/>
          <a:p>
            <a:r>
              <a:rPr lang="en-GB" dirty="0">
                <a:solidFill>
                  <a:schemeClr val="bg1"/>
                </a:solidFill>
              </a:rPr>
              <a:t>Cohen’s 5 stages of moral panic</a:t>
            </a:r>
          </a:p>
        </p:txBody>
      </p:sp>
      <p:sp>
        <p:nvSpPr>
          <p:cNvPr id="3" name="Content Placeholder 2">
            <a:extLst>
              <a:ext uri="{FF2B5EF4-FFF2-40B4-BE49-F238E27FC236}">
                <a16:creationId xmlns:a16="http://schemas.microsoft.com/office/drawing/2014/main" id="{44701928-E5D2-41C6-9854-F52B8CAD5FBA}"/>
              </a:ext>
            </a:extLst>
          </p:cNvPr>
          <p:cNvSpPr>
            <a:spLocks noGrp="1"/>
          </p:cNvSpPr>
          <p:nvPr>
            <p:ph idx="1"/>
          </p:nvPr>
        </p:nvSpPr>
        <p:spPr/>
        <p:txBody>
          <a:bodyPr/>
          <a:lstStyle/>
          <a:p>
            <a:pPr algn="l"/>
            <a:r>
              <a:rPr lang="en-GB" b="0" i="0" dirty="0">
                <a:solidFill>
                  <a:schemeClr val="bg1"/>
                </a:solidFill>
                <a:effectLst/>
                <a:latin typeface="Source Sans Pro" panose="020B0503030403020204" pitchFamily="34" charset="0"/>
              </a:rPr>
              <a:t>Cohen defined his five stages of moral panic as:</a:t>
            </a:r>
          </a:p>
          <a:p>
            <a:pPr algn="l"/>
            <a:r>
              <a:rPr lang="en-GB" b="0" i="0" dirty="0">
                <a:solidFill>
                  <a:schemeClr val="bg1"/>
                </a:solidFill>
                <a:effectLst/>
                <a:latin typeface="Source Sans Pro" panose="020B0503030403020204" pitchFamily="34" charset="0"/>
              </a:rPr>
              <a:t>1. Something or someone is defined as a threat to values or interests</a:t>
            </a:r>
          </a:p>
          <a:p>
            <a:pPr algn="l"/>
            <a:r>
              <a:rPr lang="en-GB" b="0" i="0" dirty="0">
                <a:solidFill>
                  <a:schemeClr val="bg1"/>
                </a:solidFill>
                <a:effectLst/>
                <a:latin typeface="Source Sans Pro" panose="020B0503030403020204" pitchFamily="34" charset="0"/>
              </a:rPr>
              <a:t>2. This threat is depicted in an easily recognisable form by the media</a:t>
            </a:r>
          </a:p>
          <a:p>
            <a:pPr algn="l"/>
            <a:r>
              <a:rPr lang="en-GB" b="0" i="0" dirty="0">
                <a:solidFill>
                  <a:schemeClr val="bg1"/>
                </a:solidFill>
                <a:effectLst/>
                <a:latin typeface="Source Sans Pro" panose="020B0503030403020204" pitchFamily="34" charset="0"/>
              </a:rPr>
              <a:t>3. There is a rapid build-up of public concern</a:t>
            </a:r>
          </a:p>
          <a:p>
            <a:pPr algn="l"/>
            <a:r>
              <a:rPr lang="en-GB" b="0" i="0" dirty="0">
                <a:solidFill>
                  <a:schemeClr val="bg1"/>
                </a:solidFill>
                <a:effectLst/>
                <a:latin typeface="Source Sans Pro" panose="020B0503030403020204" pitchFamily="34" charset="0"/>
              </a:rPr>
              <a:t>4. There is a response from authorities or opinion makers</a:t>
            </a:r>
          </a:p>
          <a:p>
            <a:pPr algn="l"/>
            <a:r>
              <a:rPr lang="en-GB" b="0" i="0" dirty="0">
                <a:solidFill>
                  <a:schemeClr val="bg1"/>
                </a:solidFill>
                <a:effectLst/>
                <a:latin typeface="Source Sans Pro" panose="020B0503030403020204" pitchFamily="34" charset="0"/>
              </a:rPr>
              <a:t>5. The panic recedes or results in social changes</a:t>
            </a:r>
          </a:p>
          <a:p>
            <a:r>
              <a:rPr lang="en-GB" dirty="0">
                <a:solidFill>
                  <a:schemeClr val="bg1"/>
                </a:solidFill>
              </a:rPr>
              <a:t>Writing at the time of Mods and Rockers </a:t>
            </a:r>
            <a:r>
              <a:rPr lang="en-GB" dirty="0">
                <a:hlinkClick r:id="rId2"/>
              </a:rPr>
              <a:t>https://www.youtube.com/watch?v=r61ks18Bd7I</a:t>
            </a:r>
            <a:r>
              <a:rPr lang="en-GB" dirty="0"/>
              <a:t> </a:t>
            </a:r>
          </a:p>
        </p:txBody>
      </p:sp>
    </p:spTree>
    <p:extLst>
      <p:ext uri="{BB962C8B-B14F-4D97-AF65-F5344CB8AC3E}">
        <p14:creationId xmlns:p14="http://schemas.microsoft.com/office/powerpoint/2010/main" val="1177042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D787-7999-4103-83CC-BF95E7015E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2E02C8-1017-4F7B-9FFA-864400B4C493}"/>
              </a:ext>
            </a:extLst>
          </p:cNvPr>
          <p:cNvSpPr>
            <a:spLocks noGrp="1"/>
          </p:cNvSpPr>
          <p:nvPr>
            <p:ph idx="1"/>
          </p:nvPr>
        </p:nvSpPr>
        <p:spPr/>
        <p:txBody>
          <a:bodyPr/>
          <a:lstStyle/>
          <a:p>
            <a:r>
              <a:rPr lang="en-GB" altLang="en-US" dirty="0">
                <a:solidFill>
                  <a:schemeClr val="bg1"/>
                </a:solidFill>
              </a:rPr>
              <a:t>This concentrates on new ‘panics’ or issues that replace the old ones</a:t>
            </a:r>
          </a:p>
          <a:p>
            <a:r>
              <a:rPr lang="en-GB" altLang="en-US" dirty="0">
                <a:solidFill>
                  <a:schemeClr val="bg1"/>
                </a:solidFill>
              </a:rPr>
              <a:t>This can result in an issue being exaggerated to such an extent that it becomes more difficult to debate and discuss. </a:t>
            </a:r>
          </a:p>
          <a:p>
            <a:r>
              <a:rPr lang="en-GB" altLang="en-US" dirty="0">
                <a:solidFill>
                  <a:schemeClr val="bg1"/>
                </a:solidFill>
              </a:rPr>
              <a:t>It becomes surrounded by myth and misinformation</a:t>
            </a:r>
          </a:p>
          <a:p>
            <a:r>
              <a:rPr lang="en-GB" altLang="en-US" sz="1800" dirty="0">
                <a:solidFill>
                  <a:schemeClr val="bg1"/>
                </a:solidFill>
              </a:rPr>
              <a:t>The issue itself can sometimes become a taboo subject, which may lead to misinterpretation and individual and groups become uniformed or misinformed about the facts. </a:t>
            </a:r>
          </a:p>
          <a:p>
            <a:r>
              <a:rPr lang="en-GB" altLang="en-US" sz="1800" dirty="0">
                <a:solidFill>
                  <a:schemeClr val="bg1"/>
                </a:solidFill>
              </a:rPr>
              <a:t>This can lead to the creation of stereotypes and prejudices that result in what is often termed </a:t>
            </a:r>
            <a:r>
              <a:rPr lang="en-GB" altLang="en-US" sz="1800" i="1" dirty="0">
                <a:solidFill>
                  <a:schemeClr val="bg1"/>
                </a:solidFill>
              </a:rPr>
              <a:t>Knee-jerk</a:t>
            </a:r>
            <a:r>
              <a:rPr lang="en-GB" altLang="en-US" sz="1800" dirty="0">
                <a:solidFill>
                  <a:schemeClr val="bg1"/>
                </a:solidFill>
              </a:rPr>
              <a:t> policy reaction or overly disproportionate initiatives to tackle the issue. </a:t>
            </a:r>
          </a:p>
          <a:p>
            <a:endParaRPr lang="en-GB" dirty="0"/>
          </a:p>
        </p:txBody>
      </p:sp>
    </p:spTree>
    <p:extLst>
      <p:ext uri="{BB962C8B-B14F-4D97-AF65-F5344CB8AC3E}">
        <p14:creationId xmlns:p14="http://schemas.microsoft.com/office/powerpoint/2010/main" val="1630086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93FF9-EFA4-4F61-921B-C5B175D8F4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2CD47F-0010-4D30-B1B4-38C124584930}"/>
              </a:ext>
            </a:extLst>
          </p:cNvPr>
          <p:cNvSpPr>
            <a:spLocks noGrp="1"/>
          </p:cNvSpPr>
          <p:nvPr>
            <p:ph idx="1"/>
          </p:nvPr>
        </p:nvSpPr>
        <p:spPr/>
        <p:txBody>
          <a:bodyPr>
            <a:normAutofit fontScale="92500" lnSpcReduction="10000"/>
          </a:bodyPr>
          <a:lstStyle/>
          <a:p>
            <a:r>
              <a:rPr lang="en-GB" altLang="en-US" sz="2000" dirty="0">
                <a:solidFill>
                  <a:schemeClr val="bg1"/>
                </a:solidFill>
              </a:rPr>
              <a:t>Can you think of any ‘moral panics’ when considering young people?</a:t>
            </a:r>
          </a:p>
          <a:p>
            <a:r>
              <a:rPr lang="en-GB" dirty="0">
                <a:solidFill>
                  <a:schemeClr val="bg1"/>
                </a:solidFill>
              </a:rPr>
              <a:t>Young men and crime… where are the young women?</a:t>
            </a:r>
          </a:p>
          <a:p>
            <a:r>
              <a:rPr lang="en-GB" dirty="0">
                <a:solidFill>
                  <a:schemeClr val="bg1"/>
                </a:solidFill>
              </a:rPr>
              <a:t>CSE and young women… where are the young men?</a:t>
            </a:r>
          </a:p>
          <a:p>
            <a:r>
              <a:rPr lang="en-GB" dirty="0">
                <a:solidFill>
                  <a:schemeClr val="bg1"/>
                </a:solidFill>
              </a:rPr>
              <a:t>Young people spend too much time on screens</a:t>
            </a:r>
          </a:p>
          <a:p>
            <a:r>
              <a:rPr lang="en-GB" dirty="0">
                <a:solidFill>
                  <a:schemeClr val="bg1"/>
                </a:solidFill>
              </a:rPr>
              <a:t>Antisocial behaviour of young people</a:t>
            </a:r>
          </a:p>
          <a:p>
            <a:r>
              <a:rPr lang="en-GB" dirty="0">
                <a:solidFill>
                  <a:schemeClr val="bg1"/>
                </a:solidFill>
              </a:rPr>
              <a:t>‘Hoodies’</a:t>
            </a:r>
          </a:p>
          <a:p>
            <a:r>
              <a:rPr lang="en-GB" dirty="0">
                <a:solidFill>
                  <a:schemeClr val="bg1"/>
                </a:solidFill>
              </a:rPr>
              <a:t>Social media</a:t>
            </a:r>
          </a:p>
          <a:p>
            <a:r>
              <a:rPr lang="en-GB" dirty="0">
                <a:solidFill>
                  <a:schemeClr val="bg1"/>
                </a:solidFill>
              </a:rPr>
              <a:t>NEET, RONI</a:t>
            </a:r>
          </a:p>
          <a:p>
            <a:endParaRPr lang="en-GB" dirty="0"/>
          </a:p>
        </p:txBody>
      </p:sp>
    </p:spTree>
    <p:extLst>
      <p:ext uri="{BB962C8B-B14F-4D97-AF65-F5344CB8AC3E}">
        <p14:creationId xmlns:p14="http://schemas.microsoft.com/office/powerpoint/2010/main" val="62349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148C5-9EE2-4880-B788-2A8F36DAC100}"/>
              </a:ext>
            </a:extLst>
          </p:cNvPr>
          <p:cNvSpPr>
            <a:spLocks noGrp="1"/>
          </p:cNvSpPr>
          <p:nvPr>
            <p:ph type="title"/>
          </p:nvPr>
        </p:nvSpPr>
        <p:spPr/>
        <p:txBody>
          <a:bodyPr/>
          <a:lstStyle/>
          <a:p>
            <a:r>
              <a:rPr lang="en-GB" dirty="0">
                <a:solidFill>
                  <a:schemeClr val="bg1"/>
                </a:solidFill>
              </a:rPr>
              <a:t>Impact on policy</a:t>
            </a:r>
          </a:p>
        </p:txBody>
      </p:sp>
      <p:sp>
        <p:nvSpPr>
          <p:cNvPr id="3" name="Content Placeholder 2">
            <a:extLst>
              <a:ext uri="{FF2B5EF4-FFF2-40B4-BE49-F238E27FC236}">
                <a16:creationId xmlns:a16="http://schemas.microsoft.com/office/drawing/2014/main" id="{C6E64BED-421D-4B7C-946A-3CA298861018}"/>
              </a:ext>
            </a:extLst>
          </p:cNvPr>
          <p:cNvSpPr>
            <a:spLocks noGrp="1"/>
          </p:cNvSpPr>
          <p:nvPr>
            <p:ph idx="1"/>
          </p:nvPr>
        </p:nvSpPr>
        <p:spPr/>
        <p:txBody>
          <a:bodyPr/>
          <a:lstStyle/>
          <a:p>
            <a:r>
              <a:rPr lang="en-GB" dirty="0">
                <a:solidFill>
                  <a:schemeClr val="bg1"/>
                </a:solidFill>
              </a:rPr>
              <a:t>Can you think of any situations where a moral panic has feed into policy and funding for young people?</a:t>
            </a:r>
          </a:p>
          <a:p>
            <a:r>
              <a:rPr lang="en-GB" dirty="0">
                <a:solidFill>
                  <a:schemeClr val="bg1"/>
                </a:solidFill>
              </a:rPr>
              <a:t>Healthy lifestyles</a:t>
            </a:r>
          </a:p>
          <a:p>
            <a:r>
              <a:rPr lang="en-GB" dirty="0">
                <a:solidFill>
                  <a:schemeClr val="bg1"/>
                </a:solidFill>
              </a:rPr>
              <a:t>5 areas of wellbeing</a:t>
            </a:r>
          </a:p>
          <a:p>
            <a:r>
              <a:rPr lang="en-GB" dirty="0">
                <a:solidFill>
                  <a:schemeClr val="bg1"/>
                </a:solidFill>
              </a:rPr>
              <a:t>CSE and young women</a:t>
            </a:r>
          </a:p>
          <a:p>
            <a:r>
              <a:rPr lang="en-GB" dirty="0">
                <a:solidFill>
                  <a:schemeClr val="bg1"/>
                </a:solidFill>
              </a:rPr>
              <a:t>NEET</a:t>
            </a:r>
          </a:p>
          <a:p>
            <a:r>
              <a:rPr lang="en-GB" dirty="0">
                <a:solidFill>
                  <a:schemeClr val="bg1"/>
                </a:solidFill>
              </a:rPr>
              <a:t>Street sport</a:t>
            </a:r>
          </a:p>
          <a:p>
            <a:r>
              <a:rPr lang="en-GB" dirty="0">
                <a:solidFill>
                  <a:schemeClr val="bg1"/>
                </a:solidFill>
              </a:rPr>
              <a:t>Are these services reflective services?</a:t>
            </a:r>
          </a:p>
          <a:p>
            <a:endParaRPr lang="en-GB" dirty="0"/>
          </a:p>
          <a:p>
            <a:endParaRPr lang="en-GB" dirty="0"/>
          </a:p>
        </p:txBody>
      </p:sp>
    </p:spTree>
    <p:extLst>
      <p:ext uri="{BB962C8B-B14F-4D97-AF65-F5344CB8AC3E}">
        <p14:creationId xmlns:p14="http://schemas.microsoft.com/office/powerpoint/2010/main" val="129765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D022-5661-4B4A-9558-B5A0D3CF2F8D}"/>
              </a:ext>
            </a:extLst>
          </p:cNvPr>
          <p:cNvSpPr>
            <a:spLocks noGrp="1"/>
          </p:cNvSpPr>
          <p:nvPr>
            <p:ph type="title"/>
          </p:nvPr>
        </p:nvSpPr>
        <p:spPr/>
        <p:txBody>
          <a:bodyPr/>
          <a:lstStyle/>
          <a:p>
            <a:r>
              <a:rPr lang="en-GB" dirty="0">
                <a:solidFill>
                  <a:schemeClr val="bg1"/>
                </a:solidFill>
              </a:rPr>
              <a:t>Assessment</a:t>
            </a:r>
          </a:p>
        </p:txBody>
      </p:sp>
      <p:sp>
        <p:nvSpPr>
          <p:cNvPr id="3" name="Content Placeholder 2">
            <a:extLst>
              <a:ext uri="{FF2B5EF4-FFF2-40B4-BE49-F238E27FC236}">
                <a16:creationId xmlns:a16="http://schemas.microsoft.com/office/drawing/2014/main" id="{C06731A8-CE1A-4BAC-BFC6-56096382AC1B}"/>
              </a:ext>
            </a:extLst>
          </p:cNvPr>
          <p:cNvSpPr>
            <a:spLocks noGrp="1"/>
          </p:cNvSpPr>
          <p:nvPr>
            <p:ph idx="1"/>
          </p:nvPr>
        </p:nvSpPr>
        <p:spPr/>
        <p:txBody>
          <a:bodyPr/>
          <a:lstStyle/>
          <a:p>
            <a:r>
              <a:rPr lang="en-GB" sz="1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1800" dirty="0">
                <a:solidFill>
                  <a:schemeClr val="bg1"/>
                </a:solidFill>
                <a:effectLst/>
                <a:latin typeface="inherit"/>
                <a:ea typeface="Calibri" panose="020F0502020204030204" pitchFamily="34" charset="0"/>
                <a:cs typeface="Calibri" panose="020F0502020204030204" pitchFamily="34" charset="0"/>
              </a:rPr>
              <a:t>CLD Standards Council Scotland, 2019</a:t>
            </a:r>
            <a:r>
              <a:rPr lang="en-GB" sz="1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943307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0E2BC-9EC0-446A-8E3E-C9E8357073D7}"/>
              </a:ext>
            </a:extLst>
          </p:cNvPr>
          <p:cNvSpPr>
            <a:spLocks noGrp="1"/>
          </p:cNvSpPr>
          <p:nvPr>
            <p:ph type="title"/>
          </p:nvPr>
        </p:nvSpPr>
        <p:spPr/>
        <p:txBody>
          <a:bodyPr/>
          <a:lstStyle/>
          <a:p>
            <a:r>
              <a:rPr lang="en-GB" dirty="0">
                <a:solidFill>
                  <a:schemeClr val="bg1"/>
                </a:solidFill>
              </a:rPr>
              <a:t>Next lecture (Thursday)</a:t>
            </a:r>
          </a:p>
        </p:txBody>
      </p:sp>
      <p:sp>
        <p:nvSpPr>
          <p:cNvPr id="3" name="Content Placeholder 2">
            <a:extLst>
              <a:ext uri="{FF2B5EF4-FFF2-40B4-BE49-F238E27FC236}">
                <a16:creationId xmlns:a16="http://schemas.microsoft.com/office/drawing/2014/main" id="{DF2DACCF-3BA7-45D3-A29C-62F969F0F26D}"/>
              </a:ext>
            </a:extLst>
          </p:cNvPr>
          <p:cNvSpPr>
            <a:spLocks noGrp="1"/>
          </p:cNvSpPr>
          <p:nvPr>
            <p:ph idx="1"/>
          </p:nvPr>
        </p:nvSpPr>
        <p:spPr/>
        <p:txBody>
          <a:bodyPr/>
          <a:lstStyle/>
          <a:p>
            <a:pPr>
              <a:buFont typeface="Arial" panose="020B0604020202020204" pitchFamily="34" charset="0"/>
              <a:buChar char="•"/>
            </a:pPr>
            <a:r>
              <a:rPr lang="en-GB" dirty="0">
                <a:solidFill>
                  <a:schemeClr val="bg1"/>
                </a:solidFill>
              </a:rPr>
              <a:t>Start looking at issues facing young people</a:t>
            </a:r>
          </a:p>
          <a:p>
            <a:pPr>
              <a:buFont typeface="Arial" panose="020B0604020202020204" pitchFamily="34" charset="0"/>
              <a:buChar char="•"/>
            </a:pPr>
            <a:endParaRPr lang="en-GB" dirty="0">
              <a:solidFill>
                <a:schemeClr val="bg1"/>
              </a:solidFill>
            </a:endParaRPr>
          </a:p>
          <a:p>
            <a:pPr>
              <a:buFont typeface="Arial" panose="020B0604020202020204" pitchFamily="34" charset="0"/>
              <a:buChar char="•"/>
            </a:pPr>
            <a:r>
              <a:rPr lang="en-GB" dirty="0">
                <a:solidFill>
                  <a:schemeClr val="bg1"/>
                </a:solidFill>
              </a:rPr>
              <a:t>Any questions?</a:t>
            </a:r>
          </a:p>
          <a:p>
            <a:pPr>
              <a:buFont typeface="Arial" panose="020B0604020202020204" pitchFamily="34" charset="0"/>
              <a:buChar char="•"/>
            </a:pPr>
            <a:endParaRPr lang="en-GB" dirty="0">
              <a:solidFill>
                <a:schemeClr val="bg1"/>
              </a:solidFill>
            </a:endParaRPr>
          </a:p>
          <a:p>
            <a:pPr>
              <a:buFont typeface="Arial" panose="020B0604020202020204" pitchFamily="34" charset="0"/>
              <a:buChar char="•"/>
            </a:pPr>
            <a:r>
              <a:rPr lang="en-GB" dirty="0">
                <a:solidFill>
                  <a:schemeClr val="bg1"/>
                </a:solidFill>
              </a:rPr>
              <a:t>Is there anything missing?</a:t>
            </a:r>
          </a:p>
          <a:p>
            <a:pPr marL="0" indent="0">
              <a:buNone/>
            </a:pPr>
            <a:endParaRPr lang="en-GB" dirty="0"/>
          </a:p>
        </p:txBody>
      </p:sp>
    </p:spTree>
    <p:extLst>
      <p:ext uri="{BB962C8B-B14F-4D97-AF65-F5344CB8AC3E}">
        <p14:creationId xmlns:p14="http://schemas.microsoft.com/office/powerpoint/2010/main" val="41918195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9E28-74F0-4CFF-B53A-E8DBCAC6AB70}"/>
              </a:ext>
            </a:extLst>
          </p:cNvPr>
          <p:cNvSpPr>
            <a:spLocks noGrp="1"/>
          </p:cNvSpPr>
          <p:nvPr>
            <p:ph type="title"/>
          </p:nvPr>
        </p:nvSpPr>
        <p:spPr/>
        <p:txBody>
          <a:bodyPr/>
          <a:lstStyle/>
          <a:p>
            <a:r>
              <a:rPr lang="en-GB" dirty="0">
                <a:solidFill>
                  <a:schemeClr val="bg1"/>
                </a:solidFill>
              </a:rPr>
              <a:t>Resources and useful links</a:t>
            </a:r>
          </a:p>
        </p:txBody>
      </p:sp>
      <p:sp>
        <p:nvSpPr>
          <p:cNvPr id="3" name="Content Placeholder 2">
            <a:extLst>
              <a:ext uri="{FF2B5EF4-FFF2-40B4-BE49-F238E27FC236}">
                <a16:creationId xmlns:a16="http://schemas.microsoft.com/office/drawing/2014/main" id="{FEECA04A-3FD6-44CC-AA8F-CAB04EDECEDF}"/>
              </a:ext>
            </a:extLst>
          </p:cNvPr>
          <p:cNvSpPr>
            <a:spLocks noGrp="1"/>
          </p:cNvSpPr>
          <p:nvPr>
            <p:ph idx="1"/>
          </p:nvPr>
        </p:nvSpPr>
        <p:spPr/>
        <p:txBody>
          <a:bodyPr>
            <a:normAutofit fontScale="85000" lnSpcReduction="20000"/>
          </a:bodyPr>
          <a:lstStyle/>
          <a:p>
            <a:r>
              <a:rPr lang="en-GB" dirty="0">
                <a:solidFill>
                  <a:schemeClr val="bg1"/>
                </a:solidFill>
              </a:rPr>
              <a:t>Adams, G. R. &amp; </a:t>
            </a:r>
            <a:r>
              <a:rPr lang="en-GB" dirty="0" err="1">
                <a:solidFill>
                  <a:schemeClr val="bg1"/>
                </a:solidFill>
              </a:rPr>
              <a:t>Berzonsky</a:t>
            </a:r>
            <a:r>
              <a:rPr lang="en-GB" dirty="0">
                <a:solidFill>
                  <a:schemeClr val="bg1"/>
                </a:solidFill>
              </a:rPr>
              <a:t>. M. D. (Eds.) (2006) </a:t>
            </a:r>
            <a:r>
              <a:rPr lang="en-GB" i="1" dirty="0">
                <a:solidFill>
                  <a:schemeClr val="bg1"/>
                </a:solidFill>
              </a:rPr>
              <a:t>Blackwell Handbook of Adolescence</a:t>
            </a:r>
            <a:r>
              <a:rPr lang="en-GB" dirty="0">
                <a:solidFill>
                  <a:schemeClr val="bg1"/>
                </a:solidFill>
              </a:rPr>
              <a:t> Oxford: Blackwell Publishing</a:t>
            </a:r>
            <a:endParaRPr lang="en-GB" i="1" dirty="0">
              <a:solidFill>
                <a:schemeClr val="bg1"/>
              </a:solidFill>
            </a:endParaRPr>
          </a:p>
          <a:p>
            <a:r>
              <a:rPr lang="en-GB" dirty="0">
                <a:solidFill>
                  <a:schemeClr val="bg1"/>
                </a:solidFill>
              </a:rPr>
              <a:t>Cohen, S. (1978) </a:t>
            </a:r>
            <a:r>
              <a:rPr lang="en-GB" i="1" dirty="0">
                <a:solidFill>
                  <a:schemeClr val="bg1"/>
                </a:solidFill>
              </a:rPr>
              <a:t>Folk Devils and Moral Panics, </a:t>
            </a:r>
            <a:r>
              <a:rPr lang="en-GB" dirty="0">
                <a:solidFill>
                  <a:schemeClr val="bg1"/>
                </a:solidFill>
              </a:rPr>
              <a:t>London: MacGibbon and Kee</a:t>
            </a:r>
          </a:p>
          <a:p>
            <a:r>
              <a:rPr lang="en-GB" dirty="0">
                <a:solidFill>
                  <a:schemeClr val="bg1"/>
                </a:solidFill>
              </a:rPr>
              <a:t>Kar, S. &amp; Devi, R (2018) ‘Pro social tendency among adolescents: An exploratory study’ </a:t>
            </a:r>
            <a:r>
              <a:rPr lang="en-GB" i="1" dirty="0">
                <a:solidFill>
                  <a:schemeClr val="bg1"/>
                </a:solidFill>
              </a:rPr>
              <a:t>PEDAGOGIKA.SK</a:t>
            </a:r>
            <a:r>
              <a:rPr lang="en-GB" dirty="0">
                <a:solidFill>
                  <a:schemeClr val="bg1"/>
                </a:solidFill>
              </a:rPr>
              <a:t>, Vol. 9, </a:t>
            </a:r>
            <a:r>
              <a:rPr lang="en-GB" dirty="0" err="1">
                <a:solidFill>
                  <a:schemeClr val="bg1"/>
                </a:solidFill>
              </a:rPr>
              <a:t>Iss</a:t>
            </a:r>
            <a:r>
              <a:rPr lang="en-GB" dirty="0">
                <a:solidFill>
                  <a:schemeClr val="bg1"/>
                </a:solidFill>
              </a:rPr>
              <a:t>. 4, pp.196-205</a:t>
            </a:r>
          </a:p>
          <a:p>
            <a:r>
              <a:rPr lang="en-GB" dirty="0">
                <a:solidFill>
                  <a:schemeClr val="bg1"/>
                </a:solidFill>
              </a:rPr>
              <a:t>Mitchell </a:t>
            </a:r>
            <a:r>
              <a:rPr lang="en-GB" i="1" dirty="0">
                <a:solidFill>
                  <a:schemeClr val="bg1"/>
                </a:solidFill>
              </a:rPr>
              <a:t>et al</a:t>
            </a:r>
            <a:r>
              <a:rPr lang="en-GB" dirty="0">
                <a:solidFill>
                  <a:schemeClr val="bg1"/>
                </a:solidFill>
              </a:rPr>
              <a:t> (2009) </a:t>
            </a:r>
            <a:r>
              <a:rPr lang="en-GB" i="1" dirty="0">
                <a:solidFill>
                  <a:schemeClr val="bg1"/>
                </a:solidFill>
              </a:rPr>
              <a:t>'It seems that we can only be interesting if we are smoking, snorting or stabbing’</a:t>
            </a:r>
            <a:r>
              <a:rPr lang="en-GB" dirty="0">
                <a:solidFill>
                  <a:schemeClr val="bg1"/>
                </a:solidFill>
              </a:rPr>
              <a:t> The Guardian Available at: </a:t>
            </a:r>
            <a:r>
              <a:rPr lang="en-GB" dirty="0">
                <a:solidFill>
                  <a:schemeClr val="bg1"/>
                </a:solidFill>
                <a:hlinkClick r:id="rId2">
                  <a:extLst>
                    <a:ext uri="{A12FA001-AC4F-418D-AE19-62706E023703}">
                      <ahyp:hlinkClr xmlns:ahyp="http://schemas.microsoft.com/office/drawing/2018/hyperlinkcolor" val="tx"/>
                    </a:ext>
                  </a:extLst>
                </a:hlinkClick>
              </a:rPr>
              <a:t>https://www.theguardian.com/society/2009/apr/15/stereotypes-young-people</a:t>
            </a:r>
            <a:r>
              <a:rPr lang="en-GB" dirty="0">
                <a:solidFill>
                  <a:schemeClr val="bg1"/>
                </a:solidFill>
              </a:rPr>
              <a:t> [Accessed 09/20/2020]</a:t>
            </a:r>
            <a:endParaRPr lang="en-GB" i="1" dirty="0">
              <a:solidFill>
                <a:schemeClr val="bg1"/>
              </a:solidFill>
            </a:endParaRPr>
          </a:p>
          <a:p>
            <a:r>
              <a:rPr lang="en-GB" dirty="0">
                <a:solidFill>
                  <a:schemeClr val="bg1"/>
                </a:solidFill>
              </a:rPr>
              <a:t>Phillips, L. (2008) </a:t>
            </a:r>
            <a:r>
              <a:rPr lang="en-GB" i="1" dirty="0">
                <a:solidFill>
                  <a:schemeClr val="bg1"/>
                </a:solidFill>
              </a:rPr>
              <a:t>Mischief: Hoodies Can Be Goodies</a:t>
            </a:r>
            <a:r>
              <a:rPr lang="en-GB" dirty="0">
                <a:solidFill>
                  <a:schemeClr val="bg1"/>
                </a:solidFill>
              </a:rPr>
              <a:t>  Available at: </a:t>
            </a:r>
            <a:r>
              <a:rPr lang="en-GB" dirty="0">
                <a:hlinkClick r:id="rId3"/>
              </a:rPr>
              <a:t>https://vimeo.com/189317752 </a:t>
            </a:r>
            <a:r>
              <a:rPr lang="en-GB" dirty="0"/>
              <a:t> </a:t>
            </a:r>
            <a:r>
              <a:rPr lang="en-GB" dirty="0">
                <a:solidFill>
                  <a:schemeClr val="bg1"/>
                </a:solidFill>
              </a:rPr>
              <a:t>[Accessed 09/20/2020]</a:t>
            </a:r>
          </a:p>
          <a:p>
            <a:r>
              <a:rPr lang="en-GB" i="1" dirty="0">
                <a:hlinkClick r:id="rId4"/>
              </a:rPr>
              <a:t>https://discoversociety.org/2014/02/15/moral-panics-and-youth-crime-where-are-the-girls/</a:t>
            </a:r>
            <a:r>
              <a:rPr lang="en-GB" i="1" dirty="0"/>
              <a:t> </a:t>
            </a:r>
          </a:p>
          <a:p>
            <a:r>
              <a:rPr lang="en-GB" i="1" dirty="0">
                <a:hlinkClick r:id="rId5"/>
              </a:rPr>
              <a:t>https://www.outwardbound.org.uk/blog/screen-time-moral-panic-or-genuine-risk</a:t>
            </a:r>
            <a:r>
              <a:rPr lang="en-GB" i="1" dirty="0"/>
              <a:t> </a:t>
            </a:r>
          </a:p>
          <a:p>
            <a:endParaRPr lang="en-GB" i="1" dirty="0"/>
          </a:p>
          <a:p>
            <a:endParaRPr lang="en-GB" dirty="0"/>
          </a:p>
        </p:txBody>
      </p:sp>
    </p:spTree>
    <p:extLst>
      <p:ext uri="{BB962C8B-B14F-4D97-AF65-F5344CB8AC3E}">
        <p14:creationId xmlns:p14="http://schemas.microsoft.com/office/powerpoint/2010/main" val="783403443"/>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{DE3E0E55-EBC2-4D14-8246-FAECE1A7DFE0}tf56160789_win32</Template>
  <TotalTime>393</TotalTime>
  <Words>2748</Words>
  <Application>Microsoft Office PowerPoint</Application>
  <PresentationFormat>Widescreen</PresentationFormat>
  <Paragraphs>239</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Bookman Old Style</vt:lpstr>
      <vt:lpstr>Calibri</vt:lpstr>
      <vt:lpstr>Franklin Gothic Book</vt:lpstr>
      <vt:lpstr>inherit</vt:lpstr>
      <vt:lpstr>Source Sans Pro</vt:lpstr>
      <vt:lpstr>1_RetrospectVTI</vt:lpstr>
      <vt:lpstr>ECYW6003 Young People in Focus</vt:lpstr>
      <vt:lpstr>This week</vt:lpstr>
      <vt:lpstr>ACEs Definition</vt:lpstr>
      <vt:lpstr>Indicators</vt:lpstr>
      <vt:lpstr>Public Health Network Cymru (2017)</vt:lpstr>
      <vt:lpstr>So what?</vt:lpstr>
      <vt:lpstr>Preventing ACEs in young people could reduce…</vt:lpstr>
      <vt:lpstr>cont… </vt:lpstr>
      <vt:lpstr>Youth worker role in ACEs</vt:lpstr>
      <vt:lpstr>Youth Work role in ACEs</vt:lpstr>
      <vt:lpstr>A youth work view of ACEs?</vt:lpstr>
      <vt:lpstr>Any Questions</vt:lpstr>
      <vt:lpstr>Helpful resources</vt:lpstr>
      <vt:lpstr>Reflective services</vt:lpstr>
      <vt:lpstr>What is a reflective service?</vt:lpstr>
      <vt:lpstr>How can you design a reflective service – 20 mins activity </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Group activity</vt:lpstr>
      <vt:lpstr>Moral Panic and Youth Work </vt:lpstr>
      <vt:lpstr>Activity</vt:lpstr>
      <vt:lpstr>Feedback</vt:lpstr>
      <vt:lpstr>Representation of young people</vt:lpstr>
      <vt:lpstr>PowerPoint Presentation</vt:lpstr>
      <vt:lpstr>What is a moral panic?</vt:lpstr>
      <vt:lpstr>Cohen’s 5 stages of moral panic</vt:lpstr>
      <vt:lpstr>PowerPoint Presentation</vt:lpstr>
      <vt:lpstr>PowerPoint Presentation</vt:lpstr>
      <vt:lpstr>Impact on policy</vt:lpstr>
      <vt:lpstr>Assessment</vt:lpstr>
      <vt:lpstr>Next lecture (Thursday)</vt:lpstr>
      <vt:lpstr>Resources and 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25</cp:revision>
  <dcterms:created xsi:type="dcterms:W3CDTF">2021-01-29T10:02:48Z</dcterms:created>
  <dcterms:modified xsi:type="dcterms:W3CDTF">2022-02-16T18:07:14Z</dcterms:modified>
</cp:coreProperties>
</file>