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4"/>
  </p:notesMasterIdLst>
  <p:sldIdLst>
    <p:sldId id="256" r:id="rId5"/>
    <p:sldId id="260" r:id="rId6"/>
    <p:sldId id="264" r:id="rId7"/>
    <p:sldId id="265" r:id="rId8"/>
    <p:sldId id="261" r:id="rId9"/>
    <p:sldId id="266" r:id="rId10"/>
    <p:sldId id="267" r:id="rId11"/>
    <p:sldId id="268"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100" d="100"/>
          <a:sy n="100" d="100"/>
        </p:scale>
        <p:origin x="-29" y="-6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A4CBA3-162F-4A54-B8D0-3B9E976F3732}" type="datetimeFigureOut">
              <a:rPr lang="en-GB" smtClean="0"/>
              <a:t>06/12/2022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CBF82C-A160-40A8-9DB1-1701F5C3D53B}" type="slidenum">
              <a:rPr lang="en-GB" smtClean="0"/>
              <a:t>‹#›</a:t>
            </a:fld>
            <a:endParaRPr lang="en-GB"/>
          </a:p>
        </p:txBody>
      </p:sp>
    </p:spTree>
    <p:extLst>
      <p:ext uri="{BB962C8B-B14F-4D97-AF65-F5344CB8AC3E}">
        <p14:creationId xmlns:p14="http://schemas.microsoft.com/office/powerpoint/2010/main" val="22771552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3071211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3116909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3038214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AFF3E-3F9B-4758-9F6D-BE86C9AAF37E}" type="datetimeFigureOut">
              <a:rPr lang="en-GB" smtClean="0"/>
              <a:t>06/12/2022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1936291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AFF3E-3F9B-4758-9F6D-BE86C9AAF37E}" type="datetimeFigureOut">
              <a:rPr lang="en-GB" smtClean="0"/>
              <a:t>06/12/2022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581080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FAFF3E-3F9B-4758-9F6D-BE86C9AAF37E}" type="datetimeFigureOut">
              <a:rPr lang="en-GB" smtClean="0"/>
              <a:t>06/12/2022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107989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AFF3E-3F9B-4758-9F6D-BE86C9AAF37E}" type="datetimeFigureOut">
              <a:rPr lang="en-GB" smtClean="0"/>
              <a:t>06/12/2022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2223953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AFF3E-3F9B-4758-9F6D-BE86C9AAF37E}" type="datetimeFigureOut">
              <a:rPr lang="en-GB" smtClean="0"/>
              <a:t>06/12/2022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3490470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AFF3E-3F9B-4758-9F6D-BE86C9AAF37E}" type="datetimeFigureOut">
              <a:rPr lang="en-GB" smtClean="0"/>
              <a:t>06/12/2022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4231168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AFF3E-3F9B-4758-9F6D-BE86C9AAF37E}" type="datetimeFigureOut">
              <a:rPr lang="en-GB" smtClean="0"/>
              <a:t>06/12/2022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2191243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3542219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6526349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34236602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18426520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22230310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17808779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AFF3E-3F9B-4758-9F6D-BE86C9AAF37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EDB4EF-7B7D-4492-B580-F049633A93FD}" type="slidenum">
              <a:rPr lang="en-GB" smtClean="0"/>
              <a:t>‹#›</a:t>
            </a:fld>
            <a:endParaRPr lang="en-GB"/>
          </a:p>
        </p:txBody>
      </p:sp>
    </p:spTree>
    <p:extLst>
      <p:ext uri="{BB962C8B-B14F-4D97-AF65-F5344CB8AC3E}">
        <p14:creationId xmlns:p14="http://schemas.microsoft.com/office/powerpoint/2010/main" val="1496945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CFAFF3E-3F9B-4758-9F6D-BE86C9AAF37E}" type="datetimeFigureOut">
              <a:rPr lang="en-GB" smtClean="0"/>
              <a:t>06/12/2022</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4EDB4EF-7B7D-4492-B580-F049633A93FD}" type="slidenum">
              <a:rPr lang="en-GB" smtClean="0"/>
              <a:t>‹#›</a:t>
            </a:fld>
            <a:endParaRPr lang="en-GB"/>
          </a:p>
        </p:txBody>
      </p:sp>
    </p:spTree>
    <p:extLst>
      <p:ext uri="{BB962C8B-B14F-4D97-AF65-F5344CB8AC3E}">
        <p14:creationId xmlns:p14="http://schemas.microsoft.com/office/powerpoint/2010/main" val="1325922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hyperlink" Target="https://www.managementstudyguide.com/zinger-model-employee-engagement.htm" TargetMode="External"/><Relationship Id="rId3" Type="http://schemas.openxmlformats.org/officeDocument/2006/relationships/hyperlink" Target="https://insights.ehotelier.com/insights/2021/09/20/why-employee-engagement-is-so-important-in-the-hospitality-industry/" TargetMode="External"/><Relationship Id="rId7" Type="http://schemas.openxmlformats.org/officeDocument/2006/relationships/hyperlink" Target="https://teambuilding.com/blog/employee-engagement-statistics" TargetMode="External"/><Relationship Id="rId2" Type="http://schemas.openxmlformats.org/officeDocument/2006/relationships/hyperlink" Target="https://uk.indeed.com/career-advice/career-development/theoretical-model" TargetMode="External"/><Relationship Id="rId1" Type="http://schemas.openxmlformats.org/officeDocument/2006/relationships/slideLayout" Target="../slideLayouts/slideLayout7.xml"/><Relationship Id="rId6" Type="http://schemas.openxmlformats.org/officeDocument/2006/relationships/hyperlink" Target="https://wethrive.net/employee-engagement/employee-engagement-models-and-theories/" TargetMode="External"/><Relationship Id="rId5" Type="http://schemas.openxmlformats.org/officeDocument/2006/relationships/hyperlink" Target="https://teambuilding.com/blog/employee-engagement-best-practices" TargetMode="External"/><Relationship Id="rId4" Type="http://schemas.openxmlformats.org/officeDocument/2006/relationships/hyperlink" Target="https://axerosolutions.com/blog/14-employee-engagement-best-practices-that-are-simple-and-effect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D259C54-CAC4-2FF9-127E-04CB9C0D1A30}"/>
              </a:ext>
            </a:extLst>
          </p:cNvPr>
          <p:cNvSpPr txBox="1"/>
          <p:nvPr/>
        </p:nvSpPr>
        <p:spPr>
          <a:xfrm>
            <a:off x="1669002" y="958787"/>
            <a:ext cx="9570128" cy="3193631"/>
          </a:xfrm>
          <a:prstGeom prst="rect">
            <a:avLst/>
          </a:prstGeom>
          <a:noFill/>
        </p:spPr>
        <p:txBody>
          <a:bodyPr wrap="square">
            <a:spAutoFit/>
          </a:bodyPr>
          <a:lstStyle/>
          <a:p>
            <a:pPr>
              <a:lnSpc>
                <a:spcPct val="107000"/>
              </a:lnSpc>
              <a:spcAft>
                <a:spcPts val="800"/>
              </a:spcAft>
            </a:pPr>
            <a:r>
              <a:rPr lang="en-GB" sz="2800" b="1" dirty="0">
                <a:effectLst/>
                <a:latin typeface="Arial" panose="020B0604020202020204" pitchFamily="34" charset="0"/>
                <a:ea typeface="Calibri" panose="020F0502020204030204" pitchFamily="34" charset="0"/>
                <a:cs typeface="Arial" panose="020B0604020202020204" pitchFamily="34" charset="0"/>
              </a:rPr>
              <a:t>Assignment 3</a:t>
            </a:r>
            <a:r>
              <a:rPr lang="en-GB" sz="2800" dirty="0">
                <a:effectLst/>
                <a:latin typeface="Arial" panose="020B0604020202020204" pitchFamily="34" charset="0"/>
                <a:ea typeface="Calibri" panose="020F0502020204030204" pitchFamily="34" charset="0"/>
                <a:cs typeface="Arial" panose="020B0604020202020204" pitchFamily="34" charset="0"/>
              </a:rPr>
              <a:t> - </a:t>
            </a:r>
            <a:r>
              <a:rPr lang="en-GB" sz="2800" b="1" i="1" dirty="0">
                <a:effectLst/>
                <a:latin typeface="Arial" panose="020B0604020202020204" pitchFamily="34" charset="0"/>
                <a:ea typeface="Calibri" panose="020F0502020204030204" pitchFamily="34" charset="0"/>
                <a:cs typeface="Arial" panose="020B0604020202020204" pitchFamily="34" charset="0"/>
              </a:rPr>
              <a:t>Employee Engagement</a:t>
            </a:r>
            <a:endParaRPr lang="en-GB" sz="2800" i="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800" b="1" dirty="0">
                <a:effectLst/>
                <a:latin typeface="Arial" panose="020B0604020202020204" pitchFamily="34" charset="0"/>
                <a:ea typeface="Calibri" panose="020F0502020204030204" pitchFamily="34" charset="0"/>
                <a:cs typeface="Arial" panose="020B0604020202020204" pitchFamily="34" charset="0"/>
              </a:rPr>
              <a:t>Student Name: </a:t>
            </a:r>
            <a:r>
              <a:rPr lang="en-GB" sz="2800" b="1" i="1" dirty="0">
                <a:effectLst/>
                <a:latin typeface="Arial" panose="020B0604020202020204" pitchFamily="34" charset="0"/>
                <a:ea typeface="Calibri" panose="020F0502020204030204" pitchFamily="34" charset="0"/>
                <a:cs typeface="Arial" panose="020B0604020202020204" pitchFamily="34" charset="0"/>
              </a:rPr>
              <a:t>Badrun Nahar</a:t>
            </a:r>
            <a:endParaRPr lang="en-GB" sz="2800" i="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800" b="1" dirty="0">
                <a:effectLst/>
                <a:latin typeface="Arial" panose="020B0604020202020204" pitchFamily="34" charset="0"/>
                <a:ea typeface="Calibri" panose="020F0502020204030204" pitchFamily="34" charset="0"/>
                <a:cs typeface="Arial" panose="020B0604020202020204" pitchFamily="34" charset="0"/>
              </a:rPr>
              <a:t>Student ID: -</a:t>
            </a:r>
            <a:r>
              <a:rPr lang="en-GB" sz="2800" b="1" i="1" dirty="0">
                <a:effectLst/>
                <a:latin typeface="Arial" panose="020B0604020202020204" pitchFamily="34" charset="0"/>
                <a:ea typeface="Calibri" panose="020F0502020204030204" pitchFamily="34" charset="0"/>
                <a:cs typeface="Arial" panose="020B0604020202020204" pitchFamily="34" charset="0"/>
              </a:rPr>
              <a:t>2122374</a:t>
            </a:r>
            <a:endParaRPr lang="en-GB" sz="2800" i="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Operating Hotel Facilities :-</a:t>
            </a:r>
            <a:r>
              <a:rPr lang="en-GB" sz="2800" b="1" i="1" dirty="0">
                <a:latin typeface="Arial" panose="020B0604020202020204" pitchFamily="34" charset="0"/>
                <a:ea typeface="Calibri" panose="020F0502020204030204" pitchFamily="34" charset="0"/>
                <a:cs typeface="Arial" panose="020B0604020202020204" pitchFamily="34" charset="0"/>
              </a:rPr>
              <a:t>BMIH4006</a:t>
            </a:r>
            <a:endParaRPr lang="en-GB" sz="2800" i="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800" b="1" dirty="0">
                <a:effectLst/>
                <a:latin typeface="Arial" panose="020B0604020202020204" pitchFamily="34" charset="0"/>
                <a:ea typeface="Calibri" panose="020F0502020204030204" pitchFamily="34" charset="0"/>
                <a:cs typeface="Arial" panose="020B0604020202020204" pitchFamily="34" charset="0"/>
              </a:rPr>
              <a:t>Lecturer: - </a:t>
            </a:r>
            <a:r>
              <a:rPr lang="en-GB" sz="2800" b="1" i="1" dirty="0">
                <a:latin typeface="Arial" panose="020B0604020202020204" pitchFamily="34" charset="0"/>
                <a:ea typeface="Calibri" panose="020F0502020204030204" pitchFamily="34" charset="0"/>
                <a:cs typeface="Arial" panose="020B0604020202020204" pitchFamily="34" charset="0"/>
              </a:rPr>
              <a:t>Tristan Hawkins</a:t>
            </a:r>
            <a:endParaRPr lang="en-GB" sz="2800" i="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63947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5AD3E6-EDF4-C9C3-25E9-6817BA5BC99C}"/>
              </a:ext>
            </a:extLst>
          </p:cNvPr>
          <p:cNvSpPr txBox="1"/>
          <p:nvPr/>
        </p:nvSpPr>
        <p:spPr>
          <a:xfrm>
            <a:off x="1500326" y="1376039"/>
            <a:ext cx="10333607" cy="4367221"/>
          </a:xfrm>
          <a:prstGeom prst="rect">
            <a:avLst/>
          </a:prstGeom>
          <a:noFill/>
        </p:spPr>
        <p:txBody>
          <a:bodyPr wrap="square">
            <a:spAutoFit/>
          </a:bodyPr>
          <a:lstStyle/>
          <a:p>
            <a:pPr algn="ctr">
              <a:lnSpc>
                <a:spcPct val="107000"/>
              </a:lnSpc>
              <a:spcAft>
                <a:spcPts val="800"/>
              </a:spcAft>
            </a:pPr>
            <a:r>
              <a:rPr lang="en-GB" sz="2000" b="1" dirty="0">
                <a:effectLst/>
                <a:latin typeface="Arial" panose="020B0604020202020204" pitchFamily="34" charset="0"/>
                <a:ea typeface="Calibri" panose="020F0502020204030204" pitchFamily="34" charset="0"/>
                <a:cs typeface="Arial" panose="020B0604020202020204" pitchFamily="34" charset="0"/>
              </a:rPr>
              <a:t>What Is The Definition Of Employee Engagement ?</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There are multiple definitions of employee engagement, it has been said there are over 50 different definitions. It is a process in which individuals become personally involved in making a business become successful. Engagement is a term used in the following ways:-</a:t>
            </a:r>
          </a:p>
          <a:p>
            <a:pPr marL="285750" indent="-285750">
              <a:lnSpc>
                <a:spcPct val="107000"/>
              </a:lnSpc>
              <a:spcAft>
                <a:spcPts val="800"/>
              </a:spcAft>
              <a:buFont typeface="Arial" panose="020B0604020202020204" pitchFamily="34" charset="0"/>
              <a:buChar char="•"/>
            </a:pPr>
            <a:r>
              <a:rPr lang="en-GB" dirty="0">
                <a:effectLst/>
                <a:latin typeface="Arial" panose="020B0604020202020204" pitchFamily="34" charset="0"/>
                <a:ea typeface="Calibri" panose="020F0502020204030204" pitchFamily="34" charset="0"/>
                <a:cs typeface="Arial" panose="020B0604020202020204" pitchFamily="34" charset="0"/>
              </a:rPr>
              <a:t>Refer</a:t>
            </a:r>
            <a:r>
              <a:rPr lang="en-GB" dirty="0">
                <a:latin typeface="Arial" panose="020B0604020202020204" pitchFamily="34" charset="0"/>
                <a:ea typeface="Calibri" panose="020F0502020204030204" pitchFamily="34" charset="0"/>
                <a:cs typeface="Arial" panose="020B0604020202020204" pitchFamily="34" charset="0"/>
              </a:rPr>
              <a:t>s to a psychological state like participation and commitment </a:t>
            </a:r>
          </a:p>
          <a:p>
            <a:pPr marL="285750" indent="-285750">
              <a:lnSpc>
                <a:spcPct val="107000"/>
              </a:lnSpc>
              <a:spcAft>
                <a:spcPts val="800"/>
              </a:spcAft>
              <a:buFont typeface="Arial" panose="020B0604020202020204" pitchFamily="34" charset="0"/>
              <a:buChar char="•"/>
            </a:pPr>
            <a:r>
              <a:rPr lang="en-GB" dirty="0">
                <a:effectLst/>
                <a:latin typeface="Arial" panose="020B0604020202020204" pitchFamily="34" charset="0"/>
                <a:ea typeface="Calibri" panose="020F0502020204030204" pitchFamily="34" charset="0"/>
                <a:cs typeface="Arial" panose="020B0604020202020204" pitchFamily="34" charset="0"/>
              </a:rPr>
              <a:t>Refers to a perfo</a:t>
            </a:r>
            <a:r>
              <a:rPr lang="en-GB" dirty="0">
                <a:latin typeface="Arial" panose="020B0604020202020204" pitchFamily="34" charset="0"/>
                <a:ea typeface="Calibri" panose="020F0502020204030204" pitchFamily="34" charset="0"/>
                <a:cs typeface="Arial" panose="020B0604020202020204" pitchFamily="34" charset="0"/>
              </a:rPr>
              <a:t>rmance concept like effort and behaviour </a:t>
            </a:r>
            <a:r>
              <a:rPr lang="en-GB" dirty="0">
                <a:effectLst/>
                <a:latin typeface="Arial" panose="020B0604020202020204" pitchFamily="34" charset="0"/>
                <a:ea typeface="Calibri" panose="020F0502020204030204" pitchFamily="34" charset="0"/>
                <a:cs typeface="Arial" panose="020B0604020202020204" pitchFamily="34" charset="0"/>
              </a:rPr>
              <a:t>(Bridger, 2018, p 6) . </a:t>
            </a:r>
          </a:p>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Employment engagement </a:t>
            </a:r>
            <a:r>
              <a:rPr lang="en-GB" dirty="0">
                <a:effectLst/>
                <a:latin typeface="Arial" panose="020B0604020202020204" pitchFamily="34" charset="0"/>
                <a:ea typeface="Calibri" panose="020F0502020204030204" pitchFamily="34" charset="0"/>
                <a:cs typeface="Arial" panose="020B0604020202020204" pitchFamily="34" charset="0"/>
              </a:rPr>
              <a:t>is the relationship an employee has with a organisation and it refers to their commitment, passion, energy and enthusiasm (Baker, Leiter, 2010, p 11)</a:t>
            </a:r>
          </a:p>
          <a:p>
            <a:pPr>
              <a:lnSpc>
                <a:spcPct val="107000"/>
              </a:lnSpc>
              <a:spcAft>
                <a:spcPts val="800"/>
              </a:spcAft>
            </a:pP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26" name="Picture 2" descr="Did you notice changes in employee engagement in 2015?">
            <a:extLst>
              <a:ext uri="{FF2B5EF4-FFF2-40B4-BE49-F238E27FC236}">
                <a16:creationId xmlns:a16="http://schemas.microsoft.com/office/drawing/2014/main" id="{BDB507C6-A85E-D9C3-4239-F548300A00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9339" y="4581339"/>
            <a:ext cx="3148568" cy="180221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omputer Icons Question Mark Clip Art - Question Marks Icon Free, HD Png  Download - 1200x630(#6865460) - PngFind">
            <a:extLst>
              <a:ext uri="{FF2B5EF4-FFF2-40B4-BE49-F238E27FC236}">
                <a16:creationId xmlns:a16="http://schemas.microsoft.com/office/drawing/2014/main" id="{D57AE215-12B1-C735-ED49-A708FE8924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7880" y="89093"/>
            <a:ext cx="1846555" cy="15629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4630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25EF4C-0EE9-B28E-3A4D-DA8CEFCF8FDC}"/>
              </a:ext>
            </a:extLst>
          </p:cNvPr>
          <p:cNvSpPr txBox="1"/>
          <p:nvPr/>
        </p:nvSpPr>
        <p:spPr>
          <a:xfrm>
            <a:off x="1535838" y="568171"/>
            <a:ext cx="9419208" cy="3909725"/>
          </a:xfrm>
          <a:prstGeom prst="rect">
            <a:avLst/>
          </a:prstGeom>
          <a:noFill/>
        </p:spPr>
        <p:txBody>
          <a:bodyPr wrap="square">
            <a:spAutoFit/>
          </a:bodyPr>
          <a:lstStyle/>
          <a:p>
            <a:pPr algn="ctr">
              <a:lnSpc>
                <a:spcPct val="107000"/>
              </a:lnSpc>
              <a:spcAft>
                <a:spcPts val="800"/>
              </a:spcAft>
            </a:pPr>
            <a:r>
              <a:rPr lang="en-GB" sz="2000" b="1" dirty="0">
                <a:effectLst/>
                <a:latin typeface="Arial" panose="020B0604020202020204" pitchFamily="34" charset="0"/>
                <a:ea typeface="Calibri" panose="020F0502020204030204" pitchFamily="34" charset="0"/>
                <a:cs typeface="Arial" panose="020B0604020202020204" pitchFamily="34" charset="0"/>
              </a:rPr>
              <a:t>Why is Employee Engagement Important?</a:t>
            </a:r>
          </a:p>
          <a:p>
            <a:pPr algn="ctr">
              <a:lnSpc>
                <a:spcPct val="107000"/>
              </a:lnSpc>
              <a:spcAft>
                <a:spcPts val="800"/>
              </a:spcAft>
            </a:pPr>
            <a:endParaRPr lang="en-GB" b="1"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Employee engagement is crucial to any industry, when employees are engaged, this can lead to overall productivity and efficiency. A businesses success depends on its employees. (Insights eholtitier.com). </a:t>
            </a:r>
          </a:p>
          <a:p>
            <a:pPr>
              <a:lnSpc>
                <a:spcPct val="107000"/>
              </a:lnSpc>
              <a:spcAft>
                <a:spcPts val="800"/>
              </a:spcAft>
            </a:pPr>
            <a:r>
              <a:rPr lang="en-GB" b="0" i="0" dirty="0">
                <a:solidFill>
                  <a:srgbClr val="202124"/>
                </a:solidFill>
                <a:effectLst/>
                <a:latin typeface="Arial" panose="020B0604020202020204" pitchFamily="34" charset="0"/>
                <a:cs typeface="Arial" panose="020B0604020202020204" pitchFamily="34" charset="0"/>
              </a:rPr>
              <a:t>When a </a:t>
            </a:r>
            <a:r>
              <a:rPr lang="en-GB" dirty="0">
                <a:solidFill>
                  <a:srgbClr val="202124"/>
                </a:solidFill>
                <a:latin typeface="Arial" panose="020B0604020202020204" pitchFamily="34" charset="0"/>
                <a:cs typeface="Arial" panose="020B0604020202020204" pitchFamily="34" charset="0"/>
              </a:rPr>
              <a:t>organisation</a:t>
            </a:r>
            <a:r>
              <a:rPr lang="en-GB" b="0" i="0" dirty="0">
                <a:solidFill>
                  <a:srgbClr val="202124"/>
                </a:solidFill>
                <a:effectLst/>
                <a:latin typeface="Arial" panose="020B0604020202020204" pitchFamily="34" charset="0"/>
                <a:cs typeface="Arial" panose="020B0604020202020204" pitchFamily="34" charset="0"/>
              </a:rPr>
              <a:t> has </a:t>
            </a:r>
            <a:r>
              <a:rPr lang="en-GB" dirty="0">
                <a:solidFill>
                  <a:srgbClr val="202124"/>
                </a:solidFill>
                <a:latin typeface="Arial" panose="020B0604020202020204" pitchFamily="34" charset="0"/>
                <a:cs typeface="Arial" panose="020B0604020202020204" pitchFamily="34" charset="0"/>
              </a:rPr>
              <a:t>effective</a:t>
            </a:r>
            <a:r>
              <a:rPr lang="en-GB" b="0" i="0" dirty="0">
                <a:solidFill>
                  <a:srgbClr val="202124"/>
                </a:solidFill>
                <a:effectLst/>
                <a:latin typeface="Arial" panose="020B0604020202020204" pitchFamily="34" charset="0"/>
                <a:cs typeface="Arial" panose="020B0604020202020204" pitchFamily="34" charset="0"/>
              </a:rPr>
              <a:t> plans in-place it helps create a improved work ethos, build healthier work and consumer relationships, and </a:t>
            </a:r>
            <a:r>
              <a:rPr lang="en-GB" dirty="0">
                <a:solidFill>
                  <a:srgbClr val="202124"/>
                </a:solidFill>
                <a:latin typeface="Arial" panose="020B0604020202020204" pitchFamily="34" charset="0"/>
                <a:cs typeface="Arial" panose="020B0604020202020204" pitchFamily="34" charset="0"/>
              </a:rPr>
              <a:t>influence</a:t>
            </a:r>
            <a:r>
              <a:rPr lang="en-GB" b="0" i="0" dirty="0">
                <a:solidFill>
                  <a:srgbClr val="202124"/>
                </a:solidFill>
                <a:effectLst/>
                <a:latin typeface="Arial" panose="020B0604020202020204" pitchFamily="34" charset="0"/>
                <a:cs typeface="Arial" panose="020B0604020202020204" pitchFamily="34" charset="0"/>
              </a:rPr>
              <a:t> overall </a:t>
            </a:r>
            <a:r>
              <a:rPr lang="en-GB" dirty="0">
                <a:solidFill>
                  <a:srgbClr val="202124"/>
                </a:solidFill>
                <a:latin typeface="Arial" panose="020B0604020202020204" pitchFamily="34" charset="0"/>
                <a:cs typeface="Arial" panose="020B0604020202020204" pitchFamily="34" charset="0"/>
              </a:rPr>
              <a:t>organisations</a:t>
            </a:r>
            <a:r>
              <a:rPr lang="en-GB" b="0" i="0" dirty="0">
                <a:solidFill>
                  <a:srgbClr val="202124"/>
                </a:solidFill>
                <a:effectLst/>
                <a:latin typeface="Arial" panose="020B0604020202020204" pitchFamily="34" charset="0"/>
                <a:cs typeface="Arial" panose="020B0604020202020204" pitchFamily="34" charset="0"/>
              </a:rPr>
              <a:t> revenues. </a:t>
            </a:r>
            <a:r>
              <a:rPr lang="en-GB" dirty="0">
                <a:effectLst/>
                <a:latin typeface="Arial" panose="020B0604020202020204" pitchFamily="34" charset="0"/>
                <a:ea typeface="Calibri" panose="020F0502020204030204" pitchFamily="34" charset="0"/>
                <a:cs typeface="Arial" panose="020B0604020202020204" pitchFamily="34" charset="0"/>
              </a:rPr>
              <a:t>It is clear that engagement matters and those engaged employees are dedicated and invested in their roles psychologically (Rana, </a:t>
            </a:r>
            <a:r>
              <a:rPr lang="en-GB" dirty="0" err="1">
                <a:effectLst/>
                <a:latin typeface="Arial" panose="020B0604020202020204" pitchFamily="34" charset="0"/>
                <a:ea typeface="Calibri" panose="020F0502020204030204" pitchFamily="34" charset="0"/>
                <a:cs typeface="Arial" panose="020B0604020202020204" pitchFamily="34" charset="0"/>
              </a:rPr>
              <a:t>Ardichvili</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Tkachenco</a:t>
            </a:r>
            <a:r>
              <a:rPr lang="en-GB" dirty="0">
                <a:effectLst/>
                <a:latin typeface="Arial" panose="020B0604020202020204" pitchFamily="34" charset="0"/>
                <a:ea typeface="Calibri" panose="020F0502020204030204" pitchFamily="34" charset="0"/>
                <a:cs typeface="Arial" panose="020B0604020202020204" pitchFamily="34" charset="0"/>
              </a:rPr>
              <a:t>, 2014, p 249)</a:t>
            </a:r>
          </a:p>
          <a:p>
            <a:pPr>
              <a:lnSpc>
                <a:spcPct val="107000"/>
              </a:lnSpc>
              <a:spcAft>
                <a:spcPts val="800"/>
              </a:spcAft>
            </a:pP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2052" name="Picture 4" descr="Free Important Cliparts, Download Free Important Cliparts png images, Free  ClipArts on Clipart Library">
            <a:extLst>
              <a:ext uri="{FF2B5EF4-FFF2-40B4-BE49-F238E27FC236}">
                <a16:creationId xmlns:a16="http://schemas.microsoft.com/office/drawing/2014/main" id="{85BD28F7-B082-4338-D0CA-C8425F3F83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5409" y="4352925"/>
            <a:ext cx="2524125" cy="1809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8337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44496D-8C46-C2E1-71D4-DEF09F60D575}"/>
              </a:ext>
            </a:extLst>
          </p:cNvPr>
          <p:cNvSpPr txBox="1"/>
          <p:nvPr/>
        </p:nvSpPr>
        <p:spPr>
          <a:xfrm>
            <a:off x="1562469" y="701337"/>
            <a:ext cx="9685537" cy="3704540"/>
          </a:xfrm>
          <a:prstGeom prst="rect">
            <a:avLst/>
          </a:prstGeom>
          <a:noFill/>
        </p:spPr>
        <p:txBody>
          <a:bodyPr wrap="square">
            <a:spAutoFit/>
          </a:bodyPr>
          <a:lstStyle/>
          <a:p>
            <a:pPr algn="ctr">
              <a:lnSpc>
                <a:spcPct val="107000"/>
              </a:lnSpc>
              <a:spcAft>
                <a:spcPts val="800"/>
              </a:spcAft>
            </a:pPr>
            <a:r>
              <a:rPr lang="en-GB" sz="2000" b="1" dirty="0">
                <a:effectLst/>
                <a:latin typeface="Arial" panose="020B0604020202020204" pitchFamily="34" charset="0"/>
                <a:ea typeface="Calibri" panose="020F0502020204030204" pitchFamily="34" charset="0"/>
                <a:cs typeface="Arial" panose="020B0604020202020204" pitchFamily="34" charset="0"/>
              </a:rPr>
              <a:t>Employee Engagement at Hotel Industry</a:t>
            </a:r>
          </a:p>
          <a:p>
            <a:pPr algn="ctr">
              <a:lnSpc>
                <a:spcPct val="107000"/>
              </a:lnSpc>
              <a:spcAft>
                <a:spcPts val="800"/>
              </a:spcAft>
            </a:pPr>
            <a:endParaRPr lang="en-GB" sz="2000" b="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When working for the hospitality industry, a employee is expected to behave in a polite manner whilst attending the to the guest. Work engagement positively relates to hotel employees job performance. An engaged employee will have positive emotions and will be able to deal with customers more successfully .The way employees behave within a business and the way they feel about the company will have an overall impact on the performance of their business (Bridger, 2018, p 6)</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Good experiences at work place can make a person feel proud and successful. Bad experiences can cause a person feel dis-engaged. When a hotel creates meaningful, valued experience, it gives the employees reason to join and stay.</a:t>
            </a:r>
            <a:endParaRPr lang="en-GB" sz="1800" dirty="0">
              <a:latin typeface="Arial" panose="020B0604020202020204" pitchFamily="34" charset="0"/>
              <a:ea typeface="Calibri" panose="020F0502020204030204" pitchFamily="34" charset="0"/>
              <a:cs typeface="Arial" panose="020B0604020202020204" pitchFamily="34" charset="0"/>
            </a:endParaRPr>
          </a:p>
        </p:txBody>
      </p:sp>
      <p:pic>
        <p:nvPicPr>
          <p:cNvPr id="3074" name="Picture 2" descr="hotel / cartoon vector and illustration, black and white, hand drawn,  sketch style, isolated on white background. Stock Vector | Adobe Stock">
            <a:extLst>
              <a:ext uri="{FF2B5EF4-FFF2-40B4-BE49-F238E27FC236}">
                <a16:creationId xmlns:a16="http://schemas.microsoft.com/office/drawing/2014/main" id="{BB28E984-67AC-CA77-8963-8017EEBD0C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1878" y="4562984"/>
            <a:ext cx="2257425" cy="2028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4687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A6C006-7000-3FF2-3E8D-45AD3D627A3C}"/>
              </a:ext>
            </a:extLst>
          </p:cNvPr>
          <p:cNvSpPr txBox="1"/>
          <p:nvPr/>
        </p:nvSpPr>
        <p:spPr>
          <a:xfrm>
            <a:off x="1944210" y="443884"/>
            <a:ext cx="9721048" cy="4278094"/>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Employee Engagement Best Practices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Build trust </a:t>
            </a:r>
          </a:p>
          <a:p>
            <a:pPr marL="285750" indent="-285750">
              <a:buFont typeface="Arial" panose="020B0604020202020204" pitchFamily="34" charset="0"/>
              <a:buChar char="•"/>
            </a:pPr>
            <a:r>
              <a:rPr lang="en-GB" dirty="0"/>
              <a:t>Inspire team</a:t>
            </a:r>
          </a:p>
          <a:p>
            <a:pPr marL="285750" indent="-285750">
              <a:buFont typeface="Arial" panose="020B0604020202020204" pitchFamily="34" charset="0"/>
              <a:buChar char="•"/>
            </a:pPr>
            <a:r>
              <a:rPr lang="en-GB" dirty="0"/>
              <a:t>Build on employee strengths </a:t>
            </a:r>
          </a:p>
          <a:p>
            <a:pPr marL="285750" indent="-285750">
              <a:buFont typeface="Arial" panose="020B0604020202020204" pitchFamily="34" charset="0"/>
              <a:buChar char="•"/>
            </a:pPr>
            <a:r>
              <a:rPr lang="en-GB" dirty="0"/>
              <a:t>Encourage professional development </a:t>
            </a:r>
          </a:p>
          <a:p>
            <a:pPr marL="285750" indent="-285750">
              <a:buFont typeface="Arial" panose="020B0604020202020204" pitchFamily="34" charset="0"/>
              <a:buChar char="•"/>
            </a:pPr>
            <a:r>
              <a:rPr lang="en-GB" dirty="0"/>
              <a:t>Reward success</a:t>
            </a:r>
          </a:p>
          <a:p>
            <a:endParaRPr lang="en-GB" dirty="0"/>
          </a:p>
          <a:p>
            <a:r>
              <a:rPr lang="en-GB" dirty="0"/>
              <a:t>To show employees that you care ask them:-</a:t>
            </a:r>
          </a:p>
          <a:p>
            <a:pPr marL="285750" indent="-285750">
              <a:buFont typeface="Arial" panose="020B0604020202020204" pitchFamily="34" charset="0"/>
              <a:buChar char="•"/>
            </a:pPr>
            <a:r>
              <a:rPr lang="en-GB" dirty="0"/>
              <a:t>How is their experience working with the company so far?</a:t>
            </a:r>
          </a:p>
          <a:p>
            <a:pPr marL="285750" indent="-285750">
              <a:buFont typeface="Arial" panose="020B0604020202020204" pitchFamily="34" charset="0"/>
              <a:buChar char="•"/>
            </a:pPr>
            <a:r>
              <a:rPr lang="en-GB" dirty="0"/>
              <a:t>How can the company help them to do better ?</a:t>
            </a:r>
          </a:p>
          <a:p>
            <a:pPr marL="285750" indent="-285750">
              <a:buFont typeface="Arial" panose="020B0604020202020204" pitchFamily="34" charset="0"/>
              <a:buChar char="•"/>
            </a:pPr>
            <a:r>
              <a:rPr lang="en-GB" dirty="0"/>
              <a:t>What new skills would they like to gain?</a:t>
            </a:r>
          </a:p>
          <a:p>
            <a:r>
              <a:rPr lang="en-GB" dirty="0"/>
              <a:t>(Eisenhauer ,T)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4098" name="Picture 2" descr="16,764 Trust Cartoon Images, Stock Photos &amp; Vectors | Shutterstock">
            <a:extLst>
              <a:ext uri="{FF2B5EF4-FFF2-40B4-BE49-F238E27FC236}">
                <a16:creationId xmlns:a16="http://schemas.microsoft.com/office/drawing/2014/main" id="{E418AA83-A57B-DE38-E407-DCBB8EBA8E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77298" y="4367812"/>
            <a:ext cx="2237404" cy="197528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1,443 Congratulations Word Cartoon Illustrations &amp; Clip Art - iStock">
            <a:extLst>
              <a:ext uri="{FF2B5EF4-FFF2-40B4-BE49-F238E27FC236}">
                <a16:creationId xmlns:a16="http://schemas.microsoft.com/office/drawing/2014/main" id="{3C043665-432B-0F35-3ED0-CFAA227A4A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72818" y="925244"/>
            <a:ext cx="1949943" cy="1835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9440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B0D5A9-1A66-8182-C91E-8A81D820BE65}"/>
              </a:ext>
            </a:extLst>
          </p:cNvPr>
          <p:cNvSpPr txBox="1"/>
          <p:nvPr/>
        </p:nvSpPr>
        <p:spPr>
          <a:xfrm>
            <a:off x="1713390" y="488271"/>
            <a:ext cx="9064101" cy="4785605"/>
          </a:xfrm>
          <a:prstGeom prst="rect">
            <a:avLst/>
          </a:prstGeom>
          <a:noFill/>
        </p:spPr>
        <p:txBody>
          <a:bodyPr wrap="square">
            <a:spAutoFit/>
          </a:bodyPr>
          <a:lstStyle/>
          <a:p>
            <a:pPr>
              <a:lnSpc>
                <a:spcPct val="107000"/>
              </a:lnSpc>
              <a:spcAft>
                <a:spcPts val="800"/>
              </a:spcAft>
            </a:pPr>
            <a:r>
              <a:rPr lang="en-GB" sz="2000" b="1" dirty="0">
                <a:effectLst/>
                <a:latin typeface="Arial" panose="020B0604020202020204" pitchFamily="34" charset="0"/>
                <a:ea typeface="Calibri" panose="020F0502020204030204" pitchFamily="34" charset="0"/>
                <a:cs typeface="Arial" panose="020B0604020202020204" pitchFamily="34" charset="0"/>
              </a:rPr>
              <a:t>What Is An Employment Engagement Model?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 employee engagement model is a scheme in which details on how to make an employee feel appreciated, empowered and </a:t>
            </a:r>
            <a:r>
              <a:rPr lang="en-GB" dirty="0">
                <a:latin typeface="Calibri" panose="020F0502020204030204" pitchFamily="34" charset="0"/>
                <a:ea typeface="Calibri" panose="020F0502020204030204" pitchFamily="34" charset="0"/>
                <a:cs typeface="Times New Roman" panose="02020603050405020304" pitchFamily="18" charset="0"/>
              </a:rPr>
              <a:t>be able to be creative</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their place of work </a:t>
            </a:r>
          </a:p>
          <a:p>
            <a:pPr>
              <a:lnSpc>
                <a:spcPct val="107000"/>
              </a:lnSpc>
              <a:spcAft>
                <a:spcPts val="800"/>
              </a:spcAft>
            </a:pPr>
            <a:r>
              <a:rPr lang="en-GB" b="1" dirty="0">
                <a:effectLst/>
                <a:latin typeface="Arial" panose="020B0604020202020204" pitchFamily="34" charset="0"/>
                <a:ea typeface="Calibri" panose="020F0502020204030204" pitchFamily="34" charset="0"/>
                <a:cs typeface="Arial" panose="020B0604020202020204" pitchFamily="34" charset="0"/>
              </a:rPr>
              <a:t>Why Do We Need Employee Engagement Models?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Engagement is vital to achieving productivity in employees, engagement model and theories are helpful for creating a system. </a:t>
            </a:r>
          </a:p>
          <a:p>
            <a:pPr>
              <a:lnSpc>
                <a:spcPct val="107000"/>
              </a:lnSpc>
              <a:spcAft>
                <a:spcPts val="800"/>
              </a:spcAft>
            </a:pPr>
            <a:r>
              <a:rPr lang="en-GB" b="1" dirty="0">
                <a:effectLst/>
                <a:latin typeface="Arial" panose="020B0604020202020204" pitchFamily="34" charset="0"/>
                <a:ea typeface="Calibri" panose="020F0502020204030204" pitchFamily="34" charset="0"/>
                <a:cs typeface="Arial" panose="020B0604020202020204" pitchFamily="34" charset="0"/>
              </a:rPr>
              <a:t>What Are The Employment Engagement Theories and Models?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capacity to engage – training, learning and growth</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reason to engage – respect and recognition</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Freedom to engage – Job satisfaction and pride (Tho</a:t>
            </a:r>
            <a:r>
              <a:rPr lang="en-GB" dirty="0">
                <a:latin typeface="Calibri" panose="020F0502020204030204" pitchFamily="34" charset="0"/>
                <a:ea typeface="Calibri" panose="020F0502020204030204" pitchFamily="34" charset="0"/>
                <a:cs typeface="Times New Roman" panose="02020603050405020304" pitchFamily="18" charset="0"/>
              </a:rPr>
              <a:t>mpson,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p:txBody>
      </p:sp>
      <p:pic>
        <p:nvPicPr>
          <p:cNvPr id="2050" name="Picture 2" descr="750+ Question Mark Pictures | Download Free Images on Unsplash">
            <a:extLst>
              <a:ext uri="{FF2B5EF4-FFF2-40B4-BE49-F238E27FC236}">
                <a16:creationId xmlns:a16="http://schemas.microsoft.com/office/drawing/2014/main" id="{AE748CD4-59F9-C3E9-E475-217955B0FF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1704" y="4073846"/>
            <a:ext cx="4572981" cy="25717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829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3A6D97-9ED8-BF4D-CD15-C671A9AEA73D}"/>
              </a:ext>
            </a:extLst>
          </p:cNvPr>
          <p:cNvSpPr txBox="1"/>
          <p:nvPr/>
        </p:nvSpPr>
        <p:spPr>
          <a:xfrm>
            <a:off x="1959428" y="5682342"/>
            <a:ext cx="9507893" cy="646331"/>
          </a:xfrm>
          <a:prstGeom prst="rect">
            <a:avLst/>
          </a:prstGeom>
          <a:noFill/>
        </p:spPr>
        <p:txBody>
          <a:bodyPr wrap="square" rtlCol="0">
            <a:spAutoFit/>
          </a:bodyPr>
          <a:lstStyle/>
          <a:p>
            <a:endParaRPr lang="en-GB" dirty="0"/>
          </a:p>
          <a:p>
            <a:endParaRPr lang="en-GB" dirty="0"/>
          </a:p>
        </p:txBody>
      </p:sp>
      <p:pic>
        <p:nvPicPr>
          <p:cNvPr id="2050" name="Picture 2" descr="Zinger Model of Employee Engagement">
            <a:extLst>
              <a:ext uri="{FF2B5EF4-FFF2-40B4-BE49-F238E27FC236}">
                <a16:creationId xmlns:a16="http://schemas.microsoft.com/office/drawing/2014/main" id="{48D925BA-E2A5-6976-EE8E-ECE9707A02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0038" y="1227748"/>
            <a:ext cx="5053336" cy="403451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E1B1748-7E87-E81B-EC6E-64603837125B}"/>
              </a:ext>
            </a:extLst>
          </p:cNvPr>
          <p:cNvSpPr txBox="1"/>
          <p:nvPr/>
        </p:nvSpPr>
        <p:spPr>
          <a:xfrm>
            <a:off x="7289601" y="1330726"/>
            <a:ext cx="3533313" cy="2585323"/>
          </a:xfrm>
          <a:prstGeom prst="rect">
            <a:avLst/>
          </a:prstGeom>
          <a:noFill/>
        </p:spPr>
        <p:txBody>
          <a:bodyPr wrap="square" rtlCol="0">
            <a:spAutoFit/>
          </a:bodyPr>
          <a:lstStyle/>
          <a:p>
            <a:r>
              <a:rPr lang="en-GB" b="0" i="0" dirty="0">
                <a:effectLst/>
                <a:latin typeface="Arial" panose="020B0604020202020204" pitchFamily="34" charset="0"/>
                <a:cs typeface="Arial" panose="020B0604020202020204" pitchFamily="34" charset="0"/>
              </a:rPr>
              <a:t>Organisations should not only focus on success but also on how the employee could progress within the organisation. Employees who grow with the organisation are genuinely connected to their place of work and always ready to work harder and go that extra mile (Juneja P)</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BB8520F-1749-607D-59E4-1CF07462A988}"/>
              </a:ext>
            </a:extLst>
          </p:cNvPr>
          <p:cNvSpPr txBox="1"/>
          <p:nvPr/>
        </p:nvSpPr>
        <p:spPr>
          <a:xfrm>
            <a:off x="3794760" y="510540"/>
            <a:ext cx="5583580" cy="400110"/>
          </a:xfrm>
          <a:prstGeom prst="rect">
            <a:avLst/>
          </a:prstGeom>
          <a:noFill/>
        </p:spPr>
        <p:txBody>
          <a:bodyPr wrap="none" rtlCol="0">
            <a:spAutoFit/>
          </a:bodyPr>
          <a:lstStyle/>
          <a:p>
            <a:r>
              <a:rPr lang="en-GB" sz="2000" b="1" dirty="0">
                <a:latin typeface="Arial" panose="020B0604020202020204" pitchFamily="34" charset="0"/>
                <a:cs typeface="Arial" panose="020B0604020202020204" pitchFamily="34" charset="0"/>
              </a:rPr>
              <a:t>The Zinger Model of Employee Engagement </a:t>
            </a:r>
          </a:p>
        </p:txBody>
      </p:sp>
    </p:spTree>
    <p:extLst>
      <p:ext uri="{BB962C8B-B14F-4D97-AF65-F5344CB8AC3E}">
        <p14:creationId xmlns:p14="http://schemas.microsoft.com/office/powerpoint/2010/main" val="2204346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350AE19-E88E-EC0A-223C-D3F4DCED4ECC}"/>
              </a:ext>
            </a:extLst>
          </p:cNvPr>
          <p:cNvSpPr txBox="1"/>
          <p:nvPr/>
        </p:nvSpPr>
        <p:spPr>
          <a:xfrm>
            <a:off x="1699728" y="164664"/>
            <a:ext cx="9535884" cy="5139869"/>
          </a:xfrm>
          <a:prstGeom prst="rect">
            <a:avLst/>
          </a:prstGeom>
          <a:noFill/>
        </p:spPr>
        <p:txBody>
          <a:bodyPr wrap="square" rtlCol="0">
            <a:spAutoFit/>
          </a:bodyPr>
          <a:lstStyle/>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Employee Engagement Data and Statistics </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the UK only 8% employees feel engaged in their workplace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Organisations with high employee engagement record 21% better profitability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37% of employees claim recognition is most important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By providing a positive experience 69% of more likely to stay in the company for at least 3 years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56% of employees value systems that help them improve their skills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79% of employees believe they would do better if given more recognition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Organisations with high level of employee engagement record 89% greater customer satisfaction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 the US companies lose billions of dollars annually because of dis-engaged employees (He G, 2022) </a:t>
            </a:r>
          </a:p>
          <a:p>
            <a:endParaRPr lang="en-GB" dirty="0"/>
          </a:p>
          <a:p>
            <a:endParaRPr lang="en-GB" dirty="0"/>
          </a:p>
          <a:p>
            <a:endParaRPr lang="en-GB" dirty="0"/>
          </a:p>
        </p:txBody>
      </p:sp>
      <p:pic>
        <p:nvPicPr>
          <p:cNvPr id="1028" name="Picture 4" descr="3d Cartoon Man with Percent Symbol. Stock Illustration ...">
            <a:extLst>
              <a:ext uri="{FF2B5EF4-FFF2-40B4-BE49-F238E27FC236}">
                <a16:creationId xmlns:a16="http://schemas.microsoft.com/office/drawing/2014/main" id="{6742DFB8-9B44-29DC-292A-512FD48BEC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65080" y="285749"/>
            <a:ext cx="1752839" cy="131462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tatistics graphics cartoon Royalty Free Vector Image">
            <a:extLst>
              <a:ext uri="{FF2B5EF4-FFF2-40B4-BE49-F238E27FC236}">
                <a16:creationId xmlns:a16="http://schemas.microsoft.com/office/drawing/2014/main" id="{EE5D9538-8094-759A-9A53-849FBA59C1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8488" y="4324944"/>
            <a:ext cx="3175391" cy="18396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8430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A763DA-3620-07E0-3EC4-B8D661E47D22}"/>
              </a:ext>
            </a:extLst>
          </p:cNvPr>
          <p:cNvSpPr txBox="1"/>
          <p:nvPr/>
        </p:nvSpPr>
        <p:spPr>
          <a:xfrm>
            <a:off x="1597980" y="133165"/>
            <a:ext cx="10120543" cy="7559057"/>
          </a:xfrm>
          <a:prstGeom prst="rect">
            <a:avLst/>
          </a:prstGeom>
          <a:noFill/>
        </p:spPr>
        <p:txBody>
          <a:bodyPr wrap="square">
            <a:spAutoFit/>
          </a:bodyPr>
          <a:lstStyle/>
          <a:p>
            <a:pPr>
              <a:lnSpc>
                <a:spcPct val="107000"/>
              </a:lnSpc>
              <a:spcAft>
                <a:spcPts val="800"/>
              </a:spcAft>
            </a:pPr>
            <a:endParaRPr lang="en-GB" sz="1200" dirty="0">
              <a:solidFill>
                <a:srgbClr val="262626"/>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GB" sz="2000" dirty="0">
                <a:solidFill>
                  <a:srgbClr val="262626"/>
                </a:solidFill>
                <a:latin typeface="Arial" panose="020B0604020202020204" pitchFamily="34" charset="0"/>
                <a:ea typeface="Calibri" panose="020F0502020204030204" pitchFamily="34" charset="0"/>
                <a:cs typeface="Arial" panose="020B0604020202020204" pitchFamily="34" charset="0"/>
              </a:rPr>
              <a:t>References</a:t>
            </a:r>
            <a:endParaRPr lang="en-GB" sz="2000" dirty="0">
              <a:solidFill>
                <a:srgbClr val="262626"/>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200" dirty="0">
              <a:solidFill>
                <a:srgbClr val="262626"/>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solidFill>
                  <a:srgbClr val="262626"/>
                </a:solidFill>
                <a:effectLst/>
                <a:latin typeface="Arial" panose="020B0604020202020204" pitchFamily="34" charset="0"/>
                <a:ea typeface="Calibri" panose="020F0502020204030204" pitchFamily="34" charset="0"/>
                <a:cs typeface="Arial" panose="020B0604020202020204" pitchFamily="34" charset="0"/>
              </a:rPr>
              <a:t>Bridger E. </a:t>
            </a:r>
            <a:r>
              <a:rPr lang="en-GB" sz="1200" i="1" dirty="0">
                <a:effectLst/>
                <a:latin typeface="Arial" panose="020B0604020202020204" pitchFamily="34" charset="0"/>
                <a:ea typeface="Calibri" panose="020F0502020204030204" pitchFamily="34" charset="0"/>
                <a:cs typeface="Arial" panose="020B0604020202020204" pitchFamily="34" charset="0"/>
              </a:rPr>
              <a:t>Employee Engagement : A Practical Introduction</a:t>
            </a:r>
            <a:r>
              <a:rPr lang="en-GB" sz="1200" dirty="0">
                <a:effectLst/>
                <a:latin typeface="Arial" panose="020B0604020202020204" pitchFamily="34" charset="0"/>
                <a:ea typeface="Calibri" panose="020F0502020204030204" pitchFamily="34" charset="0"/>
                <a:cs typeface="Arial" panose="020B0604020202020204" pitchFamily="34" charset="0"/>
              </a:rPr>
              <a:t>. Vol Second edition. Kogan Page; 2018.                                   </a:t>
            </a:r>
            <a:endPar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solidFill>
                  <a:srgbClr val="262626"/>
                </a:solidFill>
                <a:effectLst/>
                <a:latin typeface="Arial" panose="020B0604020202020204" pitchFamily="34" charset="0"/>
                <a:ea typeface="Calibri" panose="020F0502020204030204" pitchFamily="34" charset="0"/>
                <a:cs typeface="Arial" panose="020B0604020202020204" pitchFamily="34" charset="0"/>
              </a:rPr>
              <a:t>Bakker A,  Leiter M. </a:t>
            </a:r>
            <a:r>
              <a:rPr lang="en-GB" sz="1200" i="1" dirty="0">
                <a:effectLst/>
                <a:latin typeface="Arial" panose="020B0604020202020204" pitchFamily="34" charset="0"/>
                <a:cs typeface="Arial" panose="020B0604020202020204" pitchFamily="34" charset="0"/>
              </a:rPr>
              <a:t>Work Engagement : A Handbook of Essential Theory and Research</a:t>
            </a:r>
            <a:r>
              <a:rPr lang="en-GB" sz="1200" dirty="0">
                <a:effectLst/>
                <a:latin typeface="Arial" panose="020B0604020202020204" pitchFamily="34" charset="0"/>
                <a:cs typeface="Arial" panose="020B0604020202020204" pitchFamily="34" charset="0"/>
              </a:rPr>
              <a:t>. Psychology Press; 2010. </a:t>
            </a:r>
            <a:endParaRPr lang="en-GB" sz="1200" u="sng" dirty="0">
              <a:solidFill>
                <a:srgbClr val="0563C1"/>
              </a:solidFill>
              <a:effectLst/>
              <a:latin typeface="Arial" panose="020B0604020202020204" pitchFamily="34" charset="0"/>
              <a:cs typeface="Arial" panose="020B0604020202020204" pitchFamily="34" charset="0"/>
            </a:endParaRPr>
          </a:p>
          <a:p>
            <a:pPr>
              <a:lnSpc>
                <a:spcPct val="107000"/>
              </a:lnSpc>
              <a:spcAft>
                <a:spcPts val="800"/>
              </a:spcAft>
            </a:pPr>
            <a:r>
              <a:rPr lang="en-GB" sz="1200" b="0" i="0" dirty="0">
                <a:effectLst/>
                <a:latin typeface="Arial" panose="020B0604020202020204" pitchFamily="34" charset="0"/>
                <a:cs typeface="Arial" panose="020B0604020202020204" pitchFamily="34" charset="0"/>
              </a:rPr>
              <a:t>Rana, S., </a:t>
            </a:r>
            <a:r>
              <a:rPr lang="en-GB" sz="1200" b="0" i="0" dirty="0" err="1">
                <a:effectLst/>
                <a:latin typeface="Arial" panose="020B0604020202020204" pitchFamily="34" charset="0"/>
                <a:cs typeface="Arial" panose="020B0604020202020204" pitchFamily="34" charset="0"/>
              </a:rPr>
              <a:t>Ardichvili</a:t>
            </a:r>
            <a:r>
              <a:rPr lang="en-GB" sz="1200" b="0" i="0" dirty="0">
                <a:effectLst/>
                <a:latin typeface="Arial" panose="020B0604020202020204" pitchFamily="34" charset="0"/>
                <a:cs typeface="Arial" panose="020B0604020202020204" pitchFamily="34" charset="0"/>
              </a:rPr>
              <a:t>, A. and </a:t>
            </a:r>
            <a:r>
              <a:rPr lang="en-GB" sz="1200" b="0" i="0" dirty="0" err="1">
                <a:effectLst/>
                <a:latin typeface="Arial" panose="020B0604020202020204" pitchFamily="34" charset="0"/>
                <a:cs typeface="Arial" panose="020B0604020202020204" pitchFamily="34" charset="0"/>
              </a:rPr>
              <a:t>Tkachenko</a:t>
            </a:r>
            <a:r>
              <a:rPr lang="en-GB" sz="1200" b="0" i="0" dirty="0">
                <a:effectLst/>
                <a:latin typeface="Arial" panose="020B0604020202020204" pitchFamily="34" charset="0"/>
                <a:cs typeface="Arial" panose="020B0604020202020204" pitchFamily="34" charset="0"/>
              </a:rPr>
              <a:t>, O., 2014. </a:t>
            </a:r>
            <a:r>
              <a:rPr lang="en-GB" sz="1200" b="0" i="1" dirty="0">
                <a:effectLst/>
                <a:latin typeface="Arial" panose="020B0604020202020204" pitchFamily="34" charset="0"/>
                <a:cs typeface="Arial" panose="020B0604020202020204" pitchFamily="34" charset="0"/>
              </a:rPr>
              <a:t>A theoretical model of the antecedents and outcomes of employee engagement</a:t>
            </a:r>
            <a:r>
              <a:rPr lang="en-GB" sz="1200" b="0" i="0" dirty="0">
                <a:effectLst/>
                <a:latin typeface="Arial" panose="020B0604020202020204" pitchFamily="34" charset="0"/>
                <a:cs typeface="Arial" panose="020B0604020202020204" pitchFamily="34" charset="0"/>
              </a:rPr>
              <a:t>:. </a:t>
            </a:r>
            <a:r>
              <a:rPr lang="en-GB" sz="1200" b="0" i="1" dirty="0">
                <a:effectLst/>
                <a:latin typeface="Arial" panose="020B0604020202020204" pitchFamily="34" charset="0"/>
                <a:cs typeface="Arial" panose="020B0604020202020204" pitchFamily="34" charset="0"/>
              </a:rPr>
              <a:t>Journal of Workplace Learning, </a:t>
            </a:r>
            <a:r>
              <a:rPr lang="en-GB" sz="1200" b="1" i="0" dirty="0">
                <a:effectLst/>
                <a:latin typeface="Arial" panose="020B0604020202020204" pitchFamily="34" charset="0"/>
                <a:cs typeface="Arial" panose="020B0604020202020204" pitchFamily="34" charset="0"/>
              </a:rPr>
              <a:t>26</a:t>
            </a:r>
            <a:r>
              <a:rPr lang="en-GB" sz="1200" b="0" i="0" dirty="0">
                <a:effectLst/>
                <a:latin typeface="Arial" panose="020B0604020202020204" pitchFamily="34" charset="0"/>
                <a:cs typeface="Arial" panose="020B0604020202020204" pitchFamily="34" charset="0"/>
              </a:rPr>
              <a:t>(3), pp. 249-266.</a:t>
            </a:r>
            <a:r>
              <a:rPr lang="en-GB" sz="12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1200" b="0" i="0" dirty="0">
                <a:effectLst/>
                <a:latin typeface="Arial" panose="020B0604020202020204" pitchFamily="34" charset="0"/>
                <a:cs typeface="Arial" panose="020B0604020202020204" pitchFamily="34" charset="0"/>
              </a:rPr>
              <a:t>Carolyn, F.M., Ellinger, A.E. and Ellinger, A.D., 2014. Examining the influence of strategic profit emphases on employee engagement and service climate. </a:t>
            </a:r>
            <a:r>
              <a:rPr lang="en-GB" sz="1200" b="0" i="1" dirty="0">
                <a:effectLst/>
                <a:latin typeface="Arial" panose="020B0604020202020204" pitchFamily="34" charset="0"/>
                <a:cs typeface="Arial" panose="020B0604020202020204" pitchFamily="34" charset="0"/>
              </a:rPr>
              <a:t>Journal of Workplace Learning, </a:t>
            </a:r>
            <a:r>
              <a:rPr lang="en-GB" sz="1200" b="1" i="0" dirty="0">
                <a:effectLst/>
                <a:latin typeface="Arial" panose="020B0604020202020204" pitchFamily="34" charset="0"/>
                <a:cs typeface="Arial" panose="020B0604020202020204" pitchFamily="34" charset="0"/>
              </a:rPr>
              <a:t>26</a:t>
            </a:r>
            <a:r>
              <a:rPr lang="en-GB" sz="1200" b="0" i="0" dirty="0">
                <a:effectLst/>
                <a:latin typeface="Arial" panose="020B0604020202020204" pitchFamily="34" charset="0"/>
                <a:cs typeface="Arial" panose="020B0604020202020204" pitchFamily="34" charset="0"/>
              </a:rPr>
              <a:t>(3), pp. 152-171.</a:t>
            </a: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solidFill>
                  <a:srgbClr val="262626"/>
                </a:solidFill>
                <a:effectLst/>
                <a:latin typeface="Arial" panose="020B0604020202020204" pitchFamily="34" charset="0"/>
                <a:ea typeface="Calibri" panose="020F0502020204030204" pitchFamily="34" charset="0"/>
                <a:cs typeface="Arial" panose="020B0604020202020204" pitchFamily="34" charset="0"/>
              </a:rPr>
              <a:t>Indeed Editorial Team (2022) </a:t>
            </a:r>
            <a:r>
              <a:rPr lang="en-GB" sz="1200" i="1" dirty="0">
                <a:solidFill>
                  <a:srgbClr val="262626"/>
                </a:solidFill>
                <a:effectLst/>
                <a:latin typeface="Arial" panose="020B0604020202020204" pitchFamily="34" charset="0"/>
                <a:ea typeface="Calibri" panose="020F0502020204030204" pitchFamily="34" charset="0"/>
                <a:cs typeface="Arial" panose="020B0604020202020204" pitchFamily="34" charset="0"/>
              </a:rPr>
              <a:t>Theoretical Model </a:t>
            </a:r>
            <a:r>
              <a:rPr lang="en-GB" sz="1200" dirty="0">
                <a:solidFill>
                  <a:srgbClr val="262626"/>
                </a:solidFill>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262626"/>
                </a:solidFill>
                <a:effectLst/>
                <a:latin typeface="Arial" panose="020B0604020202020204" pitchFamily="34" charset="0"/>
                <a:ea typeface="Calibri" panose="020F0502020204030204" pitchFamily="34" charset="0"/>
                <a:cs typeface="Arial" panose="020B0604020202020204" pitchFamily="34" charset="0"/>
                <a:hlinkClick r:id="rId2"/>
              </a:rPr>
              <a:t>https://uk.indeed.com/career-advice/career-development/theoretical-model</a:t>
            </a:r>
            <a:r>
              <a:rPr lang="en-GB" sz="1200" u="sng" dirty="0">
                <a:solidFill>
                  <a:srgbClr val="262626"/>
                </a:solidFill>
                <a:effectLst/>
                <a:latin typeface="Arial" panose="020B0604020202020204" pitchFamily="34" charset="0"/>
                <a:ea typeface="Calibri" panose="020F0502020204030204" pitchFamily="34" charset="0"/>
                <a:cs typeface="Arial" panose="020B0604020202020204" pitchFamily="34" charset="0"/>
              </a:rPr>
              <a:t> </a:t>
            </a:r>
            <a:r>
              <a:rPr lang="en-GB" sz="1200" i="1" dirty="0">
                <a:solidFill>
                  <a:srgbClr val="262626"/>
                </a:solidFill>
                <a:effectLst/>
                <a:latin typeface="Arial" panose="020B0604020202020204" pitchFamily="34" charset="0"/>
                <a:ea typeface="Calibri" panose="020F0502020204030204" pitchFamily="34" charset="0"/>
                <a:cs typeface="Arial" panose="020B0604020202020204" pitchFamily="34" charset="0"/>
              </a:rPr>
              <a:t>(</a:t>
            </a:r>
            <a:r>
              <a:rPr lang="en-GB" sz="1200" dirty="0">
                <a:solidFill>
                  <a:srgbClr val="262626"/>
                </a:solidFill>
                <a:effectLst/>
                <a:latin typeface="Arial" panose="020B0604020202020204" pitchFamily="34" charset="0"/>
                <a:ea typeface="Calibri" panose="020F0502020204030204" pitchFamily="34" charset="0"/>
                <a:cs typeface="Arial" panose="020B0604020202020204" pitchFamily="34" charset="0"/>
              </a:rPr>
              <a:t>Accessed  01 Dec 2022</a:t>
            </a:r>
            <a:r>
              <a:rPr lang="en-GB" sz="1200" i="1" dirty="0">
                <a:solidFill>
                  <a:srgbClr val="262626"/>
                </a:solidFill>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solidFill>
                  <a:srgbClr val="262626"/>
                </a:solidFill>
                <a:latin typeface="Arial" panose="020B0604020202020204" pitchFamily="34" charset="0"/>
                <a:ea typeface="Calibri" panose="020F0502020204030204" pitchFamily="34" charset="0"/>
                <a:cs typeface="Arial" panose="020B0604020202020204" pitchFamily="34" charset="0"/>
              </a:rPr>
              <a:t>Insights (2021) </a:t>
            </a:r>
            <a:r>
              <a:rPr lang="en-GB" sz="1200" i="1" dirty="0">
                <a:solidFill>
                  <a:srgbClr val="262626"/>
                </a:solidFill>
                <a:latin typeface="Arial" panose="020B0604020202020204" pitchFamily="34" charset="0"/>
                <a:ea typeface="Calibri" panose="020F0502020204030204" pitchFamily="34" charset="0"/>
                <a:cs typeface="Arial" panose="020B0604020202020204" pitchFamily="34" charset="0"/>
              </a:rPr>
              <a:t>Why Employee Engagement is so important in the hospitality industry </a:t>
            </a:r>
            <a:r>
              <a:rPr lang="en-GB" sz="1200" dirty="0">
                <a:solidFill>
                  <a:srgbClr val="262626"/>
                </a:solidFill>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262626"/>
                </a:solidFill>
                <a:latin typeface="Arial" panose="020B0604020202020204" pitchFamily="34" charset="0"/>
                <a:ea typeface="Calibri" panose="020F0502020204030204" pitchFamily="34" charset="0"/>
                <a:cs typeface="Arial" panose="020B0604020202020204" pitchFamily="34" charset="0"/>
                <a:hlinkClick r:id="rId3"/>
              </a:rPr>
              <a:t>https://insights.ehotelier.com/insights/2021/09/20/why-employee-engagement-is-so-important-in-the-hospitality-industry/</a:t>
            </a:r>
            <a:r>
              <a:rPr lang="en-GB" sz="1200" u="sng" dirty="0">
                <a:solidFill>
                  <a:srgbClr val="262626"/>
                </a:solidFill>
                <a:latin typeface="Arial" panose="020B0604020202020204" pitchFamily="34" charset="0"/>
                <a:ea typeface="Calibri" panose="020F0502020204030204" pitchFamily="34" charset="0"/>
                <a:cs typeface="Arial" panose="020B0604020202020204" pitchFamily="34" charset="0"/>
              </a:rPr>
              <a:t>  </a:t>
            </a:r>
            <a:r>
              <a:rPr lang="en-GB" sz="1200" i="1" dirty="0">
                <a:solidFill>
                  <a:srgbClr val="262626"/>
                </a:solidFill>
                <a:effectLst/>
                <a:latin typeface="Arial" panose="020B0604020202020204" pitchFamily="34" charset="0"/>
                <a:ea typeface="Calibri" panose="020F0502020204030204" pitchFamily="34" charset="0"/>
                <a:cs typeface="Arial" panose="020B0604020202020204" pitchFamily="34" charset="0"/>
              </a:rPr>
              <a:t>(</a:t>
            </a:r>
            <a:r>
              <a:rPr lang="en-GB" sz="1200" dirty="0">
                <a:solidFill>
                  <a:srgbClr val="262626"/>
                </a:solidFill>
                <a:effectLst/>
                <a:latin typeface="Arial" panose="020B0604020202020204" pitchFamily="34" charset="0"/>
                <a:ea typeface="Calibri" panose="020F0502020204030204" pitchFamily="34" charset="0"/>
                <a:cs typeface="Arial" panose="020B0604020202020204" pitchFamily="34" charset="0"/>
              </a:rPr>
              <a:t>Accessed  01 Dec 2022</a:t>
            </a:r>
            <a:r>
              <a:rPr lang="en-GB" sz="1200" i="1" dirty="0">
                <a:solidFill>
                  <a:srgbClr val="262626"/>
                </a:solidFill>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Eisen</a:t>
            </a:r>
            <a:r>
              <a:rPr lang="en-GB" sz="1200" dirty="0">
                <a:latin typeface="Arial" panose="020B0604020202020204" pitchFamily="34" charset="0"/>
                <a:ea typeface="Calibri" panose="020F0502020204030204" pitchFamily="34" charset="0"/>
                <a:cs typeface="Arial" panose="020B0604020202020204" pitchFamily="34" charset="0"/>
              </a:rPr>
              <a:t>hauer T, Axerosolutions, </a:t>
            </a:r>
            <a:r>
              <a:rPr lang="en-GB" sz="1200" i="1" dirty="0">
                <a:latin typeface="Arial" panose="020B0604020202020204" pitchFamily="34" charset="0"/>
                <a:ea typeface="Calibri" panose="020F0502020204030204" pitchFamily="34" charset="0"/>
                <a:cs typeface="Arial" panose="020B0604020202020204" pitchFamily="34" charset="0"/>
              </a:rPr>
              <a:t>Employee Engagement Best Practices</a:t>
            </a:r>
            <a:r>
              <a:rPr lang="en-GB" sz="1200" dirty="0">
                <a:latin typeface="Arial" panose="020B0604020202020204" pitchFamily="34" charset="0"/>
                <a:ea typeface="Calibri" panose="020F0502020204030204" pitchFamily="34" charset="0"/>
                <a:cs typeface="Arial" panose="020B0604020202020204" pitchFamily="34" charset="0"/>
              </a:rPr>
              <a:t> Available at </a:t>
            </a:r>
            <a:r>
              <a:rPr lang="en-GB" sz="1200" dirty="0">
                <a:latin typeface="Arial" panose="020B0604020202020204" pitchFamily="34" charset="0"/>
                <a:ea typeface="Calibri" panose="020F0502020204030204" pitchFamily="34" charset="0"/>
                <a:cs typeface="Arial" panose="020B0604020202020204" pitchFamily="34" charset="0"/>
                <a:hlinkClick r:id="rId4"/>
              </a:rPr>
              <a:t>https://axerosolutions.com/blog/14-employee-engagement-best-practices-that-are-simple-and-effective</a:t>
            </a:r>
            <a:r>
              <a:rPr lang="en-GB" sz="1200" dirty="0">
                <a:latin typeface="Arial" panose="020B0604020202020204" pitchFamily="34" charset="0"/>
                <a:ea typeface="Calibri" panose="020F0502020204030204" pitchFamily="34" charset="0"/>
                <a:cs typeface="Arial" panose="020B0604020202020204" pitchFamily="34" charset="0"/>
              </a:rPr>
              <a:t> (Accessed 03 Dec 2022)</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Chen J, Team Building (2022) </a:t>
            </a:r>
            <a:r>
              <a:rPr lang="en-GB" sz="1200" i="1" dirty="0">
                <a:latin typeface="Arial" panose="020B0604020202020204" pitchFamily="34" charset="0"/>
                <a:ea typeface="Calibri" panose="020F0502020204030204" pitchFamily="34" charset="0"/>
                <a:cs typeface="Arial" panose="020B0604020202020204" pitchFamily="34" charset="0"/>
              </a:rPr>
              <a:t>Employee Engagement Best Practices in 2022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https://teambuilding.com/blog/employee-engagement-best-practices</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200" dirty="0">
                <a:latin typeface="Arial" panose="020B0604020202020204" pitchFamily="34" charset="0"/>
                <a:ea typeface="Calibri" panose="020F0502020204030204" pitchFamily="34" charset="0"/>
                <a:cs typeface="Arial" panose="020B0604020202020204" pitchFamily="34" charset="0"/>
              </a:rPr>
              <a:t>(Accessed at 02 Dec 2022)</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Thompson M, (2021) We Thrive, </a:t>
            </a:r>
            <a:r>
              <a:rPr lang="en-GB" sz="1200" i="1" dirty="0">
                <a:latin typeface="Arial" panose="020B0604020202020204" pitchFamily="34" charset="0"/>
                <a:ea typeface="Calibri" panose="020F0502020204030204" pitchFamily="34" charset="0"/>
                <a:cs typeface="Arial" panose="020B0604020202020204" pitchFamily="34" charset="0"/>
              </a:rPr>
              <a:t>Employee Engagement Models and Theories 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https://wethrive.net/employee-engagement/employee-engagement-models-and-theories/</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200" u="sng" dirty="0">
                <a:latin typeface="Arial" panose="020B0604020202020204" pitchFamily="34" charset="0"/>
                <a:ea typeface="Calibri" panose="020F0502020204030204" pitchFamily="34" charset="0"/>
                <a:cs typeface="Arial" panose="020B0604020202020204" pitchFamily="34" charset="0"/>
              </a:rPr>
              <a:t>(</a:t>
            </a:r>
            <a:r>
              <a:rPr lang="en-GB" sz="1200" dirty="0">
                <a:latin typeface="Arial" panose="020B0604020202020204" pitchFamily="34" charset="0"/>
                <a:ea typeface="Calibri" panose="020F0502020204030204" pitchFamily="34" charset="0"/>
                <a:cs typeface="Arial" panose="020B0604020202020204" pitchFamily="34" charset="0"/>
              </a:rPr>
              <a:t>Accessed 01 Dec 2022)</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He, G Team Building (2022), </a:t>
            </a:r>
            <a:r>
              <a:rPr lang="en-GB" sz="1200" i="1" dirty="0">
                <a:latin typeface="Arial" panose="020B0604020202020204" pitchFamily="34" charset="0"/>
                <a:ea typeface="Calibri" panose="020F0502020204030204" pitchFamily="34" charset="0"/>
                <a:cs typeface="Arial" panose="020B0604020202020204" pitchFamily="34" charset="0"/>
              </a:rPr>
              <a:t>Employee Engagement Statistics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7"/>
              </a:rPr>
              <a:t>https://teambuilding.com/blog/employee-engagement-statistics</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200" u="sng" dirty="0">
                <a:latin typeface="Arial" panose="020B0604020202020204" pitchFamily="34" charset="0"/>
                <a:ea typeface="Calibri" panose="020F0502020204030204" pitchFamily="34" charset="0"/>
                <a:cs typeface="Arial" panose="020B0604020202020204" pitchFamily="34" charset="0"/>
              </a:rPr>
              <a:t>(</a:t>
            </a:r>
            <a:r>
              <a:rPr lang="en-GB" sz="1200" dirty="0">
                <a:latin typeface="Arial" panose="020B0604020202020204" pitchFamily="34" charset="0"/>
                <a:ea typeface="Calibri" panose="020F0502020204030204" pitchFamily="34" charset="0"/>
                <a:cs typeface="Arial" panose="020B0604020202020204" pitchFamily="34" charset="0"/>
              </a:rPr>
              <a:t>Accessed 02 Dec 2022)</a:t>
            </a:r>
          </a:p>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Juneja P, </a:t>
            </a:r>
            <a:r>
              <a:rPr lang="en-GB" sz="1200" i="1" dirty="0">
                <a:latin typeface="Arial" panose="020B0604020202020204" pitchFamily="34" charset="0"/>
                <a:ea typeface="Calibri" panose="020F0502020204030204" pitchFamily="34" charset="0"/>
                <a:cs typeface="Arial" panose="020B0604020202020204" pitchFamily="34" charset="0"/>
              </a:rPr>
              <a:t>Zinger Model of Employee Engagement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3085ED"/>
                </a:solidFill>
                <a:latin typeface="Arial" panose="020B0604020202020204" pitchFamily="34" charset="0"/>
                <a:ea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https://www.managementstudyguide.com/zinger-model-employee-engagement.htm</a:t>
            </a:r>
            <a:r>
              <a:rPr lang="en-GB" sz="1200" u="sng" dirty="0">
                <a:solidFill>
                  <a:srgbClr val="3085ED"/>
                </a:solidFill>
                <a:latin typeface="Arial" panose="020B0604020202020204" pitchFamily="34" charset="0"/>
                <a:ea typeface="Calibri" panose="020F0502020204030204" pitchFamily="34" charset="0"/>
                <a:cs typeface="Arial" panose="020B0604020202020204" pitchFamily="34" charset="0"/>
              </a:rPr>
              <a:t> </a:t>
            </a:r>
            <a:r>
              <a:rPr lang="en-GB" sz="1200" u="sng" dirty="0">
                <a:latin typeface="Arial" panose="020B0604020202020204" pitchFamily="34" charset="0"/>
                <a:ea typeface="Calibri" panose="020F0502020204030204" pitchFamily="34" charset="0"/>
                <a:cs typeface="Arial" panose="020B0604020202020204" pitchFamily="34" charset="0"/>
              </a:rPr>
              <a:t>(</a:t>
            </a:r>
            <a:r>
              <a:rPr lang="en-GB" sz="1200" dirty="0">
                <a:latin typeface="Arial" panose="020B0604020202020204" pitchFamily="34" charset="0"/>
                <a:ea typeface="Calibri" panose="020F0502020204030204" pitchFamily="34" charset="0"/>
                <a:cs typeface="Arial" panose="020B0604020202020204" pitchFamily="34" charset="0"/>
              </a:rPr>
              <a:t>Accessed 01 Dec 2022)</a:t>
            </a:r>
          </a:p>
          <a:p>
            <a:pPr>
              <a:lnSpc>
                <a:spcPct val="107000"/>
              </a:lnSpc>
              <a:spcAft>
                <a:spcPts val="800"/>
              </a:spcAft>
            </a:pPr>
            <a:endPar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200" dirty="0">
              <a:latin typeface="Arial" panose="020B0604020202020204" pitchFamily="34" charset="0"/>
              <a:ea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endParaRPr>
          </a:p>
          <a:p>
            <a:pPr>
              <a:lnSpc>
                <a:spcPct val="107000"/>
              </a:lnSpc>
              <a:spcAft>
                <a:spcPts val="800"/>
              </a:spcAft>
            </a:pPr>
            <a:endPar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052855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3" ma:contentTypeDescription="Create a new document." ma:contentTypeScope="" ma:versionID="05ac54937ac380f74b8dc60f314a7323">
  <xsd:schema xmlns:xsd="http://www.w3.org/2001/XMLSchema" xmlns:xs="http://www.w3.org/2001/XMLSchema" xmlns:p="http://schemas.microsoft.com/office/2006/metadata/properties" xmlns:ns3="0e7fbce4-8ae7-4085-8b0a-9efa4c7cae6d" targetNamespace="http://schemas.microsoft.com/office/2006/metadata/properties" ma:root="true" ma:fieldsID="09efd75f8984070ea225ef9cbf944991" ns3:_="">
    <xsd:import namespace="0e7fbce4-8ae7-4085-8b0a-9efa4c7cae6d"/>
    <xsd:element name="properties">
      <xsd:complexType>
        <xsd:sequence>
          <xsd:element name="documentManagement">
            <xsd:complexType>
              <xsd:all>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043B699-B2D3-4A5A-B3B7-46CA40640E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B14B538-5A4E-4A32-A4A4-2A8708E9C720}">
  <ds:schemaRefs>
    <ds:schemaRef ds:uri="http://schemas.microsoft.com/sharepoint/v3/contenttype/forms"/>
  </ds:schemaRefs>
</ds:datastoreItem>
</file>

<file path=customXml/itemProps3.xml><?xml version="1.0" encoding="utf-8"?>
<ds:datastoreItem xmlns:ds="http://schemas.openxmlformats.org/officeDocument/2006/customXml" ds:itemID="{3E3406F6-6207-4D73-9C99-0094A787185F}">
  <ds:schemaRefs>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http://purl.org/dc/dcmitype/"/>
    <ds:schemaRef ds:uri="http://purl.org/dc/terms/"/>
    <ds:schemaRef ds:uri="0e7fbce4-8ae7-4085-8b0a-9efa4c7cae6d"/>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Parallax</Template>
  <TotalTime>612</TotalTime>
  <Words>1047</Words>
  <Application>Microsoft Office PowerPoint</Application>
  <PresentationFormat>Widescreen</PresentationFormat>
  <Paragraphs>78</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Corbel</vt:lpstr>
      <vt:lpstr>Symbol</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Badrun Nahar (2122374)</dc:creator>
  <cp:lastModifiedBy>Badrun Nahar (2122374)</cp:lastModifiedBy>
  <cp:revision>21</cp:revision>
  <dcterms:created xsi:type="dcterms:W3CDTF">2022-12-03T20:32:23Z</dcterms:created>
  <dcterms:modified xsi:type="dcterms:W3CDTF">2022-12-06T21:31:22Z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