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EA660"/>
    <a:srgbClr val="6F98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20040A-6AE4-4097-B5B7-ABC8C9C4E879}" v="8" dt="2026-07-10T20:13:01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lona Magdalena Gabor (2526942)" userId="082facb1-d4eb-4b3a-9a92-4c658c4c505b" providerId="ADAL" clId="{358FA0ED-316B-4201-8518-B32E9AE4CC0C}"/>
    <pc:docChg chg="custSel modSld">
      <pc:chgData name="Ilona Magdalena Gabor (2526942)" userId="082facb1-d4eb-4b3a-9a92-4c658c4c505b" providerId="ADAL" clId="{358FA0ED-316B-4201-8518-B32E9AE4CC0C}" dt="2026-07-10T20:28:34.252" v="867" actId="20577"/>
      <pc:docMkLst>
        <pc:docMk/>
      </pc:docMkLst>
      <pc:sldChg chg="modSp mod">
        <pc:chgData name="Ilona Magdalena Gabor (2526942)" userId="082facb1-d4eb-4b3a-9a92-4c658c4c505b" providerId="ADAL" clId="{358FA0ED-316B-4201-8518-B32E9AE4CC0C}" dt="2026-07-10T19:18:39.542" v="197" actId="255"/>
        <pc:sldMkLst>
          <pc:docMk/>
          <pc:sldMk cId="2897957523" sldId="258"/>
        </pc:sldMkLst>
        <pc:spChg chg="mod">
          <ac:chgData name="Ilona Magdalena Gabor (2526942)" userId="082facb1-d4eb-4b3a-9a92-4c658c4c505b" providerId="ADAL" clId="{358FA0ED-316B-4201-8518-B32E9AE4CC0C}" dt="2026-07-10T19:18:39.542" v="197" actId="255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Ilona Magdalena Gabor (2526942)" userId="082facb1-d4eb-4b3a-9a92-4c658c4c505b" providerId="ADAL" clId="{358FA0ED-316B-4201-8518-B32E9AE4CC0C}" dt="2026-07-10T19:17:36.890" v="193" actId="1076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Ilona Magdalena Gabor (2526942)" userId="082facb1-d4eb-4b3a-9a92-4c658c4c505b" providerId="ADAL" clId="{358FA0ED-316B-4201-8518-B32E9AE4CC0C}" dt="2026-07-10T20:26:12.241" v="859" actId="20577"/>
        <pc:sldMkLst>
          <pc:docMk/>
          <pc:sldMk cId="1748499028" sldId="259"/>
        </pc:sldMkLst>
        <pc:spChg chg="mod">
          <ac:chgData name="Ilona Magdalena Gabor (2526942)" userId="082facb1-d4eb-4b3a-9a92-4c658c4c505b" providerId="ADAL" clId="{358FA0ED-316B-4201-8518-B32E9AE4CC0C}" dt="2026-07-10T20:26:12.241" v="859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Ilona Magdalena Gabor (2526942)" userId="082facb1-d4eb-4b3a-9a92-4c658c4c505b" providerId="ADAL" clId="{358FA0ED-316B-4201-8518-B32E9AE4CC0C}" dt="2026-07-10T20:26:56.126" v="861" actId="20577"/>
        <pc:sldMkLst>
          <pc:docMk/>
          <pc:sldMk cId="1424087263" sldId="260"/>
        </pc:sldMkLst>
        <pc:graphicFrameChg chg="mod modGraphic">
          <ac:chgData name="Ilona Magdalena Gabor (2526942)" userId="082facb1-d4eb-4b3a-9a92-4c658c4c505b" providerId="ADAL" clId="{358FA0ED-316B-4201-8518-B32E9AE4CC0C}" dt="2026-07-10T20:26:56.126" v="861" actId="20577"/>
          <ac:graphicFrameMkLst>
            <pc:docMk/>
            <pc:sldMk cId="1424087263" sldId="260"/>
            <ac:graphicFrameMk id="5" creationId="{A2521263-47C0-CED2-0E39-593EE01D3B70}"/>
          </ac:graphicFrameMkLst>
        </pc:graphicFrameChg>
      </pc:sldChg>
      <pc:sldChg chg="modSp mod">
        <pc:chgData name="Ilona Magdalena Gabor (2526942)" userId="082facb1-d4eb-4b3a-9a92-4c658c4c505b" providerId="ADAL" clId="{358FA0ED-316B-4201-8518-B32E9AE4CC0C}" dt="2026-07-10T19:30:20.345" v="352" actId="20577"/>
        <pc:sldMkLst>
          <pc:docMk/>
          <pc:sldMk cId="1382716628" sldId="262"/>
        </pc:sldMkLst>
        <pc:spChg chg="mod">
          <ac:chgData name="Ilona Magdalena Gabor (2526942)" userId="082facb1-d4eb-4b3a-9a92-4c658c4c505b" providerId="ADAL" clId="{358FA0ED-316B-4201-8518-B32E9AE4CC0C}" dt="2026-07-10T19:30:20.345" v="352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Ilona Magdalena Gabor (2526942)" userId="082facb1-d4eb-4b3a-9a92-4c658c4c505b" providerId="ADAL" clId="{358FA0ED-316B-4201-8518-B32E9AE4CC0C}" dt="2026-07-10T20:24:28.965" v="855" actId="313"/>
        <pc:sldMkLst>
          <pc:docMk/>
          <pc:sldMk cId="3970473306" sldId="264"/>
        </pc:sldMkLst>
        <pc:spChg chg="mod">
          <ac:chgData name="Ilona Magdalena Gabor (2526942)" userId="082facb1-d4eb-4b3a-9a92-4c658c4c505b" providerId="ADAL" clId="{358FA0ED-316B-4201-8518-B32E9AE4CC0C}" dt="2026-07-10T20:18:55.269" v="840" actId="107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Ilona Magdalena Gabor (2526942)" userId="082facb1-d4eb-4b3a-9a92-4c658c4c505b" providerId="ADAL" clId="{358FA0ED-316B-4201-8518-B32E9AE4CC0C}" dt="2026-07-10T20:24:28.965" v="855" actId="313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Ilona Magdalena Gabor (2526942)" userId="082facb1-d4eb-4b3a-9a92-4c658c4c505b" providerId="ADAL" clId="{358FA0ED-316B-4201-8518-B32E9AE4CC0C}" dt="2026-07-10T19:51:49.197" v="626" actId="20577"/>
        <pc:sldMkLst>
          <pc:docMk/>
          <pc:sldMk cId="359125969" sldId="265"/>
        </pc:sldMkLst>
        <pc:spChg chg="mod">
          <ac:chgData name="Ilona Magdalena Gabor (2526942)" userId="082facb1-d4eb-4b3a-9a92-4c658c4c505b" providerId="ADAL" clId="{358FA0ED-316B-4201-8518-B32E9AE4CC0C}" dt="2026-07-10T19:51:49.197" v="626" actId="20577"/>
          <ac:spMkLst>
            <pc:docMk/>
            <pc:sldMk cId="359125969" sldId="265"/>
            <ac:spMk id="5" creationId="{A2E21C3A-8A56-6C80-32F6-76B1ADF4B1BE}"/>
          </ac:spMkLst>
        </pc:spChg>
      </pc:sldChg>
      <pc:sldChg chg="modSp mod">
        <pc:chgData name="Ilona Magdalena Gabor (2526942)" userId="082facb1-d4eb-4b3a-9a92-4c658c4c505b" providerId="ADAL" clId="{358FA0ED-316B-4201-8518-B32E9AE4CC0C}" dt="2026-07-10T20:28:34.252" v="867" actId="20577"/>
        <pc:sldMkLst>
          <pc:docMk/>
          <pc:sldMk cId="1917974163" sldId="267"/>
        </pc:sldMkLst>
        <pc:spChg chg="mod">
          <ac:chgData name="Ilona Magdalena Gabor (2526942)" userId="082facb1-d4eb-4b3a-9a92-4c658c4c505b" providerId="ADAL" clId="{358FA0ED-316B-4201-8518-B32E9AE4CC0C}" dt="2026-07-10T20:28:34.252" v="867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">
        <pc:chgData name="Ilona Magdalena Gabor (2526942)" userId="082facb1-d4eb-4b3a-9a92-4c658c4c505b" providerId="ADAL" clId="{358FA0ED-316B-4201-8518-B32E9AE4CC0C}" dt="2026-07-10T19:37:35.161" v="596" actId="255"/>
        <pc:sldMkLst>
          <pc:docMk/>
          <pc:sldMk cId="3645478630" sldId="268"/>
        </pc:sldMkLst>
        <pc:spChg chg="mod">
          <ac:chgData name="Ilona Magdalena Gabor (2526942)" userId="082facb1-d4eb-4b3a-9a92-4c658c4c505b" providerId="ADAL" clId="{358FA0ED-316B-4201-8518-B32E9AE4CC0C}" dt="2026-07-10T19:37:35.161" v="596" actId="255"/>
          <ac:spMkLst>
            <pc:docMk/>
            <pc:sldMk cId="3645478630" sldId="268"/>
            <ac:spMk id="4" creationId="{0271A189-0314-9CA9-6237-176BC90F5A99}"/>
          </ac:spMkLst>
        </pc:spChg>
        <pc:spChg chg="mod">
          <ac:chgData name="Ilona Magdalena Gabor (2526942)" userId="082facb1-d4eb-4b3a-9a92-4c658c4c505b" providerId="ADAL" clId="{358FA0ED-316B-4201-8518-B32E9AE4CC0C}" dt="2026-07-10T19:36:52.907" v="591" actId="255"/>
          <ac:spMkLst>
            <pc:docMk/>
            <pc:sldMk cId="3645478630" sldId="268"/>
            <ac:spMk id="64" creationId="{33A8814B-AF57-90F5-2A48-83F664461C2B}"/>
          </ac:spMkLst>
        </pc:spChg>
        <pc:spChg chg="mod">
          <ac:chgData name="Ilona Magdalena Gabor (2526942)" userId="082facb1-d4eb-4b3a-9a92-4c658c4c505b" providerId="ADAL" clId="{358FA0ED-316B-4201-8518-B32E9AE4CC0C}" dt="2026-07-10T19:36:47.271" v="590" actId="255"/>
          <ac:spMkLst>
            <pc:docMk/>
            <pc:sldMk cId="3645478630" sldId="268"/>
            <ac:spMk id="65" creationId="{8C1D6AC3-A366-6424-BDD9-DC35D321BB4B}"/>
          </ac:spMkLst>
        </pc:spChg>
        <pc:spChg chg="mod">
          <ac:chgData name="Ilona Magdalena Gabor (2526942)" userId="082facb1-d4eb-4b3a-9a92-4c658c4c505b" providerId="ADAL" clId="{358FA0ED-316B-4201-8518-B32E9AE4CC0C}" dt="2026-07-10T19:36:59.307" v="592" actId="255"/>
          <ac:spMkLst>
            <pc:docMk/>
            <pc:sldMk cId="3645478630" sldId="268"/>
            <ac:spMk id="66" creationId="{E54C760F-1EC6-FE18-FE37-7D4B9F50AF59}"/>
          </ac:spMkLst>
        </pc:spChg>
        <pc:spChg chg="mod">
          <ac:chgData name="Ilona Magdalena Gabor (2526942)" userId="082facb1-d4eb-4b3a-9a92-4c658c4c505b" providerId="ADAL" clId="{358FA0ED-316B-4201-8518-B32E9AE4CC0C}" dt="2026-07-10T19:37:08.678" v="593" actId="255"/>
          <ac:spMkLst>
            <pc:docMk/>
            <pc:sldMk cId="3645478630" sldId="268"/>
            <ac:spMk id="67" creationId="{8A33D3C8-2648-BF60-6AAA-8C1A2B2C55F2}"/>
          </ac:spMkLst>
        </pc:spChg>
        <pc:spChg chg="mod">
          <ac:chgData name="Ilona Magdalena Gabor (2526942)" userId="082facb1-d4eb-4b3a-9a92-4c658c4c505b" providerId="ADAL" clId="{358FA0ED-316B-4201-8518-B32E9AE4CC0C}" dt="2026-07-10T19:36:41.460" v="589" actId="255"/>
          <ac:spMkLst>
            <pc:docMk/>
            <pc:sldMk cId="3645478630" sldId="268"/>
            <ac:spMk id="68" creationId="{942896FC-411B-3771-F046-A2A3ABCD6FF3}"/>
          </ac:spMkLst>
        </pc:spChg>
        <pc:spChg chg="mod">
          <ac:chgData name="Ilona Magdalena Gabor (2526942)" userId="082facb1-d4eb-4b3a-9a92-4c658c4c505b" providerId="ADAL" clId="{358FA0ED-316B-4201-8518-B32E9AE4CC0C}" dt="2026-07-10T19:36:34.028" v="588" actId="255"/>
          <ac:spMkLst>
            <pc:docMk/>
            <pc:sldMk cId="3645478630" sldId="268"/>
            <ac:spMk id="69" creationId="{5CE45EF1-953E-7FC4-09EB-A79F4234D577}"/>
          </ac:spMkLst>
        </pc:spChg>
        <pc:spChg chg="mod">
          <ac:chgData name="Ilona Magdalena Gabor (2526942)" userId="082facb1-d4eb-4b3a-9a92-4c658c4c505b" providerId="ADAL" clId="{358FA0ED-316B-4201-8518-B32E9AE4CC0C}" dt="2026-07-10T19:37:22.848" v="594" actId="255"/>
          <ac:spMkLst>
            <pc:docMk/>
            <pc:sldMk cId="3645478630" sldId="268"/>
            <ac:spMk id="71" creationId="{A22AE2A1-F7CC-495B-E035-746942CDEA46}"/>
          </ac:spMkLst>
        </pc:spChg>
        <pc:spChg chg="mod">
          <ac:chgData name="Ilona Magdalena Gabor (2526942)" userId="082facb1-d4eb-4b3a-9a92-4c658c4c505b" providerId="ADAL" clId="{358FA0ED-316B-4201-8518-B32E9AE4CC0C}" dt="2026-07-10T19:37:27.067" v="595" actId="403"/>
          <ac:spMkLst>
            <pc:docMk/>
            <pc:sldMk cId="3645478630" sldId="268"/>
            <ac:spMk id="75" creationId="{43272CC0-9756-C594-0F9D-7A770DFB91A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DFB3E5-0A7B-4826-A856-BDDE1CDEB4C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218D38-0FD2-4F13-BACF-DDD3FBED0BE2}">
      <dgm:prSet custT="1"/>
      <dgm:spPr/>
      <dgm:t>
        <a:bodyPr/>
        <a:lstStyle/>
        <a:p>
          <a:pPr algn="l"/>
          <a:r>
            <a:rPr lang="en-GB" sz="2000" b="1" u="sng" dirty="0">
              <a:latin typeface="Arial" panose="020B0604020202020204" pitchFamily="34" charset="0"/>
              <a:cs typeface="Arial" panose="020B0604020202020204" pitchFamily="34" charset="0"/>
            </a:rPr>
            <a:t>What</a:t>
          </a:r>
          <a:r>
            <a:rPr lang="en-GB" sz="2000" u="sng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Sales  have fallen by around 25%compared to 2019.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1FD0A0-D517-4BBB-BD31-38B84B217FA8}" type="parTrans" cxnId="{14F4697C-5554-400E-807F-D2EC06958C3A}">
      <dgm:prSet/>
      <dgm:spPr/>
      <dgm:t>
        <a:bodyPr/>
        <a:lstStyle/>
        <a:p>
          <a:endParaRPr lang="en-US"/>
        </a:p>
      </dgm:t>
    </dgm:pt>
    <dgm:pt modelId="{044ABB43-7CC9-4497-8D62-8089F1217048}" type="sibTrans" cxnId="{14F4697C-5554-400E-807F-D2EC06958C3A}">
      <dgm:prSet/>
      <dgm:spPr/>
      <dgm:t>
        <a:bodyPr/>
        <a:lstStyle/>
        <a:p>
          <a:endParaRPr lang="en-US"/>
        </a:p>
      </dgm:t>
    </dgm:pt>
    <dgm:pt modelId="{3AD0B6BF-7340-4ADC-B0E2-82AB842B84B9}">
      <dgm:prSet custT="1"/>
      <dgm:spPr/>
      <dgm:t>
        <a:bodyPr/>
        <a:lstStyle/>
        <a:p>
          <a:pPr algn="l"/>
          <a:r>
            <a:rPr lang="en-GB" sz="2000" b="1" u="sng" dirty="0">
              <a:latin typeface="Arial" panose="020B0604020202020204" pitchFamily="34" charset="0"/>
              <a:cs typeface="Arial" panose="020B0604020202020204" pitchFamily="34" charset="0"/>
            </a:rPr>
            <a:t>Why</a:t>
          </a:r>
          <a:r>
            <a:rPr lang="en-GB" sz="2000" u="sng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Reduced footfall, more people working from home, no delivery service, rising operating costs.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8AABA1-C6E3-48B1-B796-B4716E0DCB38}" type="parTrans" cxnId="{404F5C77-A470-4AC5-8862-7DA17A1A9611}">
      <dgm:prSet/>
      <dgm:spPr/>
      <dgm:t>
        <a:bodyPr/>
        <a:lstStyle/>
        <a:p>
          <a:endParaRPr lang="en-US"/>
        </a:p>
      </dgm:t>
    </dgm:pt>
    <dgm:pt modelId="{132DFB88-DD66-4C69-A6A9-9B72D043E5C0}" type="sibTrans" cxnId="{404F5C77-A470-4AC5-8862-7DA17A1A9611}">
      <dgm:prSet/>
      <dgm:spPr/>
      <dgm:t>
        <a:bodyPr/>
        <a:lstStyle/>
        <a:p>
          <a:endParaRPr lang="en-US"/>
        </a:p>
      </dgm:t>
    </dgm:pt>
    <dgm:pt modelId="{0D212E7B-081D-48B7-BE39-13F017196495}">
      <dgm:prSet custT="1"/>
      <dgm:spPr/>
      <dgm:t>
        <a:bodyPr/>
        <a:lstStyle/>
        <a:p>
          <a:pPr algn="l"/>
          <a:r>
            <a:rPr lang="en-GB" sz="2000" b="1" u="sng" dirty="0">
              <a:latin typeface="Arial" panose="020B0604020202020204" pitchFamily="34" charset="0"/>
              <a:cs typeface="Arial" panose="020B0604020202020204" pitchFamily="34" charset="0"/>
            </a:rPr>
            <a:t>Who</a:t>
          </a:r>
          <a:r>
            <a:rPr lang="en-GB" sz="2000" u="sng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Basil’s Bakery (owner), retail workers, local shoppers.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23ADF8-B3E0-4A84-8567-8361617F439F}" type="parTrans" cxnId="{B954994E-7D69-42FC-9011-1D4893E4A1DF}">
      <dgm:prSet/>
      <dgm:spPr/>
      <dgm:t>
        <a:bodyPr/>
        <a:lstStyle/>
        <a:p>
          <a:endParaRPr lang="en-US"/>
        </a:p>
      </dgm:t>
    </dgm:pt>
    <dgm:pt modelId="{CF2E0168-F3D4-4179-A2A5-9EB60E023371}" type="sibTrans" cxnId="{B954994E-7D69-42FC-9011-1D4893E4A1DF}">
      <dgm:prSet/>
      <dgm:spPr/>
      <dgm:t>
        <a:bodyPr/>
        <a:lstStyle/>
        <a:p>
          <a:endParaRPr lang="en-US"/>
        </a:p>
      </dgm:t>
    </dgm:pt>
    <dgm:pt modelId="{AC0228F7-61A1-4CB6-B970-5390FA030001}">
      <dgm:prSet custT="1"/>
      <dgm:spPr/>
      <dgm:t>
        <a:bodyPr/>
        <a:lstStyle/>
        <a:p>
          <a:pPr algn="l"/>
          <a:r>
            <a:rPr lang="en-GB" sz="2000" b="1" u="sng" dirty="0">
              <a:latin typeface="Arial" panose="020B0604020202020204" pitchFamily="34" charset="0"/>
              <a:cs typeface="Arial" panose="020B0604020202020204" pitchFamily="34" charset="0"/>
            </a:rPr>
            <a:t>Where: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Basil’s Bakery located in a retail park in Coventry UK.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5CE4AA-3830-49DC-B037-F9486E865979}" type="parTrans" cxnId="{E9051A71-2B20-4FB4-8047-36FC5B5EC9FF}">
      <dgm:prSet/>
      <dgm:spPr/>
      <dgm:t>
        <a:bodyPr/>
        <a:lstStyle/>
        <a:p>
          <a:endParaRPr lang="en-US"/>
        </a:p>
      </dgm:t>
    </dgm:pt>
    <dgm:pt modelId="{2E14A735-9FB4-4657-838C-6BB0CEEDB1AB}" type="sibTrans" cxnId="{E9051A71-2B20-4FB4-8047-36FC5B5EC9FF}">
      <dgm:prSet/>
      <dgm:spPr/>
      <dgm:t>
        <a:bodyPr/>
        <a:lstStyle/>
        <a:p>
          <a:endParaRPr lang="en-US"/>
        </a:p>
      </dgm:t>
    </dgm:pt>
    <dgm:pt modelId="{921AE6E7-CEFD-43F5-9EDC-F84676360A90}">
      <dgm:prSet custT="1"/>
      <dgm:spPr/>
      <dgm:t>
        <a:bodyPr/>
        <a:lstStyle/>
        <a:p>
          <a:pPr algn="l"/>
          <a:r>
            <a:rPr lang="en-GB" sz="2000" b="1" u="sng" dirty="0">
              <a:latin typeface="Arial" panose="020B0604020202020204" pitchFamily="34" charset="0"/>
              <a:cs typeface="Arial" panose="020B0604020202020204" pitchFamily="34" charset="0"/>
            </a:rPr>
            <a:t>When: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Since COVID-19 restrictions on 2020.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E1215D-E043-46D2-99C3-9C55A1613247}" type="parTrans" cxnId="{ED35FF10-61DC-4DCD-86A9-037EAACB5FAF}">
      <dgm:prSet/>
      <dgm:spPr/>
      <dgm:t>
        <a:bodyPr/>
        <a:lstStyle/>
        <a:p>
          <a:endParaRPr lang="en-US"/>
        </a:p>
      </dgm:t>
    </dgm:pt>
    <dgm:pt modelId="{C498D710-1F45-48B2-A2BD-65F4EB1B488C}" type="sibTrans" cxnId="{ED35FF10-61DC-4DCD-86A9-037EAACB5FAF}">
      <dgm:prSet/>
      <dgm:spPr/>
      <dgm:t>
        <a:bodyPr/>
        <a:lstStyle/>
        <a:p>
          <a:endParaRPr lang="en-US"/>
        </a:p>
      </dgm:t>
    </dgm:pt>
    <dgm:pt modelId="{B8DF917F-B5AE-43E5-9D79-72C2073C762C}">
      <dgm:prSet custT="1"/>
      <dgm:spPr/>
      <dgm:t>
        <a:bodyPr/>
        <a:lstStyle/>
        <a:p>
          <a:pPr algn="l"/>
          <a:r>
            <a:rPr lang="en-GB" sz="2000" b="1" u="sng" dirty="0">
              <a:latin typeface="Arial" panose="020B0604020202020204" pitchFamily="34" charset="0"/>
              <a:cs typeface="Arial" panose="020B0604020202020204" pitchFamily="34" charset="0"/>
            </a:rPr>
            <a:t>How: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Less customers visits and limited-service options reduce overall businesses income.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BCA9CF-AD0D-42CE-8A9A-E294052C3643}" type="parTrans" cxnId="{6D14F320-5401-496F-A17F-222E070D2BE0}">
      <dgm:prSet/>
      <dgm:spPr/>
      <dgm:t>
        <a:bodyPr/>
        <a:lstStyle/>
        <a:p>
          <a:endParaRPr lang="en-US"/>
        </a:p>
      </dgm:t>
    </dgm:pt>
    <dgm:pt modelId="{1F72E529-B036-486F-8CF3-4A7DC5EEBA18}" type="sibTrans" cxnId="{6D14F320-5401-496F-A17F-222E070D2BE0}">
      <dgm:prSet/>
      <dgm:spPr/>
      <dgm:t>
        <a:bodyPr/>
        <a:lstStyle/>
        <a:p>
          <a:endParaRPr lang="en-US"/>
        </a:p>
      </dgm:t>
    </dgm:pt>
    <dgm:pt modelId="{518EC3B7-A180-4158-8FE0-72EFF7AFAD54}">
      <dgm:prSet custT="1"/>
      <dgm:spPr/>
      <dgm:t>
        <a:bodyPr/>
        <a:lstStyle/>
        <a:p>
          <a:pPr algn="l"/>
          <a:r>
            <a:rPr lang="en-GB" sz="2000" b="1" u="sng" dirty="0">
              <a:latin typeface="Arial" panose="020B0604020202020204" pitchFamily="34" charset="0"/>
              <a:cs typeface="Arial" panose="020B0604020202020204" pitchFamily="34" charset="0"/>
            </a:rPr>
            <a:t>How much</a:t>
          </a: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Sales 25% lower than 2019 while expenses have increased.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7DA532-472D-4718-998D-BF97A7440BAC}" type="parTrans" cxnId="{4C2FE9F8-BB9A-4ED9-9294-4C5A3EC62714}">
      <dgm:prSet/>
      <dgm:spPr/>
      <dgm:t>
        <a:bodyPr/>
        <a:lstStyle/>
        <a:p>
          <a:endParaRPr lang="en-US"/>
        </a:p>
      </dgm:t>
    </dgm:pt>
    <dgm:pt modelId="{EB2A476D-EDDE-48E0-851A-61CF6A958428}" type="sibTrans" cxnId="{4C2FE9F8-BB9A-4ED9-9294-4C5A3EC62714}">
      <dgm:prSet/>
      <dgm:spPr/>
      <dgm:t>
        <a:bodyPr/>
        <a:lstStyle/>
        <a:p>
          <a:endParaRPr lang="en-US"/>
        </a:p>
      </dgm:t>
    </dgm:pt>
    <dgm:pt modelId="{B8A9974C-36C3-4366-9045-FAD679E9C731}" type="pres">
      <dgm:prSet presAssocID="{DADFB3E5-0A7B-4826-A856-BDDE1CDEB4CC}" presName="diagram" presStyleCnt="0">
        <dgm:presLayoutVars>
          <dgm:dir/>
          <dgm:resizeHandles val="exact"/>
        </dgm:presLayoutVars>
      </dgm:prSet>
      <dgm:spPr/>
    </dgm:pt>
    <dgm:pt modelId="{9D080BA3-5281-488B-A202-A5C6E3B0AE02}" type="pres">
      <dgm:prSet presAssocID="{19218D38-0FD2-4F13-BACF-DDD3FBED0BE2}" presName="node" presStyleLbl="node1" presStyleIdx="0" presStyleCnt="7">
        <dgm:presLayoutVars>
          <dgm:bulletEnabled val="1"/>
        </dgm:presLayoutVars>
      </dgm:prSet>
      <dgm:spPr/>
    </dgm:pt>
    <dgm:pt modelId="{FFC3591E-599B-458F-97A4-0DC53B6CB859}" type="pres">
      <dgm:prSet presAssocID="{044ABB43-7CC9-4497-8D62-8089F1217048}" presName="sibTrans" presStyleCnt="0"/>
      <dgm:spPr/>
    </dgm:pt>
    <dgm:pt modelId="{49190699-04B6-4B9B-ADC1-C9F482585917}" type="pres">
      <dgm:prSet presAssocID="{3AD0B6BF-7340-4ADC-B0E2-82AB842B84B9}" presName="node" presStyleLbl="node1" presStyleIdx="1" presStyleCnt="7">
        <dgm:presLayoutVars>
          <dgm:bulletEnabled val="1"/>
        </dgm:presLayoutVars>
      </dgm:prSet>
      <dgm:spPr/>
    </dgm:pt>
    <dgm:pt modelId="{D24FF7B1-B757-4A62-A52B-7296A0E1B431}" type="pres">
      <dgm:prSet presAssocID="{132DFB88-DD66-4C69-A6A9-9B72D043E5C0}" presName="sibTrans" presStyleCnt="0"/>
      <dgm:spPr/>
    </dgm:pt>
    <dgm:pt modelId="{55268FED-A855-4793-AC95-98F40ABF94DD}" type="pres">
      <dgm:prSet presAssocID="{0D212E7B-081D-48B7-BE39-13F017196495}" presName="node" presStyleLbl="node1" presStyleIdx="2" presStyleCnt="7">
        <dgm:presLayoutVars>
          <dgm:bulletEnabled val="1"/>
        </dgm:presLayoutVars>
      </dgm:prSet>
      <dgm:spPr/>
    </dgm:pt>
    <dgm:pt modelId="{1BC75C92-EDD3-42C6-AFB5-D6B5BA1F91ED}" type="pres">
      <dgm:prSet presAssocID="{CF2E0168-F3D4-4179-A2A5-9EB60E023371}" presName="sibTrans" presStyleCnt="0"/>
      <dgm:spPr/>
    </dgm:pt>
    <dgm:pt modelId="{2AEB1DFC-EA35-4413-9E81-69420D7A169D}" type="pres">
      <dgm:prSet presAssocID="{AC0228F7-61A1-4CB6-B970-5390FA030001}" presName="node" presStyleLbl="node1" presStyleIdx="3" presStyleCnt="7">
        <dgm:presLayoutVars>
          <dgm:bulletEnabled val="1"/>
        </dgm:presLayoutVars>
      </dgm:prSet>
      <dgm:spPr/>
    </dgm:pt>
    <dgm:pt modelId="{0B69B2A8-7840-4A87-AB5F-5C838F82A577}" type="pres">
      <dgm:prSet presAssocID="{2E14A735-9FB4-4657-838C-6BB0CEEDB1AB}" presName="sibTrans" presStyleCnt="0"/>
      <dgm:spPr/>
    </dgm:pt>
    <dgm:pt modelId="{F8AA7F40-987A-4420-B0BA-CA6F5664C554}" type="pres">
      <dgm:prSet presAssocID="{921AE6E7-CEFD-43F5-9EDC-F84676360A90}" presName="node" presStyleLbl="node1" presStyleIdx="4" presStyleCnt="7">
        <dgm:presLayoutVars>
          <dgm:bulletEnabled val="1"/>
        </dgm:presLayoutVars>
      </dgm:prSet>
      <dgm:spPr/>
    </dgm:pt>
    <dgm:pt modelId="{0EA74B26-4D38-4CF2-881F-E61604BAD6C1}" type="pres">
      <dgm:prSet presAssocID="{C498D710-1F45-48B2-A2BD-65F4EB1B488C}" presName="sibTrans" presStyleCnt="0"/>
      <dgm:spPr/>
    </dgm:pt>
    <dgm:pt modelId="{4F20013B-8445-4C6A-B8CC-3590EF9BF275}" type="pres">
      <dgm:prSet presAssocID="{B8DF917F-B5AE-43E5-9D79-72C2073C762C}" presName="node" presStyleLbl="node1" presStyleIdx="5" presStyleCnt="7">
        <dgm:presLayoutVars>
          <dgm:bulletEnabled val="1"/>
        </dgm:presLayoutVars>
      </dgm:prSet>
      <dgm:spPr/>
    </dgm:pt>
    <dgm:pt modelId="{76018190-5907-4C6E-9A7F-58F9C1CFC60F}" type="pres">
      <dgm:prSet presAssocID="{1F72E529-B036-486F-8CF3-4A7DC5EEBA18}" presName="sibTrans" presStyleCnt="0"/>
      <dgm:spPr/>
    </dgm:pt>
    <dgm:pt modelId="{22716632-2C89-4B18-96ED-4F5B011E658C}" type="pres">
      <dgm:prSet presAssocID="{518EC3B7-A180-4158-8FE0-72EFF7AFAD54}" presName="node" presStyleLbl="node1" presStyleIdx="6" presStyleCnt="7">
        <dgm:presLayoutVars>
          <dgm:bulletEnabled val="1"/>
        </dgm:presLayoutVars>
      </dgm:prSet>
      <dgm:spPr/>
    </dgm:pt>
  </dgm:ptLst>
  <dgm:cxnLst>
    <dgm:cxn modelId="{ED35FF10-61DC-4DCD-86A9-037EAACB5FAF}" srcId="{DADFB3E5-0A7B-4826-A856-BDDE1CDEB4CC}" destId="{921AE6E7-CEFD-43F5-9EDC-F84676360A90}" srcOrd="4" destOrd="0" parTransId="{29E1215D-E043-46D2-99C3-9C55A1613247}" sibTransId="{C498D710-1F45-48B2-A2BD-65F4EB1B488C}"/>
    <dgm:cxn modelId="{6D14F320-5401-496F-A17F-222E070D2BE0}" srcId="{DADFB3E5-0A7B-4826-A856-BDDE1CDEB4CC}" destId="{B8DF917F-B5AE-43E5-9D79-72C2073C762C}" srcOrd="5" destOrd="0" parTransId="{2EBCA9CF-AD0D-42CE-8A9A-E294052C3643}" sibTransId="{1F72E529-B036-486F-8CF3-4A7DC5EEBA18}"/>
    <dgm:cxn modelId="{48AD9F2A-29AD-4872-9B4B-977182E1902C}" type="presOf" srcId="{921AE6E7-CEFD-43F5-9EDC-F84676360A90}" destId="{F8AA7F40-987A-4420-B0BA-CA6F5664C554}" srcOrd="0" destOrd="0" presId="urn:microsoft.com/office/officeart/2005/8/layout/default"/>
    <dgm:cxn modelId="{5196FA36-22BB-4ED4-B8A2-AAE6CD9CF773}" type="presOf" srcId="{AC0228F7-61A1-4CB6-B970-5390FA030001}" destId="{2AEB1DFC-EA35-4413-9E81-69420D7A169D}" srcOrd="0" destOrd="0" presId="urn:microsoft.com/office/officeart/2005/8/layout/default"/>
    <dgm:cxn modelId="{CC074862-7628-4E31-928B-9804738493C4}" type="presOf" srcId="{19218D38-0FD2-4F13-BACF-DDD3FBED0BE2}" destId="{9D080BA3-5281-488B-A202-A5C6E3B0AE02}" srcOrd="0" destOrd="0" presId="urn:microsoft.com/office/officeart/2005/8/layout/default"/>
    <dgm:cxn modelId="{77DC9A45-361F-429B-8124-45ABA08A3989}" type="presOf" srcId="{DADFB3E5-0A7B-4826-A856-BDDE1CDEB4CC}" destId="{B8A9974C-36C3-4366-9045-FAD679E9C731}" srcOrd="0" destOrd="0" presId="urn:microsoft.com/office/officeart/2005/8/layout/default"/>
    <dgm:cxn modelId="{B954994E-7D69-42FC-9011-1D4893E4A1DF}" srcId="{DADFB3E5-0A7B-4826-A856-BDDE1CDEB4CC}" destId="{0D212E7B-081D-48B7-BE39-13F017196495}" srcOrd="2" destOrd="0" parTransId="{0323ADF8-B3E0-4A84-8567-8361617F439F}" sibTransId="{CF2E0168-F3D4-4179-A2A5-9EB60E023371}"/>
    <dgm:cxn modelId="{E9051A71-2B20-4FB4-8047-36FC5B5EC9FF}" srcId="{DADFB3E5-0A7B-4826-A856-BDDE1CDEB4CC}" destId="{AC0228F7-61A1-4CB6-B970-5390FA030001}" srcOrd="3" destOrd="0" parTransId="{145CE4AA-3830-49DC-B037-F9486E865979}" sibTransId="{2E14A735-9FB4-4657-838C-6BB0CEEDB1AB}"/>
    <dgm:cxn modelId="{404F5C77-A470-4AC5-8862-7DA17A1A9611}" srcId="{DADFB3E5-0A7B-4826-A856-BDDE1CDEB4CC}" destId="{3AD0B6BF-7340-4ADC-B0E2-82AB842B84B9}" srcOrd="1" destOrd="0" parTransId="{628AABA1-C6E3-48B1-B796-B4716E0DCB38}" sibTransId="{132DFB88-DD66-4C69-A6A9-9B72D043E5C0}"/>
    <dgm:cxn modelId="{14F4697C-5554-400E-807F-D2EC06958C3A}" srcId="{DADFB3E5-0A7B-4826-A856-BDDE1CDEB4CC}" destId="{19218D38-0FD2-4F13-BACF-DDD3FBED0BE2}" srcOrd="0" destOrd="0" parTransId="{A71FD0A0-D517-4BBB-BD31-38B84B217FA8}" sibTransId="{044ABB43-7CC9-4497-8D62-8089F1217048}"/>
    <dgm:cxn modelId="{FAFB2BA2-4119-4B63-975B-FDFF2F7C0253}" type="presOf" srcId="{518EC3B7-A180-4158-8FE0-72EFF7AFAD54}" destId="{22716632-2C89-4B18-96ED-4F5B011E658C}" srcOrd="0" destOrd="0" presId="urn:microsoft.com/office/officeart/2005/8/layout/default"/>
    <dgm:cxn modelId="{9FC531C5-3EFC-4DA7-BED8-B2C881B20AFD}" type="presOf" srcId="{B8DF917F-B5AE-43E5-9D79-72C2073C762C}" destId="{4F20013B-8445-4C6A-B8CC-3590EF9BF275}" srcOrd="0" destOrd="0" presId="urn:microsoft.com/office/officeart/2005/8/layout/default"/>
    <dgm:cxn modelId="{ABE3DBC8-5BB9-4C4D-B3C0-31B8AAF19663}" type="presOf" srcId="{0D212E7B-081D-48B7-BE39-13F017196495}" destId="{55268FED-A855-4793-AC95-98F40ABF94DD}" srcOrd="0" destOrd="0" presId="urn:microsoft.com/office/officeart/2005/8/layout/default"/>
    <dgm:cxn modelId="{CAB0BBCE-C49D-40C1-AC42-C85F204D17A4}" type="presOf" srcId="{3AD0B6BF-7340-4ADC-B0E2-82AB842B84B9}" destId="{49190699-04B6-4B9B-ADC1-C9F482585917}" srcOrd="0" destOrd="0" presId="urn:microsoft.com/office/officeart/2005/8/layout/default"/>
    <dgm:cxn modelId="{4C2FE9F8-BB9A-4ED9-9294-4C5A3EC62714}" srcId="{DADFB3E5-0A7B-4826-A856-BDDE1CDEB4CC}" destId="{518EC3B7-A180-4158-8FE0-72EFF7AFAD54}" srcOrd="6" destOrd="0" parTransId="{267DA532-472D-4718-998D-BF97A7440BAC}" sibTransId="{EB2A476D-EDDE-48E0-851A-61CF6A958428}"/>
    <dgm:cxn modelId="{CAA53F00-A8B5-42F1-A25E-B869656E42A9}" type="presParOf" srcId="{B8A9974C-36C3-4366-9045-FAD679E9C731}" destId="{9D080BA3-5281-488B-A202-A5C6E3B0AE02}" srcOrd="0" destOrd="0" presId="urn:microsoft.com/office/officeart/2005/8/layout/default"/>
    <dgm:cxn modelId="{AD0295D9-87EA-47FD-AB76-B115FE6F6D5B}" type="presParOf" srcId="{B8A9974C-36C3-4366-9045-FAD679E9C731}" destId="{FFC3591E-599B-458F-97A4-0DC53B6CB859}" srcOrd="1" destOrd="0" presId="urn:microsoft.com/office/officeart/2005/8/layout/default"/>
    <dgm:cxn modelId="{167D5144-BC78-486C-B77F-6AE3C165FA02}" type="presParOf" srcId="{B8A9974C-36C3-4366-9045-FAD679E9C731}" destId="{49190699-04B6-4B9B-ADC1-C9F482585917}" srcOrd="2" destOrd="0" presId="urn:microsoft.com/office/officeart/2005/8/layout/default"/>
    <dgm:cxn modelId="{395238FC-65AA-4FD5-8BD7-16CFA02C0E14}" type="presParOf" srcId="{B8A9974C-36C3-4366-9045-FAD679E9C731}" destId="{D24FF7B1-B757-4A62-A52B-7296A0E1B431}" srcOrd="3" destOrd="0" presId="urn:microsoft.com/office/officeart/2005/8/layout/default"/>
    <dgm:cxn modelId="{D7BA60BA-2529-471A-B2D8-D9D29352ED68}" type="presParOf" srcId="{B8A9974C-36C3-4366-9045-FAD679E9C731}" destId="{55268FED-A855-4793-AC95-98F40ABF94DD}" srcOrd="4" destOrd="0" presId="urn:microsoft.com/office/officeart/2005/8/layout/default"/>
    <dgm:cxn modelId="{75A0452A-5241-4895-BFA9-D8C0635C7C06}" type="presParOf" srcId="{B8A9974C-36C3-4366-9045-FAD679E9C731}" destId="{1BC75C92-EDD3-42C6-AFB5-D6B5BA1F91ED}" srcOrd="5" destOrd="0" presId="urn:microsoft.com/office/officeart/2005/8/layout/default"/>
    <dgm:cxn modelId="{05DD41DB-6389-417E-AFF2-7E61D89B72F5}" type="presParOf" srcId="{B8A9974C-36C3-4366-9045-FAD679E9C731}" destId="{2AEB1DFC-EA35-4413-9E81-69420D7A169D}" srcOrd="6" destOrd="0" presId="urn:microsoft.com/office/officeart/2005/8/layout/default"/>
    <dgm:cxn modelId="{1B043827-5048-42A4-B2CC-C71DEE2A992A}" type="presParOf" srcId="{B8A9974C-36C3-4366-9045-FAD679E9C731}" destId="{0B69B2A8-7840-4A87-AB5F-5C838F82A577}" srcOrd="7" destOrd="0" presId="urn:microsoft.com/office/officeart/2005/8/layout/default"/>
    <dgm:cxn modelId="{8E63C11E-4603-4988-9890-A9CF94CA287B}" type="presParOf" srcId="{B8A9974C-36C3-4366-9045-FAD679E9C731}" destId="{F8AA7F40-987A-4420-B0BA-CA6F5664C554}" srcOrd="8" destOrd="0" presId="urn:microsoft.com/office/officeart/2005/8/layout/default"/>
    <dgm:cxn modelId="{93FAFA03-8321-4ADF-A112-994E04638A17}" type="presParOf" srcId="{B8A9974C-36C3-4366-9045-FAD679E9C731}" destId="{0EA74B26-4D38-4CF2-881F-E61604BAD6C1}" srcOrd="9" destOrd="0" presId="urn:microsoft.com/office/officeart/2005/8/layout/default"/>
    <dgm:cxn modelId="{283997F9-2674-41CA-BD70-71ECDC7ED5DD}" type="presParOf" srcId="{B8A9974C-36C3-4366-9045-FAD679E9C731}" destId="{4F20013B-8445-4C6A-B8CC-3590EF9BF275}" srcOrd="10" destOrd="0" presId="urn:microsoft.com/office/officeart/2005/8/layout/default"/>
    <dgm:cxn modelId="{8D9B5CD9-ED48-4CB3-ABDB-F5783C9F1224}" type="presParOf" srcId="{B8A9974C-36C3-4366-9045-FAD679E9C731}" destId="{76018190-5907-4C6E-9A7F-58F9C1CFC60F}" srcOrd="11" destOrd="0" presId="urn:microsoft.com/office/officeart/2005/8/layout/default"/>
    <dgm:cxn modelId="{F8AE243A-925D-4499-A826-83557B05E7E2}" type="presParOf" srcId="{B8A9974C-36C3-4366-9045-FAD679E9C731}" destId="{22716632-2C89-4B18-96ED-4F5B011E658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80BA3-5281-488B-A202-A5C6E3B0AE02}">
      <dsp:nvSpPr>
        <dsp:cNvPr id="0" name=""/>
        <dsp:cNvSpPr/>
      </dsp:nvSpPr>
      <dsp:spPr>
        <a:xfrm>
          <a:off x="659744" y="2274"/>
          <a:ext cx="2586498" cy="1551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Arial" panose="020B0604020202020204" pitchFamily="34" charset="0"/>
              <a:cs typeface="Arial" panose="020B0604020202020204" pitchFamily="34" charset="0"/>
            </a:rPr>
            <a:t>What</a:t>
          </a:r>
          <a:r>
            <a:rPr lang="en-GB" sz="2000" u="sng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Sales  have fallen by around 25%compared to 2019.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9744" y="2274"/>
        <a:ext cx="2586498" cy="1551899"/>
      </dsp:txXfrm>
    </dsp:sp>
    <dsp:sp modelId="{49190699-04B6-4B9B-ADC1-C9F482585917}">
      <dsp:nvSpPr>
        <dsp:cNvPr id="0" name=""/>
        <dsp:cNvSpPr/>
      </dsp:nvSpPr>
      <dsp:spPr>
        <a:xfrm>
          <a:off x="3504892" y="2274"/>
          <a:ext cx="2586498" cy="1551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Arial" panose="020B0604020202020204" pitchFamily="34" charset="0"/>
              <a:cs typeface="Arial" panose="020B0604020202020204" pitchFamily="34" charset="0"/>
            </a:rPr>
            <a:t>Why</a:t>
          </a:r>
          <a:r>
            <a:rPr lang="en-GB" sz="2000" u="sng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Reduced footfall, more people working from home, no delivery service, rising operating costs.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04892" y="2274"/>
        <a:ext cx="2586498" cy="1551899"/>
      </dsp:txXfrm>
    </dsp:sp>
    <dsp:sp modelId="{55268FED-A855-4793-AC95-98F40ABF94DD}">
      <dsp:nvSpPr>
        <dsp:cNvPr id="0" name=""/>
        <dsp:cNvSpPr/>
      </dsp:nvSpPr>
      <dsp:spPr>
        <a:xfrm>
          <a:off x="6350041" y="2274"/>
          <a:ext cx="2586498" cy="1551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Arial" panose="020B0604020202020204" pitchFamily="34" charset="0"/>
              <a:cs typeface="Arial" panose="020B0604020202020204" pitchFamily="34" charset="0"/>
            </a:rPr>
            <a:t>Who</a:t>
          </a:r>
          <a:r>
            <a:rPr lang="en-GB" sz="2000" u="sng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Basil’s Bakery (owner), retail workers, local shoppers.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50041" y="2274"/>
        <a:ext cx="2586498" cy="1551899"/>
      </dsp:txXfrm>
    </dsp:sp>
    <dsp:sp modelId="{2AEB1DFC-EA35-4413-9E81-69420D7A169D}">
      <dsp:nvSpPr>
        <dsp:cNvPr id="0" name=""/>
        <dsp:cNvSpPr/>
      </dsp:nvSpPr>
      <dsp:spPr>
        <a:xfrm>
          <a:off x="659744" y="1812822"/>
          <a:ext cx="2586498" cy="1551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Arial" panose="020B0604020202020204" pitchFamily="34" charset="0"/>
              <a:cs typeface="Arial" panose="020B0604020202020204" pitchFamily="34" charset="0"/>
            </a:rPr>
            <a:t>Where: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Basil’s Bakery located in a retail park in Coventry UK.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9744" y="1812822"/>
        <a:ext cx="2586498" cy="1551899"/>
      </dsp:txXfrm>
    </dsp:sp>
    <dsp:sp modelId="{F8AA7F40-987A-4420-B0BA-CA6F5664C554}">
      <dsp:nvSpPr>
        <dsp:cNvPr id="0" name=""/>
        <dsp:cNvSpPr/>
      </dsp:nvSpPr>
      <dsp:spPr>
        <a:xfrm>
          <a:off x="3504892" y="1812822"/>
          <a:ext cx="2586498" cy="1551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Arial" panose="020B0604020202020204" pitchFamily="34" charset="0"/>
              <a:cs typeface="Arial" panose="020B0604020202020204" pitchFamily="34" charset="0"/>
            </a:rPr>
            <a:t>When: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Since COVID-19 restrictions on 2020.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04892" y="1812822"/>
        <a:ext cx="2586498" cy="1551899"/>
      </dsp:txXfrm>
    </dsp:sp>
    <dsp:sp modelId="{4F20013B-8445-4C6A-B8CC-3590EF9BF275}">
      <dsp:nvSpPr>
        <dsp:cNvPr id="0" name=""/>
        <dsp:cNvSpPr/>
      </dsp:nvSpPr>
      <dsp:spPr>
        <a:xfrm>
          <a:off x="6350041" y="1812822"/>
          <a:ext cx="2586498" cy="1551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Arial" panose="020B0604020202020204" pitchFamily="34" charset="0"/>
              <a:cs typeface="Arial" panose="020B0604020202020204" pitchFamily="34" charset="0"/>
            </a:rPr>
            <a:t>How: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Less customers visits and limited-service options reduce overall businesses income.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50041" y="1812822"/>
        <a:ext cx="2586498" cy="1551899"/>
      </dsp:txXfrm>
    </dsp:sp>
    <dsp:sp modelId="{22716632-2C89-4B18-96ED-4F5B011E658C}">
      <dsp:nvSpPr>
        <dsp:cNvPr id="0" name=""/>
        <dsp:cNvSpPr/>
      </dsp:nvSpPr>
      <dsp:spPr>
        <a:xfrm>
          <a:off x="3504892" y="3623371"/>
          <a:ext cx="2586498" cy="1551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Arial" panose="020B0604020202020204" pitchFamily="34" charset="0"/>
              <a:cs typeface="Arial" panose="020B0604020202020204" pitchFamily="34" charset="0"/>
            </a:rPr>
            <a:t>How much</a:t>
          </a: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Sales 25% lower than 2019 while expenses have increased.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04892" y="3623371"/>
        <a:ext cx="2586498" cy="15518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09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andbeyond.com/blogs/cake-resources/the-inflation-challenges-in-baking-ingredients-impact-and-adaptation-strategies" TargetMode="External"/><Relationship Id="rId2" Type="http://schemas.openxmlformats.org/officeDocument/2006/relationships/hyperlink" Target="https://ww.gov.uk/introduction-to-business-ra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gov.uk/government/news/rising-energy-bills-what-you-need-to-know" TargetMode="External"/><Relationship Id="rId5" Type="http://schemas.openxmlformats.org/officeDocument/2006/relationships/hyperlink" Target="https://www.statista.com/topics/6419/remote-working-in-the-uk/" TargetMode="External"/><Relationship Id="rId4" Type="http://schemas.openxmlformats.org/officeDocument/2006/relationships/hyperlink" Target="https://www.statista.com/topics/9121/cost-of-living-crisis-uk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69763" y="804335"/>
            <a:ext cx="6017904" cy="524933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 </a:t>
            </a:r>
            <a:b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 LCLM4004 LON</a:t>
            </a:r>
            <a:b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Ilona Gabor</a:t>
            </a:r>
            <a:b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2526942</a:t>
            </a:r>
            <a:b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Anita</a:t>
            </a:r>
            <a:b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 11">
            <a:extLst>
              <a:ext uri="{FF2B5EF4-FFF2-40B4-BE49-F238E27FC236}">
                <a16:creationId xmlns:a16="http://schemas.microsoft.com/office/drawing/2014/main" id="{1E86F813-D67B-409D-AA77-FA8878C2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1967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2" name="Group 131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3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8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4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147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0" name="Rectangle 159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2" name="Freeform 6">
            <a:extLst>
              <a:ext uri="{FF2B5EF4-FFF2-40B4-BE49-F238E27FC236}">
                <a16:creationId xmlns:a16="http://schemas.microsoft.com/office/drawing/2014/main" id="{62163DB6-3EE7-474C-8726-1A05F7DE4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64" name="Rectangle 163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167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0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1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2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3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6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7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8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0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98915" y="804334"/>
            <a:ext cx="3927233" cy="58324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1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80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2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8D371DD5-1248-484F-AD54-775B88B37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7"/>
            <a:ext cx="12192000" cy="685403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6026" y="117540"/>
            <a:ext cx="5359830" cy="7785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7833" y="1465260"/>
            <a:ext cx="5186943" cy="437360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1143000" indent="-1143000">
              <a:lnSpc>
                <a:spcPct val="90000"/>
              </a:lnSpc>
              <a:buFontTx/>
              <a:buChar char="-"/>
            </a:pPr>
            <a:r>
              <a:rPr lang="en-US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Basil’s Bakary and the challenges it is currently facing.</a:t>
            </a:r>
          </a:p>
          <a:p>
            <a:pPr>
              <a:lnSpc>
                <a:spcPct val="90000"/>
              </a:lnSpc>
            </a:pPr>
            <a:endParaRPr lang="en-US" sz="9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lnSpc>
                <a:spcPct val="90000"/>
              </a:lnSpc>
              <a:buFontTx/>
              <a:buChar char="-"/>
            </a:pPr>
            <a:r>
              <a:rPr lang="en-US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reasons for the decline in sales and profits.</a:t>
            </a:r>
          </a:p>
          <a:p>
            <a:pPr marL="1143000" indent="-1143000">
              <a:lnSpc>
                <a:spcPct val="90000"/>
              </a:lnSpc>
              <a:buFontTx/>
              <a:buChar char="-"/>
            </a:pPr>
            <a:endParaRPr lang="en-US" sz="9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lnSpc>
                <a:spcPct val="90000"/>
              </a:lnSpc>
              <a:buFontTx/>
              <a:buChar char="-"/>
            </a:pPr>
            <a:r>
              <a:rPr lang="en-US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Analyze the business problem using the 5W2H,PESTLE and Fishbone Diagram</a:t>
            </a:r>
          </a:p>
          <a:p>
            <a:pPr>
              <a:lnSpc>
                <a:spcPct val="90000"/>
              </a:lnSpc>
            </a:pPr>
            <a:endParaRPr lang="en-US" sz="9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lnSpc>
                <a:spcPct val="90000"/>
              </a:lnSpc>
              <a:buFontTx/>
              <a:buChar char="-"/>
            </a:pPr>
            <a:r>
              <a:rPr lang="en-US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Suggest ways to improve business performance and increase sales. </a:t>
            </a:r>
          </a:p>
          <a:p>
            <a:pPr marL="1143000" indent="-1143000">
              <a:lnSpc>
                <a:spcPct val="90000"/>
              </a:lnSpc>
              <a:buFontTx/>
              <a:buChar char="-"/>
            </a:pPr>
            <a:endParaRPr lang="en-US" sz="96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80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80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5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5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5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5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500" b="1" dirty="0">
              <a:solidFill>
                <a:schemeClr val="tx1"/>
              </a:solid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0103E92-048D-4E5B-9638-6479E0227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Freeform 33">
            <a:extLst>
              <a:ext uri="{FF2B5EF4-FFF2-40B4-BE49-F238E27FC236}">
                <a16:creationId xmlns:a16="http://schemas.microsoft.com/office/drawing/2014/main" id="{B0F800ED-C7E7-4672-8343-2639F79B6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AD4E7BA-A881-DAAC-0F8C-7C370C1113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90" r="10233" b="-1"/>
          <a:stretch>
            <a:fillRect/>
          </a:stretch>
        </p:blipFill>
        <p:spPr>
          <a:xfrm>
            <a:off x="20" y="10"/>
            <a:ext cx="610038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" name="Group 81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3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97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0" name="Rectangle 109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B8B04C4B-AC68-4DAC-B6E9-4BA106EEA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83B8F510-7BD8-444A-82C8-5DA7E5E2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rgbClr val="A28350">
              <a:alpha val="9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51" y="-2788"/>
            <a:ext cx="5956396" cy="8599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pic>
        <p:nvPicPr>
          <p:cNvPr id="75" name="Picture 74" descr="Breads on display">
            <a:extLst>
              <a:ext uri="{FF2B5EF4-FFF2-40B4-BE49-F238E27FC236}">
                <a16:creationId xmlns:a16="http://schemas.microsoft.com/office/drawing/2014/main" id="{8648BC13-A362-4A38-85F4-412624AEBF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38" r="23876" b="-1"/>
          <a:stretch>
            <a:fillRect/>
          </a:stretch>
        </p:blipFill>
        <p:spPr>
          <a:xfrm>
            <a:off x="6111242" y="10"/>
            <a:ext cx="6080758" cy="6857990"/>
          </a:xfrm>
          <a:prstGeom prst="rect">
            <a:avLst/>
          </a:prstGeom>
        </p:spPr>
      </p:pic>
      <p:sp>
        <p:nvSpPr>
          <p:cNvPr id="118" name="Freeform 27">
            <a:extLst>
              <a:ext uri="{FF2B5EF4-FFF2-40B4-BE49-F238E27FC236}">
                <a16:creationId xmlns:a16="http://schemas.microsoft.com/office/drawing/2014/main" id="{760B9607-D73D-493B-848E-23B932717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8024" y="3915689"/>
            <a:ext cx="5280460" cy="54426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US" sz="24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2015.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Owner: Basil (independent business owner).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sold: Artisan bread, cakes, and pastries using organic ingredients.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Location: Coventry, UK (Retail park).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independent bakery serving local customers.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has recently experienced 25% decline in sales.</a:t>
            </a:r>
          </a:p>
          <a:p>
            <a:pPr>
              <a:lnSpc>
                <a:spcPct val="90000"/>
              </a:lnSpc>
            </a:pPr>
            <a:endParaRPr lang="en-GB" b="1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b="1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endParaRPr lang="en-US" b="1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041" y="97890"/>
            <a:ext cx="9095486" cy="896028"/>
          </a:xfrm>
        </p:spPr>
        <p:txBody>
          <a:bodyPr/>
          <a:lstStyle/>
          <a:p>
            <a:r>
              <a:rPr lang="en-GB" b="1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A2521263-47C0-CED2-0E39-593EE01D3B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4861397"/>
              </p:ext>
            </p:extLst>
          </p:nvPr>
        </p:nvGraphicFramePr>
        <p:xfrm>
          <a:off x="3126658" y="1445342"/>
          <a:ext cx="9596284" cy="5177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19BA974-AFED-0052-A022-6ED851C380B2}"/>
              </a:ext>
            </a:extLst>
          </p:cNvPr>
          <p:cNvSpPr txBox="1"/>
          <p:nvPr/>
        </p:nvSpPr>
        <p:spPr>
          <a:xfrm>
            <a:off x="1219200" y="1307709"/>
            <a:ext cx="334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78658"/>
            <a:ext cx="9988449" cy="1271599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u="sng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Tx/>
              <a:buChar char="-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Business rates and taxation increase costs. (UK Government 2026)</a:t>
            </a:r>
          </a:p>
          <a:p>
            <a:pPr marL="342900" indent="-342900">
              <a:buFontTx/>
              <a:buChar char="-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Government regulations impact operation expenses.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Tx/>
              <a:buChar char="-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Rising cost of ingredient, utilities, and rent have reduce profits. (Jack &amp; Beyond 2024)</a:t>
            </a:r>
          </a:p>
          <a:p>
            <a:pPr marL="342900" indent="-342900">
              <a:buFontTx/>
              <a:buChar char="-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Customers have less disposable income due to the cost-of-living crisis. (Statista 2025)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- More people are working from home, reducing footfall. (Statista 2025)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- Customers prefer services such as delivery and online ordering.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3052" y="117988"/>
            <a:ext cx="9921394" cy="973393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9406" y="1091381"/>
            <a:ext cx="9812594" cy="55503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u="sng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Tx/>
              <a:buChar char="-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Online ordering systems could improve customers convenience.</a:t>
            </a:r>
          </a:p>
          <a:p>
            <a:pPr>
              <a:buFontTx/>
              <a:buChar char="-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 media marketing can help attract new customers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u="sng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Tx/>
              <a:buChar char="-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Food hygiene and safety regulations must be followed.</a:t>
            </a:r>
          </a:p>
          <a:p>
            <a:pPr>
              <a:buFontTx/>
              <a:buChar char="-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Employment laws affect staff management and costs.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u="sng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Tx/>
              <a:buChar char="-"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The use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of organic ingredients attract customers with strong environmental values.</a:t>
            </a:r>
          </a:p>
          <a:p>
            <a:pPr>
              <a:buFontTx/>
              <a:buChar char="-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Organic food production can be affected by environmental conditions.</a:t>
            </a:r>
          </a:p>
          <a:p>
            <a:pPr>
              <a:buFontTx/>
              <a:buChar char="-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Rising energy costs increase the bakery’s operating expenses. (UK Government) </a:t>
            </a:r>
          </a:p>
          <a:p>
            <a:pPr>
              <a:buFontTx/>
              <a:buChar char="-"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604" y="157968"/>
            <a:ext cx="10087707" cy="1186432"/>
          </a:xfrm>
        </p:spPr>
        <p:txBody>
          <a:bodyPr/>
          <a:lstStyle/>
          <a:p>
            <a:r>
              <a:rPr lang="en-GB" sz="3200" b="1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 (Fishbone diagram)</a:t>
            </a:r>
            <a:endParaRPr lang="en-US" sz="3200" dirty="0">
              <a:solidFill>
                <a:srgbClr val="5EA6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271A189-0314-9CA9-6237-176BC90F5A99}"/>
              </a:ext>
            </a:extLst>
          </p:cNvPr>
          <p:cNvSpPr/>
          <p:nvPr/>
        </p:nvSpPr>
        <p:spPr>
          <a:xfrm>
            <a:off x="9439227" y="2851355"/>
            <a:ext cx="2752773" cy="165181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Declining sales at Basil’s Bakery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27B03BC-0744-AA5E-7816-21193E622243}"/>
              </a:ext>
            </a:extLst>
          </p:cNvPr>
          <p:cNvCxnSpPr>
            <a:cxnSpLocks/>
          </p:cNvCxnSpPr>
          <p:nvPr/>
        </p:nvCxnSpPr>
        <p:spPr>
          <a:xfrm flipV="1">
            <a:off x="1013889" y="3791923"/>
            <a:ext cx="8410333" cy="654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E192E3CB-E55A-78F6-86B9-53639AB5EDF2}"/>
              </a:ext>
            </a:extLst>
          </p:cNvPr>
          <p:cNvSpPr/>
          <p:nvPr/>
        </p:nvSpPr>
        <p:spPr>
          <a:xfrm>
            <a:off x="445786" y="5778939"/>
            <a:ext cx="2684207" cy="829607"/>
          </a:xfrm>
          <a:prstGeom prst="ellipse">
            <a:avLst/>
          </a:prstGeom>
          <a:solidFill>
            <a:srgbClr val="5EA66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r>
              <a:rPr lang="en-GB" dirty="0"/>
              <a:t>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A5A7FA5-A583-3802-A071-A0A02484FD8A}"/>
              </a:ext>
            </a:extLst>
          </p:cNvPr>
          <p:cNvCxnSpPr>
            <a:cxnSpLocks/>
          </p:cNvCxnSpPr>
          <p:nvPr/>
        </p:nvCxnSpPr>
        <p:spPr>
          <a:xfrm>
            <a:off x="3386630" y="1818102"/>
            <a:ext cx="1832425" cy="20240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90E751C-6AD1-2FE6-E125-7ECB16C8AEAF}"/>
              </a:ext>
            </a:extLst>
          </p:cNvPr>
          <p:cNvCxnSpPr>
            <a:cxnSpLocks/>
          </p:cNvCxnSpPr>
          <p:nvPr/>
        </p:nvCxnSpPr>
        <p:spPr>
          <a:xfrm flipV="1">
            <a:off x="2099185" y="4052872"/>
            <a:ext cx="2286003" cy="17241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399EFD6-ABA2-0DDB-1168-42A81A27E588}"/>
              </a:ext>
            </a:extLst>
          </p:cNvPr>
          <p:cNvCxnSpPr/>
          <p:nvPr/>
        </p:nvCxnSpPr>
        <p:spPr>
          <a:xfrm flipH="1">
            <a:off x="2521970" y="2386689"/>
            <a:ext cx="12388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61331FB-3C78-806D-8216-7A82349A631F}"/>
              </a:ext>
            </a:extLst>
          </p:cNvPr>
          <p:cNvCxnSpPr>
            <a:cxnSpLocks/>
          </p:cNvCxnSpPr>
          <p:nvPr/>
        </p:nvCxnSpPr>
        <p:spPr>
          <a:xfrm>
            <a:off x="3156153" y="3142307"/>
            <a:ext cx="13725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4B5F5D5-4F43-B2B2-28DD-B032006DAB58}"/>
              </a:ext>
            </a:extLst>
          </p:cNvPr>
          <p:cNvCxnSpPr>
            <a:cxnSpLocks/>
          </p:cNvCxnSpPr>
          <p:nvPr/>
        </p:nvCxnSpPr>
        <p:spPr>
          <a:xfrm>
            <a:off x="2521970" y="5531962"/>
            <a:ext cx="1401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D28AC6E-F685-BD67-0DF5-DCF072CC222C}"/>
              </a:ext>
            </a:extLst>
          </p:cNvPr>
          <p:cNvCxnSpPr>
            <a:cxnSpLocks/>
          </p:cNvCxnSpPr>
          <p:nvPr/>
        </p:nvCxnSpPr>
        <p:spPr>
          <a:xfrm flipH="1">
            <a:off x="2025444" y="4709652"/>
            <a:ext cx="14846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al 38">
            <a:extLst>
              <a:ext uri="{FF2B5EF4-FFF2-40B4-BE49-F238E27FC236}">
                <a16:creationId xmlns:a16="http://schemas.microsoft.com/office/drawing/2014/main" id="{A938E614-5ABB-63A5-46AE-D53344F08BE2}"/>
              </a:ext>
            </a:extLst>
          </p:cNvPr>
          <p:cNvSpPr/>
          <p:nvPr/>
        </p:nvSpPr>
        <p:spPr>
          <a:xfrm>
            <a:off x="5371966" y="1068583"/>
            <a:ext cx="2605548" cy="905157"/>
          </a:xfrm>
          <a:prstGeom prst="ellipse">
            <a:avLst/>
          </a:prstGeom>
          <a:solidFill>
            <a:srgbClr val="5EA66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2D56E7A-8E85-2FF2-32FB-463E1CB48CB0}"/>
              </a:ext>
            </a:extLst>
          </p:cNvPr>
          <p:cNvCxnSpPr>
            <a:cxnSpLocks/>
          </p:cNvCxnSpPr>
          <p:nvPr/>
        </p:nvCxnSpPr>
        <p:spPr>
          <a:xfrm>
            <a:off x="7396449" y="1909313"/>
            <a:ext cx="1103800" cy="18363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al 43">
            <a:extLst>
              <a:ext uri="{FF2B5EF4-FFF2-40B4-BE49-F238E27FC236}">
                <a16:creationId xmlns:a16="http://schemas.microsoft.com/office/drawing/2014/main" id="{680EFF15-5146-4B9C-2685-15B45806A94B}"/>
              </a:ext>
            </a:extLst>
          </p:cNvPr>
          <p:cNvSpPr/>
          <p:nvPr/>
        </p:nvSpPr>
        <p:spPr>
          <a:xfrm>
            <a:off x="5594550" y="5308899"/>
            <a:ext cx="2113935" cy="1000022"/>
          </a:xfrm>
          <a:prstGeom prst="ellipse">
            <a:avLst/>
          </a:prstGeom>
          <a:solidFill>
            <a:srgbClr val="5EA66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3B33BA94-47EF-A919-AAD9-D0B1BCAB7C53}"/>
              </a:ext>
            </a:extLst>
          </p:cNvPr>
          <p:cNvCxnSpPr>
            <a:cxnSpLocks/>
          </p:cNvCxnSpPr>
          <p:nvPr/>
        </p:nvCxnSpPr>
        <p:spPr>
          <a:xfrm flipV="1">
            <a:off x="6931742" y="3918369"/>
            <a:ext cx="2118850" cy="13905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BE90861B-DBF6-B4AF-6CCB-CF833C92B6D4}"/>
              </a:ext>
            </a:extLst>
          </p:cNvPr>
          <p:cNvCxnSpPr/>
          <p:nvPr/>
        </p:nvCxnSpPr>
        <p:spPr>
          <a:xfrm flipH="1">
            <a:off x="6516458" y="2359166"/>
            <a:ext cx="11503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2AEC8E3F-8B73-4B88-F121-6CE8F311010C}"/>
              </a:ext>
            </a:extLst>
          </p:cNvPr>
          <p:cNvCxnSpPr/>
          <p:nvPr/>
        </p:nvCxnSpPr>
        <p:spPr>
          <a:xfrm>
            <a:off x="7824279" y="2586110"/>
            <a:ext cx="152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911FF6D-F556-71B5-3004-398A412EB0CE}"/>
              </a:ext>
            </a:extLst>
          </p:cNvPr>
          <p:cNvCxnSpPr/>
          <p:nvPr/>
        </p:nvCxnSpPr>
        <p:spPr>
          <a:xfrm flipH="1">
            <a:off x="6460757" y="4613633"/>
            <a:ext cx="15043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1FDD87A9-50AB-B4A8-91F3-094CEFE57F40}"/>
              </a:ext>
            </a:extLst>
          </p:cNvPr>
          <p:cNvCxnSpPr>
            <a:cxnSpLocks/>
          </p:cNvCxnSpPr>
          <p:nvPr/>
        </p:nvCxnSpPr>
        <p:spPr>
          <a:xfrm>
            <a:off x="7243915" y="5093109"/>
            <a:ext cx="12563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Oval 61">
            <a:extLst>
              <a:ext uri="{FF2B5EF4-FFF2-40B4-BE49-F238E27FC236}">
                <a16:creationId xmlns:a16="http://schemas.microsoft.com/office/drawing/2014/main" id="{FE29345C-DC61-F343-6D10-5763B0E527E9}"/>
              </a:ext>
            </a:extLst>
          </p:cNvPr>
          <p:cNvSpPr/>
          <p:nvPr/>
        </p:nvSpPr>
        <p:spPr>
          <a:xfrm>
            <a:off x="1641987" y="1042625"/>
            <a:ext cx="2482645" cy="791811"/>
          </a:xfrm>
          <a:prstGeom prst="ellipse">
            <a:avLst/>
          </a:prstGeom>
          <a:solidFill>
            <a:srgbClr val="5EA66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  <a:r>
              <a:rPr lang="en-GB" dirty="0"/>
              <a:t> 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3A8814B-AF57-90F5-2A48-83F664461C2B}"/>
              </a:ext>
            </a:extLst>
          </p:cNvPr>
          <p:cNvSpPr txBox="1"/>
          <p:nvPr/>
        </p:nvSpPr>
        <p:spPr>
          <a:xfrm>
            <a:off x="1040988" y="1929920"/>
            <a:ext cx="2626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people working from home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8C1D6AC3-A366-6424-BDD9-DC35D321BB4B}"/>
              </a:ext>
            </a:extLst>
          </p:cNvPr>
          <p:cNvSpPr txBox="1"/>
          <p:nvPr/>
        </p:nvSpPr>
        <p:spPr>
          <a:xfrm>
            <a:off x="1474257" y="2772975"/>
            <a:ext cx="29349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customers visits 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E54C760F-1EC6-FE18-FE37-7D4B9F50AF59}"/>
              </a:ext>
            </a:extLst>
          </p:cNvPr>
          <p:cNvSpPr txBox="1"/>
          <p:nvPr/>
        </p:nvSpPr>
        <p:spPr>
          <a:xfrm>
            <a:off x="4790901" y="2326274"/>
            <a:ext cx="26055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service 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8A33D3C8-2648-BF60-6AAA-8C1A2B2C55F2}"/>
              </a:ext>
            </a:extLst>
          </p:cNvPr>
          <p:cNvSpPr txBox="1"/>
          <p:nvPr/>
        </p:nvSpPr>
        <p:spPr>
          <a:xfrm>
            <a:off x="7929718" y="2202023"/>
            <a:ext cx="2526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942896FC-411B-3771-F046-A2A3ABCD6FF3}"/>
              </a:ext>
            </a:extLst>
          </p:cNvPr>
          <p:cNvSpPr txBox="1"/>
          <p:nvPr/>
        </p:nvSpPr>
        <p:spPr>
          <a:xfrm>
            <a:off x="1735394" y="4063321"/>
            <a:ext cx="2295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Closure of nearby shops 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CE45EF1-953E-7FC4-09EB-A79F4234D577}"/>
              </a:ext>
            </a:extLst>
          </p:cNvPr>
          <p:cNvSpPr txBox="1"/>
          <p:nvPr/>
        </p:nvSpPr>
        <p:spPr>
          <a:xfrm>
            <a:off x="3156153" y="4914954"/>
            <a:ext cx="25563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retail park footfall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A22AE2A1-F7CC-495B-E035-746942CDEA46}"/>
              </a:ext>
            </a:extLst>
          </p:cNvPr>
          <p:cNvSpPr txBox="1"/>
          <p:nvPr/>
        </p:nvSpPr>
        <p:spPr>
          <a:xfrm>
            <a:off x="5225845" y="4123879"/>
            <a:ext cx="32544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Rising ingredient costs 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43272CC0-9756-C594-0F9D-7A770DFB91AD}"/>
              </a:ext>
            </a:extLst>
          </p:cNvPr>
          <p:cNvSpPr txBox="1"/>
          <p:nvPr/>
        </p:nvSpPr>
        <p:spPr>
          <a:xfrm>
            <a:off x="8500249" y="4814633"/>
            <a:ext cx="29545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Higher rent, utility bills, insurance and business rates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Group 149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51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6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7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8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9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0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4" name="Group 163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165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6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0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1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2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3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6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8" name="Rectangle 177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0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82" name="Rectangle 181">
            <a:extLst>
              <a:ext uri="{FF2B5EF4-FFF2-40B4-BE49-F238E27FC236}">
                <a16:creationId xmlns:a16="http://schemas.microsoft.com/office/drawing/2014/main" id="{9ADC701B-596E-48F0-91BF-962B1E13D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84" name="Group 183">
            <a:extLst>
              <a:ext uri="{FF2B5EF4-FFF2-40B4-BE49-F238E27FC236}">
                <a16:creationId xmlns:a16="http://schemas.microsoft.com/office/drawing/2014/main" id="{AABA1EC3-E45F-4BD3-8628-53E8502D0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185" name="Freeform 11">
              <a:extLst>
                <a:ext uri="{FF2B5EF4-FFF2-40B4-BE49-F238E27FC236}">
                  <a16:creationId xmlns:a16="http://schemas.microsoft.com/office/drawing/2014/main" id="{C3799E95-1512-48EF-8D91-8C417A2CD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6" name="Freeform 12">
              <a:extLst>
                <a:ext uri="{FF2B5EF4-FFF2-40B4-BE49-F238E27FC236}">
                  <a16:creationId xmlns:a16="http://schemas.microsoft.com/office/drawing/2014/main" id="{A89D676F-5A7F-4E7F-9647-223879ED2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7" name="Freeform 13">
              <a:extLst>
                <a:ext uri="{FF2B5EF4-FFF2-40B4-BE49-F238E27FC236}">
                  <a16:creationId xmlns:a16="http://schemas.microsoft.com/office/drawing/2014/main" id="{17655D08-3D35-4AEF-97C3-6540E6892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8" name="Freeform 14">
              <a:extLst>
                <a:ext uri="{FF2B5EF4-FFF2-40B4-BE49-F238E27FC236}">
                  <a16:creationId xmlns:a16="http://schemas.microsoft.com/office/drawing/2014/main" id="{502BFDA5-7A19-418C-AC30-F16DD3E20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9" name="Freeform 15">
              <a:extLst>
                <a:ext uri="{FF2B5EF4-FFF2-40B4-BE49-F238E27FC236}">
                  <a16:creationId xmlns:a16="http://schemas.microsoft.com/office/drawing/2014/main" id="{3F494C14-BCA7-418A-AC44-08F1A9109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8B51F346-6369-4B39-B1A3-863A232A7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7DD281D8-6ACB-489E-A96A-321871054F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2" name="Freeform 18">
              <a:extLst>
                <a:ext uri="{FF2B5EF4-FFF2-40B4-BE49-F238E27FC236}">
                  <a16:creationId xmlns:a16="http://schemas.microsoft.com/office/drawing/2014/main" id="{0A1AB519-50A9-482B-9B43-7E44BBB50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3" name="Freeform 19">
              <a:extLst>
                <a:ext uri="{FF2B5EF4-FFF2-40B4-BE49-F238E27FC236}">
                  <a16:creationId xmlns:a16="http://schemas.microsoft.com/office/drawing/2014/main" id="{46C5E30A-6059-4D2D-9276-10EBFE729A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4" name="Freeform 20">
              <a:extLst>
                <a:ext uri="{FF2B5EF4-FFF2-40B4-BE49-F238E27FC236}">
                  <a16:creationId xmlns:a16="http://schemas.microsoft.com/office/drawing/2014/main" id="{D193FEF9-1BAD-4179-94AD-15CF69A327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" name="Freeform 21">
              <a:extLst>
                <a:ext uri="{FF2B5EF4-FFF2-40B4-BE49-F238E27FC236}">
                  <a16:creationId xmlns:a16="http://schemas.microsoft.com/office/drawing/2014/main" id="{C4267CBA-6543-4EFD-A139-19968C241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6" name="Freeform 22">
              <a:extLst>
                <a:ext uri="{FF2B5EF4-FFF2-40B4-BE49-F238E27FC236}">
                  <a16:creationId xmlns:a16="http://schemas.microsoft.com/office/drawing/2014/main" id="{F34D8CE0-01F3-4C62-8595-C2E8E9AA3B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8" name="Group 197">
            <a:extLst>
              <a:ext uri="{FF2B5EF4-FFF2-40B4-BE49-F238E27FC236}">
                <a16:creationId xmlns:a16="http://schemas.microsoft.com/office/drawing/2014/main" id="{9ABDB3AF-7560-4ADF-997D-A0D2CDA82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199" name="Freeform 27">
              <a:extLst>
                <a:ext uri="{FF2B5EF4-FFF2-40B4-BE49-F238E27FC236}">
                  <a16:creationId xmlns:a16="http://schemas.microsoft.com/office/drawing/2014/main" id="{54830178-BBFE-4903-8178-84A57ACF8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0" name="Freeform 28">
              <a:extLst>
                <a:ext uri="{FF2B5EF4-FFF2-40B4-BE49-F238E27FC236}">
                  <a16:creationId xmlns:a16="http://schemas.microsoft.com/office/drawing/2014/main" id="{EE362E11-FAAF-4852-AA28-A4B91ED6B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1" name="Freeform 29">
              <a:extLst>
                <a:ext uri="{FF2B5EF4-FFF2-40B4-BE49-F238E27FC236}">
                  <a16:creationId xmlns:a16="http://schemas.microsoft.com/office/drawing/2014/main" id="{8EFD817F-6C0E-4169-BDFB-F8E7EDE4E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2" name="Freeform 30">
              <a:extLst>
                <a:ext uri="{FF2B5EF4-FFF2-40B4-BE49-F238E27FC236}">
                  <a16:creationId xmlns:a16="http://schemas.microsoft.com/office/drawing/2014/main" id="{F9277F77-9D8B-4347-8343-5E647AAB6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3" name="Freeform 31">
              <a:extLst>
                <a:ext uri="{FF2B5EF4-FFF2-40B4-BE49-F238E27FC236}">
                  <a16:creationId xmlns:a16="http://schemas.microsoft.com/office/drawing/2014/main" id="{1E562C36-B066-4162-9DC1-21CAF0595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4" name="Freeform 32">
              <a:extLst>
                <a:ext uri="{FF2B5EF4-FFF2-40B4-BE49-F238E27FC236}">
                  <a16:creationId xmlns:a16="http://schemas.microsoft.com/office/drawing/2014/main" id="{B097627A-2A87-4131-BA7E-3D53AD3C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" name="Freeform 33">
              <a:extLst>
                <a:ext uri="{FF2B5EF4-FFF2-40B4-BE49-F238E27FC236}">
                  <a16:creationId xmlns:a16="http://schemas.microsoft.com/office/drawing/2014/main" id="{37CC53B4-54A7-4355-96DF-50E018F22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" name="Freeform 34">
              <a:extLst>
                <a:ext uri="{FF2B5EF4-FFF2-40B4-BE49-F238E27FC236}">
                  <a16:creationId xmlns:a16="http://schemas.microsoft.com/office/drawing/2014/main" id="{D060E1F6-3EA6-44C0-B59E-565F28FE6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" name="Freeform 35">
              <a:extLst>
                <a:ext uri="{FF2B5EF4-FFF2-40B4-BE49-F238E27FC236}">
                  <a16:creationId xmlns:a16="http://schemas.microsoft.com/office/drawing/2014/main" id="{0675B693-DD27-4414-B3BC-86D409B1C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" name="Freeform 36">
              <a:extLst>
                <a:ext uri="{FF2B5EF4-FFF2-40B4-BE49-F238E27FC236}">
                  <a16:creationId xmlns:a16="http://schemas.microsoft.com/office/drawing/2014/main" id="{507E4452-CFBF-47E8-AA3A-1B1BBFFDB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" name="Freeform 37">
              <a:extLst>
                <a:ext uri="{FF2B5EF4-FFF2-40B4-BE49-F238E27FC236}">
                  <a16:creationId xmlns:a16="http://schemas.microsoft.com/office/drawing/2014/main" id="{762119DC-722F-4687-B5A1-B0A803302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" name="Freeform 38">
              <a:extLst>
                <a:ext uri="{FF2B5EF4-FFF2-40B4-BE49-F238E27FC236}">
                  <a16:creationId xmlns:a16="http://schemas.microsoft.com/office/drawing/2014/main" id="{8C06626A-CC64-456A-8345-B7C4A5A4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3886" y="51184"/>
            <a:ext cx="4193141" cy="9543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66872" y="1432548"/>
            <a:ext cx="5681134" cy="112628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 has experienced a 25% decline in sales due to reduced customer footfall, rising operating costs and changing customers behaviour. </a:t>
            </a:r>
          </a:p>
          <a:p>
            <a:pPr>
              <a:lnSpc>
                <a:spcPct val="9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These factors have contributed to sales since the pandemic.</a:t>
            </a:r>
          </a:p>
          <a:p>
            <a:pPr>
              <a:lnSpc>
                <a:spcPct val="9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By investing in online ordering, delivery services and digital marketing, Basil’s Bakery can increase sales, attract new customers and achieve long term growth.</a:t>
            </a:r>
          </a:p>
          <a:p>
            <a:pPr>
              <a:lnSpc>
                <a:spcPct val="9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BDA338EF-A814-4ABB-B3A1-E378E357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4" name="Freeform 33">
            <a:extLst>
              <a:ext uri="{FF2B5EF4-FFF2-40B4-BE49-F238E27FC236}">
                <a16:creationId xmlns:a16="http://schemas.microsoft.com/office/drawing/2014/main" id="{CC6E446C-B30B-4DEB-9491-23B89EF98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2BEFE3-E399-4113-3DB3-16443FE71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26" r="29881"/>
          <a:stretch>
            <a:fillRect/>
          </a:stretch>
        </p:blipFill>
        <p:spPr>
          <a:xfrm>
            <a:off x="-7620" y="1"/>
            <a:ext cx="58744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238" y="91784"/>
            <a:ext cx="8915399" cy="1297760"/>
          </a:xfrm>
        </p:spPr>
        <p:txBody>
          <a:bodyPr/>
          <a:lstStyle/>
          <a:p>
            <a:r>
              <a:rPr lang="en-GB" b="1" dirty="0">
                <a:solidFill>
                  <a:srgbClr val="5EA6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E21C3A-8A56-6C80-32F6-76B1ADF4B1BE}"/>
              </a:ext>
            </a:extLst>
          </p:cNvPr>
          <p:cNvSpPr txBox="1"/>
          <p:nvPr/>
        </p:nvSpPr>
        <p:spPr>
          <a:xfrm>
            <a:off x="1558411" y="2209007"/>
            <a:ext cx="10132143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UK Government( 2026)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Business rates overview: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https://ww.gov.uk/introduction-to-business-rate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 Accessed: 29 June 2026)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Jack &amp; Beyond More than just cake (2024)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 Inflation Challenges in Baking Ingredients.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hhttps://jackandbeyond.com/blogs/cake-resources/the-inflation-challenges-in-baking-ingredients-impact-and-adaptation-strategies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29 June 2026)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Statista (2025)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Cost of living crisis in the UK - statistics &amp; facts: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https://www.statista.com/topics/9121/cost-of-living-crisis-uk/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29 June 2026)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Statista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2025)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Remote working in the UK- Statistics &amp; Facts.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a: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https://www.statista.com/topics/6419/remote-working-in-the-uk/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Accessed 29 June 2026)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UK Government(2025)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Rising energy bills. Available at: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://www.gov.uk/government/news/rising-energy-bills-what-you-need-to-know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Accessed 29 June 2026)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4ED5BEA-D998-FEFA-BCEF-F6A087ABCFB9}"/>
              </a:ext>
            </a:extLst>
          </p:cNvPr>
          <p:cNvSpPr/>
          <p:nvPr/>
        </p:nvSpPr>
        <p:spPr>
          <a:xfrm>
            <a:off x="2713704" y="2505670"/>
            <a:ext cx="704972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THANK YOU !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1097</TotalTime>
  <Words>718</Words>
  <Application>Microsoft Office PowerPoint</Application>
  <PresentationFormat>Widescreen</PresentationFormat>
  <Paragraphs>101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 MODULE CODE : LCLM4004 LON STUDENT NAME: Ilona Gabor STUDENT ID: 2526942 LECTURER: Anita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Ilona Magdale Gabor</dc:creator>
  <cp:lastModifiedBy>Ilona Magdalena Gabor (2526942)</cp:lastModifiedBy>
  <cp:revision>94</cp:revision>
  <dcterms:created xsi:type="dcterms:W3CDTF">2024-10-08T15:58:04Z</dcterms:created>
  <dcterms:modified xsi:type="dcterms:W3CDTF">2026-07-10T20:28:37Z</dcterms:modified>
</cp:coreProperties>
</file>