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84BA23-8BBD-4F00-BF9D-528B1814791D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EDA815-BD7F-4899-8F0A-52C84BA41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329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30582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8468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1679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30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4038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1458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512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1680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3606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8720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0490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3455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6786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 smtClean="0"/>
              <a:t>MADE Research Methods and Professional Development </a:t>
            </a:r>
            <a:endParaRPr lang="en-US" altLang="en-US" sz="42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A Review of Academic Skills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087939" y="5589588"/>
            <a:ext cx="24605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Professor John Rees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2835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 dirty="0"/>
              <a:t>Reflection: or </a:t>
            </a:r>
            <a:r>
              <a:rPr lang="en-GB" altLang="en-US" sz="4400" dirty="0" smtClean="0"/>
              <a:t>Getting the Best from </a:t>
            </a:r>
            <a:r>
              <a:rPr lang="en-GB" altLang="en-US" sz="4400" dirty="0"/>
              <a:t>My Learning?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5600" y="3886200"/>
            <a:ext cx="6400800" cy="1752600"/>
          </a:xfrm>
        </p:spPr>
        <p:txBody>
          <a:bodyPr/>
          <a:lstStyle/>
          <a:p>
            <a:r>
              <a:rPr lang="en-GB" altLang="en-US" sz="3200" dirty="0"/>
              <a:t>Professor John </a:t>
            </a:r>
            <a:r>
              <a:rPr lang="en-GB" altLang="en-US" sz="3200" dirty="0" smtClean="0"/>
              <a:t>Rees</a:t>
            </a:r>
            <a:endParaRPr lang="en-GB" altLang="en-US" sz="3200" dirty="0"/>
          </a:p>
        </p:txBody>
      </p:sp>
    </p:spTree>
    <p:extLst>
      <p:ext uri="{BB962C8B-B14F-4D97-AF65-F5344CB8AC3E}">
        <p14:creationId xmlns:p14="http://schemas.microsoft.com/office/powerpoint/2010/main" val="533624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Reflection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Objective</a:t>
            </a:r>
          </a:p>
          <a:p>
            <a:pPr>
              <a:lnSpc>
                <a:spcPct val="90000"/>
              </a:lnSpc>
            </a:pPr>
            <a:r>
              <a:rPr lang="en-GB" altLang="en-US"/>
              <a:t>Evidence-based</a:t>
            </a:r>
          </a:p>
          <a:p>
            <a:pPr>
              <a:lnSpc>
                <a:spcPct val="90000"/>
              </a:lnSpc>
            </a:pPr>
            <a:r>
              <a:rPr lang="en-GB" altLang="en-US"/>
              <a:t>Selective (exercise judgement)</a:t>
            </a:r>
          </a:p>
          <a:p>
            <a:pPr>
              <a:lnSpc>
                <a:spcPct val="90000"/>
              </a:lnSpc>
            </a:pPr>
            <a:r>
              <a:rPr lang="en-GB" altLang="en-US"/>
              <a:t>Grounded in theory and practice</a:t>
            </a:r>
          </a:p>
          <a:p>
            <a:pPr>
              <a:lnSpc>
                <a:spcPct val="90000"/>
              </a:lnSpc>
            </a:pPr>
            <a:r>
              <a:rPr lang="en-GB" altLang="en-US"/>
              <a:t>Practical/pragmatic</a:t>
            </a:r>
          </a:p>
          <a:p>
            <a:pPr>
              <a:lnSpc>
                <a:spcPct val="90000"/>
              </a:lnSpc>
            </a:pPr>
            <a:r>
              <a:rPr lang="en-GB" altLang="en-US"/>
              <a:t>Aware (environment and self)</a:t>
            </a:r>
          </a:p>
          <a:p>
            <a:pPr>
              <a:lnSpc>
                <a:spcPct val="90000"/>
              </a:lnSpc>
            </a:pPr>
            <a:r>
              <a:rPr lang="en-GB" altLang="en-US">
                <a:solidFill>
                  <a:srgbClr val="FF0000"/>
                </a:solidFill>
              </a:rPr>
              <a:t>We live in the world that is, not the one we want it to be</a:t>
            </a:r>
          </a:p>
        </p:txBody>
      </p:sp>
    </p:spTree>
    <p:extLst>
      <p:ext uri="{BB962C8B-B14F-4D97-AF65-F5344CB8AC3E}">
        <p14:creationId xmlns:p14="http://schemas.microsoft.com/office/powerpoint/2010/main" val="1657964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Reflection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Thinking about process and outcomes</a:t>
            </a:r>
          </a:p>
          <a:p>
            <a:r>
              <a:rPr lang="en-GB" altLang="en-US" sz="2800"/>
              <a:t>Essential synthesis into understanding</a:t>
            </a:r>
          </a:p>
          <a:p>
            <a:r>
              <a:rPr lang="en-GB" altLang="en-US" sz="2800"/>
              <a:t>Development of an holistic domain knowledge</a:t>
            </a:r>
          </a:p>
          <a:p>
            <a:r>
              <a:rPr lang="en-GB" altLang="en-US" sz="2800"/>
              <a:t>“How well did I do this?”</a:t>
            </a:r>
          </a:p>
          <a:p>
            <a:r>
              <a:rPr lang="en-GB" altLang="en-US" sz="2800"/>
              <a:t>“How can I improve next time?”</a:t>
            </a:r>
          </a:p>
          <a:p>
            <a:r>
              <a:rPr lang="en-GB" altLang="en-US" sz="2800"/>
              <a:t>“How do I absorb the feedback into my approach/understanding?”</a:t>
            </a:r>
          </a:p>
          <a:p>
            <a:pPr lvl="1"/>
            <a:r>
              <a:rPr lang="en-GB" altLang="en-US" sz="2400"/>
              <a:t>(and is the feedback right? … Here, at last, there are no gurus, no negotiated correctness, only you)</a:t>
            </a:r>
          </a:p>
        </p:txBody>
      </p:sp>
    </p:spTree>
    <p:extLst>
      <p:ext uri="{BB962C8B-B14F-4D97-AF65-F5344CB8AC3E}">
        <p14:creationId xmlns:p14="http://schemas.microsoft.com/office/powerpoint/2010/main" val="2888666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Objectivity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Heisenberg’s Uncertainty Principle</a:t>
            </a:r>
          </a:p>
          <a:p>
            <a:r>
              <a:rPr lang="en-GB" altLang="en-US"/>
              <a:t>The participant-observer problem</a:t>
            </a:r>
          </a:p>
          <a:p>
            <a:r>
              <a:rPr lang="en-GB" altLang="en-US"/>
              <a:t>Abstraction of feelings, dispassionate analysis</a:t>
            </a:r>
          </a:p>
          <a:p>
            <a:r>
              <a:rPr lang="en-GB" altLang="en-US"/>
              <a:t>Prior knowledge, prior understanding, unlearning</a:t>
            </a:r>
          </a:p>
          <a:p>
            <a:r>
              <a:rPr lang="en-GB" altLang="en-US"/>
              <a:t>The problem of cultural memes</a:t>
            </a:r>
          </a:p>
        </p:txBody>
      </p:sp>
    </p:spTree>
    <p:extLst>
      <p:ext uri="{BB962C8B-B14F-4D97-AF65-F5344CB8AC3E}">
        <p14:creationId xmlns:p14="http://schemas.microsoft.com/office/powerpoint/2010/main" val="3237266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Evidence-Based Thinking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What was the key evidence in your work?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How was it sourced?  Primary and secondary research?  Opinion from “informed sources”?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Was it valid, robust, reliable, extensive?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Was it </a:t>
            </a:r>
            <a:r>
              <a:rPr lang="en-GB" altLang="en-US" i="1"/>
              <a:t>necessary and sufficient</a:t>
            </a:r>
            <a:r>
              <a:rPr lang="en-GB" altLang="en-US"/>
              <a:t>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Did it mean more, or less, than you projected?</a:t>
            </a:r>
          </a:p>
          <a:p>
            <a:pPr>
              <a:lnSpc>
                <a:spcPct val="90000"/>
              </a:lnSpc>
            </a:pPr>
            <a:r>
              <a:rPr lang="en-GB" altLang="en-US"/>
              <a:t>What was the reaction to your work?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Unremitting praise?  “Top marks” or less?  What was the critique or commentary?</a:t>
            </a:r>
          </a:p>
        </p:txBody>
      </p:sp>
    </p:spTree>
    <p:extLst>
      <p:ext uri="{BB962C8B-B14F-4D97-AF65-F5344CB8AC3E}">
        <p14:creationId xmlns:p14="http://schemas.microsoft.com/office/powerpoint/2010/main" val="1675792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Evidence-Based Thinking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How well did you present it?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Truth or presentation?  e.g. law courts …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Was it concise, readable, precise?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Do your references establish authority?</a:t>
            </a:r>
          </a:p>
          <a:p>
            <a:pPr>
              <a:lnSpc>
                <a:spcPct val="90000"/>
              </a:lnSpc>
            </a:pPr>
            <a:r>
              <a:rPr lang="en-GB" altLang="en-US"/>
              <a:t>How much value did you add?  Why should anyone have read it?</a:t>
            </a:r>
          </a:p>
          <a:p>
            <a:pPr>
              <a:lnSpc>
                <a:spcPct val="90000"/>
              </a:lnSpc>
            </a:pPr>
            <a:r>
              <a:rPr lang="en-GB" altLang="en-US"/>
              <a:t>Go back through it and remove anything unsupported by evidence.  How much have you removed?</a:t>
            </a:r>
          </a:p>
        </p:txBody>
      </p:sp>
    </p:spTree>
    <p:extLst>
      <p:ext uri="{BB962C8B-B14F-4D97-AF65-F5344CB8AC3E}">
        <p14:creationId xmlns:p14="http://schemas.microsoft.com/office/powerpoint/2010/main" val="221636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Selectivity (Exercising Judgement)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What did you include/omit, and why?</a:t>
            </a:r>
          </a:p>
          <a:p>
            <a:pPr lvl="1"/>
            <a:r>
              <a:rPr lang="en-GB" altLang="en-US"/>
              <a:t>Was this the right decision?  Why?</a:t>
            </a:r>
          </a:p>
          <a:p>
            <a:pPr lvl="1"/>
            <a:r>
              <a:rPr lang="en-GB" altLang="en-US"/>
              <a:t>Could you have built an alternate view on the same data?</a:t>
            </a:r>
          </a:p>
          <a:p>
            <a:r>
              <a:rPr lang="en-GB" altLang="en-US"/>
              <a:t>Are your sources “the best”?</a:t>
            </a:r>
          </a:p>
          <a:p>
            <a:pPr lvl="1"/>
            <a:r>
              <a:rPr lang="en-GB" altLang="en-US"/>
              <a:t>How do you know what “the best” is anyway?</a:t>
            </a:r>
          </a:p>
          <a:p>
            <a:r>
              <a:rPr lang="en-GB" altLang="en-US"/>
              <a:t>Did you build a discussion or present a single argument?</a:t>
            </a:r>
          </a:p>
        </p:txBody>
      </p:sp>
    </p:spTree>
    <p:extLst>
      <p:ext uri="{BB962C8B-B14F-4D97-AF65-F5344CB8AC3E}">
        <p14:creationId xmlns:p14="http://schemas.microsoft.com/office/powerpoint/2010/main" val="2855987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Is Reflection Just Deduction?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“How often have I said to you that when you have eliminated the impossible, whatever remains, however improbable, must be the truth?“</a:t>
            </a:r>
          </a:p>
          <a:p>
            <a:pPr>
              <a:buFontTx/>
              <a:buNone/>
            </a:pPr>
            <a:r>
              <a:rPr lang="en-GB" altLang="en-US"/>
              <a:t>Sherlock Holmes in “The Sign of Four” by Arthur Conan Doyle</a:t>
            </a:r>
          </a:p>
          <a:p>
            <a:pPr>
              <a:buFontTx/>
              <a:buNone/>
            </a:pPr>
            <a:r>
              <a:rPr lang="en-GB" altLang="en-US" i="1"/>
              <a:t>(But what about the self-knowledge element, the whole participant-observer issue?)</a:t>
            </a:r>
          </a:p>
        </p:txBody>
      </p:sp>
    </p:spTree>
    <p:extLst>
      <p:ext uri="{BB962C8B-B14F-4D97-AF65-F5344CB8AC3E}">
        <p14:creationId xmlns:p14="http://schemas.microsoft.com/office/powerpoint/2010/main" val="3178024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Closing Thoughts …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Mao Tse Tung</a:t>
            </a:r>
            <a:r>
              <a:rPr lang="en-GB" altLang="en-US" sz="2800"/>
              <a:t> – “The longest journey begins with but a single step”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Harry Truman</a:t>
            </a:r>
            <a:r>
              <a:rPr lang="en-GB" altLang="en-US" sz="2800"/>
              <a:t> - “You can always amend a big plan, but you can never expand a little one. I don't believe in little plans. I believe in plans big enough to meet a situation which we can't possibly foresee now.”</a:t>
            </a:r>
            <a:r>
              <a:rPr lang="en-GB" altLang="en-US" sz="2800" i="1"/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Sun Tzu</a:t>
            </a:r>
            <a:r>
              <a:rPr lang="en-GB" altLang="en-US" sz="2800"/>
              <a:t> - “expenditures at home and at the front … will amount to one thousand pieces of gold per day.  One hundred thousand troops may be dispatched only when this money is in hand”</a:t>
            </a:r>
          </a:p>
          <a:p>
            <a:pPr>
              <a:lnSpc>
                <a:spcPct val="8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Scrooge McDuck</a:t>
            </a:r>
            <a:r>
              <a:rPr lang="en-GB" altLang="en-US" sz="2800"/>
              <a:t> - “Work smarter, not harder”</a:t>
            </a:r>
          </a:p>
        </p:txBody>
      </p:sp>
    </p:spTree>
    <p:extLst>
      <p:ext uri="{BB962C8B-B14F-4D97-AF65-F5344CB8AC3E}">
        <p14:creationId xmlns:p14="http://schemas.microsoft.com/office/powerpoint/2010/main" val="134117936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532</Words>
  <Application>Microsoft Office PowerPoint</Application>
  <PresentationFormat>Widescreen</PresentationFormat>
  <Paragraphs>59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Garamond</vt:lpstr>
      <vt:lpstr>Tahoma</vt:lpstr>
      <vt:lpstr>Wingdings</vt:lpstr>
      <vt:lpstr>Edge</vt:lpstr>
      <vt:lpstr>MADE Research Methods and Professional Development </vt:lpstr>
      <vt:lpstr>Reflection: or Getting the Best from My Learning?</vt:lpstr>
      <vt:lpstr>Reflection</vt:lpstr>
      <vt:lpstr>Reflection</vt:lpstr>
      <vt:lpstr>Objectivity</vt:lpstr>
      <vt:lpstr>Evidence-Based Thinking</vt:lpstr>
      <vt:lpstr>Evidence-Based Thinking</vt:lpstr>
      <vt:lpstr>Selectivity (Exercising Judgement)</vt:lpstr>
      <vt:lpstr>Is Reflection Just Deduction?</vt:lpstr>
      <vt:lpstr>Closing Thoughts 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Research Methods and Professional Development </dc:title>
  <dc:creator>John Rees</dc:creator>
  <cp:lastModifiedBy>John Rees</cp:lastModifiedBy>
  <cp:revision>1</cp:revision>
  <dcterms:created xsi:type="dcterms:W3CDTF">2019-10-15T07:49:32Z</dcterms:created>
  <dcterms:modified xsi:type="dcterms:W3CDTF">2019-10-15T07:50:24Z</dcterms:modified>
</cp:coreProperties>
</file>