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notesMasterIdLst>
    <p:notesMasterId r:id="rId19"/>
  </p:notesMasterIdLst>
  <p:sldIdLst>
    <p:sldId id="256" r:id="rId2"/>
    <p:sldId id="280" r:id="rId3"/>
    <p:sldId id="274" r:id="rId4"/>
    <p:sldId id="257" r:id="rId5"/>
    <p:sldId id="258" r:id="rId6"/>
    <p:sldId id="275" r:id="rId7"/>
    <p:sldId id="276" r:id="rId8"/>
    <p:sldId id="260" r:id="rId9"/>
    <p:sldId id="261" r:id="rId10"/>
    <p:sldId id="267" r:id="rId11"/>
    <p:sldId id="268" r:id="rId12"/>
    <p:sldId id="270" r:id="rId13"/>
    <p:sldId id="277" r:id="rId14"/>
    <p:sldId id="278" r:id="rId15"/>
    <p:sldId id="279"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545" autoAdjust="0"/>
  </p:normalViewPr>
  <p:slideViewPr>
    <p:cSldViewPr snapToGrid="0">
      <p:cViewPr varScale="1">
        <p:scale>
          <a:sx n="46" d="100"/>
          <a:sy n="46" d="100"/>
        </p:scale>
        <p:origin x="1416"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82D14F-8CCC-4082-869A-1939395A4C3B}"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B9D23F28-8722-4897-8D09-7F120FA13BC9}">
      <dgm:prSet phldrT="[Text]"/>
      <dgm:spPr/>
      <dgm:t>
        <a:bodyPr/>
        <a:lstStyle/>
        <a:p>
          <a:r>
            <a:rPr lang="en-US" dirty="0"/>
            <a:t>Operation risk</a:t>
          </a:r>
        </a:p>
      </dgm:t>
    </dgm:pt>
    <dgm:pt modelId="{4042517F-B3AD-4798-BEEA-3CFF8A7715CF}" type="parTrans" cxnId="{AF6A502B-5205-4CC9-A729-CEC9EB0FBD6C}">
      <dgm:prSet/>
      <dgm:spPr/>
      <dgm:t>
        <a:bodyPr/>
        <a:lstStyle/>
        <a:p>
          <a:endParaRPr lang="en-US"/>
        </a:p>
      </dgm:t>
    </dgm:pt>
    <dgm:pt modelId="{D751D648-A7AF-43AF-9967-8A4CCB063471}" type="sibTrans" cxnId="{AF6A502B-5205-4CC9-A729-CEC9EB0FBD6C}">
      <dgm:prSet/>
      <dgm:spPr/>
      <dgm:t>
        <a:bodyPr/>
        <a:lstStyle/>
        <a:p>
          <a:endParaRPr lang="en-US"/>
        </a:p>
      </dgm:t>
    </dgm:pt>
    <dgm:pt modelId="{C4500B87-BE5C-41C0-A42F-C5397FE11111}">
      <dgm:prSet phldrT="[Text]"/>
      <dgm:spPr/>
      <dgm:t>
        <a:bodyPr/>
        <a:lstStyle/>
        <a:p>
          <a:r>
            <a:rPr lang="en-US" dirty="0"/>
            <a:t>Liquidity shortage</a:t>
          </a:r>
        </a:p>
        <a:p>
          <a:r>
            <a:rPr lang="en-US" dirty="0"/>
            <a:t>Ineffective management of operation</a:t>
          </a:r>
        </a:p>
      </dgm:t>
    </dgm:pt>
    <dgm:pt modelId="{891B71C8-A280-475D-ACAF-405ED29B3C1C}" type="parTrans" cxnId="{954AD553-55E5-4D21-B0DB-2AB2D9954848}">
      <dgm:prSet/>
      <dgm:spPr/>
      <dgm:t>
        <a:bodyPr/>
        <a:lstStyle/>
        <a:p>
          <a:endParaRPr lang="en-US"/>
        </a:p>
      </dgm:t>
    </dgm:pt>
    <dgm:pt modelId="{9CE802B3-7DC1-46BD-8A4F-3CC7549B3C2E}" type="sibTrans" cxnId="{954AD553-55E5-4D21-B0DB-2AB2D9954848}">
      <dgm:prSet/>
      <dgm:spPr/>
      <dgm:t>
        <a:bodyPr/>
        <a:lstStyle/>
        <a:p>
          <a:endParaRPr lang="en-US"/>
        </a:p>
      </dgm:t>
    </dgm:pt>
    <dgm:pt modelId="{8356B521-3F60-4A29-995B-3481EC301A24}">
      <dgm:prSet phldrT="[Text]"/>
      <dgm:spPr/>
      <dgm:t>
        <a:bodyPr/>
        <a:lstStyle/>
        <a:p>
          <a:r>
            <a:rPr lang="en-US" dirty="0"/>
            <a:t>Financial risk</a:t>
          </a:r>
        </a:p>
      </dgm:t>
    </dgm:pt>
    <dgm:pt modelId="{B4C309AA-75EC-4B59-9F45-1055AD975167}" type="parTrans" cxnId="{84AC9F54-1777-4EDA-952D-D6BE42466A81}">
      <dgm:prSet/>
      <dgm:spPr/>
      <dgm:t>
        <a:bodyPr/>
        <a:lstStyle/>
        <a:p>
          <a:endParaRPr lang="en-US"/>
        </a:p>
      </dgm:t>
    </dgm:pt>
    <dgm:pt modelId="{9D65E593-D0F1-4A01-9B82-B0D073E0928D}" type="sibTrans" cxnId="{84AC9F54-1777-4EDA-952D-D6BE42466A81}">
      <dgm:prSet/>
      <dgm:spPr/>
      <dgm:t>
        <a:bodyPr/>
        <a:lstStyle/>
        <a:p>
          <a:endParaRPr lang="en-US"/>
        </a:p>
      </dgm:t>
    </dgm:pt>
    <dgm:pt modelId="{795031B1-484B-4CFC-AF4F-7E4B9C822E54}">
      <dgm:prSet phldrT="[Text]"/>
      <dgm:spPr/>
      <dgm:t>
        <a:bodyPr/>
        <a:lstStyle/>
        <a:p>
          <a:r>
            <a:rPr lang="en-US" dirty="0"/>
            <a:t>Higher cash outflow than inflow</a:t>
          </a:r>
        </a:p>
        <a:p>
          <a:r>
            <a:rPr lang="en-US" dirty="0"/>
            <a:t>Poor investment decision making</a:t>
          </a:r>
        </a:p>
      </dgm:t>
    </dgm:pt>
    <dgm:pt modelId="{20F4E173-EE40-4DC6-A73C-0517B31BAD7A}" type="parTrans" cxnId="{3A4DC111-A293-440C-A822-5E4BD2D1F08F}">
      <dgm:prSet/>
      <dgm:spPr/>
      <dgm:t>
        <a:bodyPr/>
        <a:lstStyle/>
        <a:p>
          <a:endParaRPr lang="en-US"/>
        </a:p>
      </dgm:t>
    </dgm:pt>
    <dgm:pt modelId="{163A1AF9-01D2-4E9D-91F0-6FFB237B2D32}" type="sibTrans" cxnId="{3A4DC111-A293-440C-A822-5E4BD2D1F08F}">
      <dgm:prSet/>
      <dgm:spPr/>
      <dgm:t>
        <a:bodyPr/>
        <a:lstStyle/>
        <a:p>
          <a:endParaRPr lang="en-US"/>
        </a:p>
      </dgm:t>
    </dgm:pt>
    <dgm:pt modelId="{D7020337-4E42-429C-B4B5-DF9EE230C7C2}">
      <dgm:prSet phldrT="[Text]"/>
      <dgm:spPr/>
      <dgm:t>
        <a:bodyPr/>
        <a:lstStyle/>
        <a:p>
          <a:r>
            <a:rPr lang="en-US" dirty="0"/>
            <a:t>Strategic risk</a:t>
          </a:r>
        </a:p>
      </dgm:t>
    </dgm:pt>
    <dgm:pt modelId="{D50C91DA-9EFB-40FF-8934-5622F9013E57}" type="parTrans" cxnId="{7E31C95A-5EE8-49F3-9364-72CC241F0E79}">
      <dgm:prSet/>
      <dgm:spPr/>
      <dgm:t>
        <a:bodyPr/>
        <a:lstStyle/>
        <a:p>
          <a:endParaRPr lang="en-US"/>
        </a:p>
      </dgm:t>
    </dgm:pt>
    <dgm:pt modelId="{2BC1794E-F25C-402B-B966-BE44EC409C1E}" type="sibTrans" cxnId="{7E31C95A-5EE8-49F3-9364-72CC241F0E79}">
      <dgm:prSet/>
      <dgm:spPr/>
      <dgm:t>
        <a:bodyPr/>
        <a:lstStyle/>
        <a:p>
          <a:endParaRPr lang="en-US"/>
        </a:p>
      </dgm:t>
    </dgm:pt>
    <dgm:pt modelId="{E5288534-CC5B-40E7-83BF-03143DB6657F}">
      <dgm:prSet phldrT="[Text]"/>
      <dgm:spPr/>
      <dgm:t>
        <a:bodyPr/>
        <a:lstStyle/>
        <a:p>
          <a:r>
            <a:rPr lang="en-US" dirty="0"/>
            <a:t>Do not comply the business operation with model</a:t>
          </a:r>
        </a:p>
      </dgm:t>
    </dgm:pt>
    <dgm:pt modelId="{887A9756-C959-4F15-9BA9-64CBC22579B4}" type="parTrans" cxnId="{3FD2FCBE-1EB8-4449-AEFF-9C73D9CFA58F}">
      <dgm:prSet/>
      <dgm:spPr/>
      <dgm:t>
        <a:bodyPr/>
        <a:lstStyle/>
        <a:p>
          <a:endParaRPr lang="en-US"/>
        </a:p>
      </dgm:t>
    </dgm:pt>
    <dgm:pt modelId="{14554D40-BEF5-4FCE-8BDB-BC465D934FFA}" type="sibTrans" cxnId="{3FD2FCBE-1EB8-4449-AEFF-9C73D9CFA58F}">
      <dgm:prSet/>
      <dgm:spPr/>
      <dgm:t>
        <a:bodyPr/>
        <a:lstStyle/>
        <a:p>
          <a:endParaRPr lang="en-US"/>
        </a:p>
      </dgm:t>
    </dgm:pt>
    <dgm:pt modelId="{78B68B9C-8680-4A00-AB51-C59825E96681}" type="pres">
      <dgm:prSet presAssocID="{9782D14F-8CCC-4082-869A-1939395A4C3B}" presName="Name0" presStyleCnt="0">
        <dgm:presLayoutVars>
          <dgm:chMax val="5"/>
          <dgm:chPref val="5"/>
          <dgm:dir/>
          <dgm:animLvl val="lvl"/>
        </dgm:presLayoutVars>
      </dgm:prSet>
      <dgm:spPr/>
    </dgm:pt>
    <dgm:pt modelId="{87F796AB-DDF7-4F5E-8606-745E3AE810C9}" type="pres">
      <dgm:prSet presAssocID="{B9D23F28-8722-4897-8D09-7F120FA13BC9}" presName="parentText1" presStyleLbl="node1" presStyleIdx="0" presStyleCnt="3">
        <dgm:presLayoutVars>
          <dgm:chMax/>
          <dgm:chPref val="3"/>
          <dgm:bulletEnabled val="1"/>
        </dgm:presLayoutVars>
      </dgm:prSet>
      <dgm:spPr/>
    </dgm:pt>
    <dgm:pt modelId="{A9EEEE60-6A0B-42C6-A4EC-53D798E73BD6}" type="pres">
      <dgm:prSet presAssocID="{B9D23F28-8722-4897-8D09-7F120FA13BC9}" presName="childText1" presStyleLbl="solidAlignAcc1" presStyleIdx="0" presStyleCnt="3">
        <dgm:presLayoutVars>
          <dgm:chMax val="0"/>
          <dgm:chPref val="0"/>
          <dgm:bulletEnabled val="1"/>
        </dgm:presLayoutVars>
      </dgm:prSet>
      <dgm:spPr/>
    </dgm:pt>
    <dgm:pt modelId="{384696C4-933A-4DC7-B13D-CB53E31A29BD}" type="pres">
      <dgm:prSet presAssocID="{8356B521-3F60-4A29-995B-3481EC301A24}" presName="parentText2" presStyleLbl="node1" presStyleIdx="1" presStyleCnt="3">
        <dgm:presLayoutVars>
          <dgm:chMax/>
          <dgm:chPref val="3"/>
          <dgm:bulletEnabled val="1"/>
        </dgm:presLayoutVars>
      </dgm:prSet>
      <dgm:spPr/>
    </dgm:pt>
    <dgm:pt modelId="{8334C572-DA00-4500-BA76-5A4777778B26}" type="pres">
      <dgm:prSet presAssocID="{8356B521-3F60-4A29-995B-3481EC301A24}" presName="childText2" presStyleLbl="solidAlignAcc1" presStyleIdx="1" presStyleCnt="3">
        <dgm:presLayoutVars>
          <dgm:chMax val="0"/>
          <dgm:chPref val="0"/>
          <dgm:bulletEnabled val="1"/>
        </dgm:presLayoutVars>
      </dgm:prSet>
      <dgm:spPr/>
    </dgm:pt>
    <dgm:pt modelId="{22FFD57E-B918-4ECE-A8B8-7056F8893237}" type="pres">
      <dgm:prSet presAssocID="{D7020337-4E42-429C-B4B5-DF9EE230C7C2}" presName="parentText3" presStyleLbl="node1" presStyleIdx="2" presStyleCnt="3">
        <dgm:presLayoutVars>
          <dgm:chMax/>
          <dgm:chPref val="3"/>
          <dgm:bulletEnabled val="1"/>
        </dgm:presLayoutVars>
      </dgm:prSet>
      <dgm:spPr/>
    </dgm:pt>
    <dgm:pt modelId="{3C703417-D572-4145-91AC-0EAEBD3D8E13}" type="pres">
      <dgm:prSet presAssocID="{D7020337-4E42-429C-B4B5-DF9EE230C7C2}" presName="childText3" presStyleLbl="solidAlignAcc1" presStyleIdx="2" presStyleCnt="3">
        <dgm:presLayoutVars>
          <dgm:chMax val="0"/>
          <dgm:chPref val="0"/>
          <dgm:bulletEnabled val="1"/>
        </dgm:presLayoutVars>
      </dgm:prSet>
      <dgm:spPr/>
    </dgm:pt>
  </dgm:ptLst>
  <dgm:cxnLst>
    <dgm:cxn modelId="{3A4DC111-A293-440C-A822-5E4BD2D1F08F}" srcId="{8356B521-3F60-4A29-995B-3481EC301A24}" destId="{795031B1-484B-4CFC-AF4F-7E4B9C822E54}" srcOrd="0" destOrd="0" parTransId="{20F4E173-EE40-4DC6-A73C-0517B31BAD7A}" sibTransId="{163A1AF9-01D2-4E9D-91F0-6FFB237B2D32}"/>
    <dgm:cxn modelId="{121BF717-E429-4AA9-8E48-53B9F07F323F}" type="presOf" srcId="{9782D14F-8CCC-4082-869A-1939395A4C3B}" destId="{78B68B9C-8680-4A00-AB51-C59825E96681}" srcOrd="0" destOrd="0" presId="urn:microsoft.com/office/officeart/2009/3/layout/IncreasingArrowsProcess"/>
    <dgm:cxn modelId="{FAB6811F-B211-4F6F-95F7-483C07CF9018}" type="presOf" srcId="{E5288534-CC5B-40E7-83BF-03143DB6657F}" destId="{3C703417-D572-4145-91AC-0EAEBD3D8E13}" srcOrd="0" destOrd="0" presId="urn:microsoft.com/office/officeart/2009/3/layout/IncreasingArrowsProcess"/>
    <dgm:cxn modelId="{AF6A502B-5205-4CC9-A729-CEC9EB0FBD6C}" srcId="{9782D14F-8CCC-4082-869A-1939395A4C3B}" destId="{B9D23F28-8722-4897-8D09-7F120FA13BC9}" srcOrd="0" destOrd="0" parTransId="{4042517F-B3AD-4798-BEEA-3CFF8A7715CF}" sibTransId="{D751D648-A7AF-43AF-9967-8A4CCB063471}"/>
    <dgm:cxn modelId="{A4B0F949-AC4F-45A8-B4CF-24B883C75ACA}" type="presOf" srcId="{C4500B87-BE5C-41C0-A42F-C5397FE11111}" destId="{A9EEEE60-6A0B-42C6-A4EC-53D798E73BD6}" srcOrd="0" destOrd="0" presId="urn:microsoft.com/office/officeart/2009/3/layout/IncreasingArrowsProcess"/>
    <dgm:cxn modelId="{954AD553-55E5-4D21-B0DB-2AB2D9954848}" srcId="{B9D23F28-8722-4897-8D09-7F120FA13BC9}" destId="{C4500B87-BE5C-41C0-A42F-C5397FE11111}" srcOrd="0" destOrd="0" parTransId="{891B71C8-A280-475D-ACAF-405ED29B3C1C}" sibTransId="{9CE802B3-7DC1-46BD-8A4F-3CC7549B3C2E}"/>
    <dgm:cxn modelId="{84AC9F54-1777-4EDA-952D-D6BE42466A81}" srcId="{9782D14F-8CCC-4082-869A-1939395A4C3B}" destId="{8356B521-3F60-4A29-995B-3481EC301A24}" srcOrd="1" destOrd="0" parTransId="{B4C309AA-75EC-4B59-9F45-1055AD975167}" sibTransId="{9D65E593-D0F1-4A01-9B82-B0D073E0928D}"/>
    <dgm:cxn modelId="{7E31C95A-5EE8-49F3-9364-72CC241F0E79}" srcId="{9782D14F-8CCC-4082-869A-1939395A4C3B}" destId="{D7020337-4E42-429C-B4B5-DF9EE230C7C2}" srcOrd="2" destOrd="0" parTransId="{D50C91DA-9EFB-40FF-8934-5622F9013E57}" sibTransId="{2BC1794E-F25C-402B-B966-BE44EC409C1E}"/>
    <dgm:cxn modelId="{63DC977D-5A49-496C-9DC5-807AE721DFD5}" type="presOf" srcId="{B9D23F28-8722-4897-8D09-7F120FA13BC9}" destId="{87F796AB-DDF7-4F5E-8606-745E3AE810C9}" srcOrd="0" destOrd="0" presId="urn:microsoft.com/office/officeart/2009/3/layout/IncreasingArrowsProcess"/>
    <dgm:cxn modelId="{38DCBE8C-0390-4377-9F99-E7FD2CF93569}" type="presOf" srcId="{795031B1-484B-4CFC-AF4F-7E4B9C822E54}" destId="{8334C572-DA00-4500-BA76-5A4777778B26}" srcOrd="0" destOrd="0" presId="urn:microsoft.com/office/officeart/2009/3/layout/IncreasingArrowsProcess"/>
    <dgm:cxn modelId="{348450BC-3894-4F36-AC44-55551615A3C1}" type="presOf" srcId="{D7020337-4E42-429C-B4B5-DF9EE230C7C2}" destId="{22FFD57E-B918-4ECE-A8B8-7056F8893237}" srcOrd="0" destOrd="0" presId="urn:microsoft.com/office/officeart/2009/3/layout/IncreasingArrowsProcess"/>
    <dgm:cxn modelId="{3FD2FCBE-1EB8-4449-AEFF-9C73D9CFA58F}" srcId="{D7020337-4E42-429C-B4B5-DF9EE230C7C2}" destId="{E5288534-CC5B-40E7-83BF-03143DB6657F}" srcOrd="0" destOrd="0" parTransId="{887A9756-C959-4F15-9BA9-64CBC22579B4}" sibTransId="{14554D40-BEF5-4FCE-8BDB-BC465D934FFA}"/>
    <dgm:cxn modelId="{CD9C6DEC-9D80-47AA-ADFB-DA47D15593A6}" type="presOf" srcId="{8356B521-3F60-4A29-995B-3481EC301A24}" destId="{384696C4-933A-4DC7-B13D-CB53E31A29BD}" srcOrd="0" destOrd="0" presId="urn:microsoft.com/office/officeart/2009/3/layout/IncreasingArrowsProcess"/>
    <dgm:cxn modelId="{15CABA6D-FD26-47D7-9515-AB305226507C}" type="presParOf" srcId="{78B68B9C-8680-4A00-AB51-C59825E96681}" destId="{87F796AB-DDF7-4F5E-8606-745E3AE810C9}" srcOrd="0" destOrd="0" presId="urn:microsoft.com/office/officeart/2009/3/layout/IncreasingArrowsProcess"/>
    <dgm:cxn modelId="{38AF4000-46FF-4F99-969F-67944FFDBF5B}" type="presParOf" srcId="{78B68B9C-8680-4A00-AB51-C59825E96681}" destId="{A9EEEE60-6A0B-42C6-A4EC-53D798E73BD6}" srcOrd="1" destOrd="0" presId="urn:microsoft.com/office/officeart/2009/3/layout/IncreasingArrowsProcess"/>
    <dgm:cxn modelId="{8DB8C301-419C-4E2C-BB07-8DDBC559B4BD}" type="presParOf" srcId="{78B68B9C-8680-4A00-AB51-C59825E96681}" destId="{384696C4-933A-4DC7-B13D-CB53E31A29BD}" srcOrd="2" destOrd="0" presId="urn:microsoft.com/office/officeart/2009/3/layout/IncreasingArrowsProcess"/>
    <dgm:cxn modelId="{9E45A571-E9EB-4D5D-90FC-3C40273B16EB}" type="presParOf" srcId="{78B68B9C-8680-4A00-AB51-C59825E96681}" destId="{8334C572-DA00-4500-BA76-5A4777778B26}" srcOrd="3" destOrd="0" presId="urn:microsoft.com/office/officeart/2009/3/layout/IncreasingArrowsProcess"/>
    <dgm:cxn modelId="{69AB7FEC-13B4-49CC-914D-CD9528666903}" type="presParOf" srcId="{78B68B9C-8680-4A00-AB51-C59825E96681}" destId="{22FFD57E-B918-4ECE-A8B8-7056F8893237}" srcOrd="4" destOrd="0" presId="urn:microsoft.com/office/officeart/2009/3/layout/IncreasingArrowsProcess"/>
    <dgm:cxn modelId="{C46A805B-8702-44CC-B860-864821412AB3}" type="presParOf" srcId="{78B68B9C-8680-4A00-AB51-C59825E96681}" destId="{3C703417-D572-4145-91AC-0EAEBD3D8E13}" srcOrd="5" destOrd="0" presId="urn:microsoft.com/office/officeart/2009/3/layout/IncreasingArrows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F796AB-DDF7-4F5E-8606-745E3AE810C9}">
      <dsp:nvSpPr>
        <dsp:cNvPr id="0" name=""/>
        <dsp:cNvSpPr/>
      </dsp:nvSpPr>
      <dsp:spPr>
        <a:xfrm>
          <a:off x="587305" y="8706"/>
          <a:ext cx="7740789" cy="1127353"/>
        </a:xfrm>
        <a:prstGeom prst="rightArrow">
          <a:avLst>
            <a:gd name="adj1" fmla="val 50000"/>
            <a:gd name="adj2" fmla="val 5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254000" bIns="178967" numCol="1" spcCol="1270" anchor="ctr" anchorCtr="0">
          <a:noAutofit/>
        </a:bodyPr>
        <a:lstStyle/>
        <a:p>
          <a:pPr marL="0" lvl="0" indent="0" algn="l" defTabSz="933450">
            <a:lnSpc>
              <a:spcPct val="90000"/>
            </a:lnSpc>
            <a:spcBef>
              <a:spcPct val="0"/>
            </a:spcBef>
            <a:spcAft>
              <a:spcPct val="35000"/>
            </a:spcAft>
            <a:buNone/>
          </a:pPr>
          <a:r>
            <a:rPr lang="en-US" sz="2100" kern="1200" dirty="0"/>
            <a:t>Operation risk</a:t>
          </a:r>
        </a:p>
      </dsp:txBody>
      <dsp:txXfrm>
        <a:off x="587305" y="290544"/>
        <a:ext cx="7458951" cy="563677"/>
      </dsp:txXfrm>
    </dsp:sp>
    <dsp:sp modelId="{A9EEEE60-6A0B-42C6-A4EC-53D798E73BD6}">
      <dsp:nvSpPr>
        <dsp:cNvPr id="0" name=""/>
        <dsp:cNvSpPr/>
      </dsp:nvSpPr>
      <dsp:spPr>
        <a:xfrm>
          <a:off x="587305" y="878058"/>
          <a:ext cx="2384163" cy="2171698"/>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Liquidity shortage</a:t>
          </a:r>
        </a:p>
        <a:p>
          <a:pPr marL="0" lvl="0" indent="0" algn="l" defTabSz="933450">
            <a:lnSpc>
              <a:spcPct val="90000"/>
            </a:lnSpc>
            <a:spcBef>
              <a:spcPct val="0"/>
            </a:spcBef>
            <a:spcAft>
              <a:spcPct val="35000"/>
            </a:spcAft>
            <a:buNone/>
          </a:pPr>
          <a:r>
            <a:rPr lang="en-US" sz="2100" kern="1200" dirty="0"/>
            <a:t>Ineffective management of operation</a:t>
          </a:r>
        </a:p>
      </dsp:txBody>
      <dsp:txXfrm>
        <a:off x="587305" y="878058"/>
        <a:ext cx="2384163" cy="2171698"/>
      </dsp:txXfrm>
    </dsp:sp>
    <dsp:sp modelId="{384696C4-933A-4DC7-B13D-CB53E31A29BD}">
      <dsp:nvSpPr>
        <dsp:cNvPr id="0" name=""/>
        <dsp:cNvSpPr/>
      </dsp:nvSpPr>
      <dsp:spPr>
        <a:xfrm>
          <a:off x="2971468" y="384490"/>
          <a:ext cx="5356626" cy="1127353"/>
        </a:xfrm>
        <a:prstGeom prst="rightArrow">
          <a:avLst>
            <a:gd name="adj1" fmla="val 50000"/>
            <a:gd name="adj2" fmla="val 5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254000" bIns="178967" numCol="1" spcCol="1270" anchor="ctr" anchorCtr="0">
          <a:noAutofit/>
        </a:bodyPr>
        <a:lstStyle/>
        <a:p>
          <a:pPr marL="0" lvl="0" indent="0" algn="l" defTabSz="933450">
            <a:lnSpc>
              <a:spcPct val="90000"/>
            </a:lnSpc>
            <a:spcBef>
              <a:spcPct val="0"/>
            </a:spcBef>
            <a:spcAft>
              <a:spcPct val="35000"/>
            </a:spcAft>
            <a:buNone/>
          </a:pPr>
          <a:r>
            <a:rPr lang="en-US" sz="2100" kern="1200" dirty="0"/>
            <a:t>Financial risk</a:t>
          </a:r>
        </a:p>
      </dsp:txBody>
      <dsp:txXfrm>
        <a:off x="2971468" y="666328"/>
        <a:ext cx="5074788" cy="563677"/>
      </dsp:txXfrm>
    </dsp:sp>
    <dsp:sp modelId="{8334C572-DA00-4500-BA76-5A4777778B26}">
      <dsp:nvSpPr>
        <dsp:cNvPr id="0" name=""/>
        <dsp:cNvSpPr/>
      </dsp:nvSpPr>
      <dsp:spPr>
        <a:xfrm>
          <a:off x="2971468" y="1253843"/>
          <a:ext cx="2384163" cy="2171698"/>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Higher cash outflow than inflow</a:t>
          </a:r>
        </a:p>
        <a:p>
          <a:pPr marL="0" lvl="0" indent="0" algn="l" defTabSz="933450">
            <a:lnSpc>
              <a:spcPct val="90000"/>
            </a:lnSpc>
            <a:spcBef>
              <a:spcPct val="0"/>
            </a:spcBef>
            <a:spcAft>
              <a:spcPct val="35000"/>
            </a:spcAft>
            <a:buNone/>
          </a:pPr>
          <a:r>
            <a:rPr lang="en-US" sz="2100" kern="1200" dirty="0"/>
            <a:t>Poor investment decision making</a:t>
          </a:r>
        </a:p>
      </dsp:txBody>
      <dsp:txXfrm>
        <a:off x="2971468" y="1253843"/>
        <a:ext cx="2384163" cy="2171698"/>
      </dsp:txXfrm>
    </dsp:sp>
    <dsp:sp modelId="{22FFD57E-B918-4ECE-A8B8-7056F8893237}">
      <dsp:nvSpPr>
        <dsp:cNvPr id="0" name=""/>
        <dsp:cNvSpPr/>
      </dsp:nvSpPr>
      <dsp:spPr>
        <a:xfrm>
          <a:off x="5355631" y="760275"/>
          <a:ext cx="2972463" cy="1127353"/>
        </a:xfrm>
        <a:prstGeom prst="rightArrow">
          <a:avLst>
            <a:gd name="adj1" fmla="val 50000"/>
            <a:gd name="adj2" fmla="val 5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254000" bIns="178967" numCol="1" spcCol="1270" anchor="ctr" anchorCtr="0">
          <a:noAutofit/>
        </a:bodyPr>
        <a:lstStyle/>
        <a:p>
          <a:pPr marL="0" lvl="0" indent="0" algn="l" defTabSz="933450">
            <a:lnSpc>
              <a:spcPct val="90000"/>
            </a:lnSpc>
            <a:spcBef>
              <a:spcPct val="0"/>
            </a:spcBef>
            <a:spcAft>
              <a:spcPct val="35000"/>
            </a:spcAft>
            <a:buNone/>
          </a:pPr>
          <a:r>
            <a:rPr lang="en-US" sz="2100" kern="1200" dirty="0"/>
            <a:t>Strategic risk</a:t>
          </a:r>
        </a:p>
      </dsp:txBody>
      <dsp:txXfrm>
        <a:off x="5355631" y="1042113"/>
        <a:ext cx="2690625" cy="563677"/>
      </dsp:txXfrm>
    </dsp:sp>
    <dsp:sp modelId="{3C703417-D572-4145-91AC-0EAEBD3D8E13}">
      <dsp:nvSpPr>
        <dsp:cNvPr id="0" name=""/>
        <dsp:cNvSpPr/>
      </dsp:nvSpPr>
      <dsp:spPr>
        <a:xfrm>
          <a:off x="5355631" y="1629627"/>
          <a:ext cx="2384163" cy="2139915"/>
        </a:xfrm>
        <a:prstGeom prst="rect">
          <a:avLst/>
        </a:prstGeom>
        <a:solidFill>
          <a:schemeClr val="l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Do not comply the business operation with model</a:t>
          </a:r>
        </a:p>
      </dsp:txBody>
      <dsp:txXfrm>
        <a:off x="5355631" y="1629627"/>
        <a:ext cx="2384163" cy="2139915"/>
      </dsp:txXfrm>
    </dsp:sp>
  </dsp:spTree>
</dsp:drawing>
</file>

<file path=ppt/diagrams/layout1.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CE0AC-9F30-4955-A97F-9AC153CFA4DE}" type="datetimeFigureOut">
              <a:rPr lang="en-US" smtClean="0"/>
              <a:pPr/>
              <a:t>4/13/2018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3A928B-184D-4EB2-BFCF-AC0814A530C9}" type="slidenum">
              <a:rPr lang="en-US" smtClean="0"/>
              <a:pPr/>
              <a:t>‹#›</a:t>
            </a:fld>
            <a:endParaRPr lang="en-US"/>
          </a:p>
        </p:txBody>
      </p:sp>
    </p:spTree>
    <p:extLst>
      <p:ext uri="{BB962C8B-B14F-4D97-AF65-F5344CB8AC3E}">
        <p14:creationId xmlns:p14="http://schemas.microsoft.com/office/powerpoint/2010/main" val="2200916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2</a:t>
            </a:fld>
            <a:endParaRPr lang="en-US"/>
          </a:p>
        </p:txBody>
      </p:sp>
    </p:spTree>
    <p:extLst>
      <p:ext uri="{BB962C8B-B14F-4D97-AF65-F5344CB8AC3E}">
        <p14:creationId xmlns:p14="http://schemas.microsoft.com/office/powerpoint/2010/main" val="3817260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4</a:t>
            </a:fld>
            <a:endParaRPr lang="en-US"/>
          </a:p>
        </p:txBody>
      </p:sp>
    </p:spTree>
    <p:extLst>
      <p:ext uri="{BB962C8B-B14F-4D97-AF65-F5344CB8AC3E}">
        <p14:creationId xmlns:p14="http://schemas.microsoft.com/office/powerpoint/2010/main" val="11642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Name of the Business</a:t>
            </a:r>
            <a:r>
              <a:rPr lang="en-US" sz="1200" kern="1200" dirty="0">
                <a:solidFill>
                  <a:schemeClr val="tx1"/>
                </a:solidFill>
                <a:effectLst/>
                <a:latin typeface="+mn-lt"/>
                <a:ea typeface="+mn-ea"/>
                <a:cs typeface="+mn-cs"/>
              </a:rPr>
              <a:t> - Easy Track Limited</a:t>
            </a:r>
          </a:p>
          <a:p>
            <a:pPr lvl="0"/>
            <a:r>
              <a:rPr lang="en-US" sz="1200" kern="1200" dirty="0">
                <a:solidFill>
                  <a:schemeClr val="tx1"/>
                </a:solidFill>
                <a:effectLst/>
                <a:latin typeface="+mn-lt"/>
                <a:ea typeface="+mn-ea"/>
                <a:cs typeface="+mn-cs"/>
              </a:rPr>
              <a:t>Product name – Aladdin Lamp which is a stock recorder application</a:t>
            </a:r>
          </a:p>
          <a:p>
            <a:pPr lvl="0"/>
            <a:r>
              <a:rPr lang="en-US" sz="1200" kern="1200" dirty="0">
                <a:solidFill>
                  <a:schemeClr val="tx1"/>
                </a:solidFill>
                <a:effectLst/>
                <a:latin typeface="+mn-lt"/>
                <a:ea typeface="+mn-ea"/>
                <a:cs typeface="+mn-cs"/>
              </a:rPr>
              <a:t>Type of business – Limited </a:t>
            </a:r>
          </a:p>
          <a:p>
            <a:pPr lvl="0"/>
            <a:r>
              <a:rPr lang="en-US" sz="1200" kern="1200" dirty="0">
                <a:solidFill>
                  <a:schemeClr val="tx1"/>
                </a:solidFill>
                <a:effectLst/>
                <a:latin typeface="+mn-lt"/>
                <a:ea typeface="+mn-ea"/>
                <a:cs typeface="+mn-cs"/>
              </a:rPr>
              <a:t>Business nature – established business</a:t>
            </a:r>
          </a:p>
          <a:p>
            <a:pPr lvl="0"/>
            <a:r>
              <a:rPr lang="en-US" sz="1200" kern="1200" dirty="0">
                <a:solidFill>
                  <a:schemeClr val="tx1"/>
                </a:solidFill>
                <a:effectLst/>
                <a:latin typeface="+mn-lt"/>
                <a:ea typeface="+mn-ea"/>
                <a:cs typeface="+mn-cs"/>
              </a:rPr>
              <a:t>Estimated budget – £180,000</a:t>
            </a:r>
          </a:p>
          <a:p>
            <a:pPr lvl="0"/>
            <a:r>
              <a:rPr lang="en-US" sz="1200" kern="1200" dirty="0">
                <a:solidFill>
                  <a:schemeClr val="tx1"/>
                </a:solidFill>
                <a:effectLst/>
                <a:latin typeface="+mn-lt"/>
                <a:ea typeface="+mn-ea"/>
                <a:cs typeface="+mn-cs"/>
              </a:rPr>
              <a:t>Personnel budget – manage 40,000 from owns savings </a:t>
            </a:r>
          </a:p>
          <a:p>
            <a:endParaRPr lang="en-US"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5</a:t>
            </a:fld>
            <a:endParaRPr lang="en-US"/>
          </a:p>
        </p:txBody>
      </p:sp>
    </p:spTree>
    <p:extLst>
      <p:ext uri="{BB962C8B-B14F-4D97-AF65-F5344CB8AC3E}">
        <p14:creationId xmlns:p14="http://schemas.microsoft.com/office/powerpoint/2010/main" val="1947784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Chief Executive officer – Mr. A’ who will responsible for the management of overall business</a:t>
            </a:r>
          </a:p>
          <a:p>
            <a:pPr lvl="0"/>
            <a:r>
              <a:rPr lang="en-US" sz="1200" kern="1200" dirty="0">
                <a:solidFill>
                  <a:schemeClr val="tx1"/>
                </a:solidFill>
                <a:effectLst/>
                <a:latin typeface="+mn-lt"/>
                <a:ea typeface="+mn-ea"/>
                <a:cs typeface="+mn-cs"/>
              </a:rPr>
              <a:t>Finance Manager – Mrs. B’ who will responsible for organizing and managing financial tasks.</a:t>
            </a:r>
          </a:p>
          <a:p>
            <a:pPr lvl="0"/>
            <a:r>
              <a:rPr lang="en-US" sz="1200" kern="1200" dirty="0">
                <a:solidFill>
                  <a:schemeClr val="tx1"/>
                </a:solidFill>
                <a:effectLst/>
                <a:latin typeface="+mn-lt"/>
                <a:ea typeface="+mn-ea"/>
                <a:cs typeface="+mn-cs"/>
              </a:rPr>
              <a:t>Operational Manager – Mr. C’ who will responsible for managing the overall operational activities</a:t>
            </a:r>
          </a:p>
          <a:p>
            <a:pPr lvl="0"/>
            <a:r>
              <a:rPr lang="en-US" sz="1200" kern="1200" dirty="0">
                <a:solidFill>
                  <a:schemeClr val="tx1"/>
                </a:solidFill>
                <a:effectLst/>
                <a:latin typeface="+mn-lt"/>
                <a:ea typeface="+mn-ea"/>
                <a:cs typeface="+mn-cs"/>
              </a:rPr>
              <a:t>Marketing Manager – Mr. D’ who will responsible for reaching the products to the target customers. </a:t>
            </a:r>
          </a:p>
          <a:p>
            <a:endParaRPr lang="en-US"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7</a:t>
            </a:fld>
            <a:endParaRPr lang="en-US"/>
          </a:p>
        </p:txBody>
      </p:sp>
    </p:spTree>
    <p:extLst>
      <p:ext uri="{BB962C8B-B14F-4D97-AF65-F5344CB8AC3E}">
        <p14:creationId xmlns:p14="http://schemas.microsoft.com/office/powerpoint/2010/main" val="2584394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Market size: The demand and growth of stock recorder app is increasing gradually across the world. In the UK, USA, Asia, and Europe, there is a large demand of stock recorder app. There are some stock recorder apps that are available in the market. Vehicle, applicant, and aircraft are some popular stock recorder app in the market. The sale of this app increased by 12.75% from 2013 to 2016. </a:t>
            </a:r>
          </a:p>
          <a:p>
            <a:r>
              <a:rPr lang="en-US" sz="1200" kern="1200" dirty="0">
                <a:solidFill>
                  <a:schemeClr val="tx1"/>
                </a:solidFill>
                <a:effectLst/>
                <a:latin typeface="+mn-lt"/>
                <a:ea typeface="+mn-ea"/>
                <a:cs typeface="+mn-cs"/>
              </a:rPr>
              <a:t>Market share: There are approximately 69% of customers in the UK supermarket chains who purchase frozen items such as drinks, fruits and so on. Therefore, the demand of stock recorder app is high in the UK. It is estimated that we will gain total 6% market share in the first year.</a:t>
            </a:r>
          </a:p>
          <a:p>
            <a:r>
              <a:rPr lang="en-US" sz="1200" kern="1200" dirty="0">
                <a:solidFill>
                  <a:schemeClr val="tx1"/>
                </a:solidFill>
                <a:effectLst/>
                <a:latin typeface="+mn-lt"/>
                <a:ea typeface="+mn-ea"/>
                <a:cs typeface="+mn-cs"/>
              </a:rPr>
              <a:t>Target customers: </a:t>
            </a:r>
          </a:p>
          <a:p>
            <a:pPr lvl="0"/>
            <a:r>
              <a:rPr lang="en-US" sz="1200" kern="1200" dirty="0">
                <a:solidFill>
                  <a:schemeClr val="tx1"/>
                </a:solidFill>
                <a:effectLst/>
                <a:latin typeface="+mn-lt"/>
                <a:ea typeface="+mn-ea"/>
                <a:cs typeface="+mn-cs"/>
              </a:rPr>
              <a:t>UK supermarket chains such as Tesco, Sainsbury’s. </a:t>
            </a:r>
            <a:r>
              <a:rPr lang="en-US" sz="1200" kern="1200" dirty="0" err="1">
                <a:solidFill>
                  <a:schemeClr val="tx1"/>
                </a:solidFill>
                <a:effectLst/>
                <a:latin typeface="+mn-lt"/>
                <a:ea typeface="+mn-ea"/>
                <a:cs typeface="+mn-cs"/>
              </a:rPr>
              <a:t>Asda</a:t>
            </a:r>
            <a:r>
              <a:rPr lang="en-US" sz="1200" kern="1200" dirty="0">
                <a:solidFill>
                  <a:schemeClr val="tx1"/>
                </a:solidFill>
                <a:effectLst/>
                <a:latin typeface="+mn-lt"/>
                <a:ea typeface="+mn-ea"/>
                <a:cs typeface="+mn-cs"/>
              </a:rPr>
              <a:t>, Lidi, Aldi and so on</a:t>
            </a:r>
          </a:p>
          <a:p>
            <a:pPr lvl="0"/>
            <a:r>
              <a:rPr lang="en-US" sz="1200" kern="1200" dirty="0">
                <a:solidFill>
                  <a:schemeClr val="tx1"/>
                </a:solidFill>
                <a:effectLst/>
                <a:latin typeface="+mn-lt"/>
                <a:ea typeface="+mn-ea"/>
                <a:cs typeface="+mn-cs"/>
              </a:rPr>
              <a:t>Supermarket store </a:t>
            </a:r>
          </a:p>
          <a:p>
            <a:pPr lvl="0"/>
            <a:r>
              <a:rPr lang="en-US" sz="1200" kern="1200" dirty="0">
                <a:solidFill>
                  <a:schemeClr val="tx1"/>
                </a:solidFill>
                <a:effectLst/>
                <a:latin typeface="+mn-lt"/>
                <a:ea typeface="+mn-ea"/>
                <a:cs typeface="+mn-cs"/>
              </a:rPr>
              <a:t>The restaurants </a:t>
            </a:r>
          </a:p>
          <a:p>
            <a:pPr lvl="0"/>
            <a:r>
              <a:rPr lang="en-US" sz="1200" kern="1200" dirty="0">
                <a:solidFill>
                  <a:schemeClr val="tx1"/>
                </a:solidFill>
                <a:effectLst/>
                <a:latin typeface="+mn-lt"/>
                <a:ea typeface="+mn-ea"/>
                <a:cs typeface="+mn-cs"/>
              </a:rPr>
              <a:t>Vendors </a:t>
            </a:r>
          </a:p>
          <a:p>
            <a:pPr lvl="0"/>
            <a:r>
              <a:rPr lang="en-US" sz="1200" kern="1200" dirty="0">
                <a:solidFill>
                  <a:schemeClr val="tx1"/>
                </a:solidFill>
                <a:effectLst/>
                <a:latin typeface="+mn-lt"/>
                <a:ea typeface="+mn-ea"/>
                <a:cs typeface="+mn-cs"/>
              </a:rPr>
              <a:t>Individual households</a:t>
            </a:r>
          </a:p>
          <a:p>
            <a:r>
              <a:rPr lang="en-US" sz="1200" kern="1200" dirty="0">
                <a:solidFill>
                  <a:schemeClr val="tx1"/>
                </a:solidFill>
                <a:effectLst/>
                <a:latin typeface="+mn-lt"/>
                <a:ea typeface="+mn-ea"/>
                <a:cs typeface="+mn-cs"/>
              </a:rPr>
              <a:t>Target Market – UK, Asia, Europe and North America </a:t>
            </a:r>
          </a:p>
          <a:p>
            <a:endParaRPr lang="en-US"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8</a:t>
            </a:fld>
            <a:endParaRPr lang="en-US"/>
          </a:p>
        </p:txBody>
      </p:sp>
    </p:spTree>
    <p:extLst>
      <p:ext uri="{BB962C8B-B14F-4D97-AF65-F5344CB8AC3E}">
        <p14:creationId xmlns:p14="http://schemas.microsoft.com/office/powerpoint/2010/main" val="1315186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Product strategy </a:t>
            </a:r>
          </a:p>
          <a:p>
            <a:pPr lvl="0"/>
            <a:r>
              <a:rPr lang="en-US" sz="1200" kern="1200" dirty="0">
                <a:solidFill>
                  <a:schemeClr val="tx1"/>
                </a:solidFill>
                <a:effectLst/>
                <a:latin typeface="+mn-lt"/>
                <a:ea typeface="+mn-ea"/>
                <a:cs typeface="+mn-cs"/>
              </a:rPr>
              <a:t>To provide high quality, innovative, and unique stock recorder app </a:t>
            </a:r>
          </a:p>
          <a:p>
            <a:pPr lvl="0"/>
            <a:r>
              <a:rPr lang="en-US" sz="1200" kern="1200" dirty="0">
                <a:solidFill>
                  <a:schemeClr val="tx1"/>
                </a:solidFill>
                <a:effectLst/>
                <a:latin typeface="+mn-lt"/>
                <a:ea typeface="+mn-ea"/>
                <a:cs typeface="+mn-cs"/>
              </a:rPr>
              <a:t>To launch environment friendly stock recorder app </a:t>
            </a:r>
          </a:p>
          <a:p>
            <a:pPr lvl="0"/>
            <a:r>
              <a:rPr lang="en-US" sz="1200" kern="1200" dirty="0">
                <a:solidFill>
                  <a:schemeClr val="tx1"/>
                </a:solidFill>
                <a:effectLst/>
                <a:latin typeface="+mn-lt"/>
                <a:ea typeface="+mn-ea"/>
                <a:cs typeface="+mn-cs"/>
              </a:rPr>
              <a:t>To sell the product with the combination of psychological and premium pricing strategy</a:t>
            </a:r>
          </a:p>
          <a:p>
            <a:r>
              <a:rPr lang="en-US" sz="1200" kern="1200" dirty="0">
                <a:solidFill>
                  <a:schemeClr val="tx1"/>
                </a:solidFill>
                <a:effectLst/>
                <a:latin typeface="+mn-lt"/>
                <a:ea typeface="+mn-ea"/>
                <a:cs typeface="+mn-cs"/>
              </a:rPr>
              <a:t>Pricing strategy </a:t>
            </a:r>
          </a:p>
          <a:p>
            <a:pPr lvl="0"/>
            <a:r>
              <a:rPr lang="en-US" sz="1200" kern="1200" dirty="0">
                <a:solidFill>
                  <a:schemeClr val="tx1"/>
                </a:solidFill>
                <a:effectLst/>
                <a:latin typeface="+mn-lt"/>
                <a:ea typeface="+mn-ea"/>
                <a:cs typeface="+mn-cs"/>
              </a:rPr>
              <a:t>Cost plus pricing strategy – profit markup will be added with the actual cost of production</a:t>
            </a:r>
          </a:p>
          <a:p>
            <a:pPr lvl="0"/>
            <a:r>
              <a:rPr lang="en-US" sz="1200" kern="1200" dirty="0">
                <a:solidFill>
                  <a:schemeClr val="tx1"/>
                </a:solidFill>
                <a:effectLst/>
                <a:latin typeface="+mn-lt"/>
                <a:ea typeface="+mn-ea"/>
                <a:cs typeface="+mn-cs"/>
              </a:rPr>
              <a:t>Premium pricing strategy – as it is distinct product, it will charge high price</a:t>
            </a:r>
          </a:p>
          <a:p>
            <a:pPr lvl="0"/>
            <a:r>
              <a:rPr lang="en-US" sz="1200" kern="1200" dirty="0">
                <a:solidFill>
                  <a:schemeClr val="tx1"/>
                </a:solidFill>
                <a:effectLst/>
                <a:latin typeface="+mn-lt"/>
                <a:ea typeface="+mn-ea"/>
                <a:cs typeface="+mn-cs"/>
              </a:rPr>
              <a:t>Combination of psychological and premium pricing strategy</a:t>
            </a:r>
          </a:p>
          <a:p>
            <a:endParaRPr lang="en-US" dirty="0"/>
          </a:p>
        </p:txBody>
      </p:sp>
      <p:sp>
        <p:nvSpPr>
          <p:cNvPr id="4" name="Slide Number Placeholder 3"/>
          <p:cNvSpPr>
            <a:spLocks noGrp="1"/>
          </p:cNvSpPr>
          <p:nvPr>
            <p:ph type="sldNum" sz="quarter" idx="10"/>
          </p:nvPr>
        </p:nvSpPr>
        <p:spPr/>
        <p:txBody>
          <a:bodyPr/>
          <a:lstStyle/>
          <a:p>
            <a:fld id="{DC3A928B-184D-4EB2-BFCF-AC0814A530C9}" type="slidenum">
              <a:rPr lang="en-US" smtClean="0"/>
              <a:pPr/>
              <a:t>9</a:t>
            </a:fld>
            <a:endParaRPr lang="en-US"/>
          </a:p>
        </p:txBody>
      </p:sp>
    </p:spTree>
    <p:extLst>
      <p:ext uri="{BB962C8B-B14F-4D97-AF65-F5344CB8AC3E}">
        <p14:creationId xmlns:p14="http://schemas.microsoft.com/office/powerpoint/2010/main" val="985588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235630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3466198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2716222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2758696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12A62E-90E3-4550-B928-AC127A3C4843}" type="datetimeFigureOut">
              <a:rPr lang="en-US" smtClean="0"/>
              <a:pPr/>
              <a:t>4/13/2018</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4149173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12A62E-90E3-4550-B928-AC127A3C4843}" type="datetimeFigureOut">
              <a:rPr lang="en-US" smtClean="0"/>
              <a:pPr/>
              <a:t>4/13/2018</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4105185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12A62E-90E3-4550-B928-AC127A3C4843}" type="datetimeFigureOut">
              <a:rPr lang="en-US" smtClean="0"/>
              <a:pPr/>
              <a:t>4/13/2018</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2335922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9249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4089212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150624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B0C0A86-BC84-45CD-AD56-76BCE8127491}"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345770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12633169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0C0A86-BC84-45CD-AD56-76BCE8127491}"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8789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012A62E-90E3-4550-B928-AC127A3C4843}" type="datetimeFigureOut">
              <a:rPr lang="en-US" smtClean="0"/>
              <a:pPr/>
              <a:t>4/13/2018</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695528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14707594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2A62E-90E3-4550-B928-AC127A3C4843}" type="datetimeFigureOut">
              <a:rPr lang="en-US" smtClean="0"/>
              <a:pPr/>
              <a:t>4/13/2018</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B0C0A86-BC84-45CD-AD56-76BCE8127491}" type="slidenum">
              <a:rPr lang="en-US" smtClean="0"/>
              <a:pPr/>
              <a:t>‹#›</a:t>
            </a:fld>
            <a:endParaRPr lang="en-US"/>
          </a:p>
        </p:txBody>
      </p:sp>
    </p:spTree>
    <p:extLst>
      <p:ext uri="{BB962C8B-B14F-4D97-AF65-F5344CB8AC3E}">
        <p14:creationId xmlns:p14="http://schemas.microsoft.com/office/powerpoint/2010/main" val="996597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012A62E-90E3-4550-B928-AC127A3C4843}" type="datetimeFigureOut">
              <a:rPr lang="en-US" smtClean="0"/>
              <a:pPr/>
              <a:t>4/13/2018</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B0C0A86-BC84-45CD-AD56-76BCE8127491}" type="slidenum">
              <a:rPr lang="en-US" smtClean="0"/>
              <a:pPr/>
              <a:t>‹#›</a:t>
            </a:fld>
            <a:endParaRPr lang="en-US"/>
          </a:p>
        </p:txBody>
      </p:sp>
    </p:spTree>
    <p:extLst>
      <p:ext uri="{BB962C8B-B14F-4D97-AF65-F5344CB8AC3E}">
        <p14:creationId xmlns:p14="http://schemas.microsoft.com/office/powerpoint/2010/main" val="2539644031"/>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9029" y="2173406"/>
            <a:ext cx="3524984" cy="2262781"/>
          </a:xfrm>
        </p:spPr>
        <p:txBody>
          <a:bodyPr>
            <a:normAutofit fontScale="90000"/>
          </a:bodyPr>
          <a:lstStyle/>
          <a:p>
            <a:pPr algn="ctr"/>
            <a:r>
              <a:rPr lang="en-US" b="1" dirty="0"/>
              <a:t>Business Plan </a:t>
            </a:r>
            <a:br>
              <a:rPr lang="en-US" b="1" dirty="0"/>
            </a:br>
            <a:r>
              <a:rPr lang="en-US" b="1" dirty="0"/>
              <a:t>On</a:t>
            </a:r>
            <a:br>
              <a:rPr lang="en-US" b="1" dirty="0"/>
            </a:br>
            <a:r>
              <a:rPr lang="en-US" b="1" dirty="0"/>
              <a:t>Easy Track Limited </a:t>
            </a:r>
          </a:p>
        </p:txBody>
      </p:sp>
      <p:pic>
        <p:nvPicPr>
          <p:cNvPr id="4" name="Picture 3"/>
          <p:cNvPicPr>
            <a:picLocks noChangeAspect="1"/>
          </p:cNvPicPr>
          <p:nvPr/>
        </p:nvPicPr>
        <p:blipFill>
          <a:blip r:embed="rId2"/>
          <a:stretch>
            <a:fillRect/>
          </a:stretch>
        </p:blipFill>
        <p:spPr>
          <a:xfrm>
            <a:off x="198035" y="0"/>
            <a:ext cx="1314450" cy="1333500"/>
          </a:xfrm>
          <a:prstGeom prst="rect">
            <a:avLst/>
          </a:prstGeom>
        </p:spPr>
      </p:pic>
      <p:pic>
        <p:nvPicPr>
          <p:cNvPr id="1026" name="Picture 2" descr="Image result for picture of software compan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1850" y="832442"/>
            <a:ext cx="5521894" cy="36037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152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Pathway 2 – Group 2</a:t>
            </a:r>
            <a:br>
              <a:rPr lang="en-GB" dirty="0"/>
            </a:br>
            <a:r>
              <a:rPr lang="en-GB" dirty="0"/>
              <a:t>The Team</a:t>
            </a:r>
          </a:p>
        </p:txBody>
      </p:sp>
      <p:sp>
        <p:nvSpPr>
          <p:cNvPr id="3" name="Content Placeholder 2"/>
          <p:cNvSpPr>
            <a:spLocks noGrp="1"/>
          </p:cNvSpPr>
          <p:nvPr>
            <p:ph idx="1"/>
          </p:nvPr>
        </p:nvSpPr>
        <p:spPr>
          <a:xfrm>
            <a:off x="2589212" y="2133600"/>
            <a:ext cx="8915400" cy="3447803"/>
          </a:xfrm>
        </p:spPr>
        <p:txBody>
          <a:bodyPr>
            <a:noAutofit/>
          </a:bodyPr>
          <a:lstStyle/>
          <a:p>
            <a:pPr>
              <a:buFont typeface="Wingdings" pitchFamily="2" charset="2"/>
              <a:buChar char="v"/>
            </a:pPr>
            <a:r>
              <a:rPr lang="en-GB" sz="2000" b="1" dirty="0"/>
              <a:t>Tusevo Mansende  (Leader)   1604235</a:t>
            </a:r>
          </a:p>
          <a:p>
            <a:pPr>
              <a:buFont typeface="Wingdings" pitchFamily="2" charset="2"/>
              <a:buChar char="v"/>
            </a:pPr>
            <a:r>
              <a:rPr lang="en-GB" sz="2000" b="1" dirty="0"/>
              <a:t>Maketa Diakota                        1604741</a:t>
            </a:r>
          </a:p>
          <a:p>
            <a:pPr>
              <a:buFont typeface="Wingdings" pitchFamily="2" charset="2"/>
              <a:buChar char="v"/>
            </a:pPr>
            <a:r>
              <a:rPr lang="en-GB" sz="2000" b="1" dirty="0"/>
              <a:t>Bruno Asala                               1604291</a:t>
            </a:r>
          </a:p>
          <a:p>
            <a:pPr>
              <a:buFont typeface="Wingdings" pitchFamily="2" charset="2"/>
              <a:buChar char="v"/>
            </a:pPr>
            <a:r>
              <a:rPr lang="en-GB" sz="2000" b="1" dirty="0"/>
              <a:t>Beatrice </a:t>
            </a:r>
            <a:r>
              <a:rPr lang="en-GB" sz="2000" b="1" dirty="0" err="1"/>
              <a:t>Makizembe</a:t>
            </a:r>
            <a:r>
              <a:rPr lang="en-GB" sz="2000" b="1" dirty="0"/>
              <a:t>               1604243</a:t>
            </a:r>
          </a:p>
          <a:p>
            <a:pPr>
              <a:buFont typeface="Wingdings" pitchFamily="2" charset="2"/>
              <a:buChar char="v"/>
            </a:pPr>
            <a:r>
              <a:rPr lang="en-GB" sz="2000" b="1" dirty="0"/>
              <a:t>Jean Jacque </a:t>
            </a:r>
            <a:r>
              <a:rPr lang="en-GB" sz="2000" b="1" dirty="0" err="1"/>
              <a:t>ngandu</a:t>
            </a:r>
            <a:r>
              <a:rPr lang="en-GB" sz="2000" b="1" dirty="0"/>
              <a:t> 		1604644</a:t>
            </a:r>
          </a:p>
          <a:p>
            <a:pPr>
              <a:buFont typeface="Wingdings" pitchFamily="2" charset="2"/>
              <a:buChar char="v"/>
            </a:pPr>
            <a:endParaRPr lang="en-GB" sz="2000" b="1" dirty="0"/>
          </a:p>
          <a:p>
            <a:pPr>
              <a:buNone/>
            </a:pPr>
            <a:endParaRPr lang="en-GB" sz="1400" b="1" dirty="0"/>
          </a:p>
          <a:p>
            <a:pPr>
              <a:buNone/>
            </a:pPr>
            <a:r>
              <a:rPr lang="en-GB" sz="1400" b="1" dirty="0"/>
              <a:t>                                                                   </a:t>
            </a:r>
          </a:p>
          <a:p>
            <a:pPr>
              <a:buNone/>
            </a:pPr>
            <a:endParaRPr lang="en-GB" sz="1400" b="1" dirty="0"/>
          </a:p>
          <a:p>
            <a:pPr>
              <a:buNone/>
            </a:pPr>
            <a:r>
              <a:rPr lang="en-GB" sz="2000" b="1" dirty="0"/>
              <a:t>                                                                                                      Lecturer: Anita Nan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1. Executive summary</a:t>
            </a:r>
          </a:p>
        </p:txBody>
      </p:sp>
      <p:sp>
        <p:nvSpPr>
          <p:cNvPr id="3" name="Content Placeholder 2"/>
          <p:cNvSpPr>
            <a:spLocks noGrp="1"/>
          </p:cNvSpPr>
          <p:nvPr>
            <p:ph idx="1"/>
          </p:nvPr>
        </p:nvSpPr>
        <p:spPr>
          <a:xfrm>
            <a:off x="1078398" y="1905000"/>
            <a:ext cx="5622427" cy="3777622"/>
          </a:xfrm>
          <a:prstGeom prst="roundRect">
            <a:avLst/>
          </a:prstGeom>
        </p:spPr>
        <p:style>
          <a:lnRef idx="2">
            <a:schemeClr val="dk1"/>
          </a:lnRef>
          <a:fillRef idx="1">
            <a:schemeClr val="lt1"/>
          </a:fillRef>
          <a:effectRef idx="0">
            <a:schemeClr val="dk1"/>
          </a:effectRef>
          <a:fontRef idx="minor">
            <a:schemeClr val="dk1"/>
          </a:fontRef>
        </p:style>
        <p:txBody>
          <a:bodyPr/>
          <a:lstStyle/>
          <a:p>
            <a:pPr marL="0" indent="0" algn="just">
              <a:buNone/>
            </a:pPr>
            <a:r>
              <a:rPr lang="en-US" dirty="0"/>
              <a:t>Easy Track is a provider of tracking software. The company is located in Glasgow. According to the company act 1991, the Easy Track Company was established. The company has identified a market opportunity to serve the UK supermarket chains such as Tesco, Aldi, Lidi, Sainsbury’s and so on. The firm intend to launch a new stock recorder app namely “Aladdin Lamp”. </a:t>
            </a:r>
          </a:p>
          <a:p>
            <a:endParaRPr lang="en-US" dirty="0"/>
          </a:p>
        </p:txBody>
      </p:sp>
      <p:sp>
        <p:nvSpPr>
          <p:cNvPr id="4" name="AutoShape 2" descr="Image result for picture of app develop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2"/>
          <a:stretch>
            <a:fillRect/>
          </a:stretch>
        </p:blipFill>
        <p:spPr>
          <a:xfrm>
            <a:off x="7656394" y="2059257"/>
            <a:ext cx="4012441" cy="3469108"/>
          </a:xfrm>
          <a:prstGeom prst="rect">
            <a:avLst/>
          </a:prstGeom>
        </p:spPr>
      </p:pic>
    </p:spTree>
    <p:extLst>
      <p:ext uri="{BB962C8B-B14F-4D97-AF65-F5344CB8AC3E}">
        <p14:creationId xmlns:p14="http://schemas.microsoft.com/office/powerpoint/2010/main" val="199092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2. Aim and objectives</a:t>
            </a:r>
          </a:p>
        </p:txBody>
      </p:sp>
      <p:sp>
        <p:nvSpPr>
          <p:cNvPr id="3" name="Content Placeholder 2"/>
          <p:cNvSpPr>
            <a:spLocks noGrp="1"/>
          </p:cNvSpPr>
          <p:nvPr>
            <p:ph idx="1"/>
          </p:nvPr>
        </p:nvSpPr>
        <p:spPr>
          <a:xfrm>
            <a:off x="2589212" y="2133600"/>
            <a:ext cx="4821522" cy="3777622"/>
          </a:xfrm>
        </p:spPr>
        <p:txBody>
          <a:bodyPr>
            <a:normAutofit lnSpcReduction="10000"/>
          </a:bodyPr>
          <a:lstStyle/>
          <a:p>
            <a:r>
              <a:rPr lang="en-US" b="1" dirty="0"/>
              <a:t>Aims</a:t>
            </a:r>
          </a:p>
          <a:p>
            <a:pPr lvl="1"/>
            <a:r>
              <a:rPr lang="en-US" dirty="0"/>
              <a:t>The key aim of the proposed business plan is to develop and reach the new stock recorder app “Aladdin Lamp” to the UK retailers in order to keep the refrigerator safe and sound.</a:t>
            </a:r>
          </a:p>
          <a:p>
            <a:r>
              <a:rPr lang="en-US" b="1" dirty="0"/>
              <a:t>Objectives</a:t>
            </a:r>
          </a:p>
          <a:p>
            <a:pPr lvl="1"/>
            <a:r>
              <a:rPr lang="en-US" dirty="0"/>
              <a:t>To serve the UK supermarket chains, store, and vendors by providing stock recorder app namely “Aladdin Lamp”</a:t>
            </a:r>
          </a:p>
          <a:p>
            <a:pPr lvl="1"/>
            <a:r>
              <a:rPr lang="en-US" dirty="0"/>
              <a:t>To gain revenue by selling the product to the target customers</a:t>
            </a:r>
          </a:p>
          <a:p>
            <a:pPr lvl="1"/>
            <a:r>
              <a:rPr lang="en-US" dirty="0"/>
              <a:t>To offer such a tracking system which observes the objects existed in their refrigerators.</a:t>
            </a:r>
          </a:p>
          <a:p>
            <a:endParaRPr lang="en-US" dirty="0"/>
          </a:p>
        </p:txBody>
      </p:sp>
      <p:pic>
        <p:nvPicPr>
          <p:cNvPr id="3074" name="Picture 2" descr="Image result for picture of app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88406" y="2265528"/>
            <a:ext cx="3930555" cy="36456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759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3</a:t>
            </a:r>
            <a:r>
              <a:rPr lang="en-US" dirty="0"/>
              <a:t>. </a:t>
            </a:r>
            <a:r>
              <a:rPr lang="en-US" b="1" dirty="0"/>
              <a:t>Business Description </a:t>
            </a:r>
            <a:br>
              <a:rPr lang="en-US" dirty="0"/>
            </a:br>
            <a:endParaRPr lang="en-US" dirty="0"/>
          </a:p>
        </p:txBody>
      </p:sp>
      <p:sp>
        <p:nvSpPr>
          <p:cNvPr id="3" name="Content Placeholder 2"/>
          <p:cNvSpPr>
            <a:spLocks noGrp="1"/>
          </p:cNvSpPr>
          <p:nvPr>
            <p:ph idx="1"/>
          </p:nvPr>
        </p:nvSpPr>
        <p:spPr>
          <a:xfrm>
            <a:off x="1770347" y="1642281"/>
            <a:ext cx="5381081" cy="3777622"/>
          </a:xfrm>
        </p:spPr>
        <p:txBody>
          <a:bodyPr/>
          <a:lstStyle/>
          <a:p>
            <a:pPr lvl="0"/>
            <a:r>
              <a:rPr lang="en-US" b="1" dirty="0"/>
              <a:t>Name of the Business</a:t>
            </a:r>
            <a:r>
              <a:rPr lang="en-US" dirty="0"/>
              <a:t> - Easy Track Limited</a:t>
            </a:r>
          </a:p>
          <a:p>
            <a:pPr lvl="0"/>
            <a:r>
              <a:rPr lang="en-US" b="1" dirty="0"/>
              <a:t>Product name </a:t>
            </a:r>
            <a:r>
              <a:rPr lang="en-US" dirty="0"/>
              <a:t>– Aladdin Lamp which is a stock recorder application</a:t>
            </a:r>
          </a:p>
          <a:p>
            <a:pPr lvl="0"/>
            <a:r>
              <a:rPr lang="en-US" b="1" dirty="0"/>
              <a:t>Type of business </a:t>
            </a:r>
            <a:r>
              <a:rPr lang="en-US" dirty="0"/>
              <a:t>– Limited </a:t>
            </a:r>
          </a:p>
          <a:p>
            <a:pPr lvl="0"/>
            <a:r>
              <a:rPr lang="en-US" b="1" dirty="0"/>
              <a:t>Business nature </a:t>
            </a:r>
            <a:r>
              <a:rPr lang="en-US" dirty="0"/>
              <a:t>– established business</a:t>
            </a:r>
          </a:p>
          <a:p>
            <a:pPr lvl="0"/>
            <a:r>
              <a:rPr lang="en-US" b="1" dirty="0"/>
              <a:t>Estimated budget </a:t>
            </a:r>
            <a:r>
              <a:rPr lang="en-US" dirty="0"/>
              <a:t>– £180,000</a:t>
            </a:r>
          </a:p>
          <a:p>
            <a:pPr lvl="0"/>
            <a:r>
              <a:rPr lang="en-US" b="1" dirty="0"/>
              <a:t>Personnel budget </a:t>
            </a:r>
            <a:r>
              <a:rPr lang="en-US" dirty="0"/>
              <a:t>– manage 40,000 from owns savings </a:t>
            </a:r>
          </a:p>
          <a:p>
            <a:r>
              <a:rPr lang="en-US" b="1" dirty="0"/>
              <a:t>Location</a:t>
            </a:r>
          </a:p>
          <a:p>
            <a:pPr lvl="1"/>
            <a:r>
              <a:rPr lang="en-US" dirty="0"/>
              <a:t>Stafford, Staffordshire, UK</a:t>
            </a:r>
          </a:p>
          <a:p>
            <a:endParaRPr lang="en-US" dirty="0"/>
          </a:p>
        </p:txBody>
      </p:sp>
      <p:pic>
        <p:nvPicPr>
          <p:cNvPr id="6" name="Picture 5"/>
          <p:cNvPicPr>
            <a:picLocks noChangeAspect="1"/>
          </p:cNvPicPr>
          <p:nvPr/>
        </p:nvPicPr>
        <p:blipFill>
          <a:blip r:embed="rId3"/>
          <a:stretch>
            <a:fillRect/>
          </a:stretch>
        </p:blipFill>
        <p:spPr>
          <a:xfrm>
            <a:off x="6732635" y="2381002"/>
            <a:ext cx="5190770" cy="3038901"/>
          </a:xfrm>
          <a:prstGeom prst="rect">
            <a:avLst/>
          </a:prstGeom>
        </p:spPr>
      </p:pic>
      <p:sp>
        <p:nvSpPr>
          <p:cNvPr id="8" name="TextBox 7"/>
          <p:cNvSpPr txBox="1"/>
          <p:nvPr/>
        </p:nvSpPr>
        <p:spPr>
          <a:xfrm>
            <a:off x="7151428" y="1642281"/>
            <a:ext cx="4353184" cy="369332"/>
          </a:xfrm>
          <a:prstGeom prst="rect">
            <a:avLst/>
          </a:prstGeom>
          <a:noFill/>
        </p:spPr>
        <p:txBody>
          <a:bodyPr wrap="square" rtlCol="0">
            <a:spAutoFit/>
          </a:bodyPr>
          <a:lstStyle/>
          <a:p>
            <a:r>
              <a:rPr lang="en-US" b="1" dirty="0"/>
              <a:t>Business Model of Easy Track limited</a:t>
            </a:r>
          </a:p>
        </p:txBody>
      </p:sp>
    </p:spTree>
    <p:extLst>
      <p:ext uri="{BB962C8B-B14F-4D97-AF65-F5344CB8AC3E}">
        <p14:creationId xmlns:p14="http://schemas.microsoft.com/office/powerpoint/2010/main" val="2639201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4. Legal status and License</a:t>
            </a:r>
          </a:p>
        </p:txBody>
      </p:sp>
      <p:sp>
        <p:nvSpPr>
          <p:cNvPr id="3" name="Content Placeholder 2"/>
          <p:cNvSpPr>
            <a:spLocks noGrp="1"/>
          </p:cNvSpPr>
          <p:nvPr>
            <p:ph idx="1"/>
          </p:nvPr>
        </p:nvSpPr>
        <p:spPr>
          <a:xfrm>
            <a:off x="1824937" y="2024418"/>
            <a:ext cx="4357498" cy="3777622"/>
          </a:xfrm>
        </p:spPr>
        <p:txBody>
          <a:bodyPr/>
          <a:lstStyle/>
          <a:p>
            <a:r>
              <a:rPr lang="en-US" dirty="0"/>
              <a:t>Easy track is a limited company</a:t>
            </a:r>
          </a:p>
          <a:p>
            <a:r>
              <a:rPr lang="en-US" dirty="0"/>
              <a:t>It is established as per to the company act 1991</a:t>
            </a:r>
          </a:p>
          <a:p>
            <a:r>
              <a:rPr lang="en-US" dirty="0"/>
              <a:t>The business is run by hiring employees.</a:t>
            </a:r>
          </a:p>
          <a:p>
            <a:r>
              <a:rPr lang="en-US" dirty="0"/>
              <a:t>The company has obtained license from the regulatory authority</a:t>
            </a:r>
          </a:p>
        </p:txBody>
      </p:sp>
      <p:pic>
        <p:nvPicPr>
          <p:cNvPr id="4098" name="Picture 2" descr="Image result for picture of limited company registration proc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1618" y="2133600"/>
            <a:ext cx="5704763" cy="3093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094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5. Management Process</a:t>
            </a:r>
          </a:p>
        </p:txBody>
      </p:sp>
      <p:sp>
        <p:nvSpPr>
          <p:cNvPr id="3" name="Content Placeholder 2"/>
          <p:cNvSpPr>
            <a:spLocks noGrp="1"/>
          </p:cNvSpPr>
          <p:nvPr>
            <p:ph idx="1"/>
          </p:nvPr>
        </p:nvSpPr>
        <p:spPr>
          <a:xfrm>
            <a:off x="2589212" y="2133600"/>
            <a:ext cx="3716054" cy="3777622"/>
          </a:xfrm>
        </p:spPr>
        <p:txBody>
          <a:bodyPr/>
          <a:lstStyle/>
          <a:p>
            <a:pPr lvl="0"/>
            <a:r>
              <a:rPr lang="en-US" b="1" dirty="0"/>
              <a:t>Chief Executive officer </a:t>
            </a:r>
            <a:r>
              <a:rPr lang="en-US" dirty="0"/>
              <a:t>– Mr. A’ who will responsible for the management of overall business</a:t>
            </a:r>
          </a:p>
          <a:p>
            <a:pPr lvl="0"/>
            <a:r>
              <a:rPr lang="en-US" b="1" dirty="0"/>
              <a:t>Finance Manager </a:t>
            </a:r>
            <a:r>
              <a:rPr lang="en-US" dirty="0"/>
              <a:t>– Mrs. B’ who will responsible for organizing and managing financial tasks.</a:t>
            </a:r>
          </a:p>
          <a:p>
            <a:pPr lvl="0"/>
            <a:r>
              <a:rPr lang="en-US" b="1" dirty="0"/>
              <a:t>Operational Manager </a:t>
            </a:r>
            <a:r>
              <a:rPr lang="en-US" dirty="0"/>
              <a:t>– Mr. C’ who will responsible for managing the overall operational activities</a:t>
            </a:r>
          </a:p>
          <a:p>
            <a:pPr lvl="0"/>
            <a:r>
              <a:rPr lang="en-US" b="1" dirty="0"/>
              <a:t>Marketing Manager </a:t>
            </a:r>
            <a:r>
              <a:rPr lang="en-US" dirty="0"/>
              <a:t>– Mr. D’ who will responsible for reaching the products to the target customers. </a:t>
            </a:r>
          </a:p>
          <a:p>
            <a:endParaRPr lang="en-US" dirty="0"/>
          </a:p>
        </p:txBody>
      </p:sp>
      <p:sp>
        <p:nvSpPr>
          <p:cNvPr id="4" name="Content Placeholder 2"/>
          <p:cNvSpPr txBox="1">
            <a:spLocks/>
          </p:cNvSpPr>
          <p:nvPr/>
        </p:nvSpPr>
        <p:spPr>
          <a:xfrm>
            <a:off x="7202156" y="2138149"/>
            <a:ext cx="4302456" cy="3777622"/>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b="1"/>
              <a:t>Skills and Qualification of personnel’s</a:t>
            </a:r>
          </a:p>
          <a:p>
            <a:pPr lvl="1"/>
            <a:r>
              <a:rPr lang="en-US" b="1"/>
              <a:t>CEO </a:t>
            </a:r>
            <a:r>
              <a:rPr lang="en-US"/>
              <a:t>– management and leadership skill, problem solving, decision making skills, presentation skill</a:t>
            </a:r>
          </a:p>
          <a:p>
            <a:pPr lvl="1"/>
            <a:r>
              <a:rPr lang="en-US" b="1"/>
              <a:t>Finance Manager </a:t>
            </a:r>
            <a:r>
              <a:rPr lang="en-US"/>
              <a:t>– Excellent statistical knowledge, expert in financial software, preparing financial statement and report </a:t>
            </a:r>
          </a:p>
          <a:p>
            <a:pPr lvl="1"/>
            <a:r>
              <a:rPr lang="en-US" b="1"/>
              <a:t>Operational Manager </a:t>
            </a:r>
            <a:r>
              <a:rPr lang="en-US"/>
              <a:t>– operation management skills, leadership skills, management skills</a:t>
            </a:r>
          </a:p>
          <a:p>
            <a:pPr lvl="1"/>
            <a:r>
              <a:rPr lang="en-US" b="1"/>
              <a:t>Marketing Manager </a:t>
            </a:r>
            <a:r>
              <a:rPr lang="en-US"/>
              <a:t>– expert in market research, setting up sales target, designing marketing mix strategy </a:t>
            </a:r>
          </a:p>
          <a:p>
            <a:endParaRPr lang="en-US" dirty="0"/>
          </a:p>
        </p:txBody>
      </p:sp>
    </p:spTree>
    <p:extLst>
      <p:ext uri="{BB962C8B-B14F-4D97-AF65-F5344CB8AC3E}">
        <p14:creationId xmlns:p14="http://schemas.microsoft.com/office/powerpoint/2010/main" val="1130332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6. Marketing</a:t>
            </a:r>
            <a:br>
              <a:rPr lang="en-US" dirty="0"/>
            </a:br>
            <a:endParaRPr lang="en-US" dirty="0"/>
          </a:p>
        </p:txBody>
      </p:sp>
      <p:sp>
        <p:nvSpPr>
          <p:cNvPr id="3" name="Content Placeholder 2"/>
          <p:cNvSpPr>
            <a:spLocks noGrp="1"/>
          </p:cNvSpPr>
          <p:nvPr>
            <p:ph idx="1"/>
          </p:nvPr>
        </p:nvSpPr>
        <p:spPr>
          <a:xfrm>
            <a:off x="1388209" y="1792406"/>
            <a:ext cx="5967934" cy="3777622"/>
          </a:xfrm>
        </p:spPr>
        <p:txBody>
          <a:bodyPr>
            <a:normAutofit fontScale="70000" lnSpcReduction="20000"/>
          </a:bodyPr>
          <a:lstStyle/>
          <a:p>
            <a:r>
              <a:rPr lang="en-US" b="1" dirty="0"/>
              <a:t>Market size: </a:t>
            </a:r>
            <a:r>
              <a:rPr lang="en-US" dirty="0"/>
              <a:t>The demand and growth of stock recorder app is increasing gradually across the world. In the UK, USA, Asia, and Europe, there is a large demand of stock recorder app. There are some stock recorder apps that are available in the market. Vehicle, applicant, and aircraft are some popular stock recorder app in the market. The sale of this app increased by 12.75% from 2013 to 2016. </a:t>
            </a:r>
          </a:p>
          <a:p>
            <a:r>
              <a:rPr lang="en-US" b="1" dirty="0"/>
              <a:t>Market share: </a:t>
            </a:r>
            <a:r>
              <a:rPr lang="en-US" dirty="0"/>
              <a:t>There are approximately 69% of customers in the UK supermarket chains who purchase frozen items such as drinks, fruits and so on. Therefore, the demand of stock recorder app is high in the UK. It is estimated that we will gain total 6% market share in the first year.</a:t>
            </a:r>
          </a:p>
          <a:p>
            <a:r>
              <a:rPr lang="en-US" b="1" dirty="0"/>
              <a:t>Target customers: </a:t>
            </a:r>
          </a:p>
          <a:p>
            <a:pPr lvl="1"/>
            <a:r>
              <a:rPr lang="en-US" dirty="0"/>
              <a:t>UK supermarket chains such as Tesco, Sainsbury’s. </a:t>
            </a:r>
            <a:r>
              <a:rPr lang="en-US" dirty="0" err="1"/>
              <a:t>Asda</a:t>
            </a:r>
            <a:r>
              <a:rPr lang="en-US" dirty="0"/>
              <a:t>, Lidi, Aldi and so on</a:t>
            </a:r>
          </a:p>
          <a:p>
            <a:pPr lvl="1"/>
            <a:r>
              <a:rPr lang="en-US" dirty="0"/>
              <a:t>Supermarket store </a:t>
            </a:r>
          </a:p>
          <a:p>
            <a:pPr lvl="1"/>
            <a:r>
              <a:rPr lang="en-US" dirty="0"/>
              <a:t>The restaurants </a:t>
            </a:r>
          </a:p>
          <a:p>
            <a:pPr lvl="1"/>
            <a:r>
              <a:rPr lang="en-US" dirty="0"/>
              <a:t>Vendors </a:t>
            </a:r>
          </a:p>
          <a:p>
            <a:pPr lvl="1"/>
            <a:r>
              <a:rPr lang="en-US" dirty="0"/>
              <a:t>Individual households</a:t>
            </a:r>
          </a:p>
          <a:p>
            <a:r>
              <a:rPr lang="en-US" b="1" dirty="0"/>
              <a:t>Target Market </a:t>
            </a:r>
            <a:r>
              <a:rPr lang="en-US" dirty="0"/>
              <a:t>– UK, Asia, Europe and North America </a:t>
            </a:r>
          </a:p>
          <a:p>
            <a:endParaRPr lang="en-US" dirty="0"/>
          </a:p>
        </p:txBody>
      </p:sp>
      <p:sp>
        <p:nvSpPr>
          <p:cNvPr id="4" name="Content Placeholder 2"/>
          <p:cNvSpPr txBox="1">
            <a:spLocks/>
          </p:cNvSpPr>
          <p:nvPr/>
        </p:nvSpPr>
        <p:spPr>
          <a:xfrm>
            <a:off x="7556997" y="1696872"/>
            <a:ext cx="3947616"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b="1" dirty="0"/>
              <a:t>Competitor</a:t>
            </a:r>
          </a:p>
          <a:p>
            <a:r>
              <a:rPr lang="en-US" dirty="0"/>
              <a:t>Best before – own 6% of overall market share</a:t>
            </a:r>
          </a:p>
          <a:p>
            <a:r>
              <a:rPr lang="en-US" dirty="0"/>
              <a:t>Grocery hero – own 7 % of overall market share</a:t>
            </a:r>
          </a:p>
          <a:p>
            <a:r>
              <a:rPr lang="en-US" dirty="0" err="1"/>
              <a:t>Keezen</a:t>
            </a:r>
            <a:r>
              <a:rPr lang="en-US" dirty="0"/>
              <a:t> – own 5 % of overall markets share </a:t>
            </a:r>
          </a:p>
          <a:p>
            <a:r>
              <a:rPr lang="en-US" dirty="0"/>
              <a:t>Fresh Box – own 8% of overall market share </a:t>
            </a:r>
          </a:p>
          <a:p>
            <a:endParaRPr lang="en-US" dirty="0"/>
          </a:p>
        </p:txBody>
      </p:sp>
    </p:spTree>
    <p:extLst>
      <p:ext uri="{BB962C8B-B14F-4D97-AF65-F5344CB8AC3E}">
        <p14:creationId xmlns:p14="http://schemas.microsoft.com/office/powerpoint/2010/main" val="1565506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Marketing plan </a:t>
            </a:r>
            <a:br>
              <a:rPr lang="en-US" dirty="0"/>
            </a:br>
            <a:endParaRPr lang="en-US" dirty="0"/>
          </a:p>
        </p:txBody>
      </p:sp>
      <p:sp>
        <p:nvSpPr>
          <p:cNvPr id="3" name="Content Placeholder 2"/>
          <p:cNvSpPr>
            <a:spLocks noGrp="1"/>
          </p:cNvSpPr>
          <p:nvPr>
            <p:ph idx="1"/>
          </p:nvPr>
        </p:nvSpPr>
        <p:spPr>
          <a:xfrm>
            <a:off x="2592925" y="1909549"/>
            <a:ext cx="4589510" cy="3777622"/>
          </a:xfrm>
        </p:spPr>
        <p:txBody>
          <a:bodyPr>
            <a:normAutofit fontScale="85000" lnSpcReduction="20000"/>
          </a:bodyPr>
          <a:lstStyle/>
          <a:p>
            <a:endParaRPr lang="en-US" b="1" dirty="0"/>
          </a:p>
          <a:p>
            <a:r>
              <a:rPr lang="en-US" b="1" dirty="0"/>
              <a:t>Product strategy </a:t>
            </a:r>
          </a:p>
          <a:p>
            <a:pPr lvl="1"/>
            <a:r>
              <a:rPr lang="en-US" dirty="0"/>
              <a:t>To provide high quality, innovative, and unique stock recorder app </a:t>
            </a:r>
          </a:p>
          <a:p>
            <a:pPr lvl="1"/>
            <a:r>
              <a:rPr lang="en-US" dirty="0"/>
              <a:t>To launch environment friendly stock recorder app </a:t>
            </a:r>
          </a:p>
          <a:p>
            <a:pPr lvl="1"/>
            <a:r>
              <a:rPr lang="en-US" dirty="0"/>
              <a:t>To sell the product with the combination of psychological and premium pricing strategy</a:t>
            </a:r>
          </a:p>
          <a:p>
            <a:r>
              <a:rPr lang="en-US" b="1" dirty="0"/>
              <a:t>Pricing strategy </a:t>
            </a:r>
          </a:p>
          <a:p>
            <a:pPr lvl="1"/>
            <a:r>
              <a:rPr lang="en-US" dirty="0"/>
              <a:t>Cost plus pricing strategy – profit markup will be added with the actual cost of production</a:t>
            </a:r>
          </a:p>
          <a:p>
            <a:pPr lvl="1"/>
            <a:r>
              <a:rPr lang="en-US" dirty="0"/>
              <a:t>Premium pricing strategy – as it is distinct product, it will charge high price</a:t>
            </a:r>
          </a:p>
          <a:p>
            <a:pPr lvl="1"/>
            <a:r>
              <a:rPr lang="en-US" dirty="0"/>
              <a:t>Combination of psychological and premium pricing strategy</a:t>
            </a:r>
          </a:p>
          <a:p>
            <a:endParaRPr lang="en-US" dirty="0"/>
          </a:p>
        </p:txBody>
      </p:sp>
      <p:sp>
        <p:nvSpPr>
          <p:cNvPr id="4" name="Content Placeholder 2"/>
          <p:cNvSpPr txBox="1">
            <a:spLocks/>
          </p:cNvSpPr>
          <p:nvPr/>
        </p:nvSpPr>
        <p:spPr>
          <a:xfrm>
            <a:off x="7447815" y="2133600"/>
            <a:ext cx="4261964" cy="3777622"/>
          </a:xfrm>
          <a:prstGeom prst="rect">
            <a:avLst/>
          </a:prstGeom>
        </p:spPr>
        <p:txBody>
          <a:bodyPr vert="horz" lIns="91440" tIns="45720" rIns="91440" bIns="45720" rtlCol="0">
            <a:normAutofit fontScale="77500" lnSpcReduction="2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b="1" dirty="0"/>
              <a:t>Placing strategy </a:t>
            </a:r>
          </a:p>
          <a:p>
            <a:pPr lvl="1"/>
            <a:r>
              <a:rPr lang="en-US" dirty="0"/>
              <a:t>One way distribution channel – this mean that the product will be sold directly to customers</a:t>
            </a:r>
          </a:p>
          <a:p>
            <a:pPr lvl="1"/>
            <a:r>
              <a:rPr lang="en-US" dirty="0"/>
              <a:t>Store purchasing – Customers can purchase directly from the store of Easy Track Company limited</a:t>
            </a:r>
          </a:p>
          <a:p>
            <a:pPr lvl="1"/>
            <a:r>
              <a:rPr lang="en-US" dirty="0"/>
              <a:t>Online – By addressing the requirements, customers can purchase “Aladdin lamp’ through online.</a:t>
            </a:r>
          </a:p>
          <a:p>
            <a:r>
              <a:rPr lang="en-US" b="1" dirty="0"/>
              <a:t>Promotional strategy </a:t>
            </a:r>
          </a:p>
          <a:p>
            <a:pPr lvl="1"/>
            <a:r>
              <a:rPr lang="en-US" dirty="0"/>
              <a:t>Social media – The advertisement will be available at social media such as Facebook, LinkedIn, and Twitter</a:t>
            </a:r>
          </a:p>
          <a:p>
            <a:pPr lvl="1"/>
            <a:r>
              <a:rPr lang="en-US" dirty="0"/>
              <a:t>Marketing Campaign – By providing the benefits of using this stock recorder app, a marketing campaign will be launched</a:t>
            </a:r>
          </a:p>
          <a:p>
            <a:pPr lvl="1"/>
            <a:r>
              <a:rPr lang="en-US" dirty="0"/>
              <a:t>Sales promotion – The product will be sold at discount price for especial occasion such as Christmas </a:t>
            </a:r>
          </a:p>
          <a:p>
            <a:endParaRPr lang="en-US" dirty="0"/>
          </a:p>
        </p:txBody>
      </p:sp>
    </p:spTree>
    <p:extLst>
      <p:ext uri="{BB962C8B-B14F-4D97-AF65-F5344CB8AC3E}">
        <p14:creationId xmlns:p14="http://schemas.microsoft.com/office/powerpoint/2010/main" val="1365889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7. Financial regulation</a:t>
            </a:r>
          </a:p>
        </p:txBody>
      </p:sp>
      <p:sp>
        <p:nvSpPr>
          <p:cNvPr id="3" name="Content Placeholder 2"/>
          <p:cNvSpPr>
            <a:spLocks noGrp="1"/>
          </p:cNvSpPr>
          <p:nvPr>
            <p:ph idx="1"/>
          </p:nvPr>
        </p:nvSpPr>
        <p:spPr>
          <a:xfrm>
            <a:off x="2589212" y="2133600"/>
            <a:ext cx="4644101" cy="3777622"/>
          </a:xfrm>
        </p:spPr>
        <p:txBody>
          <a:bodyPr/>
          <a:lstStyle/>
          <a:p>
            <a:r>
              <a:rPr lang="en-US" b="1" dirty="0"/>
              <a:t>Bank loan </a:t>
            </a:r>
            <a:r>
              <a:rPr lang="en-US" dirty="0"/>
              <a:t>– take bank loan of £60,000 by providing 7% interest rate </a:t>
            </a:r>
          </a:p>
          <a:p>
            <a:r>
              <a:rPr lang="en-US" b="1" dirty="0"/>
              <a:t>Friends and family </a:t>
            </a:r>
            <a:r>
              <a:rPr lang="en-US" dirty="0"/>
              <a:t>– arrange £50000 from friends and family</a:t>
            </a:r>
          </a:p>
          <a:p>
            <a:r>
              <a:rPr lang="en-US" b="1" dirty="0"/>
              <a:t>Owner’s savings </a:t>
            </a:r>
            <a:r>
              <a:rPr lang="en-US" dirty="0"/>
              <a:t>– collect £40,000 from the owner’s investment </a:t>
            </a:r>
          </a:p>
          <a:p>
            <a:r>
              <a:rPr lang="en-US" b="1" dirty="0"/>
              <a:t>Angel investors </a:t>
            </a:r>
            <a:r>
              <a:rPr lang="en-US" dirty="0"/>
              <a:t>– manage £30,000 from angel investors </a:t>
            </a:r>
          </a:p>
          <a:p>
            <a:endParaRPr lang="en-US" dirty="0"/>
          </a:p>
        </p:txBody>
      </p:sp>
      <p:pic>
        <p:nvPicPr>
          <p:cNvPr id="4" name="Picture 3"/>
          <p:cNvPicPr>
            <a:picLocks noChangeAspect="1"/>
          </p:cNvPicPr>
          <p:nvPr/>
        </p:nvPicPr>
        <p:blipFill>
          <a:blip r:embed="rId2"/>
          <a:stretch>
            <a:fillRect/>
          </a:stretch>
        </p:blipFill>
        <p:spPr>
          <a:xfrm>
            <a:off x="7514941" y="1905000"/>
            <a:ext cx="4286250" cy="3333750"/>
          </a:xfrm>
          <a:prstGeom prst="rect">
            <a:avLst/>
          </a:prstGeom>
        </p:spPr>
      </p:pic>
    </p:spTree>
    <p:extLst>
      <p:ext uri="{BB962C8B-B14F-4D97-AF65-F5344CB8AC3E}">
        <p14:creationId xmlns:p14="http://schemas.microsoft.com/office/powerpoint/2010/main" val="2791056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Forecasted Profit and Loss and Forecasted cash flow</a:t>
            </a:r>
          </a:p>
        </p:txBody>
      </p:sp>
      <p:pic>
        <p:nvPicPr>
          <p:cNvPr id="6" name="Content Placeholder 5"/>
          <p:cNvPicPr>
            <a:picLocks noGrp="1" noChangeAspect="1"/>
          </p:cNvPicPr>
          <p:nvPr>
            <p:ph idx="1"/>
          </p:nvPr>
        </p:nvPicPr>
        <p:blipFill>
          <a:blip r:embed="rId2"/>
          <a:stretch>
            <a:fillRect/>
          </a:stretch>
        </p:blipFill>
        <p:spPr>
          <a:xfrm>
            <a:off x="968992" y="2129051"/>
            <a:ext cx="5581934" cy="4380931"/>
          </a:xfrm>
          <a:prstGeom prst="rect">
            <a:avLst/>
          </a:prstGeom>
        </p:spPr>
      </p:pic>
      <p:pic>
        <p:nvPicPr>
          <p:cNvPr id="4" name="Picture 3"/>
          <p:cNvPicPr>
            <a:picLocks noChangeAspect="1"/>
          </p:cNvPicPr>
          <p:nvPr/>
        </p:nvPicPr>
        <p:blipFill>
          <a:blip r:embed="rId3"/>
          <a:stretch>
            <a:fillRect/>
          </a:stretch>
        </p:blipFill>
        <p:spPr>
          <a:xfrm>
            <a:off x="7246960" y="2320119"/>
            <a:ext cx="4667535" cy="3234520"/>
          </a:xfrm>
          <a:prstGeom prst="rect">
            <a:avLst/>
          </a:prstGeom>
        </p:spPr>
      </p:pic>
    </p:spTree>
    <p:extLst>
      <p:ext uri="{BB962C8B-B14F-4D97-AF65-F5344CB8AC3E}">
        <p14:creationId xmlns:p14="http://schemas.microsoft.com/office/powerpoint/2010/main" val="1973187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Balance Sheet and Break even analysis</a:t>
            </a:r>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394838" y="1419367"/>
            <a:ext cx="5978666" cy="4676494"/>
          </a:xfrm>
          <a:prstGeom prst="rect">
            <a:avLst/>
          </a:prstGeom>
          <a:noFill/>
          <a:ln>
            <a:noFill/>
          </a:ln>
        </p:spPr>
      </p:pic>
      <p:pic>
        <p:nvPicPr>
          <p:cNvPr id="4" name="Content Placeholder 3"/>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78473" y="1419367"/>
            <a:ext cx="5131558" cy="4599296"/>
          </a:xfrm>
          <a:prstGeom prst="rect">
            <a:avLst/>
          </a:prstGeom>
          <a:noFill/>
          <a:ln>
            <a:noFill/>
          </a:ln>
        </p:spPr>
      </p:pic>
    </p:spTree>
    <p:extLst>
      <p:ext uri="{BB962C8B-B14F-4D97-AF65-F5344CB8AC3E}">
        <p14:creationId xmlns:p14="http://schemas.microsoft.com/office/powerpoint/2010/main" val="3046660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8. Financial Risk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82470774"/>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4559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Log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6559307"/>
              </p:ext>
            </p:extLst>
          </p:nvPr>
        </p:nvGraphicFramePr>
        <p:xfrm>
          <a:off x="2402006" y="1564394"/>
          <a:ext cx="7983940" cy="4913523"/>
        </p:xfrm>
        <a:graphic>
          <a:graphicData uri="http://schemas.openxmlformats.org/drawingml/2006/table">
            <a:tbl>
              <a:tblPr firstRow="1" firstCol="1" bandRow="1">
                <a:tableStyleId>{5C22544A-7EE6-4342-B048-85BDC9FD1C3A}</a:tableStyleId>
              </a:tblPr>
              <a:tblGrid>
                <a:gridCol w="1828800">
                  <a:extLst>
                    <a:ext uri="{9D8B030D-6E8A-4147-A177-3AD203B41FA5}">
                      <a16:colId xmlns:a16="http://schemas.microsoft.com/office/drawing/2014/main" val="20000"/>
                    </a:ext>
                  </a:extLst>
                </a:gridCol>
                <a:gridCol w="6155140">
                  <a:extLst>
                    <a:ext uri="{9D8B030D-6E8A-4147-A177-3AD203B41FA5}">
                      <a16:colId xmlns:a16="http://schemas.microsoft.com/office/drawing/2014/main" val="20001"/>
                    </a:ext>
                  </a:extLst>
                </a:gridCol>
              </a:tblGrid>
              <a:tr h="366110">
                <a:tc>
                  <a:txBody>
                    <a:bodyPr/>
                    <a:lstStyle/>
                    <a:p>
                      <a:pPr marL="0" marR="0">
                        <a:lnSpc>
                          <a:spcPct val="107000"/>
                        </a:lnSpc>
                        <a:spcBef>
                          <a:spcPts val="0"/>
                        </a:spcBef>
                        <a:spcAft>
                          <a:spcPts val="0"/>
                        </a:spcAft>
                      </a:pPr>
                      <a:r>
                        <a:rPr lang="en-US" sz="1600" dirty="0">
                          <a:effectLst/>
                        </a:rPr>
                        <a:t>Date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dirty="0">
                          <a:effectLst/>
                        </a:rPr>
                        <a:t>Activity </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475133">
                <a:tc>
                  <a:txBody>
                    <a:bodyPr/>
                    <a:lstStyle/>
                    <a:p>
                      <a:pPr marL="0" marR="0">
                        <a:lnSpc>
                          <a:spcPct val="107000"/>
                        </a:lnSpc>
                        <a:spcBef>
                          <a:spcPts val="0"/>
                        </a:spcBef>
                        <a:spcAft>
                          <a:spcPts val="0"/>
                        </a:spcAft>
                      </a:pPr>
                      <a:r>
                        <a:rPr lang="en-US" sz="1600">
                          <a:effectLst/>
                        </a:rPr>
                        <a:t>November 18,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dirty="0">
                          <a:effectLst/>
                        </a:rPr>
                        <a:t>Creating a group with three members</a:t>
                      </a:r>
                    </a:p>
                    <a:p>
                      <a:pPr marL="342900" marR="0" lvl="0" indent="-342900">
                        <a:lnSpc>
                          <a:spcPct val="107000"/>
                        </a:lnSpc>
                        <a:spcBef>
                          <a:spcPts val="0"/>
                        </a:spcBef>
                        <a:spcAft>
                          <a:spcPts val="0"/>
                        </a:spcAft>
                        <a:buFont typeface="+mj-lt"/>
                        <a:buAutoNum type="arabicPeriod"/>
                      </a:pPr>
                      <a:r>
                        <a:rPr lang="en-US" sz="1600" dirty="0">
                          <a:effectLst/>
                        </a:rPr>
                        <a:t>Maketa Diakota </a:t>
                      </a:r>
                    </a:p>
                    <a:p>
                      <a:pPr marL="342900" marR="0" lvl="0" indent="-342900">
                        <a:lnSpc>
                          <a:spcPct val="107000"/>
                        </a:lnSpc>
                        <a:spcBef>
                          <a:spcPts val="0"/>
                        </a:spcBef>
                        <a:spcAft>
                          <a:spcPts val="0"/>
                        </a:spcAft>
                        <a:buFont typeface="+mj-lt"/>
                        <a:buAutoNum type="arabicPeriod"/>
                      </a:pPr>
                      <a:r>
                        <a:rPr lang="en-US" sz="1600" dirty="0">
                          <a:effectLst/>
                        </a:rPr>
                        <a:t>Beatrice </a:t>
                      </a:r>
                      <a:r>
                        <a:rPr lang="en-US" sz="1600" dirty="0" err="1">
                          <a:effectLst/>
                        </a:rPr>
                        <a:t>Makizembe</a:t>
                      </a:r>
                      <a:endParaRPr lang="en-US" sz="1600" dirty="0">
                        <a:effectLst/>
                      </a:endParaRPr>
                    </a:p>
                    <a:p>
                      <a:pPr marL="342900" marR="0" lvl="0" indent="-342900">
                        <a:lnSpc>
                          <a:spcPct val="107000"/>
                        </a:lnSpc>
                        <a:spcBef>
                          <a:spcPts val="0"/>
                        </a:spcBef>
                        <a:spcAft>
                          <a:spcPts val="0"/>
                        </a:spcAft>
                        <a:buFont typeface="+mj-lt"/>
                        <a:buAutoNum type="arabicPeriod"/>
                      </a:pPr>
                      <a:r>
                        <a:rPr lang="en-US" sz="1600" dirty="0">
                          <a:effectLst/>
                        </a:rPr>
                        <a:t>Bruno </a:t>
                      </a:r>
                      <a:r>
                        <a:rPr lang="en-US" sz="1600" dirty="0" err="1">
                          <a:effectLst/>
                        </a:rPr>
                        <a:t>Sala</a:t>
                      </a:r>
                      <a:r>
                        <a:rPr lang="en-US" sz="1600" dirty="0">
                          <a:effectLst/>
                        </a:rPr>
                        <a:t> </a:t>
                      </a:r>
                    </a:p>
                    <a:p>
                      <a:pPr marL="342900" marR="0" lvl="0" indent="-342900">
                        <a:lnSpc>
                          <a:spcPct val="107000"/>
                        </a:lnSpc>
                        <a:spcBef>
                          <a:spcPts val="0"/>
                        </a:spcBef>
                        <a:spcAft>
                          <a:spcPts val="0"/>
                        </a:spcAft>
                        <a:buFont typeface="+mj-lt"/>
                        <a:buAutoNum type="arabicPeriod"/>
                      </a:pPr>
                      <a:r>
                        <a:rPr lang="en-US" sz="1600" dirty="0" err="1">
                          <a:effectLst/>
                          <a:latin typeface="Calibri" panose="020F0502020204030204" pitchFamily="34" charset="0"/>
                          <a:ea typeface="Calibri" panose="020F0502020204030204" pitchFamily="34" charset="0"/>
                          <a:cs typeface="Times New Roman" panose="02020603050405020304" pitchFamily="18" charset="0"/>
                        </a:rPr>
                        <a:t>Tusevo</a:t>
                      </a:r>
                      <a:r>
                        <a:rPr lang="en-US" sz="16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US" sz="1600" baseline="0" dirty="0" err="1">
                          <a:effectLst/>
                          <a:latin typeface="Calibri" panose="020F0502020204030204" pitchFamily="34" charset="0"/>
                          <a:ea typeface="Calibri" panose="020F0502020204030204" pitchFamily="34" charset="0"/>
                          <a:cs typeface="Times New Roman" panose="02020603050405020304" pitchFamily="18" charset="0"/>
                        </a:rPr>
                        <a:t>mansende</a:t>
                      </a:r>
                      <a:r>
                        <a:rPr lang="en-US" sz="1600" baseline="0" dirty="0">
                          <a:effectLst/>
                          <a:latin typeface="Calibri" panose="020F0502020204030204" pitchFamily="34" charset="0"/>
                          <a:ea typeface="Calibri" panose="020F0502020204030204" pitchFamily="34" charset="0"/>
                          <a:cs typeface="Times New Roman" panose="02020603050405020304" pitchFamily="18" charset="0"/>
                        </a:rPr>
                        <a:t>  [leader]</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74254">
                <a:tc>
                  <a:txBody>
                    <a:bodyPr/>
                    <a:lstStyle/>
                    <a:p>
                      <a:pPr marL="0" marR="0">
                        <a:lnSpc>
                          <a:spcPct val="107000"/>
                        </a:lnSpc>
                        <a:spcBef>
                          <a:spcPts val="0"/>
                        </a:spcBef>
                        <a:spcAft>
                          <a:spcPts val="0"/>
                        </a:spcAft>
                      </a:pPr>
                      <a:r>
                        <a:rPr lang="en-US" sz="1600">
                          <a:effectLst/>
                        </a:rPr>
                        <a:t>November 22,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a:effectLst/>
                        </a:rPr>
                        <a:t>Meeting with lecturer</a:t>
                      </a:r>
                    </a:p>
                    <a:p>
                      <a:pPr marL="0" marR="0">
                        <a:lnSpc>
                          <a:spcPct val="107000"/>
                        </a:lnSpc>
                        <a:spcBef>
                          <a:spcPts val="0"/>
                        </a:spcBef>
                        <a:spcAft>
                          <a:spcPts val="0"/>
                        </a:spcAft>
                      </a:pPr>
                      <a:r>
                        <a:rPr lang="en-US" sz="1600">
                          <a:effectLst/>
                        </a:rPr>
                        <a:t>Getting suggestions and ideas from lecturer</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398026">
                <a:tc>
                  <a:txBody>
                    <a:bodyPr/>
                    <a:lstStyle/>
                    <a:p>
                      <a:pPr marL="0" marR="0">
                        <a:lnSpc>
                          <a:spcPct val="107000"/>
                        </a:lnSpc>
                        <a:spcBef>
                          <a:spcPts val="0"/>
                        </a:spcBef>
                        <a:spcAft>
                          <a:spcPts val="0"/>
                        </a:spcAft>
                      </a:pPr>
                      <a:r>
                        <a:rPr lang="en-US" sz="1600">
                          <a:effectLst/>
                        </a:rPr>
                        <a:t>November 24, 2017</a:t>
                      </a:r>
                      <a:endParaRPr lang="en-US"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600" dirty="0">
                          <a:effectLst/>
                        </a:rPr>
                        <a:t>Task Distribution </a:t>
                      </a:r>
                    </a:p>
                    <a:p>
                      <a:pPr marL="342900" marR="0" lvl="0" indent="-342900">
                        <a:lnSpc>
                          <a:spcPct val="107000"/>
                        </a:lnSpc>
                        <a:spcBef>
                          <a:spcPts val="0"/>
                        </a:spcBef>
                        <a:spcAft>
                          <a:spcPts val="0"/>
                        </a:spcAft>
                        <a:buFont typeface="+mj-lt"/>
                        <a:buAutoNum type="arabicPeriod"/>
                      </a:pPr>
                      <a:r>
                        <a:rPr lang="en-US" sz="1600" dirty="0">
                          <a:effectLst/>
                        </a:rPr>
                        <a:t>: </a:t>
                      </a:r>
                      <a:r>
                        <a:rPr lang="en-US" sz="1600" dirty="0" err="1">
                          <a:effectLst/>
                        </a:rPr>
                        <a:t>tusevo</a:t>
                      </a:r>
                      <a:r>
                        <a:rPr lang="en-US" sz="1600" dirty="0">
                          <a:effectLst/>
                        </a:rPr>
                        <a:t> </a:t>
                      </a:r>
                      <a:r>
                        <a:rPr lang="en-US" sz="1600" dirty="0" err="1">
                          <a:effectLst/>
                        </a:rPr>
                        <a:t>mansende</a:t>
                      </a:r>
                      <a:r>
                        <a:rPr lang="en-US" sz="1600" dirty="0">
                          <a:effectLst/>
                        </a:rPr>
                        <a:t> Executive Summary, Aim and objective of Business; product and pricing strategy </a:t>
                      </a:r>
                    </a:p>
                    <a:p>
                      <a:pPr marL="342900" marR="0" lvl="0" indent="-342900">
                        <a:lnSpc>
                          <a:spcPct val="107000"/>
                        </a:lnSpc>
                        <a:spcBef>
                          <a:spcPts val="0"/>
                        </a:spcBef>
                        <a:spcAft>
                          <a:spcPts val="0"/>
                        </a:spcAft>
                        <a:buFont typeface="+mj-lt"/>
                        <a:buAutoNum type="arabicPeriod"/>
                      </a:pPr>
                      <a:r>
                        <a:rPr lang="en-US" sz="1600" dirty="0">
                          <a:effectLst/>
                        </a:rPr>
                        <a:t>Beatrice </a:t>
                      </a:r>
                      <a:r>
                        <a:rPr lang="en-US" sz="1600" dirty="0" err="1">
                          <a:effectLst/>
                        </a:rPr>
                        <a:t>Makizembe</a:t>
                      </a:r>
                      <a:r>
                        <a:rPr lang="en-US" sz="1600" dirty="0">
                          <a:effectLst/>
                        </a:rPr>
                        <a:t>: Legal status and license of business; business description; place and promotional strategy </a:t>
                      </a:r>
                    </a:p>
                    <a:p>
                      <a:pPr marL="342900" marR="0" lvl="0" indent="-342900">
                        <a:lnSpc>
                          <a:spcPct val="107000"/>
                        </a:lnSpc>
                        <a:spcBef>
                          <a:spcPts val="0"/>
                        </a:spcBef>
                        <a:spcAft>
                          <a:spcPts val="0"/>
                        </a:spcAft>
                        <a:buFont typeface="+mj-lt"/>
                        <a:buAutoNum type="arabicPeriod"/>
                      </a:pPr>
                      <a:r>
                        <a:rPr lang="en-US" sz="1600" dirty="0">
                          <a:effectLst/>
                        </a:rPr>
                        <a:t>Bruno  A Sala: Financial plan (forecast of cash flow, profit and loss, balance sheet and break even analysis)</a:t>
                      </a:r>
                    </a:p>
                    <a:p>
                      <a:pPr marL="342900" marR="0" lvl="0" indent="-342900">
                        <a:lnSpc>
                          <a:spcPct val="107000"/>
                        </a:lnSpc>
                        <a:spcBef>
                          <a:spcPts val="0"/>
                        </a:spcBef>
                        <a:spcAft>
                          <a:spcPts val="0"/>
                        </a:spcAft>
                        <a:buFont typeface="+mj-lt"/>
                        <a:buAutoNum type="arabicPeriod"/>
                      </a:pPr>
                      <a:r>
                        <a:rPr lang="en-US" sz="1600" dirty="0">
                          <a:effectLst/>
                          <a:latin typeface="Calibri" panose="020F0502020204030204" pitchFamily="34" charset="0"/>
                          <a:ea typeface="Calibri" panose="020F0502020204030204" pitchFamily="34" charset="0"/>
                          <a:cs typeface="Times New Roman" panose="02020603050405020304" pitchFamily="18" charset="0"/>
                        </a:rPr>
                        <a:t>Diakota</a:t>
                      </a:r>
                      <a:r>
                        <a:rPr lang="en-US" sz="1600" baseline="0" dirty="0">
                          <a:effectLst/>
                          <a:latin typeface="Calibri" panose="020F0502020204030204" pitchFamily="34" charset="0"/>
                          <a:ea typeface="Calibri" panose="020F0502020204030204" pitchFamily="34" charset="0"/>
                          <a:cs typeface="Times New Roman" panose="02020603050405020304" pitchFamily="18" charset="0"/>
                        </a:rPr>
                        <a:t> Maketa </a:t>
                      </a:r>
                      <a:r>
                        <a:rPr lang="en-US" sz="1600" dirty="0">
                          <a:effectLst/>
                          <a:latin typeface="Calibri" panose="020F0502020204030204" pitchFamily="34" charset="0"/>
                          <a:ea typeface="Calibri" panose="020F0502020204030204" pitchFamily="34" charset="0"/>
                          <a:cs typeface="Times New Roman" panose="02020603050405020304" pitchFamily="18" charset="0"/>
                        </a:rPr>
                        <a:t> : marketing</a:t>
                      </a:r>
                    </a:p>
                    <a:p>
                      <a:pPr marL="342900" marR="0" lvl="0" indent="-342900">
                        <a:lnSpc>
                          <a:spcPct val="107000"/>
                        </a:lnSpc>
                        <a:spcBef>
                          <a:spcPts val="0"/>
                        </a:spcBef>
                        <a:spcAft>
                          <a:spcPts val="0"/>
                        </a:spcAft>
                        <a:buFont typeface="+mj-lt"/>
                        <a:buAutoNum type="arabicPeriod"/>
                      </a:pPr>
                      <a:r>
                        <a:rPr lang="en-US" sz="1600" dirty="0">
                          <a:effectLst/>
                          <a:latin typeface="Calibri" panose="020F0502020204030204" pitchFamily="34" charset="0"/>
                          <a:ea typeface="Calibri" panose="020F0502020204030204" pitchFamily="34" charset="0"/>
                          <a:cs typeface="Times New Roman" panose="02020603050405020304" pitchFamily="18" charset="0"/>
                        </a:rPr>
                        <a:t>Jean Jacque </a:t>
                      </a:r>
                      <a:r>
                        <a:rPr lang="en-US" sz="1600" dirty="0" err="1">
                          <a:effectLst/>
                          <a:latin typeface="Calibri" panose="020F0502020204030204" pitchFamily="34" charset="0"/>
                          <a:ea typeface="Calibri" panose="020F0502020204030204" pitchFamily="34" charset="0"/>
                          <a:cs typeface="Times New Roman" panose="02020603050405020304" pitchFamily="18" charset="0"/>
                        </a:rPr>
                        <a:t>ngandu</a:t>
                      </a:r>
                      <a:r>
                        <a:rPr lang="en-US" sz="16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045580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5576860"/>
              </p:ext>
            </p:extLst>
          </p:nvPr>
        </p:nvGraphicFramePr>
        <p:xfrm>
          <a:off x="3043451" y="2361063"/>
          <a:ext cx="7629098" cy="3330052"/>
        </p:xfrm>
        <a:graphic>
          <a:graphicData uri="http://schemas.openxmlformats.org/drawingml/2006/table">
            <a:tbl>
              <a:tblPr firstRow="1" firstCol="1" bandRow="1">
                <a:tableStyleId>{5C22544A-7EE6-4342-B048-85BDC9FD1C3A}</a:tableStyleId>
              </a:tblPr>
              <a:tblGrid>
                <a:gridCol w="2593074">
                  <a:extLst>
                    <a:ext uri="{9D8B030D-6E8A-4147-A177-3AD203B41FA5}">
                      <a16:colId xmlns:a16="http://schemas.microsoft.com/office/drawing/2014/main" val="20000"/>
                    </a:ext>
                  </a:extLst>
                </a:gridCol>
                <a:gridCol w="5036024">
                  <a:extLst>
                    <a:ext uri="{9D8B030D-6E8A-4147-A177-3AD203B41FA5}">
                      <a16:colId xmlns:a16="http://schemas.microsoft.com/office/drawing/2014/main" val="20001"/>
                    </a:ext>
                  </a:extLst>
                </a:gridCol>
              </a:tblGrid>
              <a:tr h="832513">
                <a:tc>
                  <a:txBody>
                    <a:bodyPr/>
                    <a:lstStyle/>
                    <a:p>
                      <a:pPr marL="0" marR="0">
                        <a:lnSpc>
                          <a:spcPct val="107000"/>
                        </a:lnSpc>
                        <a:spcBef>
                          <a:spcPts val="0"/>
                        </a:spcBef>
                        <a:spcAft>
                          <a:spcPts val="0"/>
                        </a:spcAft>
                      </a:pPr>
                      <a:r>
                        <a:rPr lang="en-US" sz="1800">
                          <a:effectLst/>
                        </a:rPr>
                        <a:t>November 27, 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Trouble shooting or problem discussion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832513">
                <a:tc>
                  <a:txBody>
                    <a:bodyPr/>
                    <a:lstStyle/>
                    <a:p>
                      <a:pPr marL="0" marR="0">
                        <a:lnSpc>
                          <a:spcPct val="107000"/>
                        </a:lnSpc>
                        <a:spcBef>
                          <a:spcPts val="0"/>
                        </a:spcBef>
                        <a:spcAft>
                          <a:spcPts val="0"/>
                        </a:spcAft>
                      </a:pPr>
                      <a:r>
                        <a:rPr lang="en-US" sz="1800">
                          <a:effectLst/>
                        </a:rPr>
                        <a:t>November 29, 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Starting to write slide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832513">
                <a:tc>
                  <a:txBody>
                    <a:bodyPr/>
                    <a:lstStyle/>
                    <a:p>
                      <a:pPr marL="0" marR="0">
                        <a:lnSpc>
                          <a:spcPct val="107000"/>
                        </a:lnSpc>
                        <a:spcBef>
                          <a:spcPts val="0"/>
                        </a:spcBef>
                        <a:spcAft>
                          <a:spcPts val="0"/>
                        </a:spcAft>
                      </a:pPr>
                      <a:r>
                        <a:rPr lang="en-US" sz="1800">
                          <a:effectLst/>
                        </a:rPr>
                        <a:t>November 30, 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Providing slides to group leader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832513">
                <a:tc>
                  <a:txBody>
                    <a:bodyPr/>
                    <a:lstStyle/>
                    <a:p>
                      <a:pPr marL="0" marR="0">
                        <a:lnSpc>
                          <a:spcPct val="107000"/>
                        </a:lnSpc>
                        <a:spcBef>
                          <a:spcPts val="0"/>
                        </a:spcBef>
                        <a:spcAft>
                          <a:spcPts val="0"/>
                        </a:spcAft>
                      </a:pPr>
                      <a:r>
                        <a:rPr lang="en-US" sz="1800">
                          <a:effectLst/>
                        </a:rPr>
                        <a:t>December 1, 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Merge and complete the whole presentation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760558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9. Conclusion</a:t>
            </a:r>
          </a:p>
        </p:txBody>
      </p:sp>
      <p:sp>
        <p:nvSpPr>
          <p:cNvPr id="3" name="Content Placeholder 2"/>
          <p:cNvSpPr>
            <a:spLocks noGrp="1"/>
          </p:cNvSpPr>
          <p:nvPr>
            <p:ph idx="1"/>
          </p:nvPr>
        </p:nvSpPr>
        <p:spPr>
          <a:xfrm>
            <a:off x="2589212" y="1473200"/>
            <a:ext cx="8915400" cy="3777622"/>
          </a:xfrm>
        </p:spPr>
        <p:txBody>
          <a:bodyPr/>
          <a:lstStyle/>
          <a:p>
            <a:pPr marL="0" indent="0">
              <a:buNone/>
            </a:pPr>
            <a:r>
              <a:rPr lang="en-US" dirty="0"/>
              <a:t>It is quite challenging to develop business plan. The presentation has covered different aspects of business plan such as marketing plan, business description, and financial data and so on. In addition to this, how the products will reach to target customers has been specified here. In order to implement the business plan, it has prepared forecasted profit and loss account, cash flow, and balance sheet.</a:t>
            </a:r>
          </a:p>
          <a:p>
            <a:endParaRPr lang="en-US" dirty="0"/>
          </a:p>
        </p:txBody>
      </p:sp>
    </p:spTree>
    <p:extLst>
      <p:ext uri="{BB962C8B-B14F-4D97-AF65-F5344CB8AC3E}">
        <p14:creationId xmlns:p14="http://schemas.microsoft.com/office/powerpoint/2010/main" val="1874539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2589212" y="1264555"/>
            <a:ext cx="8915400" cy="3777622"/>
          </a:xfrm>
        </p:spPr>
        <p:txBody>
          <a:bodyPr>
            <a:normAutofit fontScale="92500" lnSpcReduction="10000"/>
          </a:bodyPr>
          <a:lstStyle/>
          <a:p>
            <a:pPr lvl="0"/>
            <a:r>
              <a:rPr lang="en-US" dirty="0"/>
              <a:t>Abrams, R. (2010). </a:t>
            </a:r>
            <a:r>
              <a:rPr lang="en-US" i="1" dirty="0"/>
              <a:t>Successful business plan</a:t>
            </a:r>
            <a:r>
              <a:rPr lang="en-US" dirty="0"/>
              <a:t>. Palo Alto, Calif.: The Planning Shop.</a:t>
            </a:r>
          </a:p>
          <a:p>
            <a:pPr lvl="0"/>
            <a:r>
              <a:rPr lang="en-US" dirty="0" err="1"/>
              <a:t>Caja</a:t>
            </a:r>
            <a:r>
              <a:rPr lang="en-US" dirty="0"/>
              <a:t>, G. (2010), “</a:t>
            </a:r>
            <a:r>
              <a:rPr lang="en-US" i="1" dirty="0"/>
              <a:t>Use of passive transponders for the electronic identification of livestock</a:t>
            </a:r>
            <a:r>
              <a:rPr lang="en-US" dirty="0"/>
              <a:t>”, </a:t>
            </a:r>
            <a:r>
              <a:rPr lang="en-US" i="1" dirty="0"/>
              <a:t>Technical Report: Adaption Control &amp; Information Tracing. Proceedings of the First International Meat Automation Congress MAC 2000</a:t>
            </a:r>
            <a:r>
              <a:rPr lang="en-US" dirty="0"/>
              <a:t>, pp. 29‐38.</a:t>
            </a:r>
          </a:p>
          <a:p>
            <a:pPr lvl="0"/>
            <a:r>
              <a:rPr lang="en-US" dirty="0" err="1"/>
              <a:t>Chernev</a:t>
            </a:r>
            <a:r>
              <a:rPr lang="en-US" dirty="0"/>
              <a:t>, A. (2012). </a:t>
            </a:r>
            <a:r>
              <a:rPr lang="en-US" i="1" dirty="0"/>
              <a:t>Strategic marketing management</a:t>
            </a:r>
            <a:r>
              <a:rPr lang="en-US" dirty="0"/>
              <a:t>. [Chicago, Ill.]: Cerebellum Press.</a:t>
            </a:r>
          </a:p>
          <a:p>
            <a:pPr lvl="0"/>
            <a:r>
              <a:rPr lang="en-GB" dirty="0" err="1"/>
              <a:t>Clow</a:t>
            </a:r>
            <a:r>
              <a:rPr lang="en-GB" dirty="0"/>
              <a:t>, K. and </a:t>
            </a:r>
            <a:r>
              <a:rPr lang="en-GB" dirty="0" err="1"/>
              <a:t>Baack</a:t>
            </a:r>
            <a:r>
              <a:rPr lang="en-GB" dirty="0"/>
              <a:t>, D. (2014). </a:t>
            </a:r>
            <a:r>
              <a:rPr lang="en-GB" i="1" dirty="0"/>
              <a:t>Integrated advertising, promotion &amp; marketing communications</a:t>
            </a:r>
            <a:r>
              <a:rPr lang="en-GB" dirty="0"/>
              <a:t>. Upper Saddle River, N.J.: Pearson Prentice Hall.</a:t>
            </a:r>
            <a:endParaRPr lang="en-US" dirty="0"/>
          </a:p>
          <a:p>
            <a:r>
              <a:rPr lang="en-US" dirty="0" err="1"/>
              <a:t>Hisrich</a:t>
            </a:r>
            <a:r>
              <a:rPr lang="en-US" dirty="0"/>
              <a:t>, R. D., &amp; Peters, M. P. (1992). </a:t>
            </a:r>
            <a:r>
              <a:rPr lang="en-US" i="1" dirty="0"/>
              <a:t>Entrepreneurship: Starting, developing, and managing a new enterprise</a:t>
            </a:r>
            <a:r>
              <a:rPr lang="en-US" dirty="0"/>
              <a:t>. McGraw-Hill/Irwin.</a:t>
            </a:r>
          </a:p>
          <a:p>
            <a:r>
              <a:rPr lang="en-US" dirty="0"/>
              <a:t>Johnson, M. W., Christensen, C. M., &amp; </a:t>
            </a:r>
            <a:r>
              <a:rPr lang="en-US" dirty="0" err="1"/>
              <a:t>Kagermann</a:t>
            </a:r>
            <a:r>
              <a:rPr lang="en-US" dirty="0"/>
              <a:t>, H. (2008). Reinventing your business model. </a:t>
            </a:r>
            <a:r>
              <a:rPr lang="en-US" i="1" dirty="0"/>
              <a:t>Harvard business review</a:t>
            </a:r>
            <a:r>
              <a:rPr lang="en-US" dirty="0"/>
              <a:t>, </a:t>
            </a:r>
            <a:r>
              <a:rPr lang="en-US" i="1" dirty="0"/>
              <a:t>86</a:t>
            </a:r>
            <a:r>
              <a:rPr lang="en-US" dirty="0"/>
              <a:t>(12), 57-68.</a:t>
            </a:r>
          </a:p>
          <a:p>
            <a:r>
              <a:rPr lang="en-US" dirty="0" err="1"/>
              <a:t>McKeever</a:t>
            </a:r>
            <a:r>
              <a:rPr lang="en-US" dirty="0"/>
              <a:t>, M. (2016). </a:t>
            </a:r>
            <a:r>
              <a:rPr lang="en-US" i="1" dirty="0"/>
              <a:t>How to write a business plan</a:t>
            </a:r>
            <a:r>
              <a:rPr lang="en-US" dirty="0"/>
              <a:t>. Nolo.</a:t>
            </a:r>
          </a:p>
          <a:p>
            <a:endParaRPr lang="en-US" dirty="0"/>
          </a:p>
        </p:txBody>
      </p:sp>
    </p:spTree>
    <p:extLst>
      <p:ext uri="{BB962C8B-B14F-4D97-AF65-F5344CB8AC3E}">
        <p14:creationId xmlns:p14="http://schemas.microsoft.com/office/powerpoint/2010/main" val="1997329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97</TotalTime>
  <Words>1653</Words>
  <Application>Microsoft Office PowerPoint</Application>
  <PresentationFormat>Widescreen</PresentationFormat>
  <Paragraphs>166</Paragraphs>
  <Slides>17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Wingdings</vt:lpstr>
      <vt:lpstr>Wingdings 3</vt:lpstr>
      <vt:lpstr>Wisp</vt:lpstr>
      <vt:lpstr>Business Plan  On Easy Track Limited </vt:lpstr>
      <vt:lpstr>Pathway 2 – Group 2 The Team</vt:lpstr>
      <vt:lpstr>1. Executive summary</vt:lpstr>
      <vt:lpstr>2. Aim and objectives</vt:lpstr>
      <vt:lpstr>3. Business Description  </vt:lpstr>
      <vt:lpstr>4. Legal status and License</vt:lpstr>
      <vt:lpstr>5. Management Process</vt:lpstr>
      <vt:lpstr>6. Marketing </vt:lpstr>
      <vt:lpstr>Marketing plan  </vt:lpstr>
      <vt:lpstr>7. Financial regulation</vt:lpstr>
      <vt:lpstr>Forecasted Profit and Loss and Forecasted cash flow</vt:lpstr>
      <vt:lpstr>Balance Sheet and Break even analysis</vt:lpstr>
      <vt:lpstr>8. Financial Risk </vt:lpstr>
      <vt:lpstr>Learning Log</vt:lpstr>
      <vt:lpstr>Cont’d.</vt:lpstr>
      <vt:lpstr>9.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On Easy Track Limited</dc:title>
  <dc:creator>Group Projectttt;Mohammad ismail</dc:creator>
  <cp:lastModifiedBy>Ngimbi Richnes MANSENDE</cp:lastModifiedBy>
  <cp:revision>18</cp:revision>
  <dcterms:created xsi:type="dcterms:W3CDTF">2017-11-27T05:34:45Z</dcterms:created>
  <dcterms:modified xsi:type="dcterms:W3CDTF">2018-04-12T23:02:35Z</dcterms:modified>
</cp:coreProperties>
</file>