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0131A0D-044C-490B-B2B8-374CF04259A2}">
          <p14:sldIdLst>
            <p14:sldId id="275"/>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1" d="100"/>
          <a:sy n="81" d="100"/>
        </p:scale>
        <p:origin x="75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7.xml.rels><?xml version="1.0" encoding="UTF-8" standalone="yes"?>
<Relationships xmlns="http://schemas.openxmlformats.org/package/2006/relationships"><Relationship Id="rId8" Type="http://schemas.openxmlformats.org/officeDocument/2006/relationships/hyperlink" Target="https://hub.hku.hk/bitstream/10722/315301/1/content.pdf?accept=1" TargetMode="External"/><Relationship Id="rId3" Type="http://schemas.openxmlformats.org/officeDocument/2006/relationships/hyperlink" Target="https://www.cell.com/heliyon/pdf/S2405-8440(23)04298-6.pdf" TargetMode="External"/><Relationship Id="rId7" Type="http://schemas.openxmlformats.org/officeDocument/2006/relationships/hyperlink" Target="https://synapse.koreamed.org/pdf/10.4097/kjae.2017.70.4.407" TargetMode="External"/><Relationship Id="rId2" Type="http://schemas.openxmlformats.org/officeDocument/2006/relationships/hyperlink" Target="https://www.qualityengineering.polito.it/content/download/854/4778/file/Quality%204.0%20big%20data%20analytics%20to%20explore%20service%20quality%20attributes%20and%20their%20relation%20to%20user%20sentiment%20in%20Airbnb%20reviews.pdf" TargetMode="External"/><Relationship Id="rId1" Type="http://schemas.openxmlformats.org/officeDocument/2006/relationships/hyperlink" Target="https://www.researchgate.net/profile/Alekhya-Achanta-2/publication/377331587_Advanced_Techniques_in_Python_for_Effective_Data_Visualization/links/65b13d598c1a4a6d1d1c7782/Advanced-Techniques-in-Python-for-Effective-Data-Visualization.pdf" TargetMode="External"/><Relationship Id="rId6" Type="http://schemas.openxmlformats.org/officeDocument/2006/relationships/hyperlink" Target="https://www.kaggle.com/datasets/venkatreddykonasani/ab-nyc-2019csv?utm_source=chatgpt.com" TargetMode="External"/><Relationship Id="rId5" Type="http://schemas.openxmlformats.org/officeDocument/2006/relationships/hyperlink" Target="https://i-jmr.org/2023/1/e44310/" TargetMode="External"/><Relationship Id="rId4" Type="http://schemas.openxmlformats.org/officeDocument/2006/relationships/hyperlink" Target="https://www.researchgate.net/profile/Prapti-Dhanshetti/publication/374674185_Techniques_of_Exploratory_Data_Analysis/links/6528e3141a05311a23fbb80c/Techniques-of-Exploratory-Data-Analysis.pdf" TargetMode="External"/><Relationship Id="rId9" Type="http://schemas.openxmlformats.org/officeDocument/2006/relationships/hyperlink" Target="https://www.academia.edu/download/120415601/Analysis_of_Security_Challenges_in_Cloud_Computing_Adoption_for_the_Banking_Sector_IJCA_2024.pdf" TargetMode="External"/></Relationships>
</file>

<file path=ppt/diagrams/_rels/drawing17.xml.rels><?xml version="1.0" encoding="UTF-8" standalone="yes"?>
<Relationships xmlns="http://schemas.openxmlformats.org/package/2006/relationships"><Relationship Id="rId8" Type="http://schemas.openxmlformats.org/officeDocument/2006/relationships/hyperlink" Target="https://hub.hku.hk/bitstream/10722/315301/1/content.pdf?accept=1" TargetMode="External"/><Relationship Id="rId3" Type="http://schemas.openxmlformats.org/officeDocument/2006/relationships/hyperlink" Target="https://www.cell.com/heliyon/pdf/S2405-8440(23)04298-6.pdf" TargetMode="External"/><Relationship Id="rId7" Type="http://schemas.openxmlformats.org/officeDocument/2006/relationships/hyperlink" Target="https://synapse.koreamed.org/pdf/10.4097/kjae.2017.70.4.407" TargetMode="External"/><Relationship Id="rId2" Type="http://schemas.openxmlformats.org/officeDocument/2006/relationships/hyperlink" Target="https://www.qualityengineering.polito.it/content/download/854/4778/file/Quality%204.0%20big%20data%20analytics%20to%20explore%20service%20quality%20attributes%20and%20their%20relation%20to%20user%20sentiment%20in%20Airbnb%20reviews.pdf" TargetMode="External"/><Relationship Id="rId1" Type="http://schemas.openxmlformats.org/officeDocument/2006/relationships/hyperlink" Target="https://www.researchgate.net/profile/Alekhya-Achanta-2/publication/377331587_Advanced_Techniques_in_Python_for_Effective_Data_Visualization/links/65b13d598c1a4a6d1d1c7782/Advanced-Techniques-in-Python-for-Effective-Data-Visualization.pdf" TargetMode="External"/><Relationship Id="rId6" Type="http://schemas.openxmlformats.org/officeDocument/2006/relationships/hyperlink" Target="https://www.kaggle.com/datasets/venkatreddykonasani/ab-nyc-2019csv?utm_source=chatgpt.com" TargetMode="External"/><Relationship Id="rId5" Type="http://schemas.openxmlformats.org/officeDocument/2006/relationships/hyperlink" Target="https://i-jmr.org/2023/1/e44310/" TargetMode="External"/><Relationship Id="rId4" Type="http://schemas.openxmlformats.org/officeDocument/2006/relationships/hyperlink" Target="https://www.researchgate.net/profile/Prapti-Dhanshetti/publication/374674185_Techniques_of_Exploratory_Data_Analysis/links/6528e3141a05311a23fbb80c/Techniques-of-Exploratory-Data-Analysis.pdf" TargetMode="External"/><Relationship Id="rId9" Type="http://schemas.openxmlformats.org/officeDocument/2006/relationships/hyperlink" Target="https://www.academia.edu/download/120415601/Analysis_of_Security_Challenges_in_Cloud_Computing_Adoption_for_the_Banking_Sector_IJCA_2024.pdf"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AF58FD-A752-4982-8977-493451DC5E30}"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IN"/>
        </a:p>
      </dgm:t>
    </dgm:pt>
    <dgm:pt modelId="{98896171-BD1F-4FC7-AE64-F944A5642AD1}">
      <dgm:prSet/>
      <dgm:spPr/>
      <dgm:t>
        <a:bodyPr/>
        <a:lstStyle/>
        <a:p>
          <a:r>
            <a:rPr lang="en-IN" dirty="0"/>
            <a:t>Project Aim &amp; Objectives</a:t>
          </a:r>
        </a:p>
      </dgm:t>
    </dgm:pt>
    <dgm:pt modelId="{96817EF9-B628-4B6E-93FF-8A72B869C3A5}" type="parTrans" cxnId="{D42F4C15-B4E3-41F8-A8C6-DB06427C8D3F}">
      <dgm:prSet/>
      <dgm:spPr/>
      <dgm:t>
        <a:bodyPr/>
        <a:lstStyle/>
        <a:p>
          <a:endParaRPr lang="en-IN"/>
        </a:p>
      </dgm:t>
    </dgm:pt>
    <dgm:pt modelId="{434B95C9-ADA3-49F1-B7F6-290AA7B8BAC9}" type="sibTrans" cxnId="{D42F4C15-B4E3-41F8-A8C6-DB06427C8D3F}">
      <dgm:prSet/>
      <dgm:spPr/>
      <dgm:t>
        <a:bodyPr/>
        <a:lstStyle/>
        <a:p>
          <a:endParaRPr lang="en-IN"/>
        </a:p>
      </dgm:t>
    </dgm:pt>
    <dgm:pt modelId="{64AD07B2-ADA6-4A2B-B7ED-606C3C36E1D8}">
      <dgm:prSet/>
      <dgm:spPr/>
      <dgm:t>
        <a:bodyPr/>
        <a:lstStyle/>
        <a:p>
          <a:r>
            <a:rPr lang="en-IN"/>
            <a:t>Dataset Overview</a:t>
          </a:r>
        </a:p>
      </dgm:t>
    </dgm:pt>
    <dgm:pt modelId="{F925C675-24F8-4499-A7E7-A303AAAECCFD}" type="parTrans" cxnId="{EA2CCE99-D70A-4F55-9E20-ABD0D5421DD8}">
      <dgm:prSet/>
      <dgm:spPr/>
      <dgm:t>
        <a:bodyPr/>
        <a:lstStyle/>
        <a:p>
          <a:endParaRPr lang="en-IN"/>
        </a:p>
      </dgm:t>
    </dgm:pt>
    <dgm:pt modelId="{7132BDBC-DCBF-4019-9292-5A62CC312A86}" type="sibTrans" cxnId="{EA2CCE99-D70A-4F55-9E20-ABD0D5421DD8}">
      <dgm:prSet/>
      <dgm:spPr/>
      <dgm:t>
        <a:bodyPr/>
        <a:lstStyle/>
        <a:p>
          <a:endParaRPr lang="en-IN"/>
        </a:p>
      </dgm:t>
    </dgm:pt>
    <dgm:pt modelId="{6CA6EB4B-864B-405F-924D-0AAB399F296B}">
      <dgm:prSet/>
      <dgm:spPr/>
      <dgm:t>
        <a:bodyPr/>
        <a:lstStyle/>
        <a:p>
          <a:r>
            <a:rPr lang="en-IN" dirty="0"/>
            <a:t>Data Structure &amp; Missing Values</a:t>
          </a:r>
        </a:p>
      </dgm:t>
    </dgm:pt>
    <dgm:pt modelId="{1C66A5C0-8913-426E-8A03-B36CE9149038}" type="parTrans" cxnId="{855327FD-E1B2-425C-A7F8-038D1E500ED9}">
      <dgm:prSet/>
      <dgm:spPr/>
      <dgm:t>
        <a:bodyPr/>
        <a:lstStyle/>
        <a:p>
          <a:endParaRPr lang="en-IN"/>
        </a:p>
      </dgm:t>
    </dgm:pt>
    <dgm:pt modelId="{79C2FA8D-186D-4DEF-AC77-02D59388A3A2}" type="sibTrans" cxnId="{855327FD-E1B2-425C-A7F8-038D1E500ED9}">
      <dgm:prSet/>
      <dgm:spPr/>
      <dgm:t>
        <a:bodyPr/>
        <a:lstStyle/>
        <a:p>
          <a:endParaRPr lang="en-IN"/>
        </a:p>
      </dgm:t>
    </dgm:pt>
    <dgm:pt modelId="{BDA32932-7033-4B64-9CB2-3C96780CC2C9}">
      <dgm:prSet/>
      <dgm:spPr/>
      <dgm:t>
        <a:bodyPr/>
        <a:lstStyle/>
        <a:p>
          <a:r>
            <a:rPr lang="en-IN"/>
            <a:t>Data Cleaning Process</a:t>
          </a:r>
        </a:p>
      </dgm:t>
    </dgm:pt>
    <dgm:pt modelId="{9217A411-0C9C-4B4B-BBA4-AFBB0C3DDEC3}" type="parTrans" cxnId="{35C96D31-78B4-4688-948F-616903F9319D}">
      <dgm:prSet/>
      <dgm:spPr/>
      <dgm:t>
        <a:bodyPr/>
        <a:lstStyle/>
        <a:p>
          <a:endParaRPr lang="en-IN"/>
        </a:p>
      </dgm:t>
    </dgm:pt>
    <dgm:pt modelId="{330E1881-E6CB-4E31-B4FD-93C6A6534FBA}" type="sibTrans" cxnId="{35C96D31-78B4-4688-948F-616903F9319D}">
      <dgm:prSet/>
      <dgm:spPr/>
      <dgm:t>
        <a:bodyPr/>
        <a:lstStyle/>
        <a:p>
          <a:endParaRPr lang="en-IN"/>
        </a:p>
      </dgm:t>
    </dgm:pt>
    <dgm:pt modelId="{F6C1F5DF-830B-4973-A99F-5F23F9157B37}">
      <dgm:prSet/>
      <dgm:spPr/>
      <dgm:t>
        <a:bodyPr/>
        <a:lstStyle/>
        <a:p>
          <a:r>
            <a:rPr lang="en-IN"/>
            <a:t>Handling Outliers</a:t>
          </a:r>
        </a:p>
      </dgm:t>
    </dgm:pt>
    <dgm:pt modelId="{8E9446B0-4986-433D-BE1F-65148227C339}" type="parTrans" cxnId="{9B7EF5E4-16EF-45B5-ADAB-D6DE5D57AD80}">
      <dgm:prSet/>
      <dgm:spPr/>
      <dgm:t>
        <a:bodyPr/>
        <a:lstStyle/>
        <a:p>
          <a:endParaRPr lang="en-IN"/>
        </a:p>
      </dgm:t>
    </dgm:pt>
    <dgm:pt modelId="{1848AE09-313D-434E-9604-0533B84C8200}" type="sibTrans" cxnId="{9B7EF5E4-16EF-45B5-ADAB-D6DE5D57AD80}">
      <dgm:prSet/>
      <dgm:spPr/>
      <dgm:t>
        <a:bodyPr/>
        <a:lstStyle/>
        <a:p>
          <a:endParaRPr lang="en-IN"/>
        </a:p>
      </dgm:t>
    </dgm:pt>
    <dgm:pt modelId="{40C46BFA-1B02-4FB0-AC90-539D94523F70}">
      <dgm:prSet/>
      <dgm:spPr/>
      <dgm:t>
        <a:bodyPr/>
        <a:lstStyle/>
        <a:p>
          <a:r>
            <a:rPr lang="en-IN"/>
            <a:t>Price Distribution</a:t>
          </a:r>
        </a:p>
      </dgm:t>
    </dgm:pt>
    <dgm:pt modelId="{A2C15DB7-E255-4805-8153-19FCA62C57DC}" type="parTrans" cxnId="{87F1AE94-36CF-48AF-A466-03B2822C3468}">
      <dgm:prSet/>
      <dgm:spPr/>
      <dgm:t>
        <a:bodyPr/>
        <a:lstStyle/>
        <a:p>
          <a:endParaRPr lang="en-IN"/>
        </a:p>
      </dgm:t>
    </dgm:pt>
    <dgm:pt modelId="{A2D03054-F899-47F5-A1A9-63F72EBDF8DC}" type="sibTrans" cxnId="{87F1AE94-36CF-48AF-A466-03B2822C3468}">
      <dgm:prSet/>
      <dgm:spPr/>
      <dgm:t>
        <a:bodyPr/>
        <a:lstStyle/>
        <a:p>
          <a:endParaRPr lang="en-IN"/>
        </a:p>
      </dgm:t>
    </dgm:pt>
    <dgm:pt modelId="{200FC96A-F76F-4F2F-B984-7F010FC7A0E2}">
      <dgm:prSet/>
      <dgm:spPr/>
      <dgm:t>
        <a:bodyPr/>
        <a:lstStyle/>
        <a:p>
          <a:r>
            <a:rPr lang="en-IN"/>
            <a:t>Room Type Analysis</a:t>
          </a:r>
        </a:p>
      </dgm:t>
    </dgm:pt>
    <dgm:pt modelId="{F1326FB1-9D9B-4C15-B719-640152F234EF}" type="parTrans" cxnId="{DFD81037-937B-46D3-95B6-9BD5591F8ABE}">
      <dgm:prSet/>
      <dgm:spPr/>
      <dgm:t>
        <a:bodyPr/>
        <a:lstStyle/>
        <a:p>
          <a:endParaRPr lang="en-IN"/>
        </a:p>
      </dgm:t>
    </dgm:pt>
    <dgm:pt modelId="{29ED52D0-2191-462C-ABDF-D165862EC9A0}" type="sibTrans" cxnId="{DFD81037-937B-46D3-95B6-9BD5591F8ABE}">
      <dgm:prSet/>
      <dgm:spPr/>
      <dgm:t>
        <a:bodyPr/>
        <a:lstStyle/>
        <a:p>
          <a:endParaRPr lang="en-IN"/>
        </a:p>
      </dgm:t>
    </dgm:pt>
    <dgm:pt modelId="{59C66A41-F385-48AA-9C35-C4E8420BDC93}">
      <dgm:prSet/>
      <dgm:spPr/>
      <dgm:t>
        <a:bodyPr/>
        <a:lstStyle/>
        <a:p>
          <a:r>
            <a:rPr lang="en-IN"/>
            <a:t>Availability Analysis</a:t>
          </a:r>
        </a:p>
      </dgm:t>
    </dgm:pt>
    <dgm:pt modelId="{D21EF2AE-1D7D-41AE-B588-F0C38077AB1A}" type="parTrans" cxnId="{1965898F-62ED-4790-86DE-C7D15385B7D3}">
      <dgm:prSet/>
      <dgm:spPr/>
      <dgm:t>
        <a:bodyPr/>
        <a:lstStyle/>
        <a:p>
          <a:endParaRPr lang="en-IN"/>
        </a:p>
      </dgm:t>
    </dgm:pt>
    <dgm:pt modelId="{662E6B01-0A62-4F24-BE4F-A2F5195C2414}" type="sibTrans" cxnId="{1965898F-62ED-4790-86DE-C7D15385B7D3}">
      <dgm:prSet/>
      <dgm:spPr/>
      <dgm:t>
        <a:bodyPr/>
        <a:lstStyle/>
        <a:p>
          <a:endParaRPr lang="en-IN"/>
        </a:p>
      </dgm:t>
    </dgm:pt>
    <dgm:pt modelId="{CB59482B-0AED-43CF-A6DA-064784AE0DCE}">
      <dgm:prSet/>
      <dgm:spPr/>
      <dgm:t>
        <a:bodyPr/>
        <a:lstStyle/>
        <a:p>
          <a:r>
            <a:rPr lang="en-IN"/>
            <a:t>Price vs Room Type by Borough</a:t>
          </a:r>
        </a:p>
      </dgm:t>
    </dgm:pt>
    <dgm:pt modelId="{A2B44C2E-515D-4656-B59B-95BE1C79CBA3}" type="parTrans" cxnId="{A0897BAF-6F78-4A5E-B60A-CD848440F6D9}">
      <dgm:prSet/>
      <dgm:spPr/>
      <dgm:t>
        <a:bodyPr/>
        <a:lstStyle/>
        <a:p>
          <a:endParaRPr lang="en-IN"/>
        </a:p>
      </dgm:t>
    </dgm:pt>
    <dgm:pt modelId="{BE45CB66-8CB9-4DA9-A5B4-5545274DFDFE}" type="sibTrans" cxnId="{A0897BAF-6F78-4A5E-B60A-CD848440F6D9}">
      <dgm:prSet/>
      <dgm:spPr/>
      <dgm:t>
        <a:bodyPr/>
        <a:lstStyle/>
        <a:p>
          <a:endParaRPr lang="en-IN"/>
        </a:p>
      </dgm:t>
    </dgm:pt>
    <dgm:pt modelId="{BFA65025-798F-483C-BC92-8816F0BFB9E3}">
      <dgm:prSet/>
      <dgm:spPr/>
      <dgm:t>
        <a:bodyPr/>
        <a:lstStyle/>
        <a:p>
          <a:r>
            <a:rPr lang="en-IN"/>
            <a:t>Correlation Matrix</a:t>
          </a:r>
        </a:p>
      </dgm:t>
    </dgm:pt>
    <dgm:pt modelId="{C720E66B-3360-4F58-A918-C56E1B8A28D0}" type="parTrans" cxnId="{EA811CFA-478C-496B-863C-8F4B74F981BF}">
      <dgm:prSet/>
      <dgm:spPr/>
      <dgm:t>
        <a:bodyPr/>
        <a:lstStyle/>
        <a:p>
          <a:endParaRPr lang="en-IN"/>
        </a:p>
      </dgm:t>
    </dgm:pt>
    <dgm:pt modelId="{28F8C0A8-FE1F-4301-803B-E7DB57DCEF0E}" type="sibTrans" cxnId="{EA811CFA-478C-496B-863C-8F4B74F981BF}">
      <dgm:prSet/>
      <dgm:spPr/>
      <dgm:t>
        <a:bodyPr/>
        <a:lstStyle/>
        <a:p>
          <a:endParaRPr lang="en-IN"/>
        </a:p>
      </dgm:t>
    </dgm:pt>
    <dgm:pt modelId="{C6B695EA-A36A-4349-9FCE-4CB715C7D139}">
      <dgm:prSet/>
      <dgm:spPr/>
      <dgm:t>
        <a:bodyPr/>
        <a:lstStyle/>
        <a:p>
          <a:r>
            <a:rPr lang="en-IN"/>
            <a:t>Price vs Reviews per Month</a:t>
          </a:r>
        </a:p>
      </dgm:t>
    </dgm:pt>
    <dgm:pt modelId="{61E1965F-0BD3-4F8E-9981-E472D5BB7CBA}" type="parTrans" cxnId="{CCA69005-9775-432A-8FD2-81BCDE42FB9B}">
      <dgm:prSet/>
      <dgm:spPr/>
      <dgm:t>
        <a:bodyPr/>
        <a:lstStyle/>
        <a:p>
          <a:endParaRPr lang="en-IN"/>
        </a:p>
      </dgm:t>
    </dgm:pt>
    <dgm:pt modelId="{7674342B-2AEF-42C7-915A-C672E947417D}" type="sibTrans" cxnId="{CCA69005-9775-432A-8FD2-81BCDE42FB9B}">
      <dgm:prSet/>
      <dgm:spPr/>
      <dgm:t>
        <a:bodyPr/>
        <a:lstStyle/>
        <a:p>
          <a:endParaRPr lang="en-IN"/>
        </a:p>
      </dgm:t>
    </dgm:pt>
    <dgm:pt modelId="{F204901A-F959-43F7-B837-E878E81587F2}">
      <dgm:prSet/>
      <dgm:spPr/>
      <dgm:t>
        <a:bodyPr/>
        <a:lstStyle/>
        <a:p>
          <a:r>
            <a:rPr lang="en-IN"/>
            <a:t>Geolocation Clustering</a:t>
          </a:r>
        </a:p>
      </dgm:t>
    </dgm:pt>
    <dgm:pt modelId="{7C37D509-8F4D-4FF3-BAC1-818DC0483CDA}" type="parTrans" cxnId="{AC610E02-2E83-4EFF-B7F5-C197CE32BFBB}">
      <dgm:prSet/>
      <dgm:spPr/>
      <dgm:t>
        <a:bodyPr/>
        <a:lstStyle/>
        <a:p>
          <a:endParaRPr lang="en-IN"/>
        </a:p>
      </dgm:t>
    </dgm:pt>
    <dgm:pt modelId="{B32673C9-C687-49C7-A66F-E6507E412C52}" type="sibTrans" cxnId="{AC610E02-2E83-4EFF-B7F5-C197CE32BFBB}">
      <dgm:prSet/>
      <dgm:spPr/>
      <dgm:t>
        <a:bodyPr/>
        <a:lstStyle/>
        <a:p>
          <a:endParaRPr lang="en-IN"/>
        </a:p>
      </dgm:t>
    </dgm:pt>
    <dgm:pt modelId="{FF3979D0-D7FF-474C-8497-7D627EC6B5A8}">
      <dgm:prSet/>
      <dgm:spPr/>
      <dgm:t>
        <a:bodyPr/>
        <a:lstStyle/>
        <a:p>
          <a:r>
            <a:rPr lang="en-IN"/>
            <a:t>Key Insights</a:t>
          </a:r>
        </a:p>
      </dgm:t>
    </dgm:pt>
    <dgm:pt modelId="{7182F491-F163-4981-BAFD-7EF5ABEBD56E}" type="parTrans" cxnId="{293B510D-3F7C-483F-A2A6-F29B6C7586EA}">
      <dgm:prSet/>
      <dgm:spPr/>
      <dgm:t>
        <a:bodyPr/>
        <a:lstStyle/>
        <a:p>
          <a:endParaRPr lang="en-IN"/>
        </a:p>
      </dgm:t>
    </dgm:pt>
    <dgm:pt modelId="{3BE40FC3-8B56-4A83-A3B4-801E60D14217}" type="sibTrans" cxnId="{293B510D-3F7C-483F-A2A6-F29B6C7586EA}">
      <dgm:prSet/>
      <dgm:spPr/>
      <dgm:t>
        <a:bodyPr/>
        <a:lstStyle/>
        <a:p>
          <a:endParaRPr lang="en-IN"/>
        </a:p>
      </dgm:t>
    </dgm:pt>
    <dgm:pt modelId="{E04DDEF5-60D4-4C06-B254-87BF696B1FE4}">
      <dgm:prSet/>
      <dgm:spPr/>
      <dgm:t>
        <a:bodyPr/>
        <a:lstStyle/>
        <a:p>
          <a:r>
            <a:rPr lang="en-IN"/>
            <a:t>Business Implications</a:t>
          </a:r>
        </a:p>
      </dgm:t>
    </dgm:pt>
    <dgm:pt modelId="{4697F8C8-F9C1-4163-8390-5B5DA91FFE35}" type="parTrans" cxnId="{9186D00C-E332-4D70-852A-BEE565CC5509}">
      <dgm:prSet/>
      <dgm:spPr/>
      <dgm:t>
        <a:bodyPr/>
        <a:lstStyle/>
        <a:p>
          <a:endParaRPr lang="en-IN"/>
        </a:p>
      </dgm:t>
    </dgm:pt>
    <dgm:pt modelId="{4A83FD5D-00B0-4006-90A8-FFE0072354E1}" type="sibTrans" cxnId="{9186D00C-E332-4D70-852A-BEE565CC5509}">
      <dgm:prSet/>
      <dgm:spPr/>
      <dgm:t>
        <a:bodyPr/>
        <a:lstStyle/>
        <a:p>
          <a:endParaRPr lang="en-IN"/>
        </a:p>
      </dgm:t>
    </dgm:pt>
    <dgm:pt modelId="{8DF97943-1413-441E-9E57-609D5DA9B570}">
      <dgm:prSet/>
      <dgm:spPr/>
      <dgm:t>
        <a:bodyPr/>
        <a:lstStyle/>
        <a:p>
          <a:r>
            <a:rPr lang="en-IN"/>
            <a:t>Reference List</a:t>
          </a:r>
        </a:p>
      </dgm:t>
    </dgm:pt>
    <dgm:pt modelId="{7E68EC8F-EE32-4BC4-96C1-1019A0E29773}" type="parTrans" cxnId="{B130295C-C323-45BF-894D-D367607347E1}">
      <dgm:prSet/>
      <dgm:spPr/>
      <dgm:t>
        <a:bodyPr/>
        <a:lstStyle/>
        <a:p>
          <a:endParaRPr lang="en-IN"/>
        </a:p>
      </dgm:t>
    </dgm:pt>
    <dgm:pt modelId="{24646CD8-A9F6-471A-8601-9D48DC48822E}" type="sibTrans" cxnId="{B130295C-C323-45BF-894D-D367607347E1}">
      <dgm:prSet/>
      <dgm:spPr/>
      <dgm:t>
        <a:bodyPr/>
        <a:lstStyle/>
        <a:p>
          <a:endParaRPr lang="en-IN"/>
        </a:p>
      </dgm:t>
    </dgm:pt>
    <dgm:pt modelId="{FE9951C8-394C-40E2-931C-2303EFF0DB22}" type="pres">
      <dgm:prSet presAssocID="{61AF58FD-A752-4982-8977-493451DC5E30}" presName="vert0" presStyleCnt="0">
        <dgm:presLayoutVars>
          <dgm:dir/>
          <dgm:animOne val="branch"/>
          <dgm:animLvl val="lvl"/>
        </dgm:presLayoutVars>
      </dgm:prSet>
      <dgm:spPr/>
    </dgm:pt>
    <dgm:pt modelId="{1BFD8500-A5C9-41E0-90B7-C837F18C2806}" type="pres">
      <dgm:prSet presAssocID="{98896171-BD1F-4FC7-AE64-F944A5642AD1}" presName="thickLine" presStyleLbl="alignNode1" presStyleIdx="0" presStyleCnt="15"/>
      <dgm:spPr/>
    </dgm:pt>
    <dgm:pt modelId="{DF44F1CC-DCFF-40B5-B783-4F933025C3A1}" type="pres">
      <dgm:prSet presAssocID="{98896171-BD1F-4FC7-AE64-F944A5642AD1}" presName="horz1" presStyleCnt="0"/>
      <dgm:spPr/>
    </dgm:pt>
    <dgm:pt modelId="{EE02CFD2-D357-4F88-ADBE-89CC9BD05193}" type="pres">
      <dgm:prSet presAssocID="{98896171-BD1F-4FC7-AE64-F944A5642AD1}" presName="tx1" presStyleLbl="revTx" presStyleIdx="0" presStyleCnt="15"/>
      <dgm:spPr/>
    </dgm:pt>
    <dgm:pt modelId="{D29B45B2-7F83-4557-8A77-E193B5D8DB40}" type="pres">
      <dgm:prSet presAssocID="{98896171-BD1F-4FC7-AE64-F944A5642AD1}" presName="vert1" presStyleCnt="0"/>
      <dgm:spPr/>
    </dgm:pt>
    <dgm:pt modelId="{76FD0A6F-248E-4D80-B562-77AEFCEE1999}" type="pres">
      <dgm:prSet presAssocID="{64AD07B2-ADA6-4A2B-B7ED-606C3C36E1D8}" presName="thickLine" presStyleLbl="alignNode1" presStyleIdx="1" presStyleCnt="15"/>
      <dgm:spPr/>
    </dgm:pt>
    <dgm:pt modelId="{52820BDE-38A4-43B3-8451-4F3BCA0C999B}" type="pres">
      <dgm:prSet presAssocID="{64AD07B2-ADA6-4A2B-B7ED-606C3C36E1D8}" presName="horz1" presStyleCnt="0"/>
      <dgm:spPr/>
    </dgm:pt>
    <dgm:pt modelId="{EF5A3048-CF65-4BD3-B534-0B3639C81C98}" type="pres">
      <dgm:prSet presAssocID="{64AD07B2-ADA6-4A2B-B7ED-606C3C36E1D8}" presName="tx1" presStyleLbl="revTx" presStyleIdx="1" presStyleCnt="15"/>
      <dgm:spPr/>
    </dgm:pt>
    <dgm:pt modelId="{F778CA94-01DA-46AA-8FFF-5254F51E236D}" type="pres">
      <dgm:prSet presAssocID="{64AD07B2-ADA6-4A2B-B7ED-606C3C36E1D8}" presName="vert1" presStyleCnt="0"/>
      <dgm:spPr/>
    </dgm:pt>
    <dgm:pt modelId="{81F69F14-BB5C-42A1-B0AF-1C1735C15C85}" type="pres">
      <dgm:prSet presAssocID="{6CA6EB4B-864B-405F-924D-0AAB399F296B}" presName="thickLine" presStyleLbl="alignNode1" presStyleIdx="2" presStyleCnt="15"/>
      <dgm:spPr/>
    </dgm:pt>
    <dgm:pt modelId="{89CCABF3-2D23-4A51-A605-E81D1E30CE52}" type="pres">
      <dgm:prSet presAssocID="{6CA6EB4B-864B-405F-924D-0AAB399F296B}" presName="horz1" presStyleCnt="0"/>
      <dgm:spPr/>
    </dgm:pt>
    <dgm:pt modelId="{14B4F350-3BBF-4EF4-90BC-A7C23621F539}" type="pres">
      <dgm:prSet presAssocID="{6CA6EB4B-864B-405F-924D-0AAB399F296B}" presName="tx1" presStyleLbl="revTx" presStyleIdx="2" presStyleCnt="15"/>
      <dgm:spPr/>
    </dgm:pt>
    <dgm:pt modelId="{A0FA38C4-B2A1-4678-9FB2-E93E71128910}" type="pres">
      <dgm:prSet presAssocID="{6CA6EB4B-864B-405F-924D-0AAB399F296B}" presName="vert1" presStyleCnt="0"/>
      <dgm:spPr/>
    </dgm:pt>
    <dgm:pt modelId="{9D854FC4-6E85-4680-B539-5D32871C0DEC}" type="pres">
      <dgm:prSet presAssocID="{BDA32932-7033-4B64-9CB2-3C96780CC2C9}" presName="thickLine" presStyleLbl="alignNode1" presStyleIdx="3" presStyleCnt="15"/>
      <dgm:spPr/>
    </dgm:pt>
    <dgm:pt modelId="{F7DF1FF0-145D-465F-9468-789802BD616B}" type="pres">
      <dgm:prSet presAssocID="{BDA32932-7033-4B64-9CB2-3C96780CC2C9}" presName="horz1" presStyleCnt="0"/>
      <dgm:spPr/>
    </dgm:pt>
    <dgm:pt modelId="{45683201-3B2E-428D-B692-9A071817A7B7}" type="pres">
      <dgm:prSet presAssocID="{BDA32932-7033-4B64-9CB2-3C96780CC2C9}" presName="tx1" presStyleLbl="revTx" presStyleIdx="3" presStyleCnt="15"/>
      <dgm:spPr/>
    </dgm:pt>
    <dgm:pt modelId="{DCB4B79C-32DB-463F-B7ED-D8B52B5E9BA5}" type="pres">
      <dgm:prSet presAssocID="{BDA32932-7033-4B64-9CB2-3C96780CC2C9}" presName="vert1" presStyleCnt="0"/>
      <dgm:spPr/>
    </dgm:pt>
    <dgm:pt modelId="{647BB89E-9C19-4759-9463-5E423708925C}" type="pres">
      <dgm:prSet presAssocID="{F6C1F5DF-830B-4973-A99F-5F23F9157B37}" presName="thickLine" presStyleLbl="alignNode1" presStyleIdx="4" presStyleCnt="15"/>
      <dgm:spPr/>
    </dgm:pt>
    <dgm:pt modelId="{26FF9C8A-08A8-46AC-B36A-78AC5A057639}" type="pres">
      <dgm:prSet presAssocID="{F6C1F5DF-830B-4973-A99F-5F23F9157B37}" presName="horz1" presStyleCnt="0"/>
      <dgm:spPr/>
    </dgm:pt>
    <dgm:pt modelId="{4DECCFF6-35E2-441A-8DBA-C8DEABBCCB71}" type="pres">
      <dgm:prSet presAssocID="{F6C1F5DF-830B-4973-A99F-5F23F9157B37}" presName="tx1" presStyleLbl="revTx" presStyleIdx="4" presStyleCnt="15"/>
      <dgm:spPr/>
    </dgm:pt>
    <dgm:pt modelId="{458B8D48-8F6D-4273-AE83-99255FC8F19C}" type="pres">
      <dgm:prSet presAssocID="{F6C1F5DF-830B-4973-A99F-5F23F9157B37}" presName="vert1" presStyleCnt="0"/>
      <dgm:spPr/>
    </dgm:pt>
    <dgm:pt modelId="{B39C9109-B265-4987-9C49-6DB4C751B1BB}" type="pres">
      <dgm:prSet presAssocID="{40C46BFA-1B02-4FB0-AC90-539D94523F70}" presName="thickLine" presStyleLbl="alignNode1" presStyleIdx="5" presStyleCnt="15"/>
      <dgm:spPr/>
    </dgm:pt>
    <dgm:pt modelId="{17002D55-D1BE-4FCC-AD0B-FA65723387AD}" type="pres">
      <dgm:prSet presAssocID="{40C46BFA-1B02-4FB0-AC90-539D94523F70}" presName="horz1" presStyleCnt="0"/>
      <dgm:spPr/>
    </dgm:pt>
    <dgm:pt modelId="{39B8BED8-93C9-4121-9762-4778A92674A6}" type="pres">
      <dgm:prSet presAssocID="{40C46BFA-1B02-4FB0-AC90-539D94523F70}" presName="tx1" presStyleLbl="revTx" presStyleIdx="5" presStyleCnt="15"/>
      <dgm:spPr/>
    </dgm:pt>
    <dgm:pt modelId="{09E2B39C-0474-4F1F-8046-F08226E17D32}" type="pres">
      <dgm:prSet presAssocID="{40C46BFA-1B02-4FB0-AC90-539D94523F70}" presName="vert1" presStyleCnt="0"/>
      <dgm:spPr/>
    </dgm:pt>
    <dgm:pt modelId="{7D7D25D2-35D1-49B1-8EC2-E87E76CF5FEF}" type="pres">
      <dgm:prSet presAssocID="{200FC96A-F76F-4F2F-B984-7F010FC7A0E2}" presName="thickLine" presStyleLbl="alignNode1" presStyleIdx="6" presStyleCnt="15"/>
      <dgm:spPr/>
    </dgm:pt>
    <dgm:pt modelId="{BAE88B60-92B3-4B6B-A8F9-3A540629E1D3}" type="pres">
      <dgm:prSet presAssocID="{200FC96A-F76F-4F2F-B984-7F010FC7A0E2}" presName="horz1" presStyleCnt="0"/>
      <dgm:spPr/>
    </dgm:pt>
    <dgm:pt modelId="{EF6C656D-0281-4D3C-A18B-07461B2F6A0F}" type="pres">
      <dgm:prSet presAssocID="{200FC96A-F76F-4F2F-B984-7F010FC7A0E2}" presName="tx1" presStyleLbl="revTx" presStyleIdx="6" presStyleCnt="15"/>
      <dgm:spPr/>
    </dgm:pt>
    <dgm:pt modelId="{A59A2D44-C942-4FC0-8C00-D971393A6BC2}" type="pres">
      <dgm:prSet presAssocID="{200FC96A-F76F-4F2F-B984-7F010FC7A0E2}" presName="vert1" presStyleCnt="0"/>
      <dgm:spPr/>
    </dgm:pt>
    <dgm:pt modelId="{72D1C3AB-CDD1-4C96-BEC6-1EF8455A2BD2}" type="pres">
      <dgm:prSet presAssocID="{59C66A41-F385-48AA-9C35-C4E8420BDC93}" presName="thickLine" presStyleLbl="alignNode1" presStyleIdx="7" presStyleCnt="15"/>
      <dgm:spPr/>
    </dgm:pt>
    <dgm:pt modelId="{1E884F3C-5E18-4BCA-8428-2D998A178FC8}" type="pres">
      <dgm:prSet presAssocID="{59C66A41-F385-48AA-9C35-C4E8420BDC93}" presName="horz1" presStyleCnt="0"/>
      <dgm:spPr/>
    </dgm:pt>
    <dgm:pt modelId="{4328FCFB-6F4F-450B-96F9-A115992F9BDF}" type="pres">
      <dgm:prSet presAssocID="{59C66A41-F385-48AA-9C35-C4E8420BDC93}" presName="tx1" presStyleLbl="revTx" presStyleIdx="7" presStyleCnt="15"/>
      <dgm:spPr/>
    </dgm:pt>
    <dgm:pt modelId="{157CB742-894A-453E-80C9-88C69828B458}" type="pres">
      <dgm:prSet presAssocID="{59C66A41-F385-48AA-9C35-C4E8420BDC93}" presName="vert1" presStyleCnt="0"/>
      <dgm:spPr/>
    </dgm:pt>
    <dgm:pt modelId="{03572EA1-4411-4484-B86D-489C5A6FCCA6}" type="pres">
      <dgm:prSet presAssocID="{CB59482B-0AED-43CF-A6DA-064784AE0DCE}" presName="thickLine" presStyleLbl="alignNode1" presStyleIdx="8" presStyleCnt="15"/>
      <dgm:spPr/>
    </dgm:pt>
    <dgm:pt modelId="{95DE49B9-7D72-40C8-B085-929B70692DCA}" type="pres">
      <dgm:prSet presAssocID="{CB59482B-0AED-43CF-A6DA-064784AE0DCE}" presName="horz1" presStyleCnt="0"/>
      <dgm:spPr/>
    </dgm:pt>
    <dgm:pt modelId="{4FE42D16-A9FB-4451-AFF3-22A162B4F453}" type="pres">
      <dgm:prSet presAssocID="{CB59482B-0AED-43CF-A6DA-064784AE0DCE}" presName="tx1" presStyleLbl="revTx" presStyleIdx="8" presStyleCnt="15"/>
      <dgm:spPr/>
    </dgm:pt>
    <dgm:pt modelId="{3253B572-EC41-4DEC-BA12-90BCBAA46851}" type="pres">
      <dgm:prSet presAssocID="{CB59482B-0AED-43CF-A6DA-064784AE0DCE}" presName="vert1" presStyleCnt="0"/>
      <dgm:spPr/>
    </dgm:pt>
    <dgm:pt modelId="{28750300-E2B3-4136-9A1D-C5D8FEA9F8D6}" type="pres">
      <dgm:prSet presAssocID="{BFA65025-798F-483C-BC92-8816F0BFB9E3}" presName="thickLine" presStyleLbl="alignNode1" presStyleIdx="9" presStyleCnt="15"/>
      <dgm:spPr/>
    </dgm:pt>
    <dgm:pt modelId="{824626C4-FFFC-433C-9B49-6540F141149A}" type="pres">
      <dgm:prSet presAssocID="{BFA65025-798F-483C-BC92-8816F0BFB9E3}" presName="horz1" presStyleCnt="0"/>
      <dgm:spPr/>
    </dgm:pt>
    <dgm:pt modelId="{9CBF0DE2-A35C-4780-A970-375089C57D89}" type="pres">
      <dgm:prSet presAssocID="{BFA65025-798F-483C-BC92-8816F0BFB9E3}" presName="tx1" presStyleLbl="revTx" presStyleIdx="9" presStyleCnt="15"/>
      <dgm:spPr/>
    </dgm:pt>
    <dgm:pt modelId="{D6FA0CC5-3D0D-471B-BC08-BEEB4F9C80F3}" type="pres">
      <dgm:prSet presAssocID="{BFA65025-798F-483C-BC92-8816F0BFB9E3}" presName="vert1" presStyleCnt="0"/>
      <dgm:spPr/>
    </dgm:pt>
    <dgm:pt modelId="{844ED15D-28CD-4440-89E9-1F1BFAAF21F6}" type="pres">
      <dgm:prSet presAssocID="{C6B695EA-A36A-4349-9FCE-4CB715C7D139}" presName="thickLine" presStyleLbl="alignNode1" presStyleIdx="10" presStyleCnt="15"/>
      <dgm:spPr/>
    </dgm:pt>
    <dgm:pt modelId="{B6F9F75B-59BE-45C9-AF21-979B2FECA975}" type="pres">
      <dgm:prSet presAssocID="{C6B695EA-A36A-4349-9FCE-4CB715C7D139}" presName="horz1" presStyleCnt="0"/>
      <dgm:spPr/>
    </dgm:pt>
    <dgm:pt modelId="{4A05B777-7E87-434A-B595-8ABE427159F4}" type="pres">
      <dgm:prSet presAssocID="{C6B695EA-A36A-4349-9FCE-4CB715C7D139}" presName="tx1" presStyleLbl="revTx" presStyleIdx="10" presStyleCnt="15"/>
      <dgm:spPr/>
    </dgm:pt>
    <dgm:pt modelId="{2606BCD9-FBD3-45B0-9219-7C1FD32A5D81}" type="pres">
      <dgm:prSet presAssocID="{C6B695EA-A36A-4349-9FCE-4CB715C7D139}" presName="vert1" presStyleCnt="0"/>
      <dgm:spPr/>
    </dgm:pt>
    <dgm:pt modelId="{11A18070-1B86-45F8-82C3-03CA6126830E}" type="pres">
      <dgm:prSet presAssocID="{F204901A-F959-43F7-B837-E878E81587F2}" presName="thickLine" presStyleLbl="alignNode1" presStyleIdx="11" presStyleCnt="15"/>
      <dgm:spPr/>
    </dgm:pt>
    <dgm:pt modelId="{D044B51E-C723-480D-8679-292DE87C6C1E}" type="pres">
      <dgm:prSet presAssocID="{F204901A-F959-43F7-B837-E878E81587F2}" presName="horz1" presStyleCnt="0"/>
      <dgm:spPr/>
    </dgm:pt>
    <dgm:pt modelId="{C576995D-FFF7-460F-B0B3-453409B61C62}" type="pres">
      <dgm:prSet presAssocID="{F204901A-F959-43F7-B837-E878E81587F2}" presName="tx1" presStyleLbl="revTx" presStyleIdx="11" presStyleCnt="15"/>
      <dgm:spPr/>
    </dgm:pt>
    <dgm:pt modelId="{187FF911-34ED-4BB3-A13D-473A023486F6}" type="pres">
      <dgm:prSet presAssocID="{F204901A-F959-43F7-B837-E878E81587F2}" presName="vert1" presStyleCnt="0"/>
      <dgm:spPr/>
    </dgm:pt>
    <dgm:pt modelId="{AF8FC951-918A-4938-9373-B38CF87B3ECF}" type="pres">
      <dgm:prSet presAssocID="{FF3979D0-D7FF-474C-8497-7D627EC6B5A8}" presName="thickLine" presStyleLbl="alignNode1" presStyleIdx="12" presStyleCnt="15"/>
      <dgm:spPr/>
    </dgm:pt>
    <dgm:pt modelId="{61CFF248-2111-4FAA-B44D-F7F60B549463}" type="pres">
      <dgm:prSet presAssocID="{FF3979D0-D7FF-474C-8497-7D627EC6B5A8}" presName="horz1" presStyleCnt="0"/>
      <dgm:spPr/>
    </dgm:pt>
    <dgm:pt modelId="{CB5995E4-B1C0-4C54-A534-E4D1048680D8}" type="pres">
      <dgm:prSet presAssocID="{FF3979D0-D7FF-474C-8497-7D627EC6B5A8}" presName="tx1" presStyleLbl="revTx" presStyleIdx="12" presStyleCnt="15"/>
      <dgm:spPr/>
    </dgm:pt>
    <dgm:pt modelId="{297E08F0-168D-4C0D-A6AD-5B885C6BFEE1}" type="pres">
      <dgm:prSet presAssocID="{FF3979D0-D7FF-474C-8497-7D627EC6B5A8}" presName="vert1" presStyleCnt="0"/>
      <dgm:spPr/>
    </dgm:pt>
    <dgm:pt modelId="{C797A0C4-D515-4F45-89A7-AF0B8B236C67}" type="pres">
      <dgm:prSet presAssocID="{E04DDEF5-60D4-4C06-B254-87BF696B1FE4}" presName="thickLine" presStyleLbl="alignNode1" presStyleIdx="13" presStyleCnt="15"/>
      <dgm:spPr/>
    </dgm:pt>
    <dgm:pt modelId="{106686F1-C77C-4ADB-A1E6-42BF8D5EDAA7}" type="pres">
      <dgm:prSet presAssocID="{E04DDEF5-60D4-4C06-B254-87BF696B1FE4}" presName="horz1" presStyleCnt="0"/>
      <dgm:spPr/>
    </dgm:pt>
    <dgm:pt modelId="{B4131AF0-35BA-4C6D-BCD7-848A471B3D8C}" type="pres">
      <dgm:prSet presAssocID="{E04DDEF5-60D4-4C06-B254-87BF696B1FE4}" presName="tx1" presStyleLbl="revTx" presStyleIdx="13" presStyleCnt="15"/>
      <dgm:spPr/>
    </dgm:pt>
    <dgm:pt modelId="{A7427732-CBD4-4C79-BB0C-5B98277B1651}" type="pres">
      <dgm:prSet presAssocID="{E04DDEF5-60D4-4C06-B254-87BF696B1FE4}" presName="vert1" presStyleCnt="0"/>
      <dgm:spPr/>
    </dgm:pt>
    <dgm:pt modelId="{4584B2A7-4D49-42E1-A571-8EC022C05C18}" type="pres">
      <dgm:prSet presAssocID="{8DF97943-1413-441E-9E57-609D5DA9B570}" presName="thickLine" presStyleLbl="alignNode1" presStyleIdx="14" presStyleCnt="15"/>
      <dgm:spPr/>
    </dgm:pt>
    <dgm:pt modelId="{E89C5496-E7A5-42A7-9AE6-14DEB88731B0}" type="pres">
      <dgm:prSet presAssocID="{8DF97943-1413-441E-9E57-609D5DA9B570}" presName="horz1" presStyleCnt="0"/>
      <dgm:spPr/>
    </dgm:pt>
    <dgm:pt modelId="{B8266E09-66E4-48B7-B425-724226EB78B1}" type="pres">
      <dgm:prSet presAssocID="{8DF97943-1413-441E-9E57-609D5DA9B570}" presName="tx1" presStyleLbl="revTx" presStyleIdx="14" presStyleCnt="15"/>
      <dgm:spPr/>
    </dgm:pt>
    <dgm:pt modelId="{A4AFC76D-39C6-4DE7-BD55-570E90036D4B}" type="pres">
      <dgm:prSet presAssocID="{8DF97943-1413-441E-9E57-609D5DA9B570}" presName="vert1" presStyleCnt="0"/>
      <dgm:spPr/>
    </dgm:pt>
  </dgm:ptLst>
  <dgm:cxnLst>
    <dgm:cxn modelId="{AC610E02-2E83-4EFF-B7F5-C197CE32BFBB}" srcId="{61AF58FD-A752-4982-8977-493451DC5E30}" destId="{F204901A-F959-43F7-B837-E878E81587F2}" srcOrd="11" destOrd="0" parTransId="{7C37D509-8F4D-4FF3-BAC1-818DC0483CDA}" sibTransId="{B32673C9-C687-49C7-A66F-E6507E412C52}"/>
    <dgm:cxn modelId="{CCA69005-9775-432A-8FD2-81BCDE42FB9B}" srcId="{61AF58FD-A752-4982-8977-493451DC5E30}" destId="{C6B695EA-A36A-4349-9FCE-4CB715C7D139}" srcOrd="10" destOrd="0" parTransId="{61E1965F-0BD3-4F8E-9981-E472D5BB7CBA}" sibTransId="{7674342B-2AEF-42C7-915A-C672E947417D}"/>
    <dgm:cxn modelId="{9186D00C-E332-4D70-852A-BEE565CC5509}" srcId="{61AF58FD-A752-4982-8977-493451DC5E30}" destId="{E04DDEF5-60D4-4C06-B254-87BF696B1FE4}" srcOrd="13" destOrd="0" parTransId="{4697F8C8-F9C1-4163-8390-5B5DA91FFE35}" sibTransId="{4A83FD5D-00B0-4006-90A8-FFE0072354E1}"/>
    <dgm:cxn modelId="{293B510D-3F7C-483F-A2A6-F29B6C7586EA}" srcId="{61AF58FD-A752-4982-8977-493451DC5E30}" destId="{FF3979D0-D7FF-474C-8497-7D627EC6B5A8}" srcOrd="12" destOrd="0" parTransId="{7182F491-F163-4981-BAFD-7EF5ABEBD56E}" sibTransId="{3BE40FC3-8B56-4A83-A3B4-801E60D14217}"/>
    <dgm:cxn modelId="{D42F4C15-B4E3-41F8-A8C6-DB06427C8D3F}" srcId="{61AF58FD-A752-4982-8977-493451DC5E30}" destId="{98896171-BD1F-4FC7-AE64-F944A5642AD1}" srcOrd="0" destOrd="0" parTransId="{96817EF9-B628-4B6E-93FF-8A72B869C3A5}" sibTransId="{434B95C9-ADA3-49F1-B7F6-290AA7B8BAC9}"/>
    <dgm:cxn modelId="{C260F32B-1552-4825-A9B9-B8C024FB93AB}" type="presOf" srcId="{40C46BFA-1B02-4FB0-AC90-539D94523F70}" destId="{39B8BED8-93C9-4121-9762-4778A92674A6}" srcOrd="0" destOrd="0" presId="urn:microsoft.com/office/officeart/2008/layout/LinedList"/>
    <dgm:cxn modelId="{35C96D31-78B4-4688-948F-616903F9319D}" srcId="{61AF58FD-A752-4982-8977-493451DC5E30}" destId="{BDA32932-7033-4B64-9CB2-3C96780CC2C9}" srcOrd="3" destOrd="0" parTransId="{9217A411-0C9C-4B4B-BBA4-AFBB0C3DDEC3}" sibTransId="{330E1881-E6CB-4E31-B4FD-93C6A6534FBA}"/>
    <dgm:cxn modelId="{03074035-56BD-4746-B522-76978010646F}" type="presOf" srcId="{8DF97943-1413-441E-9E57-609D5DA9B570}" destId="{B8266E09-66E4-48B7-B425-724226EB78B1}" srcOrd="0" destOrd="0" presId="urn:microsoft.com/office/officeart/2008/layout/LinedList"/>
    <dgm:cxn modelId="{DFD81037-937B-46D3-95B6-9BD5591F8ABE}" srcId="{61AF58FD-A752-4982-8977-493451DC5E30}" destId="{200FC96A-F76F-4F2F-B984-7F010FC7A0E2}" srcOrd="6" destOrd="0" parTransId="{F1326FB1-9D9B-4C15-B719-640152F234EF}" sibTransId="{29ED52D0-2191-462C-ABDF-D165862EC9A0}"/>
    <dgm:cxn modelId="{BEC13F39-6E23-45A6-B944-C1D8BDD4003B}" type="presOf" srcId="{61AF58FD-A752-4982-8977-493451DC5E30}" destId="{FE9951C8-394C-40E2-931C-2303EFF0DB22}" srcOrd="0" destOrd="0" presId="urn:microsoft.com/office/officeart/2008/layout/LinedList"/>
    <dgm:cxn modelId="{B130295C-C323-45BF-894D-D367607347E1}" srcId="{61AF58FD-A752-4982-8977-493451DC5E30}" destId="{8DF97943-1413-441E-9E57-609D5DA9B570}" srcOrd="14" destOrd="0" parTransId="{7E68EC8F-EE32-4BC4-96C1-1019A0E29773}" sibTransId="{24646CD8-A9F6-471A-8601-9D48DC48822E}"/>
    <dgm:cxn modelId="{33421E63-6A13-4349-8529-482660BD5AA0}" type="presOf" srcId="{200FC96A-F76F-4F2F-B984-7F010FC7A0E2}" destId="{EF6C656D-0281-4D3C-A18B-07461B2F6A0F}" srcOrd="0" destOrd="0" presId="urn:microsoft.com/office/officeart/2008/layout/LinedList"/>
    <dgm:cxn modelId="{E6F31958-A97D-4A1E-ACB2-61D2D68D3454}" type="presOf" srcId="{BFA65025-798F-483C-BC92-8816F0BFB9E3}" destId="{9CBF0DE2-A35C-4780-A970-375089C57D89}" srcOrd="0" destOrd="0" presId="urn:microsoft.com/office/officeart/2008/layout/LinedList"/>
    <dgm:cxn modelId="{1B7B2B7B-B027-4637-B7C4-E97C7F0306DD}" type="presOf" srcId="{C6B695EA-A36A-4349-9FCE-4CB715C7D139}" destId="{4A05B777-7E87-434A-B595-8ABE427159F4}" srcOrd="0" destOrd="0" presId="urn:microsoft.com/office/officeart/2008/layout/LinedList"/>
    <dgm:cxn modelId="{0952007E-D44A-4E6D-8FA2-D3E34FA15B99}" type="presOf" srcId="{F6C1F5DF-830B-4973-A99F-5F23F9157B37}" destId="{4DECCFF6-35E2-441A-8DBA-C8DEABBCCB71}" srcOrd="0" destOrd="0" presId="urn:microsoft.com/office/officeart/2008/layout/LinedList"/>
    <dgm:cxn modelId="{1965898F-62ED-4790-86DE-C7D15385B7D3}" srcId="{61AF58FD-A752-4982-8977-493451DC5E30}" destId="{59C66A41-F385-48AA-9C35-C4E8420BDC93}" srcOrd="7" destOrd="0" parTransId="{D21EF2AE-1D7D-41AE-B588-F0C38077AB1A}" sibTransId="{662E6B01-0A62-4F24-BE4F-A2F5195C2414}"/>
    <dgm:cxn modelId="{71ED6C92-2E47-4A96-A791-D4A94769B5F2}" type="presOf" srcId="{BDA32932-7033-4B64-9CB2-3C96780CC2C9}" destId="{45683201-3B2E-428D-B692-9A071817A7B7}" srcOrd="0" destOrd="0" presId="urn:microsoft.com/office/officeart/2008/layout/LinedList"/>
    <dgm:cxn modelId="{87F1AE94-36CF-48AF-A466-03B2822C3468}" srcId="{61AF58FD-A752-4982-8977-493451DC5E30}" destId="{40C46BFA-1B02-4FB0-AC90-539D94523F70}" srcOrd="5" destOrd="0" parTransId="{A2C15DB7-E255-4805-8153-19FCA62C57DC}" sibTransId="{A2D03054-F899-47F5-A1A9-63F72EBDF8DC}"/>
    <dgm:cxn modelId="{5A3FC096-0D15-4764-B836-361A7F022F91}" type="presOf" srcId="{FF3979D0-D7FF-474C-8497-7D627EC6B5A8}" destId="{CB5995E4-B1C0-4C54-A534-E4D1048680D8}" srcOrd="0" destOrd="0" presId="urn:microsoft.com/office/officeart/2008/layout/LinedList"/>
    <dgm:cxn modelId="{B37FEC98-1BF4-493D-892A-3271D63CD47D}" type="presOf" srcId="{98896171-BD1F-4FC7-AE64-F944A5642AD1}" destId="{EE02CFD2-D357-4F88-ADBE-89CC9BD05193}" srcOrd="0" destOrd="0" presId="urn:microsoft.com/office/officeart/2008/layout/LinedList"/>
    <dgm:cxn modelId="{EA2CCE99-D70A-4F55-9E20-ABD0D5421DD8}" srcId="{61AF58FD-A752-4982-8977-493451DC5E30}" destId="{64AD07B2-ADA6-4A2B-B7ED-606C3C36E1D8}" srcOrd="1" destOrd="0" parTransId="{F925C675-24F8-4499-A7E7-A303AAAECCFD}" sibTransId="{7132BDBC-DCBF-4019-9292-5A62CC312A86}"/>
    <dgm:cxn modelId="{76C91CAB-9C34-4EFE-AF3B-2E76797FBFEF}" type="presOf" srcId="{CB59482B-0AED-43CF-A6DA-064784AE0DCE}" destId="{4FE42D16-A9FB-4451-AFF3-22A162B4F453}" srcOrd="0" destOrd="0" presId="urn:microsoft.com/office/officeart/2008/layout/LinedList"/>
    <dgm:cxn modelId="{A0897BAF-6F78-4A5E-B60A-CD848440F6D9}" srcId="{61AF58FD-A752-4982-8977-493451DC5E30}" destId="{CB59482B-0AED-43CF-A6DA-064784AE0DCE}" srcOrd="8" destOrd="0" parTransId="{A2B44C2E-515D-4656-B59B-95BE1C79CBA3}" sibTransId="{BE45CB66-8CB9-4DA9-A5B4-5545274DFDFE}"/>
    <dgm:cxn modelId="{041574B0-B8E6-453C-B3EF-694A965C5DDC}" type="presOf" srcId="{59C66A41-F385-48AA-9C35-C4E8420BDC93}" destId="{4328FCFB-6F4F-450B-96F9-A115992F9BDF}" srcOrd="0" destOrd="0" presId="urn:microsoft.com/office/officeart/2008/layout/LinedList"/>
    <dgm:cxn modelId="{C1C0F0B4-7223-45CA-9C1E-C4E984FE6526}" type="presOf" srcId="{E04DDEF5-60D4-4C06-B254-87BF696B1FE4}" destId="{B4131AF0-35BA-4C6D-BCD7-848A471B3D8C}" srcOrd="0" destOrd="0" presId="urn:microsoft.com/office/officeart/2008/layout/LinedList"/>
    <dgm:cxn modelId="{3DCBF2BD-7DF5-4877-BC92-522F152EFCC1}" type="presOf" srcId="{64AD07B2-ADA6-4A2B-B7ED-606C3C36E1D8}" destId="{EF5A3048-CF65-4BD3-B534-0B3639C81C98}" srcOrd="0" destOrd="0" presId="urn:microsoft.com/office/officeart/2008/layout/LinedList"/>
    <dgm:cxn modelId="{646F60D1-FA48-41AC-992B-06AAC6F34FF4}" type="presOf" srcId="{F204901A-F959-43F7-B837-E878E81587F2}" destId="{C576995D-FFF7-460F-B0B3-453409B61C62}" srcOrd="0" destOrd="0" presId="urn:microsoft.com/office/officeart/2008/layout/LinedList"/>
    <dgm:cxn modelId="{9B7EF5E4-16EF-45B5-ADAB-D6DE5D57AD80}" srcId="{61AF58FD-A752-4982-8977-493451DC5E30}" destId="{F6C1F5DF-830B-4973-A99F-5F23F9157B37}" srcOrd="4" destOrd="0" parTransId="{8E9446B0-4986-433D-BE1F-65148227C339}" sibTransId="{1848AE09-313D-434E-9604-0533B84C8200}"/>
    <dgm:cxn modelId="{C82B20EB-DE98-40A1-B765-212C9FF44736}" type="presOf" srcId="{6CA6EB4B-864B-405F-924D-0AAB399F296B}" destId="{14B4F350-3BBF-4EF4-90BC-A7C23621F539}" srcOrd="0" destOrd="0" presId="urn:microsoft.com/office/officeart/2008/layout/LinedList"/>
    <dgm:cxn modelId="{EA811CFA-478C-496B-863C-8F4B74F981BF}" srcId="{61AF58FD-A752-4982-8977-493451DC5E30}" destId="{BFA65025-798F-483C-BC92-8816F0BFB9E3}" srcOrd="9" destOrd="0" parTransId="{C720E66B-3360-4F58-A918-C56E1B8A28D0}" sibTransId="{28F8C0A8-FE1F-4301-803B-E7DB57DCEF0E}"/>
    <dgm:cxn modelId="{855327FD-E1B2-425C-A7F8-038D1E500ED9}" srcId="{61AF58FD-A752-4982-8977-493451DC5E30}" destId="{6CA6EB4B-864B-405F-924D-0AAB399F296B}" srcOrd="2" destOrd="0" parTransId="{1C66A5C0-8913-426E-8A03-B36CE9149038}" sibTransId="{79C2FA8D-186D-4DEF-AC77-02D59388A3A2}"/>
    <dgm:cxn modelId="{C0483E94-30E2-4B2C-BC81-4AC8A66CA89E}" type="presParOf" srcId="{FE9951C8-394C-40E2-931C-2303EFF0DB22}" destId="{1BFD8500-A5C9-41E0-90B7-C837F18C2806}" srcOrd="0" destOrd="0" presId="urn:microsoft.com/office/officeart/2008/layout/LinedList"/>
    <dgm:cxn modelId="{A58D79A6-9681-4A84-9734-C598F9AECFDB}" type="presParOf" srcId="{FE9951C8-394C-40E2-931C-2303EFF0DB22}" destId="{DF44F1CC-DCFF-40B5-B783-4F933025C3A1}" srcOrd="1" destOrd="0" presId="urn:microsoft.com/office/officeart/2008/layout/LinedList"/>
    <dgm:cxn modelId="{2C1E18F6-A8CD-490B-B84E-0BF2CC8C8B2F}" type="presParOf" srcId="{DF44F1CC-DCFF-40B5-B783-4F933025C3A1}" destId="{EE02CFD2-D357-4F88-ADBE-89CC9BD05193}" srcOrd="0" destOrd="0" presId="urn:microsoft.com/office/officeart/2008/layout/LinedList"/>
    <dgm:cxn modelId="{FE323513-6C5A-428E-BE61-BC204CCBAD40}" type="presParOf" srcId="{DF44F1CC-DCFF-40B5-B783-4F933025C3A1}" destId="{D29B45B2-7F83-4557-8A77-E193B5D8DB40}" srcOrd="1" destOrd="0" presId="urn:microsoft.com/office/officeart/2008/layout/LinedList"/>
    <dgm:cxn modelId="{77CDB9BF-BE19-4E9C-B06B-DACE6463E107}" type="presParOf" srcId="{FE9951C8-394C-40E2-931C-2303EFF0DB22}" destId="{76FD0A6F-248E-4D80-B562-77AEFCEE1999}" srcOrd="2" destOrd="0" presId="urn:microsoft.com/office/officeart/2008/layout/LinedList"/>
    <dgm:cxn modelId="{BA1E06B0-F66D-481B-854A-2548C0CD482B}" type="presParOf" srcId="{FE9951C8-394C-40E2-931C-2303EFF0DB22}" destId="{52820BDE-38A4-43B3-8451-4F3BCA0C999B}" srcOrd="3" destOrd="0" presId="urn:microsoft.com/office/officeart/2008/layout/LinedList"/>
    <dgm:cxn modelId="{33A5AF3C-012C-4B1B-A2B5-09020CA605F7}" type="presParOf" srcId="{52820BDE-38A4-43B3-8451-4F3BCA0C999B}" destId="{EF5A3048-CF65-4BD3-B534-0B3639C81C98}" srcOrd="0" destOrd="0" presId="urn:microsoft.com/office/officeart/2008/layout/LinedList"/>
    <dgm:cxn modelId="{35CF0553-A174-43A0-8E45-02B08AE885A8}" type="presParOf" srcId="{52820BDE-38A4-43B3-8451-4F3BCA0C999B}" destId="{F778CA94-01DA-46AA-8FFF-5254F51E236D}" srcOrd="1" destOrd="0" presId="urn:microsoft.com/office/officeart/2008/layout/LinedList"/>
    <dgm:cxn modelId="{C71D1F5D-48D0-495F-8986-BC792D38536A}" type="presParOf" srcId="{FE9951C8-394C-40E2-931C-2303EFF0DB22}" destId="{81F69F14-BB5C-42A1-B0AF-1C1735C15C85}" srcOrd="4" destOrd="0" presId="urn:microsoft.com/office/officeart/2008/layout/LinedList"/>
    <dgm:cxn modelId="{44705B5F-B95B-46D4-99C0-9971ADC1BDC1}" type="presParOf" srcId="{FE9951C8-394C-40E2-931C-2303EFF0DB22}" destId="{89CCABF3-2D23-4A51-A605-E81D1E30CE52}" srcOrd="5" destOrd="0" presId="urn:microsoft.com/office/officeart/2008/layout/LinedList"/>
    <dgm:cxn modelId="{2AB0210A-FFEA-47BD-A8E9-7830FD9B436D}" type="presParOf" srcId="{89CCABF3-2D23-4A51-A605-E81D1E30CE52}" destId="{14B4F350-3BBF-4EF4-90BC-A7C23621F539}" srcOrd="0" destOrd="0" presId="urn:microsoft.com/office/officeart/2008/layout/LinedList"/>
    <dgm:cxn modelId="{6676C04E-ECA4-4F7F-8FCF-30CB1B75B272}" type="presParOf" srcId="{89CCABF3-2D23-4A51-A605-E81D1E30CE52}" destId="{A0FA38C4-B2A1-4678-9FB2-E93E71128910}" srcOrd="1" destOrd="0" presId="urn:microsoft.com/office/officeart/2008/layout/LinedList"/>
    <dgm:cxn modelId="{27413E05-A987-45AD-9E30-DDA89CB0E149}" type="presParOf" srcId="{FE9951C8-394C-40E2-931C-2303EFF0DB22}" destId="{9D854FC4-6E85-4680-B539-5D32871C0DEC}" srcOrd="6" destOrd="0" presId="urn:microsoft.com/office/officeart/2008/layout/LinedList"/>
    <dgm:cxn modelId="{630302FE-A927-4D20-A3D2-F177301C2A46}" type="presParOf" srcId="{FE9951C8-394C-40E2-931C-2303EFF0DB22}" destId="{F7DF1FF0-145D-465F-9468-789802BD616B}" srcOrd="7" destOrd="0" presId="urn:microsoft.com/office/officeart/2008/layout/LinedList"/>
    <dgm:cxn modelId="{C820ACEC-FB8B-45E9-889B-AA7FF6FC383E}" type="presParOf" srcId="{F7DF1FF0-145D-465F-9468-789802BD616B}" destId="{45683201-3B2E-428D-B692-9A071817A7B7}" srcOrd="0" destOrd="0" presId="urn:microsoft.com/office/officeart/2008/layout/LinedList"/>
    <dgm:cxn modelId="{520DF999-E89B-4BCC-A56F-C7BA2B4847AD}" type="presParOf" srcId="{F7DF1FF0-145D-465F-9468-789802BD616B}" destId="{DCB4B79C-32DB-463F-B7ED-D8B52B5E9BA5}" srcOrd="1" destOrd="0" presId="urn:microsoft.com/office/officeart/2008/layout/LinedList"/>
    <dgm:cxn modelId="{1B1680C9-FC0D-4CAB-9597-121F998AB3F5}" type="presParOf" srcId="{FE9951C8-394C-40E2-931C-2303EFF0DB22}" destId="{647BB89E-9C19-4759-9463-5E423708925C}" srcOrd="8" destOrd="0" presId="urn:microsoft.com/office/officeart/2008/layout/LinedList"/>
    <dgm:cxn modelId="{7A8E71AD-9F8F-460F-8D13-ACD5BD51919D}" type="presParOf" srcId="{FE9951C8-394C-40E2-931C-2303EFF0DB22}" destId="{26FF9C8A-08A8-46AC-B36A-78AC5A057639}" srcOrd="9" destOrd="0" presId="urn:microsoft.com/office/officeart/2008/layout/LinedList"/>
    <dgm:cxn modelId="{291957F0-BB2F-495A-B116-4EEBA2DEBADE}" type="presParOf" srcId="{26FF9C8A-08A8-46AC-B36A-78AC5A057639}" destId="{4DECCFF6-35E2-441A-8DBA-C8DEABBCCB71}" srcOrd="0" destOrd="0" presId="urn:microsoft.com/office/officeart/2008/layout/LinedList"/>
    <dgm:cxn modelId="{89417C60-DB27-486F-A1BC-F922FDBAAF84}" type="presParOf" srcId="{26FF9C8A-08A8-46AC-B36A-78AC5A057639}" destId="{458B8D48-8F6D-4273-AE83-99255FC8F19C}" srcOrd="1" destOrd="0" presId="urn:microsoft.com/office/officeart/2008/layout/LinedList"/>
    <dgm:cxn modelId="{59900C3A-0318-4E00-8990-3C7AC3FF7309}" type="presParOf" srcId="{FE9951C8-394C-40E2-931C-2303EFF0DB22}" destId="{B39C9109-B265-4987-9C49-6DB4C751B1BB}" srcOrd="10" destOrd="0" presId="urn:microsoft.com/office/officeart/2008/layout/LinedList"/>
    <dgm:cxn modelId="{A3997AC8-113D-411A-9614-CFE5C55B5E48}" type="presParOf" srcId="{FE9951C8-394C-40E2-931C-2303EFF0DB22}" destId="{17002D55-D1BE-4FCC-AD0B-FA65723387AD}" srcOrd="11" destOrd="0" presId="urn:microsoft.com/office/officeart/2008/layout/LinedList"/>
    <dgm:cxn modelId="{3D2F5CA4-4BD1-46AE-8F89-A2AB56108304}" type="presParOf" srcId="{17002D55-D1BE-4FCC-AD0B-FA65723387AD}" destId="{39B8BED8-93C9-4121-9762-4778A92674A6}" srcOrd="0" destOrd="0" presId="urn:microsoft.com/office/officeart/2008/layout/LinedList"/>
    <dgm:cxn modelId="{40CE80F9-122F-4A6C-97D4-39601D0D5CA8}" type="presParOf" srcId="{17002D55-D1BE-4FCC-AD0B-FA65723387AD}" destId="{09E2B39C-0474-4F1F-8046-F08226E17D32}" srcOrd="1" destOrd="0" presId="urn:microsoft.com/office/officeart/2008/layout/LinedList"/>
    <dgm:cxn modelId="{EEC68924-EA18-4DDB-9EEB-6E4122C0AFE4}" type="presParOf" srcId="{FE9951C8-394C-40E2-931C-2303EFF0DB22}" destId="{7D7D25D2-35D1-49B1-8EC2-E87E76CF5FEF}" srcOrd="12" destOrd="0" presId="urn:microsoft.com/office/officeart/2008/layout/LinedList"/>
    <dgm:cxn modelId="{354FB7FD-1BA1-414A-BC6E-E7F648E4F982}" type="presParOf" srcId="{FE9951C8-394C-40E2-931C-2303EFF0DB22}" destId="{BAE88B60-92B3-4B6B-A8F9-3A540629E1D3}" srcOrd="13" destOrd="0" presId="urn:microsoft.com/office/officeart/2008/layout/LinedList"/>
    <dgm:cxn modelId="{BA72AE3B-7BAC-4471-B0FE-176EA5BBBB18}" type="presParOf" srcId="{BAE88B60-92B3-4B6B-A8F9-3A540629E1D3}" destId="{EF6C656D-0281-4D3C-A18B-07461B2F6A0F}" srcOrd="0" destOrd="0" presId="urn:microsoft.com/office/officeart/2008/layout/LinedList"/>
    <dgm:cxn modelId="{F0E8541D-7529-495E-B452-A40D7BD11ED5}" type="presParOf" srcId="{BAE88B60-92B3-4B6B-A8F9-3A540629E1D3}" destId="{A59A2D44-C942-4FC0-8C00-D971393A6BC2}" srcOrd="1" destOrd="0" presId="urn:microsoft.com/office/officeart/2008/layout/LinedList"/>
    <dgm:cxn modelId="{49985DA4-F47A-4823-A180-E0AC2A55FF74}" type="presParOf" srcId="{FE9951C8-394C-40E2-931C-2303EFF0DB22}" destId="{72D1C3AB-CDD1-4C96-BEC6-1EF8455A2BD2}" srcOrd="14" destOrd="0" presId="urn:microsoft.com/office/officeart/2008/layout/LinedList"/>
    <dgm:cxn modelId="{18999384-E063-4FA9-9E45-8ED42FAFB00E}" type="presParOf" srcId="{FE9951C8-394C-40E2-931C-2303EFF0DB22}" destId="{1E884F3C-5E18-4BCA-8428-2D998A178FC8}" srcOrd="15" destOrd="0" presId="urn:microsoft.com/office/officeart/2008/layout/LinedList"/>
    <dgm:cxn modelId="{4689D19C-932B-497C-B723-44038F6AB314}" type="presParOf" srcId="{1E884F3C-5E18-4BCA-8428-2D998A178FC8}" destId="{4328FCFB-6F4F-450B-96F9-A115992F9BDF}" srcOrd="0" destOrd="0" presId="urn:microsoft.com/office/officeart/2008/layout/LinedList"/>
    <dgm:cxn modelId="{F0B9D6A5-716E-4C12-A5D7-892D3A33CE60}" type="presParOf" srcId="{1E884F3C-5E18-4BCA-8428-2D998A178FC8}" destId="{157CB742-894A-453E-80C9-88C69828B458}" srcOrd="1" destOrd="0" presId="urn:microsoft.com/office/officeart/2008/layout/LinedList"/>
    <dgm:cxn modelId="{C48CE83B-1F03-4BE2-8481-F57BA0EE4A69}" type="presParOf" srcId="{FE9951C8-394C-40E2-931C-2303EFF0DB22}" destId="{03572EA1-4411-4484-B86D-489C5A6FCCA6}" srcOrd="16" destOrd="0" presId="urn:microsoft.com/office/officeart/2008/layout/LinedList"/>
    <dgm:cxn modelId="{D89C0B03-E9DD-4DF9-800D-5492A8BDB23E}" type="presParOf" srcId="{FE9951C8-394C-40E2-931C-2303EFF0DB22}" destId="{95DE49B9-7D72-40C8-B085-929B70692DCA}" srcOrd="17" destOrd="0" presId="urn:microsoft.com/office/officeart/2008/layout/LinedList"/>
    <dgm:cxn modelId="{01F3D53A-0ACD-4863-835F-54BC40884852}" type="presParOf" srcId="{95DE49B9-7D72-40C8-B085-929B70692DCA}" destId="{4FE42D16-A9FB-4451-AFF3-22A162B4F453}" srcOrd="0" destOrd="0" presId="urn:microsoft.com/office/officeart/2008/layout/LinedList"/>
    <dgm:cxn modelId="{6D5C57FF-CA57-4A1E-813A-C903D689A868}" type="presParOf" srcId="{95DE49B9-7D72-40C8-B085-929B70692DCA}" destId="{3253B572-EC41-4DEC-BA12-90BCBAA46851}" srcOrd="1" destOrd="0" presId="urn:microsoft.com/office/officeart/2008/layout/LinedList"/>
    <dgm:cxn modelId="{E3ED5335-F4BD-4733-B88D-3BAD52DF9508}" type="presParOf" srcId="{FE9951C8-394C-40E2-931C-2303EFF0DB22}" destId="{28750300-E2B3-4136-9A1D-C5D8FEA9F8D6}" srcOrd="18" destOrd="0" presId="urn:microsoft.com/office/officeart/2008/layout/LinedList"/>
    <dgm:cxn modelId="{C44895BF-4546-43C9-AC12-671FC3EE0BCC}" type="presParOf" srcId="{FE9951C8-394C-40E2-931C-2303EFF0DB22}" destId="{824626C4-FFFC-433C-9B49-6540F141149A}" srcOrd="19" destOrd="0" presId="urn:microsoft.com/office/officeart/2008/layout/LinedList"/>
    <dgm:cxn modelId="{3F7E81C9-156B-4AD5-8E94-23973CD68FDE}" type="presParOf" srcId="{824626C4-FFFC-433C-9B49-6540F141149A}" destId="{9CBF0DE2-A35C-4780-A970-375089C57D89}" srcOrd="0" destOrd="0" presId="urn:microsoft.com/office/officeart/2008/layout/LinedList"/>
    <dgm:cxn modelId="{8C917881-5BCB-432A-BD38-568E25D4E962}" type="presParOf" srcId="{824626C4-FFFC-433C-9B49-6540F141149A}" destId="{D6FA0CC5-3D0D-471B-BC08-BEEB4F9C80F3}" srcOrd="1" destOrd="0" presId="urn:microsoft.com/office/officeart/2008/layout/LinedList"/>
    <dgm:cxn modelId="{A78E9CA4-7274-4826-BBF7-0FF3BB06F93D}" type="presParOf" srcId="{FE9951C8-394C-40E2-931C-2303EFF0DB22}" destId="{844ED15D-28CD-4440-89E9-1F1BFAAF21F6}" srcOrd="20" destOrd="0" presId="urn:microsoft.com/office/officeart/2008/layout/LinedList"/>
    <dgm:cxn modelId="{60E63BAE-37CB-4DB0-AF05-6EC9A3ABD4ED}" type="presParOf" srcId="{FE9951C8-394C-40E2-931C-2303EFF0DB22}" destId="{B6F9F75B-59BE-45C9-AF21-979B2FECA975}" srcOrd="21" destOrd="0" presId="urn:microsoft.com/office/officeart/2008/layout/LinedList"/>
    <dgm:cxn modelId="{36F758CD-025A-4E6D-82BC-0DE2D96EF4A3}" type="presParOf" srcId="{B6F9F75B-59BE-45C9-AF21-979B2FECA975}" destId="{4A05B777-7E87-434A-B595-8ABE427159F4}" srcOrd="0" destOrd="0" presId="urn:microsoft.com/office/officeart/2008/layout/LinedList"/>
    <dgm:cxn modelId="{62E2ABBA-D657-4063-975C-A4CB5F304B8E}" type="presParOf" srcId="{B6F9F75B-59BE-45C9-AF21-979B2FECA975}" destId="{2606BCD9-FBD3-45B0-9219-7C1FD32A5D81}" srcOrd="1" destOrd="0" presId="urn:microsoft.com/office/officeart/2008/layout/LinedList"/>
    <dgm:cxn modelId="{395476FE-1D19-4A6A-83D3-AE3C3C92E8FF}" type="presParOf" srcId="{FE9951C8-394C-40E2-931C-2303EFF0DB22}" destId="{11A18070-1B86-45F8-82C3-03CA6126830E}" srcOrd="22" destOrd="0" presId="urn:microsoft.com/office/officeart/2008/layout/LinedList"/>
    <dgm:cxn modelId="{610774D4-EE07-41E2-A605-49AD9F0594E9}" type="presParOf" srcId="{FE9951C8-394C-40E2-931C-2303EFF0DB22}" destId="{D044B51E-C723-480D-8679-292DE87C6C1E}" srcOrd="23" destOrd="0" presId="urn:microsoft.com/office/officeart/2008/layout/LinedList"/>
    <dgm:cxn modelId="{F084F48F-6355-4AD0-A028-93A0CD9DAA0D}" type="presParOf" srcId="{D044B51E-C723-480D-8679-292DE87C6C1E}" destId="{C576995D-FFF7-460F-B0B3-453409B61C62}" srcOrd="0" destOrd="0" presId="urn:microsoft.com/office/officeart/2008/layout/LinedList"/>
    <dgm:cxn modelId="{E5BA4788-62A5-4C45-BA4E-84A1ACFE003C}" type="presParOf" srcId="{D044B51E-C723-480D-8679-292DE87C6C1E}" destId="{187FF911-34ED-4BB3-A13D-473A023486F6}" srcOrd="1" destOrd="0" presId="urn:microsoft.com/office/officeart/2008/layout/LinedList"/>
    <dgm:cxn modelId="{782F147F-0FEC-4606-A54F-2108D6BA4C53}" type="presParOf" srcId="{FE9951C8-394C-40E2-931C-2303EFF0DB22}" destId="{AF8FC951-918A-4938-9373-B38CF87B3ECF}" srcOrd="24" destOrd="0" presId="urn:microsoft.com/office/officeart/2008/layout/LinedList"/>
    <dgm:cxn modelId="{7828F0BF-1EBB-4E97-AFDB-DE96AC4170ED}" type="presParOf" srcId="{FE9951C8-394C-40E2-931C-2303EFF0DB22}" destId="{61CFF248-2111-4FAA-B44D-F7F60B549463}" srcOrd="25" destOrd="0" presId="urn:microsoft.com/office/officeart/2008/layout/LinedList"/>
    <dgm:cxn modelId="{8E63F12F-83B8-45DE-B6FB-97A5D4C65EDB}" type="presParOf" srcId="{61CFF248-2111-4FAA-B44D-F7F60B549463}" destId="{CB5995E4-B1C0-4C54-A534-E4D1048680D8}" srcOrd="0" destOrd="0" presId="urn:microsoft.com/office/officeart/2008/layout/LinedList"/>
    <dgm:cxn modelId="{74E03954-1DF2-44BE-A1DC-D43B649BD183}" type="presParOf" srcId="{61CFF248-2111-4FAA-B44D-F7F60B549463}" destId="{297E08F0-168D-4C0D-A6AD-5B885C6BFEE1}" srcOrd="1" destOrd="0" presId="urn:microsoft.com/office/officeart/2008/layout/LinedList"/>
    <dgm:cxn modelId="{5EF728F2-44AF-400C-A5D8-8FD5D47108B3}" type="presParOf" srcId="{FE9951C8-394C-40E2-931C-2303EFF0DB22}" destId="{C797A0C4-D515-4F45-89A7-AF0B8B236C67}" srcOrd="26" destOrd="0" presId="urn:microsoft.com/office/officeart/2008/layout/LinedList"/>
    <dgm:cxn modelId="{70FDEA3E-D225-4503-B56D-328C7B370010}" type="presParOf" srcId="{FE9951C8-394C-40E2-931C-2303EFF0DB22}" destId="{106686F1-C77C-4ADB-A1E6-42BF8D5EDAA7}" srcOrd="27" destOrd="0" presId="urn:microsoft.com/office/officeart/2008/layout/LinedList"/>
    <dgm:cxn modelId="{03115085-E4B4-4474-B305-E51CE8601EB4}" type="presParOf" srcId="{106686F1-C77C-4ADB-A1E6-42BF8D5EDAA7}" destId="{B4131AF0-35BA-4C6D-BCD7-848A471B3D8C}" srcOrd="0" destOrd="0" presId="urn:microsoft.com/office/officeart/2008/layout/LinedList"/>
    <dgm:cxn modelId="{79F338B3-9900-4140-B10C-8378A2125A1D}" type="presParOf" srcId="{106686F1-C77C-4ADB-A1E6-42BF8D5EDAA7}" destId="{A7427732-CBD4-4C79-BB0C-5B98277B1651}" srcOrd="1" destOrd="0" presId="urn:microsoft.com/office/officeart/2008/layout/LinedList"/>
    <dgm:cxn modelId="{3900D513-84A6-47F8-BD66-8CD6C58841F2}" type="presParOf" srcId="{FE9951C8-394C-40E2-931C-2303EFF0DB22}" destId="{4584B2A7-4D49-42E1-A571-8EC022C05C18}" srcOrd="28" destOrd="0" presId="urn:microsoft.com/office/officeart/2008/layout/LinedList"/>
    <dgm:cxn modelId="{CDD5F83D-104D-47FB-8715-0FBFA1C14D12}" type="presParOf" srcId="{FE9951C8-394C-40E2-931C-2303EFF0DB22}" destId="{E89C5496-E7A5-42A7-9AE6-14DEB88731B0}" srcOrd="29" destOrd="0" presId="urn:microsoft.com/office/officeart/2008/layout/LinedList"/>
    <dgm:cxn modelId="{34303682-3D31-4258-A644-F191A675D45F}" type="presParOf" srcId="{E89C5496-E7A5-42A7-9AE6-14DEB88731B0}" destId="{B8266E09-66E4-48B7-B425-724226EB78B1}" srcOrd="0" destOrd="0" presId="urn:microsoft.com/office/officeart/2008/layout/LinedList"/>
    <dgm:cxn modelId="{79D52FC3-AA91-4E63-87AC-29202832F964}" type="presParOf" srcId="{E89C5496-E7A5-42A7-9AE6-14DEB88731B0}" destId="{A4AFC76D-39C6-4DE7-BD55-570E90036D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A8FB6B-6CC2-4A65-B7C7-9845533D1D4E}"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IN"/>
        </a:p>
      </dgm:t>
    </dgm:pt>
    <dgm:pt modelId="{6ACFA3F0-5FF6-444C-92B7-95382E1FF244}">
      <dgm:prSet/>
      <dgm:spPr/>
      <dgm:t>
        <a:bodyPr/>
        <a:lstStyle/>
        <a:p>
          <a:r>
            <a:rPr lang="en-US"/>
            <a:t>Aim</a:t>
          </a:r>
          <a:endParaRPr lang="en-IN"/>
        </a:p>
      </dgm:t>
    </dgm:pt>
    <dgm:pt modelId="{126808F5-2A33-4BF5-B178-97C8F4893E62}" type="parTrans" cxnId="{565E9035-5B5B-4B62-9BBB-3400DBED32DF}">
      <dgm:prSet/>
      <dgm:spPr/>
      <dgm:t>
        <a:bodyPr/>
        <a:lstStyle/>
        <a:p>
          <a:endParaRPr lang="en-IN"/>
        </a:p>
      </dgm:t>
    </dgm:pt>
    <dgm:pt modelId="{C5001D5D-27D6-41E3-9E89-7160DCBE6227}" type="sibTrans" cxnId="{565E9035-5B5B-4B62-9BBB-3400DBED32DF}">
      <dgm:prSet/>
      <dgm:spPr/>
      <dgm:t>
        <a:bodyPr/>
        <a:lstStyle/>
        <a:p>
          <a:endParaRPr lang="en-IN"/>
        </a:p>
      </dgm:t>
    </dgm:pt>
    <dgm:pt modelId="{96D401AF-6810-4792-92FF-6CFDE9B2D590}">
      <dgm:prSet/>
      <dgm:spPr/>
      <dgm:t>
        <a:bodyPr/>
        <a:lstStyle/>
        <a:p>
          <a:r>
            <a:rPr lang="en-US"/>
            <a:t>To perform exploratory data analysis (EDA) on the Airbnb NYC 2019 dataset to uncover patterns, clean anomalies, visualize trends, and generate actionable insights using statistical techniques.</a:t>
          </a:r>
          <a:endParaRPr lang="en-IN"/>
        </a:p>
      </dgm:t>
    </dgm:pt>
    <dgm:pt modelId="{952A0EB6-6876-467D-B177-F29BED1813AF}" type="parTrans" cxnId="{DF7B1BAC-BE37-4305-BA0B-1902CA35DB64}">
      <dgm:prSet/>
      <dgm:spPr/>
      <dgm:t>
        <a:bodyPr/>
        <a:lstStyle/>
        <a:p>
          <a:endParaRPr lang="en-IN"/>
        </a:p>
      </dgm:t>
    </dgm:pt>
    <dgm:pt modelId="{24C7AA81-0CC5-49A5-B31D-D3E9D9EB0FAC}" type="sibTrans" cxnId="{DF7B1BAC-BE37-4305-BA0B-1902CA35DB64}">
      <dgm:prSet/>
      <dgm:spPr/>
      <dgm:t>
        <a:bodyPr/>
        <a:lstStyle/>
        <a:p>
          <a:endParaRPr lang="en-IN"/>
        </a:p>
      </dgm:t>
    </dgm:pt>
    <dgm:pt modelId="{13ABB433-0752-42F1-8BAA-2F9018777434}">
      <dgm:prSet/>
      <dgm:spPr/>
      <dgm:t>
        <a:bodyPr/>
        <a:lstStyle/>
        <a:p>
          <a:r>
            <a:rPr lang="en-US"/>
            <a:t>Objectives</a:t>
          </a:r>
          <a:endParaRPr lang="en-IN"/>
        </a:p>
      </dgm:t>
    </dgm:pt>
    <dgm:pt modelId="{97D54148-B3C7-45F4-83F3-799D8A7F0DEB}" type="parTrans" cxnId="{5D192C12-46FA-4222-9BAF-9000B52D40B0}">
      <dgm:prSet/>
      <dgm:spPr/>
      <dgm:t>
        <a:bodyPr/>
        <a:lstStyle/>
        <a:p>
          <a:endParaRPr lang="en-IN"/>
        </a:p>
      </dgm:t>
    </dgm:pt>
    <dgm:pt modelId="{F136A913-E3B7-455F-A995-5C6E9B4F58DA}" type="sibTrans" cxnId="{5D192C12-46FA-4222-9BAF-9000B52D40B0}">
      <dgm:prSet/>
      <dgm:spPr/>
      <dgm:t>
        <a:bodyPr/>
        <a:lstStyle/>
        <a:p>
          <a:endParaRPr lang="en-IN"/>
        </a:p>
      </dgm:t>
    </dgm:pt>
    <dgm:pt modelId="{47D4D910-CEC9-4CA1-9A83-5A0868B5A230}">
      <dgm:prSet/>
      <dgm:spPr/>
      <dgm:t>
        <a:bodyPr/>
        <a:lstStyle/>
        <a:p>
          <a:r>
            <a:rPr lang="en-US"/>
            <a:t>To clean and preprocess the dataset effectively</a:t>
          </a:r>
          <a:endParaRPr lang="en-IN"/>
        </a:p>
      </dgm:t>
    </dgm:pt>
    <dgm:pt modelId="{996280FF-9E80-43FD-84CF-CD3D9E6700EB}" type="parTrans" cxnId="{41879A56-6008-4DC2-85EF-D34D2C3B8728}">
      <dgm:prSet/>
      <dgm:spPr/>
      <dgm:t>
        <a:bodyPr/>
        <a:lstStyle/>
        <a:p>
          <a:endParaRPr lang="en-IN"/>
        </a:p>
      </dgm:t>
    </dgm:pt>
    <dgm:pt modelId="{E8C7BB0E-13B8-4E61-A501-BF32A6C0DC93}" type="sibTrans" cxnId="{41879A56-6008-4DC2-85EF-D34D2C3B8728}">
      <dgm:prSet/>
      <dgm:spPr/>
      <dgm:t>
        <a:bodyPr/>
        <a:lstStyle/>
        <a:p>
          <a:endParaRPr lang="en-IN"/>
        </a:p>
      </dgm:t>
    </dgm:pt>
    <dgm:pt modelId="{FC296834-487C-46CC-AB0A-A0996B8A8265}">
      <dgm:prSet/>
      <dgm:spPr/>
      <dgm:t>
        <a:bodyPr/>
        <a:lstStyle/>
        <a:p>
          <a:r>
            <a:rPr lang="en-US"/>
            <a:t>To identify key patterns and trends using EDA</a:t>
          </a:r>
          <a:endParaRPr lang="en-IN"/>
        </a:p>
      </dgm:t>
    </dgm:pt>
    <dgm:pt modelId="{9F3FA2F7-E62D-412D-B63D-4D6F2CC89388}" type="parTrans" cxnId="{B94DA6EF-AD24-4666-889E-46AB9BBA4F27}">
      <dgm:prSet/>
      <dgm:spPr/>
      <dgm:t>
        <a:bodyPr/>
        <a:lstStyle/>
        <a:p>
          <a:endParaRPr lang="en-IN"/>
        </a:p>
      </dgm:t>
    </dgm:pt>
    <dgm:pt modelId="{3E12089C-658B-43DF-BC5B-AC7EFDEDECB2}" type="sibTrans" cxnId="{B94DA6EF-AD24-4666-889E-46AB9BBA4F27}">
      <dgm:prSet/>
      <dgm:spPr/>
      <dgm:t>
        <a:bodyPr/>
        <a:lstStyle/>
        <a:p>
          <a:endParaRPr lang="en-IN"/>
        </a:p>
      </dgm:t>
    </dgm:pt>
    <dgm:pt modelId="{E8372077-8BE8-4EDF-9164-6A66453B20E7}">
      <dgm:prSet/>
      <dgm:spPr/>
      <dgm:t>
        <a:bodyPr/>
        <a:lstStyle/>
        <a:p>
          <a:r>
            <a:rPr lang="en-US"/>
            <a:t>To handle missing data and outliers appropriately</a:t>
          </a:r>
          <a:endParaRPr lang="en-IN"/>
        </a:p>
      </dgm:t>
    </dgm:pt>
    <dgm:pt modelId="{4DCF2EF1-CF50-4DF2-957D-7C81D295D66C}" type="parTrans" cxnId="{8B96DE84-D0AA-481C-93D3-F00B15DA0447}">
      <dgm:prSet/>
      <dgm:spPr/>
      <dgm:t>
        <a:bodyPr/>
        <a:lstStyle/>
        <a:p>
          <a:endParaRPr lang="en-IN"/>
        </a:p>
      </dgm:t>
    </dgm:pt>
    <dgm:pt modelId="{A40ACA67-FB1B-40C4-8C88-ED7E968E3B51}" type="sibTrans" cxnId="{8B96DE84-D0AA-481C-93D3-F00B15DA0447}">
      <dgm:prSet/>
      <dgm:spPr/>
      <dgm:t>
        <a:bodyPr/>
        <a:lstStyle/>
        <a:p>
          <a:endParaRPr lang="en-IN"/>
        </a:p>
      </dgm:t>
    </dgm:pt>
    <dgm:pt modelId="{A145F3FC-4BC7-48ED-B850-528E5E6F03F6}">
      <dgm:prSet/>
      <dgm:spPr/>
      <dgm:t>
        <a:bodyPr/>
        <a:lstStyle/>
        <a:p>
          <a:r>
            <a:rPr lang="en-US"/>
            <a:t>To visualize insights using statistical charts and graphs</a:t>
          </a:r>
          <a:endParaRPr lang="en-IN"/>
        </a:p>
      </dgm:t>
    </dgm:pt>
    <dgm:pt modelId="{1F8C996B-1E02-4410-8644-13951BB2DCB0}" type="parTrans" cxnId="{BFBCAE7D-3486-412A-8ABF-F199FBBAEF54}">
      <dgm:prSet/>
      <dgm:spPr/>
      <dgm:t>
        <a:bodyPr/>
        <a:lstStyle/>
        <a:p>
          <a:endParaRPr lang="en-IN"/>
        </a:p>
      </dgm:t>
    </dgm:pt>
    <dgm:pt modelId="{EF595955-1139-46B2-90C5-0EE3C37371EA}" type="sibTrans" cxnId="{BFBCAE7D-3486-412A-8ABF-F199FBBAEF54}">
      <dgm:prSet/>
      <dgm:spPr/>
      <dgm:t>
        <a:bodyPr/>
        <a:lstStyle/>
        <a:p>
          <a:endParaRPr lang="en-IN"/>
        </a:p>
      </dgm:t>
    </dgm:pt>
    <dgm:pt modelId="{FCC2B971-AF17-4846-AAB5-54ED7614768D}" type="pres">
      <dgm:prSet presAssocID="{3DA8FB6B-6CC2-4A65-B7C7-9845533D1D4E}" presName="linear" presStyleCnt="0">
        <dgm:presLayoutVars>
          <dgm:animLvl val="lvl"/>
          <dgm:resizeHandles val="exact"/>
        </dgm:presLayoutVars>
      </dgm:prSet>
      <dgm:spPr/>
    </dgm:pt>
    <dgm:pt modelId="{6399B4C5-4535-40CD-B49C-DDBC1E52332F}" type="pres">
      <dgm:prSet presAssocID="{6ACFA3F0-5FF6-444C-92B7-95382E1FF244}" presName="parentText" presStyleLbl="node1" presStyleIdx="0" presStyleCnt="2">
        <dgm:presLayoutVars>
          <dgm:chMax val="0"/>
          <dgm:bulletEnabled val="1"/>
        </dgm:presLayoutVars>
      </dgm:prSet>
      <dgm:spPr/>
    </dgm:pt>
    <dgm:pt modelId="{E8C9B9A1-01F1-405F-BC73-E636A3D2B9D9}" type="pres">
      <dgm:prSet presAssocID="{6ACFA3F0-5FF6-444C-92B7-95382E1FF244}" presName="childText" presStyleLbl="revTx" presStyleIdx="0" presStyleCnt="2">
        <dgm:presLayoutVars>
          <dgm:bulletEnabled val="1"/>
        </dgm:presLayoutVars>
      </dgm:prSet>
      <dgm:spPr/>
    </dgm:pt>
    <dgm:pt modelId="{797404BE-D7CC-43D0-B713-9D27F3815A9C}" type="pres">
      <dgm:prSet presAssocID="{13ABB433-0752-42F1-8BAA-2F9018777434}" presName="parentText" presStyleLbl="node1" presStyleIdx="1" presStyleCnt="2">
        <dgm:presLayoutVars>
          <dgm:chMax val="0"/>
          <dgm:bulletEnabled val="1"/>
        </dgm:presLayoutVars>
      </dgm:prSet>
      <dgm:spPr/>
    </dgm:pt>
    <dgm:pt modelId="{8C7A3B9C-5FC1-4F5B-A9AA-A29C42453C62}" type="pres">
      <dgm:prSet presAssocID="{13ABB433-0752-42F1-8BAA-2F9018777434}" presName="childText" presStyleLbl="revTx" presStyleIdx="1" presStyleCnt="2">
        <dgm:presLayoutVars>
          <dgm:bulletEnabled val="1"/>
        </dgm:presLayoutVars>
      </dgm:prSet>
      <dgm:spPr/>
    </dgm:pt>
  </dgm:ptLst>
  <dgm:cxnLst>
    <dgm:cxn modelId="{5D192C12-46FA-4222-9BAF-9000B52D40B0}" srcId="{3DA8FB6B-6CC2-4A65-B7C7-9845533D1D4E}" destId="{13ABB433-0752-42F1-8BAA-2F9018777434}" srcOrd="1" destOrd="0" parTransId="{97D54148-B3C7-45F4-83F3-799D8A7F0DEB}" sibTransId="{F136A913-E3B7-455F-A995-5C6E9B4F58DA}"/>
    <dgm:cxn modelId="{3C8B1E2A-AC15-4134-B21A-246887A2F8FD}" type="presOf" srcId="{3DA8FB6B-6CC2-4A65-B7C7-9845533D1D4E}" destId="{FCC2B971-AF17-4846-AAB5-54ED7614768D}" srcOrd="0" destOrd="0" presId="urn:microsoft.com/office/officeart/2005/8/layout/vList2"/>
    <dgm:cxn modelId="{565E9035-5B5B-4B62-9BBB-3400DBED32DF}" srcId="{3DA8FB6B-6CC2-4A65-B7C7-9845533D1D4E}" destId="{6ACFA3F0-5FF6-444C-92B7-95382E1FF244}" srcOrd="0" destOrd="0" parTransId="{126808F5-2A33-4BF5-B178-97C8F4893E62}" sibTransId="{C5001D5D-27D6-41E3-9E89-7160DCBE6227}"/>
    <dgm:cxn modelId="{84A6C636-C3BE-4FC1-B567-1317676252D5}" type="presOf" srcId="{A145F3FC-4BC7-48ED-B850-528E5E6F03F6}" destId="{8C7A3B9C-5FC1-4F5B-A9AA-A29C42453C62}" srcOrd="0" destOrd="3" presId="urn:microsoft.com/office/officeart/2005/8/layout/vList2"/>
    <dgm:cxn modelId="{51AEFA44-86A1-4D21-96ED-8AB15491BAFE}" type="presOf" srcId="{96D401AF-6810-4792-92FF-6CFDE9B2D590}" destId="{E8C9B9A1-01F1-405F-BC73-E636A3D2B9D9}" srcOrd="0" destOrd="0" presId="urn:microsoft.com/office/officeart/2005/8/layout/vList2"/>
    <dgm:cxn modelId="{40231C72-9DB3-44B2-ABA1-B74B7DA5D9CA}" type="presOf" srcId="{FC296834-487C-46CC-AB0A-A0996B8A8265}" destId="{8C7A3B9C-5FC1-4F5B-A9AA-A29C42453C62}" srcOrd="0" destOrd="1" presId="urn:microsoft.com/office/officeart/2005/8/layout/vList2"/>
    <dgm:cxn modelId="{41879A56-6008-4DC2-85EF-D34D2C3B8728}" srcId="{13ABB433-0752-42F1-8BAA-2F9018777434}" destId="{47D4D910-CEC9-4CA1-9A83-5A0868B5A230}" srcOrd="0" destOrd="0" parTransId="{996280FF-9E80-43FD-84CF-CD3D9E6700EB}" sibTransId="{E8C7BB0E-13B8-4E61-A501-BF32A6C0DC93}"/>
    <dgm:cxn modelId="{3B415E77-A321-4CE8-925B-D1732D0BCA61}" type="presOf" srcId="{6ACFA3F0-5FF6-444C-92B7-95382E1FF244}" destId="{6399B4C5-4535-40CD-B49C-DDBC1E52332F}" srcOrd="0" destOrd="0" presId="urn:microsoft.com/office/officeart/2005/8/layout/vList2"/>
    <dgm:cxn modelId="{7ADCD257-47A9-4B10-913C-28EBA2B0A0FA}" type="presOf" srcId="{E8372077-8BE8-4EDF-9164-6A66453B20E7}" destId="{8C7A3B9C-5FC1-4F5B-A9AA-A29C42453C62}" srcOrd="0" destOrd="2" presId="urn:microsoft.com/office/officeart/2005/8/layout/vList2"/>
    <dgm:cxn modelId="{1E1C4C7A-0B44-4441-A098-55B3685A93AD}" type="presOf" srcId="{47D4D910-CEC9-4CA1-9A83-5A0868B5A230}" destId="{8C7A3B9C-5FC1-4F5B-A9AA-A29C42453C62}" srcOrd="0" destOrd="0" presId="urn:microsoft.com/office/officeart/2005/8/layout/vList2"/>
    <dgm:cxn modelId="{BFBCAE7D-3486-412A-8ABF-F199FBBAEF54}" srcId="{13ABB433-0752-42F1-8BAA-2F9018777434}" destId="{A145F3FC-4BC7-48ED-B850-528E5E6F03F6}" srcOrd="3" destOrd="0" parTransId="{1F8C996B-1E02-4410-8644-13951BB2DCB0}" sibTransId="{EF595955-1139-46B2-90C5-0EE3C37371EA}"/>
    <dgm:cxn modelId="{8B96DE84-D0AA-481C-93D3-F00B15DA0447}" srcId="{13ABB433-0752-42F1-8BAA-2F9018777434}" destId="{E8372077-8BE8-4EDF-9164-6A66453B20E7}" srcOrd="2" destOrd="0" parTransId="{4DCF2EF1-CF50-4DF2-957D-7C81D295D66C}" sibTransId="{A40ACA67-FB1B-40C4-8C88-ED7E968E3B51}"/>
    <dgm:cxn modelId="{5D989288-FBA3-4952-9CB3-F6804759784E}" type="presOf" srcId="{13ABB433-0752-42F1-8BAA-2F9018777434}" destId="{797404BE-D7CC-43D0-B713-9D27F3815A9C}" srcOrd="0" destOrd="0" presId="urn:microsoft.com/office/officeart/2005/8/layout/vList2"/>
    <dgm:cxn modelId="{DF7B1BAC-BE37-4305-BA0B-1902CA35DB64}" srcId="{6ACFA3F0-5FF6-444C-92B7-95382E1FF244}" destId="{96D401AF-6810-4792-92FF-6CFDE9B2D590}" srcOrd="0" destOrd="0" parTransId="{952A0EB6-6876-467D-B177-F29BED1813AF}" sibTransId="{24C7AA81-0CC5-49A5-B31D-D3E9D9EB0FAC}"/>
    <dgm:cxn modelId="{B94DA6EF-AD24-4666-889E-46AB9BBA4F27}" srcId="{13ABB433-0752-42F1-8BAA-2F9018777434}" destId="{FC296834-487C-46CC-AB0A-A0996B8A8265}" srcOrd="1" destOrd="0" parTransId="{9F3FA2F7-E62D-412D-B63D-4D6F2CC89388}" sibTransId="{3E12089C-658B-43DF-BC5B-AC7EFDEDECB2}"/>
    <dgm:cxn modelId="{0D40B61F-B19F-47BF-BAF4-68E69A7C35C6}" type="presParOf" srcId="{FCC2B971-AF17-4846-AAB5-54ED7614768D}" destId="{6399B4C5-4535-40CD-B49C-DDBC1E52332F}" srcOrd="0" destOrd="0" presId="urn:microsoft.com/office/officeart/2005/8/layout/vList2"/>
    <dgm:cxn modelId="{F649EEBF-4797-4FFA-AC19-C180D3F39887}" type="presParOf" srcId="{FCC2B971-AF17-4846-AAB5-54ED7614768D}" destId="{E8C9B9A1-01F1-405F-BC73-E636A3D2B9D9}" srcOrd="1" destOrd="0" presId="urn:microsoft.com/office/officeart/2005/8/layout/vList2"/>
    <dgm:cxn modelId="{D07EB8F4-2A59-4F10-978D-97550CA614FE}" type="presParOf" srcId="{FCC2B971-AF17-4846-AAB5-54ED7614768D}" destId="{797404BE-D7CC-43D0-B713-9D27F3815A9C}" srcOrd="2" destOrd="0" presId="urn:microsoft.com/office/officeart/2005/8/layout/vList2"/>
    <dgm:cxn modelId="{2F863608-9762-4803-AC97-F7D1960723F9}" type="presParOf" srcId="{FCC2B971-AF17-4846-AAB5-54ED7614768D}" destId="{8C7A3B9C-5FC1-4F5B-A9AA-A29C42453C6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A4AEEF-A3CE-4497-B803-79D56086A74E}"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IN"/>
        </a:p>
      </dgm:t>
    </dgm:pt>
    <dgm:pt modelId="{749E00C5-9288-4BF7-8ED2-DCA9326FFE3C}">
      <dgm:prSet/>
      <dgm:spPr/>
      <dgm:t>
        <a:bodyPr/>
        <a:lstStyle/>
        <a:p>
          <a:r>
            <a:rPr lang="en-IN"/>
            <a:t>Imported essential Python libraries: pandas, numpy, matplotlib, and seaborn for data analysis and visualization</a:t>
          </a:r>
        </a:p>
      </dgm:t>
    </dgm:pt>
    <dgm:pt modelId="{90208A2C-A128-4C26-B87E-8482926EA5AF}" type="parTrans" cxnId="{A121C7C5-8489-458F-AC66-577A29EB351A}">
      <dgm:prSet/>
      <dgm:spPr/>
      <dgm:t>
        <a:bodyPr/>
        <a:lstStyle/>
        <a:p>
          <a:endParaRPr lang="en-IN"/>
        </a:p>
      </dgm:t>
    </dgm:pt>
    <dgm:pt modelId="{2B2D172E-657A-4D74-8693-A132313AB0F8}" type="sibTrans" cxnId="{A121C7C5-8489-458F-AC66-577A29EB351A}">
      <dgm:prSet/>
      <dgm:spPr/>
      <dgm:t>
        <a:bodyPr/>
        <a:lstStyle/>
        <a:p>
          <a:endParaRPr lang="en-IN"/>
        </a:p>
      </dgm:t>
    </dgm:pt>
    <dgm:pt modelId="{9AAD9A42-8B58-4575-9EA9-E903F3696DA8}">
      <dgm:prSet/>
      <dgm:spPr/>
      <dgm:t>
        <a:bodyPr/>
        <a:lstStyle/>
        <a:p>
          <a:r>
            <a:rPr lang="en-IN" dirty="0"/>
            <a:t>Set Seaborn visual style to "</a:t>
          </a:r>
          <a:r>
            <a:rPr lang="en-IN" dirty="0" err="1"/>
            <a:t>whitegrid</a:t>
          </a:r>
          <a:r>
            <a:rPr lang="en-IN" dirty="0"/>
            <a:t>" for consistent and clean plots</a:t>
          </a:r>
        </a:p>
      </dgm:t>
    </dgm:pt>
    <dgm:pt modelId="{58C78D7F-F0F7-4A2F-BC0F-2B7D57BD1058}" type="parTrans" cxnId="{8E6C2FCF-AFA5-432C-9580-413A3C96576D}">
      <dgm:prSet/>
      <dgm:spPr/>
      <dgm:t>
        <a:bodyPr/>
        <a:lstStyle/>
        <a:p>
          <a:endParaRPr lang="en-IN"/>
        </a:p>
      </dgm:t>
    </dgm:pt>
    <dgm:pt modelId="{1A8F2605-C261-49EB-B100-E01DDF704206}" type="sibTrans" cxnId="{8E6C2FCF-AFA5-432C-9580-413A3C96576D}">
      <dgm:prSet/>
      <dgm:spPr/>
      <dgm:t>
        <a:bodyPr/>
        <a:lstStyle/>
        <a:p>
          <a:endParaRPr lang="en-IN"/>
        </a:p>
      </dgm:t>
    </dgm:pt>
    <dgm:pt modelId="{704F9BDC-873A-4547-A1D1-A3242719A3DA}">
      <dgm:prSet/>
      <dgm:spPr/>
      <dgm:t>
        <a:bodyPr/>
        <a:lstStyle/>
        <a:p>
          <a:r>
            <a:rPr lang="en-IN"/>
            <a:t>Loaded the Airbnb NYC 2019 dataset using pd.read_csv()</a:t>
          </a:r>
        </a:p>
      </dgm:t>
    </dgm:pt>
    <dgm:pt modelId="{31BB08A1-6156-4BD0-8E69-557BDDAE89FD}" type="parTrans" cxnId="{912ACD1D-CC0A-4E4A-9989-92D40B9AFD50}">
      <dgm:prSet/>
      <dgm:spPr/>
      <dgm:t>
        <a:bodyPr/>
        <a:lstStyle/>
        <a:p>
          <a:endParaRPr lang="en-IN"/>
        </a:p>
      </dgm:t>
    </dgm:pt>
    <dgm:pt modelId="{31AAEC99-E40E-4283-963B-ADBAA675D56F}" type="sibTrans" cxnId="{912ACD1D-CC0A-4E4A-9989-92D40B9AFD50}">
      <dgm:prSet/>
      <dgm:spPr/>
      <dgm:t>
        <a:bodyPr/>
        <a:lstStyle/>
        <a:p>
          <a:endParaRPr lang="en-IN"/>
        </a:p>
      </dgm:t>
    </dgm:pt>
    <dgm:pt modelId="{E13C07F2-8F5F-468E-8F9F-157F5BB899EA}">
      <dgm:prSet/>
      <dgm:spPr/>
      <dgm:t>
        <a:bodyPr/>
        <a:lstStyle/>
        <a:p>
          <a:r>
            <a:rPr lang="en-IN"/>
            <a:t>Displayed the first few rows using df.head() to understand the structure and content of the dataset</a:t>
          </a:r>
        </a:p>
      </dgm:t>
    </dgm:pt>
    <dgm:pt modelId="{7299C392-897B-4BD8-9F32-DD995C11757C}" type="parTrans" cxnId="{8F0E4900-3731-4E04-934D-393F3B3C9C26}">
      <dgm:prSet/>
      <dgm:spPr/>
      <dgm:t>
        <a:bodyPr/>
        <a:lstStyle/>
        <a:p>
          <a:endParaRPr lang="en-IN"/>
        </a:p>
      </dgm:t>
    </dgm:pt>
    <dgm:pt modelId="{FA18A646-D5C0-40D9-8F6A-4FF0B14F3807}" type="sibTrans" cxnId="{8F0E4900-3731-4E04-934D-393F3B3C9C26}">
      <dgm:prSet/>
      <dgm:spPr/>
      <dgm:t>
        <a:bodyPr/>
        <a:lstStyle/>
        <a:p>
          <a:endParaRPr lang="en-IN"/>
        </a:p>
      </dgm:t>
    </dgm:pt>
    <dgm:pt modelId="{09EC6962-9555-4960-A035-9DB8C79D038E}" type="pres">
      <dgm:prSet presAssocID="{6EA4AEEF-A3CE-4497-B803-79D56086A74E}" presName="diagram" presStyleCnt="0">
        <dgm:presLayoutVars>
          <dgm:dir/>
          <dgm:resizeHandles val="exact"/>
        </dgm:presLayoutVars>
      </dgm:prSet>
      <dgm:spPr/>
    </dgm:pt>
    <dgm:pt modelId="{4E389BE6-507C-4C76-9B5B-226AC679D254}" type="pres">
      <dgm:prSet presAssocID="{749E00C5-9288-4BF7-8ED2-DCA9326FFE3C}" presName="node" presStyleLbl="node1" presStyleIdx="0" presStyleCnt="4">
        <dgm:presLayoutVars>
          <dgm:bulletEnabled val="1"/>
        </dgm:presLayoutVars>
      </dgm:prSet>
      <dgm:spPr/>
    </dgm:pt>
    <dgm:pt modelId="{ED1CA1D2-C936-42A9-BB81-495E7B434280}" type="pres">
      <dgm:prSet presAssocID="{2B2D172E-657A-4D74-8693-A132313AB0F8}" presName="sibTrans" presStyleCnt="0"/>
      <dgm:spPr/>
    </dgm:pt>
    <dgm:pt modelId="{5FD62F3D-8BC1-4F75-921D-C7855A954B1C}" type="pres">
      <dgm:prSet presAssocID="{9AAD9A42-8B58-4575-9EA9-E903F3696DA8}" presName="node" presStyleLbl="node1" presStyleIdx="1" presStyleCnt="4">
        <dgm:presLayoutVars>
          <dgm:bulletEnabled val="1"/>
        </dgm:presLayoutVars>
      </dgm:prSet>
      <dgm:spPr/>
    </dgm:pt>
    <dgm:pt modelId="{181B1F62-F76C-4D78-86C4-EF900B9335BE}" type="pres">
      <dgm:prSet presAssocID="{1A8F2605-C261-49EB-B100-E01DDF704206}" presName="sibTrans" presStyleCnt="0"/>
      <dgm:spPr/>
    </dgm:pt>
    <dgm:pt modelId="{465BFD7A-28E9-467A-B35E-6B17FA0BDA5D}" type="pres">
      <dgm:prSet presAssocID="{704F9BDC-873A-4547-A1D1-A3242719A3DA}" presName="node" presStyleLbl="node1" presStyleIdx="2" presStyleCnt="4">
        <dgm:presLayoutVars>
          <dgm:bulletEnabled val="1"/>
        </dgm:presLayoutVars>
      </dgm:prSet>
      <dgm:spPr/>
    </dgm:pt>
    <dgm:pt modelId="{2B6C7DE3-57BC-4941-AA01-AB8E258CFD32}" type="pres">
      <dgm:prSet presAssocID="{31AAEC99-E40E-4283-963B-ADBAA675D56F}" presName="sibTrans" presStyleCnt="0"/>
      <dgm:spPr/>
    </dgm:pt>
    <dgm:pt modelId="{F7299EE2-F2A5-4484-9F5A-7B602BB14A23}" type="pres">
      <dgm:prSet presAssocID="{E13C07F2-8F5F-468E-8F9F-157F5BB899EA}" presName="node" presStyleLbl="node1" presStyleIdx="3" presStyleCnt="4">
        <dgm:presLayoutVars>
          <dgm:bulletEnabled val="1"/>
        </dgm:presLayoutVars>
      </dgm:prSet>
      <dgm:spPr/>
    </dgm:pt>
  </dgm:ptLst>
  <dgm:cxnLst>
    <dgm:cxn modelId="{8F0E4900-3731-4E04-934D-393F3B3C9C26}" srcId="{6EA4AEEF-A3CE-4497-B803-79D56086A74E}" destId="{E13C07F2-8F5F-468E-8F9F-157F5BB899EA}" srcOrd="3" destOrd="0" parTransId="{7299C392-897B-4BD8-9F32-DD995C11757C}" sibTransId="{FA18A646-D5C0-40D9-8F6A-4FF0B14F3807}"/>
    <dgm:cxn modelId="{912ACD1D-CC0A-4E4A-9989-92D40B9AFD50}" srcId="{6EA4AEEF-A3CE-4497-B803-79D56086A74E}" destId="{704F9BDC-873A-4547-A1D1-A3242719A3DA}" srcOrd="2" destOrd="0" parTransId="{31BB08A1-6156-4BD0-8E69-557BDDAE89FD}" sibTransId="{31AAEC99-E40E-4283-963B-ADBAA675D56F}"/>
    <dgm:cxn modelId="{2089852C-31B2-4836-82FD-B62FD0354712}" type="presOf" srcId="{749E00C5-9288-4BF7-8ED2-DCA9326FFE3C}" destId="{4E389BE6-507C-4C76-9B5B-226AC679D254}" srcOrd="0" destOrd="0" presId="urn:microsoft.com/office/officeart/2005/8/layout/default"/>
    <dgm:cxn modelId="{5B6A1971-6C26-4139-9DF5-2B57C4805BD0}" type="presOf" srcId="{9AAD9A42-8B58-4575-9EA9-E903F3696DA8}" destId="{5FD62F3D-8BC1-4F75-921D-C7855A954B1C}" srcOrd="0" destOrd="0" presId="urn:microsoft.com/office/officeart/2005/8/layout/default"/>
    <dgm:cxn modelId="{F66CC474-A51B-4812-ACFE-F2B705E4957C}" type="presOf" srcId="{E13C07F2-8F5F-468E-8F9F-157F5BB899EA}" destId="{F7299EE2-F2A5-4484-9F5A-7B602BB14A23}" srcOrd="0" destOrd="0" presId="urn:microsoft.com/office/officeart/2005/8/layout/default"/>
    <dgm:cxn modelId="{FC20A2A1-62DC-4532-8EB2-F31DBFDC6366}" type="presOf" srcId="{704F9BDC-873A-4547-A1D1-A3242719A3DA}" destId="{465BFD7A-28E9-467A-B35E-6B17FA0BDA5D}" srcOrd="0" destOrd="0" presId="urn:microsoft.com/office/officeart/2005/8/layout/default"/>
    <dgm:cxn modelId="{A121C7C5-8489-458F-AC66-577A29EB351A}" srcId="{6EA4AEEF-A3CE-4497-B803-79D56086A74E}" destId="{749E00C5-9288-4BF7-8ED2-DCA9326FFE3C}" srcOrd="0" destOrd="0" parTransId="{90208A2C-A128-4C26-B87E-8482926EA5AF}" sibTransId="{2B2D172E-657A-4D74-8693-A132313AB0F8}"/>
    <dgm:cxn modelId="{8E6C2FCF-AFA5-432C-9580-413A3C96576D}" srcId="{6EA4AEEF-A3CE-4497-B803-79D56086A74E}" destId="{9AAD9A42-8B58-4575-9EA9-E903F3696DA8}" srcOrd="1" destOrd="0" parTransId="{58C78D7F-F0F7-4A2F-BC0F-2B7D57BD1058}" sibTransId="{1A8F2605-C261-49EB-B100-E01DDF704206}"/>
    <dgm:cxn modelId="{0FD90EF0-7302-46A4-9B8D-FDD60C5E36A1}" type="presOf" srcId="{6EA4AEEF-A3CE-4497-B803-79D56086A74E}" destId="{09EC6962-9555-4960-A035-9DB8C79D038E}" srcOrd="0" destOrd="0" presId="urn:microsoft.com/office/officeart/2005/8/layout/default"/>
    <dgm:cxn modelId="{6F6EF3C2-1878-475D-A0B8-3D1ED9530D9B}" type="presParOf" srcId="{09EC6962-9555-4960-A035-9DB8C79D038E}" destId="{4E389BE6-507C-4C76-9B5B-226AC679D254}" srcOrd="0" destOrd="0" presId="urn:microsoft.com/office/officeart/2005/8/layout/default"/>
    <dgm:cxn modelId="{39BCDD03-C267-47F5-B41F-6BFB586522F0}" type="presParOf" srcId="{09EC6962-9555-4960-A035-9DB8C79D038E}" destId="{ED1CA1D2-C936-42A9-BB81-495E7B434280}" srcOrd="1" destOrd="0" presId="urn:microsoft.com/office/officeart/2005/8/layout/default"/>
    <dgm:cxn modelId="{1333ACAB-25E4-4529-85B3-93B4FFCD8901}" type="presParOf" srcId="{09EC6962-9555-4960-A035-9DB8C79D038E}" destId="{5FD62F3D-8BC1-4F75-921D-C7855A954B1C}" srcOrd="2" destOrd="0" presId="urn:microsoft.com/office/officeart/2005/8/layout/default"/>
    <dgm:cxn modelId="{85DCC417-1C2B-4E67-B104-4D33AD922E2B}" type="presParOf" srcId="{09EC6962-9555-4960-A035-9DB8C79D038E}" destId="{181B1F62-F76C-4D78-86C4-EF900B9335BE}" srcOrd="3" destOrd="0" presId="urn:microsoft.com/office/officeart/2005/8/layout/default"/>
    <dgm:cxn modelId="{5F045052-B33F-4D32-B660-4A099314AD5C}" type="presParOf" srcId="{09EC6962-9555-4960-A035-9DB8C79D038E}" destId="{465BFD7A-28E9-467A-B35E-6B17FA0BDA5D}" srcOrd="4" destOrd="0" presId="urn:microsoft.com/office/officeart/2005/8/layout/default"/>
    <dgm:cxn modelId="{41AD8C87-0828-4B00-80C7-49C4C228C0C3}" type="presParOf" srcId="{09EC6962-9555-4960-A035-9DB8C79D038E}" destId="{2B6C7DE3-57BC-4941-AA01-AB8E258CFD32}" srcOrd="5" destOrd="0" presId="urn:microsoft.com/office/officeart/2005/8/layout/default"/>
    <dgm:cxn modelId="{09F7E54D-7C7C-4879-9BD2-87BF75E28D1A}" type="presParOf" srcId="{09EC6962-9555-4960-A035-9DB8C79D038E}" destId="{F7299EE2-F2A5-4484-9F5A-7B602BB14A2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83CEAD-D859-45AA-97CD-874AC30BE8E3}"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IN"/>
        </a:p>
      </dgm:t>
    </dgm:pt>
    <dgm:pt modelId="{42455B9F-0A8A-4B1B-8542-C15EDFAC88C0}">
      <dgm:prSet/>
      <dgm:spPr/>
      <dgm:t>
        <a:bodyPr/>
        <a:lstStyle/>
        <a:p>
          <a:r>
            <a:rPr lang="en-US"/>
            <a:t>The dataset includes 48,894 Airbnb listings from New York City, collected in 2019 (Konasani,2019).</a:t>
          </a:r>
          <a:endParaRPr lang="en-IN"/>
        </a:p>
      </dgm:t>
    </dgm:pt>
    <dgm:pt modelId="{C51337F8-51AB-4D75-8CFB-5E69F5201F75}" type="parTrans" cxnId="{96430F22-1D15-4E97-8144-EAA22BB3A768}">
      <dgm:prSet/>
      <dgm:spPr/>
      <dgm:t>
        <a:bodyPr/>
        <a:lstStyle/>
        <a:p>
          <a:endParaRPr lang="en-IN"/>
        </a:p>
      </dgm:t>
    </dgm:pt>
    <dgm:pt modelId="{EC10AC55-826B-4107-9CD1-38D68F724B60}" type="sibTrans" cxnId="{96430F22-1D15-4E97-8144-EAA22BB3A768}">
      <dgm:prSet/>
      <dgm:spPr/>
      <dgm:t>
        <a:bodyPr/>
        <a:lstStyle/>
        <a:p>
          <a:endParaRPr lang="en-IN"/>
        </a:p>
      </dgm:t>
    </dgm:pt>
    <dgm:pt modelId="{DB16B90B-BACF-416C-8C00-FA6DD2FB3455}">
      <dgm:prSet/>
      <dgm:spPr/>
      <dgm:t>
        <a:bodyPr/>
        <a:lstStyle/>
        <a:p>
          <a:r>
            <a:rPr lang="en-US"/>
            <a:t>Data attributes cover host details, location (boroughs &amp; coordinates), pricing, availability, and reviews.</a:t>
          </a:r>
          <a:endParaRPr lang="en-IN"/>
        </a:p>
      </dgm:t>
    </dgm:pt>
    <dgm:pt modelId="{799DB19A-4EA3-4D4F-B0BC-A5002429BF57}" type="parTrans" cxnId="{7ADD2F15-44BD-47A5-BD20-34F6A4D2D58B}">
      <dgm:prSet/>
      <dgm:spPr/>
      <dgm:t>
        <a:bodyPr/>
        <a:lstStyle/>
        <a:p>
          <a:endParaRPr lang="en-IN"/>
        </a:p>
      </dgm:t>
    </dgm:pt>
    <dgm:pt modelId="{CD700D36-53D2-48CA-884C-F734B6773A67}" type="sibTrans" cxnId="{7ADD2F15-44BD-47A5-BD20-34F6A4D2D58B}">
      <dgm:prSet/>
      <dgm:spPr/>
      <dgm:t>
        <a:bodyPr/>
        <a:lstStyle/>
        <a:p>
          <a:endParaRPr lang="en-IN"/>
        </a:p>
      </dgm:t>
    </dgm:pt>
    <dgm:pt modelId="{6B51E0AD-AEA2-45C4-80B6-788DEBD6D335}">
      <dgm:prSet/>
      <dgm:spPr/>
      <dgm:t>
        <a:bodyPr/>
        <a:lstStyle/>
        <a:p>
          <a:r>
            <a:rPr lang="en-US"/>
            <a:t>Dataset structure: 16 columns with various data types, including integers, floats, and strings (Konasani,2019).</a:t>
          </a:r>
          <a:endParaRPr lang="en-IN"/>
        </a:p>
      </dgm:t>
    </dgm:pt>
    <dgm:pt modelId="{2568ADAD-6D40-4BD0-ABEC-4283F00E06CD}" type="parTrans" cxnId="{BDA139E7-A5B8-4BD9-B2A3-B49C55AD35E8}">
      <dgm:prSet/>
      <dgm:spPr/>
      <dgm:t>
        <a:bodyPr/>
        <a:lstStyle/>
        <a:p>
          <a:endParaRPr lang="en-IN"/>
        </a:p>
      </dgm:t>
    </dgm:pt>
    <dgm:pt modelId="{E45B713E-5731-4BA2-8173-F5C7E540B8E9}" type="sibTrans" cxnId="{BDA139E7-A5B8-4BD9-B2A3-B49C55AD35E8}">
      <dgm:prSet/>
      <dgm:spPr/>
      <dgm:t>
        <a:bodyPr/>
        <a:lstStyle/>
        <a:p>
          <a:endParaRPr lang="en-IN"/>
        </a:p>
      </dgm:t>
    </dgm:pt>
    <dgm:pt modelId="{E0491C88-9141-47D3-AC26-C2D5995F657B}">
      <dgm:prSet/>
      <dgm:spPr/>
      <dgm:t>
        <a:bodyPr/>
        <a:lstStyle/>
        <a:p>
          <a:r>
            <a:rPr lang="en-US"/>
            <a:t>Visualized listing distribution across boroughs using a count plot.</a:t>
          </a:r>
          <a:endParaRPr lang="en-IN"/>
        </a:p>
      </dgm:t>
    </dgm:pt>
    <dgm:pt modelId="{57D3288C-B57A-4847-B1D5-FD8F59BE0D69}" type="parTrans" cxnId="{87A0AA0B-4C79-40B1-AAA4-19DFAC41DD55}">
      <dgm:prSet/>
      <dgm:spPr/>
      <dgm:t>
        <a:bodyPr/>
        <a:lstStyle/>
        <a:p>
          <a:endParaRPr lang="en-IN"/>
        </a:p>
      </dgm:t>
    </dgm:pt>
    <dgm:pt modelId="{1AAE6BD3-8144-4574-AAB1-079E1225A91F}" type="sibTrans" cxnId="{87A0AA0B-4C79-40B1-AAA4-19DFAC41DD55}">
      <dgm:prSet/>
      <dgm:spPr/>
      <dgm:t>
        <a:bodyPr/>
        <a:lstStyle/>
        <a:p>
          <a:endParaRPr lang="en-IN"/>
        </a:p>
      </dgm:t>
    </dgm:pt>
    <dgm:pt modelId="{C87AA4A8-0483-465C-B344-CBB4A85DD1DC}" type="pres">
      <dgm:prSet presAssocID="{6783CEAD-D859-45AA-97CD-874AC30BE8E3}" presName="Name0" presStyleCnt="0">
        <dgm:presLayoutVars>
          <dgm:dir/>
          <dgm:animLvl val="lvl"/>
          <dgm:resizeHandles val="exact"/>
        </dgm:presLayoutVars>
      </dgm:prSet>
      <dgm:spPr/>
    </dgm:pt>
    <dgm:pt modelId="{84BC306D-7BA7-401E-A460-67F40A51CA8B}" type="pres">
      <dgm:prSet presAssocID="{E0491C88-9141-47D3-AC26-C2D5995F657B}" presName="boxAndChildren" presStyleCnt="0"/>
      <dgm:spPr/>
    </dgm:pt>
    <dgm:pt modelId="{5C46043D-3136-4659-8261-B69982C258B1}" type="pres">
      <dgm:prSet presAssocID="{E0491C88-9141-47D3-AC26-C2D5995F657B}" presName="parentTextBox" presStyleLbl="node1" presStyleIdx="0" presStyleCnt="4"/>
      <dgm:spPr/>
    </dgm:pt>
    <dgm:pt modelId="{1753E2B3-8587-40AD-9D37-B1B0A2BB028F}" type="pres">
      <dgm:prSet presAssocID="{E45B713E-5731-4BA2-8173-F5C7E540B8E9}" presName="sp" presStyleCnt="0"/>
      <dgm:spPr/>
    </dgm:pt>
    <dgm:pt modelId="{8058CC6C-0584-43B8-975E-01DA5021880B}" type="pres">
      <dgm:prSet presAssocID="{6B51E0AD-AEA2-45C4-80B6-788DEBD6D335}" presName="arrowAndChildren" presStyleCnt="0"/>
      <dgm:spPr/>
    </dgm:pt>
    <dgm:pt modelId="{A561AD76-5568-443C-AB85-C3E668532FDB}" type="pres">
      <dgm:prSet presAssocID="{6B51E0AD-AEA2-45C4-80B6-788DEBD6D335}" presName="parentTextArrow" presStyleLbl="node1" presStyleIdx="1" presStyleCnt="4"/>
      <dgm:spPr/>
    </dgm:pt>
    <dgm:pt modelId="{BC8A7CD2-7678-42D0-A331-225E4C5D45D7}" type="pres">
      <dgm:prSet presAssocID="{CD700D36-53D2-48CA-884C-F734B6773A67}" presName="sp" presStyleCnt="0"/>
      <dgm:spPr/>
    </dgm:pt>
    <dgm:pt modelId="{43027DD1-8894-456D-B452-FA80B9157A03}" type="pres">
      <dgm:prSet presAssocID="{DB16B90B-BACF-416C-8C00-FA6DD2FB3455}" presName="arrowAndChildren" presStyleCnt="0"/>
      <dgm:spPr/>
    </dgm:pt>
    <dgm:pt modelId="{A728D9C5-3682-49B3-BC4D-600CE09266F0}" type="pres">
      <dgm:prSet presAssocID="{DB16B90B-BACF-416C-8C00-FA6DD2FB3455}" presName="parentTextArrow" presStyleLbl="node1" presStyleIdx="2" presStyleCnt="4"/>
      <dgm:spPr/>
    </dgm:pt>
    <dgm:pt modelId="{4BBEA27C-AACE-46EA-8B81-00C54F1D55D8}" type="pres">
      <dgm:prSet presAssocID="{EC10AC55-826B-4107-9CD1-38D68F724B60}" presName="sp" presStyleCnt="0"/>
      <dgm:spPr/>
    </dgm:pt>
    <dgm:pt modelId="{51106644-3CB7-4DAA-8A52-51EA3DB5B971}" type="pres">
      <dgm:prSet presAssocID="{42455B9F-0A8A-4B1B-8542-C15EDFAC88C0}" presName="arrowAndChildren" presStyleCnt="0"/>
      <dgm:spPr/>
    </dgm:pt>
    <dgm:pt modelId="{7A3D0CEB-545C-48F4-8BAA-E01003B0CD0A}" type="pres">
      <dgm:prSet presAssocID="{42455B9F-0A8A-4B1B-8542-C15EDFAC88C0}" presName="parentTextArrow" presStyleLbl="node1" presStyleIdx="3" presStyleCnt="4"/>
      <dgm:spPr/>
    </dgm:pt>
  </dgm:ptLst>
  <dgm:cxnLst>
    <dgm:cxn modelId="{87A0AA0B-4C79-40B1-AAA4-19DFAC41DD55}" srcId="{6783CEAD-D859-45AA-97CD-874AC30BE8E3}" destId="{E0491C88-9141-47D3-AC26-C2D5995F657B}" srcOrd="3" destOrd="0" parTransId="{57D3288C-B57A-4847-B1D5-FD8F59BE0D69}" sibTransId="{1AAE6BD3-8144-4574-AAB1-079E1225A91F}"/>
    <dgm:cxn modelId="{7ADD2F15-44BD-47A5-BD20-34F6A4D2D58B}" srcId="{6783CEAD-D859-45AA-97CD-874AC30BE8E3}" destId="{DB16B90B-BACF-416C-8C00-FA6DD2FB3455}" srcOrd="1" destOrd="0" parTransId="{799DB19A-4EA3-4D4F-B0BC-A5002429BF57}" sibTransId="{CD700D36-53D2-48CA-884C-F734B6773A67}"/>
    <dgm:cxn modelId="{96430F22-1D15-4E97-8144-EAA22BB3A768}" srcId="{6783CEAD-D859-45AA-97CD-874AC30BE8E3}" destId="{42455B9F-0A8A-4B1B-8542-C15EDFAC88C0}" srcOrd="0" destOrd="0" parTransId="{C51337F8-51AB-4D75-8CFB-5E69F5201F75}" sibTransId="{EC10AC55-826B-4107-9CD1-38D68F724B60}"/>
    <dgm:cxn modelId="{B087B34F-A711-456B-A5E4-D5D182995A7F}" type="presOf" srcId="{6B51E0AD-AEA2-45C4-80B6-788DEBD6D335}" destId="{A561AD76-5568-443C-AB85-C3E668532FDB}" srcOrd="0" destOrd="0" presId="urn:microsoft.com/office/officeart/2005/8/layout/process4"/>
    <dgm:cxn modelId="{1748C574-6D19-41D0-9A7A-5E348E1BF509}" type="presOf" srcId="{E0491C88-9141-47D3-AC26-C2D5995F657B}" destId="{5C46043D-3136-4659-8261-B69982C258B1}" srcOrd="0" destOrd="0" presId="urn:microsoft.com/office/officeart/2005/8/layout/process4"/>
    <dgm:cxn modelId="{44FA6A7E-9876-4B8C-A73B-373E3F536F66}" type="presOf" srcId="{DB16B90B-BACF-416C-8C00-FA6DD2FB3455}" destId="{A728D9C5-3682-49B3-BC4D-600CE09266F0}" srcOrd="0" destOrd="0" presId="urn:microsoft.com/office/officeart/2005/8/layout/process4"/>
    <dgm:cxn modelId="{B323AFA1-8C80-43D1-AB96-D50B24E2890D}" type="presOf" srcId="{42455B9F-0A8A-4B1B-8542-C15EDFAC88C0}" destId="{7A3D0CEB-545C-48F4-8BAA-E01003B0CD0A}" srcOrd="0" destOrd="0" presId="urn:microsoft.com/office/officeart/2005/8/layout/process4"/>
    <dgm:cxn modelId="{DB8751BC-77BC-4D4D-A02B-4CBF7B46DDB6}" type="presOf" srcId="{6783CEAD-D859-45AA-97CD-874AC30BE8E3}" destId="{C87AA4A8-0483-465C-B344-CBB4A85DD1DC}" srcOrd="0" destOrd="0" presId="urn:microsoft.com/office/officeart/2005/8/layout/process4"/>
    <dgm:cxn modelId="{BDA139E7-A5B8-4BD9-B2A3-B49C55AD35E8}" srcId="{6783CEAD-D859-45AA-97CD-874AC30BE8E3}" destId="{6B51E0AD-AEA2-45C4-80B6-788DEBD6D335}" srcOrd="2" destOrd="0" parTransId="{2568ADAD-6D40-4BD0-ABEC-4283F00E06CD}" sibTransId="{E45B713E-5731-4BA2-8173-F5C7E540B8E9}"/>
    <dgm:cxn modelId="{90ADDCCA-537D-4F31-B9EC-7D4BF6EF7D99}" type="presParOf" srcId="{C87AA4A8-0483-465C-B344-CBB4A85DD1DC}" destId="{84BC306D-7BA7-401E-A460-67F40A51CA8B}" srcOrd="0" destOrd="0" presId="urn:microsoft.com/office/officeart/2005/8/layout/process4"/>
    <dgm:cxn modelId="{953126FB-8D4F-4F45-A4FC-3278752822FC}" type="presParOf" srcId="{84BC306D-7BA7-401E-A460-67F40A51CA8B}" destId="{5C46043D-3136-4659-8261-B69982C258B1}" srcOrd="0" destOrd="0" presId="urn:microsoft.com/office/officeart/2005/8/layout/process4"/>
    <dgm:cxn modelId="{F2F6383A-78FD-42A2-A203-EF785776AA7A}" type="presParOf" srcId="{C87AA4A8-0483-465C-B344-CBB4A85DD1DC}" destId="{1753E2B3-8587-40AD-9D37-B1B0A2BB028F}" srcOrd="1" destOrd="0" presId="urn:microsoft.com/office/officeart/2005/8/layout/process4"/>
    <dgm:cxn modelId="{3D2A783F-6512-4040-9AA6-18D3F097BBB8}" type="presParOf" srcId="{C87AA4A8-0483-465C-B344-CBB4A85DD1DC}" destId="{8058CC6C-0584-43B8-975E-01DA5021880B}" srcOrd="2" destOrd="0" presId="urn:microsoft.com/office/officeart/2005/8/layout/process4"/>
    <dgm:cxn modelId="{4004372F-66A0-4279-8744-C321028425DE}" type="presParOf" srcId="{8058CC6C-0584-43B8-975E-01DA5021880B}" destId="{A561AD76-5568-443C-AB85-C3E668532FDB}" srcOrd="0" destOrd="0" presId="urn:microsoft.com/office/officeart/2005/8/layout/process4"/>
    <dgm:cxn modelId="{8773D2A1-64B4-4E33-9FC4-4FE20EBA030A}" type="presParOf" srcId="{C87AA4A8-0483-465C-B344-CBB4A85DD1DC}" destId="{BC8A7CD2-7678-42D0-A331-225E4C5D45D7}" srcOrd="3" destOrd="0" presId="urn:microsoft.com/office/officeart/2005/8/layout/process4"/>
    <dgm:cxn modelId="{75340C53-3F5B-40A8-BE80-CE27BA010202}" type="presParOf" srcId="{C87AA4A8-0483-465C-B344-CBB4A85DD1DC}" destId="{43027DD1-8894-456D-B452-FA80B9157A03}" srcOrd="4" destOrd="0" presId="urn:microsoft.com/office/officeart/2005/8/layout/process4"/>
    <dgm:cxn modelId="{D6F50903-2F17-4DBB-8144-798BF184C763}" type="presParOf" srcId="{43027DD1-8894-456D-B452-FA80B9157A03}" destId="{A728D9C5-3682-49B3-BC4D-600CE09266F0}" srcOrd="0" destOrd="0" presId="urn:microsoft.com/office/officeart/2005/8/layout/process4"/>
    <dgm:cxn modelId="{93D93B6E-119B-439D-8BC1-A3432FAFB696}" type="presParOf" srcId="{C87AA4A8-0483-465C-B344-CBB4A85DD1DC}" destId="{4BBEA27C-AACE-46EA-8B81-00C54F1D55D8}" srcOrd="5" destOrd="0" presId="urn:microsoft.com/office/officeart/2005/8/layout/process4"/>
    <dgm:cxn modelId="{6D8BEBFA-4B1A-4425-8AD6-CF096BA21F3F}" type="presParOf" srcId="{C87AA4A8-0483-465C-B344-CBB4A85DD1DC}" destId="{51106644-3CB7-4DAA-8A52-51EA3DB5B971}" srcOrd="6" destOrd="0" presId="urn:microsoft.com/office/officeart/2005/8/layout/process4"/>
    <dgm:cxn modelId="{DA889D31-7867-4BCA-B99E-A834CCF38897}" type="presParOf" srcId="{51106644-3CB7-4DAA-8A52-51EA3DB5B971}" destId="{7A3D0CEB-545C-48F4-8BAA-E01003B0CD0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41C565-8DBC-4F1A-B7C5-27DD34C1405D}" type="doc">
      <dgm:prSet loTypeId="urn:microsoft.com/office/officeart/2005/8/layout/bProcess3" loCatId="process" qsTypeId="urn:microsoft.com/office/officeart/2005/8/quickstyle/simple5" qsCatId="simple" csTypeId="urn:microsoft.com/office/officeart/2005/8/colors/accent1_2" csCatId="accent1"/>
      <dgm:spPr/>
      <dgm:t>
        <a:bodyPr/>
        <a:lstStyle/>
        <a:p>
          <a:endParaRPr lang="en-IN"/>
        </a:p>
      </dgm:t>
    </dgm:pt>
    <dgm:pt modelId="{2068B0CE-518E-4249-A646-4376371F7360}">
      <dgm:prSet/>
      <dgm:spPr/>
      <dgm:t>
        <a:bodyPr/>
        <a:lstStyle/>
        <a:p>
          <a:r>
            <a:rPr lang="en-US"/>
            <a:t>Duplicate rows were removed to ensure data accuracy and reliability (Guo et al., 2023)</a:t>
          </a:r>
          <a:endParaRPr lang="en-IN"/>
        </a:p>
      </dgm:t>
    </dgm:pt>
    <dgm:pt modelId="{422E55A3-C4A2-476A-8C17-052D7BAAB2AD}" type="parTrans" cxnId="{657E4F40-E563-435E-A42B-1C56B9AB8545}">
      <dgm:prSet/>
      <dgm:spPr/>
      <dgm:t>
        <a:bodyPr/>
        <a:lstStyle/>
        <a:p>
          <a:endParaRPr lang="en-IN"/>
        </a:p>
      </dgm:t>
    </dgm:pt>
    <dgm:pt modelId="{015B01BD-92D7-4603-9888-5DEB5589666E}" type="sibTrans" cxnId="{657E4F40-E563-435E-A42B-1C56B9AB8545}">
      <dgm:prSet/>
      <dgm:spPr/>
      <dgm:t>
        <a:bodyPr/>
        <a:lstStyle/>
        <a:p>
          <a:endParaRPr lang="en-IN"/>
        </a:p>
      </dgm:t>
    </dgm:pt>
    <dgm:pt modelId="{65AFB38D-9D83-46A1-8259-02AAA435B564}">
      <dgm:prSet/>
      <dgm:spPr/>
      <dgm:t>
        <a:bodyPr/>
        <a:lstStyle/>
        <a:p>
          <a:r>
            <a:rPr lang="en-US"/>
            <a:t>Missing values in name, host_name, and reviews_per_month were filled with “Unknown” or 0 (Kwak and Kim, 2017)</a:t>
          </a:r>
          <a:endParaRPr lang="en-IN"/>
        </a:p>
      </dgm:t>
    </dgm:pt>
    <dgm:pt modelId="{39D56721-A089-4A7D-9BCB-3435472C4995}" type="parTrans" cxnId="{A1FD6FAB-7D5F-4690-86D6-59E671478A30}">
      <dgm:prSet/>
      <dgm:spPr/>
      <dgm:t>
        <a:bodyPr/>
        <a:lstStyle/>
        <a:p>
          <a:endParaRPr lang="en-IN"/>
        </a:p>
      </dgm:t>
    </dgm:pt>
    <dgm:pt modelId="{4B9CC73F-9285-4613-B124-53C9BA0E0EF2}" type="sibTrans" cxnId="{A1FD6FAB-7D5F-4690-86D6-59E671478A30}">
      <dgm:prSet/>
      <dgm:spPr/>
      <dgm:t>
        <a:bodyPr/>
        <a:lstStyle/>
        <a:p>
          <a:endParaRPr lang="en-IN"/>
        </a:p>
      </dgm:t>
    </dgm:pt>
    <dgm:pt modelId="{F03C3C61-4604-41B2-A027-43FE52348A53}">
      <dgm:prSet/>
      <dgm:spPr/>
      <dgm:t>
        <a:bodyPr/>
        <a:lstStyle/>
        <a:p>
          <a:r>
            <a:rPr lang="en-US"/>
            <a:t>Outliers were filtered by restricting price below 1000 and minimum_nights ≤ 365 (Guo et al., 2023)</a:t>
          </a:r>
          <a:endParaRPr lang="en-IN"/>
        </a:p>
      </dgm:t>
    </dgm:pt>
    <dgm:pt modelId="{9D349FEB-B909-43B2-A4A8-40BB183E8803}" type="parTrans" cxnId="{02D02FDE-964C-446A-8442-36FBC6D7D7EC}">
      <dgm:prSet/>
      <dgm:spPr/>
      <dgm:t>
        <a:bodyPr/>
        <a:lstStyle/>
        <a:p>
          <a:endParaRPr lang="en-IN"/>
        </a:p>
      </dgm:t>
    </dgm:pt>
    <dgm:pt modelId="{B800391A-7CCC-4764-A7B0-828B3DA6E82E}" type="sibTrans" cxnId="{02D02FDE-964C-446A-8442-36FBC6D7D7EC}">
      <dgm:prSet/>
      <dgm:spPr/>
      <dgm:t>
        <a:bodyPr/>
        <a:lstStyle/>
        <a:p>
          <a:endParaRPr lang="en-IN"/>
        </a:p>
      </dgm:t>
    </dgm:pt>
    <dgm:pt modelId="{453B0C63-3B1A-4C2C-8AA6-0CDBCB6573EB}">
      <dgm:prSet/>
      <dgm:spPr/>
      <dgm:t>
        <a:bodyPr/>
        <a:lstStyle/>
        <a:p>
          <a:r>
            <a:rPr lang="en-US"/>
            <a:t>last_review column converted to datetime format for proper time-based analysis (Kwak and Kim, 2017)</a:t>
          </a:r>
          <a:endParaRPr lang="en-IN"/>
        </a:p>
      </dgm:t>
    </dgm:pt>
    <dgm:pt modelId="{9F4279D1-56BA-41F1-964D-16F803CEB4F7}" type="parTrans" cxnId="{A4EE3E14-7539-4A05-81B8-D1D794921119}">
      <dgm:prSet/>
      <dgm:spPr/>
      <dgm:t>
        <a:bodyPr/>
        <a:lstStyle/>
        <a:p>
          <a:endParaRPr lang="en-IN"/>
        </a:p>
      </dgm:t>
    </dgm:pt>
    <dgm:pt modelId="{2E5BADA4-05DD-4CCB-97B3-7D518A36E2D4}" type="sibTrans" cxnId="{A4EE3E14-7539-4A05-81B8-D1D794921119}">
      <dgm:prSet/>
      <dgm:spPr/>
      <dgm:t>
        <a:bodyPr/>
        <a:lstStyle/>
        <a:p>
          <a:endParaRPr lang="en-IN"/>
        </a:p>
      </dgm:t>
    </dgm:pt>
    <dgm:pt modelId="{196BAE01-6845-4034-A953-FBF780D9B156}" type="pres">
      <dgm:prSet presAssocID="{6641C565-8DBC-4F1A-B7C5-27DD34C1405D}" presName="Name0" presStyleCnt="0">
        <dgm:presLayoutVars>
          <dgm:dir/>
          <dgm:resizeHandles val="exact"/>
        </dgm:presLayoutVars>
      </dgm:prSet>
      <dgm:spPr/>
    </dgm:pt>
    <dgm:pt modelId="{102E511C-E4CB-4F44-B4D5-D7DD71C3C030}" type="pres">
      <dgm:prSet presAssocID="{2068B0CE-518E-4249-A646-4376371F7360}" presName="node" presStyleLbl="node1" presStyleIdx="0" presStyleCnt="4">
        <dgm:presLayoutVars>
          <dgm:bulletEnabled val="1"/>
        </dgm:presLayoutVars>
      </dgm:prSet>
      <dgm:spPr/>
    </dgm:pt>
    <dgm:pt modelId="{7E9A6977-2743-4511-AD88-64C1D0CCC02E}" type="pres">
      <dgm:prSet presAssocID="{015B01BD-92D7-4603-9888-5DEB5589666E}" presName="sibTrans" presStyleLbl="sibTrans1D1" presStyleIdx="0" presStyleCnt="3"/>
      <dgm:spPr/>
    </dgm:pt>
    <dgm:pt modelId="{E50209ED-6C3F-4EDB-9FED-FDB92EB8A3AE}" type="pres">
      <dgm:prSet presAssocID="{015B01BD-92D7-4603-9888-5DEB5589666E}" presName="connectorText" presStyleLbl="sibTrans1D1" presStyleIdx="0" presStyleCnt="3"/>
      <dgm:spPr/>
    </dgm:pt>
    <dgm:pt modelId="{37E2FAA9-B98C-4D86-8AEA-3F39A81120CC}" type="pres">
      <dgm:prSet presAssocID="{65AFB38D-9D83-46A1-8259-02AAA435B564}" presName="node" presStyleLbl="node1" presStyleIdx="1" presStyleCnt="4" custLinFactNeighborX="-1806" custLinFactNeighborY="2329">
        <dgm:presLayoutVars>
          <dgm:bulletEnabled val="1"/>
        </dgm:presLayoutVars>
      </dgm:prSet>
      <dgm:spPr/>
    </dgm:pt>
    <dgm:pt modelId="{C830C601-4B1C-4375-A4C4-C35233D666F6}" type="pres">
      <dgm:prSet presAssocID="{4B9CC73F-9285-4613-B124-53C9BA0E0EF2}" presName="sibTrans" presStyleLbl="sibTrans1D1" presStyleIdx="1" presStyleCnt="3"/>
      <dgm:spPr/>
    </dgm:pt>
    <dgm:pt modelId="{86B2E82F-E148-4D79-8D41-CAB7434E615B}" type="pres">
      <dgm:prSet presAssocID="{4B9CC73F-9285-4613-B124-53C9BA0E0EF2}" presName="connectorText" presStyleLbl="sibTrans1D1" presStyleIdx="1" presStyleCnt="3"/>
      <dgm:spPr/>
    </dgm:pt>
    <dgm:pt modelId="{2C916332-C182-4E57-B204-8075C965FDB8}" type="pres">
      <dgm:prSet presAssocID="{F03C3C61-4604-41B2-A027-43FE52348A53}" presName="node" presStyleLbl="node1" presStyleIdx="2" presStyleCnt="4">
        <dgm:presLayoutVars>
          <dgm:bulletEnabled val="1"/>
        </dgm:presLayoutVars>
      </dgm:prSet>
      <dgm:spPr/>
    </dgm:pt>
    <dgm:pt modelId="{71A52267-DCC8-4EF2-9731-BA1BF2470EE2}" type="pres">
      <dgm:prSet presAssocID="{B800391A-7CCC-4764-A7B0-828B3DA6E82E}" presName="sibTrans" presStyleLbl="sibTrans1D1" presStyleIdx="2" presStyleCnt="3"/>
      <dgm:spPr/>
    </dgm:pt>
    <dgm:pt modelId="{460EF815-6A71-40FE-9D14-DEA67DDCA3E9}" type="pres">
      <dgm:prSet presAssocID="{B800391A-7CCC-4764-A7B0-828B3DA6E82E}" presName="connectorText" presStyleLbl="sibTrans1D1" presStyleIdx="2" presStyleCnt="3"/>
      <dgm:spPr/>
    </dgm:pt>
    <dgm:pt modelId="{535ECDE0-818B-4DE1-8F29-9A842AC5387D}" type="pres">
      <dgm:prSet presAssocID="{453B0C63-3B1A-4C2C-8AA6-0CDBCB6573EB}" presName="node" presStyleLbl="node1" presStyleIdx="3" presStyleCnt="4">
        <dgm:presLayoutVars>
          <dgm:bulletEnabled val="1"/>
        </dgm:presLayoutVars>
      </dgm:prSet>
      <dgm:spPr/>
    </dgm:pt>
  </dgm:ptLst>
  <dgm:cxnLst>
    <dgm:cxn modelId="{59B7B10F-B41F-41AB-8544-F3224F3FA7EA}" type="presOf" srcId="{B800391A-7CCC-4764-A7B0-828B3DA6E82E}" destId="{71A52267-DCC8-4EF2-9731-BA1BF2470EE2}" srcOrd="0" destOrd="0" presId="urn:microsoft.com/office/officeart/2005/8/layout/bProcess3"/>
    <dgm:cxn modelId="{05EEBD11-E96E-4443-BB2B-7F7D56F6FFD1}" type="presOf" srcId="{B800391A-7CCC-4764-A7B0-828B3DA6E82E}" destId="{460EF815-6A71-40FE-9D14-DEA67DDCA3E9}" srcOrd="1" destOrd="0" presId="urn:microsoft.com/office/officeart/2005/8/layout/bProcess3"/>
    <dgm:cxn modelId="{A4EE3E14-7539-4A05-81B8-D1D794921119}" srcId="{6641C565-8DBC-4F1A-B7C5-27DD34C1405D}" destId="{453B0C63-3B1A-4C2C-8AA6-0CDBCB6573EB}" srcOrd="3" destOrd="0" parTransId="{9F4279D1-56BA-41F1-964D-16F803CEB4F7}" sibTransId="{2E5BADA4-05DD-4CCB-97B3-7D518A36E2D4}"/>
    <dgm:cxn modelId="{FBF2012B-09C1-4DFD-91A2-4262AC35A38A}" type="presOf" srcId="{4B9CC73F-9285-4613-B124-53C9BA0E0EF2}" destId="{86B2E82F-E148-4D79-8D41-CAB7434E615B}" srcOrd="1" destOrd="0" presId="urn:microsoft.com/office/officeart/2005/8/layout/bProcess3"/>
    <dgm:cxn modelId="{657E4F40-E563-435E-A42B-1C56B9AB8545}" srcId="{6641C565-8DBC-4F1A-B7C5-27DD34C1405D}" destId="{2068B0CE-518E-4249-A646-4376371F7360}" srcOrd="0" destOrd="0" parTransId="{422E55A3-C4A2-476A-8C17-052D7BAAB2AD}" sibTransId="{015B01BD-92D7-4603-9888-5DEB5589666E}"/>
    <dgm:cxn modelId="{59839F81-B4BF-426B-B994-41E05B72AAC4}" type="presOf" srcId="{2068B0CE-518E-4249-A646-4376371F7360}" destId="{102E511C-E4CB-4F44-B4D5-D7DD71C3C030}" srcOrd="0" destOrd="0" presId="urn:microsoft.com/office/officeart/2005/8/layout/bProcess3"/>
    <dgm:cxn modelId="{A8E1EC9B-17B2-40D0-B0E5-9498F8CA8B21}" type="presOf" srcId="{453B0C63-3B1A-4C2C-8AA6-0CDBCB6573EB}" destId="{535ECDE0-818B-4DE1-8F29-9A842AC5387D}" srcOrd="0" destOrd="0" presId="urn:microsoft.com/office/officeart/2005/8/layout/bProcess3"/>
    <dgm:cxn modelId="{A1FD6FAB-7D5F-4690-86D6-59E671478A30}" srcId="{6641C565-8DBC-4F1A-B7C5-27DD34C1405D}" destId="{65AFB38D-9D83-46A1-8259-02AAA435B564}" srcOrd="1" destOrd="0" parTransId="{39D56721-A089-4A7D-9BCB-3435472C4995}" sibTransId="{4B9CC73F-9285-4613-B124-53C9BA0E0EF2}"/>
    <dgm:cxn modelId="{7FD73DB3-1620-47C2-ABD7-1601C1CBD455}" type="presOf" srcId="{6641C565-8DBC-4F1A-B7C5-27DD34C1405D}" destId="{196BAE01-6845-4034-A953-FBF780D9B156}" srcOrd="0" destOrd="0" presId="urn:microsoft.com/office/officeart/2005/8/layout/bProcess3"/>
    <dgm:cxn modelId="{EE5748CA-DA81-46EA-B1E2-90B2505D64F1}" type="presOf" srcId="{4B9CC73F-9285-4613-B124-53C9BA0E0EF2}" destId="{C830C601-4B1C-4375-A4C4-C35233D666F6}" srcOrd="0" destOrd="0" presId="urn:microsoft.com/office/officeart/2005/8/layout/bProcess3"/>
    <dgm:cxn modelId="{1A723CCF-39E0-4E37-891A-BA18B17C5780}" type="presOf" srcId="{65AFB38D-9D83-46A1-8259-02AAA435B564}" destId="{37E2FAA9-B98C-4D86-8AEA-3F39A81120CC}" srcOrd="0" destOrd="0" presId="urn:microsoft.com/office/officeart/2005/8/layout/bProcess3"/>
    <dgm:cxn modelId="{90957AD8-0F89-4605-90DE-F748E5B31C99}" type="presOf" srcId="{015B01BD-92D7-4603-9888-5DEB5589666E}" destId="{E50209ED-6C3F-4EDB-9FED-FDB92EB8A3AE}" srcOrd="1" destOrd="0" presId="urn:microsoft.com/office/officeart/2005/8/layout/bProcess3"/>
    <dgm:cxn modelId="{84A04AD9-0FE5-4B78-B48D-AB51EB5940A0}" type="presOf" srcId="{F03C3C61-4604-41B2-A027-43FE52348A53}" destId="{2C916332-C182-4E57-B204-8075C965FDB8}" srcOrd="0" destOrd="0" presId="urn:microsoft.com/office/officeart/2005/8/layout/bProcess3"/>
    <dgm:cxn modelId="{02D02FDE-964C-446A-8442-36FBC6D7D7EC}" srcId="{6641C565-8DBC-4F1A-B7C5-27DD34C1405D}" destId="{F03C3C61-4604-41B2-A027-43FE52348A53}" srcOrd="2" destOrd="0" parTransId="{9D349FEB-B909-43B2-A4A8-40BB183E8803}" sibTransId="{B800391A-7CCC-4764-A7B0-828B3DA6E82E}"/>
    <dgm:cxn modelId="{481A7EEB-5C17-412D-994C-15342099E9CA}" type="presOf" srcId="{015B01BD-92D7-4603-9888-5DEB5589666E}" destId="{7E9A6977-2743-4511-AD88-64C1D0CCC02E}" srcOrd="0" destOrd="0" presId="urn:microsoft.com/office/officeart/2005/8/layout/bProcess3"/>
    <dgm:cxn modelId="{FC6BA97A-5185-4AAA-80A8-E7893312C365}" type="presParOf" srcId="{196BAE01-6845-4034-A953-FBF780D9B156}" destId="{102E511C-E4CB-4F44-B4D5-D7DD71C3C030}" srcOrd="0" destOrd="0" presId="urn:microsoft.com/office/officeart/2005/8/layout/bProcess3"/>
    <dgm:cxn modelId="{E288A292-2FAF-43AD-A10C-08F486E39986}" type="presParOf" srcId="{196BAE01-6845-4034-A953-FBF780D9B156}" destId="{7E9A6977-2743-4511-AD88-64C1D0CCC02E}" srcOrd="1" destOrd="0" presId="urn:microsoft.com/office/officeart/2005/8/layout/bProcess3"/>
    <dgm:cxn modelId="{3BA96243-8EF9-4903-982E-A93209770324}" type="presParOf" srcId="{7E9A6977-2743-4511-AD88-64C1D0CCC02E}" destId="{E50209ED-6C3F-4EDB-9FED-FDB92EB8A3AE}" srcOrd="0" destOrd="0" presId="urn:microsoft.com/office/officeart/2005/8/layout/bProcess3"/>
    <dgm:cxn modelId="{476FAA6B-6718-447E-A6C2-6F15C89CAF33}" type="presParOf" srcId="{196BAE01-6845-4034-A953-FBF780D9B156}" destId="{37E2FAA9-B98C-4D86-8AEA-3F39A81120CC}" srcOrd="2" destOrd="0" presId="urn:microsoft.com/office/officeart/2005/8/layout/bProcess3"/>
    <dgm:cxn modelId="{524D06E4-DFF8-4ECA-9A3A-150AF7C42D73}" type="presParOf" srcId="{196BAE01-6845-4034-A953-FBF780D9B156}" destId="{C830C601-4B1C-4375-A4C4-C35233D666F6}" srcOrd="3" destOrd="0" presId="urn:microsoft.com/office/officeart/2005/8/layout/bProcess3"/>
    <dgm:cxn modelId="{4A2ED79D-87AE-49DB-B79A-51A816908974}" type="presParOf" srcId="{C830C601-4B1C-4375-A4C4-C35233D666F6}" destId="{86B2E82F-E148-4D79-8D41-CAB7434E615B}" srcOrd="0" destOrd="0" presId="urn:microsoft.com/office/officeart/2005/8/layout/bProcess3"/>
    <dgm:cxn modelId="{2A2603F2-2DAC-496E-9CA5-CA5C76843953}" type="presParOf" srcId="{196BAE01-6845-4034-A953-FBF780D9B156}" destId="{2C916332-C182-4E57-B204-8075C965FDB8}" srcOrd="4" destOrd="0" presId="urn:microsoft.com/office/officeart/2005/8/layout/bProcess3"/>
    <dgm:cxn modelId="{09F628D2-3407-422C-A3E3-251F16C4D20F}" type="presParOf" srcId="{196BAE01-6845-4034-A953-FBF780D9B156}" destId="{71A52267-DCC8-4EF2-9731-BA1BF2470EE2}" srcOrd="5" destOrd="0" presId="urn:microsoft.com/office/officeart/2005/8/layout/bProcess3"/>
    <dgm:cxn modelId="{0A2CAA5F-B654-4C4F-83AE-30C5B59875D2}" type="presParOf" srcId="{71A52267-DCC8-4EF2-9731-BA1BF2470EE2}" destId="{460EF815-6A71-40FE-9D14-DEA67DDCA3E9}" srcOrd="0" destOrd="0" presId="urn:microsoft.com/office/officeart/2005/8/layout/bProcess3"/>
    <dgm:cxn modelId="{111C0911-94DB-489A-A992-2A1173C02BB1}" type="presParOf" srcId="{196BAE01-6845-4034-A953-FBF780D9B156}" destId="{535ECDE0-818B-4DE1-8F29-9A842AC5387D}"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9CEFDBB-575B-48E3-9359-19731B17E76F}" type="doc">
      <dgm:prSet loTypeId="urn:microsoft.com/office/officeart/2005/8/layout/vProcess5" loCatId="process" qsTypeId="urn:microsoft.com/office/officeart/2005/8/quickstyle/simple5" qsCatId="simple" csTypeId="urn:microsoft.com/office/officeart/2005/8/colors/accent1_2" csCatId="accent1"/>
      <dgm:spPr/>
      <dgm:t>
        <a:bodyPr/>
        <a:lstStyle/>
        <a:p>
          <a:endParaRPr lang="en-IN"/>
        </a:p>
      </dgm:t>
    </dgm:pt>
    <dgm:pt modelId="{A6F9B8B4-9745-4DD8-90F2-4BB518D658F3}">
      <dgm:prSet/>
      <dgm:spPr/>
      <dgm:t>
        <a:bodyPr/>
        <a:lstStyle/>
        <a:p>
          <a:r>
            <a:rPr lang="en-IN" dirty="0"/>
            <a:t>Removed irrelevant and duplicate columns to maintain dataset integrity (Guo et al., 2023)</a:t>
          </a:r>
        </a:p>
      </dgm:t>
    </dgm:pt>
    <dgm:pt modelId="{AC5F4FB7-D2AB-4A51-9196-8549FE9E30A2}" type="parTrans" cxnId="{A80160CE-DCA2-42CF-ACA0-45F52E89E85D}">
      <dgm:prSet/>
      <dgm:spPr/>
      <dgm:t>
        <a:bodyPr/>
        <a:lstStyle/>
        <a:p>
          <a:endParaRPr lang="en-IN"/>
        </a:p>
      </dgm:t>
    </dgm:pt>
    <dgm:pt modelId="{0F16E7AD-5AD4-444D-B1DA-3706DE5D7678}" type="sibTrans" cxnId="{A80160CE-DCA2-42CF-ACA0-45F52E89E85D}">
      <dgm:prSet/>
      <dgm:spPr/>
      <dgm:t>
        <a:bodyPr/>
        <a:lstStyle/>
        <a:p>
          <a:endParaRPr lang="en-IN"/>
        </a:p>
      </dgm:t>
    </dgm:pt>
    <dgm:pt modelId="{FA953DCB-E9DB-4778-86D7-782B6F42CC57}">
      <dgm:prSet/>
      <dgm:spPr/>
      <dgm:t>
        <a:bodyPr/>
        <a:lstStyle/>
        <a:p>
          <a:r>
            <a:rPr lang="en-IN"/>
            <a:t>Converted data types correctly for numerical and date columns (Guo et al., 2023)</a:t>
          </a:r>
        </a:p>
      </dgm:t>
    </dgm:pt>
    <dgm:pt modelId="{54A4C302-B3D3-4FCD-9BA2-6A4D032169AB}" type="parTrans" cxnId="{95DAC917-B8C4-4B1F-AB92-1F92BB53DF97}">
      <dgm:prSet/>
      <dgm:spPr/>
      <dgm:t>
        <a:bodyPr/>
        <a:lstStyle/>
        <a:p>
          <a:endParaRPr lang="en-IN"/>
        </a:p>
      </dgm:t>
    </dgm:pt>
    <dgm:pt modelId="{C08976C1-7EA3-4C66-BA48-5236CB23CF25}" type="sibTrans" cxnId="{95DAC917-B8C4-4B1F-AB92-1F92BB53DF97}">
      <dgm:prSet/>
      <dgm:spPr/>
      <dgm:t>
        <a:bodyPr/>
        <a:lstStyle/>
        <a:p>
          <a:endParaRPr lang="en-IN"/>
        </a:p>
      </dgm:t>
    </dgm:pt>
    <dgm:pt modelId="{12CDB481-FBA4-4AB0-BBFE-FB14BB897F51}">
      <dgm:prSet/>
      <dgm:spPr/>
      <dgm:t>
        <a:bodyPr/>
        <a:lstStyle/>
        <a:p>
          <a:r>
            <a:rPr lang="en-IN"/>
            <a:t>Addressed inconsistencies in text and numeric fields to ensure uniformity (Guo et al., 2023)</a:t>
          </a:r>
        </a:p>
      </dgm:t>
    </dgm:pt>
    <dgm:pt modelId="{AED846A1-B98D-4CCA-BD2B-C8419BE5A298}" type="parTrans" cxnId="{772D1D72-B5B0-40B0-879B-DCF70F0F9AF8}">
      <dgm:prSet/>
      <dgm:spPr/>
      <dgm:t>
        <a:bodyPr/>
        <a:lstStyle/>
        <a:p>
          <a:endParaRPr lang="en-IN"/>
        </a:p>
      </dgm:t>
    </dgm:pt>
    <dgm:pt modelId="{E412F6D1-7D29-4A39-98E5-7F2686AF7FD3}" type="sibTrans" cxnId="{772D1D72-B5B0-40B0-879B-DCF70F0F9AF8}">
      <dgm:prSet/>
      <dgm:spPr/>
      <dgm:t>
        <a:bodyPr/>
        <a:lstStyle/>
        <a:p>
          <a:endParaRPr lang="en-IN"/>
        </a:p>
      </dgm:t>
    </dgm:pt>
    <dgm:pt modelId="{3AC29459-5C22-477E-BABA-6515D0B8BBD5}">
      <dgm:prSet/>
      <dgm:spPr/>
      <dgm:t>
        <a:bodyPr/>
        <a:lstStyle/>
        <a:p>
          <a:r>
            <a:rPr lang="en-IN"/>
            <a:t>Handled missing and NaN values effectively to avoid bias in analysis (Guo et al., 2023)</a:t>
          </a:r>
        </a:p>
      </dgm:t>
    </dgm:pt>
    <dgm:pt modelId="{10425635-508E-4709-BBCF-C78D3F12E9D2}" type="parTrans" cxnId="{0B8119CB-1657-4D29-84CF-345371610D95}">
      <dgm:prSet/>
      <dgm:spPr/>
      <dgm:t>
        <a:bodyPr/>
        <a:lstStyle/>
        <a:p>
          <a:endParaRPr lang="en-IN"/>
        </a:p>
      </dgm:t>
    </dgm:pt>
    <dgm:pt modelId="{227982B7-FE7B-4763-9893-8883C51CECCC}" type="sibTrans" cxnId="{0B8119CB-1657-4D29-84CF-345371610D95}">
      <dgm:prSet/>
      <dgm:spPr/>
      <dgm:t>
        <a:bodyPr/>
        <a:lstStyle/>
        <a:p>
          <a:endParaRPr lang="en-IN"/>
        </a:p>
      </dgm:t>
    </dgm:pt>
    <dgm:pt modelId="{5AC89A3E-663F-433E-B948-2A54BDD1B135}" type="pres">
      <dgm:prSet presAssocID="{59CEFDBB-575B-48E3-9359-19731B17E76F}" presName="outerComposite" presStyleCnt="0">
        <dgm:presLayoutVars>
          <dgm:chMax val="5"/>
          <dgm:dir/>
          <dgm:resizeHandles val="exact"/>
        </dgm:presLayoutVars>
      </dgm:prSet>
      <dgm:spPr/>
    </dgm:pt>
    <dgm:pt modelId="{ED7B7F6E-1FB7-4A69-A99E-C274EFD31C4C}" type="pres">
      <dgm:prSet presAssocID="{59CEFDBB-575B-48E3-9359-19731B17E76F}" presName="dummyMaxCanvas" presStyleCnt="0">
        <dgm:presLayoutVars/>
      </dgm:prSet>
      <dgm:spPr/>
    </dgm:pt>
    <dgm:pt modelId="{DC1CF3D9-963B-4773-AAAC-8A057608FF8F}" type="pres">
      <dgm:prSet presAssocID="{59CEFDBB-575B-48E3-9359-19731B17E76F}" presName="FourNodes_1" presStyleLbl="node1" presStyleIdx="0" presStyleCnt="4">
        <dgm:presLayoutVars>
          <dgm:bulletEnabled val="1"/>
        </dgm:presLayoutVars>
      </dgm:prSet>
      <dgm:spPr/>
    </dgm:pt>
    <dgm:pt modelId="{4ED04599-5FFE-4AEA-80BF-CE782ADB5059}" type="pres">
      <dgm:prSet presAssocID="{59CEFDBB-575B-48E3-9359-19731B17E76F}" presName="FourNodes_2" presStyleLbl="node1" presStyleIdx="1" presStyleCnt="4">
        <dgm:presLayoutVars>
          <dgm:bulletEnabled val="1"/>
        </dgm:presLayoutVars>
      </dgm:prSet>
      <dgm:spPr/>
    </dgm:pt>
    <dgm:pt modelId="{74BFBA40-91AA-4254-82DE-98DA49543920}" type="pres">
      <dgm:prSet presAssocID="{59CEFDBB-575B-48E3-9359-19731B17E76F}" presName="FourNodes_3" presStyleLbl="node1" presStyleIdx="2" presStyleCnt="4">
        <dgm:presLayoutVars>
          <dgm:bulletEnabled val="1"/>
        </dgm:presLayoutVars>
      </dgm:prSet>
      <dgm:spPr/>
    </dgm:pt>
    <dgm:pt modelId="{859C6592-4A41-48E3-9F08-CFB4F93AC299}" type="pres">
      <dgm:prSet presAssocID="{59CEFDBB-575B-48E3-9359-19731B17E76F}" presName="FourNodes_4" presStyleLbl="node1" presStyleIdx="3" presStyleCnt="4">
        <dgm:presLayoutVars>
          <dgm:bulletEnabled val="1"/>
        </dgm:presLayoutVars>
      </dgm:prSet>
      <dgm:spPr/>
    </dgm:pt>
    <dgm:pt modelId="{153C79E5-C08F-4FAF-9B1E-43CC2FF24C7A}" type="pres">
      <dgm:prSet presAssocID="{59CEFDBB-575B-48E3-9359-19731B17E76F}" presName="FourConn_1-2" presStyleLbl="fgAccFollowNode1" presStyleIdx="0" presStyleCnt="3">
        <dgm:presLayoutVars>
          <dgm:bulletEnabled val="1"/>
        </dgm:presLayoutVars>
      </dgm:prSet>
      <dgm:spPr/>
    </dgm:pt>
    <dgm:pt modelId="{B50D89AF-485A-4727-B691-257E90252D72}" type="pres">
      <dgm:prSet presAssocID="{59CEFDBB-575B-48E3-9359-19731B17E76F}" presName="FourConn_2-3" presStyleLbl="fgAccFollowNode1" presStyleIdx="1" presStyleCnt="3">
        <dgm:presLayoutVars>
          <dgm:bulletEnabled val="1"/>
        </dgm:presLayoutVars>
      </dgm:prSet>
      <dgm:spPr/>
    </dgm:pt>
    <dgm:pt modelId="{B4F4F2F3-DFD7-48F4-9D63-AE65BC99F68A}" type="pres">
      <dgm:prSet presAssocID="{59CEFDBB-575B-48E3-9359-19731B17E76F}" presName="FourConn_3-4" presStyleLbl="fgAccFollowNode1" presStyleIdx="2" presStyleCnt="3">
        <dgm:presLayoutVars>
          <dgm:bulletEnabled val="1"/>
        </dgm:presLayoutVars>
      </dgm:prSet>
      <dgm:spPr/>
    </dgm:pt>
    <dgm:pt modelId="{AC195746-F0E8-4105-A831-CC6F83E1E2FC}" type="pres">
      <dgm:prSet presAssocID="{59CEFDBB-575B-48E3-9359-19731B17E76F}" presName="FourNodes_1_text" presStyleLbl="node1" presStyleIdx="3" presStyleCnt="4">
        <dgm:presLayoutVars>
          <dgm:bulletEnabled val="1"/>
        </dgm:presLayoutVars>
      </dgm:prSet>
      <dgm:spPr/>
    </dgm:pt>
    <dgm:pt modelId="{3BACDF83-7E4D-476B-8716-1EF7FC52FCA1}" type="pres">
      <dgm:prSet presAssocID="{59CEFDBB-575B-48E3-9359-19731B17E76F}" presName="FourNodes_2_text" presStyleLbl="node1" presStyleIdx="3" presStyleCnt="4">
        <dgm:presLayoutVars>
          <dgm:bulletEnabled val="1"/>
        </dgm:presLayoutVars>
      </dgm:prSet>
      <dgm:spPr/>
    </dgm:pt>
    <dgm:pt modelId="{F2DAE519-4DB1-47F5-95FC-650AFF30D0DC}" type="pres">
      <dgm:prSet presAssocID="{59CEFDBB-575B-48E3-9359-19731B17E76F}" presName="FourNodes_3_text" presStyleLbl="node1" presStyleIdx="3" presStyleCnt="4">
        <dgm:presLayoutVars>
          <dgm:bulletEnabled val="1"/>
        </dgm:presLayoutVars>
      </dgm:prSet>
      <dgm:spPr/>
    </dgm:pt>
    <dgm:pt modelId="{486CEC52-D6DC-4835-8DFC-E3EC03078E57}" type="pres">
      <dgm:prSet presAssocID="{59CEFDBB-575B-48E3-9359-19731B17E76F}" presName="FourNodes_4_text" presStyleLbl="node1" presStyleIdx="3" presStyleCnt="4">
        <dgm:presLayoutVars>
          <dgm:bulletEnabled val="1"/>
        </dgm:presLayoutVars>
      </dgm:prSet>
      <dgm:spPr/>
    </dgm:pt>
  </dgm:ptLst>
  <dgm:cxnLst>
    <dgm:cxn modelId="{F107DF03-C0A9-4F4B-BADB-3102C4972CE7}" type="presOf" srcId="{3AC29459-5C22-477E-BABA-6515D0B8BBD5}" destId="{486CEC52-D6DC-4835-8DFC-E3EC03078E57}" srcOrd="1" destOrd="0" presId="urn:microsoft.com/office/officeart/2005/8/layout/vProcess5"/>
    <dgm:cxn modelId="{95DAC917-B8C4-4B1F-AB92-1F92BB53DF97}" srcId="{59CEFDBB-575B-48E3-9359-19731B17E76F}" destId="{FA953DCB-E9DB-4778-86D7-782B6F42CC57}" srcOrd="1" destOrd="0" parTransId="{54A4C302-B3D3-4FCD-9BA2-6A4D032169AB}" sibTransId="{C08976C1-7EA3-4C66-BA48-5236CB23CF25}"/>
    <dgm:cxn modelId="{977AA52E-046A-4235-8D14-920EF48CE2EA}" type="presOf" srcId="{A6F9B8B4-9745-4DD8-90F2-4BB518D658F3}" destId="{AC195746-F0E8-4105-A831-CC6F83E1E2FC}" srcOrd="1" destOrd="0" presId="urn:microsoft.com/office/officeart/2005/8/layout/vProcess5"/>
    <dgm:cxn modelId="{EF063E3A-0C58-4DAF-8365-7F1C9A21E4DB}" type="presOf" srcId="{A6F9B8B4-9745-4DD8-90F2-4BB518D658F3}" destId="{DC1CF3D9-963B-4773-AAAC-8A057608FF8F}" srcOrd="0" destOrd="0" presId="urn:microsoft.com/office/officeart/2005/8/layout/vProcess5"/>
    <dgm:cxn modelId="{212B2D3C-A8A9-4B10-9255-032243B8D0F6}" type="presOf" srcId="{FA953DCB-E9DB-4778-86D7-782B6F42CC57}" destId="{4ED04599-5FFE-4AEA-80BF-CE782ADB5059}" srcOrd="0" destOrd="0" presId="urn:microsoft.com/office/officeart/2005/8/layout/vProcess5"/>
    <dgm:cxn modelId="{B359C55F-C210-43AC-8BFA-5224E9447B1C}" type="presOf" srcId="{12CDB481-FBA4-4AB0-BBFE-FB14BB897F51}" destId="{F2DAE519-4DB1-47F5-95FC-650AFF30D0DC}" srcOrd="1" destOrd="0" presId="urn:microsoft.com/office/officeart/2005/8/layout/vProcess5"/>
    <dgm:cxn modelId="{4B16DC66-6455-45FD-BA68-78FA9994B3CA}" type="presOf" srcId="{E412F6D1-7D29-4A39-98E5-7F2686AF7FD3}" destId="{B4F4F2F3-DFD7-48F4-9D63-AE65BC99F68A}" srcOrd="0" destOrd="0" presId="urn:microsoft.com/office/officeart/2005/8/layout/vProcess5"/>
    <dgm:cxn modelId="{B9443C68-0BF8-44FE-BFE1-D99B4DA7BE14}" type="presOf" srcId="{FA953DCB-E9DB-4778-86D7-782B6F42CC57}" destId="{3BACDF83-7E4D-476B-8716-1EF7FC52FCA1}" srcOrd="1" destOrd="0" presId="urn:microsoft.com/office/officeart/2005/8/layout/vProcess5"/>
    <dgm:cxn modelId="{772D1D72-B5B0-40B0-879B-DCF70F0F9AF8}" srcId="{59CEFDBB-575B-48E3-9359-19731B17E76F}" destId="{12CDB481-FBA4-4AB0-BBFE-FB14BB897F51}" srcOrd="2" destOrd="0" parTransId="{AED846A1-B98D-4CCA-BD2B-C8419BE5A298}" sibTransId="{E412F6D1-7D29-4A39-98E5-7F2686AF7FD3}"/>
    <dgm:cxn modelId="{4C942A8B-5EDC-4DE8-8C4E-DD037148D8ED}" type="presOf" srcId="{3AC29459-5C22-477E-BABA-6515D0B8BBD5}" destId="{859C6592-4A41-48E3-9F08-CFB4F93AC299}" srcOrd="0" destOrd="0" presId="urn:microsoft.com/office/officeart/2005/8/layout/vProcess5"/>
    <dgm:cxn modelId="{5A3E87AE-B22A-4BD7-8563-2041B0B58264}" type="presOf" srcId="{59CEFDBB-575B-48E3-9359-19731B17E76F}" destId="{5AC89A3E-663F-433E-B948-2A54BDD1B135}" srcOrd="0" destOrd="0" presId="urn:microsoft.com/office/officeart/2005/8/layout/vProcess5"/>
    <dgm:cxn modelId="{1CDEABB0-F8A0-498B-9B68-669C8381520E}" type="presOf" srcId="{0F16E7AD-5AD4-444D-B1DA-3706DE5D7678}" destId="{153C79E5-C08F-4FAF-9B1E-43CC2FF24C7A}" srcOrd="0" destOrd="0" presId="urn:microsoft.com/office/officeart/2005/8/layout/vProcess5"/>
    <dgm:cxn modelId="{0B8119CB-1657-4D29-84CF-345371610D95}" srcId="{59CEFDBB-575B-48E3-9359-19731B17E76F}" destId="{3AC29459-5C22-477E-BABA-6515D0B8BBD5}" srcOrd="3" destOrd="0" parTransId="{10425635-508E-4709-BBCF-C78D3F12E9D2}" sibTransId="{227982B7-FE7B-4763-9893-8883C51CECCC}"/>
    <dgm:cxn modelId="{A80160CE-DCA2-42CF-ACA0-45F52E89E85D}" srcId="{59CEFDBB-575B-48E3-9359-19731B17E76F}" destId="{A6F9B8B4-9745-4DD8-90F2-4BB518D658F3}" srcOrd="0" destOrd="0" parTransId="{AC5F4FB7-D2AB-4A51-9196-8549FE9E30A2}" sibTransId="{0F16E7AD-5AD4-444D-B1DA-3706DE5D7678}"/>
    <dgm:cxn modelId="{47B077D8-9554-4683-875E-C5464E79FECD}" type="presOf" srcId="{12CDB481-FBA4-4AB0-BBFE-FB14BB897F51}" destId="{74BFBA40-91AA-4254-82DE-98DA49543920}" srcOrd="0" destOrd="0" presId="urn:microsoft.com/office/officeart/2005/8/layout/vProcess5"/>
    <dgm:cxn modelId="{D5014EEF-6802-4508-A61D-5780FE7C21EC}" type="presOf" srcId="{C08976C1-7EA3-4C66-BA48-5236CB23CF25}" destId="{B50D89AF-485A-4727-B691-257E90252D72}" srcOrd="0" destOrd="0" presId="urn:microsoft.com/office/officeart/2005/8/layout/vProcess5"/>
    <dgm:cxn modelId="{50CBCC86-4A31-4C54-91AC-3806E50DF1F6}" type="presParOf" srcId="{5AC89A3E-663F-433E-B948-2A54BDD1B135}" destId="{ED7B7F6E-1FB7-4A69-A99E-C274EFD31C4C}" srcOrd="0" destOrd="0" presId="urn:microsoft.com/office/officeart/2005/8/layout/vProcess5"/>
    <dgm:cxn modelId="{D0CE4061-6408-4C6A-82B1-E988B46B4D4D}" type="presParOf" srcId="{5AC89A3E-663F-433E-B948-2A54BDD1B135}" destId="{DC1CF3D9-963B-4773-AAAC-8A057608FF8F}" srcOrd="1" destOrd="0" presId="urn:microsoft.com/office/officeart/2005/8/layout/vProcess5"/>
    <dgm:cxn modelId="{0A00E4AD-CB60-490B-A3AD-4A2D78D6EF6A}" type="presParOf" srcId="{5AC89A3E-663F-433E-B948-2A54BDD1B135}" destId="{4ED04599-5FFE-4AEA-80BF-CE782ADB5059}" srcOrd="2" destOrd="0" presId="urn:microsoft.com/office/officeart/2005/8/layout/vProcess5"/>
    <dgm:cxn modelId="{EEA2B051-404E-4A09-A4E2-95E3372E2A8D}" type="presParOf" srcId="{5AC89A3E-663F-433E-B948-2A54BDD1B135}" destId="{74BFBA40-91AA-4254-82DE-98DA49543920}" srcOrd="3" destOrd="0" presId="urn:microsoft.com/office/officeart/2005/8/layout/vProcess5"/>
    <dgm:cxn modelId="{F1B0342E-8ACA-4812-A88B-49F2CDA7F3FF}" type="presParOf" srcId="{5AC89A3E-663F-433E-B948-2A54BDD1B135}" destId="{859C6592-4A41-48E3-9F08-CFB4F93AC299}" srcOrd="4" destOrd="0" presId="urn:microsoft.com/office/officeart/2005/8/layout/vProcess5"/>
    <dgm:cxn modelId="{BF3FF396-7BF7-4812-A953-7174F321E46D}" type="presParOf" srcId="{5AC89A3E-663F-433E-B948-2A54BDD1B135}" destId="{153C79E5-C08F-4FAF-9B1E-43CC2FF24C7A}" srcOrd="5" destOrd="0" presId="urn:microsoft.com/office/officeart/2005/8/layout/vProcess5"/>
    <dgm:cxn modelId="{E6975513-F6F6-4AEE-91B9-30B5587E20A6}" type="presParOf" srcId="{5AC89A3E-663F-433E-B948-2A54BDD1B135}" destId="{B50D89AF-485A-4727-B691-257E90252D72}" srcOrd="6" destOrd="0" presId="urn:microsoft.com/office/officeart/2005/8/layout/vProcess5"/>
    <dgm:cxn modelId="{76861A82-AC13-4EFC-840D-1C9C033A1C37}" type="presParOf" srcId="{5AC89A3E-663F-433E-B948-2A54BDD1B135}" destId="{B4F4F2F3-DFD7-48F4-9D63-AE65BC99F68A}" srcOrd="7" destOrd="0" presId="urn:microsoft.com/office/officeart/2005/8/layout/vProcess5"/>
    <dgm:cxn modelId="{36CDBEFD-255F-4F17-BF96-0DF22A351A39}" type="presParOf" srcId="{5AC89A3E-663F-433E-B948-2A54BDD1B135}" destId="{AC195746-F0E8-4105-A831-CC6F83E1E2FC}" srcOrd="8" destOrd="0" presId="urn:microsoft.com/office/officeart/2005/8/layout/vProcess5"/>
    <dgm:cxn modelId="{DBAE4653-4627-478D-9BEF-D4FD4FF8D9A7}" type="presParOf" srcId="{5AC89A3E-663F-433E-B948-2A54BDD1B135}" destId="{3BACDF83-7E4D-476B-8716-1EF7FC52FCA1}" srcOrd="9" destOrd="0" presId="urn:microsoft.com/office/officeart/2005/8/layout/vProcess5"/>
    <dgm:cxn modelId="{D374F0AC-D1FD-421B-80CB-88905DF35FA7}" type="presParOf" srcId="{5AC89A3E-663F-433E-B948-2A54BDD1B135}" destId="{F2DAE519-4DB1-47F5-95FC-650AFF30D0DC}" srcOrd="10" destOrd="0" presId="urn:microsoft.com/office/officeart/2005/8/layout/vProcess5"/>
    <dgm:cxn modelId="{0D876F48-2A2C-4F64-AF05-5DE54A22E2CC}" type="presParOf" srcId="{5AC89A3E-663F-433E-B948-2A54BDD1B135}" destId="{486CEC52-D6DC-4835-8DFC-E3EC03078E5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AE07D9-2B8F-4671-9492-FA7E00D8647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IN"/>
        </a:p>
      </dgm:t>
    </dgm:pt>
    <dgm:pt modelId="{69D41BB4-414C-4018-8B26-F217A756A39C}">
      <dgm:prSet/>
      <dgm:spPr/>
      <dgm:t>
        <a:bodyPr/>
        <a:lstStyle/>
        <a:p>
          <a:r>
            <a:rPr lang="en-US"/>
            <a:t>Detected extreme values in price and minimum_nights columns using visual and statistical checks (Kwak and Kim, 2017).</a:t>
          </a:r>
          <a:endParaRPr lang="en-IN"/>
        </a:p>
      </dgm:t>
    </dgm:pt>
    <dgm:pt modelId="{68C83B3F-F40A-4B4C-BC04-FF2D5B766025}" type="parTrans" cxnId="{D51E6F89-ACA0-4EB6-9808-36992F59E26E}">
      <dgm:prSet/>
      <dgm:spPr/>
      <dgm:t>
        <a:bodyPr/>
        <a:lstStyle/>
        <a:p>
          <a:endParaRPr lang="en-IN"/>
        </a:p>
      </dgm:t>
    </dgm:pt>
    <dgm:pt modelId="{47FDB9F8-C9BD-4B42-92D2-FADCBBA7B8AC}" type="sibTrans" cxnId="{D51E6F89-ACA0-4EB6-9808-36992F59E26E}">
      <dgm:prSet/>
      <dgm:spPr/>
      <dgm:t>
        <a:bodyPr/>
        <a:lstStyle/>
        <a:p>
          <a:endParaRPr lang="en-IN"/>
        </a:p>
      </dgm:t>
    </dgm:pt>
    <dgm:pt modelId="{32FDE40F-A4E2-4A49-8849-6B86B76ABC7A}">
      <dgm:prSet/>
      <dgm:spPr/>
      <dgm:t>
        <a:bodyPr/>
        <a:lstStyle/>
        <a:p>
          <a:r>
            <a:rPr lang="en-US" dirty="0"/>
            <a:t>Filtered out listings with price &gt; 1000 and minimum nights &gt; 365.</a:t>
          </a:r>
          <a:endParaRPr lang="en-IN" dirty="0"/>
        </a:p>
      </dgm:t>
    </dgm:pt>
    <dgm:pt modelId="{40EBE48E-7D94-4567-97C8-F607D2F5C96E}" type="parTrans" cxnId="{183BFE47-4BAF-4271-B565-F5C2DC4403B1}">
      <dgm:prSet/>
      <dgm:spPr/>
      <dgm:t>
        <a:bodyPr/>
        <a:lstStyle/>
        <a:p>
          <a:endParaRPr lang="en-IN"/>
        </a:p>
      </dgm:t>
    </dgm:pt>
    <dgm:pt modelId="{136F4580-B555-4EAF-92F2-2F393941368A}" type="sibTrans" cxnId="{183BFE47-4BAF-4271-B565-F5C2DC4403B1}">
      <dgm:prSet/>
      <dgm:spPr/>
      <dgm:t>
        <a:bodyPr/>
        <a:lstStyle/>
        <a:p>
          <a:endParaRPr lang="en-IN"/>
        </a:p>
      </dgm:t>
    </dgm:pt>
    <dgm:pt modelId="{8FD0AA8A-F9E6-4B57-80AB-25785A92EC3A}">
      <dgm:prSet/>
      <dgm:spPr/>
      <dgm:t>
        <a:bodyPr/>
        <a:lstStyle/>
        <a:p>
          <a:r>
            <a:rPr lang="en-US"/>
            <a:t>Aimed to retain realistic data ranges while preserving distribution trends (Kwak and Kim, 2017).</a:t>
          </a:r>
          <a:endParaRPr lang="en-IN"/>
        </a:p>
      </dgm:t>
    </dgm:pt>
    <dgm:pt modelId="{51D10020-06CB-4A96-805B-1BCDA49CC6DD}" type="parTrans" cxnId="{1E535998-924B-4AA2-A4DC-5BF11AD214A4}">
      <dgm:prSet/>
      <dgm:spPr/>
      <dgm:t>
        <a:bodyPr/>
        <a:lstStyle/>
        <a:p>
          <a:endParaRPr lang="en-IN"/>
        </a:p>
      </dgm:t>
    </dgm:pt>
    <dgm:pt modelId="{050495D4-D4A6-437E-B548-610A23F91018}" type="sibTrans" cxnId="{1E535998-924B-4AA2-A4DC-5BF11AD214A4}">
      <dgm:prSet/>
      <dgm:spPr/>
      <dgm:t>
        <a:bodyPr/>
        <a:lstStyle/>
        <a:p>
          <a:endParaRPr lang="en-IN"/>
        </a:p>
      </dgm:t>
    </dgm:pt>
    <dgm:pt modelId="{177EC1FA-FCB2-4D4B-94DE-5148A610B4E8}">
      <dgm:prSet/>
      <dgm:spPr/>
      <dgm:t>
        <a:bodyPr/>
        <a:lstStyle/>
        <a:p>
          <a:r>
            <a:rPr lang="en-US"/>
            <a:t>Cleaning enhanced the reliability of visualizations and summary statistics.</a:t>
          </a:r>
          <a:endParaRPr lang="en-IN"/>
        </a:p>
      </dgm:t>
    </dgm:pt>
    <dgm:pt modelId="{03738B26-D766-45A6-8783-36856118435F}" type="parTrans" cxnId="{A2821E93-FEB3-436A-9651-2F326049FCDD}">
      <dgm:prSet/>
      <dgm:spPr/>
      <dgm:t>
        <a:bodyPr/>
        <a:lstStyle/>
        <a:p>
          <a:endParaRPr lang="en-IN"/>
        </a:p>
      </dgm:t>
    </dgm:pt>
    <dgm:pt modelId="{976039C6-330A-4C41-BE33-CF9D036847D2}" type="sibTrans" cxnId="{A2821E93-FEB3-436A-9651-2F326049FCDD}">
      <dgm:prSet/>
      <dgm:spPr/>
      <dgm:t>
        <a:bodyPr/>
        <a:lstStyle/>
        <a:p>
          <a:endParaRPr lang="en-IN"/>
        </a:p>
      </dgm:t>
    </dgm:pt>
    <dgm:pt modelId="{EDD2F053-0B29-4912-B014-9ED3C5FB866C}" type="pres">
      <dgm:prSet presAssocID="{F7AE07D9-2B8F-4671-9492-FA7E00D8647B}" presName="linear" presStyleCnt="0">
        <dgm:presLayoutVars>
          <dgm:animLvl val="lvl"/>
          <dgm:resizeHandles val="exact"/>
        </dgm:presLayoutVars>
      </dgm:prSet>
      <dgm:spPr/>
    </dgm:pt>
    <dgm:pt modelId="{AE68F92F-1CA3-4314-8236-C312FDEE374B}" type="pres">
      <dgm:prSet presAssocID="{69D41BB4-414C-4018-8B26-F217A756A39C}" presName="parentText" presStyleLbl="node1" presStyleIdx="0" presStyleCnt="4">
        <dgm:presLayoutVars>
          <dgm:chMax val="0"/>
          <dgm:bulletEnabled val="1"/>
        </dgm:presLayoutVars>
      </dgm:prSet>
      <dgm:spPr/>
    </dgm:pt>
    <dgm:pt modelId="{41B4257A-7CFB-45C6-8070-4DA7BF4462E8}" type="pres">
      <dgm:prSet presAssocID="{47FDB9F8-C9BD-4B42-92D2-FADCBBA7B8AC}" presName="spacer" presStyleCnt="0"/>
      <dgm:spPr/>
    </dgm:pt>
    <dgm:pt modelId="{064F6EF3-6062-4D7A-931D-E6F7FAD2148D}" type="pres">
      <dgm:prSet presAssocID="{32FDE40F-A4E2-4A49-8849-6B86B76ABC7A}" presName="parentText" presStyleLbl="node1" presStyleIdx="1" presStyleCnt="4">
        <dgm:presLayoutVars>
          <dgm:chMax val="0"/>
          <dgm:bulletEnabled val="1"/>
        </dgm:presLayoutVars>
      </dgm:prSet>
      <dgm:spPr/>
    </dgm:pt>
    <dgm:pt modelId="{0523BB13-2824-495A-A19A-0B2D57551A3D}" type="pres">
      <dgm:prSet presAssocID="{136F4580-B555-4EAF-92F2-2F393941368A}" presName="spacer" presStyleCnt="0"/>
      <dgm:spPr/>
    </dgm:pt>
    <dgm:pt modelId="{F5F80931-7B9F-4F5C-A066-FC6B7D784A4E}" type="pres">
      <dgm:prSet presAssocID="{8FD0AA8A-F9E6-4B57-80AB-25785A92EC3A}" presName="parentText" presStyleLbl="node1" presStyleIdx="2" presStyleCnt="4">
        <dgm:presLayoutVars>
          <dgm:chMax val="0"/>
          <dgm:bulletEnabled val="1"/>
        </dgm:presLayoutVars>
      </dgm:prSet>
      <dgm:spPr/>
    </dgm:pt>
    <dgm:pt modelId="{2FAF7407-AAEE-4FAA-B4CD-614EEDC830AC}" type="pres">
      <dgm:prSet presAssocID="{050495D4-D4A6-437E-B548-610A23F91018}" presName="spacer" presStyleCnt="0"/>
      <dgm:spPr/>
    </dgm:pt>
    <dgm:pt modelId="{2A49377E-6CE0-4A5D-ADDC-FF9308E757E2}" type="pres">
      <dgm:prSet presAssocID="{177EC1FA-FCB2-4D4B-94DE-5148A610B4E8}" presName="parentText" presStyleLbl="node1" presStyleIdx="3" presStyleCnt="4">
        <dgm:presLayoutVars>
          <dgm:chMax val="0"/>
          <dgm:bulletEnabled val="1"/>
        </dgm:presLayoutVars>
      </dgm:prSet>
      <dgm:spPr/>
    </dgm:pt>
  </dgm:ptLst>
  <dgm:cxnLst>
    <dgm:cxn modelId="{31BD9000-F6B6-498F-888C-C53A44694941}" type="presOf" srcId="{F7AE07D9-2B8F-4671-9492-FA7E00D8647B}" destId="{EDD2F053-0B29-4912-B014-9ED3C5FB866C}" srcOrd="0" destOrd="0" presId="urn:microsoft.com/office/officeart/2005/8/layout/vList2"/>
    <dgm:cxn modelId="{C3E92011-10F9-49DD-AFC2-FA671F44E6B0}" type="presOf" srcId="{69D41BB4-414C-4018-8B26-F217A756A39C}" destId="{AE68F92F-1CA3-4314-8236-C312FDEE374B}" srcOrd="0" destOrd="0" presId="urn:microsoft.com/office/officeart/2005/8/layout/vList2"/>
    <dgm:cxn modelId="{176BC230-AE1C-43FA-A2C4-CC807A0966C3}" type="presOf" srcId="{177EC1FA-FCB2-4D4B-94DE-5148A610B4E8}" destId="{2A49377E-6CE0-4A5D-ADDC-FF9308E757E2}" srcOrd="0" destOrd="0" presId="urn:microsoft.com/office/officeart/2005/8/layout/vList2"/>
    <dgm:cxn modelId="{183BFE47-4BAF-4271-B565-F5C2DC4403B1}" srcId="{F7AE07D9-2B8F-4671-9492-FA7E00D8647B}" destId="{32FDE40F-A4E2-4A49-8849-6B86B76ABC7A}" srcOrd="1" destOrd="0" parTransId="{40EBE48E-7D94-4567-97C8-F607D2F5C96E}" sibTransId="{136F4580-B555-4EAF-92F2-2F393941368A}"/>
    <dgm:cxn modelId="{AC62DD70-02E7-4000-8692-090BF111AC5F}" type="presOf" srcId="{8FD0AA8A-F9E6-4B57-80AB-25785A92EC3A}" destId="{F5F80931-7B9F-4F5C-A066-FC6B7D784A4E}" srcOrd="0" destOrd="0" presId="urn:microsoft.com/office/officeart/2005/8/layout/vList2"/>
    <dgm:cxn modelId="{D51E6F89-ACA0-4EB6-9808-36992F59E26E}" srcId="{F7AE07D9-2B8F-4671-9492-FA7E00D8647B}" destId="{69D41BB4-414C-4018-8B26-F217A756A39C}" srcOrd="0" destOrd="0" parTransId="{68C83B3F-F40A-4B4C-BC04-FF2D5B766025}" sibTransId="{47FDB9F8-C9BD-4B42-92D2-FADCBBA7B8AC}"/>
    <dgm:cxn modelId="{A2821E93-FEB3-436A-9651-2F326049FCDD}" srcId="{F7AE07D9-2B8F-4671-9492-FA7E00D8647B}" destId="{177EC1FA-FCB2-4D4B-94DE-5148A610B4E8}" srcOrd="3" destOrd="0" parTransId="{03738B26-D766-45A6-8783-36856118435F}" sibTransId="{976039C6-330A-4C41-BE33-CF9D036847D2}"/>
    <dgm:cxn modelId="{1E535998-924B-4AA2-A4DC-5BF11AD214A4}" srcId="{F7AE07D9-2B8F-4671-9492-FA7E00D8647B}" destId="{8FD0AA8A-F9E6-4B57-80AB-25785A92EC3A}" srcOrd="2" destOrd="0" parTransId="{51D10020-06CB-4A96-805B-1BCDA49CC6DD}" sibTransId="{050495D4-D4A6-437E-B548-610A23F91018}"/>
    <dgm:cxn modelId="{550040F4-C8C8-4190-A35A-6C7B555398C4}" type="presOf" srcId="{32FDE40F-A4E2-4A49-8849-6B86B76ABC7A}" destId="{064F6EF3-6062-4D7A-931D-E6F7FAD2148D}" srcOrd="0" destOrd="0" presId="urn:microsoft.com/office/officeart/2005/8/layout/vList2"/>
    <dgm:cxn modelId="{FA62B828-9B6C-4338-8DC2-00DB5FF4063A}" type="presParOf" srcId="{EDD2F053-0B29-4912-B014-9ED3C5FB866C}" destId="{AE68F92F-1CA3-4314-8236-C312FDEE374B}" srcOrd="0" destOrd="0" presId="urn:microsoft.com/office/officeart/2005/8/layout/vList2"/>
    <dgm:cxn modelId="{BC06B5B8-63C1-4450-BB21-2DCE9344CDCC}" type="presParOf" srcId="{EDD2F053-0B29-4912-B014-9ED3C5FB866C}" destId="{41B4257A-7CFB-45C6-8070-4DA7BF4462E8}" srcOrd="1" destOrd="0" presId="urn:microsoft.com/office/officeart/2005/8/layout/vList2"/>
    <dgm:cxn modelId="{7ECF7286-49CD-4F2F-AE71-2322B56425BA}" type="presParOf" srcId="{EDD2F053-0B29-4912-B014-9ED3C5FB866C}" destId="{064F6EF3-6062-4D7A-931D-E6F7FAD2148D}" srcOrd="2" destOrd="0" presId="urn:microsoft.com/office/officeart/2005/8/layout/vList2"/>
    <dgm:cxn modelId="{3EF467B7-8AEA-4CC3-9F1F-F464813578B6}" type="presParOf" srcId="{EDD2F053-0B29-4912-B014-9ED3C5FB866C}" destId="{0523BB13-2824-495A-A19A-0B2D57551A3D}" srcOrd="3" destOrd="0" presId="urn:microsoft.com/office/officeart/2005/8/layout/vList2"/>
    <dgm:cxn modelId="{35FE59DA-CB53-4852-8EB5-9AA894ED8672}" type="presParOf" srcId="{EDD2F053-0B29-4912-B014-9ED3C5FB866C}" destId="{F5F80931-7B9F-4F5C-A066-FC6B7D784A4E}" srcOrd="4" destOrd="0" presId="urn:microsoft.com/office/officeart/2005/8/layout/vList2"/>
    <dgm:cxn modelId="{9B6AD431-5FD1-4E9E-A6D3-3E4C4D96E51F}" type="presParOf" srcId="{EDD2F053-0B29-4912-B014-9ED3C5FB866C}" destId="{2FAF7407-AAEE-4FAA-B4CD-614EEDC830AC}" srcOrd="5" destOrd="0" presId="urn:microsoft.com/office/officeart/2005/8/layout/vList2"/>
    <dgm:cxn modelId="{65F90D3D-A320-414F-A06E-BBEE2CD2074C}" type="presParOf" srcId="{EDD2F053-0B29-4912-B014-9ED3C5FB866C}" destId="{2A49377E-6CE0-4A5D-ADDC-FF9308E757E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357790-0FA2-443C-A858-6C659DA5796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IN"/>
        </a:p>
      </dgm:t>
    </dgm:pt>
    <dgm:pt modelId="{35FF224F-6F18-47E4-A614-5330B0D982C1}">
      <dgm:prSet/>
      <dgm:spPr/>
      <dgm:t>
        <a:bodyPr/>
        <a:lstStyle/>
        <a:p>
          <a:r>
            <a:rPr lang="en-IN" dirty="0"/>
            <a:t>Conducted univariate analysis to study the price column distribution.</a:t>
          </a:r>
        </a:p>
      </dgm:t>
    </dgm:pt>
    <dgm:pt modelId="{B53DB850-9FC3-4436-A02A-468075EF708D}" type="parTrans" cxnId="{0CAC827C-20D2-4F53-87A0-C5797C81FDAA}">
      <dgm:prSet/>
      <dgm:spPr/>
      <dgm:t>
        <a:bodyPr/>
        <a:lstStyle/>
        <a:p>
          <a:endParaRPr lang="en-IN"/>
        </a:p>
      </dgm:t>
    </dgm:pt>
    <dgm:pt modelId="{C3C268F0-78B9-47F8-BA94-880654F4D7A6}" type="sibTrans" cxnId="{0CAC827C-20D2-4F53-87A0-C5797C81FDAA}">
      <dgm:prSet/>
      <dgm:spPr/>
      <dgm:t>
        <a:bodyPr/>
        <a:lstStyle/>
        <a:p>
          <a:endParaRPr lang="en-IN"/>
        </a:p>
      </dgm:t>
    </dgm:pt>
    <dgm:pt modelId="{C65BC1B6-85BA-4D9E-A8EF-42968EC65524}">
      <dgm:prSet/>
      <dgm:spPr/>
      <dgm:t>
        <a:bodyPr/>
        <a:lstStyle/>
        <a:p>
          <a:r>
            <a:rPr lang="en-IN"/>
            <a:t>Majority of listings are priced below $500, indicating affordability trends (Ekbote et al., 2023).</a:t>
          </a:r>
        </a:p>
      </dgm:t>
    </dgm:pt>
    <dgm:pt modelId="{97DF237E-5032-4714-9A1A-F70BB0D1F417}" type="parTrans" cxnId="{22B32296-5B7F-4437-A48D-A5834DAA5DED}">
      <dgm:prSet/>
      <dgm:spPr/>
      <dgm:t>
        <a:bodyPr/>
        <a:lstStyle/>
        <a:p>
          <a:endParaRPr lang="en-IN"/>
        </a:p>
      </dgm:t>
    </dgm:pt>
    <dgm:pt modelId="{356086CF-514F-4244-96F4-4A8F2FCB8979}" type="sibTrans" cxnId="{22B32296-5B7F-4437-A48D-A5834DAA5DED}">
      <dgm:prSet/>
      <dgm:spPr/>
      <dgm:t>
        <a:bodyPr/>
        <a:lstStyle/>
        <a:p>
          <a:endParaRPr lang="en-IN"/>
        </a:p>
      </dgm:t>
    </dgm:pt>
    <dgm:pt modelId="{C3493AEB-92CB-4123-BAFB-79441217B421}">
      <dgm:prSet/>
      <dgm:spPr/>
      <dgm:t>
        <a:bodyPr/>
        <a:lstStyle/>
        <a:p>
          <a:r>
            <a:rPr lang="en-IN" dirty="0"/>
            <a:t>Price distribution is right-skewed, suggesting a few high-value luxury listings (</a:t>
          </a:r>
          <a:r>
            <a:rPr lang="en-IN" dirty="0" err="1"/>
            <a:t>Ekbote</a:t>
          </a:r>
          <a:r>
            <a:rPr lang="en-IN" dirty="0"/>
            <a:t> et al., 2023).</a:t>
          </a:r>
        </a:p>
      </dgm:t>
    </dgm:pt>
    <dgm:pt modelId="{B677E3C7-73AF-48CA-8426-BAE3CDE8B199}" type="parTrans" cxnId="{0BB833A3-B7ED-4C0C-B766-DD169A7F2746}">
      <dgm:prSet/>
      <dgm:spPr/>
      <dgm:t>
        <a:bodyPr/>
        <a:lstStyle/>
        <a:p>
          <a:endParaRPr lang="en-IN"/>
        </a:p>
      </dgm:t>
    </dgm:pt>
    <dgm:pt modelId="{F1607687-E29D-4175-B898-C349AC91DAA1}" type="sibTrans" cxnId="{0BB833A3-B7ED-4C0C-B766-DD169A7F2746}">
      <dgm:prSet/>
      <dgm:spPr/>
      <dgm:t>
        <a:bodyPr/>
        <a:lstStyle/>
        <a:p>
          <a:endParaRPr lang="en-IN"/>
        </a:p>
      </dgm:t>
    </dgm:pt>
    <dgm:pt modelId="{4BE8728E-AE4B-483B-A472-7779E0D9A1AB}">
      <dgm:prSet/>
      <dgm:spPr/>
      <dgm:t>
        <a:bodyPr/>
        <a:lstStyle/>
        <a:p>
          <a:r>
            <a:rPr lang="en-IN"/>
            <a:t>Applied log transformation for better visualization and reduced skewness.</a:t>
          </a:r>
        </a:p>
      </dgm:t>
    </dgm:pt>
    <dgm:pt modelId="{ACE2C009-AA6D-4500-BBD1-960285381527}" type="parTrans" cxnId="{1822B2B6-8788-4304-BD05-F514332349C9}">
      <dgm:prSet/>
      <dgm:spPr/>
      <dgm:t>
        <a:bodyPr/>
        <a:lstStyle/>
        <a:p>
          <a:endParaRPr lang="en-IN"/>
        </a:p>
      </dgm:t>
    </dgm:pt>
    <dgm:pt modelId="{F6C9E624-A903-4ADE-B676-9E00E4910B8E}" type="sibTrans" cxnId="{1822B2B6-8788-4304-BD05-F514332349C9}">
      <dgm:prSet/>
      <dgm:spPr/>
      <dgm:t>
        <a:bodyPr/>
        <a:lstStyle/>
        <a:p>
          <a:endParaRPr lang="en-IN"/>
        </a:p>
      </dgm:t>
    </dgm:pt>
    <dgm:pt modelId="{1B5F1322-AAB5-484D-B7BC-553CFD238397}" type="pres">
      <dgm:prSet presAssocID="{15357790-0FA2-443C-A858-6C659DA5796F}" presName="vert0" presStyleCnt="0">
        <dgm:presLayoutVars>
          <dgm:dir/>
          <dgm:animOne val="branch"/>
          <dgm:animLvl val="lvl"/>
        </dgm:presLayoutVars>
      </dgm:prSet>
      <dgm:spPr/>
    </dgm:pt>
    <dgm:pt modelId="{67E5CB95-4A4B-47EC-9885-87ADA6CD3F5E}" type="pres">
      <dgm:prSet presAssocID="{35FF224F-6F18-47E4-A614-5330B0D982C1}" presName="thickLine" presStyleLbl="alignNode1" presStyleIdx="0" presStyleCnt="4"/>
      <dgm:spPr/>
    </dgm:pt>
    <dgm:pt modelId="{D654BC78-52D1-41F4-8E7E-8EA4CD974A1C}" type="pres">
      <dgm:prSet presAssocID="{35FF224F-6F18-47E4-A614-5330B0D982C1}" presName="horz1" presStyleCnt="0"/>
      <dgm:spPr/>
    </dgm:pt>
    <dgm:pt modelId="{F17BA878-6173-473B-A5E0-2467BC515225}" type="pres">
      <dgm:prSet presAssocID="{35FF224F-6F18-47E4-A614-5330B0D982C1}" presName="tx1" presStyleLbl="revTx" presStyleIdx="0" presStyleCnt="4"/>
      <dgm:spPr/>
    </dgm:pt>
    <dgm:pt modelId="{69A379A7-D57A-401D-B051-CC1AB69E6A9B}" type="pres">
      <dgm:prSet presAssocID="{35FF224F-6F18-47E4-A614-5330B0D982C1}" presName="vert1" presStyleCnt="0"/>
      <dgm:spPr/>
    </dgm:pt>
    <dgm:pt modelId="{055AB13A-49FD-4B07-8CAB-E61BA38AB63F}" type="pres">
      <dgm:prSet presAssocID="{C65BC1B6-85BA-4D9E-A8EF-42968EC65524}" presName="thickLine" presStyleLbl="alignNode1" presStyleIdx="1" presStyleCnt="4"/>
      <dgm:spPr/>
    </dgm:pt>
    <dgm:pt modelId="{B611F34F-9024-490C-8CCD-BDF99364BB46}" type="pres">
      <dgm:prSet presAssocID="{C65BC1B6-85BA-4D9E-A8EF-42968EC65524}" presName="horz1" presStyleCnt="0"/>
      <dgm:spPr/>
    </dgm:pt>
    <dgm:pt modelId="{EC13BAFA-EE4D-465E-B565-15A39694A49A}" type="pres">
      <dgm:prSet presAssocID="{C65BC1B6-85BA-4D9E-A8EF-42968EC65524}" presName="tx1" presStyleLbl="revTx" presStyleIdx="1" presStyleCnt="4"/>
      <dgm:spPr/>
    </dgm:pt>
    <dgm:pt modelId="{6ED9775C-3C26-4421-BA19-2BB1887AFE17}" type="pres">
      <dgm:prSet presAssocID="{C65BC1B6-85BA-4D9E-A8EF-42968EC65524}" presName="vert1" presStyleCnt="0"/>
      <dgm:spPr/>
    </dgm:pt>
    <dgm:pt modelId="{9199BA3A-153B-4FBB-AE13-CC958B39AE58}" type="pres">
      <dgm:prSet presAssocID="{C3493AEB-92CB-4123-BAFB-79441217B421}" presName="thickLine" presStyleLbl="alignNode1" presStyleIdx="2" presStyleCnt="4"/>
      <dgm:spPr/>
    </dgm:pt>
    <dgm:pt modelId="{781E00E3-5490-4FDA-A5FD-8A2E65E73991}" type="pres">
      <dgm:prSet presAssocID="{C3493AEB-92CB-4123-BAFB-79441217B421}" presName="horz1" presStyleCnt="0"/>
      <dgm:spPr/>
    </dgm:pt>
    <dgm:pt modelId="{90F98D0F-9886-42C7-98AA-D4FB7DA5E30F}" type="pres">
      <dgm:prSet presAssocID="{C3493AEB-92CB-4123-BAFB-79441217B421}" presName="tx1" presStyleLbl="revTx" presStyleIdx="2" presStyleCnt="4"/>
      <dgm:spPr/>
    </dgm:pt>
    <dgm:pt modelId="{1CBACAE4-1631-4ADA-8098-AE62FE204263}" type="pres">
      <dgm:prSet presAssocID="{C3493AEB-92CB-4123-BAFB-79441217B421}" presName="vert1" presStyleCnt="0"/>
      <dgm:spPr/>
    </dgm:pt>
    <dgm:pt modelId="{F5EC46CB-ABBF-4BB1-AD6B-96450639A1E6}" type="pres">
      <dgm:prSet presAssocID="{4BE8728E-AE4B-483B-A472-7779E0D9A1AB}" presName="thickLine" presStyleLbl="alignNode1" presStyleIdx="3" presStyleCnt="4"/>
      <dgm:spPr/>
    </dgm:pt>
    <dgm:pt modelId="{EA026737-C7AE-46B2-B30B-DEB3EFFD18A2}" type="pres">
      <dgm:prSet presAssocID="{4BE8728E-AE4B-483B-A472-7779E0D9A1AB}" presName="horz1" presStyleCnt="0"/>
      <dgm:spPr/>
    </dgm:pt>
    <dgm:pt modelId="{9F47DD72-C45E-4F21-AA84-100786DDC977}" type="pres">
      <dgm:prSet presAssocID="{4BE8728E-AE4B-483B-A472-7779E0D9A1AB}" presName="tx1" presStyleLbl="revTx" presStyleIdx="3" presStyleCnt="4"/>
      <dgm:spPr/>
    </dgm:pt>
    <dgm:pt modelId="{59A9D044-D332-4BFA-A936-6D2F48B32478}" type="pres">
      <dgm:prSet presAssocID="{4BE8728E-AE4B-483B-A472-7779E0D9A1AB}" presName="vert1" presStyleCnt="0"/>
      <dgm:spPr/>
    </dgm:pt>
  </dgm:ptLst>
  <dgm:cxnLst>
    <dgm:cxn modelId="{7F79930E-8FEB-4F6E-BEE4-29171697309C}" type="presOf" srcId="{4BE8728E-AE4B-483B-A472-7779E0D9A1AB}" destId="{9F47DD72-C45E-4F21-AA84-100786DDC977}" srcOrd="0" destOrd="0" presId="urn:microsoft.com/office/officeart/2008/layout/LinedList"/>
    <dgm:cxn modelId="{0CAC827C-20D2-4F53-87A0-C5797C81FDAA}" srcId="{15357790-0FA2-443C-A858-6C659DA5796F}" destId="{35FF224F-6F18-47E4-A614-5330B0D982C1}" srcOrd="0" destOrd="0" parTransId="{B53DB850-9FC3-4436-A02A-468075EF708D}" sibTransId="{C3C268F0-78B9-47F8-BA94-880654F4D7A6}"/>
    <dgm:cxn modelId="{75C8F27C-A21B-449C-8C2A-910C0A0FA989}" type="presOf" srcId="{35FF224F-6F18-47E4-A614-5330B0D982C1}" destId="{F17BA878-6173-473B-A5E0-2467BC515225}" srcOrd="0" destOrd="0" presId="urn:microsoft.com/office/officeart/2008/layout/LinedList"/>
    <dgm:cxn modelId="{BB13618D-0ACD-4F9D-91BC-E7898B1C2301}" type="presOf" srcId="{15357790-0FA2-443C-A858-6C659DA5796F}" destId="{1B5F1322-AAB5-484D-B7BC-553CFD238397}" srcOrd="0" destOrd="0" presId="urn:microsoft.com/office/officeart/2008/layout/LinedList"/>
    <dgm:cxn modelId="{22B32296-5B7F-4437-A48D-A5834DAA5DED}" srcId="{15357790-0FA2-443C-A858-6C659DA5796F}" destId="{C65BC1B6-85BA-4D9E-A8EF-42968EC65524}" srcOrd="1" destOrd="0" parTransId="{97DF237E-5032-4714-9A1A-F70BB0D1F417}" sibTransId="{356086CF-514F-4244-96F4-4A8F2FCB8979}"/>
    <dgm:cxn modelId="{0BB833A3-B7ED-4C0C-B766-DD169A7F2746}" srcId="{15357790-0FA2-443C-A858-6C659DA5796F}" destId="{C3493AEB-92CB-4123-BAFB-79441217B421}" srcOrd="2" destOrd="0" parTransId="{B677E3C7-73AF-48CA-8426-BAE3CDE8B199}" sibTransId="{F1607687-E29D-4175-B898-C349AC91DAA1}"/>
    <dgm:cxn modelId="{E0766BB0-1375-4F62-8D6E-D1B82CAF4ABA}" type="presOf" srcId="{C3493AEB-92CB-4123-BAFB-79441217B421}" destId="{90F98D0F-9886-42C7-98AA-D4FB7DA5E30F}" srcOrd="0" destOrd="0" presId="urn:microsoft.com/office/officeart/2008/layout/LinedList"/>
    <dgm:cxn modelId="{1822B2B6-8788-4304-BD05-F514332349C9}" srcId="{15357790-0FA2-443C-A858-6C659DA5796F}" destId="{4BE8728E-AE4B-483B-A472-7779E0D9A1AB}" srcOrd="3" destOrd="0" parTransId="{ACE2C009-AA6D-4500-BBD1-960285381527}" sibTransId="{F6C9E624-A903-4ADE-B676-9E00E4910B8E}"/>
    <dgm:cxn modelId="{FF868FB9-FB77-4260-B3D6-052620531422}" type="presOf" srcId="{C65BC1B6-85BA-4D9E-A8EF-42968EC65524}" destId="{EC13BAFA-EE4D-465E-B565-15A39694A49A}" srcOrd="0" destOrd="0" presId="urn:microsoft.com/office/officeart/2008/layout/LinedList"/>
    <dgm:cxn modelId="{5DDD23A9-D426-40E2-9551-B43BD0339BA1}" type="presParOf" srcId="{1B5F1322-AAB5-484D-B7BC-553CFD238397}" destId="{67E5CB95-4A4B-47EC-9885-87ADA6CD3F5E}" srcOrd="0" destOrd="0" presId="urn:microsoft.com/office/officeart/2008/layout/LinedList"/>
    <dgm:cxn modelId="{41E1EC06-6A69-4E8C-BFF5-685FF48EC74A}" type="presParOf" srcId="{1B5F1322-AAB5-484D-B7BC-553CFD238397}" destId="{D654BC78-52D1-41F4-8E7E-8EA4CD974A1C}" srcOrd="1" destOrd="0" presId="urn:microsoft.com/office/officeart/2008/layout/LinedList"/>
    <dgm:cxn modelId="{746A5A6B-8F7D-475D-9BEE-A4A0BBF4305A}" type="presParOf" srcId="{D654BC78-52D1-41F4-8E7E-8EA4CD974A1C}" destId="{F17BA878-6173-473B-A5E0-2467BC515225}" srcOrd="0" destOrd="0" presId="urn:microsoft.com/office/officeart/2008/layout/LinedList"/>
    <dgm:cxn modelId="{BE4769C8-80BA-4269-8824-C676262FF86C}" type="presParOf" srcId="{D654BC78-52D1-41F4-8E7E-8EA4CD974A1C}" destId="{69A379A7-D57A-401D-B051-CC1AB69E6A9B}" srcOrd="1" destOrd="0" presId="urn:microsoft.com/office/officeart/2008/layout/LinedList"/>
    <dgm:cxn modelId="{A3BB146C-A1BE-4F4E-B525-73EC7B7E960E}" type="presParOf" srcId="{1B5F1322-AAB5-484D-B7BC-553CFD238397}" destId="{055AB13A-49FD-4B07-8CAB-E61BA38AB63F}" srcOrd="2" destOrd="0" presId="urn:microsoft.com/office/officeart/2008/layout/LinedList"/>
    <dgm:cxn modelId="{0C85BCA2-0919-48E4-950F-B4FF97816F46}" type="presParOf" srcId="{1B5F1322-AAB5-484D-B7BC-553CFD238397}" destId="{B611F34F-9024-490C-8CCD-BDF99364BB46}" srcOrd="3" destOrd="0" presId="urn:microsoft.com/office/officeart/2008/layout/LinedList"/>
    <dgm:cxn modelId="{C1F9113B-9E3D-4006-9883-E9CB7B921BBA}" type="presParOf" srcId="{B611F34F-9024-490C-8CCD-BDF99364BB46}" destId="{EC13BAFA-EE4D-465E-B565-15A39694A49A}" srcOrd="0" destOrd="0" presId="urn:microsoft.com/office/officeart/2008/layout/LinedList"/>
    <dgm:cxn modelId="{659B708D-50FD-4D3A-A50F-4B4E87237F8A}" type="presParOf" srcId="{B611F34F-9024-490C-8CCD-BDF99364BB46}" destId="{6ED9775C-3C26-4421-BA19-2BB1887AFE17}" srcOrd="1" destOrd="0" presId="urn:microsoft.com/office/officeart/2008/layout/LinedList"/>
    <dgm:cxn modelId="{E9F57467-01DE-46BB-9E23-5B0C4B3BF596}" type="presParOf" srcId="{1B5F1322-AAB5-484D-B7BC-553CFD238397}" destId="{9199BA3A-153B-4FBB-AE13-CC958B39AE58}" srcOrd="4" destOrd="0" presId="urn:microsoft.com/office/officeart/2008/layout/LinedList"/>
    <dgm:cxn modelId="{FC294AF2-3DC5-4D24-92F6-021E26817B6F}" type="presParOf" srcId="{1B5F1322-AAB5-484D-B7BC-553CFD238397}" destId="{781E00E3-5490-4FDA-A5FD-8A2E65E73991}" srcOrd="5" destOrd="0" presId="urn:microsoft.com/office/officeart/2008/layout/LinedList"/>
    <dgm:cxn modelId="{96C506E2-FF76-4622-B55A-082423CB483C}" type="presParOf" srcId="{781E00E3-5490-4FDA-A5FD-8A2E65E73991}" destId="{90F98D0F-9886-42C7-98AA-D4FB7DA5E30F}" srcOrd="0" destOrd="0" presId="urn:microsoft.com/office/officeart/2008/layout/LinedList"/>
    <dgm:cxn modelId="{A97FDAE0-9697-409C-BB07-54FB1D33B752}" type="presParOf" srcId="{781E00E3-5490-4FDA-A5FD-8A2E65E73991}" destId="{1CBACAE4-1631-4ADA-8098-AE62FE204263}" srcOrd="1" destOrd="0" presId="urn:microsoft.com/office/officeart/2008/layout/LinedList"/>
    <dgm:cxn modelId="{A6144723-22C6-4C2B-8A5F-B35F9206B172}" type="presParOf" srcId="{1B5F1322-AAB5-484D-B7BC-553CFD238397}" destId="{F5EC46CB-ABBF-4BB1-AD6B-96450639A1E6}" srcOrd="6" destOrd="0" presId="urn:microsoft.com/office/officeart/2008/layout/LinedList"/>
    <dgm:cxn modelId="{943E79EE-3E50-4A01-94B2-68B61F031785}" type="presParOf" srcId="{1B5F1322-AAB5-484D-B7BC-553CFD238397}" destId="{EA026737-C7AE-46B2-B30B-DEB3EFFD18A2}" srcOrd="7" destOrd="0" presId="urn:microsoft.com/office/officeart/2008/layout/LinedList"/>
    <dgm:cxn modelId="{EEF9F603-0952-4C3F-9BD2-068196B68A6E}" type="presParOf" srcId="{EA026737-C7AE-46B2-B30B-DEB3EFFD18A2}" destId="{9F47DD72-C45E-4F21-AA84-100786DDC977}" srcOrd="0" destOrd="0" presId="urn:microsoft.com/office/officeart/2008/layout/LinedList"/>
    <dgm:cxn modelId="{EEF3216E-3564-4ED8-9E3D-991279225C7C}" type="presParOf" srcId="{EA026737-C7AE-46B2-B30B-DEB3EFFD18A2}" destId="{59A9D044-D332-4BFA-A936-6D2F48B324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D3C3C32-6847-4857-B3A3-5DF0062B8423}" type="doc">
      <dgm:prSet loTypeId="urn:microsoft.com/office/officeart/2005/8/layout/process4" loCatId="process" qsTypeId="urn:microsoft.com/office/officeart/2005/8/quickstyle/simple5" qsCatId="simple" csTypeId="urn:microsoft.com/office/officeart/2005/8/colors/accent1_2" csCatId="accent1"/>
      <dgm:spPr/>
      <dgm:t>
        <a:bodyPr/>
        <a:lstStyle/>
        <a:p>
          <a:endParaRPr lang="en-IN"/>
        </a:p>
      </dgm:t>
    </dgm:pt>
    <dgm:pt modelId="{AD38DEA2-0679-4739-A5DC-1EB87FFF677D}">
      <dgm:prSet/>
      <dgm:spPr/>
      <dgm:t>
        <a:bodyPr/>
        <a:lstStyle/>
        <a:p>
          <a:r>
            <a:rPr lang="en-US"/>
            <a:t>Private rooms are the most frequent room type offered in the dataset (Ding et al., 2023). </a:t>
          </a:r>
          <a:endParaRPr lang="en-IN"/>
        </a:p>
      </dgm:t>
    </dgm:pt>
    <dgm:pt modelId="{BCC02428-A710-4DC3-B0F8-7B9957BAB34F}" type="parTrans" cxnId="{27BA6A23-67D8-42CD-B037-26ABE7F353CA}">
      <dgm:prSet/>
      <dgm:spPr/>
      <dgm:t>
        <a:bodyPr/>
        <a:lstStyle/>
        <a:p>
          <a:endParaRPr lang="en-IN"/>
        </a:p>
      </dgm:t>
    </dgm:pt>
    <dgm:pt modelId="{3682F8F7-C6B7-4B5E-9C95-B09326F29020}" type="sibTrans" cxnId="{27BA6A23-67D8-42CD-B037-26ABE7F353CA}">
      <dgm:prSet/>
      <dgm:spPr/>
      <dgm:t>
        <a:bodyPr/>
        <a:lstStyle/>
        <a:p>
          <a:endParaRPr lang="en-IN"/>
        </a:p>
      </dgm:t>
    </dgm:pt>
    <dgm:pt modelId="{B5C14750-6E87-4DF0-937B-7670BB158861}">
      <dgm:prSet/>
      <dgm:spPr/>
      <dgm:t>
        <a:bodyPr/>
        <a:lstStyle/>
        <a:p>
          <a:r>
            <a:rPr lang="en-US"/>
            <a:t>Brooklyn and Queens feature a higher proportion of private room listings (Ding et al., 2023). </a:t>
          </a:r>
          <a:endParaRPr lang="en-IN"/>
        </a:p>
      </dgm:t>
    </dgm:pt>
    <dgm:pt modelId="{8CA6B8A1-017C-4F79-9A1A-0BB929BB0B53}" type="parTrans" cxnId="{B803B0AD-0A5E-4013-BD76-017034A76CF9}">
      <dgm:prSet/>
      <dgm:spPr/>
      <dgm:t>
        <a:bodyPr/>
        <a:lstStyle/>
        <a:p>
          <a:endParaRPr lang="en-IN"/>
        </a:p>
      </dgm:t>
    </dgm:pt>
    <dgm:pt modelId="{3EC6BBA0-3B5A-4D75-B837-57A1A68FDB97}" type="sibTrans" cxnId="{B803B0AD-0A5E-4013-BD76-017034A76CF9}">
      <dgm:prSet/>
      <dgm:spPr/>
      <dgm:t>
        <a:bodyPr/>
        <a:lstStyle/>
        <a:p>
          <a:endParaRPr lang="en-IN"/>
        </a:p>
      </dgm:t>
    </dgm:pt>
    <dgm:pt modelId="{3B212743-35B2-4F75-B83D-64964532B45A}">
      <dgm:prSet/>
      <dgm:spPr/>
      <dgm:t>
        <a:bodyPr/>
        <a:lstStyle/>
        <a:p>
          <a:r>
            <a:rPr lang="en-US"/>
            <a:t>Entire home or apartment listings are predominantly found in Manhattan. </a:t>
          </a:r>
          <a:endParaRPr lang="en-IN"/>
        </a:p>
      </dgm:t>
    </dgm:pt>
    <dgm:pt modelId="{1CBABEEA-55DC-43DF-AE79-84CC2183DBAA}" type="parTrans" cxnId="{4DB7D081-294D-40DB-9FD4-3E010982FA23}">
      <dgm:prSet/>
      <dgm:spPr/>
      <dgm:t>
        <a:bodyPr/>
        <a:lstStyle/>
        <a:p>
          <a:endParaRPr lang="en-IN"/>
        </a:p>
      </dgm:t>
    </dgm:pt>
    <dgm:pt modelId="{EDC4362E-39FD-4D2E-B4C3-9B624AF211B5}" type="sibTrans" cxnId="{4DB7D081-294D-40DB-9FD4-3E010982FA23}">
      <dgm:prSet/>
      <dgm:spPr/>
      <dgm:t>
        <a:bodyPr/>
        <a:lstStyle/>
        <a:p>
          <a:endParaRPr lang="en-IN"/>
        </a:p>
      </dgm:t>
    </dgm:pt>
    <dgm:pt modelId="{E094EACC-1227-4AA5-966C-868EFB0B8013}">
      <dgm:prSet/>
      <dgm:spPr/>
      <dgm:t>
        <a:bodyPr/>
        <a:lstStyle/>
        <a:p>
          <a:r>
            <a:rPr lang="en-US"/>
            <a:t>Shared rooms are relatively rare and less preferred by users (Ding et al., 2023).</a:t>
          </a:r>
          <a:endParaRPr lang="en-IN"/>
        </a:p>
      </dgm:t>
    </dgm:pt>
    <dgm:pt modelId="{54DEB70D-57EA-4735-BC0F-7E59B3ACBE75}" type="parTrans" cxnId="{67AFFF64-1D75-4A41-B8D4-2F3D6E84F281}">
      <dgm:prSet/>
      <dgm:spPr/>
      <dgm:t>
        <a:bodyPr/>
        <a:lstStyle/>
        <a:p>
          <a:endParaRPr lang="en-IN"/>
        </a:p>
      </dgm:t>
    </dgm:pt>
    <dgm:pt modelId="{F89FDB60-21D2-408F-8094-051DE9B54276}" type="sibTrans" cxnId="{67AFFF64-1D75-4A41-B8D4-2F3D6E84F281}">
      <dgm:prSet/>
      <dgm:spPr/>
      <dgm:t>
        <a:bodyPr/>
        <a:lstStyle/>
        <a:p>
          <a:endParaRPr lang="en-IN"/>
        </a:p>
      </dgm:t>
    </dgm:pt>
    <dgm:pt modelId="{D177DC92-838B-41FF-8D30-8E7B45530276}" type="pres">
      <dgm:prSet presAssocID="{5D3C3C32-6847-4857-B3A3-5DF0062B8423}" presName="Name0" presStyleCnt="0">
        <dgm:presLayoutVars>
          <dgm:dir/>
          <dgm:animLvl val="lvl"/>
          <dgm:resizeHandles val="exact"/>
        </dgm:presLayoutVars>
      </dgm:prSet>
      <dgm:spPr/>
    </dgm:pt>
    <dgm:pt modelId="{314FC37B-B245-42B6-A6A1-0C71365840CC}" type="pres">
      <dgm:prSet presAssocID="{E094EACC-1227-4AA5-966C-868EFB0B8013}" presName="boxAndChildren" presStyleCnt="0"/>
      <dgm:spPr/>
    </dgm:pt>
    <dgm:pt modelId="{4A55DE85-5A75-4E14-B573-923C2CA4DD49}" type="pres">
      <dgm:prSet presAssocID="{E094EACC-1227-4AA5-966C-868EFB0B8013}" presName="parentTextBox" presStyleLbl="node1" presStyleIdx="0" presStyleCnt="4"/>
      <dgm:spPr/>
    </dgm:pt>
    <dgm:pt modelId="{F7CA0442-3116-4571-BE1D-D484CFC3EC54}" type="pres">
      <dgm:prSet presAssocID="{EDC4362E-39FD-4D2E-B4C3-9B624AF211B5}" presName="sp" presStyleCnt="0"/>
      <dgm:spPr/>
    </dgm:pt>
    <dgm:pt modelId="{E5940881-CCFF-4E22-9065-298BE7BF7BBF}" type="pres">
      <dgm:prSet presAssocID="{3B212743-35B2-4F75-B83D-64964532B45A}" presName="arrowAndChildren" presStyleCnt="0"/>
      <dgm:spPr/>
    </dgm:pt>
    <dgm:pt modelId="{4F2A556B-CA76-4C33-912F-06FF26C86BB7}" type="pres">
      <dgm:prSet presAssocID="{3B212743-35B2-4F75-B83D-64964532B45A}" presName="parentTextArrow" presStyleLbl="node1" presStyleIdx="1" presStyleCnt="4"/>
      <dgm:spPr/>
    </dgm:pt>
    <dgm:pt modelId="{553F349F-E8E4-4198-BEEA-7651DF1037F9}" type="pres">
      <dgm:prSet presAssocID="{3EC6BBA0-3B5A-4D75-B837-57A1A68FDB97}" presName="sp" presStyleCnt="0"/>
      <dgm:spPr/>
    </dgm:pt>
    <dgm:pt modelId="{49F0F725-14A1-4DA6-9CF3-5E138F3E2C5F}" type="pres">
      <dgm:prSet presAssocID="{B5C14750-6E87-4DF0-937B-7670BB158861}" presName="arrowAndChildren" presStyleCnt="0"/>
      <dgm:spPr/>
    </dgm:pt>
    <dgm:pt modelId="{8D3B0D44-3699-4102-A474-CE6A3A914B07}" type="pres">
      <dgm:prSet presAssocID="{B5C14750-6E87-4DF0-937B-7670BB158861}" presName="parentTextArrow" presStyleLbl="node1" presStyleIdx="2" presStyleCnt="4"/>
      <dgm:spPr/>
    </dgm:pt>
    <dgm:pt modelId="{8A41A9C1-5B4C-4453-A196-5500E6ED8BE2}" type="pres">
      <dgm:prSet presAssocID="{3682F8F7-C6B7-4B5E-9C95-B09326F29020}" presName="sp" presStyleCnt="0"/>
      <dgm:spPr/>
    </dgm:pt>
    <dgm:pt modelId="{359DDB6A-4073-4A79-A74B-5101EDCC38E4}" type="pres">
      <dgm:prSet presAssocID="{AD38DEA2-0679-4739-A5DC-1EB87FFF677D}" presName="arrowAndChildren" presStyleCnt="0"/>
      <dgm:spPr/>
    </dgm:pt>
    <dgm:pt modelId="{A983CB05-593D-44CB-B319-8D6274452B88}" type="pres">
      <dgm:prSet presAssocID="{AD38DEA2-0679-4739-A5DC-1EB87FFF677D}" presName="parentTextArrow" presStyleLbl="node1" presStyleIdx="3" presStyleCnt="4"/>
      <dgm:spPr/>
    </dgm:pt>
  </dgm:ptLst>
  <dgm:cxnLst>
    <dgm:cxn modelId="{27BA6A23-67D8-42CD-B037-26ABE7F353CA}" srcId="{5D3C3C32-6847-4857-B3A3-5DF0062B8423}" destId="{AD38DEA2-0679-4739-A5DC-1EB87FFF677D}" srcOrd="0" destOrd="0" parTransId="{BCC02428-A710-4DC3-B0F8-7B9957BAB34F}" sibTransId="{3682F8F7-C6B7-4B5E-9C95-B09326F29020}"/>
    <dgm:cxn modelId="{46C7E437-0C48-461B-854F-10358417878B}" type="presOf" srcId="{E094EACC-1227-4AA5-966C-868EFB0B8013}" destId="{4A55DE85-5A75-4E14-B573-923C2CA4DD49}" srcOrd="0" destOrd="0" presId="urn:microsoft.com/office/officeart/2005/8/layout/process4"/>
    <dgm:cxn modelId="{79A13D60-25F2-42AD-82A9-FFA57980EFDE}" type="presOf" srcId="{AD38DEA2-0679-4739-A5DC-1EB87FFF677D}" destId="{A983CB05-593D-44CB-B319-8D6274452B88}" srcOrd="0" destOrd="0" presId="urn:microsoft.com/office/officeart/2005/8/layout/process4"/>
    <dgm:cxn modelId="{67AFFF64-1D75-4A41-B8D4-2F3D6E84F281}" srcId="{5D3C3C32-6847-4857-B3A3-5DF0062B8423}" destId="{E094EACC-1227-4AA5-966C-868EFB0B8013}" srcOrd="3" destOrd="0" parTransId="{54DEB70D-57EA-4735-BC0F-7E59B3ACBE75}" sibTransId="{F89FDB60-21D2-408F-8094-051DE9B54276}"/>
    <dgm:cxn modelId="{4DB7D081-294D-40DB-9FD4-3E010982FA23}" srcId="{5D3C3C32-6847-4857-B3A3-5DF0062B8423}" destId="{3B212743-35B2-4F75-B83D-64964532B45A}" srcOrd="2" destOrd="0" parTransId="{1CBABEEA-55DC-43DF-AE79-84CC2183DBAA}" sibTransId="{EDC4362E-39FD-4D2E-B4C3-9B624AF211B5}"/>
    <dgm:cxn modelId="{CBC619A5-2150-4EE4-88B3-C4AE8B3F0F0D}" type="presOf" srcId="{B5C14750-6E87-4DF0-937B-7670BB158861}" destId="{8D3B0D44-3699-4102-A474-CE6A3A914B07}" srcOrd="0" destOrd="0" presId="urn:microsoft.com/office/officeart/2005/8/layout/process4"/>
    <dgm:cxn modelId="{B803B0AD-0A5E-4013-BD76-017034A76CF9}" srcId="{5D3C3C32-6847-4857-B3A3-5DF0062B8423}" destId="{B5C14750-6E87-4DF0-937B-7670BB158861}" srcOrd="1" destOrd="0" parTransId="{8CA6B8A1-017C-4F79-9A1A-0BB929BB0B53}" sibTransId="{3EC6BBA0-3B5A-4D75-B837-57A1A68FDB97}"/>
    <dgm:cxn modelId="{4F43A6D9-EA33-4946-97F5-78D69D527A43}" type="presOf" srcId="{5D3C3C32-6847-4857-B3A3-5DF0062B8423}" destId="{D177DC92-838B-41FF-8D30-8E7B45530276}" srcOrd="0" destOrd="0" presId="urn:microsoft.com/office/officeart/2005/8/layout/process4"/>
    <dgm:cxn modelId="{D60825EA-A31D-4381-9AF0-C2B54CC36D7E}" type="presOf" srcId="{3B212743-35B2-4F75-B83D-64964532B45A}" destId="{4F2A556B-CA76-4C33-912F-06FF26C86BB7}" srcOrd="0" destOrd="0" presId="urn:microsoft.com/office/officeart/2005/8/layout/process4"/>
    <dgm:cxn modelId="{D5220681-17B2-41D8-99B9-96B2B0C33F11}" type="presParOf" srcId="{D177DC92-838B-41FF-8D30-8E7B45530276}" destId="{314FC37B-B245-42B6-A6A1-0C71365840CC}" srcOrd="0" destOrd="0" presId="urn:microsoft.com/office/officeart/2005/8/layout/process4"/>
    <dgm:cxn modelId="{5D212142-3983-4A96-A1DA-49C470E9CFF4}" type="presParOf" srcId="{314FC37B-B245-42B6-A6A1-0C71365840CC}" destId="{4A55DE85-5A75-4E14-B573-923C2CA4DD49}" srcOrd="0" destOrd="0" presId="urn:microsoft.com/office/officeart/2005/8/layout/process4"/>
    <dgm:cxn modelId="{39700344-559A-414C-AA25-F04D49A3DB7B}" type="presParOf" srcId="{D177DC92-838B-41FF-8D30-8E7B45530276}" destId="{F7CA0442-3116-4571-BE1D-D484CFC3EC54}" srcOrd="1" destOrd="0" presId="urn:microsoft.com/office/officeart/2005/8/layout/process4"/>
    <dgm:cxn modelId="{207FDF19-ECA6-43BF-BB02-DC68B66E6F75}" type="presParOf" srcId="{D177DC92-838B-41FF-8D30-8E7B45530276}" destId="{E5940881-CCFF-4E22-9065-298BE7BF7BBF}" srcOrd="2" destOrd="0" presId="urn:microsoft.com/office/officeart/2005/8/layout/process4"/>
    <dgm:cxn modelId="{EC5A80FA-98B9-4994-A0D8-DAF877E97CAB}" type="presParOf" srcId="{E5940881-CCFF-4E22-9065-298BE7BF7BBF}" destId="{4F2A556B-CA76-4C33-912F-06FF26C86BB7}" srcOrd="0" destOrd="0" presId="urn:microsoft.com/office/officeart/2005/8/layout/process4"/>
    <dgm:cxn modelId="{4391DFBF-0416-4131-9393-099F5B3ADFAC}" type="presParOf" srcId="{D177DC92-838B-41FF-8D30-8E7B45530276}" destId="{553F349F-E8E4-4198-BEEA-7651DF1037F9}" srcOrd="3" destOrd="0" presId="urn:microsoft.com/office/officeart/2005/8/layout/process4"/>
    <dgm:cxn modelId="{7245A07B-001B-49B8-80A3-4481F4829848}" type="presParOf" srcId="{D177DC92-838B-41FF-8D30-8E7B45530276}" destId="{49F0F725-14A1-4DA6-9CF3-5E138F3E2C5F}" srcOrd="4" destOrd="0" presId="urn:microsoft.com/office/officeart/2005/8/layout/process4"/>
    <dgm:cxn modelId="{B08CE051-D32E-41B5-8431-3FFB177BD4F5}" type="presParOf" srcId="{49F0F725-14A1-4DA6-9CF3-5E138F3E2C5F}" destId="{8D3B0D44-3699-4102-A474-CE6A3A914B07}" srcOrd="0" destOrd="0" presId="urn:microsoft.com/office/officeart/2005/8/layout/process4"/>
    <dgm:cxn modelId="{451E5764-D59C-41B9-B818-3C5C4168611F}" type="presParOf" srcId="{D177DC92-838B-41FF-8D30-8E7B45530276}" destId="{8A41A9C1-5B4C-4453-A196-5500E6ED8BE2}" srcOrd="5" destOrd="0" presId="urn:microsoft.com/office/officeart/2005/8/layout/process4"/>
    <dgm:cxn modelId="{819B38BA-2BFC-44F2-BCA6-FD5D755A4C0D}" type="presParOf" srcId="{D177DC92-838B-41FF-8D30-8E7B45530276}" destId="{359DDB6A-4073-4A79-A74B-5101EDCC38E4}" srcOrd="6" destOrd="0" presId="urn:microsoft.com/office/officeart/2005/8/layout/process4"/>
    <dgm:cxn modelId="{A9D8B3D6-CE69-4460-9234-FD7CE97DE4C6}" type="presParOf" srcId="{359DDB6A-4073-4A79-A74B-5101EDCC38E4}" destId="{A983CB05-593D-44CB-B319-8D6274452B8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36303E-51C7-4B5D-B036-9D3F8AF53725}"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IN"/>
        </a:p>
      </dgm:t>
    </dgm:pt>
    <dgm:pt modelId="{C823CAA3-B5DC-4674-A3A4-2E6BE1E18635}">
      <dgm:prSet/>
      <dgm:spPr/>
      <dgm:t>
        <a:bodyPr/>
        <a:lstStyle/>
        <a:p>
          <a:r>
            <a:rPr lang="en-US"/>
            <a:t>Most listings show availability for less than 200 days per year (Ding et al., 2023). </a:t>
          </a:r>
          <a:endParaRPr lang="en-IN"/>
        </a:p>
      </dgm:t>
    </dgm:pt>
    <dgm:pt modelId="{46F89BE9-255D-4EDC-B060-26FF6BC01350}" type="parTrans" cxnId="{C7093F94-B1E8-4070-8A37-ECCE5F9232BB}">
      <dgm:prSet/>
      <dgm:spPr/>
      <dgm:t>
        <a:bodyPr/>
        <a:lstStyle/>
        <a:p>
          <a:endParaRPr lang="en-IN"/>
        </a:p>
      </dgm:t>
    </dgm:pt>
    <dgm:pt modelId="{7164CBA5-70E3-4EDF-A2F0-43EADBE9EDB8}" type="sibTrans" cxnId="{C7093F94-B1E8-4070-8A37-ECCE5F9232BB}">
      <dgm:prSet/>
      <dgm:spPr/>
      <dgm:t>
        <a:bodyPr/>
        <a:lstStyle/>
        <a:p>
          <a:endParaRPr lang="en-IN"/>
        </a:p>
      </dgm:t>
    </dgm:pt>
    <dgm:pt modelId="{A80A6155-5B8F-469F-9ABD-8A9C7DAF7F4B}">
      <dgm:prSet/>
      <dgm:spPr/>
      <dgm:t>
        <a:bodyPr/>
        <a:lstStyle/>
        <a:p>
          <a:r>
            <a:rPr lang="en-US"/>
            <a:t>A significant number of listings are available all year (365 days), indicating full-time hosts. </a:t>
          </a:r>
          <a:endParaRPr lang="en-IN"/>
        </a:p>
      </dgm:t>
    </dgm:pt>
    <dgm:pt modelId="{E35FEF48-A2A3-4EE7-A78F-98ED73A46131}" type="parTrans" cxnId="{1B7354EE-1C72-41D7-85DD-FB0D1F5D828D}">
      <dgm:prSet/>
      <dgm:spPr/>
      <dgm:t>
        <a:bodyPr/>
        <a:lstStyle/>
        <a:p>
          <a:endParaRPr lang="en-IN"/>
        </a:p>
      </dgm:t>
    </dgm:pt>
    <dgm:pt modelId="{72FC71B9-B1F3-4209-9833-6041A0F24907}" type="sibTrans" cxnId="{1B7354EE-1C72-41D7-85DD-FB0D1F5D828D}">
      <dgm:prSet/>
      <dgm:spPr/>
      <dgm:t>
        <a:bodyPr/>
        <a:lstStyle/>
        <a:p>
          <a:endParaRPr lang="en-IN"/>
        </a:p>
      </dgm:t>
    </dgm:pt>
    <dgm:pt modelId="{3452C9C0-5F95-4B19-BF78-AC1BF90D255A}">
      <dgm:prSet/>
      <dgm:spPr/>
      <dgm:t>
        <a:bodyPr/>
        <a:lstStyle/>
        <a:p>
          <a:r>
            <a:rPr lang="en-US"/>
            <a:t>Boxplot reveals a right-skewed distribution with a few high-availability outliers (Ding et al., 2023).</a:t>
          </a:r>
          <a:endParaRPr lang="en-IN"/>
        </a:p>
      </dgm:t>
    </dgm:pt>
    <dgm:pt modelId="{FF9A6F7A-8A39-49D1-A287-2BCDC80459D2}" type="parTrans" cxnId="{A8356939-0712-4045-869D-D6EC9DBA654C}">
      <dgm:prSet/>
      <dgm:spPr/>
      <dgm:t>
        <a:bodyPr/>
        <a:lstStyle/>
        <a:p>
          <a:endParaRPr lang="en-IN"/>
        </a:p>
      </dgm:t>
    </dgm:pt>
    <dgm:pt modelId="{810BEF3F-6BC7-4213-A549-C4ACD0665D17}" type="sibTrans" cxnId="{A8356939-0712-4045-869D-D6EC9DBA654C}">
      <dgm:prSet/>
      <dgm:spPr/>
      <dgm:t>
        <a:bodyPr/>
        <a:lstStyle/>
        <a:p>
          <a:endParaRPr lang="en-IN"/>
        </a:p>
      </dgm:t>
    </dgm:pt>
    <dgm:pt modelId="{2EADA093-1AF6-4E42-8248-158669FA697F}">
      <dgm:prSet/>
      <dgm:spPr/>
      <dgm:t>
        <a:bodyPr/>
        <a:lstStyle/>
        <a:p>
          <a:r>
            <a:rPr lang="en-US"/>
            <a:t>Varying availability patterns reflect different hosting strategies across NYC. </a:t>
          </a:r>
          <a:endParaRPr lang="en-IN"/>
        </a:p>
      </dgm:t>
    </dgm:pt>
    <dgm:pt modelId="{8724937D-78D7-4D2F-A10D-403B67D7B1E7}" type="parTrans" cxnId="{B972081F-8C9B-4215-A46E-0B7B3A8B22CB}">
      <dgm:prSet/>
      <dgm:spPr/>
      <dgm:t>
        <a:bodyPr/>
        <a:lstStyle/>
        <a:p>
          <a:endParaRPr lang="en-IN"/>
        </a:p>
      </dgm:t>
    </dgm:pt>
    <dgm:pt modelId="{62BFB944-82A9-4620-9AAF-9AAB0879E1DA}" type="sibTrans" cxnId="{B972081F-8C9B-4215-A46E-0B7B3A8B22CB}">
      <dgm:prSet/>
      <dgm:spPr/>
      <dgm:t>
        <a:bodyPr/>
        <a:lstStyle/>
        <a:p>
          <a:endParaRPr lang="en-IN"/>
        </a:p>
      </dgm:t>
    </dgm:pt>
    <dgm:pt modelId="{C8ED7048-ACEE-482F-9F3C-6EA448C363AE}" type="pres">
      <dgm:prSet presAssocID="{EB36303E-51C7-4B5D-B036-9D3F8AF53725}" presName="diagram" presStyleCnt="0">
        <dgm:presLayoutVars>
          <dgm:dir/>
          <dgm:resizeHandles val="exact"/>
        </dgm:presLayoutVars>
      </dgm:prSet>
      <dgm:spPr/>
    </dgm:pt>
    <dgm:pt modelId="{3635BD2E-2526-4F5B-A050-8185B4BAA605}" type="pres">
      <dgm:prSet presAssocID="{C823CAA3-B5DC-4674-A3A4-2E6BE1E18635}" presName="node" presStyleLbl="node1" presStyleIdx="0" presStyleCnt="4">
        <dgm:presLayoutVars>
          <dgm:bulletEnabled val="1"/>
        </dgm:presLayoutVars>
      </dgm:prSet>
      <dgm:spPr/>
    </dgm:pt>
    <dgm:pt modelId="{278573BC-7E2B-4EDE-A994-152B595335D8}" type="pres">
      <dgm:prSet presAssocID="{7164CBA5-70E3-4EDF-A2F0-43EADBE9EDB8}" presName="sibTrans" presStyleCnt="0"/>
      <dgm:spPr/>
    </dgm:pt>
    <dgm:pt modelId="{7E0B1A32-9036-4C5C-9D08-DC3CC4FFC597}" type="pres">
      <dgm:prSet presAssocID="{A80A6155-5B8F-469F-9ABD-8A9C7DAF7F4B}" presName="node" presStyleLbl="node1" presStyleIdx="1" presStyleCnt="4">
        <dgm:presLayoutVars>
          <dgm:bulletEnabled val="1"/>
        </dgm:presLayoutVars>
      </dgm:prSet>
      <dgm:spPr/>
    </dgm:pt>
    <dgm:pt modelId="{77F54BFD-AD39-42AC-B4C1-01FA97C21D2C}" type="pres">
      <dgm:prSet presAssocID="{72FC71B9-B1F3-4209-9833-6041A0F24907}" presName="sibTrans" presStyleCnt="0"/>
      <dgm:spPr/>
    </dgm:pt>
    <dgm:pt modelId="{681CAD73-A704-4FE4-B726-6383D78484F0}" type="pres">
      <dgm:prSet presAssocID="{3452C9C0-5F95-4B19-BF78-AC1BF90D255A}" presName="node" presStyleLbl="node1" presStyleIdx="2" presStyleCnt="4">
        <dgm:presLayoutVars>
          <dgm:bulletEnabled val="1"/>
        </dgm:presLayoutVars>
      </dgm:prSet>
      <dgm:spPr/>
    </dgm:pt>
    <dgm:pt modelId="{5C775ECF-6A02-4252-A6F7-C45881EDBE9F}" type="pres">
      <dgm:prSet presAssocID="{810BEF3F-6BC7-4213-A549-C4ACD0665D17}" presName="sibTrans" presStyleCnt="0"/>
      <dgm:spPr/>
    </dgm:pt>
    <dgm:pt modelId="{544195AA-FC42-47E3-A7A8-51608BE1969E}" type="pres">
      <dgm:prSet presAssocID="{2EADA093-1AF6-4E42-8248-158669FA697F}" presName="node" presStyleLbl="node1" presStyleIdx="3" presStyleCnt="4">
        <dgm:presLayoutVars>
          <dgm:bulletEnabled val="1"/>
        </dgm:presLayoutVars>
      </dgm:prSet>
      <dgm:spPr/>
    </dgm:pt>
  </dgm:ptLst>
  <dgm:cxnLst>
    <dgm:cxn modelId="{8B198C09-9B0C-45DC-AB0F-FF4C672C4436}" type="presOf" srcId="{A80A6155-5B8F-469F-9ABD-8A9C7DAF7F4B}" destId="{7E0B1A32-9036-4C5C-9D08-DC3CC4FFC597}" srcOrd="0" destOrd="0" presId="urn:microsoft.com/office/officeart/2005/8/layout/default"/>
    <dgm:cxn modelId="{7B06210E-11AE-42AC-BC16-41B9A4AC7CFC}" type="presOf" srcId="{3452C9C0-5F95-4B19-BF78-AC1BF90D255A}" destId="{681CAD73-A704-4FE4-B726-6383D78484F0}" srcOrd="0" destOrd="0" presId="urn:microsoft.com/office/officeart/2005/8/layout/default"/>
    <dgm:cxn modelId="{B972081F-8C9B-4215-A46E-0B7B3A8B22CB}" srcId="{EB36303E-51C7-4B5D-B036-9D3F8AF53725}" destId="{2EADA093-1AF6-4E42-8248-158669FA697F}" srcOrd="3" destOrd="0" parTransId="{8724937D-78D7-4D2F-A10D-403B67D7B1E7}" sibTransId="{62BFB944-82A9-4620-9AAF-9AAB0879E1DA}"/>
    <dgm:cxn modelId="{A8356939-0712-4045-869D-D6EC9DBA654C}" srcId="{EB36303E-51C7-4B5D-B036-9D3F8AF53725}" destId="{3452C9C0-5F95-4B19-BF78-AC1BF90D255A}" srcOrd="2" destOrd="0" parTransId="{FF9A6F7A-8A39-49D1-A287-2BCDC80459D2}" sibTransId="{810BEF3F-6BC7-4213-A549-C4ACD0665D17}"/>
    <dgm:cxn modelId="{B2C0F173-21AE-4F9D-87DC-7B8A9E513145}" type="presOf" srcId="{C823CAA3-B5DC-4674-A3A4-2E6BE1E18635}" destId="{3635BD2E-2526-4F5B-A050-8185B4BAA605}" srcOrd="0" destOrd="0" presId="urn:microsoft.com/office/officeart/2005/8/layout/default"/>
    <dgm:cxn modelId="{AC7C6381-839F-4D09-B0DC-61D421B6C840}" type="presOf" srcId="{EB36303E-51C7-4B5D-B036-9D3F8AF53725}" destId="{C8ED7048-ACEE-482F-9F3C-6EA448C363AE}" srcOrd="0" destOrd="0" presId="urn:microsoft.com/office/officeart/2005/8/layout/default"/>
    <dgm:cxn modelId="{C7093F94-B1E8-4070-8A37-ECCE5F9232BB}" srcId="{EB36303E-51C7-4B5D-B036-9D3F8AF53725}" destId="{C823CAA3-B5DC-4674-A3A4-2E6BE1E18635}" srcOrd="0" destOrd="0" parTransId="{46F89BE9-255D-4EDC-B060-26FF6BC01350}" sibTransId="{7164CBA5-70E3-4EDF-A2F0-43EADBE9EDB8}"/>
    <dgm:cxn modelId="{9F98C8C0-397F-4714-92D1-B53623BFEA53}" type="presOf" srcId="{2EADA093-1AF6-4E42-8248-158669FA697F}" destId="{544195AA-FC42-47E3-A7A8-51608BE1969E}" srcOrd="0" destOrd="0" presId="urn:microsoft.com/office/officeart/2005/8/layout/default"/>
    <dgm:cxn modelId="{1B7354EE-1C72-41D7-85DD-FB0D1F5D828D}" srcId="{EB36303E-51C7-4B5D-B036-9D3F8AF53725}" destId="{A80A6155-5B8F-469F-9ABD-8A9C7DAF7F4B}" srcOrd="1" destOrd="0" parTransId="{E35FEF48-A2A3-4EE7-A78F-98ED73A46131}" sibTransId="{72FC71B9-B1F3-4209-9833-6041A0F24907}"/>
    <dgm:cxn modelId="{69D15B5D-C900-4C5C-86B5-1D06028D06A5}" type="presParOf" srcId="{C8ED7048-ACEE-482F-9F3C-6EA448C363AE}" destId="{3635BD2E-2526-4F5B-A050-8185B4BAA605}" srcOrd="0" destOrd="0" presId="urn:microsoft.com/office/officeart/2005/8/layout/default"/>
    <dgm:cxn modelId="{B49F82B2-F0AA-4356-B948-52A958C50600}" type="presParOf" srcId="{C8ED7048-ACEE-482F-9F3C-6EA448C363AE}" destId="{278573BC-7E2B-4EDE-A994-152B595335D8}" srcOrd="1" destOrd="0" presId="urn:microsoft.com/office/officeart/2005/8/layout/default"/>
    <dgm:cxn modelId="{5A49CE9F-423B-48B1-8A5B-8F6A5A67161E}" type="presParOf" srcId="{C8ED7048-ACEE-482F-9F3C-6EA448C363AE}" destId="{7E0B1A32-9036-4C5C-9D08-DC3CC4FFC597}" srcOrd="2" destOrd="0" presId="urn:microsoft.com/office/officeart/2005/8/layout/default"/>
    <dgm:cxn modelId="{26161575-81D4-4057-BF38-4A8B4BA04827}" type="presParOf" srcId="{C8ED7048-ACEE-482F-9F3C-6EA448C363AE}" destId="{77F54BFD-AD39-42AC-B4C1-01FA97C21D2C}" srcOrd="3" destOrd="0" presId="urn:microsoft.com/office/officeart/2005/8/layout/default"/>
    <dgm:cxn modelId="{BFA6A279-FDB1-4A10-9587-A9D0601E8BA5}" type="presParOf" srcId="{C8ED7048-ACEE-482F-9F3C-6EA448C363AE}" destId="{681CAD73-A704-4FE4-B726-6383D78484F0}" srcOrd="4" destOrd="0" presId="urn:microsoft.com/office/officeart/2005/8/layout/default"/>
    <dgm:cxn modelId="{D8A26A40-8C47-467C-B6E4-BCF6F593D0AA}" type="presParOf" srcId="{C8ED7048-ACEE-482F-9F3C-6EA448C363AE}" destId="{5C775ECF-6A02-4252-A6F7-C45881EDBE9F}" srcOrd="5" destOrd="0" presId="urn:microsoft.com/office/officeart/2005/8/layout/default"/>
    <dgm:cxn modelId="{80F0338E-CEE3-4699-BFFE-0F1E098D4792}" type="presParOf" srcId="{C8ED7048-ACEE-482F-9F3C-6EA448C363AE}" destId="{544195AA-FC42-47E3-A7A8-51608BE1969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FB365E-384C-4B58-8A38-66D8E5F49D36}" type="doc">
      <dgm:prSet loTypeId="urn:microsoft.com/office/officeart/2008/layout/VerticalCurvedList" loCatId="list" qsTypeId="urn:microsoft.com/office/officeart/2005/8/quickstyle/simple5" qsCatId="simple" csTypeId="urn:microsoft.com/office/officeart/2005/8/colors/accent1_2" csCatId="accent1"/>
      <dgm:spPr/>
      <dgm:t>
        <a:bodyPr/>
        <a:lstStyle/>
        <a:p>
          <a:endParaRPr lang="en-IN"/>
        </a:p>
      </dgm:t>
    </dgm:pt>
    <dgm:pt modelId="{FA3ADBE0-1AE0-4E63-B11C-BC41D16CEA0C}">
      <dgm:prSet/>
      <dgm:spPr/>
      <dgm:t>
        <a:bodyPr/>
        <a:lstStyle/>
        <a:p>
          <a:r>
            <a:rPr lang="en-US"/>
            <a:t>Manhattan consistently records the highest median prices across room types (Li and Srinivasan, 2019)</a:t>
          </a:r>
          <a:endParaRPr lang="en-IN"/>
        </a:p>
      </dgm:t>
    </dgm:pt>
    <dgm:pt modelId="{2C17EADE-CA7A-4BE7-8F91-A003F64E7184}" type="parTrans" cxnId="{BEA0F67A-9028-42F9-B109-45BE77FE4678}">
      <dgm:prSet/>
      <dgm:spPr/>
      <dgm:t>
        <a:bodyPr/>
        <a:lstStyle/>
        <a:p>
          <a:endParaRPr lang="en-IN"/>
        </a:p>
      </dgm:t>
    </dgm:pt>
    <dgm:pt modelId="{59987DD0-FDF2-4E63-A2D1-A4862A86B382}" type="sibTrans" cxnId="{BEA0F67A-9028-42F9-B109-45BE77FE4678}">
      <dgm:prSet/>
      <dgm:spPr/>
      <dgm:t>
        <a:bodyPr/>
        <a:lstStyle/>
        <a:p>
          <a:endParaRPr lang="en-IN"/>
        </a:p>
      </dgm:t>
    </dgm:pt>
    <dgm:pt modelId="{EB11DEF8-6DAF-491A-A3C9-390B5B9DCD88}">
      <dgm:prSet/>
      <dgm:spPr/>
      <dgm:t>
        <a:bodyPr/>
        <a:lstStyle/>
        <a:p>
          <a:r>
            <a:rPr lang="en-US"/>
            <a:t>Private rooms are most affordable across all boroughs (Li and Srinivasan, 2019)</a:t>
          </a:r>
          <a:endParaRPr lang="en-IN"/>
        </a:p>
      </dgm:t>
    </dgm:pt>
    <dgm:pt modelId="{EEE28970-0828-40A3-9BA6-A7E9FCEAACCF}" type="parTrans" cxnId="{A587CE55-F1BB-4210-8661-B63534013ADE}">
      <dgm:prSet/>
      <dgm:spPr/>
      <dgm:t>
        <a:bodyPr/>
        <a:lstStyle/>
        <a:p>
          <a:endParaRPr lang="en-IN"/>
        </a:p>
      </dgm:t>
    </dgm:pt>
    <dgm:pt modelId="{A0B66797-20FF-4798-8BDD-EF78566B5218}" type="sibTrans" cxnId="{A587CE55-F1BB-4210-8661-B63534013ADE}">
      <dgm:prSet/>
      <dgm:spPr/>
      <dgm:t>
        <a:bodyPr/>
        <a:lstStyle/>
        <a:p>
          <a:endParaRPr lang="en-IN"/>
        </a:p>
      </dgm:t>
    </dgm:pt>
    <dgm:pt modelId="{693514ED-4408-42CF-A759-AD02258584F6}">
      <dgm:prSet/>
      <dgm:spPr/>
      <dgm:t>
        <a:bodyPr/>
        <a:lstStyle/>
        <a:p>
          <a:r>
            <a:rPr lang="en-US" dirty="0"/>
            <a:t>Entire home/apartment listings show significant price variation, especially in Brooklyn and Manhattan (Li and Srinivasan, 2019)</a:t>
          </a:r>
          <a:endParaRPr lang="en-IN" dirty="0"/>
        </a:p>
      </dgm:t>
    </dgm:pt>
    <dgm:pt modelId="{8DA54BDC-A989-413F-AE7A-EBAB195C0BC3}" type="parTrans" cxnId="{88D9707A-06C2-452D-B538-52BDBF45E060}">
      <dgm:prSet/>
      <dgm:spPr/>
      <dgm:t>
        <a:bodyPr/>
        <a:lstStyle/>
        <a:p>
          <a:endParaRPr lang="en-IN"/>
        </a:p>
      </dgm:t>
    </dgm:pt>
    <dgm:pt modelId="{0201B2EE-00E6-463C-AAE3-C0AFDFC20089}" type="sibTrans" cxnId="{88D9707A-06C2-452D-B538-52BDBF45E060}">
      <dgm:prSet/>
      <dgm:spPr/>
      <dgm:t>
        <a:bodyPr/>
        <a:lstStyle/>
        <a:p>
          <a:endParaRPr lang="en-IN"/>
        </a:p>
      </dgm:t>
    </dgm:pt>
    <dgm:pt modelId="{E445295F-BC86-428E-AF00-EC5879FFAFDB}">
      <dgm:prSet/>
      <dgm:spPr/>
      <dgm:t>
        <a:bodyPr/>
        <a:lstStyle/>
        <a:p>
          <a:r>
            <a:rPr lang="en-US"/>
            <a:t>Shared rooms have the lowest pricing range, with little variance across boroughs (Li and Srinivasan, 2019)</a:t>
          </a:r>
          <a:endParaRPr lang="en-IN"/>
        </a:p>
      </dgm:t>
    </dgm:pt>
    <dgm:pt modelId="{24A2E4AC-5250-46AD-8C61-9086A6E45CC2}" type="parTrans" cxnId="{E3467874-F238-4700-958C-8CB8B300053E}">
      <dgm:prSet/>
      <dgm:spPr/>
      <dgm:t>
        <a:bodyPr/>
        <a:lstStyle/>
        <a:p>
          <a:endParaRPr lang="en-IN"/>
        </a:p>
      </dgm:t>
    </dgm:pt>
    <dgm:pt modelId="{61C43083-1E3C-437F-B1F1-B95A02E3F602}" type="sibTrans" cxnId="{E3467874-F238-4700-958C-8CB8B300053E}">
      <dgm:prSet/>
      <dgm:spPr/>
      <dgm:t>
        <a:bodyPr/>
        <a:lstStyle/>
        <a:p>
          <a:endParaRPr lang="en-IN"/>
        </a:p>
      </dgm:t>
    </dgm:pt>
    <dgm:pt modelId="{621BA7B9-62A4-42A0-A14D-A48C14C4C831}" type="pres">
      <dgm:prSet presAssocID="{D2FB365E-384C-4B58-8A38-66D8E5F49D36}" presName="Name0" presStyleCnt="0">
        <dgm:presLayoutVars>
          <dgm:chMax val="7"/>
          <dgm:chPref val="7"/>
          <dgm:dir/>
        </dgm:presLayoutVars>
      </dgm:prSet>
      <dgm:spPr/>
    </dgm:pt>
    <dgm:pt modelId="{5351392F-B627-46C6-9F21-566B730AB752}" type="pres">
      <dgm:prSet presAssocID="{D2FB365E-384C-4B58-8A38-66D8E5F49D36}" presName="Name1" presStyleCnt="0"/>
      <dgm:spPr/>
    </dgm:pt>
    <dgm:pt modelId="{DB824A62-E394-4623-B48D-1B45620E53FF}" type="pres">
      <dgm:prSet presAssocID="{D2FB365E-384C-4B58-8A38-66D8E5F49D36}" presName="cycle" presStyleCnt="0"/>
      <dgm:spPr/>
    </dgm:pt>
    <dgm:pt modelId="{DE5364AC-D62A-4A54-ABB8-E51DF10BAFD7}" type="pres">
      <dgm:prSet presAssocID="{D2FB365E-384C-4B58-8A38-66D8E5F49D36}" presName="srcNode" presStyleLbl="node1" presStyleIdx="0" presStyleCnt="4"/>
      <dgm:spPr/>
    </dgm:pt>
    <dgm:pt modelId="{C76C08DE-6209-4B74-9EEF-CEDBEC538574}" type="pres">
      <dgm:prSet presAssocID="{D2FB365E-384C-4B58-8A38-66D8E5F49D36}" presName="conn" presStyleLbl="parChTrans1D2" presStyleIdx="0" presStyleCnt="1"/>
      <dgm:spPr/>
    </dgm:pt>
    <dgm:pt modelId="{508929F8-B757-4D05-ADC1-0988EFB99371}" type="pres">
      <dgm:prSet presAssocID="{D2FB365E-384C-4B58-8A38-66D8E5F49D36}" presName="extraNode" presStyleLbl="node1" presStyleIdx="0" presStyleCnt="4"/>
      <dgm:spPr/>
    </dgm:pt>
    <dgm:pt modelId="{4C094DFC-D607-4158-A54A-9952881AF820}" type="pres">
      <dgm:prSet presAssocID="{D2FB365E-384C-4B58-8A38-66D8E5F49D36}" presName="dstNode" presStyleLbl="node1" presStyleIdx="0" presStyleCnt="4"/>
      <dgm:spPr/>
    </dgm:pt>
    <dgm:pt modelId="{004EF52B-ED5A-4FEE-BD31-D65DEA7B3FB1}" type="pres">
      <dgm:prSet presAssocID="{FA3ADBE0-1AE0-4E63-B11C-BC41D16CEA0C}" presName="text_1" presStyleLbl="node1" presStyleIdx="0" presStyleCnt="4">
        <dgm:presLayoutVars>
          <dgm:bulletEnabled val="1"/>
        </dgm:presLayoutVars>
      </dgm:prSet>
      <dgm:spPr/>
    </dgm:pt>
    <dgm:pt modelId="{A3A266A3-15BC-4E07-8972-D2A1F4F6A9EB}" type="pres">
      <dgm:prSet presAssocID="{FA3ADBE0-1AE0-4E63-B11C-BC41D16CEA0C}" presName="accent_1" presStyleCnt="0"/>
      <dgm:spPr/>
    </dgm:pt>
    <dgm:pt modelId="{E9AEF5C7-BE0D-42E1-9243-9B322DB2CA66}" type="pres">
      <dgm:prSet presAssocID="{FA3ADBE0-1AE0-4E63-B11C-BC41D16CEA0C}" presName="accentRepeatNode" presStyleLbl="solidFgAcc1" presStyleIdx="0" presStyleCnt="4"/>
      <dgm:spPr/>
    </dgm:pt>
    <dgm:pt modelId="{1AE9C0F9-F85B-468C-AA50-F53933334FA3}" type="pres">
      <dgm:prSet presAssocID="{EB11DEF8-6DAF-491A-A3C9-390B5B9DCD88}" presName="text_2" presStyleLbl="node1" presStyleIdx="1" presStyleCnt="4">
        <dgm:presLayoutVars>
          <dgm:bulletEnabled val="1"/>
        </dgm:presLayoutVars>
      </dgm:prSet>
      <dgm:spPr/>
    </dgm:pt>
    <dgm:pt modelId="{40340B0B-466D-4F89-8319-C958659053F3}" type="pres">
      <dgm:prSet presAssocID="{EB11DEF8-6DAF-491A-A3C9-390B5B9DCD88}" presName="accent_2" presStyleCnt="0"/>
      <dgm:spPr/>
    </dgm:pt>
    <dgm:pt modelId="{2DF7D7EE-B032-44F8-A390-F53CF4990FD4}" type="pres">
      <dgm:prSet presAssocID="{EB11DEF8-6DAF-491A-A3C9-390B5B9DCD88}" presName="accentRepeatNode" presStyleLbl="solidFgAcc1" presStyleIdx="1" presStyleCnt="4"/>
      <dgm:spPr/>
    </dgm:pt>
    <dgm:pt modelId="{DFBB9FB1-59C5-463E-BCAA-9920164B8380}" type="pres">
      <dgm:prSet presAssocID="{693514ED-4408-42CF-A759-AD02258584F6}" presName="text_3" presStyleLbl="node1" presStyleIdx="2" presStyleCnt="4">
        <dgm:presLayoutVars>
          <dgm:bulletEnabled val="1"/>
        </dgm:presLayoutVars>
      </dgm:prSet>
      <dgm:spPr/>
    </dgm:pt>
    <dgm:pt modelId="{63FC57C0-2287-43A9-8E59-70F2C002664C}" type="pres">
      <dgm:prSet presAssocID="{693514ED-4408-42CF-A759-AD02258584F6}" presName="accent_3" presStyleCnt="0"/>
      <dgm:spPr/>
    </dgm:pt>
    <dgm:pt modelId="{B8BE7731-71CF-49D6-ABDB-23F31B42315C}" type="pres">
      <dgm:prSet presAssocID="{693514ED-4408-42CF-A759-AD02258584F6}" presName="accentRepeatNode" presStyleLbl="solidFgAcc1" presStyleIdx="2" presStyleCnt="4"/>
      <dgm:spPr/>
    </dgm:pt>
    <dgm:pt modelId="{C050D810-FDAB-4D5F-9B3B-AD9366BA41C9}" type="pres">
      <dgm:prSet presAssocID="{E445295F-BC86-428E-AF00-EC5879FFAFDB}" presName="text_4" presStyleLbl="node1" presStyleIdx="3" presStyleCnt="4">
        <dgm:presLayoutVars>
          <dgm:bulletEnabled val="1"/>
        </dgm:presLayoutVars>
      </dgm:prSet>
      <dgm:spPr/>
    </dgm:pt>
    <dgm:pt modelId="{EEAE91EA-21D9-4C10-A248-2ABE449F1EEE}" type="pres">
      <dgm:prSet presAssocID="{E445295F-BC86-428E-AF00-EC5879FFAFDB}" presName="accent_4" presStyleCnt="0"/>
      <dgm:spPr/>
    </dgm:pt>
    <dgm:pt modelId="{8113DE71-5A6F-47ED-81CB-FAE83C7001C1}" type="pres">
      <dgm:prSet presAssocID="{E445295F-BC86-428E-AF00-EC5879FFAFDB}" presName="accentRepeatNode" presStyleLbl="solidFgAcc1" presStyleIdx="3" presStyleCnt="4"/>
      <dgm:spPr/>
    </dgm:pt>
  </dgm:ptLst>
  <dgm:cxnLst>
    <dgm:cxn modelId="{858A7100-7F67-4361-B0E5-3C2599C3FFB2}" type="presOf" srcId="{E445295F-BC86-428E-AF00-EC5879FFAFDB}" destId="{C050D810-FDAB-4D5F-9B3B-AD9366BA41C9}" srcOrd="0" destOrd="0" presId="urn:microsoft.com/office/officeart/2008/layout/VerticalCurvedList"/>
    <dgm:cxn modelId="{784C4369-8F96-429A-BE60-780193278E7C}" type="presOf" srcId="{59987DD0-FDF2-4E63-A2D1-A4862A86B382}" destId="{C76C08DE-6209-4B74-9EEF-CEDBEC538574}" srcOrd="0" destOrd="0" presId="urn:microsoft.com/office/officeart/2008/layout/VerticalCurvedList"/>
    <dgm:cxn modelId="{E3467874-F238-4700-958C-8CB8B300053E}" srcId="{D2FB365E-384C-4B58-8A38-66D8E5F49D36}" destId="{E445295F-BC86-428E-AF00-EC5879FFAFDB}" srcOrd="3" destOrd="0" parTransId="{24A2E4AC-5250-46AD-8C61-9086A6E45CC2}" sibTransId="{61C43083-1E3C-437F-B1F1-B95A02E3F602}"/>
    <dgm:cxn modelId="{A587CE55-F1BB-4210-8661-B63534013ADE}" srcId="{D2FB365E-384C-4B58-8A38-66D8E5F49D36}" destId="{EB11DEF8-6DAF-491A-A3C9-390B5B9DCD88}" srcOrd="1" destOrd="0" parTransId="{EEE28970-0828-40A3-9BA6-A7E9FCEAACCF}" sibTransId="{A0B66797-20FF-4798-8BDD-EF78566B5218}"/>
    <dgm:cxn modelId="{0A889458-CF6A-4504-A20B-F92FD66FD08C}" type="presOf" srcId="{D2FB365E-384C-4B58-8A38-66D8E5F49D36}" destId="{621BA7B9-62A4-42A0-A14D-A48C14C4C831}" srcOrd="0" destOrd="0" presId="urn:microsoft.com/office/officeart/2008/layout/VerticalCurvedList"/>
    <dgm:cxn modelId="{88D9707A-06C2-452D-B538-52BDBF45E060}" srcId="{D2FB365E-384C-4B58-8A38-66D8E5F49D36}" destId="{693514ED-4408-42CF-A759-AD02258584F6}" srcOrd="2" destOrd="0" parTransId="{8DA54BDC-A989-413F-AE7A-EBAB195C0BC3}" sibTransId="{0201B2EE-00E6-463C-AAE3-C0AFDFC20089}"/>
    <dgm:cxn modelId="{BEA0F67A-9028-42F9-B109-45BE77FE4678}" srcId="{D2FB365E-384C-4B58-8A38-66D8E5F49D36}" destId="{FA3ADBE0-1AE0-4E63-B11C-BC41D16CEA0C}" srcOrd="0" destOrd="0" parTransId="{2C17EADE-CA7A-4BE7-8F91-A003F64E7184}" sibTransId="{59987DD0-FDF2-4E63-A2D1-A4862A86B382}"/>
    <dgm:cxn modelId="{275901B3-0FC6-435A-BA4D-E6AE12678A3A}" type="presOf" srcId="{FA3ADBE0-1AE0-4E63-B11C-BC41D16CEA0C}" destId="{004EF52B-ED5A-4FEE-BD31-D65DEA7B3FB1}" srcOrd="0" destOrd="0" presId="urn:microsoft.com/office/officeart/2008/layout/VerticalCurvedList"/>
    <dgm:cxn modelId="{76CB21BD-04F1-45CC-8C87-9F2C86BEC971}" type="presOf" srcId="{EB11DEF8-6DAF-491A-A3C9-390B5B9DCD88}" destId="{1AE9C0F9-F85B-468C-AA50-F53933334FA3}" srcOrd="0" destOrd="0" presId="urn:microsoft.com/office/officeart/2008/layout/VerticalCurvedList"/>
    <dgm:cxn modelId="{167269F3-96FE-44CA-873E-E7E34DF6798C}" type="presOf" srcId="{693514ED-4408-42CF-A759-AD02258584F6}" destId="{DFBB9FB1-59C5-463E-BCAA-9920164B8380}" srcOrd="0" destOrd="0" presId="urn:microsoft.com/office/officeart/2008/layout/VerticalCurvedList"/>
    <dgm:cxn modelId="{F82292ED-B7CD-4149-9D96-3403C2656155}" type="presParOf" srcId="{621BA7B9-62A4-42A0-A14D-A48C14C4C831}" destId="{5351392F-B627-46C6-9F21-566B730AB752}" srcOrd="0" destOrd="0" presId="urn:microsoft.com/office/officeart/2008/layout/VerticalCurvedList"/>
    <dgm:cxn modelId="{57D7ECC6-E1A4-458E-98E1-DF35456D7070}" type="presParOf" srcId="{5351392F-B627-46C6-9F21-566B730AB752}" destId="{DB824A62-E394-4623-B48D-1B45620E53FF}" srcOrd="0" destOrd="0" presId="urn:microsoft.com/office/officeart/2008/layout/VerticalCurvedList"/>
    <dgm:cxn modelId="{4BE2A490-4045-45A7-A21C-321D6546CEB7}" type="presParOf" srcId="{DB824A62-E394-4623-B48D-1B45620E53FF}" destId="{DE5364AC-D62A-4A54-ABB8-E51DF10BAFD7}" srcOrd="0" destOrd="0" presId="urn:microsoft.com/office/officeart/2008/layout/VerticalCurvedList"/>
    <dgm:cxn modelId="{77575FE5-3A84-4B2E-871A-31167B1F012C}" type="presParOf" srcId="{DB824A62-E394-4623-B48D-1B45620E53FF}" destId="{C76C08DE-6209-4B74-9EEF-CEDBEC538574}" srcOrd="1" destOrd="0" presId="urn:microsoft.com/office/officeart/2008/layout/VerticalCurvedList"/>
    <dgm:cxn modelId="{6A3940B9-73E8-44B0-814D-A2ACCC762066}" type="presParOf" srcId="{DB824A62-E394-4623-B48D-1B45620E53FF}" destId="{508929F8-B757-4D05-ADC1-0988EFB99371}" srcOrd="2" destOrd="0" presId="urn:microsoft.com/office/officeart/2008/layout/VerticalCurvedList"/>
    <dgm:cxn modelId="{39B15198-C1F5-4472-AEF2-9500829A976F}" type="presParOf" srcId="{DB824A62-E394-4623-B48D-1B45620E53FF}" destId="{4C094DFC-D607-4158-A54A-9952881AF820}" srcOrd="3" destOrd="0" presId="urn:microsoft.com/office/officeart/2008/layout/VerticalCurvedList"/>
    <dgm:cxn modelId="{247BD4E2-A7FE-4BB7-A93B-49F1A5B51A9D}" type="presParOf" srcId="{5351392F-B627-46C6-9F21-566B730AB752}" destId="{004EF52B-ED5A-4FEE-BD31-D65DEA7B3FB1}" srcOrd="1" destOrd="0" presId="urn:microsoft.com/office/officeart/2008/layout/VerticalCurvedList"/>
    <dgm:cxn modelId="{DA12EB36-EE73-4377-9940-6CC2E4DF9BB6}" type="presParOf" srcId="{5351392F-B627-46C6-9F21-566B730AB752}" destId="{A3A266A3-15BC-4E07-8972-D2A1F4F6A9EB}" srcOrd="2" destOrd="0" presId="urn:microsoft.com/office/officeart/2008/layout/VerticalCurvedList"/>
    <dgm:cxn modelId="{83FD0E02-2C57-4315-A475-029858541903}" type="presParOf" srcId="{A3A266A3-15BC-4E07-8972-D2A1F4F6A9EB}" destId="{E9AEF5C7-BE0D-42E1-9243-9B322DB2CA66}" srcOrd="0" destOrd="0" presId="urn:microsoft.com/office/officeart/2008/layout/VerticalCurvedList"/>
    <dgm:cxn modelId="{0E0942B3-1828-41A5-8497-065EC8CCD8B5}" type="presParOf" srcId="{5351392F-B627-46C6-9F21-566B730AB752}" destId="{1AE9C0F9-F85B-468C-AA50-F53933334FA3}" srcOrd="3" destOrd="0" presId="urn:microsoft.com/office/officeart/2008/layout/VerticalCurvedList"/>
    <dgm:cxn modelId="{6958B03C-E950-4E9F-B3E3-EB9CBA7FAAD1}" type="presParOf" srcId="{5351392F-B627-46C6-9F21-566B730AB752}" destId="{40340B0B-466D-4F89-8319-C958659053F3}" srcOrd="4" destOrd="0" presId="urn:microsoft.com/office/officeart/2008/layout/VerticalCurvedList"/>
    <dgm:cxn modelId="{643BD8E0-6051-4488-B3E5-7F29B1F20880}" type="presParOf" srcId="{40340B0B-466D-4F89-8319-C958659053F3}" destId="{2DF7D7EE-B032-44F8-A390-F53CF4990FD4}" srcOrd="0" destOrd="0" presId="urn:microsoft.com/office/officeart/2008/layout/VerticalCurvedList"/>
    <dgm:cxn modelId="{00EC80CB-BA68-4C9A-A818-F349509028FE}" type="presParOf" srcId="{5351392F-B627-46C6-9F21-566B730AB752}" destId="{DFBB9FB1-59C5-463E-BCAA-9920164B8380}" srcOrd="5" destOrd="0" presId="urn:microsoft.com/office/officeart/2008/layout/VerticalCurvedList"/>
    <dgm:cxn modelId="{EA9FE115-218B-4B00-8DB6-3F7BC5DF69CF}" type="presParOf" srcId="{5351392F-B627-46C6-9F21-566B730AB752}" destId="{63FC57C0-2287-43A9-8E59-70F2C002664C}" srcOrd="6" destOrd="0" presId="urn:microsoft.com/office/officeart/2008/layout/VerticalCurvedList"/>
    <dgm:cxn modelId="{7DBA342A-D986-48E8-BD50-7A2A757843E7}" type="presParOf" srcId="{63FC57C0-2287-43A9-8E59-70F2C002664C}" destId="{B8BE7731-71CF-49D6-ABDB-23F31B42315C}" srcOrd="0" destOrd="0" presId="urn:microsoft.com/office/officeart/2008/layout/VerticalCurvedList"/>
    <dgm:cxn modelId="{A5EC40AB-BDBE-4A17-A20B-DAA3F872E85C}" type="presParOf" srcId="{5351392F-B627-46C6-9F21-566B730AB752}" destId="{C050D810-FDAB-4D5F-9B3B-AD9366BA41C9}" srcOrd="7" destOrd="0" presId="urn:microsoft.com/office/officeart/2008/layout/VerticalCurvedList"/>
    <dgm:cxn modelId="{0E95F4FD-3511-41F7-83FF-E083364C2544}" type="presParOf" srcId="{5351392F-B627-46C6-9F21-566B730AB752}" destId="{EEAE91EA-21D9-4C10-A248-2ABE449F1EEE}" srcOrd="8" destOrd="0" presId="urn:microsoft.com/office/officeart/2008/layout/VerticalCurvedList"/>
    <dgm:cxn modelId="{44B869EF-062E-450F-BB2F-7947E64045EF}" type="presParOf" srcId="{EEAE91EA-21D9-4C10-A248-2ABE449F1EEE}" destId="{8113DE71-5A6F-47ED-81CB-FAE83C7001C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5C42CB6-C134-42C0-9207-B271D11EE539}"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IN"/>
        </a:p>
      </dgm:t>
    </dgm:pt>
    <dgm:pt modelId="{5DD6183A-8548-4102-AAF7-5F827AF51159}">
      <dgm:prSet/>
      <dgm:spPr/>
      <dgm:t>
        <a:bodyPr/>
        <a:lstStyle/>
        <a:p>
          <a:r>
            <a:rPr lang="en-IN" dirty="0"/>
            <a:t>Heatmap illustrates pairwise correlation between numerical features (</a:t>
          </a:r>
          <a:r>
            <a:rPr lang="en-IN" dirty="0" err="1"/>
            <a:t>Ekbote</a:t>
          </a:r>
          <a:r>
            <a:rPr lang="en-IN" dirty="0"/>
            <a:t>, et al., 2023). </a:t>
          </a:r>
        </a:p>
      </dgm:t>
    </dgm:pt>
    <dgm:pt modelId="{F1D00BB1-A710-44F9-B7A5-15FD72F4BE27}" type="parTrans" cxnId="{754F94DD-EF85-4B2A-99EA-DBDABC815B21}">
      <dgm:prSet/>
      <dgm:spPr/>
      <dgm:t>
        <a:bodyPr/>
        <a:lstStyle/>
        <a:p>
          <a:endParaRPr lang="en-IN"/>
        </a:p>
      </dgm:t>
    </dgm:pt>
    <dgm:pt modelId="{020CAAAA-3CCF-497E-88D9-5BEC29084863}" type="sibTrans" cxnId="{754F94DD-EF85-4B2A-99EA-DBDABC815B21}">
      <dgm:prSet/>
      <dgm:spPr/>
      <dgm:t>
        <a:bodyPr/>
        <a:lstStyle/>
        <a:p>
          <a:endParaRPr lang="en-IN"/>
        </a:p>
      </dgm:t>
    </dgm:pt>
    <dgm:pt modelId="{83F6228F-36D5-407B-9A3E-E14D33F90D74}">
      <dgm:prSet/>
      <dgm:spPr/>
      <dgm:t>
        <a:bodyPr/>
        <a:lstStyle/>
        <a:p>
          <a:r>
            <a:rPr lang="en-IN"/>
            <a:t>Strong positive correlation observed between number_of_reviews and reviews_per_month (Ekbote, et al., 2023). </a:t>
          </a:r>
        </a:p>
      </dgm:t>
    </dgm:pt>
    <dgm:pt modelId="{9D483E44-D903-4CAF-933A-F62AB6F5906A}" type="parTrans" cxnId="{3CBCBE79-4689-45C9-B1E3-8E191C010785}">
      <dgm:prSet/>
      <dgm:spPr/>
      <dgm:t>
        <a:bodyPr/>
        <a:lstStyle/>
        <a:p>
          <a:endParaRPr lang="en-IN"/>
        </a:p>
      </dgm:t>
    </dgm:pt>
    <dgm:pt modelId="{201F2E57-881D-44AE-A76A-AC62B7B5C03A}" type="sibTrans" cxnId="{3CBCBE79-4689-45C9-B1E3-8E191C010785}">
      <dgm:prSet/>
      <dgm:spPr/>
      <dgm:t>
        <a:bodyPr/>
        <a:lstStyle/>
        <a:p>
          <a:endParaRPr lang="en-IN"/>
        </a:p>
      </dgm:t>
    </dgm:pt>
    <dgm:pt modelId="{6AC00F7F-06A7-4B60-81E2-B15CF384DDCC}">
      <dgm:prSet/>
      <dgm:spPr/>
      <dgm:t>
        <a:bodyPr/>
        <a:lstStyle/>
        <a:p>
          <a:r>
            <a:rPr lang="en-IN"/>
            <a:t>Weak or negligible correlation between price and other variables like latitude, longitude.</a:t>
          </a:r>
        </a:p>
      </dgm:t>
    </dgm:pt>
    <dgm:pt modelId="{40E3D0F2-ED38-499E-9A6C-30D6995D1D22}" type="parTrans" cxnId="{C17D32E3-C5C1-498F-953F-2A2198CCF343}">
      <dgm:prSet/>
      <dgm:spPr/>
      <dgm:t>
        <a:bodyPr/>
        <a:lstStyle/>
        <a:p>
          <a:endParaRPr lang="en-IN"/>
        </a:p>
      </dgm:t>
    </dgm:pt>
    <dgm:pt modelId="{A3993C6E-F2CF-425C-86C3-B10398534A75}" type="sibTrans" cxnId="{C17D32E3-C5C1-498F-953F-2A2198CCF343}">
      <dgm:prSet/>
      <dgm:spPr/>
      <dgm:t>
        <a:bodyPr/>
        <a:lstStyle/>
        <a:p>
          <a:endParaRPr lang="en-IN"/>
        </a:p>
      </dgm:t>
    </dgm:pt>
    <dgm:pt modelId="{00D57C2D-1EA9-4CEE-BED3-FD22F09573F5}">
      <dgm:prSet/>
      <dgm:spPr/>
      <dgm:t>
        <a:bodyPr/>
        <a:lstStyle/>
        <a:p>
          <a:r>
            <a:rPr lang="en-IN"/>
            <a:t>Helps in identifying feature relationships and possible multicollinearity issues (Ekbote, et al., 2023). </a:t>
          </a:r>
        </a:p>
      </dgm:t>
    </dgm:pt>
    <dgm:pt modelId="{1B5906AC-FA3A-41A4-BA3B-10184CB2DC8C}" type="parTrans" cxnId="{AFEF8903-B267-4748-A8EE-D239FFC02F94}">
      <dgm:prSet/>
      <dgm:spPr/>
      <dgm:t>
        <a:bodyPr/>
        <a:lstStyle/>
        <a:p>
          <a:endParaRPr lang="en-IN"/>
        </a:p>
      </dgm:t>
    </dgm:pt>
    <dgm:pt modelId="{DFF35F19-89BE-4C79-B02B-F466D4375212}" type="sibTrans" cxnId="{AFEF8903-B267-4748-A8EE-D239FFC02F94}">
      <dgm:prSet/>
      <dgm:spPr/>
      <dgm:t>
        <a:bodyPr/>
        <a:lstStyle/>
        <a:p>
          <a:endParaRPr lang="en-IN"/>
        </a:p>
      </dgm:t>
    </dgm:pt>
    <dgm:pt modelId="{1C56D9C4-866F-440A-A2DD-1F190AB83994}" type="pres">
      <dgm:prSet presAssocID="{65C42CB6-C134-42C0-9207-B271D11EE539}" presName="vert0" presStyleCnt="0">
        <dgm:presLayoutVars>
          <dgm:dir/>
          <dgm:animOne val="branch"/>
          <dgm:animLvl val="lvl"/>
        </dgm:presLayoutVars>
      </dgm:prSet>
      <dgm:spPr/>
    </dgm:pt>
    <dgm:pt modelId="{C6DFF031-FEB9-4227-B11F-22013A6CFA2C}" type="pres">
      <dgm:prSet presAssocID="{5DD6183A-8548-4102-AAF7-5F827AF51159}" presName="thickLine" presStyleLbl="alignNode1" presStyleIdx="0" presStyleCnt="4"/>
      <dgm:spPr/>
    </dgm:pt>
    <dgm:pt modelId="{724FAB1A-410D-4C9F-BD3F-EDDD6AB47D5A}" type="pres">
      <dgm:prSet presAssocID="{5DD6183A-8548-4102-AAF7-5F827AF51159}" presName="horz1" presStyleCnt="0"/>
      <dgm:spPr/>
    </dgm:pt>
    <dgm:pt modelId="{8DA7ED4D-A95B-481A-A182-6A209300FA06}" type="pres">
      <dgm:prSet presAssocID="{5DD6183A-8548-4102-AAF7-5F827AF51159}" presName="tx1" presStyleLbl="revTx" presStyleIdx="0" presStyleCnt="4"/>
      <dgm:spPr/>
    </dgm:pt>
    <dgm:pt modelId="{139B3392-D5A0-4C5E-AC2F-1FF041837B54}" type="pres">
      <dgm:prSet presAssocID="{5DD6183A-8548-4102-AAF7-5F827AF51159}" presName="vert1" presStyleCnt="0"/>
      <dgm:spPr/>
    </dgm:pt>
    <dgm:pt modelId="{A04AF288-643F-4C46-AB60-6DD3E35CD1EA}" type="pres">
      <dgm:prSet presAssocID="{83F6228F-36D5-407B-9A3E-E14D33F90D74}" presName="thickLine" presStyleLbl="alignNode1" presStyleIdx="1" presStyleCnt="4"/>
      <dgm:spPr/>
    </dgm:pt>
    <dgm:pt modelId="{D6A09657-033A-437D-A43F-FD1B27DCC1AE}" type="pres">
      <dgm:prSet presAssocID="{83F6228F-36D5-407B-9A3E-E14D33F90D74}" presName="horz1" presStyleCnt="0"/>
      <dgm:spPr/>
    </dgm:pt>
    <dgm:pt modelId="{933B5AE9-82F9-4CC7-BA88-71F4BD11D448}" type="pres">
      <dgm:prSet presAssocID="{83F6228F-36D5-407B-9A3E-E14D33F90D74}" presName="tx1" presStyleLbl="revTx" presStyleIdx="1" presStyleCnt="4"/>
      <dgm:spPr/>
    </dgm:pt>
    <dgm:pt modelId="{EE66183C-2CE3-4DD5-8349-43FF034105F3}" type="pres">
      <dgm:prSet presAssocID="{83F6228F-36D5-407B-9A3E-E14D33F90D74}" presName="vert1" presStyleCnt="0"/>
      <dgm:spPr/>
    </dgm:pt>
    <dgm:pt modelId="{A8FE402A-40FD-4E20-B88B-6B401E39F2A8}" type="pres">
      <dgm:prSet presAssocID="{6AC00F7F-06A7-4B60-81E2-B15CF384DDCC}" presName="thickLine" presStyleLbl="alignNode1" presStyleIdx="2" presStyleCnt="4"/>
      <dgm:spPr/>
    </dgm:pt>
    <dgm:pt modelId="{5F550D9D-EB27-4EC0-BBC0-D2A501FB9C27}" type="pres">
      <dgm:prSet presAssocID="{6AC00F7F-06A7-4B60-81E2-B15CF384DDCC}" presName="horz1" presStyleCnt="0"/>
      <dgm:spPr/>
    </dgm:pt>
    <dgm:pt modelId="{BBDE2E65-B35A-456A-99D8-F0DD82722B28}" type="pres">
      <dgm:prSet presAssocID="{6AC00F7F-06A7-4B60-81E2-B15CF384DDCC}" presName="tx1" presStyleLbl="revTx" presStyleIdx="2" presStyleCnt="4"/>
      <dgm:spPr/>
    </dgm:pt>
    <dgm:pt modelId="{1695EEE0-5872-4FEA-B54D-0068B22A2643}" type="pres">
      <dgm:prSet presAssocID="{6AC00F7F-06A7-4B60-81E2-B15CF384DDCC}" presName="vert1" presStyleCnt="0"/>
      <dgm:spPr/>
    </dgm:pt>
    <dgm:pt modelId="{B4107BAB-59FB-487A-B9D4-9CADCF255E5C}" type="pres">
      <dgm:prSet presAssocID="{00D57C2D-1EA9-4CEE-BED3-FD22F09573F5}" presName="thickLine" presStyleLbl="alignNode1" presStyleIdx="3" presStyleCnt="4"/>
      <dgm:spPr/>
    </dgm:pt>
    <dgm:pt modelId="{28E243C9-43B0-43A4-BCFA-DB1BDA462AD2}" type="pres">
      <dgm:prSet presAssocID="{00D57C2D-1EA9-4CEE-BED3-FD22F09573F5}" presName="horz1" presStyleCnt="0"/>
      <dgm:spPr/>
    </dgm:pt>
    <dgm:pt modelId="{36DAA639-B3B8-49DB-B502-ABFE99B25A6F}" type="pres">
      <dgm:prSet presAssocID="{00D57C2D-1EA9-4CEE-BED3-FD22F09573F5}" presName="tx1" presStyleLbl="revTx" presStyleIdx="3" presStyleCnt="4"/>
      <dgm:spPr/>
    </dgm:pt>
    <dgm:pt modelId="{5DB0F35D-E57D-46B2-A00D-BFA85162B982}" type="pres">
      <dgm:prSet presAssocID="{00D57C2D-1EA9-4CEE-BED3-FD22F09573F5}" presName="vert1" presStyleCnt="0"/>
      <dgm:spPr/>
    </dgm:pt>
  </dgm:ptLst>
  <dgm:cxnLst>
    <dgm:cxn modelId="{AFEF8903-B267-4748-A8EE-D239FFC02F94}" srcId="{65C42CB6-C134-42C0-9207-B271D11EE539}" destId="{00D57C2D-1EA9-4CEE-BED3-FD22F09573F5}" srcOrd="3" destOrd="0" parTransId="{1B5906AC-FA3A-41A4-BA3B-10184CB2DC8C}" sibTransId="{DFF35F19-89BE-4C79-B02B-F466D4375212}"/>
    <dgm:cxn modelId="{4ECFD233-35D3-4746-A4B7-31148A7DA2A6}" type="presOf" srcId="{6AC00F7F-06A7-4B60-81E2-B15CF384DDCC}" destId="{BBDE2E65-B35A-456A-99D8-F0DD82722B28}" srcOrd="0" destOrd="0" presId="urn:microsoft.com/office/officeart/2008/layout/LinedList"/>
    <dgm:cxn modelId="{A9CB4F75-228C-40E3-A232-51FD45F58804}" type="presOf" srcId="{83F6228F-36D5-407B-9A3E-E14D33F90D74}" destId="{933B5AE9-82F9-4CC7-BA88-71F4BD11D448}" srcOrd="0" destOrd="0" presId="urn:microsoft.com/office/officeart/2008/layout/LinedList"/>
    <dgm:cxn modelId="{3CBCBE79-4689-45C9-B1E3-8E191C010785}" srcId="{65C42CB6-C134-42C0-9207-B271D11EE539}" destId="{83F6228F-36D5-407B-9A3E-E14D33F90D74}" srcOrd="1" destOrd="0" parTransId="{9D483E44-D903-4CAF-933A-F62AB6F5906A}" sibTransId="{201F2E57-881D-44AE-A76A-AC62B7B5C03A}"/>
    <dgm:cxn modelId="{49A76ABA-451D-4B42-82E1-A573F56FBF38}" type="presOf" srcId="{5DD6183A-8548-4102-AAF7-5F827AF51159}" destId="{8DA7ED4D-A95B-481A-A182-6A209300FA06}" srcOrd="0" destOrd="0" presId="urn:microsoft.com/office/officeart/2008/layout/LinedList"/>
    <dgm:cxn modelId="{9E3AA5D1-F986-4C58-BB5B-D2925B335B29}" type="presOf" srcId="{00D57C2D-1EA9-4CEE-BED3-FD22F09573F5}" destId="{36DAA639-B3B8-49DB-B502-ABFE99B25A6F}" srcOrd="0" destOrd="0" presId="urn:microsoft.com/office/officeart/2008/layout/LinedList"/>
    <dgm:cxn modelId="{754F94DD-EF85-4B2A-99EA-DBDABC815B21}" srcId="{65C42CB6-C134-42C0-9207-B271D11EE539}" destId="{5DD6183A-8548-4102-AAF7-5F827AF51159}" srcOrd="0" destOrd="0" parTransId="{F1D00BB1-A710-44F9-B7A5-15FD72F4BE27}" sibTransId="{020CAAAA-3CCF-497E-88D9-5BEC29084863}"/>
    <dgm:cxn modelId="{C17D32E3-C5C1-498F-953F-2A2198CCF343}" srcId="{65C42CB6-C134-42C0-9207-B271D11EE539}" destId="{6AC00F7F-06A7-4B60-81E2-B15CF384DDCC}" srcOrd="2" destOrd="0" parTransId="{40E3D0F2-ED38-499E-9A6C-30D6995D1D22}" sibTransId="{A3993C6E-F2CF-425C-86C3-B10398534A75}"/>
    <dgm:cxn modelId="{58F6ECFA-D3A5-47B6-B5F2-0663EF921F9E}" type="presOf" srcId="{65C42CB6-C134-42C0-9207-B271D11EE539}" destId="{1C56D9C4-866F-440A-A2DD-1F190AB83994}" srcOrd="0" destOrd="0" presId="urn:microsoft.com/office/officeart/2008/layout/LinedList"/>
    <dgm:cxn modelId="{E0A8B6A8-6024-4518-930A-577837F4A0C2}" type="presParOf" srcId="{1C56D9C4-866F-440A-A2DD-1F190AB83994}" destId="{C6DFF031-FEB9-4227-B11F-22013A6CFA2C}" srcOrd="0" destOrd="0" presId="urn:microsoft.com/office/officeart/2008/layout/LinedList"/>
    <dgm:cxn modelId="{C5467AE5-50BD-4EDE-BDF0-54F79C2584FA}" type="presParOf" srcId="{1C56D9C4-866F-440A-A2DD-1F190AB83994}" destId="{724FAB1A-410D-4C9F-BD3F-EDDD6AB47D5A}" srcOrd="1" destOrd="0" presId="urn:microsoft.com/office/officeart/2008/layout/LinedList"/>
    <dgm:cxn modelId="{7F847B03-7539-4CE7-B4F3-46FE42607892}" type="presParOf" srcId="{724FAB1A-410D-4C9F-BD3F-EDDD6AB47D5A}" destId="{8DA7ED4D-A95B-481A-A182-6A209300FA06}" srcOrd="0" destOrd="0" presId="urn:microsoft.com/office/officeart/2008/layout/LinedList"/>
    <dgm:cxn modelId="{C510E3C0-0D51-4B13-A2E1-A68A1B91E8C2}" type="presParOf" srcId="{724FAB1A-410D-4C9F-BD3F-EDDD6AB47D5A}" destId="{139B3392-D5A0-4C5E-AC2F-1FF041837B54}" srcOrd="1" destOrd="0" presId="urn:microsoft.com/office/officeart/2008/layout/LinedList"/>
    <dgm:cxn modelId="{3B598092-1C9C-4336-A902-E58078088485}" type="presParOf" srcId="{1C56D9C4-866F-440A-A2DD-1F190AB83994}" destId="{A04AF288-643F-4C46-AB60-6DD3E35CD1EA}" srcOrd="2" destOrd="0" presId="urn:microsoft.com/office/officeart/2008/layout/LinedList"/>
    <dgm:cxn modelId="{A86FE5BF-E867-436D-8871-E3ADD3572779}" type="presParOf" srcId="{1C56D9C4-866F-440A-A2DD-1F190AB83994}" destId="{D6A09657-033A-437D-A43F-FD1B27DCC1AE}" srcOrd="3" destOrd="0" presId="urn:microsoft.com/office/officeart/2008/layout/LinedList"/>
    <dgm:cxn modelId="{DDA68CB4-24E9-40FC-B7AB-751CFE34501B}" type="presParOf" srcId="{D6A09657-033A-437D-A43F-FD1B27DCC1AE}" destId="{933B5AE9-82F9-4CC7-BA88-71F4BD11D448}" srcOrd="0" destOrd="0" presId="urn:microsoft.com/office/officeart/2008/layout/LinedList"/>
    <dgm:cxn modelId="{B362D79B-849F-4467-A025-262FCE3A61D9}" type="presParOf" srcId="{D6A09657-033A-437D-A43F-FD1B27DCC1AE}" destId="{EE66183C-2CE3-4DD5-8349-43FF034105F3}" srcOrd="1" destOrd="0" presId="urn:microsoft.com/office/officeart/2008/layout/LinedList"/>
    <dgm:cxn modelId="{CCDD434C-B937-408D-97BC-CE50B178707D}" type="presParOf" srcId="{1C56D9C4-866F-440A-A2DD-1F190AB83994}" destId="{A8FE402A-40FD-4E20-B88B-6B401E39F2A8}" srcOrd="4" destOrd="0" presId="urn:microsoft.com/office/officeart/2008/layout/LinedList"/>
    <dgm:cxn modelId="{20C1F8D3-1426-4735-AB41-B77315210541}" type="presParOf" srcId="{1C56D9C4-866F-440A-A2DD-1F190AB83994}" destId="{5F550D9D-EB27-4EC0-BBC0-D2A501FB9C27}" srcOrd="5" destOrd="0" presId="urn:microsoft.com/office/officeart/2008/layout/LinedList"/>
    <dgm:cxn modelId="{145D7D27-4B6A-43CB-8BEC-66E65DB06D2A}" type="presParOf" srcId="{5F550D9D-EB27-4EC0-BBC0-D2A501FB9C27}" destId="{BBDE2E65-B35A-456A-99D8-F0DD82722B28}" srcOrd="0" destOrd="0" presId="urn:microsoft.com/office/officeart/2008/layout/LinedList"/>
    <dgm:cxn modelId="{5FA3D5E9-D8FF-4ABB-83D9-17819D0DB03C}" type="presParOf" srcId="{5F550D9D-EB27-4EC0-BBC0-D2A501FB9C27}" destId="{1695EEE0-5872-4FEA-B54D-0068B22A2643}" srcOrd="1" destOrd="0" presId="urn:microsoft.com/office/officeart/2008/layout/LinedList"/>
    <dgm:cxn modelId="{1BE0B2BB-4077-43E6-8B73-148AE035B0BC}" type="presParOf" srcId="{1C56D9C4-866F-440A-A2DD-1F190AB83994}" destId="{B4107BAB-59FB-487A-B9D4-9CADCF255E5C}" srcOrd="6" destOrd="0" presId="urn:microsoft.com/office/officeart/2008/layout/LinedList"/>
    <dgm:cxn modelId="{02947348-9605-4F28-88ED-F3C7F3DF65F1}" type="presParOf" srcId="{1C56D9C4-866F-440A-A2DD-1F190AB83994}" destId="{28E243C9-43B0-43A4-BCFA-DB1BDA462AD2}" srcOrd="7" destOrd="0" presId="urn:microsoft.com/office/officeart/2008/layout/LinedList"/>
    <dgm:cxn modelId="{44E355E5-FB60-47DC-BD25-6A40D6F0A1FF}" type="presParOf" srcId="{28E243C9-43B0-43A4-BCFA-DB1BDA462AD2}" destId="{36DAA639-B3B8-49DB-B502-ABFE99B25A6F}" srcOrd="0" destOrd="0" presId="urn:microsoft.com/office/officeart/2008/layout/LinedList"/>
    <dgm:cxn modelId="{8017962E-E105-4085-AF3D-86CCEF819FC3}" type="presParOf" srcId="{28E243C9-43B0-43A4-BCFA-DB1BDA462AD2}" destId="{5DB0F35D-E57D-46B2-A00D-BFA85162B98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07FE9CF-C41B-4247-8033-F5EE62DF6BD6}"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IN"/>
        </a:p>
      </dgm:t>
    </dgm:pt>
    <dgm:pt modelId="{C4F257AB-E17E-4BEA-A527-E7EA58128CAA}">
      <dgm:prSet/>
      <dgm:spPr/>
      <dgm:t>
        <a:bodyPr/>
        <a:lstStyle/>
        <a:p>
          <a:r>
            <a:rPr lang="en-IN"/>
            <a:t>Scatter plot reveals most frequently reviewed listings are priced under $150 (Amat-Lefort et al., 2023). </a:t>
          </a:r>
        </a:p>
      </dgm:t>
    </dgm:pt>
    <dgm:pt modelId="{EFDF1814-94E4-4CBF-B305-8DD85A63E6B7}" type="parTrans" cxnId="{81E35287-3AF3-4B6F-A7B8-D1E23644E73C}">
      <dgm:prSet/>
      <dgm:spPr/>
      <dgm:t>
        <a:bodyPr/>
        <a:lstStyle/>
        <a:p>
          <a:endParaRPr lang="en-IN"/>
        </a:p>
      </dgm:t>
    </dgm:pt>
    <dgm:pt modelId="{DA1437AE-60F7-4A77-9A4C-A09CFF558281}" type="sibTrans" cxnId="{81E35287-3AF3-4B6F-A7B8-D1E23644E73C}">
      <dgm:prSet/>
      <dgm:spPr/>
      <dgm:t>
        <a:bodyPr/>
        <a:lstStyle/>
        <a:p>
          <a:endParaRPr lang="en-IN"/>
        </a:p>
      </dgm:t>
    </dgm:pt>
    <dgm:pt modelId="{B9A1BBDB-7F64-4D11-BFB4-9DAD853D8093}">
      <dgm:prSet/>
      <dgm:spPr/>
      <dgm:t>
        <a:bodyPr/>
        <a:lstStyle/>
        <a:p>
          <a:r>
            <a:rPr lang="en-IN"/>
            <a:t>Entire home/apartment listings dominate across review volumes. </a:t>
          </a:r>
        </a:p>
      </dgm:t>
    </dgm:pt>
    <dgm:pt modelId="{CAA4B3E8-93DE-464E-AF5D-44E5743E0947}" type="parTrans" cxnId="{ABE5EC99-4CD4-4333-88AB-2C7A86F8D41E}">
      <dgm:prSet/>
      <dgm:spPr/>
      <dgm:t>
        <a:bodyPr/>
        <a:lstStyle/>
        <a:p>
          <a:endParaRPr lang="en-IN"/>
        </a:p>
      </dgm:t>
    </dgm:pt>
    <dgm:pt modelId="{CFBBB7DF-7355-41BB-A983-21D65CCAE810}" type="sibTrans" cxnId="{ABE5EC99-4CD4-4333-88AB-2C7A86F8D41E}">
      <dgm:prSet/>
      <dgm:spPr/>
      <dgm:t>
        <a:bodyPr/>
        <a:lstStyle/>
        <a:p>
          <a:endParaRPr lang="en-IN"/>
        </a:p>
      </dgm:t>
    </dgm:pt>
    <dgm:pt modelId="{BD85BE36-8876-43CB-BEE6-A49F469F79A4}">
      <dgm:prSet/>
      <dgm:spPr/>
      <dgm:t>
        <a:bodyPr/>
        <a:lstStyle/>
        <a:p>
          <a:r>
            <a:rPr lang="en-IN"/>
            <a:t>Higher-priced listings generally receive fewer monthly reviews.</a:t>
          </a:r>
        </a:p>
      </dgm:t>
    </dgm:pt>
    <dgm:pt modelId="{E0C73BA8-36BE-4B1D-A764-22AD270448C0}" type="parTrans" cxnId="{9E1A3E63-069E-4F02-A8B8-AD70C8DF665C}">
      <dgm:prSet/>
      <dgm:spPr/>
      <dgm:t>
        <a:bodyPr/>
        <a:lstStyle/>
        <a:p>
          <a:endParaRPr lang="en-IN"/>
        </a:p>
      </dgm:t>
    </dgm:pt>
    <dgm:pt modelId="{1B69E6E3-CE46-4FEA-921E-F9CAD5D5F13B}" type="sibTrans" cxnId="{9E1A3E63-069E-4F02-A8B8-AD70C8DF665C}">
      <dgm:prSet/>
      <dgm:spPr/>
      <dgm:t>
        <a:bodyPr/>
        <a:lstStyle/>
        <a:p>
          <a:endParaRPr lang="en-IN"/>
        </a:p>
      </dgm:t>
    </dgm:pt>
    <dgm:pt modelId="{029637D8-BFC0-44E8-AB39-6A346FBC5B3C}">
      <dgm:prSet/>
      <dgm:spPr/>
      <dgm:t>
        <a:bodyPr/>
        <a:lstStyle/>
        <a:p>
          <a:r>
            <a:rPr lang="en-IN"/>
            <a:t>Indicates that affordability and value-for-money influence user engagement (Amat-Lefort et al., 2023). </a:t>
          </a:r>
        </a:p>
      </dgm:t>
    </dgm:pt>
    <dgm:pt modelId="{85539210-FAA4-4A08-8E06-EE4FF0342822}" type="parTrans" cxnId="{F96AC167-C411-425F-B7C4-2BD579C15990}">
      <dgm:prSet/>
      <dgm:spPr/>
      <dgm:t>
        <a:bodyPr/>
        <a:lstStyle/>
        <a:p>
          <a:endParaRPr lang="en-IN"/>
        </a:p>
      </dgm:t>
    </dgm:pt>
    <dgm:pt modelId="{E750FEA0-1E2E-4E86-8932-19FFC92040FA}" type="sibTrans" cxnId="{F96AC167-C411-425F-B7C4-2BD579C15990}">
      <dgm:prSet/>
      <dgm:spPr/>
      <dgm:t>
        <a:bodyPr/>
        <a:lstStyle/>
        <a:p>
          <a:endParaRPr lang="en-IN"/>
        </a:p>
      </dgm:t>
    </dgm:pt>
    <dgm:pt modelId="{C8E36D73-5910-4719-9CD2-74A83C06AD7F}" type="pres">
      <dgm:prSet presAssocID="{007FE9CF-C41B-4247-8033-F5EE62DF6BD6}" presName="diagram" presStyleCnt="0">
        <dgm:presLayoutVars>
          <dgm:dir/>
          <dgm:resizeHandles val="exact"/>
        </dgm:presLayoutVars>
      </dgm:prSet>
      <dgm:spPr/>
    </dgm:pt>
    <dgm:pt modelId="{399186C1-929D-4DF8-98EC-740243C295C0}" type="pres">
      <dgm:prSet presAssocID="{C4F257AB-E17E-4BEA-A527-E7EA58128CAA}" presName="node" presStyleLbl="node1" presStyleIdx="0" presStyleCnt="4">
        <dgm:presLayoutVars>
          <dgm:bulletEnabled val="1"/>
        </dgm:presLayoutVars>
      </dgm:prSet>
      <dgm:spPr/>
    </dgm:pt>
    <dgm:pt modelId="{C1FBCEF6-ABD4-4441-8807-1A7B13DCD765}" type="pres">
      <dgm:prSet presAssocID="{DA1437AE-60F7-4A77-9A4C-A09CFF558281}" presName="sibTrans" presStyleCnt="0"/>
      <dgm:spPr/>
    </dgm:pt>
    <dgm:pt modelId="{90635669-ECE5-4D62-BAB0-2D84A3678CC5}" type="pres">
      <dgm:prSet presAssocID="{B9A1BBDB-7F64-4D11-BFB4-9DAD853D8093}" presName="node" presStyleLbl="node1" presStyleIdx="1" presStyleCnt="4">
        <dgm:presLayoutVars>
          <dgm:bulletEnabled val="1"/>
        </dgm:presLayoutVars>
      </dgm:prSet>
      <dgm:spPr/>
    </dgm:pt>
    <dgm:pt modelId="{E54854F4-ACC0-4D07-8FFB-499B1A533562}" type="pres">
      <dgm:prSet presAssocID="{CFBBB7DF-7355-41BB-A983-21D65CCAE810}" presName="sibTrans" presStyleCnt="0"/>
      <dgm:spPr/>
    </dgm:pt>
    <dgm:pt modelId="{58858A75-20E0-4D57-8CEB-CC9C3FFCB4C2}" type="pres">
      <dgm:prSet presAssocID="{BD85BE36-8876-43CB-BEE6-A49F469F79A4}" presName="node" presStyleLbl="node1" presStyleIdx="2" presStyleCnt="4">
        <dgm:presLayoutVars>
          <dgm:bulletEnabled val="1"/>
        </dgm:presLayoutVars>
      </dgm:prSet>
      <dgm:spPr/>
    </dgm:pt>
    <dgm:pt modelId="{57493EE8-9BEC-4934-8FF7-A883267C4D02}" type="pres">
      <dgm:prSet presAssocID="{1B69E6E3-CE46-4FEA-921E-F9CAD5D5F13B}" presName="sibTrans" presStyleCnt="0"/>
      <dgm:spPr/>
    </dgm:pt>
    <dgm:pt modelId="{3328DA39-247A-4CF9-892E-B101173B9FE3}" type="pres">
      <dgm:prSet presAssocID="{029637D8-BFC0-44E8-AB39-6A346FBC5B3C}" presName="node" presStyleLbl="node1" presStyleIdx="3" presStyleCnt="4">
        <dgm:presLayoutVars>
          <dgm:bulletEnabled val="1"/>
        </dgm:presLayoutVars>
      </dgm:prSet>
      <dgm:spPr/>
    </dgm:pt>
  </dgm:ptLst>
  <dgm:cxnLst>
    <dgm:cxn modelId="{73666D11-3F4D-41FB-AE14-E776CF0EC571}" type="presOf" srcId="{B9A1BBDB-7F64-4D11-BFB4-9DAD853D8093}" destId="{90635669-ECE5-4D62-BAB0-2D84A3678CC5}" srcOrd="0" destOrd="0" presId="urn:microsoft.com/office/officeart/2005/8/layout/default"/>
    <dgm:cxn modelId="{0E23D640-E72F-4D0F-92DA-3CF3B480F08A}" type="presOf" srcId="{BD85BE36-8876-43CB-BEE6-A49F469F79A4}" destId="{58858A75-20E0-4D57-8CEB-CC9C3FFCB4C2}" srcOrd="0" destOrd="0" presId="urn:microsoft.com/office/officeart/2005/8/layout/default"/>
    <dgm:cxn modelId="{9E1A3E63-069E-4F02-A8B8-AD70C8DF665C}" srcId="{007FE9CF-C41B-4247-8033-F5EE62DF6BD6}" destId="{BD85BE36-8876-43CB-BEE6-A49F469F79A4}" srcOrd="2" destOrd="0" parTransId="{E0C73BA8-36BE-4B1D-A764-22AD270448C0}" sibTransId="{1B69E6E3-CE46-4FEA-921E-F9CAD5D5F13B}"/>
    <dgm:cxn modelId="{F96AC167-C411-425F-B7C4-2BD579C15990}" srcId="{007FE9CF-C41B-4247-8033-F5EE62DF6BD6}" destId="{029637D8-BFC0-44E8-AB39-6A346FBC5B3C}" srcOrd="3" destOrd="0" parTransId="{85539210-FAA4-4A08-8E06-EE4FF0342822}" sibTransId="{E750FEA0-1E2E-4E86-8932-19FFC92040FA}"/>
    <dgm:cxn modelId="{81E35287-3AF3-4B6F-A7B8-D1E23644E73C}" srcId="{007FE9CF-C41B-4247-8033-F5EE62DF6BD6}" destId="{C4F257AB-E17E-4BEA-A527-E7EA58128CAA}" srcOrd="0" destOrd="0" parTransId="{EFDF1814-94E4-4CBF-B305-8DD85A63E6B7}" sibTransId="{DA1437AE-60F7-4A77-9A4C-A09CFF558281}"/>
    <dgm:cxn modelId="{ABE5EC99-4CD4-4333-88AB-2C7A86F8D41E}" srcId="{007FE9CF-C41B-4247-8033-F5EE62DF6BD6}" destId="{B9A1BBDB-7F64-4D11-BFB4-9DAD853D8093}" srcOrd="1" destOrd="0" parTransId="{CAA4B3E8-93DE-464E-AF5D-44E5743E0947}" sibTransId="{CFBBB7DF-7355-41BB-A983-21D65CCAE810}"/>
    <dgm:cxn modelId="{36356AC7-56AB-4918-A1A7-2678C6D39862}" type="presOf" srcId="{007FE9CF-C41B-4247-8033-F5EE62DF6BD6}" destId="{C8E36D73-5910-4719-9CD2-74A83C06AD7F}" srcOrd="0" destOrd="0" presId="urn:microsoft.com/office/officeart/2005/8/layout/default"/>
    <dgm:cxn modelId="{CFE314D2-62DC-4A79-B7E9-D1D8C9F2D530}" type="presOf" srcId="{C4F257AB-E17E-4BEA-A527-E7EA58128CAA}" destId="{399186C1-929D-4DF8-98EC-740243C295C0}" srcOrd="0" destOrd="0" presId="urn:microsoft.com/office/officeart/2005/8/layout/default"/>
    <dgm:cxn modelId="{EEC5E5DD-B796-41AE-8FD5-C393550C5936}" type="presOf" srcId="{029637D8-BFC0-44E8-AB39-6A346FBC5B3C}" destId="{3328DA39-247A-4CF9-892E-B101173B9FE3}" srcOrd="0" destOrd="0" presId="urn:microsoft.com/office/officeart/2005/8/layout/default"/>
    <dgm:cxn modelId="{67CA9C1E-B7B2-4146-BFCC-6B464499A36A}" type="presParOf" srcId="{C8E36D73-5910-4719-9CD2-74A83C06AD7F}" destId="{399186C1-929D-4DF8-98EC-740243C295C0}" srcOrd="0" destOrd="0" presId="urn:microsoft.com/office/officeart/2005/8/layout/default"/>
    <dgm:cxn modelId="{35B568D8-9577-438D-ABC5-B707E9957E5A}" type="presParOf" srcId="{C8E36D73-5910-4719-9CD2-74A83C06AD7F}" destId="{C1FBCEF6-ABD4-4441-8807-1A7B13DCD765}" srcOrd="1" destOrd="0" presId="urn:microsoft.com/office/officeart/2005/8/layout/default"/>
    <dgm:cxn modelId="{58E09149-3F36-40C9-AEF7-C74C9331773B}" type="presParOf" srcId="{C8E36D73-5910-4719-9CD2-74A83C06AD7F}" destId="{90635669-ECE5-4D62-BAB0-2D84A3678CC5}" srcOrd="2" destOrd="0" presId="urn:microsoft.com/office/officeart/2005/8/layout/default"/>
    <dgm:cxn modelId="{CD439E1D-B824-4FC2-B5BA-A4DD63023314}" type="presParOf" srcId="{C8E36D73-5910-4719-9CD2-74A83C06AD7F}" destId="{E54854F4-ACC0-4D07-8FFB-499B1A533562}" srcOrd="3" destOrd="0" presId="urn:microsoft.com/office/officeart/2005/8/layout/default"/>
    <dgm:cxn modelId="{0CAADA6C-F4E9-4234-8EBD-399E60F84175}" type="presParOf" srcId="{C8E36D73-5910-4719-9CD2-74A83C06AD7F}" destId="{58858A75-20E0-4D57-8CEB-CC9C3FFCB4C2}" srcOrd="4" destOrd="0" presId="urn:microsoft.com/office/officeart/2005/8/layout/default"/>
    <dgm:cxn modelId="{F386D8FD-5F53-40ED-A67F-7FF67D92AA32}" type="presParOf" srcId="{C8E36D73-5910-4719-9CD2-74A83C06AD7F}" destId="{57493EE8-9BEC-4934-8FF7-A883267C4D02}" srcOrd="5" destOrd="0" presId="urn:microsoft.com/office/officeart/2005/8/layout/default"/>
    <dgm:cxn modelId="{24704DE4-002D-4E4F-8DB7-E1DC651EA26E}" type="presParOf" srcId="{C8E36D73-5910-4719-9CD2-74A83C06AD7F}" destId="{3328DA39-247A-4CF9-892E-B101173B9FE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80E8E9A-3CFB-49EE-AC67-0044587F2AAC}"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IN"/>
        </a:p>
      </dgm:t>
    </dgm:pt>
    <dgm:pt modelId="{FFC2E4E4-227E-4747-A2FF-FC4B924CEFEF}">
      <dgm:prSet/>
      <dgm:spPr/>
      <dgm:t>
        <a:bodyPr/>
        <a:lstStyle/>
        <a:p>
          <a:r>
            <a:rPr lang="en-IN"/>
            <a:t>Applied KMeans clustering on latitude and longitude for spatial segmentation (VS et al., 2024)</a:t>
          </a:r>
        </a:p>
      </dgm:t>
    </dgm:pt>
    <dgm:pt modelId="{C8CD1218-BF67-4606-826A-8A2E14F50718}" type="parTrans" cxnId="{4ACF91C2-EE32-4D8E-B559-EEAD7FB9DB84}">
      <dgm:prSet/>
      <dgm:spPr/>
      <dgm:t>
        <a:bodyPr/>
        <a:lstStyle/>
        <a:p>
          <a:endParaRPr lang="en-IN"/>
        </a:p>
      </dgm:t>
    </dgm:pt>
    <dgm:pt modelId="{37569796-FAD2-4949-BD13-DA1B9196AE19}" type="sibTrans" cxnId="{4ACF91C2-EE32-4D8E-B559-EEAD7FB9DB84}">
      <dgm:prSet/>
      <dgm:spPr/>
      <dgm:t>
        <a:bodyPr/>
        <a:lstStyle/>
        <a:p>
          <a:endParaRPr lang="en-IN"/>
        </a:p>
      </dgm:t>
    </dgm:pt>
    <dgm:pt modelId="{60F88805-BA90-4F92-BE76-21423B210EE4}">
      <dgm:prSet/>
      <dgm:spPr/>
      <dgm:t>
        <a:bodyPr/>
        <a:lstStyle/>
        <a:p>
          <a:r>
            <a:rPr lang="en-IN"/>
            <a:t>Identified distinct clusters matching NYC borough boundaries (VS et al., 2024)</a:t>
          </a:r>
        </a:p>
      </dgm:t>
    </dgm:pt>
    <dgm:pt modelId="{B3109080-A163-4DA2-877C-0503648247C9}" type="parTrans" cxnId="{8575D89D-B5FB-4248-BC3A-49C4A9820F8F}">
      <dgm:prSet/>
      <dgm:spPr/>
      <dgm:t>
        <a:bodyPr/>
        <a:lstStyle/>
        <a:p>
          <a:endParaRPr lang="en-IN"/>
        </a:p>
      </dgm:t>
    </dgm:pt>
    <dgm:pt modelId="{325DAB9C-924C-4C2E-9791-2F5285AD11F7}" type="sibTrans" cxnId="{8575D89D-B5FB-4248-BC3A-49C4A9820F8F}">
      <dgm:prSet/>
      <dgm:spPr/>
      <dgm:t>
        <a:bodyPr/>
        <a:lstStyle/>
        <a:p>
          <a:endParaRPr lang="en-IN"/>
        </a:p>
      </dgm:t>
    </dgm:pt>
    <dgm:pt modelId="{948CD23C-33BC-4E36-BB75-19F42BD46E9D}">
      <dgm:prSet/>
      <dgm:spPr/>
      <dgm:t>
        <a:bodyPr/>
        <a:lstStyle/>
        <a:p>
          <a:r>
            <a:rPr lang="en-IN"/>
            <a:t>Geospatial clusters validate neighborhood-based pricing and room-type trends (VS et al., 2024)</a:t>
          </a:r>
        </a:p>
      </dgm:t>
    </dgm:pt>
    <dgm:pt modelId="{954D6180-D205-4559-8B67-666D8F08F33D}" type="parTrans" cxnId="{26D85D8D-843F-48F1-A651-35C0296F93D9}">
      <dgm:prSet/>
      <dgm:spPr/>
      <dgm:t>
        <a:bodyPr/>
        <a:lstStyle/>
        <a:p>
          <a:endParaRPr lang="en-IN"/>
        </a:p>
      </dgm:t>
    </dgm:pt>
    <dgm:pt modelId="{ABFC4768-C01C-42A3-818A-2EED738B1EF4}" type="sibTrans" cxnId="{26D85D8D-843F-48F1-A651-35C0296F93D9}">
      <dgm:prSet/>
      <dgm:spPr/>
      <dgm:t>
        <a:bodyPr/>
        <a:lstStyle/>
        <a:p>
          <a:endParaRPr lang="en-IN"/>
        </a:p>
      </dgm:t>
    </dgm:pt>
    <dgm:pt modelId="{9DA6D494-7D93-4149-A7C8-1F4F6C76C396}">
      <dgm:prSet/>
      <dgm:spPr/>
      <dgm:t>
        <a:bodyPr/>
        <a:lstStyle/>
        <a:p>
          <a:r>
            <a:rPr lang="en-IN"/>
            <a:t>Clustering and visualisation were performed using advanced Python techniques (Achanta and Boina, 2023)</a:t>
          </a:r>
        </a:p>
      </dgm:t>
    </dgm:pt>
    <dgm:pt modelId="{695AED0C-955D-432D-B2F6-3507EC2589FE}" type="parTrans" cxnId="{149A15F3-5A21-4085-9850-B2E886A7B1D7}">
      <dgm:prSet/>
      <dgm:spPr/>
      <dgm:t>
        <a:bodyPr/>
        <a:lstStyle/>
        <a:p>
          <a:endParaRPr lang="en-IN"/>
        </a:p>
      </dgm:t>
    </dgm:pt>
    <dgm:pt modelId="{C005096A-6935-4866-9448-E7CB4E3DB065}" type="sibTrans" cxnId="{149A15F3-5A21-4085-9850-B2E886A7B1D7}">
      <dgm:prSet/>
      <dgm:spPr/>
      <dgm:t>
        <a:bodyPr/>
        <a:lstStyle/>
        <a:p>
          <a:endParaRPr lang="en-IN"/>
        </a:p>
      </dgm:t>
    </dgm:pt>
    <dgm:pt modelId="{8E41CEA4-D68E-4494-8531-8B370CC97C78}" type="pres">
      <dgm:prSet presAssocID="{580E8E9A-3CFB-49EE-AC67-0044587F2AAC}" presName="linear" presStyleCnt="0">
        <dgm:presLayoutVars>
          <dgm:animLvl val="lvl"/>
          <dgm:resizeHandles val="exact"/>
        </dgm:presLayoutVars>
      </dgm:prSet>
      <dgm:spPr/>
    </dgm:pt>
    <dgm:pt modelId="{2B773849-3EA8-4CB2-85E3-653914547B29}" type="pres">
      <dgm:prSet presAssocID="{FFC2E4E4-227E-4747-A2FF-FC4B924CEFEF}" presName="parentText" presStyleLbl="node1" presStyleIdx="0" presStyleCnt="4">
        <dgm:presLayoutVars>
          <dgm:chMax val="0"/>
          <dgm:bulletEnabled val="1"/>
        </dgm:presLayoutVars>
      </dgm:prSet>
      <dgm:spPr/>
    </dgm:pt>
    <dgm:pt modelId="{C8633366-E20A-42B9-B0BD-8EA6FE68A1D9}" type="pres">
      <dgm:prSet presAssocID="{37569796-FAD2-4949-BD13-DA1B9196AE19}" presName="spacer" presStyleCnt="0"/>
      <dgm:spPr/>
    </dgm:pt>
    <dgm:pt modelId="{2219998D-A0CC-425F-8315-161354540BE7}" type="pres">
      <dgm:prSet presAssocID="{60F88805-BA90-4F92-BE76-21423B210EE4}" presName="parentText" presStyleLbl="node1" presStyleIdx="1" presStyleCnt="4">
        <dgm:presLayoutVars>
          <dgm:chMax val="0"/>
          <dgm:bulletEnabled val="1"/>
        </dgm:presLayoutVars>
      </dgm:prSet>
      <dgm:spPr/>
    </dgm:pt>
    <dgm:pt modelId="{D37DD00D-2F06-407A-B106-9D7BD46C08DC}" type="pres">
      <dgm:prSet presAssocID="{325DAB9C-924C-4C2E-9791-2F5285AD11F7}" presName="spacer" presStyleCnt="0"/>
      <dgm:spPr/>
    </dgm:pt>
    <dgm:pt modelId="{31ED6148-A1D5-42A1-BDE6-9468E7E7CA2F}" type="pres">
      <dgm:prSet presAssocID="{948CD23C-33BC-4E36-BB75-19F42BD46E9D}" presName="parentText" presStyleLbl="node1" presStyleIdx="2" presStyleCnt="4">
        <dgm:presLayoutVars>
          <dgm:chMax val="0"/>
          <dgm:bulletEnabled val="1"/>
        </dgm:presLayoutVars>
      </dgm:prSet>
      <dgm:spPr/>
    </dgm:pt>
    <dgm:pt modelId="{9424E629-B20A-4E8A-9CBE-1B552BBA3867}" type="pres">
      <dgm:prSet presAssocID="{ABFC4768-C01C-42A3-818A-2EED738B1EF4}" presName="spacer" presStyleCnt="0"/>
      <dgm:spPr/>
    </dgm:pt>
    <dgm:pt modelId="{2F5E6AC0-3D13-4283-9ED0-71527FBCC20F}" type="pres">
      <dgm:prSet presAssocID="{9DA6D494-7D93-4149-A7C8-1F4F6C76C396}" presName="parentText" presStyleLbl="node1" presStyleIdx="3" presStyleCnt="4">
        <dgm:presLayoutVars>
          <dgm:chMax val="0"/>
          <dgm:bulletEnabled val="1"/>
        </dgm:presLayoutVars>
      </dgm:prSet>
      <dgm:spPr/>
    </dgm:pt>
  </dgm:ptLst>
  <dgm:cxnLst>
    <dgm:cxn modelId="{F4CF3625-D033-4EF7-919C-0EC391B73CF4}" type="presOf" srcId="{60F88805-BA90-4F92-BE76-21423B210EE4}" destId="{2219998D-A0CC-425F-8315-161354540BE7}" srcOrd="0" destOrd="0" presId="urn:microsoft.com/office/officeart/2005/8/layout/vList2"/>
    <dgm:cxn modelId="{3F4F0C4C-7553-4BBC-8E33-37489187C5A9}" type="presOf" srcId="{580E8E9A-3CFB-49EE-AC67-0044587F2AAC}" destId="{8E41CEA4-D68E-4494-8531-8B370CC97C78}" srcOrd="0" destOrd="0" presId="urn:microsoft.com/office/officeart/2005/8/layout/vList2"/>
    <dgm:cxn modelId="{26D85D8D-843F-48F1-A651-35C0296F93D9}" srcId="{580E8E9A-3CFB-49EE-AC67-0044587F2AAC}" destId="{948CD23C-33BC-4E36-BB75-19F42BD46E9D}" srcOrd="2" destOrd="0" parTransId="{954D6180-D205-4559-8B67-666D8F08F33D}" sibTransId="{ABFC4768-C01C-42A3-818A-2EED738B1EF4}"/>
    <dgm:cxn modelId="{8575D89D-B5FB-4248-BC3A-49C4A9820F8F}" srcId="{580E8E9A-3CFB-49EE-AC67-0044587F2AAC}" destId="{60F88805-BA90-4F92-BE76-21423B210EE4}" srcOrd="1" destOrd="0" parTransId="{B3109080-A163-4DA2-877C-0503648247C9}" sibTransId="{325DAB9C-924C-4C2E-9791-2F5285AD11F7}"/>
    <dgm:cxn modelId="{4ACF91C2-EE32-4D8E-B559-EEAD7FB9DB84}" srcId="{580E8E9A-3CFB-49EE-AC67-0044587F2AAC}" destId="{FFC2E4E4-227E-4747-A2FF-FC4B924CEFEF}" srcOrd="0" destOrd="0" parTransId="{C8CD1218-BF67-4606-826A-8A2E14F50718}" sibTransId="{37569796-FAD2-4949-BD13-DA1B9196AE19}"/>
    <dgm:cxn modelId="{8D7C1CC9-7E09-41B5-97D3-C1CFCCF1D2C9}" type="presOf" srcId="{FFC2E4E4-227E-4747-A2FF-FC4B924CEFEF}" destId="{2B773849-3EA8-4CB2-85E3-653914547B29}" srcOrd="0" destOrd="0" presId="urn:microsoft.com/office/officeart/2005/8/layout/vList2"/>
    <dgm:cxn modelId="{C6BE7CD9-C63A-4CB8-8CB6-9327C992A4C5}" type="presOf" srcId="{9DA6D494-7D93-4149-A7C8-1F4F6C76C396}" destId="{2F5E6AC0-3D13-4283-9ED0-71527FBCC20F}" srcOrd="0" destOrd="0" presId="urn:microsoft.com/office/officeart/2005/8/layout/vList2"/>
    <dgm:cxn modelId="{A0B18BF2-76DA-42C7-B22F-FF4EFE148CBD}" type="presOf" srcId="{948CD23C-33BC-4E36-BB75-19F42BD46E9D}" destId="{31ED6148-A1D5-42A1-BDE6-9468E7E7CA2F}" srcOrd="0" destOrd="0" presId="urn:microsoft.com/office/officeart/2005/8/layout/vList2"/>
    <dgm:cxn modelId="{149A15F3-5A21-4085-9850-B2E886A7B1D7}" srcId="{580E8E9A-3CFB-49EE-AC67-0044587F2AAC}" destId="{9DA6D494-7D93-4149-A7C8-1F4F6C76C396}" srcOrd="3" destOrd="0" parTransId="{695AED0C-955D-432D-B2F6-3507EC2589FE}" sibTransId="{C005096A-6935-4866-9448-E7CB4E3DB065}"/>
    <dgm:cxn modelId="{CBC4BE13-F575-47BF-81C1-7853DAFB9F06}" type="presParOf" srcId="{8E41CEA4-D68E-4494-8531-8B370CC97C78}" destId="{2B773849-3EA8-4CB2-85E3-653914547B29}" srcOrd="0" destOrd="0" presId="urn:microsoft.com/office/officeart/2005/8/layout/vList2"/>
    <dgm:cxn modelId="{5216EE1A-1FA5-4824-85C7-F01FA4633C01}" type="presParOf" srcId="{8E41CEA4-D68E-4494-8531-8B370CC97C78}" destId="{C8633366-E20A-42B9-B0BD-8EA6FE68A1D9}" srcOrd="1" destOrd="0" presId="urn:microsoft.com/office/officeart/2005/8/layout/vList2"/>
    <dgm:cxn modelId="{6880B043-0D94-44F1-8F22-BD49295B6F67}" type="presParOf" srcId="{8E41CEA4-D68E-4494-8531-8B370CC97C78}" destId="{2219998D-A0CC-425F-8315-161354540BE7}" srcOrd="2" destOrd="0" presId="urn:microsoft.com/office/officeart/2005/8/layout/vList2"/>
    <dgm:cxn modelId="{0BFC7BC9-648B-4A6D-910C-6E2494CFA04D}" type="presParOf" srcId="{8E41CEA4-D68E-4494-8531-8B370CC97C78}" destId="{D37DD00D-2F06-407A-B106-9D7BD46C08DC}" srcOrd="3" destOrd="0" presId="urn:microsoft.com/office/officeart/2005/8/layout/vList2"/>
    <dgm:cxn modelId="{64FD7048-BDA5-4BD6-A91C-2E912C752584}" type="presParOf" srcId="{8E41CEA4-D68E-4494-8531-8B370CC97C78}" destId="{31ED6148-A1D5-42A1-BDE6-9468E7E7CA2F}" srcOrd="4" destOrd="0" presId="urn:microsoft.com/office/officeart/2005/8/layout/vList2"/>
    <dgm:cxn modelId="{F996E3DF-1964-4311-BFB1-909C13C65B34}" type="presParOf" srcId="{8E41CEA4-D68E-4494-8531-8B370CC97C78}" destId="{9424E629-B20A-4E8A-9CBE-1B552BBA3867}" srcOrd="5" destOrd="0" presId="urn:microsoft.com/office/officeart/2005/8/layout/vList2"/>
    <dgm:cxn modelId="{109DB610-195D-4843-AFEA-BBBD8AA8C02E}" type="presParOf" srcId="{8E41CEA4-D68E-4494-8531-8B370CC97C78}" destId="{2F5E6AC0-3D13-4283-9ED0-71527FBCC20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AEBE152-09BA-4BDB-B813-6F11CA8889E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90AFEE2A-E2FA-47A6-97C5-AE607760D348}">
      <dgm:prSet/>
      <dgm:spPr/>
      <dgm:t>
        <a:bodyPr/>
        <a:lstStyle/>
        <a:p>
          <a:r>
            <a:rPr lang="en-US"/>
            <a:t>Manhattan listings show the highest average prices across all room types (Li and Srinivasan, 2019)</a:t>
          </a:r>
          <a:endParaRPr lang="en-IN"/>
        </a:p>
      </dgm:t>
    </dgm:pt>
    <dgm:pt modelId="{B09F732B-5845-46EF-8CDD-384DEF3872E7}" type="parTrans" cxnId="{038F936D-DC36-4F0A-9211-03C3DA72A008}">
      <dgm:prSet/>
      <dgm:spPr/>
      <dgm:t>
        <a:bodyPr/>
        <a:lstStyle/>
        <a:p>
          <a:endParaRPr lang="en-IN"/>
        </a:p>
      </dgm:t>
    </dgm:pt>
    <dgm:pt modelId="{E1E7C64B-4622-4465-A19F-3BD0382EAC83}" type="sibTrans" cxnId="{038F936D-DC36-4F0A-9211-03C3DA72A008}">
      <dgm:prSet/>
      <dgm:spPr/>
      <dgm:t>
        <a:bodyPr/>
        <a:lstStyle/>
        <a:p>
          <a:endParaRPr lang="en-IN"/>
        </a:p>
      </dgm:t>
    </dgm:pt>
    <dgm:pt modelId="{DC20531E-E77F-4262-A04E-7DB5FF34ABEC}">
      <dgm:prSet/>
      <dgm:spPr/>
      <dgm:t>
        <a:bodyPr/>
        <a:lstStyle/>
        <a:p>
          <a:r>
            <a:rPr lang="en-US"/>
            <a:t>Private rooms are more common in Brooklyn, Queens, and Bronx (Ding et al., 2023)</a:t>
          </a:r>
          <a:endParaRPr lang="en-IN"/>
        </a:p>
      </dgm:t>
    </dgm:pt>
    <dgm:pt modelId="{2DB7106E-F18A-41B0-9FE2-A5E0CC7E7AD8}" type="parTrans" cxnId="{2FFE8B8E-F801-43B4-B6CC-C3ECB8DC044C}">
      <dgm:prSet/>
      <dgm:spPr/>
      <dgm:t>
        <a:bodyPr/>
        <a:lstStyle/>
        <a:p>
          <a:endParaRPr lang="en-IN"/>
        </a:p>
      </dgm:t>
    </dgm:pt>
    <dgm:pt modelId="{5517632D-0EC2-43BE-93E1-76BF540A3BF1}" type="sibTrans" cxnId="{2FFE8B8E-F801-43B4-B6CC-C3ECB8DC044C}">
      <dgm:prSet/>
      <dgm:spPr/>
      <dgm:t>
        <a:bodyPr/>
        <a:lstStyle/>
        <a:p>
          <a:endParaRPr lang="en-IN"/>
        </a:p>
      </dgm:t>
    </dgm:pt>
    <dgm:pt modelId="{0F98CC59-477D-4EC1-A853-CCA9AEFC090F}">
      <dgm:prSet/>
      <dgm:spPr/>
      <dgm:t>
        <a:bodyPr/>
        <a:lstStyle/>
        <a:p>
          <a:r>
            <a:rPr lang="en-US" dirty="0"/>
            <a:t>Listings with frequent reviews tend to be mid-priced and more popular (</a:t>
          </a:r>
          <a:r>
            <a:rPr lang="en-US" dirty="0" err="1"/>
            <a:t>Amat-Lefort</a:t>
          </a:r>
          <a:r>
            <a:rPr lang="en-US" dirty="0"/>
            <a:t> et al., 2023)</a:t>
          </a:r>
          <a:endParaRPr lang="en-IN" dirty="0"/>
        </a:p>
      </dgm:t>
    </dgm:pt>
    <dgm:pt modelId="{DA6F145E-CB31-496D-8EEC-D6FABC0FD60B}" type="parTrans" cxnId="{F44D7E18-B9C4-4213-9364-DB1FA275008B}">
      <dgm:prSet/>
      <dgm:spPr/>
      <dgm:t>
        <a:bodyPr/>
        <a:lstStyle/>
        <a:p>
          <a:endParaRPr lang="en-IN"/>
        </a:p>
      </dgm:t>
    </dgm:pt>
    <dgm:pt modelId="{E6C62762-6BA4-4BE7-BF99-E0959154CD63}" type="sibTrans" cxnId="{F44D7E18-B9C4-4213-9364-DB1FA275008B}">
      <dgm:prSet/>
      <dgm:spPr/>
      <dgm:t>
        <a:bodyPr/>
        <a:lstStyle/>
        <a:p>
          <a:endParaRPr lang="en-IN"/>
        </a:p>
      </dgm:t>
    </dgm:pt>
    <dgm:pt modelId="{A2598A34-46E2-48A1-9B5A-93372DB29BD2}">
      <dgm:prSet/>
      <dgm:spPr/>
      <dgm:t>
        <a:bodyPr/>
        <a:lstStyle/>
        <a:p>
          <a:r>
            <a:rPr lang="en-US"/>
            <a:t>Availability patterns vary widely, with some listings active year-round (Ding, Niu and Choo, 2023)</a:t>
          </a:r>
          <a:endParaRPr lang="en-IN"/>
        </a:p>
      </dgm:t>
    </dgm:pt>
    <dgm:pt modelId="{46928C87-8BB4-45EF-A6DE-D13ACA3B9859}" type="parTrans" cxnId="{652FEF24-71DF-4C4E-AC58-17F9D80317C0}">
      <dgm:prSet/>
      <dgm:spPr/>
      <dgm:t>
        <a:bodyPr/>
        <a:lstStyle/>
        <a:p>
          <a:endParaRPr lang="en-IN"/>
        </a:p>
      </dgm:t>
    </dgm:pt>
    <dgm:pt modelId="{D6B97C19-8D30-4FA3-B9ED-18ECD9601FC7}" type="sibTrans" cxnId="{652FEF24-71DF-4C4E-AC58-17F9D80317C0}">
      <dgm:prSet/>
      <dgm:spPr/>
      <dgm:t>
        <a:bodyPr/>
        <a:lstStyle/>
        <a:p>
          <a:endParaRPr lang="en-IN"/>
        </a:p>
      </dgm:t>
    </dgm:pt>
    <dgm:pt modelId="{BCD56B9C-7566-40E2-A2D8-1F0E3ECF1794}" type="pres">
      <dgm:prSet presAssocID="{BAEBE152-09BA-4BDB-B813-6F11CA8889EF}" presName="CompostProcess" presStyleCnt="0">
        <dgm:presLayoutVars>
          <dgm:dir/>
          <dgm:resizeHandles val="exact"/>
        </dgm:presLayoutVars>
      </dgm:prSet>
      <dgm:spPr/>
    </dgm:pt>
    <dgm:pt modelId="{43C6B020-8C13-4226-A246-8000EC7B7775}" type="pres">
      <dgm:prSet presAssocID="{BAEBE152-09BA-4BDB-B813-6F11CA8889EF}" presName="arrow" presStyleLbl="bgShp" presStyleIdx="0" presStyleCnt="1"/>
      <dgm:spPr/>
    </dgm:pt>
    <dgm:pt modelId="{1104B013-2F47-442C-9AC9-1CF19E71DFDA}" type="pres">
      <dgm:prSet presAssocID="{BAEBE152-09BA-4BDB-B813-6F11CA8889EF}" presName="linearProcess" presStyleCnt="0"/>
      <dgm:spPr/>
    </dgm:pt>
    <dgm:pt modelId="{9792DF56-EE21-4109-8A6D-CE67ADEE13B3}" type="pres">
      <dgm:prSet presAssocID="{90AFEE2A-E2FA-47A6-97C5-AE607760D348}" presName="textNode" presStyleLbl="node1" presStyleIdx="0" presStyleCnt="4">
        <dgm:presLayoutVars>
          <dgm:bulletEnabled val="1"/>
        </dgm:presLayoutVars>
      </dgm:prSet>
      <dgm:spPr/>
    </dgm:pt>
    <dgm:pt modelId="{8CF99034-D578-4B14-A7B4-73DA1DDD5B91}" type="pres">
      <dgm:prSet presAssocID="{E1E7C64B-4622-4465-A19F-3BD0382EAC83}" presName="sibTrans" presStyleCnt="0"/>
      <dgm:spPr/>
    </dgm:pt>
    <dgm:pt modelId="{5A8EA5FA-E3BE-4171-8E42-2AA805509C80}" type="pres">
      <dgm:prSet presAssocID="{DC20531E-E77F-4262-A04E-7DB5FF34ABEC}" presName="textNode" presStyleLbl="node1" presStyleIdx="1" presStyleCnt="4">
        <dgm:presLayoutVars>
          <dgm:bulletEnabled val="1"/>
        </dgm:presLayoutVars>
      </dgm:prSet>
      <dgm:spPr/>
    </dgm:pt>
    <dgm:pt modelId="{559D4E4B-C069-42B0-95B8-CF7E4B15BDF1}" type="pres">
      <dgm:prSet presAssocID="{5517632D-0EC2-43BE-93E1-76BF540A3BF1}" presName="sibTrans" presStyleCnt="0"/>
      <dgm:spPr/>
    </dgm:pt>
    <dgm:pt modelId="{EF2CC9D1-AF34-4AEC-BB09-9FB281D2B494}" type="pres">
      <dgm:prSet presAssocID="{0F98CC59-477D-4EC1-A853-CCA9AEFC090F}" presName="textNode" presStyleLbl="node1" presStyleIdx="2" presStyleCnt="4">
        <dgm:presLayoutVars>
          <dgm:bulletEnabled val="1"/>
        </dgm:presLayoutVars>
      </dgm:prSet>
      <dgm:spPr/>
    </dgm:pt>
    <dgm:pt modelId="{D486869D-84C9-45BF-A800-7AB5F232620B}" type="pres">
      <dgm:prSet presAssocID="{E6C62762-6BA4-4BE7-BF99-E0959154CD63}" presName="sibTrans" presStyleCnt="0"/>
      <dgm:spPr/>
    </dgm:pt>
    <dgm:pt modelId="{0BFDF6B5-CBF0-4A01-9054-7A22067DFD54}" type="pres">
      <dgm:prSet presAssocID="{A2598A34-46E2-48A1-9B5A-93372DB29BD2}" presName="textNode" presStyleLbl="node1" presStyleIdx="3" presStyleCnt="4">
        <dgm:presLayoutVars>
          <dgm:bulletEnabled val="1"/>
        </dgm:presLayoutVars>
      </dgm:prSet>
      <dgm:spPr/>
    </dgm:pt>
  </dgm:ptLst>
  <dgm:cxnLst>
    <dgm:cxn modelId="{F44D7E18-B9C4-4213-9364-DB1FA275008B}" srcId="{BAEBE152-09BA-4BDB-B813-6F11CA8889EF}" destId="{0F98CC59-477D-4EC1-A853-CCA9AEFC090F}" srcOrd="2" destOrd="0" parTransId="{DA6F145E-CB31-496D-8EEC-D6FABC0FD60B}" sibTransId="{E6C62762-6BA4-4BE7-BF99-E0959154CD63}"/>
    <dgm:cxn modelId="{652FEF24-71DF-4C4E-AC58-17F9D80317C0}" srcId="{BAEBE152-09BA-4BDB-B813-6F11CA8889EF}" destId="{A2598A34-46E2-48A1-9B5A-93372DB29BD2}" srcOrd="3" destOrd="0" parTransId="{46928C87-8BB4-45EF-A6DE-D13ACA3B9859}" sibTransId="{D6B97C19-8D30-4FA3-B9ED-18ECD9601FC7}"/>
    <dgm:cxn modelId="{6A6D1364-001A-4E6C-ACA6-EAC019C9F092}" type="presOf" srcId="{90AFEE2A-E2FA-47A6-97C5-AE607760D348}" destId="{9792DF56-EE21-4109-8A6D-CE67ADEE13B3}" srcOrd="0" destOrd="0" presId="urn:microsoft.com/office/officeart/2005/8/layout/hProcess9"/>
    <dgm:cxn modelId="{038F936D-DC36-4F0A-9211-03C3DA72A008}" srcId="{BAEBE152-09BA-4BDB-B813-6F11CA8889EF}" destId="{90AFEE2A-E2FA-47A6-97C5-AE607760D348}" srcOrd="0" destOrd="0" parTransId="{B09F732B-5845-46EF-8CDD-384DEF3872E7}" sibTransId="{E1E7C64B-4622-4465-A19F-3BD0382EAC83}"/>
    <dgm:cxn modelId="{026A9358-98C2-4F13-BF06-DBB80D819931}" type="presOf" srcId="{BAEBE152-09BA-4BDB-B813-6F11CA8889EF}" destId="{BCD56B9C-7566-40E2-A2D8-1F0E3ECF1794}" srcOrd="0" destOrd="0" presId="urn:microsoft.com/office/officeart/2005/8/layout/hProcess9"/>
    <dgm:cxn modelId="{1D50D17A-0E19-408A-B8F6-3941691CF037}" type="presOf" srcId="{A2598A34-46E2-48A1-9B5A-93372DB29BD2}" destId="{0BFDF6B5-CBF0-4A01-9054-7A22067DFD54}" srcOrd="0" destOrd="0" presId="urn:microsoft.com/office/officeart/2005/8/layout/hProcess9"/>
    <dgm:cxn modelId="{F98FF782-FA95-4FD0-8770-06F3EF05FB0C}" type="presOf" srcId="{DC20531E-E77F-4262-A04E-7DB5FF34ABEC}" destId="{5A8EA5FA-E3BE-4171-8E42-2AA805509C80}" srcOrd="0" destOrd="0" presId="urn:microsoft.com/office/officeart/2005/8/layout/hProcess9"/>
    <dgm:cxn modelId="{2FFE8B8E-F801-43B4-B6CC-C3ECB8DC044C}" srcId="{BAEBE152-09BA-4BDB-B813-6F11CA8889EF}" destId="{DC20531E-E77F-4262-A04E-7DB5FF34ABEC}" srcOrd="1" destOrd="0" parTransId="{2DB7106E-F18A-41B0-9FE2-A5E0CC7E7AD8}" sibTransId="{5517632D-0EC2-43BE-93E1-76BF540A3BF1}"/>
    <dgm:cxn modelId="{3AD736DC-DE96-4B4E-A3E5-26FE55D7D16A}" type="presOf" srcId="{0F98CC59-477D-4EC1-A853-CCA9AEFC090F}" destId="{EF2CC9D1-AF34-4AEC-BB09-9FB281D2B494}" srcOrd="0" destOrd="0" presId="urn:microsoft.com/office/officeart/2005/8/layout/hProcess9"/>
    <dgm:cxn modelId="{2E594870-6170-4615-9183-7FEB9B0DC794}" type="presParOf" srcId="{BCD56B9C-7566-40E2-A2D8-1F0E3ECF1794}" destId="{43C6B020-8C13-4226-A246-8000EC7B7775}" srcOrd="0" destOrd="0" presId="urn:microsoft.com/office/officeart/2005/8/layout/hProcess9"/>
    <dgm:cxn modelId="{C488EB39-E75D-4261-BFA8-9CDFCEB50BCF}" type="presParOf" srcId="{BCD56B9C-7566-40E2-A2D8-1F0E3ECF1794}" destId="{1104B013-2F47-442C-9AC9-1CF19E71DFDA}" srcOrd="1" destOrd="0" presId="urn:microsoft.com/office/officeart/2005/8/layout/hProcess9"/>
    <dgm:cxn modelId="{244B1928-4DD0-4828-A733-1E48892A2A53}" type="presParOf" srcId="{1104B013-2F47-442C-9AC9-1CF19E71DFDA}" destId="{9792DF56-EE21-4109-8A6D-CE67ADEE13B3}" srcOrd="0" destOrd="0" presId="urn:microsoft.com/office/officeart/2005/8/layout/hProcess9"/>
    <dgm:cxn modelId="{12C5045B-C658-4018-82DB-96A09C475211}" type="presParOf" srcId="{1104B013-2F47-442C-9AC9-1CF19E71DFDA}" destId="{8CF99034-D578-4B14-A7B4-73DA1DDD5B91}" srcOrd="1" destOrd="0" presId="urn:microsoft.com/office/officeart/2005/8/layout/hProcess9"/>
    <dgm:cxn modelId="{7540B3B7-1C7E-4B51-BEB1-86B5589ED92F}" type="presParOf" srcId="{1104B013-2F47-442C-9AC9-1CF19E71DFDA}" destId="{5A8EA5FA-E3BE-4171-8E42-2AA805509C80}" srcOrd="2" destOrd="0" presId="urn:microsoft.com/office/officeart/2005/8/layout/hProcess9"/>
    <dgm:cxn modelId="{E3E299C3-E7EB-4EA0-9DC5-87965ECC1726}" type="presParOf" srcId="{1104B013-2F47-442C-9AC9-1CF19E71DFDA}" destId="{559D4E4B-C069-42B0-95B8-CF7E4B15BDF1}" srcOrd="3" destOrd="0" presId="urn:microsoft.com/office/officeart/2005/8/layout/hProcess9"/>
    <dgm:cxn modelId="{C48F998D-0C2D-47C8-A2A0-A1C47AD24BC1}" type="presParOf" srcId="{1104B013-2F47-442C-9AC9-1CF19E71DFDA}" destId="{EF2CC9D1-AF34-4AEC-BB09-9FB281D2B494}" srcOrd="4" destOrd="0" presId="urn:microsoft.com/office/officeart/2005/8/layout/hProcess9"/>
    <dgm:cxn modelId="{89FEFD0F-CACE-4E62-B090-767C2A12AD6F}" type="presParOf" srcId="{1104B013-2F47-442C-9AC9-1CF19E71DFDA}" destId="{D486869D-84C9-45BF-A800-7AB5F232620B}" srcOrd="5" destOrd="0" presId="urn:microsoft.com/office/officeart/2005/8/layout/hProcess9"/>
    <dgm:cxn modelId="{01A2DD9A-7028-47B8-BBCE-207129034BCF}" type="presParOf" srcId="{1104B013-2F47-442C-9AC9-1CF19E71DFDA}" destId="{0BFDF6B5-CBF0-4A01-9054-7A22067DFD54}"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A19F785-A1B7-4442-9563-B9D6D4882AEA}" type="doc">
      <dgm:prSet loTypeId="urn:microsoft.com/office/officeart/2008/layout/VerticalCurvedList" loCatId="list" qsTypeId="urn:microsoft.com/office/officeart/2005/8/quickstyle/simple5" qsCatId="simple" csTypeId="urn:microsoft.com/office/officeart/2005/8/colors/accent1_2" csCatId="accent1"/>
      <dgm:spPr/>
      <dgm:t>
        <a:bodyPr/>
        <a:lstStyle/>
        <a:p>
          <a:endParaRPr lang="en-IN"/>
        </a:p>
      </dgm:t>
    </dgm:pt>
    <dgm:pt modelId="{ED9160CC-769E-496B-878E-637E45FD9A41}">
      <dgm:prSet/>
      <dgm:spPr/>
      <dgm:t>
        <a:bodyPr/>
        <a:lstStyle/>
        <a:p>
          <a:r>
            <a:rPr lang="en-US"/>
            <a:t>Hosts located in Manhattan can charge premium rates (Li and Srinivasan, 2019)</a:t>
          </a:r>
          <a:endParaRPr lang="en-IN"/>
        </a:p>
      </dgm:t>
    </dgm:pt>
    <dgm:pt modelId="{5F4E9084-067E-47A9-890F-A333D81BBD3F}" type="parTrans" cxnId="{9DE12EE0-532B-4145-9990-CAFD9AFEAE45}">
      <dgm:prSet/>
      <dgm:spPr/>
      <dgm:t>
        <a:bodyPr/>
        <a:lstStyle/>
        <a:p>
          <a:endParaRPr lang="en-IN"/>
        </a:p>
      </dgm:t>
    </dgm:pt>
    <dgm:pt modelId="{9FAD8DBB-DA49-44F5-9CB6-6C7BDB89BCA8}" type="sibTrans" cxnId="{9DE12EE0-532B-4145-9990-CAFD9AFEAE45}">
      <dgm:prSet/>
      <dgm:spPr/>
      <dgm:t>
        <a:bodyPr/>
        <a:lstStyle/>
        <a:p>
          <a:endParaRPr lang="en-IN"/>
        </a:p>
      </dgm:t>
    </dgm:pt>
    <dgm:pt modelId="{F3446E8D-2DBE-4552-99E4-72ADB6DCAF2C}">
      <dgm:prSet/>
      <dgm:spPr/>
      <dgm:t>
        <a:bodyPr/>
        <a:lstStyle/>
        <a:p>
          <a:r>
            <a:rPr lang="en-US"/>
            <a:t>Maintaining high availability increases search visibility and bookings (Ding et al., 2023)</a:t>
          </a:r>
          <a:endParaRPr lang="en-IN"/>
        </a:p>
      </dgm:t>
    </dgm:pt>
    <dgm:pt modelId="{79FFE4D0-E6EF-44E4-981E-F8748270A3B1}" type="parTrans" cxnId="{972C8DD1-C4C5-4585-AA44-5E1800BFED2E}">
      <dgm:prSet/>
      <dgm:spPr/>
      <dgm:t>
        <a:bodyPr/>
        <a:lstStyle/>
        <a:p>
          <a:endParaRPr lang="en-IN"/>
        </a:p>
      </dgm:t>
    </dgm:pt>
    <dgm:pt modelId="{18434313-75E9-427D-9526-F559B56D842B}" type="sibTrans" cxnId="{972C8DD1-C4C5-4585-AA44-5E1800BFED2E}">
      <dgm:prSet/>
      <dgm:spPr/>
      <dgm:t>
        <a:bodyPr/>
        <a:lstStyle/>
        <a:p>
          <a:endParaRPr lang="en-IN"/>
        </a:p>
      </dgm:t>
    </dgm:pt>
    <dgm:pt modelId="{568403D6-9A71-4712-84F7-64D3594B4410}">
      <dgm:prSet/>
      <dgm:spPr/>
      <dgm:t>
        <a:bodyPr/>
        <a:lstStyle/>
        <a:p>
          <a:r>
            <a:rPr lang="en-US"/>
            <a:t>Listings with frequent, positive reviews build guest trust and improve occupancy (Amat-Lefort et al., 2023)</a:t>
          </a:r>
          <a:endParaRPr lang="en-IN"/>
        </a:p>
      </dgm:t>
    </dgm:pt>
    <dgm:pt modelId="{E12EB840-3093-4F94-A4D9-A1AC80B50C28}" type="parTrans" cxnId="{6DF6EB16-A9BC-4F68-ABC8-5BB985A678C2}">
      <dgm:prSet/>
      <dgm:spPr/>
      <dgm:t>
        <a:bodyPr/>
        <a:lstStyle/>
        <a:p>
          <a:endParaRPr lang="en-IN"/>
        </a:p>
      </dgm:t>
    </dgm:pt>
    <dgm:pt modelId="{986ADF1A-70D7-4880-A897-819A64178618}" type="sibTrans" cxnId="{6DF6EB16-A9BC-4F68-ABC8-5BB985A678C2}">
      <dgm:prSet/>
      <dgm:spPr/>
      <dgm:t>
        <a:bodyPr/>
        <a:lstStyle/>
        <a:p>
          <a:endParaRPr lang="en-IN"/>
        </a:p>
      </dgm:t>
    </dgm:pt>
    <dgm:pt modelId="{EECC42CB-6733-4EFC-AD5E-4D4D8817EF80}">
      <dgm:prSet/>
      <dgm:spPr/>
      <dgm:t>
        <a:bodyPr/>
        <a:lstStyle/>
        <a:p>
          <a:r>
            <a:rPr lang="en-US"/>
            <a:t>Room type and location strategies should be tailored for target demographics (VS et al., 2024)</a:t>
          </a:r>
          <a:endParaRPr lang="en-IN"/>
        </a:p>
      </dgm:t>
    </dgm:pt>
    <dgm:pt modelId="{83147C4E-D02E-440D-B869-7175D5B8B5FD}" type="parTrans" cxnId="{66FC9A65-66B7-41CA-8C97-2C92F1B2259F}">
      <dgm:prSet/>
      <dgm:spPr/>
      <dgm:t>
        <a:bodyPr/>
        <a:lstStyle/>
        <a:p>
          <a:endParaRPr lang="en-IN"/>
        </a:p>
      </dgm:t>
    </dgm:pt>
    <dgm:pt modelId="{EA0921E8-3288-497F-AD5B-FB5D7FFE5235}" type="sibTrans" cxnId="{66FC9A65-66B7-41CA-8C97-2C92F1B2259F}">
      <dgm:prSet/>
      <dgm:spPr/>
      <dgm:t>
        <a:bodyPr/>
        <a:lstStyle/>
        <a:p>
          <a:endParaRPr lang="en-IN"/>
        </a:p>
      </dgm:t>
    </dgm:pt>
    <dgm:pt modelId="{1D9C9120-FFE3-4724-9DB6-FD363DF627D7}" type="pres">
      <dgm:prSet presAssocID="{4A19F785-A1B7-4442-9563-B9D6D4882AEA}" presName="Name0" presStyleCnt="0">
        <dgm:presLayoutVars>
          <dgm:chMax val="7"/>
          <dgm:chPref val="7"/>
          <dgm:dir/>
        </dgm:presLayoutVars>
      </dgm:prSet>
      <dgm:spPr/>
    </dgm:pt>
    <dgm:pt modelId="{5FEA952C-920D-4293-BE47-4099B0EE9505}" type="pres">
      <dgm:prSet presAssocID="{4A19F785-A1B7-4442-9563-B9D6D4882AEA}" presName="Name1" presStyleCnt="0"/>
      <dgm:spPr/>
    </dgm:pt>
    <dgm:pt modelId="{18F75ADA-8A1C-44EA-B5F3-78004740D6C0}" type="pres">
      <dgm:prSet presAssocID="{4A19F785-A1B7-4442-9563-B9D6D4882AEA}" presName="cycle" presStyleCnt="0"/>
      <dgm:spPr/>
    </dgm:pt>
    <dgm:pt modelId="{64BBEB43-93D8-48FD-BACE-181BBF16990A}" type="pres">
      <dgm:prSet presAssocID="{4A19F785-A1B7-4442-9563-B9D6D4882AEA}" presName="srcNode" presStyleLbl="node1" presStyleIdx="0" presStyleCnt="4"/>
      <dgm:spPr/>
    </dgm:pt>
    <dgm:pt modelId="{1EC0DF51-0BD7-49C4-8773-3260187C71AC}" type="pres">
      <dgm:prSet presAssocID="{4A19F785-A1B7-4442-9563-B9D6D4882AEA}" presName="conn" presStyleLbl="parChTrans1D2" presStyleIdx="0" presStyleCnt="1"/>
      <dgm:spPr/>
    </dgm:pt>
    <dgm:pt modelId="{FBA220B4-7D89-4348-842B-537BD0FE2462}" type="pres">
      <dgm:prSet presAssocID="{4A19F785-A1B7-4442-9563-B9D6D4882AEA}" presName="extraNode" presStyleLbl="node1" presStyleIdx="0" presStyleCnt="4"/>
      <dgm:spPr/>
    </dgm:pt>
    <dgm:pt modelId="{1AF1DDB7-EB2B-4035-B4F5-940B548D43E6}" type="pres">
      <dgm:prSet presAssocID="{4A19F785-A1B7-4442-9563-B9D6D4882AEA}" presName="dstNode" presStyleLbl="node1" presStyleIdx="0" presStyleCnt="4"/>
      <dgm:spPr/>
    </dgm:pt>
    <dgm:pt modelId="{8A080B89-4676-4ABF-B69F-153BA59E4365}" type="pres">
      <dgm:prSet presAssocID="{ED9160CC-769E-496B-878E-637E45FD9A41}" presName="text_1" presStyleLbl="node1" presStyleIdx="0" presStyleCnt="4">
        <dgm:presLayoutVars>
          <dgm:bulletEnabled val="1"/>
        </dgm:presLayoutVars>
      </dgm:prSet>
      <dgm:spPr/>
    </dgm:pt>
    <dgm:pt modelId="{CA008A0E-7D69-4784-9FE6-FEB6C19C3640}" type="pres">
      <dgm:prSet presAssocID="{ED9160CC-769E-496B-878E-637E45FD9A41}" presName="accent_1" presStyleCnt="0"/>
      <dgm:spPr/>
    </dgm:pt>
    <dgm:pt modelId="{72970A01-2A8B-421F-A23E-CB74F3ACBEEC}" type="pres">
      <dgm:prSet presAssocID="{ED9160CC-769E-496B-878E-637E45FD9A41}" presName="accentRepeatNode" presStyleLbl="solidFgAcc1" presStyleIdx="0" presStyleCnt="4"/>
      <dgm:spPr/>
    </dgm:pt>
    <dgm:pt modelId="{91080108-210C-48E9-8A8A-5C4527B19152}" type="pres">
      <dgm:prSet presAssocID="{F3446E8D-2DBE-4552-99E4-72ADB6DCAF2C}" presName="text_2" presStyleLbl="node1" presStyleIdx="1" presStyleCnt="4">
        <dgm:presLayoutVars>
          <dgm:bulletEnabled val="1"/>
        </dgm:presLayoutVars>
      </dgm:prSet>
      <dgm:spPr/>
    </dgm:pt>
    <dgm:pt modelId="{DFD00989-BA89-43BF-ADEC-7B440209B952}" type="pres">
      <dgm:prSet presAssocID="{F3446E8D-2DBE-4552-99E4-72ADB6DCAF2C}" presName="accent_2" presStyleCnt="0"/>
      <dgm:spPr/>
    </dgm:pt>
    <dgm:pt modelId="{13B0323B-B3AC-4728-B5C4-FFE2EDA95949}" type="pres">
      <dgm:prSet presAssocID="{F3446E8D-2DBE-4552-99E4-72ADB6DCAF2C}" presName="accentRepeatNode" presStyleLbl="solidFgAcc1" presStyleIdx="1" presStyleCnt="4"/>
      <dgm:spPr/>
    </dgm:pt>
    <dgm:pt modelId="{DCE66228-A4D2-409D-8880-221E65567C5F}" type="pres">
      <dgm:prSet presAssocID="{568403D6-9A71-4712-84F7-64D3594B4410}" presName="text_3" presStyleLbl="node1" presStyleIdx="2" presStyleCnt="4">
        <dgm:presLayoutVars>
          <dgm:bulletEnabled val="1"/>
        </dgm:presLayoutVars>
      </dgm:prSet>
      <dgm:spPr/>
    </dgm:pt>
    <dgm:pt modelId="{CC6B0AA2-BD26-4444-BDC9-934384D9F705}" type="pres">
      <dgm:prSet presAssocID="{568403D6-9A71-4712-84F7-64D3594B4410}" presName="accent_3" presStyleCnt="0"/>
      <dgm:spPr/>
    </dgm:pt>
    <dgm:pt modelId="{50CC473A-B431-4C7C-99AA-BF8D1604D40E}" type="pres">
      <dgm:prSet presAssocID="{568403D6-9A71-4712-84F7-64D3594B4410}" presName="accentRepeatNode" presStyleLbl="solidFgAcc1" presStyleIdx="2" presStyleCnt="4"/>
      <dgm:spPr/>
    </dgm:pt>
    <dgm:pt modelId="{501F55C3-5AC1-4106-AAE4-EED70CD2847F}" type="pres">
      <dgm:prSet presAssocID="{EECC42CB-6733-4EFC-AD5E-4D4D8817EF80}" presName="text_4" presStyleLbl="node1" presStyleIdx="3" presStyleCnt="4">
        <dgm:presLayoutVars>
          <dgm:bulletEnabled val="1"/>
        </dgm:presLayoutVars>
      </dgm:prSet>
      <dgm:spPr/>
    </dgm:pt>
    <dgm:pt modelId="{2619299E-3CD0-409E-B362-11CD9FD854CF}" type="pres">
      <dgm:prSet presAssocID="{EECC42CB-6733-4EFC-AD5E-4D4D8817EF80}" presName="accent_4" presStyleCnt="0"/>
      <dgm:spPr/>
    </dgm:pt>
    <dgm:pt modelId="{E8E82534-BEAF-4CA1-B23D-2D1E2F7C41B4}" type="pres">
      <dgm:prSet presAssocID="{EECC42CB-6733-4EFC-AD5E-4D4D8817EF80}" presName="accentRepeatNode" presStyleLbl="solidFgAcc1" presStyleIdx="3" presStyleCnt="4"/>
      <dgm:spPr/>
    </dgm:pt>
  </dgm:ptLst>
  <dgm:cxnLst>
    <dgm:cxn modelId="{2FFD7B09-38DF-4F14-922B-5FD978B100A9}" type="presOf" srcId="{4A19F785-A1B7-4442-9563-B9D6D4882AEA}" destId="{1D9C9120-FFE3-4724-9DB6-FD363DF627D7}" srcOrd="0" destOrd="0" presId="urn:microsoft.com/office/officeart/2008/layout/VerticalCurvedList"/>
    <dgm:cxn modelId="{6DF6EB16-A9BC-4F68-ABC8-5BB985A678C2}" srcId="{4A19F785-A1B7-4442-9563-B9D6D4882AEA}" destId="{568403D6-9A71-4712-84F7-64D3594B4410}" srcOrd="2" destOrd="0" parTransId="{E12EB840-3093-4F94-A4D9-A1AC80B50C28}" sibTransId="{986ADF1A-70D7-4880-A897-819A64178618}"/>
    <dgm:cxn modelId="{C16DD13C-3C00-4271-81DD-65793A3B2B18}" type="presOf" srcId="{ED9160CC-769E-496B-878E-637E45FD9A41}" destId="{8A080B89-4676-4ABF-B69F-153BA59E4365}" srcOrd="0" destOrd="0" presId="urn:microsoft.com/office/officeart/2008/layout/VerticalCurvedList"/>
    <dgm:cxn modelId="{7F8E2A5B-D56E-46AE-8C75-F2930CE5E602}" type="presOf" srcId="{F3446E8D-2DBE-4552-99E4-72ADB6DCAF2C}" destId="{91080108-210C-48E9-8A8A-5C4527B19152}" srcOrd="0" destOrd="0" presId="urn:microsoft.com/office/officeart/2008/layout/VerticalCurvedList"/>
    <dgm:cxn modelId="{3C8B2842-50FE-4B90-B835-77C88D7592F5}" type="presOf" srcId="{568403D6-9A71-4712-84F7-64D3594B4410}" destId="{DCE66228-A4D2-409D-8880-221E65567C5F}" srcOrd="0" destOrd="0" presId="urn:microsoft.com/office/officeart/2008/layout/VerticalCurvedList"/>
    <dgm:cxn modelId="{66FC9A65-66B7-41CA-8C97-2C92F1B2259F}" srcId="{4A19F785-A1B7-4442-9563-B9D6D4882AEA}" destId="{EECC42CB-6733-4EFC-AD5E-4D4D8817EF80}" srcOrd="3" destOrd="0" parTransId="{83147C4E-D02E-440D-B869-7175D5B8B5FD}" sibTransId="{EA0921E8-3288-497F-AD5B-FB5D7FFE5235}"/>
    <dgm:cxn modelId="{D970FF6F-8A09-49BC-8831-D9E6BAA0D303}" type="presOf" srcId="{EECC42CB-6733-4EFC-AD5E-4D4D8817EF80}" destId="{501F55C3-5AC1-4106-AAE4-EED70CD2847F}" srcOrd="0" destOrd="0" presId="urn:microsoft.com/office/officeart/2008/layout/VerticalCurvedList"/>
    <dgm:cxn modelId="{972C8DD1-C4C5-4585-AA44-5E1800BFED2E}" srcId="{4A19F785-A1B7-4442-9563-B9D6D4882AEA}" destId="{F3446E8D-2DBE-4552-99E4-72ADB6DCAF2C}" srcOrd="1" destOrd="0" parTransId="{79FFE4D0-E6EF-44E4-981E-F8748270A3B1}" sibTransId="{18434313-75E9-427D-9526-F559B56D842B}"/>
    <dgm:cxn modelId="{9DE12EE0-532B-4145-9990-CAFD9AFEAE45}" srcId="{4A19F785-A1B7-4442-9563-B9D6D4882AEA}" destId="{ED9160CC-769E-496B-878E-637E45FD9A41}" srcOrd="0" destOrd="0" parTransId="{5F4E9084-067E-47A9-890F-A333D81BBD3F}" sibTransId="{9FAD8DBB-DA49-44F5-9CB6-6C7BDB89BCA8}"/>
    <dgm:cxn modelId="{85DC01E7-ED18-41CA-9F64-D106B231AC14}" type="presOf" srcId="{9FAD8DBB-DA49-44F5-9CB6-6C7BDB89BCA8}" destId="{1EC0DF51-0BD7-49C4-8773-3260187C71AC}" srcOrd="0" destOrd="0" presId="urn:microsoft.com/office/officeart/2008/layout/VerticalCurvedList"/>
    <dgm:cxn modelId="{AC8B913E-5297-47E0-BB23-10E4167D30BC}" type="presParOf" srcId="{1D9C9120-FFE3-4724-9DB6-FD363DF627D7}" destId="{5FEA952C-920D-4293-BE47-4099B0EE9505}" srcOrd="0" destOrd="0" presId="urn:microsoft.com/office/officeart/2008/layout/VerticalCurvedList"/>
    <dgm:cxn modelId="{9ED3461A-4399-4065-8374-CA246867E327}" type="presParOf" srcId="{5FEA952C-920D-4293-BE47-4099B0EE9505}" destId="{18F75ADA-8A1C-44EA-B5F3-78004740D6C0}" srcOrd="0" destOrd="0" presId="urn:microsoft.com/office/officeart/2008/layout/VerticalCurvedList"/>
    <dgm:cxn modelId="{DCE37092-E27A-4BF7-9900-B37EB73FB22F}" type="presParOf" srcId="{18F75ADA-8A1C-44EA-B5F3-78004740D6C0}" destId="{64BBEB43-93D8-48FD-BACE-181BBF16990A}" srcOrd="0" destOrd="0" presId="urn:microsoft.com/office/officeart/2008/layout/VerticalCurvedList"/>
    <dgm:cxn modelId="{D12DAD8E-20D3-4487-AEBA-C74613D1C321}" type="presParOf" srcId="{18F75ADA-8A1C-44EA-B5F3-78004740D6C0}" destId="{1EC0DF51-0BD7-49C4-8773-3260187C71AC}" srcOrd="1" destOrd="0" presId="urn:microsoft.com/office/officeart/2008/layout/VerticalCurvedList"/>
    <dgm:cxn modelId="{F312591E-8C5F-4AC2-A91F-74A8FEEBAB20}" type="presParOf" srcId="{18F75ADA-8A1C-44EA-B5F3-78004740D6C0}" destId="{FBA220B4-7D89-4348-842B-537BD0FE2462}" srcOrd="2" destOrd="0" presId="urn:microsoft.com/office/officeart/2008/layout/VerticalCurvedList"/>
    <dgm:cxn modelId="{CE47F03E-7C34-40AD-9DBE-0ABA9EBDB56A}" type="presParOf" srcId="{18F75ADA-8A1C-44EA-B5F3-78004740D6C0}" destId="{1AF1DDB7-EB2B-4035-B4F5-940B548D43E6}" srcOrd="3" destOrd="0" presId="urn:microsoft.com/office/officeart/2008/layout/VerticalCurvedList"/>
    <dgm:cxn modelId="{83257A9D-A02B-41D7-AA89-FDD417AC00F4}" type="presParOf" srcId="{5FEA952C-920D-4293-BE47-4099B0EE9505}" destId="{8A080B89-4676-4ABF-B69F-153BA59E4365}" srcOrd="1" destOrd="0" presId="urn:microsoft.com/office/officeart/2008/layout/VerticalCurvedList"/>
    <dgm:cxn modelId="{0BFDAA6B-9A09-42CE-8B87-F8E4B46DE14C}" type="presParOf" srcId="{5FEA952C-920D-4293-BE47-4099B0EE9505}" destId="{CA008A0E-7D69-4784-9FE6-FEB6C19C3640}" srcOrd="2" destOrd="0" presId="urn:microsoft.com/office/officeart/2008/layout/VerticalCurvedList"/>
    <dgm:cxn modelId="{F969F76B-BBB2-4C18-B376-F8A5349ED172}" type="presParOf" srcId="{CA008A0E-7D69-4784-9FE6-FEB6C19C3640}" destId="{72970A01-2A8B-421F-A23E-CB74F3ACBEEC}" srcOrd="0" destOrd="0" presId="urn:microsoft.com/office/officeart/2008/layout/VerticalCurvedList"/>
    <dgm:cxn modelId="{0F80FB3C-21D1-408B-8615-EF83894CAA84}" type="presParOf" srcId="{5FEA952C-920D-4293-BE47-4099B0EE9505}" destId="{91080108-210C-48E9-8A8A-5C4527B19152}" srcOrd="3" destOrd="0" presId="urn:microsoft.com/office/officeart/2008/layout/VerticalCurvedList"/>
    <dgm:cxn modelId="{A09CACF8-5711-40E9-873A-AEC65CB7FD80}" type="presParOf" srcId="{5FEA952C-920D-4293-BE47-4099B0EE9505}" destId="{DFD00989-BA89-43BF-ADEC-7B440209B952}" srcOrd="4" destOrd="0" presId="urn:microsoft.com/office/officeart/2008/layout/VerticalCurvedList"/>
    <dgm:cxn modelId="{CACA3CAF-C747-4ED1-B479-9FD262943B80}" type="presParOf" srcId="{DFD00989-BA89-43BF-ADEC-7B440209B952}" destId="{13B0323B-B3AC-4728-B5C4-FFE2EDA95949}" srcOrd="0" destOrd="0" presId="urn:microsoft.com/office/officeart/2008/layout/VerticalCurvedList"/>
    <dgm:cxn modelId="{52EBF79C-710A-4716-9DCF-1C9A625B838C}" type="presParOf" srcId="{5FEA952C-920D-4293-BE47-4099B0EE9505}" destId="{DCE66228-A4D2-409D-8880-221E65567C5F}" srcOrd="5" destOrd="0" presId="urn:microsoft.com/office/officeart/2008/layout/VerticalCurvedList"/>
    <dgm:cxn modelId="{A9289470-3823-4A9F-96CC-3F40A2EEC2F5}" type="presParOf" srcId="{5FEA952C-920D-4293-BE47-4099B0EE9505}" destId="{CC6B0AA2-BD26-4444-BDC9-934384D9F705}" srcOrd="6" destOrd="0" presId="urn:microsoft.com/office/officeart/2008/layout/VerticalCurvedList"/>
    <dgm:cxn modelId="{F8ACF7CA-026E-46FB-AAD1-3F25F67806AE}" type="presParOf" srcId="{CC6B0AA2-BD26-4444-BDC9-934384D9F705}" destId="{50CC473A-B431-4C7C-99AA-BF8D1604D40E}" srcOrd="0" destOrd="0" presId="urn:microsoft.com/office/officeart/2008/layout/VerticalCurvedList"/>
    <dgm:cxn modelId="{3A06B288-F39C-4A58-BCAE-5A3954DECD85}" type="presParOf" srcId="{5FEA952C-920D-4293-BE47-4099B0EE9505}" destId="{501F55C3-5AC1-4106-AAE4-EED70CD2847F}" srcOrd="7" destOrd="0" presId="urn:microsoft.com/office/officeart/2008/layout/VerticalCurvedList"/>
    <dgm:cxn modelId="{30A8721A-B842-4466-8CD6-E74AE5976FAE}" type="presParOf" srcId="{5FEA952C-920D-4293-BE47-4099B0EE9505}" destId="{2619299E-3CD0-409E-B362-11CD9FD854CF}" srcOrd="8" destOrd="0" presId="urn:microsoft.com/office/officeart/2008/layout/VerticalCurvedList"/>
    <dgm:cxn modelId="{F027A95A-FB5F-42E6-A49C-C2C998F77424}" type="presParOf" srcId="{2619299E-3CD0-409E-B362-11CD9FD854CF}" destId="{E8E82534-BEAF-4CA1-B23D-2D1E2F7C41B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FC23059-2519-47DE-8C5F-704CD644B38C}"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IN"/>
        </a:p>
      </dgm:t>
    </dgm:pt>
    <dgm:pt modelId="{E61DC5D3-A36A-47F4-A745-96E291752F55}">
      <dgm:prSet custT="1"/>
      <dgm:spPr/>
      <dgm:t>
        <a:bodyPr/>
        <a:lstStyle/>
        <a:p>
          <a:r>
            <a:rPr lang="en-GB" sz="1100" dirty="0"/>
            <a:t>Achanta, A. and </a:t>
          </a:r>
          <a:r>
            <a:rPr lang="en-GB" sz="1100" dirty="0" err="1"/>
            <a:t>Boina</a:t>
          </a:r>
          <a:r>
            <a:rPr lang="en-GB" sz="1100" dirty="0"/>
            <a:t>, R., 2023. Advanced techniques in Python for effective data visualization. </a:t>
          </a:r>
          <a:r>
            <a:rPr lang="en-IN" sz="1100" i="1" dirty="0"/>
            <a:t>International Journal of Science and Research (IJSR)</a:t>
          </a:r>
          <a:r>
            <a:rPr lang="en-IN" sz="1100" dirty="0"/>
            <a:t>, </a:t>
          </a:r>
          <a:r>
            <a:rPr lang="en-IN" sz="1100" i="1" dirty="0"/>
            <a:t>12</a:t>
          </a:r>
          <a:r>
            <a:rPr lang="en-IN" sz="1100" dirty="0"/>
            <a:t>(12), pp.1919-1926. </a:t>
          </a:r>
          <a:r>
            <a:rPr lang="en-IN" sz="1100" u="sng" dirty="0">
              <a:hlinkClick xmlns:r="http://schemas.openxmlformats.org/officeDocument/2006/relationships" r:id="rId1"/>
            </a:rPr>
            <a:t>https://www.researchgate.net/profile/Alekhya-Achanta-2/publication/377331587_Advanced_Techniques_in_Python_for_Effective_Data_Visualization/links/65b13d598c1a4a6d1d1c7782/Advanced-Techniques-in-Python-for-Effective-Data-Visualization.pdf</a:t>
          </a:r>
          <a:r>
            <a:rPr lang="en-IN" sz="1100" dirty="0"/>
            <a:t> </a:t>
          </a:r>
        </a:p>
      </dgm:t>
    </dgm:pt>
    <dgm:pt modelId="{BF997418-AF00-4D22-9FFF-424D2004771D}" type="parTrans" cxnId="{A9498A3B-8E24-4900-88A8-C3288B89AB73}">
      <dgm:prSet/>
      <dgm:spPr/>
      <dgm:t>
        <a:bodyPr/>
        <a:lstStyle/>
        <a:p>
          <a:endParaRPr lang="en-IN"/>
        </a:p>
      </dgm:t>
    </dgm:pt>
    <dgm:pt modelId="{C9C21A52-9B90-425F-AEBF-6FC82BC80562}" type="sibTrans" cxnId="{A9498A3B-8E24-4900-88A8-C3288B89AB73}">
      <dgm:prSet/>
      <dgm:spPr/>
      <dgm:t>
        <a:bodyPr/>
        <a:lstStyle/>
        <a:p>
          <a:endParaRPr lang="en-IN"/>
        </a:p>
      </dgm:t>
    </dgm:pt>
    <dgm:pt modelId="{AEA2C08A-5F89-45EF-BB1B-D72ACE2F54CC}">
      <dgm:prSet custT="1"/>
      <dgm:spPr/>
      <dgm:t>
        <a:bodyPr/>
        <a:lstStyle/>
        <a:p>
          <a:r>
            <a:rPr lang="en-GB" sz="1050" dirty="0" err="1"/>
            <a:t>Amat-Lefort</a:t>
          </a:r>
          <a:r>
            <a:rPr lang="en-GB" sz="1050" dirty="0"/>
            <a:t>, N., </a:t>
          </a:r>
          <a:r>
            <a:rPr lang="en-GB" sz="1050" dirty="0" err="1"/>
            <a:t>Barravecchia</a:t>
          </a:r>
          <a:r>
            <a:rPr lang="en-GB" sz="1050" dirty="0"/>
            <a:t>, F. and </a:t>
          </a:r>
          <a:r>
            <a:rPr lang="en-GB" sz="1050" dirty="0" err="1"/>
            <a:t>Mastrogiacomo</a:t>
          </a:r>
          <a:r>
            <a:rPr lang="en-GB" sz="1050" dirty="0"/>
            <a:t>, L., 2023. Quality 4.0: big data analytics to explore service quality attributes and their relation to user sentiment in Airbnb reviews. </a:t>
          </a:r>
          <a:r>
            <a:rPr lang="en-IN" sz="1050" i="1" dirty="0"/>
            <a:t>International Journal of Quality &amp; Reliability Management</a:t>
          </a:r>
          <a:r>
            <a:rPr lang="en-IN" sz="1050" dirty="0"/>
            <a:t>, </a:t>
          </a:r>
          <a:r>
            <a:rPr lang="en-IN" sz="1050" i="1" dirty="0"/>
            <a:t>40</a:t>
          </a:r>
          <a:r>
            <a:rPr lang="en-IN" sz="1050" dirty="0"/>
            <a:t>(4), pp.990-1008. </a:t>
          </a:r>
          <a:r>
            <a:rPr lang="en-IN" sz="1050" u="sng" dirty="0">
              <a:hlinkClick xmlns:r="http://schemas.openxmlformats.org/officeDocument/2006/relationships" r:id="rId2"/>
            </a:rPr>
            <a:t>https://www.qualityengineering.polito.it/content/download/854/4778/file/Quality%204.0%20big%20data%20analytics%20to%20explore%20service%20quality%20attributes%20and%20their%20relation%20to%20user%20sentiment%20in%20Airbnb%20reviews.pdf</a:t>
          </a:r>
          <a:r>
            <a:rPr lang="en-IN" sz="1050" dirty="0"/>
            <a:t> </a:t>
          </a:r>
        </a:p>
      </dgm:t>
    </dgm:pt>
    <dgm:pt modelId="{76201989-C6A1-4CC5-80F7-929806C88AD7}" type="parTrans" cxnId="{CB61FE3A-1632-4AF6-B496-E2DDB00533B1}">
      <dgm:prSet/>
      <dgm:spPr/>
      <dgm:t>
        <a:bodyPr/>
        <a:lstStyle/>
        <a:p>
          <a:endParaRPr lang="en-IN"/>
        </a:p>
      </dgm:t>
    </dgm:pt>
    <dgm:pt modelId="{391DA8C0-1358-451E-9865-C9818FC0C439}" type="sibTrans" cxnId="{CB61FE3A-1632-4AF6-B496-E2DDB00533B1}">
      <dgm:prSet/>
      <dgm:spPr/>
      <dgm:t>
        <a:bodyPr/>
        <a:lstStyle/>
        <a:p>
          <a:endParaRPr lang="en-IN"/>
        </a:p>
      </dgm:t>
    </dgm:pt>
    <dgm:pt modelId="{2EF213E0-72B5-4E93-B747-EC954B5C5816}">
      <dgm:prSet custT="1"/>
      <dgm:spPr/>
      <dgm:t>
        <a:bodyPr/>
        <a:lstStyle/>
        <a:p>
          <a:r>
            <a:rPr lang="en-GB" sz="1050" dirty="0"/>
            <a:t>Ding, K., </a:t>
          </a:r>
          <a:r>
            <a:rPr lang="en-GB" sz="1050" dirty="0" err="1"/>
            <a:t>Niu</a:t>
          </a:r>
          <a:r>
            <a:rPr lang="en-GB" sz="1050" dirty="0"/>
            <a:t>, Y. and Choo, W.C., 2023. The evolution of Airbnb research: A systematic literature review using structural topic </a:t>
          </a:r>
          <a:r>
            <a:rPr lang="en-GB" sz="1050" dirty="0" err="1"/>
            <a:t>modeling</a:t>
          </a:r>
          <a:r>
            <a:rPr lang="en-GB" sz="1050" dirty="0"/>
            <a:t>. </a:t>
          </a:r>
          <a:r>
            <a:rPr lang="en-IN" sz="1050" i="1" dirty="0" err="1"/>
            <a:t>Heliyon</a:t>
          </a:r>
          <a:r>
            <a:rPr lang="en-IN" sz="1050" dirty="0"/>
            <a:t>, </a:t>
          </a:r>
          <a:r>
            <a:rPr lang="en-IN" sz="1050" i="1" dirty="0"/>
            <a:t>9</a:t>
          </a:r>
          <a:r>
            <a:rPr lang="en-IN" sz="1050" dirty="0"/>
            <a:t>(6). </a:t>
          </a:r>
          <a:r>
            <a:rPr lang="en-IN" sz="1050" u="sng" dirty="0">
              <a:hlinkClick xmlns:r="http://schemas.openxmlformats.org/officeDocument/2006/relationships" r:id="rId3"/>
            </a:rPr>
            <a:t>https://www.cell.com/heliyon/pdf/S2405-8440(23)04298-6.pdf</a:t>
          </a:r>
          <a:r>
            <a:rPr lang="en-IN" sz="1050" dirty="0"/>
            <a:t> </a:t>
          </a:r>
        </a:p>
      </dgm:t>
    </dgm:pt>
    <dgm:pt modelId="{D1359071-1DD9-4DAF-8D17-8B0BE6115632}" type="parTrans" cxnId="{3E00FDC4-BD26-446B-BB6B-6DEF008AD2C8}">
      <dgm:prSet/>
      <dgm:spPr/>
      <dgm:t>
        <a:bodyPr/>
        <a:lstStyle/>
        <a:p>
          <a:endParaRPr lang="en-IN"/>
        </a:p>
      </dgm:t>
    </dgm:pt>
    <dgm:pt modelId="{14A31533-D12D-49CF-A9FD-14119F34ADDB}" type="sibTrans" cxnId="{3E00FDC4-BD26-446B-BB6B-6DEF008AD2C8}">
      <dgm:prSet/>
      <dgm:spPr/>
      <dgm:t>
        <a:bodyPr/>
        <a:lstStyle/>
        <a:p>
          <a:endParaRPr lang="en-IN"/>
        </a:p>
      </dgm:t>
    </dgm:pt>
    <dgm:pt modelId="{77A2A0E8-2213-4534-AA9A-909846C2600A}">
      <dgm:prSet custT="1"/>
      <dgm:spPr/>
      <dgm:t>
        <a:bodyPr/>
        <a:lstStyle/>
        <a:p>
          <a:r>
            <a:rPr lang="en-GB" sz="1000" dirty="0" err="1"/>
            <a:t>Ekbote</a:t>
          </a:r>
          <a:r>
            <a:rPr lang="en-GB" sz="1000" dirty="0"/>
            <a:t>, N., </a:t>
          </a:r>
          <a:r>
            <a:rPr lang="en-GB" sz="1000" dirty="0" err="1"/>
            <a:t>Dhanshetti</a:t>
          </a:r>
          <a:r>
            <a:rPr lang="en-GB" sz="1000" dirty="0"/>
            <a:t>, P. and </a:t>
          </a:r>
          <a:r>
            <a:rPr lang="en-GB" sz="1000" dirty="0" err="1"/>
            <a:t>Sakhrekar</a:t>
          </a:r>
          <a:r>
            <a:rPr lang="en-GB" sz="1000" dirty="0"/>
            <a:t>, S., 2023. TECHNIQUES OF EXPLORATORY DATA ANALYSIS. </a:t>
          </a:r>
          <a:r>
            <a:rPr lang="en-IN" sz="1000" i="1" dirty="0"/>
            <a:t>Madhya Pradesh Journal of Social Sciences</a:t>
          </a:r>
          <a:r>
            <a:rPr lang="en-IN" sz="1000" dirty="0"/>
            <a:t>, </a:t>
          </a:r>
          <a:r>
            <a:rPr lang="en-IN" sz="1000" i="1" dirty="0"/>
            <a:t>28</a:t>
          </a:r>
          <a:r>
            <a:rPr lang="en-IN" sz="1000" dirty="0"/>
            <a:t>(2). </a:t>
          </a:r>
          <a:r>
            <a:rPr lang="en-IN" sz="1000" u="sng" dirty="0">
              <a:hlinkClick xmlns:r="http://schemas.openxmlformats.org/officeDocument/2006/relationships" r:id="rId4"/>
            </a:rPr>
            <a:t>https://www.researchgate.net/profile/Prapti-Dhanshetti/publication/374674185_Techniques_of_Exploratory_Data_Analysis/links/6528e3141a05311a23fbb80c/Techniques-of-Exploratory-Data-Analysis.pdf</a:t>
          </a:r>
          <a:r>
            <a:rPr lang="en-IN" sz="1000" dirty="0"/>
            <a:t> </a:t>
          </a:r>
        </a:p>
      </dgm:t>
    </dgm:pt>
    <dgm:pt modelId="{3265BAF5-2CB9-4138-ABA4-D1E3309D4DED}" type="parTrans" cxnId="{CF6E8984-4ACA-43B9-9C27-101984A35CCB}">
      <dgm:prSet/>
      <dgm:spPr/>
      <dgm:t>
        <a:bodyPr/>
        <a:lstStyle/>
        <a:p>
          <a:endParaRPr lang="en-IN"/>
        </a:p>
      </dgm:t>
    </dgm:pt>
    <dgm:pt modelId="{9ABADF6E-1C28-4B59-8BF8-A99779B673C8}" type="sibTrans" cxnId="{CF6E8984-4ACA-43B9-9C27-101984A35CCB}">
      <dgm:prSet/>
      <dgm:spPr/>
      <dgm:t>
        <a:bodyPr/>
        <a:lstStyle/>
        <a:p>
          <a:endParaRPr lang="en-IN"/>
        </a:p>
      </dgm:t>
    </dgm:pt>
    <dgm:pt modelId="{B745C063-E86A-47F5-A9D8-064CB5900DDB}">
      <dgm:prSet custT="1"/>
      <dgm:spPr/>
      <dgm:t>
        <a:bodyPr/>
        <a:lstStyle/>
        <a:p>
          <a:r>
            <a:rPr lang="en-GB" sz="1000" dirty="0"/>
            <a:t>Guo, M., Wang, Y., Yang, Q., Li, R., Zhao, Y., Li, C., Zhu, M., Cui, Y., Jiang, X., Sheng, S. and Li, Q., 2023. Normal workflow and key strategies for data cleaning toward real-world data. </a:t>
          </a:r>
          <a:r>
            <a:rPr lang="en-IN" sz="1000" i="1" dirty="0"/>
            <a:t>Interactive journal of medical research</a:t>
          </a:r>
          <a:r>
            <a:rPr lang="en-IN" sz="1000" dirty="0"/>
            <a:t>, </a:t>
          </a:r>
          <a:r>
            <a:rPr lang="en-IN" sz="1000" i="1" dirty="0"/>
            <a:t>12</a:t>
          </a:r>
          <a:r>
            <a:rPr lang="en-IN" sz="1000" dirty="0"/>
            <a:t>(1), p.e44310. </a:t>
          </a:r>
          <a:r>
            <a:rPr lang="en-IN" sz="1000" u="sng" dirty="0">
              <a:hlinkClick xmlns:r="http://schemas.openxmlformats.org/officeDocument/2006/relationships" r:id="rId5"/>
            </a:rPr>
            <a:t>https://i-jmr.org/2023/1/e44310/</a:t>
          </a:r>
          <a:r>
            <a:rPr lang="en-IN" sz="1000" dirty="0"/>
            <a:t> </a:t>
          </a:r>
        </a:p>
      </dgm:t>
    </dgm:pt>
    <dgm:pt modelId="{4C667FFC-6E02-4683-9C05-29AE976C910E}" type="parTrans" cxnId="{46662AB6-671E-4369-9655-9A20FCC4519D}">
      <dgm:prSet/>
      <dgm:spPr/>
      <dgm:t>
        <a:bodyPr/>
        <a:lstStyle/>
        <a:p>
          <a:endParaRPr lang="en-IN"/>
        </a:p>
      </dgm:t>
    </dgm:pt>
    <dgm:pt modelId="{48B5C6B8-47C9-442D-A557-69D98128C7FF}" type="sibTrans" cxnId="{46662AB6-671E-4369-9655-9A20FCC4519D}">
      <dgm:prSet/>
      <dgm:spPr/>
      <dgm:t>
        <a:bodyPr/>
        <a:lstStyle/>
        <a:p>
          <a:endParaRPr lang="en-IN"/>
        </a:p>
      </dgm:t>
    </dgm:pt>
    <dgm:pt modelId="{DDBE52D0-91AA-437A-B089-F3164FF7EA46}">
      <dgm:prSet custT="1"/>
      <dgm:spPr/>
      <dgm:t>
        <a:bodyPr/>
        <a:lstStyle/>
        <a:p>
          <a:r>
            <a:rPr lang="en-GB" sz="1050" dirty="0" err="1"/>
            <a:t>Konasani</a:t>
          </a:r>
          <a:r>
            <a:rPr lang="en-GB" sz="1050" dirty="0"/>
            <a:t>, V.R., 2019. </a:t>
          </a:r>
          <a:r>
            <a:rPr lang="en-GB" sz="1050" i="1" dirty="0"/>
            <a:t>AB_NYC_2019.csv [Data set]</a:t>
          </a:r>
          <a:r>
            <a:rPr lang="en-GB" sz="1050" dirty="0"/>
            <a:t>. Kaggle. </a:t>
          </a:r>
          <a:r>
            <a:rPr lang="en-GB" sz="1050" u="sng" dirty="0">
              <a:hlinkClick xmlns:r="http://schemas.openxmlformats.org/officeDocument/2006/relationships" r:id="rId6"/>
            </a:rPr>
            <a:t>https://www.kaggle.com/datasets/venkatreddykonasani/ab-nyc-2019csv</a:t>
          </a:r>
          <a:r>
            <a:rPr lang="en-GB" sz="1050" dirty="0"/>
            <a:t> </a:t>
          </a:r>
          <a:endParaRPr lang="en-IN" sz="1050" dirty="0"/>
        </a:p>
      </dgm:t>
    </dgm:pt>
    <dgm:pt modelId="{82D94887-76CD-4D99-8882-E6B6DC0DEBF9}" type="parTrans" cxnId="{3904B54D-E6AA-4E0F-A358-DDACCF352F4A}">
      <dgm:prSet/>
      <dgm:spPr/>
      <dgm:t>
        <a:bodyPr/>
        <a:lstStyle/>
        <a:p>
          <a:endParaRPr lang="en-IN"/>
        </a:p>
      </dgm:t>
    </dgm:pt>
    <dgm:pt modelId="{61AC2D74-2385-40A0-B972-A1221F820655}" type="sibTrans" cxnId="{3904B54D-E6AA-4E0F-A358-DDACCF352F4A}">
      <dgm:prSet/>
      <dgm:spPr/>
      <dgm:t>
        <a:bodyPr/>
        <a:lstStyle/>
        <a:p>
          <a:endParaRPr lang="en-IN"/>
        </a:p>
      </dgm:t>
    </dgm:pt>
    <dgm:pt modelId="{BD91038C-2718-4757-8656-09823AD0CAE6}">
      <dgm:prSet custT="1"/>
      <dgm:spPr/>
      <dgm:t>
        <a:bodyPr/>
        <a:lstStyle/>
        <a:p>
          <a:r>
            <a:rPr lang="en-GB" sz="1050" dirty="0"/>
            <a:t>Kwak, S.K. and Kim, J.H., 2017. Statistical data preparation: management of missing values and outliers. </a:t>
          </a:r>
          <a:r>
            <a:rPr lang="en-IN" sz="1050" i="1" dirty="0"/>
            <a:t>Korean journal of </a:t>
          </a:r>
          <a:r>
            <a:rPr lang="en-IN" sz="1050" i="1" dirty="0" err="1"/>
            <a:t>anesthesiology</a:t>
          </a:r>
          <a:r>
            <a:rPr lang="en-IN" sz="1050" dirty="0"/>
            <a:t>, </a:t>
          </a:r>
          <a:r>
            <a:rPr lang="en-IN" sz="1050" i="1" dirty="0"/>
            <a:t>70</a:t>
          </a:r>
          <a:r>
            <a:rPr lang="en-IN" sz="1050" dirty="0"/>
            <a:t>(4), p.407. </a:t>
          </a:r>
          <a:r>
            <a:rPr lang="en-IN" sz="1050" u="sng" dirty="0">
              <a:hlinkClick xmlns:r="http://schemas.openxmlformats.org/officeDocument/2006/relationships" r:id="rId7"/>
            </a:rPr>
            <a:t>https://synapse.koreamed.org/pdf/10.4097/kjae.2017.70.4.407</a:t>
          </a:r>
          <a:r>
            <a:rPr lang="en-IN" sz="1050" dirty="0"/>
            <a:t> </a:t>
          </a:r>
        </a:p>
      </dgm:t>
    </dgm:pt>
    <dgm:pt modelId="{D215B927-E1A9-46BE-9A97-D5DDCADBAB43}" type="parTrans" cxnId="{0E7D1524-3C54-45AF-8692-D47087943DED}">
      <dgm:prSet/>
      <dgm:spPr/>
      <dgm:t>
        <a:bodyPr/>
        <a:lstStyle/>
        <a:p>
          <a:endParaRPr lang="en-IN"/>
        </a:p>
      </dgm:t>
    </dgm:pt>
    <dgm:pt modelId="{E0DEEE05-1ECB-4FBD-8572-D3DE7427FC21}" type="sibTrans" cxnId="{0E7D1524-3C54-45AF-8692-D47087943DED}">
      <dgm:prSet/>
      <dgm:spPr/>
      <dgm:t>
        <a:bodyPr/>
        <a:lstStyle/>
        <a:p>
          <a:endParaRPr lang="en-IN"/>
        </a:p>
      </dgm:t>
    </dgm:pt>
    <dgm:pt modelId="{16E9E62F-FF84-40D7-A22A-D258773A489A}">
      <dgm:prSet custT="1"/>
      <dgm:spPr/>
      <dgm:t>
        <a:bodyPr/>
        <a:lstStyle/>
        <a:p>
          <a:r>
            <a:rPr lang="en-GB" sz="1050" dirty="0"/>
            <a:t>Li, H. and Srinivasan, K., 2019. Competitive dynamics in the sharing economy: An analysis in the context of Airbnb and hotels. </a:t>
          </a:r>
          <a:r>
            <a:rPr lang="en-IN" sz="1050" i="1" dirty="0"/>
            <a:t>Marketing Science</a:t>
          </a:r>
          <a:r>
            <a:rPr lang="en-IN" sz="1050" dirty="0"/>
            <a:t>, </a:t>
          </a:r>
          <a:r>
            <a:rPr lang="en-IN" sz="1050" i="1" dirty="0"/>
            <a:t>38</a:t>
          </a:r>
          <a:r>
            <a:rPr lang="en-IN" sz="1050" dirty="0"/>
            <a:t>(3), pp.365-391. </a:t>
          </a:r>
          <a:r>
            <a:rPr lang="en-IN" sz="1050" u="sng" dirty="0">
              <a:hlinkClick xmlns:r="http://schemas.openxmlformats.org/officeDocument/2006/relationships" r:id="rId8"/>
            </a:rPr>
            <a:t>https://hub.hku.hk/bitstream/10722/315301/1/content.pdf?accept=1</a:t>
          </a:r>
          <a:r>
            <a:rPr lang="en-IN" sz="1050" dirty="0"/>
            <a:t> </a:t>
          </a:r>
        </a:p>
      </dgm:t>
    </dgm:pt>
    <dgm:pt modelId="{8C42A978-559A-49B2-81AB-38F8064F6A58}" type="parTrans" cxnId="{16043579-E114-473C-A9EE-CC2A04FD8073}">
      <dgm:prSet/>
      <dgm:spPr/>
      <dgm:t>
        <a:bodyPr/>
        <a:lstStyle/>
        <a:p>
          <a:endParaRPr lang="en-IN"/>
        </a:p>
      </dgm:t>
    </dgm:pt>
    <dgm:pt modelId="{8884AE6C-4D36-46DF-9E70-6CD94B8D59E0}" type="sibTrans" cxnId="{16043579-E114-473C-A9EE-CC2A04FD8073}">
      <dgm:prSet/>
      <dgm:spPr/>
      <dgm:t>
        <a:bodyPr/>
        <a:lstStyle/>
        <a:p>
          <a:endParaRPr lang="en-IN"/>
        </a:p>
      </dgm:t>
    </dgm:pt>
    <dgm:pt modelId="{A2091A3F-D044-4BB5-BE61-2EB316E27812}">
      <dgm:prSet custT="1"/>
      <dgm:spPr/>
      <dgm:t>
        <a:bodyPr/>
        <a:lstStyle/>
        <a:p>
          <a:r>
            <a:rPr lang="en-GB" sz="700" dirty="0"/>
            <a:t>VS, P.K., A</a:t>
          </a:r>
          <a:r>
            <a:rPr lang="en-GB" sz="1000" dirty="0"/>
            <a:t>braham, S., Thomas, M.S., Nishad, A. and Jose, B., 2024. Geospatial Consistency in Clustering: Assessing Latitude and Longitude Stability. </a:t>
          </a:r>
          <a:r>
            <a:rPr lang="en-IN" sz="1000" i="1" dirty="0"/>
            <a:t>INTERNATIONAL JOURNAL OF COMPUTERS AND THEIR APPLICATIONS</a:t>
          </a:r>
          <a:r>
            <a:rPr lang="en-IN" sz="1000" dirty="0"/>
            <a:t>, p.267. </a:t>
          </a:r>
          <a:r>
            <a:rPr lang="en-IN" sz="1000" u="sng" dirty="0">
              <a:hlinkClick xmlns:r="http://schemas.openxmlformats.org/officeDocument/2006/relationships" r:id="rId9"/>
            </a:rPr>
            <a:t>https://www.academia.edu/download/120415601/Analysis_of_Security_Challenges_in_Cloud_Computing_Adoption_for_the_Banking_Sector_IJCA_2024.pdf#page=51</a:t>
          </a:r>
          <a:r>
            <a:rPr lang="en-IN" sz="1000" dirty="0"/>
            <a:t> </a:t>
          </a:r>
          <a:endParaRPr lang="en-IN" sz="700" dirty="0"/>
        </a:p>
      </dgm:t>
    </dgm:pt>
    <dgm:pt modelId="{4AAB03F8-5665-46C5-AC10-C4EE7DED35B6}" type="parTrans" cxnId="{7DDF1E19-7AD5-4982-BFEA-991F2490EBF9}">
      <dgm:prSet/>
      <dgm:spPr/>
      <dgm:t>
        <a:bodyPr/>
        <a:lstStyle/>
        <a:p>
          <a:endParaRPr lang="en-IN"/>
        </a:p>
      </dgm:t>
    </dgm:pt>
    <dgm:pt modelId="{D6B322B5-7E0E-427C-BF95-A560B557E24F}" type="sibTrans" cxnId="{7DDF1E19-7AD5-4982-BFEA-991F2490EBF9}">
      <dgm:prSet/>
      <dgm:spPr/>
      <dgm:t>
        <a:bodyPr/>
        <a:lstStyle/>
        <a:p>
          <a:endParaRPr lang="en-IN"/>
        </a:p>
      </dgm:t>
    </dgm:pt>
    <dgm:pt modelId="{AF4FAB73-2644-432D-8E6A-6BB9DD5EBCA4}" type="pres">
      <dgm:prSet presAssocID="{DFC23059-2519-47DE-8C5F-704CD644B38C}" presName="vert0" presStyleCnt="0">
        <dgm:presLayoutVars>
          <dgm:dir/>
          <dgm:animOne val="branch"/>
          <dgm:animLvl val="lvl"/>
        </dgm:presLayoutVars>
      </dgm:prSet>
      <dgm:spPr/>
    </dgm:pt>
    <dgm:pt modelId="{CA483748-E695-4927-AC87-1B95A6CBDF92}" type="pres">
      <dgm:prSet presAssocID="{E61DC5D3-A36A-47F4-A745-96E291752F55}" presName="thickLine" presStyleLbl="alignNode1" presStyleIdx="0" presStyleCnt="9"/>
      <dgm:spPr/>
    </dgm:pt>
    <dgm:pt modelId="{0883035E-6948-4690-9DCA-8C46A9751020}" type="pres">
      <dgm:prSet presAssocID="{E61DC5D3-A36A-47F4-A745-96E291752F55}" presName="horz1" presStyleCnt="0"/>
      <dgm:spPr/>
    </dgm:pt>
    <dgm:pt modelId="{CBFE03A5-A5DC-45C3-B614-7DD14617F7E0}" type="pres">
      <dgm:prSet presAssocID="{E61DC5D3-A36A-47F4-A745-96E291752F55}" presName="tx1" presStyleLbl="revTx" presStyleIdx="0" presStyleCnt="9"/>
      <dgm:spPr/>
    </dgm:pt>
    <dgm:pt modelId="{4A29E392-882B-4FF9-94F3-1FA8FB37D0A0}" type="pres">
      <dgm:prSet presAssocID="{E61DC5D3-A36A-47F4-A745-96E291752F55}" presName="vert1" presStyleCnt="0"/>
      <dgm:spPr/>
    </dgm:pt>
    <dgm:pt modelId="{7D2A2717-9083-46A2-8EDF-99541D8B01CF}" type="pres">
      <dgm:prSet presAssocID="{AEA2C08A-5F89-45EF-BB1B-D72ACE2F54CC}" presName="thickLine" presStyleLbl="alignNode1" presStyleIdx="1" presStyleCnt="9"/>
      <dgm:spPr/>
    </dgm:pt>
    <dgm:pt modelId="{C886E825-FC6E-4266-A6F5-959AC17F3EB1}" type="pres">
      <dgm:prSet presAssocID="{AEA2C08A-5F89-45EF-BB1B-D72ACE2F54CC}" presName="horz1" presStyleCnt="0"/>
      <dgm:spPr/>
    </dgm:pt>
    <dgm:pt modelId="{5B1211E9-7740-48A3-9659-32F766B7639C}" type="pres">
      <dgm:prSet presAssocID="{AEA2C08A-5F89-45EF-BB1B-D72ACE2F54CC}" presName="tx1" presStyleLbl="revTx" presStyleIdx="1" presStyleCnt="9"/>
      <dgm:spPr/>
    </dgm:pt>
    <dgm:pt modelId="{7308EDE6-41D5-466F-A676-83B7511B9295}" type="pres">
      <dgm:prSet presAssocID="{AEA2C08A-5F89-45EF-BB1B-D72ACE2F54CC}" presName="vert1" presStyleCnt="0"/>
      <dgm:spPr/>
    </dgm:pt>
    <dgm:pt modelId="{A6B1D248-F996-4998-B86E-B8254AB8F3E5}" type="pres">
      <dgm:prSet presAssocID="{2EF213E0-72B5-4E93-B747-EC954B5C5816}" presName="thickLine" presStyleLbl="alignNode1" presStyleIdx="2" presStyleCnt="9"/>
      <dgm:spPr/>
    </dgm:pt>
    <dgm:pt modelId="{4F2945B9-91BF-4B38-8790-8CEEA1996D45}" type="pres">
      <dgm:prSet presAssocID="{2EF213E0-72B5-4E93-B747-EC954B5C5816}" presName="horz1" presStyleCnt="0"/>
      <dgm:spPr/>
    </dgm:pt>
    <dgm:pt modelId="{727BBF12-E6DA-4BE4-AF9B-A2633022CE87}" type="pres">
      <dgm:prSet presAssocID="{2EF213E0-72B5-4E93-B747-EC954B5C5816}" presName="tx1" presStyleLbl="revTx" presStyleIdx="2" presStyleCnt="9"/>
      <dgm:spPr/>
    </dgm:pt>
    <dgm:pt modelId="{19B9342D-D55D-420B-9E06-866E29C49D7E}" type="pres">
      <dgm:prSet presAssocID="{2EF213E0-72B5-4E93-B747-EC954B5C5816}" presName="vert1" presStyleCnt="0"/>
      <dgm:spPr/>
    </dgm:pt>
    <dgm:pt modelId="{4A2BA90C-D768-49D3-853E-499DCD84D3A5}" type="pres">
      <dgm:prSet presAssocID="{77A2A0E8-2213-4534-AA9A-909846C2600A}" presName="thickLine" presStyleLbl="alignNode1" presStyleIdx="3" presStyleCnt="9"/>
      <dgm:spPr/>
    </dgm:pt>
    <dgm:pt modelId="{6BCCB63C-A5AD-458E-9495-1625C2CBEF64}" type="pres">
      <dgm:prSet presAssocID="{77A2A0E8-2213-4534-AA9A-909846C2600A}" presName="horz1" presStyleCnt="0"/>
      <dgm:spPr/>
    </dgm:pt>
    <dgm:pt modelId="{9B7DD172-88E6-4561-9E7F-F149E21335BF}" type="pres">
      <dgm:prSet presAssocID="{77A2A0E8-2213-4534-AA9A-909846C2600A}" presName="tx1" presStyleLbl="revTx" presStyleIdx="3" presStyleCnt="9"/>
      <dgm:spPr/>
    </dgm:pt>
    <dgm:pt modelId="{3F8F8D19-0A63-47DC-B558-4B19BA77C2E9}" type="pres">
      <dgm:prSet presAssocID="{77A2A0E8-2213-4534-AA9A-909846C2600A}" presName="vert1" presStyleCnt="0"/>
      <dgm:spPr/>
    </dgm:pt>
    <dgm:pt modelId="{D9E26689-9309-4D77-B898-CE2661A892DF}" type="pres">
      <dgm:prSet presAssocID="{B745C063-E86A-47F5-A9D8-064CB5900DDB}" presName="thickLine" presStyleLbl="alignNode1" presStyleIdx="4" presStyleCnt="9"/>
      <dgm:spPr/>
    </dgm:pt>
    <dgm:pt modelId="{32A74CDE-E94E-4780-83D3-04C2829E37E3}" type="pres">
      <dgm:prSet presAssocID="{B745C063-E86A-47F5-A9D8-064CB5900DDB}" presName="horz1" presStyleCnt="0"/>
      <dgm:spPr/>
    </dgm:pt>
    <dgm:pt modelId="{D6DC8711-7BEA-4337-A51F-6A6D32E5FABD}" type="pres">
      <dgm:prSet presAssocID="{B745C063-E86A-47F5-A9D8-064CB5900DDB}" presName="tx1" presStyleLbl="revTx" presStyleIdx="4" presStyleCnt="9"/>
      <dgm:spPr/>
    </dgm:pt>
    <dgm:pt modelId="{D77A448F-A711-48EE-A5AF-B16B5B20526C}" type="pres">
      <dgm:prSet presAssocID="{B745C063-E86A-47F5-A9D8-064CB5900DDB}" presName="vert1" presStyleCnt="0"/>
      <dgm:spPr/>
    </dgm:pt>
    <dgm:pt modelId="{FE173E5A-11AF-435B-8ED2-8DB6BA5C88A8}" type="pres">
      <dgm:prSet presAssocID="{DDBE52D0-91AA-437A-B089-F3164FF7EA46}" presName="thickLine" presStyleLbl="alignNode1" presStyleIdx="5" presStyleCnt="9"/>
      <dgm:spPr/>
    </dgm:pt>
    <dgm:pt modelId="{4847E9F1-20CB-4C32-A95D-BC6E90746D2C}" type="pres">
      <dgm:prSet presAssocID="{DDBE52D0-91AA-437A-B089-F3164FF7EA46}" presName="horz1" presStyleCnt="0"/>
      <dgm:spPr/>
    </dgm:pt>
    <dgm:pt modelId="{9E8461C3-A1F5-4613-ADE4-FD23C513B58F}" type="pres">
      <dgm:prSet presAssocID="{DDBE52D0-91AA-437A-B089-F3164FF7EA46}" presName="tx1" presStyleLbl="revTx" presStyleIdx="5" presStyleCnt="9"/>
      <dgm:spPr/>
    </dgm:pt>
    <dgm:pt modelId="{53238F04-2735-4274-8902-F9DAD6700922}" type="pres">
      <dgm:prSet presAssocID="{DDBE52D0-91AA-437A-B089-F3164FF7EA46}" presName="vert1" presStyleCnt="0"/>
      <dgm:spPr/>
    </dgm:pt>
    <dgm:pt modelId="{A22DE346-5B05-4FAD-BC27-9CDBABB5D208}" type="pres">
      <dgm:prSet presAssocID="{BD91038C-2718-4757-8656-09823AD0CAE6}" presName="thickLine" presStyleLbl="alignNode1" presStyleIdx="6" presStyleCnt="9"/>
      <dgm:spPr/>
    </dgm:pt>
    <dgm:pt modelId="{B03824F1-1EC2-4A72-AC4C-26A1ED2E07F3}" type="pres">
      <dgm:prSet presAssocID="{BD91038C-2718-4757-8656-09823AD0CAE6}" presName="horz1" presStyleCnt="0"/>
      <dgm:spPr/>
    </dgm:pt>
    <dgm:pt modelId="{E4D8A4AC-23FA-4294-A0F3-9F349C707F4B}" type="pres">
      <dgm:prSet presAssocID="{BD91038C-2718-4757-8656-09823AD0CAE6}" presName="tx1" presStyleLbl="revTx" presStyleIdx="6" presStyleCnt="9"/>
      <dgm:spPr/>
    </dgm:pt>
    <dgm:pt modelId="{713734DE-1408-45A2-A94A-92608D4E0E1E}" type="pres">
      <dgm:prSet presAssocID="{BD91038C-2718-4757-8656-09823AD0CAE6}" presName="vert1" presStyleCnt="0"/>
      <dgm:spPr/>
    </dgm:pt>
    <dgm:pt modelId="{B7AC77D6-A92C-4B5E-B29F-B5CFF065F082}" type="pres">
      <dgm:prSet presAssocID="{16E9E62F-FF84-40D7-A22A-D258773A489A}" presName="thickLine" presStyleLbl="alignNode1" presStyleIdx="7" presStyleCnt="9"/>
      <dgm:spPr/>
    </dgm:pt>
    <dgm:pt modelId="{15CF0A3E-9568-4EBA-B700-DB7184698D89}" type="pres">
      <dgm:prSet presAssocID="{16E9E62F-FF84-40D7-A22A-D258773A489A}" presName="horz1" presStyleCnt="0"/>
      <dgm:spPr/>
    </dgm:pt>
    <dgm:pt modelId="{9480C77B-8C69-4ADD-856F-8C9A2FA6037F}" type="pres">
      <dgm:prSet presAssocID="{16E9E62F-FF84-40D7-A22A-D258773A489A}" presName="tx1" presStyleLbl="revTx" presStyleIdx="7" presStyleCnt="9"/>
      <dgm:spPr/>
    </dgm:pt>
    <dgm:pt modelId="{84B1ACA3-2548-4660-9A64-E789B0ACF652}" type="pres">
      <dgm:prSet presAssocID="{16E9E62F-FF84-40D7-A22A-D258773A489A}" presName="vert1" presStyleCnt="0"/>
      <dgm:spPr/>
    </dgm:pt>
    <dgm:pt modelId="{470CA69F-B6A8-47BE-AB72-36B025D2C2D2}" type="pres">
      <dgm:prSet presAssocID="{A2091A3F-D044-4BB5-BE61-2EB316E27812}" presName="thickLine" presStyleLbl="alignNode1" presStyleIdx="8" presStyleCnt="9"/>
      <dgm:spPr/>
    </dgm:pt>
    <dgm:pt modelId="{18CC57D0-DABB-429E-9C44-C17FA16F2778}" type="pres">
      <dgm:prSet presAssocID="{A2091A3F-D044-4BB5-BE61-2EB316E27812}" presName="horz1" presStyleCnt="0"/>
      <dgm:spPr/>
    </dgm:pt>
    <dgm:pt modelId="{B437362A-D338-4CC9-B737-96EFA9709359}" type="pres">
      <dgm:prSet presAssocID="{A2091A3F-D044-4BB5-BE61-2EB316E27812}" presName="tx1" presStyleLbl="revTx" presStyleIdx="8" presStyleCnt="9"/>
      <dgm:spPr/>
    </dgm:pt>
    <dgm:pt modelId="{599A49E5-9121-4C51-86FB-55314BE6D9EB}" type="pres">
      <dgm:prSet presAssocID="{A2091A3F-D044-4BB5-BE61-2EB316E27812}" presName="vert1" presStyleCnt="0"/>
      <dgm:spPr/>
    </dgm:pt>
  </dgm:ptLst>
  <dgm:cxnLst>
    <dgm:cxn modelId="{0A3A9502-7ABA-4EBA-AEB4-BAE0C4B0BCF4}" type="presOf" srcId="{AEA2C08A-5F89-45EF-BB1B-D72ACE2F54CC}" destId="{5B1211E9-7740-48A3-9659-32F766B7639C}" srcOrd="0" destOrd="0" presId="urn:microsoft.com/office/officeart/2008/layout/LinedList"/>
    <dgm:cxn modelId="{C14D8215-F004-4714-865C-C6758A97844B}" type="presOf" srcId="{B745C063-E86A-47F5-A9D8-064CB5900DDB}" destId="{D6DC8711-7BEA-4337-A51F-6A6D32E5FABD}" srcOrd="0" destOrd="0" presId="urn:microsoft.com/office/officeart/2008/layout/LinedList"/>
    <dgm:cxn modelId="{7DDF1E19-7AD5-4982-BFEA-991F2490EBF9}" srcId="{DFC23059-2519-47DE-8C5F-704CD644B38C}" destId="{A2091A3F-D044-4BB5-BE61-2EB316E27812}" srcOrd="8" destOrd="0" parTransId="{4AAB03F8-5665-46C5-AC10-C4EE7DED35B6}" sibTransId="{D6B322B5-7E0E-427C-BF95-A560B557E24F}"/>
    <dgm:cxn modelId="{0E7D1524-3C54-45AF-8692-D47087943DED}" srcId="{DFC23059-2519-47DE-8C5F-704CD644B38C}" destId="{BD91038C-2718-4757-8656-09823AD0CAE6}" srcOrd="6" destOrd="0" parTransId="{D215B927-E1A9-46BE-9A97-D5DDCADBAB43}" sibTransId="{E0DEEE05-1ECB-4FBD-8572-D3DE7427FC21}"/>
    <dgm:cxn modelId="{CB61FE3A-1632-4AF6-B496-E2DDB00533B1}" srcId="{DFC23059-2519-47DE-8C5F-704CD644B38C}" destId="{AEA2C08A-5F89-45EF-BB1B-D72ACE2F54CC}" srcOrd="1" destOrd="0" parTransId="{76201989-C6A1-4CC5-80F7-929806C88AD7}" sibTransId="{391DA8C0-1358-451E-9865-C9818FC0C439}"/>
    <dgm:cxn modelId="{A9498A3B-8E24-4900-88A8-C3288B89AB73}" srcId="{DFC23059-2519-47DE-8C5F-704CD644B38C}" destId="{E61DC5D3-A36A-47F4-A745-96E291752F55}" srcOrd="0" destOrd="0" parTransId="{BF997418-AF00-4D22-9FFF-424D2004771D}" sibTransId="{C9C21A52-9B90-425F-AEBF-6FC82BC80562}"/>
    <dgm:cxn modelId="{EF62D15B-8B58-4A37-A4D5-A9B6862833CC}" type="presOf" srcId="{2EF213E0-72B5-4E93-B747-EC954B5C5816}" destId="{727BBF12-E6DA-4BE4-AF9B-A2633022CE87}" srcOrd="0" destOrd="0" presId="urn:microsoft.com/office/officeart/2008/layout/LinedList"/>
    <dgm:cxn modelId="{8565EF65-C825-4313-BB14-86DB0ABA6318}" type="presOf" srcId="{E61DC5D3-A36A-47F4-A745-96E291752F55}" destId="{CBFE03A5-A5DC-45C3-B614-7DD14617F7E0}" srcOrd="0" destOrd="0" presId="urn:microsoft.com/office/officeart/2008/layout/LinedList"/>
    <dgm:cxn modelId="{9788DA6A-D244-41BF-B321-5F1E1AB342B3}" type="presOf" srcId="{16E9E62F-FF84-40D7-A22A-D258773A489A}" destId="{9480C77B-8C69-4ADD-856F-8C9A2FA6037F}" srcOrd="0" destOrd="0" presId="urn:microsoft.com/office/officeart/2008/layout/LinedList"/>
    <dgm:cxn modelId="{3904B54D-E6AA-4E0F-A358-DDACCF352F4A}" srcId="{DFC23059-2519-47DE-8C5F-704CD644B38C}" destId="{DDBE52D0-91AA-437A-B089-F3164FF7EA46}" srcOrd="5" destOrd="0" parTransId="{82D94887-76CD-4D99-8882-E6B6DC0DEBF9}" sibTransId="{61AC2D74-2385-40A0-B972-A1221F820655}"/>
    <dgm:cxn modelId="{22DA9152-2E71-45AC-BEB4-E30B250C69D1}" type="presOf" srcId="{DFC23059-2519-47DE-8C5F-704CD644B38C}" destId="{AF4FAB73-2644-432D-8E6A-6BB9DD5EBCA4}" srcOrd="0" destOrd="0" presId="urn:microsoft.com/office/officeart/2008/layout/LinedList"/>
    <dgm:cxn modelId="{16043579-E114-473C-A9EE-CC2A04FD8073}" srcId="{DFC23059-2519-47DE-8C5F-704CD644B38C}" destId="{16E9E62F-FF84-40D7-A22A-D258773A489A}" srcOrd="7" destOrd="0" parTransId="{8C42A978-559A-49B2-81AB-38F8064F6A58}" sibTransId="{8884AE6C-4D36-46DF-9E70-6CD94B8D59E0}"/>
    <dgm:cxn modelId="{CF6E8984-4ACA-43B9-9C27-101984A35CCB}" srcId="{DFC23059-2519-47DE-8C5F-704CD644B38C}" destId="{77A2A0E8-2213-4534-AA9A-909846C2600A}" srcOrd="3" destOrd="0" parTransId="{3265BAF5-2CB9-4138-ABA4-D1E3309D4DED}" sibTransId="{9ABADF6E-1C28-4B59-8BF8-A99779B673C8}"/>
    <dgm:cxn modelId="{46662AB6-671E-4369-9655-9A20FCC4519D}" srcId="{DFC23059-2519-47DE-8C5F-704CD644B38C}" destId="{B745C063-E86A-47F5-A9D8-064CB5900DDB}" srcOrd="4" destOrd="0" parTransId="{4C667FFC-6E02-4683-9C05-29AE976C910E}" sibTransId="{48B5C6B8-47C9-442D-A557-69D98128C7FF}"/>
    <dgm:cxn modelId="{3E00FDC4-BD26-446B-BB6B-6DEF008AD2C8}" srcId="{DFC23059-2519-47DE-8C5F-704CD644B38C}" destId="{2EF213E0-72B5-4E93-B747-EC954B5C5816}" srcOrd="2" destOrd="0" parTransId="{D1359071-1DD9-4DAF-8D17-8B0BE6115632}" sibTransId="{14A31533-D12D-49CF-A9FD-14119F34ADDB}"/>
    <dgm:cxn modelId="{B9E888E4-9601-4DA2-8FE4-132A9926AE41}" type="presOf" srcId="{DDBE52D0-91AA-437A-B089-F3164FF7EA46}" destId="{9E8461C3-A1F5-4613-ADE4-FD23C513B58F}" srcOrd="0" destOrd="0" presId="urn:microsoft.com/office/officeart/2008/layout/LinedList"/>
    <dgm:cxn modelId="{4FA3BAE8-489B-40D8-92DF-B359BFEDE726}" type="presOf" srcId="{A2091A3F-D044-4BB5-BE61-2EB316E27812}" destId="{B437362A-D338-4CC9-B737-96EFA9709359}" srcOrd="0" destOrd="0" presId="urn:microsoft.com/office/officeart/2008/layout/LinedList"/>
    <dgm:cxn modelId="{D1BFD7F1-EDC7-4C9B-850A-B6339968ED99}" type="presOf" srcId="{BD91038C-2718-4757-8656-09823AD0CAE6}" destId="{E4D8A4AC-23FA-4294-A0F3-9F349C707F4B}" srcOrd="0" destOrd="0" presId="urn:microsoft.com/office/officeart/2008/layout/LinedList"/>
    <dgm:cxn modelId="{8EAB06FC-76B7-4458-BD78-6343A355295D}" type="presOf" srcId="{77A2A0E8-2213-4534-AA9A-909846C2600A}" destId="{9B7DD172-88E6-4561-9E7F-F149E21335BF}" srcOrd="0" destOrd="0" presId="urn:microsoft.com/office/officeart/2008/layout/LinedList"/>
    <dgm:cxn modelId="{10AF2EF1-D9C5-4699-899B-6E45927D2D5F}" type="presParOf" srcId="{AF4FAB73-2644-432D-8E6A-6BB9DD5EBCA4}" destId="{CA483748-E695-4927-AC87-1B95A6CBDF92}" srcOrd="0" destOrd="0" presId="urn:microsoft.com/office/officeart/2008/layout/LinedList"/>
    <dgm:cxn modelId="{A2BE0499-5A2E-4E75-AB3A-BEB6C1606FAE}" type="presParOf" srcId="{AF4FAB73-2644-432D-8E6A-6BB9DD5EBCA4}" destId="{0883035E-6948-4690-9DCA-8C46A9751020}" srcOrd="1" destOrd="0" presId="urn:microsoft.com/office/officeart/2008/layout/LinedList"/>
    <dgm:cxn modelId="{283EBD92-7C46-49E0-BE76-A1A7E6010CB2}" type="presParOf" srcId="{0883035E-6948-4690-9DCA-8C46A9751020}" destId="{CBFE03A5-A5DC-45C3-B614-7DD14617F7E0}" srcOrd="0" destOrd="0" presId="urn:microsoft.com/office/officeart/2008/layout/LinedList"/>
    <dgm:cxn modelId="{CF5C678B-79FA-445C-A2B3-C713CCFC6198}" type="presParOf" srcId="{0883035E-6948-4690-9DCA-8C46A9751020}" destId="{4A29E392-882B-4FF9-94F3-1FA8FB37D0A0}" srcOrd="1" destOrd="0" presId="urn:microsoft.com/office/officeart/2008/layout/LinedList"/>
    <dgm:cxn modelId="{4CA5DB62-4255-41EC-BA54-ED19496EAC89}" type="presParOf" srcId="{AF4FAB73-2644-432D-8E6A-6BB9DD5EBCA4}" destId="{7D2A2717-9083-46A2-8EDF-99541D8B01CF}" srcOrd="2" destOrd="0" presId="urn:microsoft.com/office/officeart/2008/layout/LinedList"/>
    <dgm:cxn modelId="{CA52978B-FA89-46D6-8DA3-9C50967F7C27}" type="presParOf" srcId="{AF4FAB73-2644-432D-8E6A-6BB9DD5EBCA4}" destId="{C886E825-FC6E-4266-A6F5-959AC17F3EB1}" srcOrd="3" destOrd="0" presId="urn:microsoft.com/office/officeart/2008/layout/LinedList"/>
    <dgm:cxn modelId="{B3857909-3F34-485B-BB37-78E88C9237FF}" type="presParOf" srcId="{C886E825-FC6E-4266-A6F5-959AC17F3EB1}" destId="{5B1211E9-7740-48A3-9659-32F766B7639C}" srcOrd="0" destOrd="0" presId="urn:microsoft.com/office/officeart/2008/layout/LinedList"/>
    <dgm:cxn modelId="{4FD302D9-390C-4D97-9201-29E9E01C83EC}" type="presParOf" srcId="{C886E825-FC6E-4266-A6F5-959AC17F3EB1}" destId="{7308EDE6-41D5-466F-A676-83B7511B9295}" srcOrd="1" destOrd="0" presId="urn:microsoft.com/office/officeart/2008/layout/LinedList"/>
    <dgm:cxn modelId="{AC904669-4B47-4F54-8C49-F1DCEB62A8A5}" type="presParOf" srcId="{AF4FAB73-2644-432D-8E6A-6BB9DD5EBCA4}" destId="{A6B1D248-F996-4998-B86E-B8254AB8F3E5}" srcOrd="4" destOrd="0" presId="urn:microsoft.com/office/officeart/2008/layout/LinedList"/>
    <dgm:cxn modelId="{0267F6A3-5857-460F-B7D8-BD244E11CA96}" type="presParOf" srcId="{AF4FAB73-2644-432D-8E6A-6BB9DD5EBCA4}" destId="{4F2945B9-91BF-4B38-8790-8CEEA1996D45}" srcOrd="5" destOrd="0" presId="urn:microsoft.com/office/officeart/2008/layout/LinedList"/>
    <dgm:cxn modelId="{5269E481-26DC-4675-9410-9300828254EE}" type="presParOf" srcId="{4F2945B9-91BF-4B38-8790-8CEEA1996D45}" destId="{727BBF12-E6DA-4BE4-AF9B-A2633022CE87}" srcOrd="0" destOrd="0" presId="urn:microsoft.com/office/officeart/2008/layout/LinedList"/>
    <dgm:cxn modelId="{AC615777-0E89-4894-A410-5DC107374207}" type="presParOf" srcId="{4F2945B9-91BF-4B38-8790-8CEEA1996D45}" destId="{19B9342D-D55D-420B-9E06-866E29C49D7E}" srcOrd="1" destOrd="0" presId="urn:microsoft.com/office/officeart/2008/layout/LinedList"/>
    <dgm:cxn modelId="{9C4D9A9B-3AB2-4D53-99DD-BD3D22279415}" type="presParOf" srcId="{AF4FAB73-2644-432D-8E6A-6BB9DD5EBCA4}" destId="{4A2BA90C-D768-49D3-853E-499DCD84D3A5}" srcOrd="6" destOrd="0" presId="urn:microsoft.com/office/officeart/2008/layout/LinedList"/>
    <dgm:cxn modelId="{09AA1418-D195-44E3-9775-A6A7F83EFA8E}" type="presParOf" srcId="{AF4FAB73-2644-432D-8E6A-6BB9DD5EBCA4}" destId="{6BCCB63C-A5AD-458E-9495-1625C2CBEF64}" srcOrd="7" destOrd="0" presId="urn:microsoft.com/office/officeart/2008/layout/LinedList"/>
    <dgm:cxn modelId="{DFF3AD75-3B04-4C8A-BCC5-2D48DA04BFDD}" type="presParOf" srcId="{6BCCB63C-A5AD-458E-9495-1625C2CBEF64}" destId="{9B7DD172-88E6-4561-9E7F-F149E21335BF}" srcOrd="0" destOrd="0" presId="urn:microsoft.com/office/officeart/2008/layout/LinedList"/>
    <dgm:cxn modelId="{A8FE22BE-11F5-4B1E-819D-26474B68480A}" type="presParOf" srcId="{6BCCB63C-A5AD-458E-9495-1625C2CBEF64}" destId="{3F8F8D19-0A63-47DC-B558-4B19BA77C2E9}" srcOrd="1" destOrd="0" presId="urn:microsoft.com/office/officeart/2008/layout/LinedList"/>
    <dgm:cxn modelId="{1A909A91-BD88-4EA6-A899-6967D6D2CF42}" type="presParOf" srcId="{AF4FAB73-2644-432D-8E6A-6BB9DD5EBCA4}" destId="{D9E26689-9309-4D77-B898-CE2661A892DF}" srcOrd="8" destOrd="0" presId="urn:microsoft.com/office/officeart/2008/layout/LinedList"/>
    <dgm:cxn modelId="{86AF535D-F627-4DAB-B5FF-7F7584F4BD2A}" type="presParOf" srcId="{AF4FAB73-2644-432D-8E6A-6BB9DD5EBCA4}" destId="{32A74CDE-E94E-4780-83D3-04C2829E37E3}" srcOrd="9" destOrd="0" presId="urn:microsoft.com/office/officeart/2008/layout/LinedList"/>
    <dgm:cxn modelId="{1D2F0D53-84E4-45B0-B6BF-4A2B67E504DD}" type="presParOf" srcId="{32A74CDE-E94E-4780-83D3-04C2829E37E3}" destId="{D6DC8711-7BEA-4337-A51F-6A6D32E5FABD}" srcOrd="0" destOrd="0" presId="urn:microsoft.com/office/officeart/2008/layout/LinedList"/>
    <dgm:cxn modelId="{435B12A8-A59E-4FBF-BC44-3944017C1FFC}" type="presParOf" srcId="{32A74CDE-E94E-4780-83D3-04C2829E37E3}" destId="{D77A448F-A711-48EE-A5AF-B16B5B20526C}" srcOrd="1" destOrd="0" presId="urn:microsoft.com/office/officeart/2008/layout/LinedList"/>
    <dgm:cxn modelId="{E7DEB5BA-F454-49F7-989E-48C733458A03}" type="presParOf" srcId="{AF4FAB73-2644-432D-8E6A-6BB9DD5EBCA4}" destId="{FE173E5A-11AF-435B-8ED2-8DB6BA5C88A8}" srcOrd="10" destOrd="0" presId="urn:microsoft.com/office/officeart/2008/layout/LinedList"/>
    <dgm:cxn modelId="{38E619F1-B54C-46A5-A93B-635FC9DE9E09}" type="presParOf" srcId="{AF4FAB73-2644-432D-8E6A-6BB9DD5EBCA4}" destId="{4847E9F1-20CB-4C32-A95D-BC6E90746D2C}" srcOrd="11" destOrd="0" presId="urn:microsoft.com/office/officeart/2008/layout/LinedList"/>
    <dgm:cxn modelId="{B2FC3FA4-2C6B-4D03-8D03-C0858DDBEA98}" type="presParOf" srcId="{4847E9F1-20CB-4C32-A95D-BC6E90746D2C}" destId="{9E8461C3-A1F5-4613-ADE4-FD23C513B58F}" srcOrd="0" destOrd="0" presId="urn:microsoft.com/office/officeart/2008/layout/LinedList"/>
    <dgm:cxn modelId="{905B5CAF-3458-4BE7-B5AB-8122E45EBC67}" type="presParOf" srcId="{4847E9F1-20CB-4C32-A95D-BC6E90746D2C}" destId="{53238F04-2735-4274-8902-F9DAD6700922}" srcOrd="1" destOrd="0" presId="urn:microsoft.com/office/officeart/2008/layout/LinedList"/>
    <dgm:cxn modelId="{4CDF507F-1216-4C12-BB68-2B39DBE8028C}" type="presParOf" srcId="{AF4FAB73-2644-432D-8E6A-6BB9DD5EBCA4}" destId="{A22DE346-5B05-4FAD-BC27-9CDBABB5D208}" srcOrd="12" destOrd="0" presId="urn:microsoft.com/office/officeart/2008/layout/LinedList"/>
    <dgm:cxn modelId="{B68847E1-EB51-4AED-AAB9-4CB7A79F12EA}" type="presParOf" srcId="{AF4FAB73-2644-432D-8E6A-6BB9DD5EBCA4}" destId="{B03824F1-1EC2-4A72-AC4C-26A1ED2E07F3}" srcOrd="13" destOrd="0" presId="urn:microsoft.com/office/officeart/2008/layout/LinedList"/>
    <dgm:cxn modelId="{4EC31D65-262B-403E-B62E-1CC350A9F280}" type="presParOf" srcId="{B03824F1-1EC2-4A72-AC4C-26A1ED2E07F3}" destId="{E4D8A4AC-23FA-4294-A0F3-9F349C707F4B}" srcOrd="0" destOrd="0" presId="urn:microsoft.com/office/officeart/2008/layout/LinedList"/>
    <dgm:cxn modelId="{C76334CC-9D79-44C3-BE9C-8D3D052C15B9}" type="presParOf" srcId="{B03824F1-1EC2-4A72-AC4C-26A1ED2E07F3}" destId="{713734DE-1408-45A2-A94A-92608D4E0E1E}" srcOrd="1" destOrd="0" presId="urn:microsoft.com/office/officeart/2008/layout/LinedList"/>
    <dgm:cxn modelId="{E60B9B1B-22B9-4E03-B1F1-C267FBDEA0D4}" type="presParOf" srcId="{AF4FAB73-2644-432D-8E6A-6BB9DD5EBCA4}" destId="{B7AC77D6-A92C-4B5E-B29F-B5CFF065F082}" srcOrd="14" destOrd="0" presId="urn:microsoft.com/office/officeart/2008/layout/LinedList"/>
    <dgm:cxn modelId="{9294DDB2-E469-41B2-A054-76C25F455474}" type="presParOf" srcId="{AF4FAB73-2644-432D-8E6A-6BB9DD5EBCA4}" destId="{15CF0A3E-9568-4EBA-B700-DB7184698D89}" srcOrd="15" destOrd="0" presId="urn:microsoft.com/office/officeart/2008/layout/LinedList"/>
    <dgm:cxn modelId="{D0BA814A-6485-4F0C-8B96-99A0A244F681}" type="presParOf" srcId="{15CF0A3E-9568-4EBA-B700-DB7184698D89}" destId="{9480C77B-8C69-4ADD-856F-8C9A2FA6037F}" srcOrd="0" destOrd="0" presId="urn:microsoft.com/office/officeart/2008/layout/LinedList"/>
    <dgm:cxn modelId="{15BCCD82-64B1-4984-92A4-2FECFCAA6DD2}" type="presParOf" srcId="{15CF0A3E-9568-4EBA-B700-DB7184698D89}" destId="{84B1ACA3-2548-4660-9A64-E789B0ACF652}" srcOrd="1" destOrd="0" presId="urn:microsoft.com/office/officeart/2008/layout/LinedList"/>
    <dgm:cxn modelId="{703EAC2F-D5E0-446C-A15F-DFD273D00063}" type="presParOf" srcId="{AF4FAB73-2644-432D-8E6A-6BB9DD5EBCA4}" destId="{470CA69F-B6A8-47BE-AB72-36B025D2C2D2}" srcOrd="16" destOrd="0" presId="urn:microsoft.com/office/officeart/2008/layout/LinedList"/>
    <dgm:cxn modelId="{94349436-EF29-49B9-9BB0-E69C38374121}" type="presParOf" srcId="{AF4FAB73-2644-432D-8E6A-6BB9DD5EBCA4}" destId="{18CC57D0-DABB-429E-9C44-C17FA16F2778}" srcOrd="17" destOrd="0" presId="urn:microsoft.com/office/officeart/2008/layout/LinedList"/>
    <dgm:cxn modelId="{05DB8F1E-6CD2-4FCD-9BBB-E4E4901BF281}" type="presParOf" srcId="{18CC57D0-DABB-429E-9C44-C17FA16F2778}" destId="{B437362A-D338-4CC9-B737-96EFA9709359}" srcOrd="0" destOrd="0" presId="urn:microsoft.com/office/officeart/2008/layout/LinedList"/>
    <dgm:cxn modelId="{7A5863DE-7C81-474C-AB36-DC9948A1C7E2}" type="presParOf" srcId="{18CC57D0-DABB-429E-9C44-C17FA16F2778}" destId="{599A49E5-9121-4C51-86FB-55314BE6D9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D8500-A5C9-41E0-90B7-C837F18C2806}">
      <dsp:nvSpPr>
        <dsp:cNvPr id="0" name=""/>
        <dsp:cNvSpPr/>
      </dsp:nvSpPr>
      <dsp:spPr>
        <a:xfrm>
          <a:off x="0" y="588"/>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E02CFD2-D357-4F88-ADBE-89CC9BD05193}">
      <dsp:nvSpPr>
        <dsp:cNvPr id="0" name=""/>
        <dsp:cNvSpPr/>
      </dsp:nvSpPr>
      <dsp:spPr>
        <a:xfrm>
          <a:off x="0" y="588"/>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dirty="0"/>
            <a:t>Project Aim &amp; Objectives</a:t>
          </a:r>
        </a:p>
      </dsp:txBody>
      <dsp:txXfrm>
        <a:off x="0" y="588"/>
        <a:ext cx="11105321" cy="321507"/>
      </dsp:txXfrm>
    </dsp:sp>
    <dsp:sp modelId="{76FD0A6F-248E-4D80-B562-77AEFCEE1999}">
      <dsp:nvSpPr>
        <dsp:cNvPr id="0" name=""/>
        <dsp:cNvSpPr/>
      </dsp:nvSpPr>
      <dsp:spPr>
        <a:xfrm>
          <a:off x="0" y="322096"/>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F5A3048-CF65-4BD3-B534-0B3639C81C98}">
      <dsp:nvSpPr>
        <dsp:cNvPr id="0" name=""/>
        <dsp:cNvSpPr/>
      </dsp:nvSpPr>
      <dsp:spPr>
        <a:xfrm>
          <a:off x="0" y="322096"/>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Dataset Overview</a:t>
          </a:r>
        </a:p>
      </dsp:txBody>
      <dsp:txXfrm>
        <a:off x="0" y="322096"/>
        <a:ext cx="11105321" cy="321507"/>
      </dsp:txXfrm>
    </dsp:sp>
    <dsp:sp modelId="{81F69F14-BB5C-42A1-B0AF-1C1735C15C85}">
      <dsp:nvSpPr>
        <dsp:cNvPr id="0" name=""/>
        <dsp:cNvSpPr/>
      </dsp:nvSpPr>
      <dsp:spPr>
        <a:xfrm>
          <a:off x="0" y="643603"/>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14B4F350-3BBF-4EF4-90BC-A7C23621F539}">
      <dsp:nvSpPr>
        <dsp:cNvPr id="0" name=""/>
        <dsp:cNvSpPr/>
      </dsp:nvSpPr>
      <dsp:spPr>
        <a:xfrm>
          <a:off x="0" y="643603"/>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dirty="0"/>
            <a:t>Data Structure &amp; Missing Values</a:t>
          </a:r>
        </a:p>
      </dsp:txBody>
      <dsp:txXfrm>
        <a:off x="0" y="643603"/>
        <a:ext cx="11105321" cy="321507"/>
      </dsp:txXfrm>
    </dsp:sp>
    <dsp:sp modelId="{9D854FC4-6E85-4680-B539-5D32871C0DEC}">
      <dsp:nvSpPr>
        <dsp:cNvPr id="0" name=""/>
        <dsp:cNvSpPr/>
      </dsp:nvSpPr>
      <dsp:spPr>
        <a:xfrm>
          <a:off x="0" y="965111"/>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5683201-3B2E-428D-B692-9A071817A7B7}">
      <dsp:nvSpPr>
        <dsp:cNvPr id="0" name=""/>
        <dsp:cNvSpPr/>
      </dsp:nvSpPr>
      <dsp:spPr>
        <a:xfrm>
          <a:off x="0" y="965111"/>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Data Cleaning Process</a:t>
          </a:r>
        </a:p>
      </dsp:txBody>
      <dsp:txXfrm>
        <a:off x="0" y="965111"/>
        <a:ext cx="11105321" cy="321507"/>
      </dsp:txXfrm>
    </dsp:sp>
    <dsp:sp modelId="{647BB89E-9C19-4759-9463-5E423708925C}">
      <dsp:nvSpPr>
        <dsp:cNvPr id="0" name=""/>
        <dsp:cNvSpPr/>
      </dsp:nvSpPr>
      <dsp:spPr>
        <a:xfrm>
          <a:off x="0" y="1286618"/>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DECCFF6-35E2-441A-8DBA-C8DEABBCCB71}">
      <dsp:nvSpPr>
        <dsp:cNvPr id="0" name=""/>
        <dsp:cNvSpPr/>
      </dsp:nvSpPr>
      <dsp:spPr>
        <a:xfrm>
          <a:off x="0" y="1286618"/>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Handling Outliers</a:t>
          </a:r>
        </a:p>
      </dsp:txBody>
      <dsp:txXfrm>
        <a:off x="0" y="1286618"/>
        <a:ext cx="11105321" cy="321507"/>
      </dsp:txXfrm>
    </dsp:sp>
    <dsp:sp modelId="{B39C9109-B265-4987-9C49-6DB4C751B1BB}">
      <dsp:nvSpPr>
        <dsp:cNvPr id="0" name=""/>
        <dsp:cNvSpPr/>
      </dsp:nvSpPr>
      <dsp:spPr>
        <a:xfrm>
          <a:off x="0" y="1608126"/>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39B8BED8-93C9-4121-9762-4778A92674A6}">
      <dsp:nvSpPr>
        <dsp:cNvPr id="0" name=""/>
        <dsp:cNvSpPr/>
      </dsp:nvSpPr>
      <dsp:spPr>
        <a:xfrm>
          <a:off x="0" y="1608126"/>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Price Distribution</a:t>
          </a:r>
        </a:p>
      </dsp:txBody>
      <dsp:txXfrm>
        <a:off x="0" y="1608126"/>
        <a:ext cx="11105321" cy="321507"/>
      </dsp:txXfrm>
    </dsp:sp>
    <dsp:sp modelId="{7D7D25D2-35D1-49B1-8EC2-E87E76CF5FEF}">
      <dsp:nvSpPr>
        <dsp:cNvPr id="0" name=""/>
        <dsp:cNvSpPr/>
      </dsp:nvSpPr>
      <dsp:spPr>
        <a:xfrm>
          <a:off x="0" y="1929633"/>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F6C656D-0281-4D3C-A18B-07461B2F6A0F}">
      <dsp:nvSpPr>
        <dsp:cNvPr id="0" name=""/>
        <dsp:cNvSpPr/>
      </dsp:nvSpPr>
      <dsp:spPr>
        <a:xfrm>
          <a:off x="0" y="1929633"/>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Room Type Analysis</a:t>
          </a:r>
        </a:p>
      </dsp:txBody>
      <dsp:txXfrm>
        <a:off x="0" y="1929633"/>
        <a:ext cx="11105321" cy="321507"/>
      </dsp:txXfrm>
    </dsp:sp>
    <dsp:sp modelId="{72D1C3AB-CDD1-4C96-BEC6-1EF8455A2BD2}">
      <dsp:nvSpPr>
        <dsp:cNvPr id="0" name=""/>
        <dsp:cNvSpPr/>
      </dsp:nvSpPr>
      <dsp:spPr>
        <a:xfrm>
          <a:off x="0" y="2251141"/>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328FCFB-6F4F-450B-96F9-A115992F9BDF}">
      <dsp:nvSpPr>
        <dsp:cNvPr id="0" name=""/>
        <dsp:cNvSpPr/>
      </dsp:nvSpPr>
      <dsp:spPr>
        <a:xfrm>
          <a:off x="0" y="2251141"/>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Availability Analysis</a:t>
          </a:r>
        </a:p>
      </dsp:txBody>
      <dsp:txXfrm>
        <a:off x="0" y="2251141"/>
        <a:ext cx="11105321" cy="321507"/>
      </dsp:txXfrm>
    </dsp:sp>
    <dsp:sp modelId="{03572EA1-4411-4484-B86D-489C5A6FCCA6}">
      <dsp:nvSpPr>
        <dsp:cNvPr id="0" name=""/>
        <dsp:cNvSpPr/>
      </dsp:nvSpPr>
      <dsp:spPr>
        <a:xfrm>
          <a:off x="0" y="2572648"/>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FE42D16-A9FB-4451-AFF3-22A162B4F453}">
      <dsp:nvSpPr>
        <dsp:cNvPr id="0" name=""/>
        <dsp:cNvSpPr/>
      </dsp:nvSpPr>
      <dsp:spPr>
        <a:xfrm>
          <a:off x="0" y="2572648"/>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Price vs Room Type by Borough</a:t>
          </a:r>
        </a:p>
      </dsp:txBody>
      <dsp:txXfrm>
        <a:off x="0" y="2572648"/>
        <a:ext cx="11105321" cy="321507"/>
      </dsp:txXfrm>
    </dsp:sp>
    <dsp:sp modelId="{28750300-E2B3-4136-9A1D-C5D8FEA9F8D6}">
      <dsp:nvSpPr>
        <dsp:cNvPr id="0" name=""/>
        <dsp:cNvSpPr/>
      </dsp:nvSpPr>
      <dsp:spPr>
        <a:xfrm>
          <a:off x="0" y="2894156"/>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CBF0DE2-A35C-4780-A970-375089C57D89}">
      <dsp:nvSpPr>
        <dsp:cNvPr id="0" name=""/>
        <dsp:cNvSpPr/>
      </dsp:nvSpPr>
      <dsp:spPr>
        <a:xfrm>
          <a:off x="0" y="2894156"/>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Correlation Matrix</a:t>
          </a:r>
        </a:p>
      </dsp:txBody>
      <dsp:txXfrm>
        <a:off x="0" y="2894156"/>
        <a:ext cx="11105321" cy="321507"/>
      </dsp:txXfrm>
    </dsp:sp>
    <dsp:sp modelId="{844ED15D-28CD-4440-89E9-1F1BFAAF21F6}">
      <dsp:nvSpPr>
        <dsp:cNvPr id="0" name=""/>
        <dsp:cNvSpPr/>
      </dsp:nvSpPr>
      <dsp:spPr>
        <a:xfrm>
          <a:off x="0" y="3215663"/>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A05B777-7E87-434A-B595-8ABE427159F4}">
      <dsp:nvSpPr>
        <dsp:cNvPr id="0" name=""/>
        <dsp:cNvSpPr/>
      </dsp:nvSpPr>
      <dsp:spPr>
        <a:xfrm>
          <a:off x="0" y="3215663"/>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Price vs Reviews per Month</a:t>
          </a:r>
        </a:p>
      </dsp:txBody>
      <dsp:txXfrm>
        <a:off x="0" y="3215663"/>
        <a:ext cx="11105321" cy="321507"/>
      </dsp:txXfrm>
    </dsp:sp>
    <dsp:sp modelId="{11A18070-1B86-45F8-82C3-03CA6126830E}">
      <dsp:nvSpPr>
        <dsp:cNvPr id="0" name=""/>
        <dsp:cNvSpPr/>
      </dsp:nvSpPr>
      <dsp:spPr>
        <a:xfrm>
          <a:off x="0" y="3537171"/>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C576995D-FFF7-460F-B0B3-453409B61C62}">
      <dsp:nvSpPr>
        <dsp:cNvPr id="0" name=""/>
        <dsp:cNvSpPr/>
      </dsp:nvSpPr>
      <dsp:spPr>
        <a:xfrm>
          <a:off x="0" y="3537171"/>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Geolocation Clustering</a:t>
          </a:r>
        </a:p>
      </dsp:txBody>
      <dsp:txXfrm>
        <a:off x="0" y="3537171"/>
        <a:ext cx="11105321" cy="321507"/>
      </dsp:txXfrm>
    </dsp:sp>
    <dsp:sp modelId="{AF8FC951-918A-4938-9373-B38CF87B3ECF}">
      <dsp:nvSpPr>
        <dsp:cNvPr id="0" name=""/>
        <dsp:cNvSpPr/>
      </dsp:nvSpPr>
      <dsp:spPr>
        <a:xfrm>
          <a:off x="0" y="3858678"/>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CB5995E4-B1C0-4C54-A534-E4D1048680D8}">
      <dsp:nvSpPr>
        <dsp:cNvPr id="0" name=""/>
        <dsp:cNvSpPr/>
      </dsp:nvSpPr>
      <dsp:spPr>
        <a:xfrm>
          <a:off x="0" y="3858678"/>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Key Insights</a:t>
          </a:r>
        </a:p>
      </dsp:txBody>
      <dsp:txXfrm>
        <a:off x="0" y="3858678"/>
        <a:ext cx="11105321" cy="321507"/>
      </dsp:txXfrm>
    </dsp:sp>
    <dsp:sp modelId="{C797A0C4-D515-4F45-89A7-AF0B8B236C67}">
      <dsp:nvSpPr>
        <dsp:cNvPr id="0" name=""/>
        <dsp:cNvSpPr/>
      </dsp:nvSpPr>
      <dsp:spPr>
        <a:xfrm>
          <a:off x="0" y="4180186"/>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B4131AF0-35BA-4C6D-BCD7-848A471B3D8C}">
      <dsp:nvSpPr>
        <dsp:cNvPr id="0" name=""/>
        <dsp:cNvSpPr/>
      </dsp:nvSpPr>
      <dsp:spPr>
        <a:xfrm>
          <a:off x="0" y="4180186"/>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Business Implications</a:t>
          </a:r>
        </a:p>
      </dsp:txBody>
      <dsp:txXfrm>
        <a:off x="0" y="4180186"/>
        <a:ext cx="11105321" cy="321507"/>
      </dsp:txXfrm>
    </dsp:sp>
    <dsp:sp modelId="{4584B2A7-4D49-42E1-A571-8EC022C05C18}">
      <dsp:nvSpPr>
        <dsp:cNvPr id="0" name=""/>
        <dsp:cNvSpPr/>
      </dsp:nvSpPr>
      <dsp:spPr>
        <a:xfrm>
          <a:off x="0" y="4501693"/>
          <a:ext cx="11105321"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B8266E09-66E4-48B7-B425-724226EB78B1}">
      <dsp:nvSpPr>
        <dsp:cNvPr id="0" name=""/>
        <dsp:cNvSpPr/>
      </dsp:nvSpPr>
      <dsp:spPr>
        <a:xfrm>
          <a:off x="0" y="4501693"/>
          <a:ext cx="11105321" cy="321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Reference List</a:t>
          </a:r>
        </a:p>
      </dsp:txBody>
      <dsp:txXfrm>
        <a:off x="0" y="4501693"/>
        <a:ext cx="11105321" cy="321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9B4C5-4535-40CD-B49C-DDBC1E52332F}">
      <dsp:nvSpPr>
        <dsp:cNvPr id="0" name=""/>
        <dsp:cNvSpPr/>
      </dsp:nvSpPr>
      <dsp:spPr>
        <a:xfrm>
          <a:off x="0" y="29013"/>
          <a:ext cx="10743801" cy="730079"/>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Aim</a:t>
          </a:r>
          <a:endParaRPr lang="en-IN" sz="3200" kern="1200"/>
        </a:p>
      </dsp:txBody>
      <dsp:txXfrm>
        <a:off x="35640" y="64653"/>
        <a:ext cx="10672521" cy="658799"/>
      </dsp:txXfrm>
    </dsp:sp>
    <dsp:sp modelId="{E8C9B9A1-01F1-405F-BC73-E636A3D2B9D9}">
      <dsp:nvSpPr>
        <dsp:cNvPr id="0" name=""/>
        <dsp:cNvSpPr/>
      </dsp:nvSpPr>
      <dsp:spPr>
        <a:xfrm>
          <a:off x="0" y="759093"/>
          <a:ext cx="10743801"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116"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To perform exploratory data analysis (EDA) on the Airbnb NYC 2019 dataset to uncover patterns, clean anomalies, visualize trends, and generate actionable insights using statistical techniques.</a:t>
          </a:r>
          <a:endParaRPr lang="en-IN" sz="2500" kern="1200"/>
        </a:p>
      </dsp:txBody>
      <dsp:txXfrm>
        <a:off x="0" y="759093"/>
        <a:ext cx="10743801" cy="1026720"/>
      </dsp:txXfrm>
    </dsp:sp>
    <dsp:sp modelId="{797404BE-D7CC-43D0-B713-9D27F3815A9C}">
      <dsp:nvSpPr>
        <dsp:cNvPr id="0" name=""/>
        <dsp:cNvSpPr/>
      </dsp:nvSpPr>
      <dsp:spPr>
        <a:xfrm>
          <a:off x="0" y="1785814"/>
          <a:ext cx="10743801" cy="730079"/>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Objectives</a:t>
          </a:r>
          <a:endParaRPr lang="en-IN" sz="3200" kern="1200"/>
        </a:p>
      </dsp:txBody>
      <dsp:txXfrm>
        <a:off x="35640" y="1821454"/>
        <a:ext cx="10672521" cy="658799"/>
      </dsp:txXfrm>
    </dsp:sp>
    <dsp:sp modelId="{8C7A3B9C-5FC1-4F5B-A9AA-A29C42453C62}">
      <dsp:nvSpPr>
        <dsp:cNvPr id="0" name=""/>
        <dsp:cNvSpPr/>
      </dsp:nvSpPr>
      <dsp:spPr>
        <a:xfrm>
          <a:off x="0" y="2515894"/>
          <a:ext cx="10743801" cy="15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116"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To clean and preprocess the dataset effectively</a:t>
          </a:r>
          <a:endParaRPr lang="en-IN" sz="2500" kern="1200"/>
        </a:p>
        <a:p>
          <a:pPr marL="228600" lvl="1" indent="-228600" algn="l" defTabSz="1111250">
            <a:lnSpc>
              <a:spcPct val="90000"/>
            </a:lnSpc>
            <a:spcBef>
              <a:spcPct val="0"/>
            </a:spcBef>
            <a:spcAft>
              <a:spcPct val="20000"/>
            </a:spcAft>
            <a:buChar char="•"/>
          </a:pPr>
          <a:r>
            <a:rPr lang="en-US" sz="2500" kern="1200"/>
            <a:t>To identify key patterns and trends using EDA</a:t>
          </a:r>
          <a:endParaRPr lang="en-IN" sz="2500" kern="1200"/>
        </a:p>
        <a:p>
          <a:pPr marL="228600" lvl="1" indent="-228600" algn="l" defTabSz="1111250">
            <a:lnSpc>
              <a:spcPct val="90000"/>
            </a:lnSpc>
            <a:spcBef>
              <a:spcPct val="0"/>
            </a:spcBef>
            <a:spcAft>
              <a:spcPct val="20000"/>
            </a:spcAft>
            <a:buChar char="•"/>
          </a:pPr>
          <a:r>
            <a:rPr lang="en-US" sz="2500" kern="1200"/>
            <a:t>To handle missing data and outliers appropriately</a:t>
          </a:r>
          <a:endParaRPr lang="en-IN" sz="2500" kern="1200"/>
        </a:p>
        <a:p>
          <a:pPr marL="228600" lvl="1" indent="-228600" algn="l" defTabSz="1111250">
            <a:lnSpc>
              <a:spcPct val="90000"/>
            </a:lnSpc>
            <a:spcBef>
              <a:spcPct val="0"/>
            </a:spcBef>
            <a:spcAft>
              <a:spcPct val="20000"/>
            </a:spcAft>
            <a:buChar char="•"/>
          </a:pPr>
          <a:r>
            <a:rPr lang="en-US" sz="2500" kern="1200"/>
            <a:t>To visualize insights using statistical charts and graphs</a:t>
          </a:r>
          <a:endParaRPr lang="en-IN" sz="2500" kern="1200"/>
        </a:p>
      </dsp:txBody>
      <dsp:txXfrm>
        <a:off x="0" y="2515894"/>
        <a:ext cx="10743801" cy="15566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89BE6-507C-4C76-9B5B-226AC679D254}">
      <dsp:nvSpPr>
        <dsp:cNvPr id="0" name=""/>
        <dsp:cNvSpPr/>
      </dsp:nvSpPr>
      <dsp:spPr>
        <a:xfrm>
          <a:off x="735" y="331077"/>
          <a:ext cx="2868527" cy="1721116"/>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Imported essential Python libraries: pandas, numpy, matplotlib, and seaborn for data analysis and visualization</a:t>
          </a:r>
        </a:p>
      </dsp:txBody>
      <dsp:txXfrm>
        <a:off x="735" y="331077"/>
        <a:ext cx="2868527" cy="1721116"/>
      </dsp:txXfrm>
    </dsp:sp>
    <dsp:sp modelId="{5FD62F3D-8BC1-4F75-921D-C7855A954B1C}">
      <dsp:nvSpPr>
        <dsp:cNvPr id="0" name=""/>
        <dsp:cNvSpPr/>
      </dsp:nvSpPr>
      <dsp:spPr>
        <a:xfrm>
          <a:off x="3156115" y="331077"/>
          <a:ext cx="2868527" cy="1721116"/>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dirty="0"/>
            <a:t>Set Seaborn visual style to "</a:t>
          </a:r>
          <a:r>
            <a:rPr lang="en-IN" sz="2100" kern="1200" dirty="0" err="1"/>
            <a:t>whitegrid</a:t>
          </a:r>
          <a:r>
            <a:rPr lang="en-IN" sz="2100" kern="1200" dirty="0"/>
            <a:t>" for consistent and clean plots</a:t>
          </a:r>
        </a:p>
      </dsp:txBody>
      <dsp:txXfrm>
        <a:off x="3156115" y="331077"/>
        <a:ext cx="2868527" cy="1721116"/>
      </dsp:txXfrm>
    </dsp:sp>
    <dsp:sp modelId="{465BFD7A-28E9-467A-B35E-6B17FA0BDA5D}">
      <dsp:nvSpPr>
        <dsp:cNvPr id="0" name=""/>
        <dsp:cNvSpPr/>
      </dsp:nvSpPr>
      <dsp:spPr>
        <a:xfrm>
          <a:off x="735" y="2339046"/>
          <a:ext cx="2868527" cy="1721116"/>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Loaded the Airbnb NYC 2019 dataset using pd.read_csv()</a:t>
          </a:r>
        </a:p>
      </dsp:txBody>
      <dsp:txXfrm>
        <a:off x="735" y="2339046"/>
        <a:ext cx="2868527" cy="1721116"/>
      </dsp:txXfrm>
    </dsp:sp>
    <dsp:sp modelId="{F7299EE2-F2A5-4484-9F5A-7B602BB14A23}">
      <dsp:nvSpPr>
        <dsp:cNvPr id="0" name=""/>
        <dsp:cNvSpPr/>
      </dsp:nvSpPr>
      <dsp:spPr>
        <a:xfrm>
          <a:off x="3156115" y="2339046"/>
          <a:ext cx="2868527" cy="1721116"/>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Displayed the first few rows using df.head() to understand the structure and content of the dataset</a:t>
          </a:r>
        </a:p>
      </dsp:txBody>
      <dsp:txXfrm>
        <a:off x="3156115" y="2339046"/>
        <a:ext cx="2868527" cy="172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6043D-3136-4659-8261-B69982C258B1}">
      <dsp:nvSpPr>
        <dsp:cNvPr id="0" name=""/>
        <dsp:cNvSpPr/>
      </dsp:nvSpPr>
      <dsp:spPr>
        <a:xfrm>
          <a:off x="0" y="3588725"/>
          <a:ext cx="6768150" cy="7851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Visualized listing distribution across boroughs using a count plot.</a:t>
          </a:r>
          <a:endParaRPr lang="en-IN" sz="2000" kern="1200"/>
        </a:p>
      </dsp:txBody>
      <dsp:txXfrm>
        <a:off x="0" y="3588725"/>
        <a:ext cx="6768150" cy="785125"/>
      </dsp:txXfrm>
    </dsp:sp>
    <dsp:sp modelId="{A561AD76-5568-443C-AB85-C3E668532FDB}">
      <dsp:nvSpPr>
        <dsp:cNvPr id="0" name=""/>
        <dsp:cNvSpPr/>
      </dsp:nvSpPr>
      <dsp:spPr>
        <a:xfrm rot="10800000">
          <a:off x="0" y="2392979"/>
          <a:ext cx="6768150" cy="1207522"/>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Dataset structure: 16 columns with various data types, including integers, floats, and strings (Konasani,2019).</a:t>
          </a:r>
          <a:endParaRPr lang="en-IN" sz="2000" kern="1200"/>
        </a:p>
      </dsp:txBody>
      <dsp:txXfrm rot="10800000">
        <a:off x="0" y="2392979"/>
        <a:ext cx="6768150" cy="784612"/>
      </dsp:txXfrm>
    </dsp:sp>
    <dsp:sp modelId="{A728D9C5-3682-49B3-BC4D-600CE09266F0}">
      <dsp:nvSpPr>
        <dsp:cNvPr id="0" name=""/>
        <dsp:cNvSpPr/>
      </dsp:nvSpPr>
      <dsp:spPr>
        <a:xfrm rot="10800000">
          <a:off x="0" y="1197233"/>
          <a:ext cx="6768150" cy="1207522"/>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Data attributes cover host details, location (boroughs &amp; coordinates), pricing, availability, and reviews.</a:t>
          </a:r>
          <a:endParaRPr lang="en-IN" sz="2000" kern="1200"/>
        </a:p>
      </dsp:txBody>
      <dsp:txXfrm rot="10800000">
        <a:off x="0" y="1197233"/>
        <a:ext cx="6768150" cy="784612"/>
      </dsp:txXfrm>
    </dsp:sp>
    <dsp:sp modelId="{7A3D0CEB-545C-48F4-8BAA-E01003B0CD0A}">
      <dsp:nvSpPr>
        <dsp:cNvPr id="0" name=""/>
        <dsp:cNvSpPr/>
      </dsp:nvSpPr>
      <dsp:spPr>
        <a:xfrm rot="10800000">
          <a:off x="0" y="1487"/>
          <a:ext cx="6768150" cy="1207522"/>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The dataset includes 48,894 Airbnb listings from New York City, collected in 2019 (Konasani,2019).</a:t>
          </a:r>
          <a:endParaRPr lang="en-IN" sz="2000" kern="1200"/>
        </a:p>
      </dsp:txBody>
      <dsp:txXfrm rot="10800000">
        <a:off x="0" y="1487"/>
        <a:ext cx="6768150" cy="784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A6977-2743-4511-AD88-64C1D0CCC02E}">
      <dsp:nvSpPr>
        <dsp:cNvPr id="0" name=""/>
        <dsp:cNvSpPr/>
      </dsp:nvSpPr>
      <dsp:spPr>
        <a:xfrm>
          <a:off x="2934025" y="903875"/>
          <a:ext cx="591327" cy="91440"/>
        </a:xfrm>
        <a:custGeom>
          <a:avLst/>
          <a:gdLst/>
          <a:ahLst/>
          <a:cxnLst/>
          <a:rect l="0" t="0" r="0" b="0"/>
          <a:pathLst>
            <a:path>
              <a:moveTo>
                <a:pt x="0" y="45720"/>
              </a:moveTo>
              <a:lnTo>
                <a:pt x="312763" y="45720"/>
              </a:lnTo>
              <a:lnTo>
                <a:pt x="312763" y="86726"/>
              </a:lnTo>
              <a:lnTo>
                <a:pt x="591327" y="867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214106" y="946221"/>
        <a:ext cx="31163" cy="6749"/>
      </dsp:txXfrm>
    </dsp:sp>
    <dsp:sp modelId="{102E511C-E4CB-4F44-B4D5-D7DD71C3C030}">
      <dsp:nvSpPr>
        <dsp:cNvPr id="0" name=""/>
        <dsp:cNvSpPr/>
      </dsp:nvSpPr>
      <dsp:spPr>
        <a:xfrm>
          <a:off x="1374" y="69260"/>
          <a:ext cx="2934450" cy="1760670"/>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Duplicate rows were removed to ensure data accuracy and reliability (Guo et al., 2023)</a:t>
          </a:r>
          <a:endParaRPr lang="en-IN" sz="2000" kern="1200"/>
        </a:p>
      </dsp:txBody>
      <dsp:txXfrm>
        <a:off x="1374" y="69260"/>
        <a:ext cx="2934450" cy="1760670"/>
      </dsp:txXfrm>
    </dsp:sp>
    <dsp:sp modelId="{C830C601-4B1C-4375-A4C4-C35233D666F6}">
      <dsp:nvSpPr>
        <dsp:cNvPr id="0" name=""/>
        <dsp:cNvSpPr/>
      </dsp:nvSpPr>
      <dsp:spPr>
        <a:xfrm>
          <a:off x="1468599" y="1869137"/>
          <a:ext cx="3556378" cy="603317"/>
        </a:xfrm>
        <a:custGeom>
          <a:avLst/>
          <a:gdLst/>
          <a:ahLst/>
          <a:cxnLst/>
          <a:rect l="0" t="0" r="0" b="0"/>
          <a:pathLst>
            <a:path>
              <a:moveTo>
                <a:pt x="3556378" y="0"/>
              </a:moveTo>
              <a:lnTo>
                <a:pt x="3556378" y="318758"/>
              </a:lnTo>
              <a:lnTo>
                <a:pt x="0" y="318758"/>
              </a:lnTo>
              <a:lnTo>
                <a:pt x="0" y="603317"/>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156478" y="2167421"/>
        <a:ext cx="180621" cy="6749"/>
      </dsp:txXfrm>
    </dsp:sp>
    <dsp:sp modelId="{37E2FAA9-B98C-4D86-8AEA-3F39A81120CC}">
      <dsp:nvSpPr>
        <dsp:cNvPr id="0" name=""/>
        <dsp:cNvSpPr/>
      </dsp:nvSpPr>
      <dsp:spPr>
        <a:xfrm>
          <a:off x="3557752" y="110266"/>
          <a:ext cx="2934450" cy="1760670"/>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Missing values in name, host_name, and reviews_per_month were filled with “Unknown” or 0 (Kwak and Kim, 2017)</a:t>
          </a:r>
          <a:endParaRPr lang="en-IN" sz="2000" kern="1200"/>
        </a:p>
      </dsp:txBody>
      <dsp:txXfrm>
        <a:off x="3557752" y="110266"/>
        <a:ext cx="2934450" cy="1760670"/>
      </dsp:txXfrm>
    </dsp:sp>
    <dsp:sp modelId="{71A52267-DCC8-4EF2-9731-BA1BF2470EE2}">
      <dsp:nvSpPr>
        <dsp:cNvPr id="0" name=""/>
        <dsp:cNvSpPr/>
      </dsp:nvSpPr>
      <dsp:spPr>
        <a:xfrm>
          <a:off x="2934025" y="3339470"/>
          <a:ext cx="644323" cy="91440"/>
        </a:xfrm>
        <a:custGeom>
          <a:avLst/>
          <a:gdLst/>
          <a:ahLst/>
          <a:cxnLst/>
          <a:rect l="0" t="0" r="0" b="0"/>
          <a:pathLst>
            <a:path>
              <a:moveTo>
                <a:pt x="0" y="45720"/>
              </a:moveTo>
              <a:lnTo>
                <a:pt x="644323"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239313" y="3381815"/>
        <a:ext cx="33746" cy="6749"/>
      </dsp:txXfrm>
    </dsp:sp>
    <dsp:sp modelId="{2C916332-C182-4E57-B204-8075C965FDB8}">
      <dsp:nvSpPr>
        <dsp:cNvPr id="0" name=""/>
        <dsp:cNvSpPr/>
      </dsp:nvSpPr>
      <dsp:spPr>
        <a:xfrm>
          <a:off x="1374" y="2504854"/>
          <a:ext cx="2934450" cy="1760670"/>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Outliers were filtered by restricting price below 1000 and minimum_nights ≤ 365 (Guo et al., 2023)</a:t>
          </a:r>
          <a:endParaRPr lang="en-IN" sz="2000" kern="1200"/>
        </a:p>
      </dsp:txBody>
      <dsp:txXfrm>
        <a:off x="1374" y="2504854"/>
        <a:ext cx="2934450" cy="1760670"/>
      </dsp:txXfrm>
    </dsp:sp>
    <dsp:sp modelId="{535ECDE0-818B-4DE1-8F29-9A842AC5387D}">
      <dsp:nvSpPr>
        <dsp:cNvPr id="0" name=""/>
        <dsp:cNvSpPr/>
      </dsp:nvSpPr>
      <dsp:spPr>
        <a:xfrm>
          <a:off x="3610748" y="2504854"/>
          <a:ext cx="2934450" cy="1760670"/>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last_review column converted to datetime format for proper time-based analysis (Kwak and Kim, 2017)</a:t>
          </a:r>
          <a:endParaRPr lang="en-IN" sz="2000" kern="1200"/>
        </a:p>
      </dsp:txBody>
      <dsp:txXfrm>
        <a:off x="3610748" y="2504854"/>
        <a:ext cx="2934450" cy="1760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CF3D9-963B-4773-AAAC-8A057608FF8F}">
      <dsp:nvSpPr>
        <dsp:cNvPr id="0" name=""/>
        <dsp:cNvSpPr/>
      </dsp:nvSpPr>
      <dsp:spPr>
        <a:xfrm>
          <a:off x="0" y="0"/>
          <a:ext cx="8393608" cy="931495"/>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Removed irrelevant and duplicate columns to maintain dataset integrity (Guo et al., 2023)</a:t>
          </a:r>
        </a:p>
      </dsp:txBody>
      <dsp:txXfrm>
        <a:off x="27283" y="27283"/>
        <a:ext cx="7309740" cy="876929"/>
      </dsp:txXfrm>
    </dsp:sp>
    <dsp:sp modelId="{4ED04599-5FFE-4AEA-80BF-CE782ADB5059}">
      <dsp:nvSpPr>
        <dsp:cNvPr id="0" name=""/>
        <dsp:cNvSpPr/>
      </dsp:nvSpPr>
      <dsp:spPr>
        <a:xfrm>
          <a:off x="702964" y="1100858"/>
          <a:ext cx="8393608" cy="931495"/>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Converted data types correctly for numerical and date columns (Guo et al., 2023)</a:t>
          </a:r>
        </a:p>
      </dsp:txBody>
      <dsp:txXfrm>
        <a:off x="730247" y="1128141"/>
        <a:ext cx="7030606" cy="876929"/>
      </dsp:txXfrm>
    </dsp:sp>
    <dsp:sp modelId="{74BFBA40-91AA-4254-82DE-98DA49543920}">
      <dsp:nvSpPr>
        <dsp:cNvPr id="0" name=""/>
        <dsp:cNvSpPr/>
      </dsp:nvSpPr>
      <dsp:spPr>
        <a:xfrm>
          <a:off x="1395437" y="2201716"/>
          <a:ext cx="8393608" cy="931495"/>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Addressed inconsistencies in text and numeric fields to ensure uniformity (Guo et al., 2023)</a:t>
          </a:r>
        </a:p>
      </dsp:txBody>
      <dsp:txXfrm>
        <a:off x="1422720" y="2228999"/>
        <a:ext cx="7041098" cy="876929"/>
      </dsp:txXfrm>
    </dsp:sp>
    <dsp:sp modelId="{859C6592-4A41-48E3-9F08-CFB4F93AC299}">
      <dsp:nvSpPr>
        <dsp:cNvPr id="0" name=""/>
        <dsp:cNvSpPr/>
      </dsp:nvSpPr>
      <dsp:spPr>
        <a:xfrm>
          <a:off x="2098402" y="3302574"/>
          <a:ext cx="8393608" cy="931495"/>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Handled missing and NaN values effectively to avoid bias in analysis (Guo et al., 2023)</a:t>
          </a:r>
        </a:p>
      </dsp:txBody>
      <dsp:txXfrm>
        <a:off x="2125685" y="3329857"/>
        <a:ext cx="7030606" cy="876929"/>
      </dsp:txXfrm>
    </dsp:sp>
    <dsp:sp modelId="{153C79E5-C08F-4FAF-9B1E-43CC2FF24C7A}">
      <dsp:nvSpPr>
        <dsp:cNvPr id="0" name=""/>
        <dsp:cNvSpPr/>
      </dsp:nvSpPr>
      <dsp:spPr>
        <a:xfrm>
          <a:off x="7788136" y="713440"/>
          <a:ext cx="605472" cy="60547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IN" sz="3000" kern="1200"/>
        </a:p>
      </dsp:txBody>
      <dsp:txXfrm>
        <a:off x="7924367" y="713440"/>
        <a:ext cx="333010" cy="455618"/>
      </dsp:txXfrm>
    </dsp:sp>
    <dsp:sp modelId="{B50D89AF-485A-4727-B691-257E90252D72}">
      <dsp:nvSpPr>
        <dsp:cNvPr id="0" name=""/>
        <dsp:cNvSpPr/>
      </dsp:nvSpPr>
      <dsp:spPr>
        <a:xfrm>
          <a:off x="8491101" y="1814298"/>
          <a:ext cx="605472" cy="60547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IN" sz="3000" kern="1200"/>
        </a:p>
      </dsp:txBody>
      <dsp:txXfrm>
        <a:off x="8627332" y="1814298"/>
        <a:ext cx="333010" cy="455618"/>
      </dsp:txXfrm>
    </dsp:sp>
    <dsp:sp modelId="{B4F4F2F3-DFD7-48F4-9D63-AE65BC99F68A}">
      <dsp:nvSpPr>
        <dsp:cNvPr id="0" name=""/>
        <dsp:cNvSpPr/>
      </dsp:nvSpPr>
      <dsp:spPr>
        <a:xfrm>
          <a:off x="9183574" y="2915157"/>
          <a:ext cx="605472" cy="60547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IN" sz="3000" kern="1200"/>
        </a:p>
      </dsp:txBody>
      <dsp:txXfrm>
        <a:off x="9319805" y="2915157"/>
        <a:ext cx="333010" cy="4556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F92F-1CA3-4314-8236-C312FDEE374B}">
      <dsp:nvSpPr>
        <dsp:cNvPr id="0" name=""/>
        <dsp:cNvSpPr/>
      </dsp:nvSpPr>
      <dsp:spPr>
        <a:xfrm>
          <a:off x="0" y="93391"/>
          <a:ext cx="6582619" cy="105651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Detected extreme values in price and minimum_nights columns using visual and statistical checks (Kwak and Kim, 2017).</a:t>
          </a:r>
          <a:endParaRPr lang="en-IN" sz="2100" kern="1200"/>
        </a:p>
      </dsp:txBody>
      <dsp:txXfrm>
        <a:off x="51575" y="144966"/>
        <a:ext cx="6479469" cy="953360"/>
      </dsp:txXfrm>
    </dsp:sp>
    <dsp:sp modelId="{064F6EF3-6062-4D7A-931D-E6F7FAD2148D}">
      <dsp:nvSpPr>
        <dsp:cNvPr id="0" name=""/>
        <dsp:cNvSpPr/>
      </dsp:nvSpPr>
      <dsp:spPr>
        <a:xfrm>
          <a:off x="0" y="1210381"/>
          <a:ext cx="6582619" cy="105651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Filtered out listings with price &gt; 1000 and minimum nights &gt; 365.</a:t>
          </a:r>
          <a:endParaRPr lang="en-IN" sz="2100" kern="1200" dirty="0"/>
        </a:p>
      </dsp:txBody>
      <dsp:txXfrm>
        <a:off x="51575" y="1261956"/>
        <a:ext cx="6479469" cy="953360"/>
      </dsp:txXfrm>
    </dsp:sp>
    <dsp:sp modelId="{F5F80931-7B9F-4F5C-A066-FC6B7D784A4E}">
      <dsp:nvSpPr>
        <dsp:cNvPr id="0" name=""/>
        <dsp:cNvSpPr/>
      </dsp:nvSpPr>
      <dsp:spPr>
        <a:xfrm>
          <a:off x="0" y="2327372"/>
          <a:ext cx="6582619" cy="105651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Aimed to retain realistic data ranges while preserving distribution trends (Kwak and Kim, 2017).</a:t>
          </a:r>
          <a:endParaRPr lang="en-IN" sz="2100" kern="1200"/>
        </a:p>
      </dsp:txBody>
      <dsp:txXfrm>
        <a:off x="51575" y="2378947"/>
        <a:ext cx="6479469" cy="953360"/>
      </dsp:txXfrm>
    </dsp:sp>
    <dsp:sp modelId="{2A49377E-6CE0-4A5D-ADDC-FF9308E757E2}">
      <dsp:nvSpPr>
        <dsp:cNvPr id="0" name=""/>
        <dsp:cNvSpPr/>
      </dsp:nvSpPr>
      <dsp:spPr>
        <a:xfrm>
          <a:off x="0" y="3444362"/>
          <a:ext cx="6582619" cy="105651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Cleaning enhanced the reliability of visualizations and summary statistics.</a:t>
          </a:r>
          <a:endParaRPr lang="en-IN" sz="2100" kern="1200"/>
        </a:p>
      </dsp:txBody>
      <dsp:txXfrm>
        <a:off x="51575" y="3495937"/>
        <a:ext cx="6479469" cy="9533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5CB95-4A4B-47EC-9885-87ADA6CD3F5E}">
      <dsp:nvSpPr>
        <dsp:cNvPr id="0" name=""/>
        <dsp:cNvSpPr/>
      </dsp:nvSpPr>
      <dsp:spPr>
        <a:xfrm>
          <a:off x="0" y="0"/>
          <a:ext cx="6042176"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F17BA878-6173-473B-A5E0-2467BC515225}">
      <dsp:nvSpPr>
        <dsp:cNvPr id="0" name=""/>
        <dsp:cNvSpPr/>
      </dsp:nvSpPr>
      <dsp:spPr>
        <a:xfrm>
          <a:off x="0" y="0"/>
          <a:ext cx="6042176" cy="108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Conducted univariate analysis to study the price column distribution.</a:t>
          </a:r>
        </a:p>
      </dsp:txBody>
      <dsp:txXfrm>
        <a:off x="0" y="0"/>
        <a:ext cx="6042176" cy="1083696"/>
      </dsp:txXfrm>
    </dsp:sp>
    <dsp:sp modelId="{055AB13A-49FD-4B07-8CAB-E61BA38AB63F}">
      <dsp:nvSpPr>
        <dsp:cNvPr id="0" name=""/>
        <dsp:cNvSpPr/>
      </dsp:nvSpPr>
      <dsp:spPr>
        <a:xfrm>
          <a:off x="0" y="1083696"/>
          <a:ext cx="6042176"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C13BAFA-EE4D-465E-B565-15A39694A49A}">
      <dsp:nvSpPr>
        <dsp:cNvPr id="0" name=""/>
        <dsp:cNvSpPr/>
      </dsp:nvSpPr>
      <dsp:spPr>
        <a:xfrm>
          <a:off x="0" y="1083696"/>
          <a:ext cx="6042176" cy="108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Majority of listings are priced below $500, indicating affordability trends (Ekbote et al., 2023).</a:t>
          </a:r>
        </a:p>
      </dsp:txBody>
      <dsp:txXfrm>
        <a:off x="0" y="1083696"/>
        <a:ext cx="6042176" cy="1083696"/>
      </dsp:txXfrm>
    </dsp:sp>
    <dsp:sp modelId="{9199BA3A-153B-4FBB-AE13-CC958B39AE58}">
      <dsp:nvSpPr>
        <dsp:cNvPr id="0" name=""/>
        <dsp:cNvSpPr/>
      </dsp:nvSpPr>
      <dsp:spPr>
        <a:xfrm>
          <a:off x="0" y="2167393"/>
          <a:ext cx="6042176"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0F98D0F-9886-42C7-98AA-D4FB7DA5E30F}">
      <dsp:nvSpPr>
        <dsp:cNvPr id="0" name=""/>
        <dsp:cNvSpPr/>
      </dsp:nvSpPr>
      <dsp:spPr>
        <a:xfrm>
          <a:off x="0" y="2167393"/>
          <a:ext cx="6042176" cy="108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Price distribution is right-skewed, suggesting a few high-value luxury listings (</a:t>
          </a:r>
          <a:r>
            <a:rPr lang="en-IN" sz="2400" kern="1200" dirty="0" err="1"/>
            <a:t>Ekbote</a:t>
          </a:r>
          <a:r>
            <a:rPr lang="en-IN" sz="2400" kern="1200" dirty="0"/>
            <a:t> et al., 2023).</a:t>
          </a:r>
        </a:p>
      </dsp:txBody>
      <dsp:txXfrm>
        <a:off x="0" y="2167393"/>
        <a:ext cx="6042176" cy="1083696"/>
      </dsp:txXfrm>
    </dsp:sp>
    <dsp:sp modelId="{F5EC46CB-ABBF-4BB1-AD6B-96450639A1E6}">
      <dsp:nvSpPr>
        <dsp:cNvPr id="0" name=""/>
        <dsp:cNvSpPr/>
      </dsp:nvSpPr>
      <dsp:spPr>
        <a:xfrm>
          <a:off x="0" y="3251089"/>
          <a:ext cx="6042176"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F47DD72-C45E-4F21-AA84-100786DDC977}">
      <dsp:nvSpPr>
        <dsp:cNvPr id="0" name=""/>
        <dsp:cNvSpPr/>
      </dsp:nvSpPr>
      <dsp:spPr>
        <a:xfrm>
          <a:off x="0" y="3251089"/>
          <a:ext cx="6042176" cy="108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Applied log transformation for better visualization and reduced skewness.</a:t>
          </a:r>
        </a:p>
      </dsp:txBody>
      <dsp:txXfrm>
        <a:off x="0" y="3251089"/>
        <a:ext cx="6042176" cy="10836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5DE85-5A75-4E14-B573-923C2CA4DD49}">
      <dsp:nvSpPr>
        <dsp:cNvPr id="0" name=""/>
        <dsp:cNvSpPr/>
      </dsp:nvSpPr>
      <dsp:spPr>
        <a:xfrm>
          <a:off x="0" y="3637856"/>
          <a:ext cx="6118793" cy="79587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Shared rooms are relatively rare and less preferred by users (Ding et al., 2023).</a:t>
          </a:r>
          <a:endParaRPr lang="en-IN" sz="2000" kern="1200"/>
        </a:p>
      </dsp:txBody>
      <dsp:txXfrm>
        <a:off x="0" y="3637856"/>
        <a:ext cx="6118793" cy="795874"/>
      </dsp:txXfrm>
    </dsp:sp>
    <dsp:sp modelId="{4F2A556B-CA76-4C33-912F-06FF26C86BB7}">
      <dsp:nvSpPr>
        <dsp:cNvPr id="0" name=""/>
        <dsp:cNvSpPr/>
      </dsp:nvSpPr>
      <dsp:spPr>
        <a:xfrm rot="10800000">
          <a:off x="0" y="2425740"/>
          <a:ext cx="6118793" cy="1224054"/>
        </a:xfrm>
        <a:prstGeom prst="upArrowCallou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Entire home or apartment listings are predominantly found in Manhattan. </a:t>
          </a:r>
          <a:endParaRPr lang="en-IN" sz="2000" kern="1200"/>
        </a:p>
      </dsp:txBody>
      <dsp:txXfrm rot="10800000">
        <a:off x="0" y="2425740"/>
        <a:ext cx="6118793" cy="795354"/>
      </dsp:txXfrm>
    </dsp:sp>
    <dsp:sp modelId="{8D3B0D44-3699-4102-A474-CE6A3A914B07}">
      <dsp:nvSpPr>
        <dsp:cNvPr id="0" name=""/>
        <dsp:cNvSpPr/>
      </dsp:nvSpPr>
      <dsp:spPr>
        <a:xfrm rot="10800000">
          <a:off x="0" y="1213623"/>
          <a:ext cx="6118793" cy="1224054"/>
        </a:xfrm>
        <a:prstGeom prst="upArrowCallou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Brooklyn and Queens feature a higher proportion of private room listings (Ding et al., 2023). </a:t>
          </a:r>
          <a:endParaRPr lang="en-IN" sz="2000" kern="1200"/>
        </a:p>
      </dsp:txBody>
      <dsp:txXfrm rot="10800000">
        <a:off x="0" y="1213623"/>
        <a:ext cx="6118793" cy="795354"/>
      </dsp:txXfrm>
    </dsp:sp>
    <dsp:sp modelId="{A983CB05-593D-44CB-B319-8D6274452B88}">
      <dsp:nvSpPr>
        <dsp:cNvPr id="0" name=""/>
        <dsp:cNvSpPr/>
      </dsp:nvSpPr>
      <dsp:spPr>
        <a:xfrm rot="10800000">
          <a:off x="0" y="1507"/>
          <a:ext cx="6118793" cy="1224054"/>
        </a:xfrm>
        <a:prstGeom prst="upArrowCallou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Private rooms are the most frequent room type offered in the dataset (Ding et al., 2023). </a:t>
          </a:r>
          <a:endParaRPr lang="en-IN" sz="2000" kern="1200"/>
        </a:p>
      </dsp:txBody>
      <dsp:txXfrm rot="10800000">
        <a:off x="0" y="1507"/>
        <a:ext cx="6118793" cy="7953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5BD2E-2526-4F5B-A050-8185B4BAA605}">
      <dsp:nvSpPr>
        <dsp:cNvPr id="0" name=""/>
        <dsp:cNvSpPr/>
      </dsp:nvSpPr>
      <dsp:spPr>
        <a:xfrm>
          <a:off x="761" y="345434"/>
          <a:ext cx="2969781" cy="178186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Most listings show availability for less than 200 days per year (Ding et al., 2023). </a:t>
          </a:r>
          <a:endParaRPr lang="en-IN" sz="2300" kern="1200"/>
        </a:p>
      </dsp:txBody>
      <dsp:txXfrm>
        <a:off x="761" y="345434"/>
        <a:ext cx="2969781" cy="1781868"/>
      </dsp:txXfrm>
    </dsp:sp>
    <dsp:sp modelId="{7E0B1A32-9036-4C5C-9D08-DC3CC4FFC597}">
      <dsp:nvSpPr>
        <dsp:cNvPr id="0" name=""/>
        <dsp:cNvSpPr/>
      </dsp:nvSpPr>
      <dsp:spPr>
        <a:xfrm>
          <a:off x="3267521" y="345434"/>
          <a:ext cx="2969781" cy="178186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 significant number of listings are available all year (365 days), indicating full-time hosts. </a:t>
          </a:r>
          <a:endParaRPr lang="en-IN" sz="2300" kern="1200"/>
        </a:p>
      </dsp:txBody>
      <dsp:txXfrm>
        <a:off x="3267521" y="345434"/>
        <a:ext cx="2969781" cy="1781868"/>
      </dsp:txXfrm>
    </dsp:sp>
    <dsp:sp modelId="{681CAD73-A704-4FE4-B726-6383D78484F0}">
      <dsp:nvSpPr>
        <dsp:cNvPr id="0" name=""/>
        <dsp:cNvSpPr/>
      </dsp:nvSpPr>
      <dsp:spPr>
        <a:xfrm>
          <a:off x="761" y="2424281"/>
          <a:ext cx="2969781" cy="178186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Boxplot reveals a right-skewed distribution with a few high-availability outliers (Ding et al., 2023).</a:t>
          </a:r>
          <a:endParaRPr lang="en-IN" sz="2300" kern="1200"/>
        </a:p>
      </dsp:txBody>
      <dsp:txXfrm>
        <a:off x="761" y="2424281"/>
        <a:ext cx="2969781" cy="1781868"/>
      </dsp:txXfrm>
    </dsp:sp>
    <dsp:sp modelId="{544195AA-FC42-47E3-A7A8-51608BE1969E}">
      <dsp:nvSpPr>
        <dsp:cNvPr id="0" name=""/>
        <dsp:cNvSpPr/>
      </dsp:nvSpPr>
      <dsp:spPr>
        <a:xfrm>
          <a:off x="3267521" y="2424281"/>
          <a:ext cx="2969781" cy="178186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Varying availability patterns reflect different hosting strategies across NYC. </a:t>
          </a:r>
          <a:endParaRPr lang="en-IN" sz="2300" kern="1200"/>
        </a:p>
      </dsp:txBody>
      <dsp:txXfrm>
        <a:off x="3267521" y="2424281"/>
        <a:ext cx="2969781" cy="17818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C08DE-6209-4B74-9EEF-CEDBEC538574}">
      <dsp:nvSpPr>
        <dsp:cNvPr id="0" name=""/>
        <dsp:cNvSpPr/>
      </dsp:nvSpPr>
      <dsp:spPr>
        <a:xfrm>
          <a:off x="-5152885" y="-789322"/>
          <a:ext cx="6136332" cy="6136332"/>
        </a:xfrm>
        <a:prstGeom prst="blockArc">
          <a:avLst>
            <a:gd name="adj1" fmla="val 18900000"/>
            <a:gd name="adj2" fmla="val 2700000"/>
            <a:gd name="adj3" fmla="val 352"/>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4EF52B-ED5A-4FEE-BD31-D65DEA7B3FB1}">
      <dsp:nvSpPr>
        <dsp:cNvPr id="0" name=""/>
        <dsp:cNvSpPr/>
      </dsp:nvSpPr>
      <dsp:spPr>
        <a:xfrm>
          <a:off x="514930" y="350395"/>
          <a:ext cx="6107012" cy="70115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5654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t>Manhattan consistently records the highest median prices across room types (Li and Srinivasan, 2019)</a:t>
          </a:r>
          <a:endParaRPr lang="en-IN" sz="1600" kern="1200"/>
        </a:p>
      </dsp:txBody>
      <dsp:txXfrm>
        <a:off x="514930" y="350395"/>
        <a:ext cx="6107012" cy="701154"/>
      </dsp:txXfrm>
    </dsp:sp>
    <dsp:sp modelId="{E9AEF5C7-BE0D-42E1-9243-9B322DB2CA66}">
      <dsp:nvSpPr>
        <dsp:cNvPr id="0" name=""/>
        <dsp:cNvSpPr/>
      </dsp:nvSpPr>
      <dsp:spPr>
        <a:xfrm>
          <a:off x="76709" y="262750"/>
          <a:ext cx="876443" cy="87644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1AE9C0F9-F85B-468C-AA50-F53933334FA3}">
      <dsp:nvSpPr>
        <dsp:cNvPr id="0" name=""/>
        <dsp:cNvSpPr/>
      </dsp:nvSpPr>
      <dsp:spPr>
        <a:xfrm>
          <a:off x="916919" y="1402309"/>
          <a:ext cx="5705024" cy="70115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5654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t>Private rooms are most affordable across all boroughs (Li and Srinivasan, 2019)</a:t>
          </a:r>
          <a:endParaRPr lang="en-IN" sz="1600" kern="1200"/>
        </a:p>
      </dsp:txBody>
      <dsp:txXfrm>
        <a:off x="916919" y="1402309"/>
        <a:ext cx="5705024" cy="701154"/>
      </dsp:txXfrm>
    </dsp:sp>
    <dsp:sp modelId="{2DF7D7EE-B032-44F8-A390-F53CF4990FD4}">
      <dsp:nvSpPr>
        <dsp:cNvPr id="0" name=""/>
        <dsp:cNvSpPr/>
      </dsp:nvSpPr>
      <dsp:spPr>
        <a:xfrm>
          <a:off x="478697" y="1314665"/>
          <a:ext cx="876443" cy="87644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DFBB9FB1-59C5-463E-BCAA-9920164B8380}">
      <dsp:nvSpPr>
        <dsp:cNvPr id="0" name=""/>
        <dsp:cNvSpPr/>
      </dsp:nvSpPr>
      <dsp:spPr>
        <a:xfrm>
          <a:off x="916919" y="2454223"/>
          <a:ext cx="5705024" cy="70115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5654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Entire home/apartment listings show significant price variation, especially in Brooklyn and Manhattan (Li and Srinivasan, 2019)</a:t>
          </a:r>
          <a:endParaRPr lang="en-IN" sz="1600" kern="1200" dirty="0"/>
        </a:p>
      </dsp:txBody>
      <dsp:txXfrm>
        <a:off x="916919" y="2454223"/>
        <a:ext cx="5705024" cy="701154"/>
      </dsp:txXfrm>
    </dsp:sp>
    <dsp:sp modelId="{B8BE7731-71CF-49D6-ABDB-23F31B42315C}">
      <dsp:nvSpPr>
        <dsp:cNvPr id="0" name=""/>
        <dsp:cNvSpPr/>
      </dsp:nvSpPr>
      <dsp:spPr>
        <a:xfrm>
          <a:off x="478697" y="2366579"/>
          <a:ext cx="876443" cy="87644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C050D810-FDAB-4D5F-9B3B-AD9366BA41C9}">
      <dsp:nvSpPr>
        <dsp:cNvPr id="0" name=""/>
        <dsp:cNvSpPr/>
      </dsp:nvSpPr>
      <dsp:spPr>
        <a:xfrm>
          <a:off x="514930" y="3506138"/>
          <a:ext cx="6107012" cy="70115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5654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t>Shared rooms have the lowest pricing range, with little variance across boroughs (Li and Srinivasan, 2019)</a:t>
          </a:r>
          <a:endParaRPr lang="en-IN" sz="1600" kern="1200"/>
        </a:p>
      </dsp:txBody>
      <dsp:txXfrm>
        <a:off x="514930" y="3506138"/>
        <a:ext cx="6107012" cy="701154"/>
      </dsp:txXfrm>
    </dsp:sp>
    <dsp:sp modelId="{8113DE71-5A6F-47ED-81CB-FAE83C7001C1}">
      <dsp:nvSpPr>
        <dsp:cNvPr id="0" name=""/>
        <dsp:cNvSpPr/>
      </dsp:nvSpPr>
      <dsp:spPr>
        <a:xfrm>
          <a:off x="76709" y="3418493"/>
          <a:ext cx="876443" cy="87644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FF031-FEB9-4227-B11F-22013A6CFA2C}">
      <dsp:nvSpPr>
        <dsp:cNvPr id="0" name=""/>
        <dsp:cNvSpPr/>
      </dsp:nvSpPr>
      <dsp:spPr>
        <a:xfrm>
          <a:off x="0" y="0"/>
          <a:ext cx="6671039"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8DA7ED4D-A95B-481A-A182-6A209300FA06}">
      <dsp:nvSpPr>
        <dsp:cNvPr id="0" name=""/>
        <dsp:cNvSpPr/>
      </dsp:nvSpPr>
      <dsp:spPr>
        <a:xfrm>
          <a:off x="0" y="0"/>
          <a:ext cx="6671039" cy="10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Heatmap illustrates pairwise correlation between numerical features (</a:t>
          </a:r>
          <a:r>
            <a:rPr lang="en-IN" sz="2400" kern="1200" dirty="0" err="1"/>
            <a:t>Ekbote</a:t>
          </a:r>
          <a:r>
            <a:rPr lang="en-IN" sz="2400" kern="1200" dirty="0"/>
            <a:t>, et al., 2023). </a:t>
          </a:r>
        </a:p>
      </dsp:txBody>
      <dsp:txXfrm>
        <a:off x="0" y="0"/>
        <a:ext cx="6671039" cy="1079555"/>
      </dsp:txXfrm>
    </dsp:sp>
    <dsp:sp modelId="{A04AF288-643F-4C46-AB60-6DD3E35CD1EA}">
      <dsp:nvSpPr>
        <dsp:cNvPr id="0" name=""/>
        <dsp:cNvSpPr/>
      </dsp:nvSpPr>
      <dsp:spPr>
        <a:xfrm>
          <a:off x="0" y="1079554"/>
          <a:ext cx="6671039"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33B5AE9-82F9-4CC7-BA88-71F4BD11D448}">
      <dsp:nvSpPr>
        <dsp:cNvPr id="0" name=""/>
        <dsp:cNvSpPr/>
      </dsp:nvSpPr>
      <dsp:spPr>
        <a:xfrm>
          <a:off x="0" y="1079555"/>
          <a:ext cx="6671039" cy="10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Strong positive correlation observed between number_of_reviews and reviews_per_month (Ekbote, et al., 2023). </a:t>
          </a:r>
        </a:p>
      </dsp:txBody>
      <dsp:txXfrm>
        <a:off x="0" y="1079555"/>
        <a:ext cx="6671039" cy="1079555"/>
      </dsp:txXfrm>
    </dsp:sp>
    <dsp:sp modelId="{A8FE402A-40FD-4E20-B88B-6B401E39F2A8}">
      <dsp:nvSpPr>
        <dsp:cNvPr id="0" name=""/>
        <dsp:cNvSpPr/>
      </dsp:nvSpPr>
      <dsp:spPr>
        <a:xfrm>
          <a:off x="0" y="2159109"/>
          <a:ext cx="6671039"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BBDE2E65-B35A-456A-99D8-F0DD82722B28}">
      <dsp:nvSpPr>
        <dsp:cNvPr id="0" name=""/>
        <dsp:cNvSpPr/>
      </dsp:nvSpPr>
      <dsp:spPr>
        <a:xfrm>
          <a:off x="0" y="2159110"/>
          <a:ext cx="6671039" cy="10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Weak or negligible correlation between price and other variables like latitude, longitude.</a:t>
          </a:r>
        </a:p>
      </dsp:txBody>
      <dsp:txXfrm>
        <a:off x="0" y="2159110"/>
        <a:ext cx="6671039" cy="1079555"/>
      </dsp:txXfrm>
    </dsp:sp>
    <dsp:sp modelId="{B4107BAB-59FB-487A-B9D4-9CADCF255E5C}">
      <dsp:nvSpPr>
        <dsp:cNvPr id="0" name=""/>
        <dsp:cNvSpPr/>
      </dsp:nvSpPr>
      <dsp:spPr>
        <a:xfrm>
          <a:off x="0" y="3238665"/>
          <a:ext cx="6671039"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36DAA639-B3B8-49DB-B502-ABFE99B25A6F}">
      <dsp:nvSpPr>
        <dsp:cNvPr id="0" name=""/>
        <dsp:cNvSpPr/>
      </dsp:nvSpPr>
      <dsp:spPr>
        <a:xfrm>
          <a:off x="0" y="3238665"/>
          <a:ext cx="6671039" cy="10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Helps in identifying feature relationships and possible multicollinearity issues (Ekbote, et al., 2023). </a:t>
          </a:r>
        </a:p>
      </dsp:txBody>
      <dsp:txXfrm>
        <a:off x="0" y="3238665"/>
        <a:ext cx="6671039" cy="10795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186C1-929D-4DF8-98EC-740243C295C0}">
      <dsp:nvSpPr>
        <dsp:cNvPr id="0" name=""/>
        <dsp:cNvSpPr/>
      </dsp:nvSpPr>
      <dsp:spPr>
        <a:xfrm>
          <a:off x="726" y="362148"/>
          <a:ext cx="2835213" cy="170112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Scatter plot reveals most frequently reviewed listings are priced under $150 (Amat-Lefort et al., 2023). </a:t>
          </a:r>
        </a:p>
      </dsp:txBody>
      <dsp:txXfrm>
        <a:off x="726" y="362148"/>
        <a:ext cx="2835213" cy="1701128"/>
      </dsp:txXfrm>
    </dsp:sp>
    <dsp:sp modelId="{90635669-ECE5-4D62-BAB0-2D84A3678CC5}">
      <dsp:nvSpPr>
        <dsp:cNvPr id="0" name=""/>
        <dsp:cNvSpPr/>
      </dsp:nvSpPr>
      <dsp:spPr>
        <a:xfrm>
          <a:off x="3119461" y="362148"/>
          <a:ext cx="2835213" cy="170112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Entire home/apartment listings dominate across review volumes. </a:t>
          </a:r>
        </a:p>
      </dsp:txBody>
      <dsp:txXfrm>
        <a:off x="3119461" y="362148"/>
        <a:ext cx="2835213" cy="1701128"/>
      </dsp:txXfrm>
    </dsp:sp>
    <dsp:sp modelId="{58858A75-20E0-4D57-8CEB-CC9C3FFCB4C2}">
      <dsp:nvSpPr>
        <dsp:cNvPr id="0" name=""/>
        <dsp:cNvSpPr/>
      </dsp:nvSpPr>
      <dsp:spPr>
        <a:xfrm>
          <a:off x="726" y="2346798"/>
          <a:ext cx="2835213" cy="170112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Higher-priced listings generally receive fewer monthly reviews.</a:t>
          </a:r>
        </a:p>
      </dsp:txBody>
      <dsp:txXfrm>
        <a:off x="726" y="2346798"/>
        <a:ext cx="2835213" cy="1701128"/>
      </dsp:txXfrm>
    </dsp:sp>
    <dsp:sp modelId="{3328DA39-247A-4CF9-892E-B101173B9FE3}">
      <dsp:nvSpPr>
        <dsp:cNvPr id="0" name=""/>
        <dsp:cNvSpPr/>
      </dsp:nvSpPr>
      <dsp:spPr>
        <a:xfrm>
          <a:off x="3119461" y="2346798"/>
          <a:ext cx="2835213" cy="1701128"/>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Indicates that affordability and value-for-money influence user engagement (Amat-Lefort et al., 2023). </a:t>
          </a:r>
        </a:p>
      </dsp:txBody>
      <dsp:txXfrm>
        <a:off x="3119461" y="2346798"/>
        <a:ext cx="2835213" cy="17011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73849-3EA8-4CB2-85E3-653914547B29}">
      <dsp:nvSpPr>
        <dsp:cNvPr id="0" name=""/>
        <dsp:cNvSpPr/>
      </dsp:nvSpPr>
      <dsp:spPr>
        <a:xfrm>
          <a:off x="0" y="4713"/>
          <a:ext cx="10068339" cy="105183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a:t>Applied KMeans clustering on latitude and longitude for spatial segmentation (VS et al., 2024)</a:t>
          </a:r>
        </a:p>
      </dsp:txBody>
      <dsp:txXfrm>
        <a:off x="51346" y="56059"/>
        <a:ext cx="9965647" cy="949138"/>
      </dsp:txXfrm>
    </dsp:sp>
    <dsp:sp modelId="{2219998D-A0CC-425F-8315-161354540BE7}">
      <dsp:nvSpPr>
        <dsp:cNvPr id="0" name=""/>
        <dsp:cNvSpPr/>
      </dsp:nvSpPr>
      <dsp:spPr>
        <a:xfrm>
          <a:off x="0" y="1140063"/>
          <a:ext cx="10068339" cy="105183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a:t>Identified distinct clusters matching NYC borough boundaries (VS et al., 2024)</a:t>
          </a:r>
        </a:p>
      </dsp:txBody>
      <dsp:txXfrm>
        <a:off x="51346" y="1191409"/>
        <a:ext cx="9965647" cy="949138"/>
      </dsp:txXfrm>
    </dsp:sp>
    <dsp:sp modelId="{31ED6148-A1D5-42A1-BDE6-9468E7E7CA2F}">
      <dsp:nvSpPr>
        <dsp:cNvPr id="0" name=""/>
        <dsp:cNvSpPr/>
      </dsp:nvSpPr>
      <dsp:spPr>
        <a:xfrm>
          <a:off x="0" y="2275414"/>
          <a:ext cx="10068339" cy="105183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a:t>Geospatial clusters validate neighborhood-based pricing and room-type trends (VS et al., 2024)</a:t>
          </a:r>
        </a:p>
      </dsp:txBody>
      <dsp:txXfrm>
        <a:off x="51346" y="2326760"/>
        <a:ext cx="9965647" cy="949138"/>
      </dsp:txXfrm>
    </dsp:sp>
    <dsp:sp modelId="{2F5E6AC0-3D13-4283-9ED0-71527FBCC20F}">
      <dsp:nvSpPr>
        <dsp:cNvPr id="0" name=""/>
        <dsp:cNvSpPr/>
      </dsp:nvSpPr>
      <dsp:spPr>
        <a:xfrm>
          <a:off x="0" y="3410764"/>
          <a:ext cx="10068339" cy="1051830"/>
        </a:xfrm>
        <a:prstGeom prst="round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a:t>Clustering and visualisation were performed using advanced Python techniques (Achanta and Boina, 2023)</a:t>
          </a:r>
        </a:p>
      </dsp:txBody>
      <dsp:txXfrm>
        <a:off x="51346" y="3462110"/>
        <a:ext cx="9965647" cy="9491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6B020-8C13-4226-A246-8000EC7B7775}">
      <dsp:nvSpPr>
        <dsp:cNvPr id="0" name=""/>
        <dsp:cNvSpPr/>
      </dsp:nvSpPr>
      <dsp:spPr>
        <a:xfrm>
          <a:off x="844231" y="0"/>
          <a:ext cx="9567956" cy="514316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92DF56-EE21-4109-8A6D-CE67ADEE13B3}">
      <dsp:nvSpPr>
        <dsp:cNvPr id="0" name=""/>
        <dsp:cNvSpPr/>
      </dsp:nvSpPr>
      <dsp:spPr>
        <a:xfrm>
          <a:off x="5633" y="1542950"/>
          <a:ext cx="2709675" cy="20572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Manhattan listings show the highest average prices across all room types (Li and Srinivasan, 2019)</a:t>
          </a:r>
          <a:endParaRPr lang="en-IN" sz="2200" kern="1200"/>
        </a:p>
      </dsp:txBody>
      <dsp:txXfrm>
        <a:off x="106060" y="1643377"/>
        <a:ext cx="2508821" cy="1856413"/>
      </dsp:txXfrm>
    </dsp:sp>
    <dsp:sp modelId="{5A8EA5FA-E3BE-4171-8E42-2AA805509C80}">
      <dsp:nvSpPr>
        <dsp:cNvPr id="0" name=""/>
        <dsp:cNvSpPr/>
      </dsp:nvSpPr>
      <dsp:spPr>
        <a:xfrm>
          <a:off x="2850792" y="1542950"/>
          <a:ext cx="2709675" cy="20572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Private rooms are more common in Brooklyn, Queens, and Bronx (Ding et al., 2023)</a:t>
          </a:r>
          <a:endParaRPr lang="en-IN" sz="2200" kern="1200"/>
        </a:p>
      </dsp:txBody>
      <dsp:txXfrm>
        <a:off x="2951219" y="1643377"/>
        <a:ext cx="2508821" cy="1856413"/>
      </dsp:txXfrm>
    </dsp:sp>
    <dsp:sp modelId="{EF2CC9D1-AF34-4AEC-BB09-9FB281D2B494}">
      <dsp:nvSpPr>
        <dsp:cNvPr id="0" name=""/>
        <dsp:cNvSpPr/>
      </dsp:nvSpPr>
      <dsp:spPr>
        <a:xfrm>
          <a:off x="5695951" y="1542950"/>
          <a:ext cx="2709675" cy="20572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Listings with frequent reviews tend to be mid-priced and more popular (</a:t>
          </a:r>
          <a:r>
            <a:rPr lang="en-US" sz="2200" kern="1200" dirty="0" err="1"/>
            <a:t>Amat-Lefort</a:t>
          </a:r>
          <a:r>
            <a:rPr lang="en-US" sz="2200" kern="1200" dirty="0"/>
            <a:t> et al., 2023)</a:t>
          </a:r>
          <a:endParaRPr lang="en-IN" sz="2200" kern="1200" dirty="0"/>
        </a:p>
      </dsp:txBody>
      <dsp:txXfrm>
        <a:off x="5796378" y="1643377"/>
        <a:ext cx="2508821" cy="1856413"/>
      </dsp:txXfrm>
    </dsp:sp>
    <dsp:sp modelId="{0BFDF6B5-CBF0-4A01-9054-7A22067DFD54}">
      <dsp:nvSpPr>
        <dsp:cNvPr id="0" name=""/>
        <dsp:cNvSpPr/>
      </dsp:nvSpPr>
      <dsp:spPr>
        <a:xfrm>
          <a:off x="8541110" y="1542950"/>
          <a:ext cx="2709675" cy="20572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Availability patterns vary widely, with some listings active year-round (Ding, Niu and Choo, 2023)</a:t>
          </a:r>
          <a:endParaRPr lang="en-IN" sz="2200" kern="1200"/>
        </a:p>
      </dsp:txBody>
      <dsp:txXfrm>
        <a:off x="8641537" y="1643377"/>
        <a:ext cx="2508821" cy="185641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0DF51-0BD7-49C4-8773-3260187C71AC}">
      <dsp:nvSpPr>
        <dsp:cNvPr id="0" name=""/>
        <dsp:cNvSpPr/>
      </dsp:nvSpPr>
      <dsp:spPr>
        <a:xfrm>
          <a:off x="-5543908" y="-848768"/>
          <a:ext cx="6600840" cy="6600840"/>
        </a:xfrm>
        <a:prstGeom prst="blockArc">
          <a:avLst>
            <a:gd name="adj1" fmla="val 18900000"/>
            <a:gd name="adj2" fmla="val 2700000"/>
            <a:gd name="adj3" fmla="val 327"/>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080B89-4676-4ABF-B69F-153BA59E4365}">
      <dsp:nvSpPr>
        <dsp:cNvPr id="0" name=""/>
        <dsp:cNvSpPr/>
      </dsp:nvSpPr>
      <dsp:spPr>
        <a:xfrm>
          <a:off x="553296" y="376966"/>
          <a:ext cx="9910029" cy="75432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9874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a:t>Hosts located in Manhattan can charge premium rates (Li and Srinivasan, 2019)</a:t>
          </a:r>
          <a:endParaRPr lang="en-IN" sz="2500" kern="1200"/>
        </a:p>
      </dsp:txBody>
      <dsp:txXfrm>
        <a:off x="553296" y="376966"/>
        <a:ext cx="9910029" cy="754324"/>
      </dsp:txXfrm>
    </dsp:sp>
    <dsp:sp modelId="{72970A01-2A8B-421F-A23E-CB74F3ACBEEC}">
      <dsp:nvSpPr>
        <dsp:cNvPr id="0" name=""/>
        <dsp:cNvSpPr/>
      </dsp:nvSpPr>
      <dsp:spPr>
        <a:xfrm>
          <a:off x="81843" y="282675"/>
          <a:ext cx="942905" cy="942905"/>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91080108-210C-48E9-8A8A-5C4527B19152}">
      <dsp:nvSpPr>
        <dsp:cNvPr id="0" name=""/>
        <dsp:cNvSpPr/>
      </dsp:nvSpPr>
      <dsp:spPr>
        <a:xfrm>
          <a:off x="985767" y="1508648"/>
          <a:ext cx="9477557" cy="75432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9874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a:t>Maintaining high availability increases search visibility and bookings (Ding et al., 2023)</a:t>
          </a:r>
          <a:endParaRPr lang="en-IN" sz="2500" kern="1200"/>
        </a:p>
      </dsp:txBody>
      <dsp:txXfrm>
        <a:off x="985767" y="1508648"/>
        <a:ext cx="9477557" cy="754324"/>
      </dsp:txXfrm>
    </dsp:sp>
    <dsp:sp modelId="{13B0323B-B3AC-4728-B5C4-FFE2EDA95949}">
      <dsp:nvSpPr>
        <dsp:cNvPr id="0" name=""/>
        <dsp:cNvSpPr/>
      </dsp:nvSpPr>
      <dsp:spPr>
        <a:xfrm>
          <a:off x="514315" y="1414358"/>
          <a:ext cx="942905" cy="942905"/>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DCE66228-A4D2-409D-8880-221E65567C5F}">
      <dsp:nvSpPr>
        <dsp:cNvPr id="0" name=""/>
        <dsp:cNvSpPr/>
      </dsp:nvSpPr>
      <dsp:spPr>
        <a:xfrm>
          <a:off x="985767" y="2640331"/>
          <a:ext cx="9477557" cy="75432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9874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a:t>Listings with frequent, positive reviews build guest trust and improve occupancy (Amat-Lefort et al., 2023)</a:t>
          </a:r>
          <a:endParaRPr lang="en-IN" sz="2500" kern="1200"/>
        </a:p>
      </dsp:txBody>
      <dsp:txXfrm>
        <a:off x="985767" y="2640331"/>
        <a:ext cx="9477557" cy="754324"/>
      </dsp:txXfrm>
    </dsp:sp>
    <dsp:sp modelId="{50CC473A-B431-4C7C-99AA-BF8D1604D40E}">
      <dsp:nvSpPr>
        <dsp:cNvPr id="0" name=""/>
        <dsp:cNvSpPr/>
      </dsp:nvSpPr>
      <dsp:spPr>
        <a:xfrm>
          <a:off x="514315" y="2546040"/>
          <a:ext cx="942905" cy="942905"/>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 modelId="{501F55C3-5AC1-4106-AAE4-EED70CD2847F}">
      <dsp:nvSpPr>
        <dsp:cNvPr id="0" name=""/>
        <dsp:cNvSpPr/>
      </dsp:nvSpPr>
      <dsp:spPr>
        <a:xfrm>
          <a:off x="553296" y="3772013"/>
          <a:ext cx="9910029" cy="754324"/>
        </a:xfrm>
        <a:prstGeom prst="rect">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9874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a:t>Room type and location strategies should be tailored for target demographics (VS et al., 2024)</a:t>
          </a:r>
          <a:endParaRPr lang="en-IN" sz="2500" kern="1200"/>
        </a:p>
      </dsp:txBody>
      <dsp:txXfrm>
        <a:off x="553296" y="3772013"/>
        <a:ext cx="9910029" cy="754324"/>
      </dsp:txXfrm>
    </dsp:sp>
    <dsp:sp modelId="{E8E82534-BEAF-4CA1-B23D-2D1E2F7C41B4}">
      <dsp:nvSpPr>
        <dsp:cNvPr id="0" name=""/>
        <dsp:cNvSpPr/>
      </dsp:nvSpPr>
      <dsp:spPr>
        <a:xfrm>
          <a:off x="81843" y="3677723"/>
          <a:ext cx="942905" cy="942905"/>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83748-E695-4927-AC87-1B95A6CBDF92}">
      <dsp:nvSpPr>
        <dsp:cNvPr id="0" name=""/>
        <dsp:cNvSpPr/>
      </dsp:nvSpPr>
      <dsp:spPr>
        <a:xfrm>
          <a:off x="0" y="640"/>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CBFE03A5-A5DC-45C3-B614-7DD14617F7E0}">
      <dsp:nvSpPr>
        <dsp:cNvPr id="0" name=""/>
        <dsp:cNvSpPr/>
      </dsp:nvSpPr>
      <dsp:spPr>
        <a:xfrm>
          <a:off x="0" y="640"/>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Achanta, A. and </a:t>
          </a:r>
          <a:r>
            <a:rPr lang="en-GB" sz="1100" kern="1200" dirty="0" err="1"/>
            <a:t>Boina</a:t>
          </a:r>
          <a:r>
            <a:rPr lang="en-GB" sz="1100" kern="1200" dirty="0"/>
            <a:t>, R., 2023. Advanced techniques in Python for effective data visualization. </a:t>
          </a:r>
          <a:r>
            <a:rPr lang="en-IN" sz="1100" i="1" kern="1200" dirty="0"/>
            <a:t>International Journal of Science and Research (IJSR)</a:t>
          </a:r>
          <a:r>
            <a:rPr lang="en-IN" sz="1100" kern="1200" dirty="0"/>
            <a:t>, </a:t>
          </a:r>
          <a:r>
            <a:rPr lang="en-IN" sz="1100" i="1" kern="1200" dirty="0"/>
            <a:t>12</a:t>
          </a:r>
          <a:r>
            <a:rPr lang="en-IN" sz="1100" kern="1200" dirty="0"/>
            <a:t>(12), pp.1919-1926. </a:t>
          </a:r>
          <a:r>
            <a:rPr lang="en-IN" sz="1100" u="sng" kern="1200" dirty="0">
              <a:hlinkClick xmlns:r="http://schemas.openxmlformats.org/officeDocument/2006/relationships" r:id="rId1"/>
            </a:rPr>
            <a:t>https://www.researchgate.net/profile/Alekhya-Achanta-2/publication/377331587_Advanced_Techniques_in_Python_for_Effective_Data_Visualization/links/65b13d598c1a4a6d1d1c7782/Advanced-Techniques-in-Python-for-Effective-Data-Visualization.pdf</a:t>
          </a:r>
          <a:r>
            <a:rPr lang="en-IN" sz="1100" kern="1200" dirty="0"/>
            <a:t> </a:t>
          </a:r>
        </a:p>
      </dsp:txBody>
      <dsp:txXfrm>
        <a:off x="0" y="640"/>
        <a:ext cx="11027465" cy="582707"/>
      </dsp:txXfrm>
    </dsp:sp>
    <dsp:sp modelId="{7D2A2717-9083-46A2-8EDF-99541D8B01CF}">
      <dsp:nvSpPr>
        <dsp:cNvPr id="0" name=""/>
        <dsp:cNvSpPr/>
      </dsp:nvSpPr>
      <dsp:spPr>
        <a:xfrm>
          <a:off x="0" y="583348"/>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5B1211E9-7740-48A3-9659-32F766B7639C}">
      <dsp:nvSpPr>
        <dsp:cNvPr id="0" name=""/>
        <dsp:cNvSpPr/>
      </dsp:nvSpPr>
      <dsp:spPr>
        <a:xfrm>
          <a:off x="0" y="583348"/>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err="1"/>
            <a:t>Amat-Lefort</a:t>
          </a:r>
          <a:r>
            <a:rPr lang="en-GB" sz="1050" kern="1200" dirty="0"/>
            <a:t>, N., </a:t>
          </a:r>
          <a:r>
            <a:rPr lang="en-GB" sz="1050" kern="1200" dirty="0" err="1"/>
            <a:t>Barravecchia</a:t>
          </a:r>
          <a:r>
            <a:rPr lang="en-GB" sz="1050" kern="1200" dirty="0"/>
            <a:t>, F. and </a:t>
          </a:r>
          <a:r>
            <a:rPr lang="en-GB" sz="1050" kern="1200" dirty="0" err="1"/>
            <a:t>Mastrogiacomo</a:t>
          </a:r>
          <a:r>
            <a:rPr lang="en-GB" sz="1050" kern="1200" dirty="0"/>
            <a:t>, L., 2023. Quality 4.0: big data analytics to explore service quality attributes and their relation to user sentiment in Airbnb reviews. </a:t>
          </a:r>
          <a:r>
            <a:rPr lang="en-IN" sz="1050" i="1" kern="1200" dirty="0"/>
            <a:t>International Journal of Quality &amp; Reliability Management</a:t>
          </a:r>
          <a:r>
            <a:rPr lang="en-IN" sz="1050" kern="1200" dirty="0"/>
            <a:t>, </a:t>
          </a:r>
          <a:r>
            <a:rPr lang="en-IN" sz="1050" i="1" kern="1200" dirty="0"/>
            <a:t>40</a:t>
          </a:r>
          <a:r>
            <a:rPr lang="en-IN" sz="1050" kern="1200" dirty="0"/>
            <a:t>(4), pp.990-1008. </a:t>
          </a:r>
          <a:r>
            <a:rPr lang="en-IN" sz="1050" u="sng" kern="1200" dirty="0">
              <a:hlinkClick xmlns:r="http://schemas.openxmlformats.org/officeDocument/2006/relationships" r:id="rId2"/>
            </a:rPr>
            <a:t>https://www.qualityengineering.polito.it/content/download/854/4778/file/Quality%204.0%20big%20data%20analytics%20to%20explore%20service%20quality%20attributes%20and%20their%20relation%20to%20user%20sentiment%20in%20Airbnb%20reviews.pdf</a:t>
          </a:r>
          <a:r>
            <a:rPr lang="en-IN" sz="1050" kern="1200" dirty="0"/>
            <a:t> </a:t>
          </a:r>
        </a:p>
      </dsp:txBody>
      <dsp:txXfrm>
        <a:off x="0" y="583348"/>
        <a:ext cx="11027465" cy="582707"/>
      </dsp:txXfrm>
    </dsp:sp>
    <dsp:sp modelId="{A6B1D248-F996-4998-B86E-B8254AB8F3E5}">
      <dsp:nvSpPr>
        <dsp:cNvPr id="0" name=""/>
        <dsp:cNvSpPr/>
      </dsp:nvSpPr>
      <dsp:spPr>
        <a:xfrm>
          <a:off x="0" y="1166056"/>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727BBF12-E6DA-4BE4-AF9B-A2633022CE87}">
      <dsp:nvSpPr>
        <dsp:cNvPr id="0" name=""/>
        <dsp:cNvSpPr/>
      </dsp:nvSpPr>
      <dsp:spPr>
        <a:xfrm>
          <a:off x="0" y="1166056"/>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t>Ding, K., </a:t>
          </a:r>
          <a:r>
            <a:rPr lang="en-GB" sz="1050" kern="1200" dirty="0" err="1"/>
            <a:t>Niu</a:t>
          </a:r>
          <a:r>
            <a:rPr lang="en-GB" sz="1050" kern="1200" dirty="0"/>
            <a:t>, Y. and Choo, W.C., 2023. The evolution of Airbnb research: A systematic literature review using structural topic </a:t>
          </a:r>
          <a:r>
            <a:rPr lang="en-GB" sz="1050" kern="1200" dirty="0" err="1"/>
            <a:t>modeling</a:t>
          </a:r>
          <a:r>
            <a:rPr lang="en-GB" sz="1050" kern="1200" dirty="0"/>
            <a:t>. </a:t>
          </a:r>
          <a:r>
            <a:rPr lang="en-IN" sz="1050" i="1" kern="1200" dirty="0" err="1"/>
            <a:t>Heliyon</a:t>
          </a:r>
          <a:r>
            <a:rPr lang="en-IN" sz="1050" kern="1200" dirty="0"/>
            <a:t>, </a:t>
          </a:r>
          <a:r>
            <a:rPr lang="en-IN" sz="1050" i="1" kern="1200" dirty="0"/>
            <a:t>9</a:t>
          </a:r>
          <a:r>
            <a:rPr lang="en-IN" sz="1050" kern="1200" dirty="0"/>
            <a:t>(6). </a:t>
          </a:r>
          <a:r>
            <a:rPr lang="en-IN" sz="1050" u="sng" kern="1200" dirty="0">
              <a:hlinkClick xmlns:r="http://schemas.openxmlformats.org/officeDocument/2006/relationships" r:id="rId3"/>
            </a:rPr>
            <a:t>https://www.cell.com/heliyon/pdf/S2405-8440(23)04298-6.pdf</a:t>
          </a:r>
          <a:r>
            <a:rPr lang="en-IN" sz="1050" kern="1200" dirty="0"/>
            <a:t> </a:t>
          </a:r>
        </a:p>
      </dsp:txBody>
      <dsp:txXfrm>
        <a:off x="0" y="1166056"/>
        <a:ext cx="11027465" cy="582707"/>
      </dsp:txXfrm>
    </dsp:sp>
    <dsp:sp modelId="{4A2BA90C-D768-49D3-853E-499DCD84D3A5}">
      <dsp:nvSpPr>
        <dsp:cNvPr id="0" name=""/>
        <dsp:cNvSpPr/>
      </dsp:nvSpPr>
      <dsp:spPr>
        <a:xfrm>
          <a:off x="0" y="1748764"/>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B7DD172-88E6-4561-9E7F-F149E21335BF}">
      <dsp:nvSpPr>
        <dsp:cNvPr id="0" name=""/>
        <dsp:cNvSpPr/>
      </dsp:nvSpPr>
      <dsp:spPr>
        <a:xfrm>
          <a:off x="0" y="1748764"/>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err="1"/>
            <a:t>Ekbote</a:t>
          </a:r>
          <a:r>
            <a:rPr lang="en-GB" sz="1000" kern="1200" dirty="0"/>
            <a:t>, N., </a:t>
          </a:r>
          <a:r>
            <a:rPr lang="en-GB" sz="1000" kern="1200" dirty="0" err="1"/>
            <a:t>Dhanshetti</a:t>
          </a:r>
          <a:r>
            <a:rPr lang="en-GB" sz="1000" kern="1200" dirty="0"/>
            <a:t>, P. and </a:t>
          </a:r>
          <a:r>
            <a:rPr lang="en-GB" sz="1000" kern="1200" dirty="0" err="1"/>
            <a:t>Sakhrekar</a:t>
          </a:r>
          <a:r>
            <a:rPr lang="en-GB" sz="1000" kern="1200" dirty="0"/>
            <a:t>, S., 2023. TECHNIQUES OF EXPLORATORY DATA ANALYSIS. </a:t>
          </a:r>
          <a:r>
            <a:rPr lang="en-IN" sz="1000" i="1" kern="1200" dirty="0"/>
            <a:t>Madhya Pradesh Journal of Social Sciences</a:t>
          </a:r>
          <a:r>
            <a:rPr lang="en-IN" sz="1000" kern="1200" dirty="0"/>
            <a:t>, </a:t>
          </a:r>
          <a:r>
            <a:rPr lang="en-IN" sz="1000" i="1" kern="1200" dirty="0"/>
            <a:t>28</a:t>
          </a:r>
          <a:r>
            <a:rPr lang="en-IN" sz="1000" kern="1200" dirty="0"/>
            <a:t>(2). </a:t>
          </a:r>
          <a:r>
            <a:rPr lang="en-IN" sz="1000" u="sng" kern="1200" dirty="0">
              <a:hlinkClick xmlns:r="http://schemas.openxmlformats.org/officeDocument/2006/relationships" r:id="rId4"/>
            </a:rPr>
            <a:t>https://www.researchgate.net/profile/Prapti-Dhanshetti/publication/374674185_Techniques_of_Exploratory_Data_Analysis/links/6528e3141a05311a23fbb80c/Techniques-of-Exploratory-Data-Analysis.pdf</a:t>
          </a:r>
          <a:r>
            <a:rPr lang="en-IN" sz="1000" kern="1200" dirty="0"/>
            <a:t> </a:t>
          </a:r>
        </a:p>
      </dsp:txBody>
      <dsp:txXfrm>
        <a:off x="0" y="1748764"/>
        <a:ext cx="11027465" cy="582707"/>
      </dsp:txXfrm>
    </dsp:sp>
    <dsp:sp modelId="{D9E26689-9309-4D77-B898-CE2661A892DF}">
      <dsp:nvSpPr>
        <dsp:cNvPr id="0" name=""/>
        <dsp:cNvSpPr/>
      </dsp:nvSpPr>
      <dsp:spPr>
        <a:xfrm>
          <a:off x="0" y="2331472"/>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D6DC8711-7BEA-4337-A51F-6A6D32E5FABD}">
      <dsp:nvSpPr>
        <dsp:cNvPr id="0" name=""/>
        <dsp:cNvSpPr/>
      </dsp:nvSpPr>
      <dsp:spPr>
        <a:xfrm>
          <a:off x="0" y="2331472"/>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Guo, M., Wang, Y., Yang, Q., Li, R., Zhao, Y., Li, C., Zhu, M., Cui, Y., Jiang, X., Sheng, S. and Li, Q., 2023. Normal workflow and key strategies for data cleaning toward real-world data. </a:t>
          </a:r>
          <a:r>
            <a:rPr lang="en-IN" sz="1000" i="1" kern="1200" dirty="0"/>
            <a:t>Interactive journal of medical research</a:t>
          </a:r>
          <a:r>
            <a:rPr lang="en-IN" sz="1000" kern="1200" dirty="0"/>
            <a:t>, </a:t>
          </a:r>
          <a:r>
            <a:rPr lang="en-IN" sz="1000" i="1" kern="1200" dirty="0"/>
            <a:t>12</a:t>
          </a:r>
          <a:r>
            <a:rPr lang="en-IN" sz="1000" kern="1200" dirty="0"/>
            <a:t>(1), p.e44310. </a:t>
          </a:r>
          <a:r>
            <a:rPr lang="en-IN" sz="1000" u="sng" kern="1200" dirty="0">
              <a:hlinkClick xmlns:r="http://schemas.openxmlformats.org/officeDocument/2006/relationships" r:id="rId5"/>
            </a:rPr>
            <a:t>https://i-jmr.org/2023/1/e44310/</a:t>
          </a:r>
          <a:r>
            <a:rPr lang="en-IN" sz="1000" kern="1200" dirty="0"/>
            <a:t> </a:t>
          </a:r>
        </a:p>
      </dsp:txBody>
      <dsp:txXfrm>
        <a:off x="0" y="2331472"/>
        <a:ext cx="11027465" cy="582707"/>
      </dsp:txXfrm>
    </dsp:sp>
    <dsp:sp modelId="{FE173E5A-11AF-435B-8ED2-8DB6BA5C88A8}">
      <dsp:nvSpPr>
        <dsp:cNvPr id="0" name=""/>
        <dsp:cNvSpPr/>
      </dsp:nvSpPr>
      <dsp:spPr>
        <a:xfrm>
          <a:off x="0" y="2914179"/>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E8461C3-A1F5-4613-ADE4-FD23C513B58F}">
      <dsp:nvSpPr>
        <dsp:cNvPr id="0" name=""/>
        <dsp:cNvSpPr/>
      </dsp:nvSpPr>
      <dsp:spPr>
        <a:xfrm>
          <a:off x="0" y="2914179"/>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err="1"/>
            <a:t>Konasani</a:t>
          </a:r>
          <a:r>
            <a:rPr lang="en-GB" sz="1050" kern="1200" dirty="0"/>
            <a:t>, V.R., 2019. </a:t>
          </a:r>
          <a:r>
            <a:rPr lang="en-GB" sz="1050" i="1" kern="1200" dirty="0"/>
            <a:t>AB_NYC_2019.csv [Data set]</a:t>
          </a:r>
          <a:r>
            <a:rPr lang="en-GB" sz="1050" kern="1200" dirty="0"/>
            <a:t>. Kaggle. </a:t>
          </a:r>
          <a:r>
            <a:rPr lang="en-GB" sz="1050" u="sng" kern="1200" dirty="0">
              <a:hlinkClick xmlns:r="http://schemas.openxmlformats.org/officeDocument/2006/relationships" r:id="rId6"/>
            </a:rPr>
            <a:t>https://www.kaggle.com/datasets/venkatreddykonasani/ab-nyc-2019csv</a:t>
          </a:r>
          <a:r>
            <a:rPr lang="en-GB" sz="1050" kern="1200" dirty="0"/>
            <a:t> </a:t>
          </a:r>
          <a:endParaRPr lang="en-IN" sz="1050" kern="1200" dirty="0"/>
        </a:p>
      </dsp:txBody>
      <dsp:txXfrm>
        <a:off x="0" y="2914179"/>
        <a:ext cx="11027465" cy="582707"/>
      </dsp:txXfrm>
    </dsp:sp>
    <dsp:sp modelId="{A22DE346-5B05-4FAD-BC27-9CDBABB5D208}">
      <dsp:nvSpPr>
        <dsp:cNvPr id="0" name=""/>
        <dsp:cNvSpPr/>
      </dsp:nvSpPr>
      <dsp:spPr>
        <a:xfrm>
          <a:off x="0" y="3496887"/>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4D8A4AC-23FA-4294-A0F3-9F349C707F4B}">
      <dsp:nvSpPr>
        <dsp:cNvPr id="0" name=""/>
        <dsp:cNvSpPr/>
      </dsp:nvSpPr>
      <dsp:spPr>
        <a:xfrm>
          <a:off x="0" y="3496887"/>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t>Kwak, S.K. and Kim, J.H., 2017. Statistical data preparation: management of missing values and outliers. </a:t>
          </a:r>
          <a:r>
            <a:rPr lang="en-IN" sz="1050" i="1" kern="1200" dirty="0"/>
            <a:t>Korean journal of </a:t>
          </a:r>
          <a:r>
            <a:rPr lang="en-IN" sz="1050" i="1" kern="1200" dirty="0" err="1"/>
            <a:t>anesthesiology</a:t>
          </a:r>
          <a:r>
            <a:rPr lang="en-IN" sz="1050" kern="1200" dirty="0"/>
            <a:t>, </a:t>
          </a:r>
          <a:r>
            <a:rPr lang="en-IN" sz="1050" i="1" kern="1200" dirty="0"/>
            <a:t>70</a:t>
          </a:r>
          <a:r>
            <a:rPr lang="en-IN" sz="1050" kern="1200" dirty="0"/>
            <a:t>(4), p.407. </a:t>
          </a:r>
          <a:r>
            <a:rPr lang="en-IN" sz="1050" u="sng" kern="1200" dirty="0">
              <a:hlinkClick xmlns:r="http://schemas.openxmlformats.org/officeDocument/2006/relationships" r:id="rId7"/>
            </a:rPr>
            <a:t>https://synapse.koreamed.org/pdf/10.4097/kjae.2017.70.4.407</a:t>
          </a:r>
          <a:r>
            <a:rPr lang="en-IN" sz="1050" kern="1200" dirty="0"/>
            <a:t> </a:t>
          </a:r>
        </a:p>
      </dsp:txBody>
      <dsp:txXfrm>
        <a:off x="0" y="3496887"/>
        <a:ext cx="11027465" cy="582707"/>
      </dsp:txXfrm>
    </dsp:sp>
    <dsp:sp modelId="{B7AC77D6-A92C-4B5E-B29F-B5CFF065F082}">
      <dsp:nvSpPr>
        <dsp:cNvPr id="0" name=""/>
        <dsp:cNvSpPr/>
      </dsp:nvSpPr>
      <dsp:spPr>
        <a:xfrm>
          <a:off x="0" y="4079595"/>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480C77B-8C69-4ADD-856F-8C9A2FA6037F}">
      <dsp:nvSpPr>
        <dsp:cNvPr id="0" name=""/>
        <dsp:cNvSpPr/>
      </dsp:nvSpPr>
      <dsp:spPr>
        <a:xfrm>
          <a:off x="0" y="4079595"/>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t>Li, H. and Srinivasan, K., 2019. Competitive dynamics in the sharing economy: An analysis in the context of Airbnb and hotels. </a:t>
          </a:r>
          <a:r>
            <a:rPr lang="en-IN" sz="1050" i="1" kern="1200" dirty="0"/>
            <a:t>Marketing Science</a:t>
          </a:r>
          <a:r>
            <a:rPr lang="en-IN" sz="1050" kern="1200" dirty="0"/>
            <a:t>, </a:t>
          </a:r>
          <a:r>
            <a:rPr lang="en-IN" sz="1050" i="1" kern="1200" dirty="0"/>
            <a:t>38</a:t>
          </a:r>
          <a:r>
            <a:rPr lang="en-IN" sz="1050" kern="1200" dirty="0"/>
            <a:t>(3), pp.365-391. </a:t>
          </a:r>
          <a:r>
            <a:rPr lang="en-IN" sz="1050" u="sng" kern="1200" dirty="0">
              <a:hlinkClick xmlns:r="http://schemas.openxmlformats.org/officeDocument/2006/relationships" r:id="rId8"/>
            </a:rPr>
            <a:t>https://hub.hku.hk/bitstream/10722/315301/1/content.pdf?accept=1</a:t>
          </a:r>
          <a:r>
            <a:rPr lang="en-IN" sz="1050" kern="1200" dirty="0"/>
            <a:t> </a:t>
          </a:r>
        </a:p>
      </dsp:txBody>
      <dsp:txXfrm>
        <a:off x="0" y="4079595"/>
        <a:ext cx="11027465" cy="582707"/>
      </dsp:txXfrm>
    </dsp:sp>
    <dsp:sp modelId="{470CA69F-B6A8-47BE-AB72-36B025D2C2D2}">
      <dsp:nvSpPr>
        <dsp:cNvPr id="0" name=""/>
        <dsp:cNvSpPr/>
      </dsp:nvSpPr>
      <dsp:spPr>
        <a:xfrm>
          <a:off x="0" y="4662303"/>
          <a:ext cx="11027465" cy="0"/>
        </a:xfrm>
        <a:prstGeom prst="lin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1">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B437362A-D338-4CC9-B737-96EFA9709359}">
      <dsp:nvSpPr>
        <dsp:cNvPr id="0" name=""/>
        <dsp:cNvSpPr/>
      </dsp:nvSpPr>
      <dsp:spPr>
        <a:xfrm>
          <a:off x="0" y="4662303"/>
          <a:ext cx="11027465" cy="58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dirty="0"/>
            <a:t>VS, P.K., A</a:t>
          </a:r>
          <a:r>
            <a:rPr lang="en-GB" sz="1000" kern="1200" dirty="0"/>
            <a:t>braham, S., Thomas, M.S., Nishad, A. and Jose, B., 2024. Geospatial Consistency in Clustering: Assessing Latitude and Longitude Stability. </a:t>
          </a:r>
          <a:r>
            <a:rPr lang="en-IN" sz="1000" i="1" kern="1200" dirty="0"/>
            <a:t>INTERNATIONAL JOURNAL OF COMPUTERS AND THEIR APPLICATIONS</a:t>
          </a:r>
          <a:r>
            <a:rPr lang="en-IN" sz="1000" kern="1200" dirty="0"/>
            <a:t>, p.267. </a:t>
          </a:r>
          <a:r>
            <a:rPr lang="en-IN" sz="1000" u="sng" kern="1200" dirty="0">
              <a:hlinkClick xmlns:r="http://schemas.openxmlformats.org/officeDocument/2006/relationships" r:id="rId9"/>
            </a:rPr>
            <a:t>https://www.academia.edu/download/120415601/Analysis_of_Security_Challenges_in_Cloud_Computing_Adoption_for_the_Banking_Sector_IJCA_2024.pdf#page=51</a:t>
          </a:r>
          <a:r>
            <a:rPr lang="en-IN" sz="1000" kern="1200" dirty="0"/>
            <a:t> </a:t>
          </a:r>
          <a:endParaRPr lang="en-IN" sz="700" kern="1200" dirty="0"/>
        </a:p>
      </dsp:txBody>
      <dsp:txXfrm>
        <a:off x="0" y="4662303"/>
        <a:ext cx="11027465" cy="5827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A2613D-87C2-48A0-A019-88C120389B51}" type="datetimeFigureOut">
              <a:rPr lang="en-IN" smtClean="0"/>
              <a:t>28-10-2025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D98987-BC1D-4AFF-979D-8C8921BBB33D}" type="slidenum">
              <a:rPr lang="en-IN" smtClean="0"/>
              <a:t>‹#›</a:t>
            </a:fld>
            <a:endParaRPr lang="en-IN"/>
          </a:p>
        </p:txBody>
      </p:sp>
    </p:spTree>
    <p:extLst>
      <p:ext uri="{BB962C8B-B14F-4D97-AF65-F5344CB8AC3E}">
        <p14:creationId xmlns:p14="http://schemas.microsoft.com/office/powerpoint/2010/main" val="226184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The purpose of the project is to investigate the Airbnb NYC 2019 dataset with the help of Exploration Data Analysis (EDA). The primary objective is to identify significant patterns, resolve the problem of data quality, and make conclusions using both the graphical and statistical approaches. In this regard, the project will take four main steps namely clean and prepare the data; discarding key patterns with EDA techniques, treating missing values and outliers appropriately, and finally, presenting the results in graphs and charts to gain a better insight and make decisions.</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4</a:t>
            </a:fld>
            <a:endParaRPr lang="en-IN"/>
          </a:p>
        </p:txBody>
      </p:sp>
    </p:spTree>
    <p:extLst>
      <p:ext uri="{BB962C8B-B14F-4D97-AF65-F5344CB8AC3E}">
        <p14:creationId xmlns:p14="http://schemas.microsoft.com/office/powerpoint/2010/main" val="1497955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This step involves importing the required Python libraries, including pandas used to work with data, </a:t>
            </a:r>
            <a:r>
              <a:rPr lang="en-GB" sz="1800" dirty="0" err="1">
                <a:effectLst/>
                <a:latin typeface="Calibri" panose="020F0502020204030204" pitchFamily="34" charset="0"/>
                <a:ea typeface="Calibri" panose="020F0502020204030204" pitchFamily="34" charset="0"/>
              </a:rPr>
              <a:t>numpy</a:t>
            </a:r>
            <a:r>
              <a:rPr lang="en-GB" sz="1800" dirty="0">
                <a:effectLst/>
                <a:latin typeface="Calibri" panose="020F0502020204030204" pitchFamily="34" charset="0"/>
                <a:ea typeface="Calibri" panose="020F0502020204030204" pitchFamily="34" charset="0"/>
              </a:rPr>
              <a:t> used to perform arithmetic operations, matplotlib and seaborn used in visualizing data. Next, we then set the Seaborn style to “</a:t>
            </a:r>
            <a:r>
              <a:rPr lang="en-GB" sz="1800" dirty="0" err="1">
                <a:effectLst/>
                <a:latin typeface="Calibri" panose="020F0502020204030204" pitchFamily="34" charset="0"/>
                <a:ea typeface="Calibri" panose="020F0502020204030204" pitchFamily="34" charset="0"/>
              </a:rPr>
              <a:t>whitegrid</a:t>
            </a:r>
            <a:r>
              <a:rPr lang="en-GB" sz="1800" dirty="0">
                <a:effectLst/>
                <a:latin typeface="Calibri" panose="020F0502020204030204" pitchFamily="34" charset="0"/>
                <a:ea typeface="Calibri" panose="020F0502020204030204" pitchFamily="34" charset="0"/>
              </a:rPr>
              <a:t>” to enhance the readability of our plots. </a:t>
            </a:r>
            <a:r>
              <a:rPr lang="en-GB" sz="1800" dirty="0" err="1">
                <a:effectLst/>
                <a:latin typeface="Calibri" panose="020F0502020204030204" pitchFamily="34" charset="0"/>
                <a:ea typeface="Calibri" panose="020F0502020204030204" pitchFamily="34" charset="0"/>
              </a:rPr>
              <a:t>pd.read_csv</a:t>
            </a:r>
            <a:r>
              <a:rPr lang="en-GB" sz="1800" dirty="0">
                <a:effectLst/>
                <a:latin typeface="Calibri" panose="020F0502020204030204" pitchFamily="34" charset="0"/>
                <a:ea typeface="Calibri" panose="020F0502020204030204" pitchFamily="34" charset="0"/>
              </a:rPr>
              <a:t>() has been used to load the dataset which has been stored in a </a:t>
            </a:r>
            <a:r>
              <a:rPr lang="en-GB" sz="1800" dirty="0" err="1">
                <a:effectLst/>
                <a:latin typeface="Calibri" panose="020F0502020204030204" pitchFamily="34" charset="0"/>
                <a:ea typeface="Calibri" panose="020F0502020204030204" pitchFamily="34" charset="0"/>
              </a:rPr>
              <a:t>DataFrame</a:t>
            </a:r>
            <a:r>
              <a:rPr lang="en-GB" sz="1800" dirty="0">
                <a:effectLst/>
                <a:latin typeface="Calibri" panose="020F0502020204030204" pitchFamily="34" charset="0"/>
                <a:ea typeface="Calibri" panose="020F0502020204030204" pitchFamily="34" charset="0"/>
              </a:rPr>
              <a:t>. In order to obtain a rough idea about the data structure, we can use </a:t>
            </a:r>
            <a:r>
              <a:rPr lang="en-GB" sz="1800" dirty="0" err="1">
                <a:effectLst/>
                <a:latin typeface="Calibri" panose="020F0502020204030204" pitchFamily="34" charset="0"/>
                <a:ea typeface="Calibri" panose="020F0502020204030204" pitchFamily="34" charset="0"/>
              </a:rPr>
              <a:t>df.head</a:t>
            </a:r>
            <a:r>
              <a:rPr lang="en-GB" sz="1800" dirty="0">
                <a:effectLst/>
                <a:latin typeface="Calibri" panose="020F0502020204030204" pitchFamily="34" charset="0"/>
                <a:ea typeface="Calibri" panose="020F0502020204030204" pitchFamily="34" charset="0"/>
              </a:rPr>
              <a:t> to show the first several rows, which will allow us to define the major columns and types of data.</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5</a:t>
            </a:fld>
            <a:endParaRPr lang="en-IN"/>
          </a:p>
        </p:txBody>
      </p:sp>
    </p:spTree>
    <p:extLst>
      <p:ext uri="{BB962C8B-B14F-4D97-AF65-F5344CB8AC3E}">
        <p14:creationId xmlns:p14="http://schemas.microsoft.com/office/powerpoint/2010/main" val="275358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This is a dataset, which was provided by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Konasani</a:t>
            </a:r>
            <a:r>
              <a:rPr lang="en-GB" sz="1800" kern="100" dirty="0">
                <a:effectLst/>
                <a:latin typeface="Calibri" panose="020F0502020204030204" pitchFamily="34" charset="0"/>
                <a:ea typeface="Calibri" panose="020F0502020204030204" pitchFamily="34" charset="0"/>
                <a:cs typeface="Calibri" panose="020F0502020204030204" pitchFamily="34" charset="0"/>
              </a:rPr>
              <a:t> (2019) and sourced by Kaggle, and includes 48,894 entries referring to the Airbnb listing in NYC in 2019. It includes an important characteristic of host ID, neighbourhood, price, minimum nights, quantity of reviews and availability throughout the year. Mixed data types consist of 16 features namely integers, floats, and categorical objects. In order to comprehend the borough-wise distribution, we applied count plot of the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neighbourhood_group</a:t>
            </a:r>
            <a:r>
              <a:rPr lang="en-GB" sz="1800" kern="100" dirty="0">
                <a:effectLst/>
                <a:latin typeface="Calibri" panose="020F0502020204030204" pitchFamily="34" charset="0"/>
                <a:ea typeface="Calibri" panose="020F0502020204030204" pitchFamily="34" charset="0"/>
                <a:cs typeface="Calibri" panose="020F0502020204030204" pitchFamily="34" charset="0"/>
              </a:rPr>
              <a:t> column that assists in visualizing the areas with the most concentration of listings in the city.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6</a:t>
            </a:fld>
            <a:endParaRPr lang="en-IN"/>
          </a:p>
        </p:txBody>
      </p:sp>
    </p:spTree>
    <p:extLst>
      <p:ext uri="{BB962C8B-B14F-4D97-AF65-F5344CB8AC3E}">
        <p14:creationId xmlns:p14="http://schemas.microsoft.com/office/powerpoint/2010/main" val="2743920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During this phase, the data was filtered and manipulated to guarantee suppleness and faithfulness. Duplicates were deleted and non-existent ones were taken care of by either entering default values or excluding the records that were not necessary. The outliers especially in the price and minimum nights columns were filtered to ensure sensible insights. The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last_review</a:t>
            </a:r>
            <a:r>
              <a:rPr lang="en-GB" sz="1800" kern="100" dirty="0">
                <a:effectLst/>
                <a:latin typeface="Calibri" panose="020F0502020204030204" pitchFamily="34" charset="0"/>
                <a:ea typeface="Calibri" panose="020F0502020204030204" pitchFamily="34" charset="0"/>
                <a:cs typeface="Calibri" panose="020F0502020204030204" pitchFamily="34" charset="0"/>
              </a:rPr>
              <a:t> column has been transformed into a date time format so as to enable the temporal analysis. These pre-processing steps served the purpose of preparing the data to be subjected to a sound exploratory data analysis and visualization.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7</a:t>
            </a:fld>
            <a:endParaRPr lang="en-IN"/>
          </a:p>
        </p:txBody>
      </p:sp>
    </p:spTree>
    <p:extLst>
      <p:ext uri="{BB962C8B-B14F-4D97-AF65-F5344CB8AC3E}">
        <p14:creationId xmlns:p14="http://schemas.microsoft.com/office/powerpoint/2010/main" val="2541911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This step involved full cleaning of the dataset to reveal the improved structure and accuracy of the dataset. Extra or unnecessarily listed columns were removed so as to make analysis easier. All the columns got to be standardized with the numbers and date values being well formatted. Capitalization and other inconsistencies in the text such as spacing were also corrected. Finally, the missing values were treated systematically to avoid false results in case the analysis was performed. The net effect of this cleaning exercise was that the data was reliable and ready to be subjected to further exploratory and statistical analysis.</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8</a:t>
            </a:fld>
            <a:endParaRPr lang="en-IN"/>
          </a:p>
        </p:txBody>
      </p:sp>
    </p:spTree>
    <p:extLst>
      <p:ext uri="{BB962C8B-B14F-4D97-AF65-F5344CB8AC3E}">
        <p14:creationId xmlns:p14="http://schemas.microsoft.com/office/powerpoint/2010/main" val="3338682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Times New Roman" panose="02020603050405020304" pitchFamily="18" charset="0"/>
              </a:rPr>
              <a:t>In order to ensure the validity of our analysis, we worked on determining the outliers and eliminating them. The outliers were most striking in the price and minimum-nights keys as the skewed distribution structure contained extreme values. The highest prices of above $1000 were filtered and minimum number of nights taken to more than 1 year so as to have the dataset within a realistic range. In a manner such as this, we ensure that our visualizations and statistical summaries are done based on actual trend, and not watered down by odd occurrences or other singular events that would otherwise give us the false impression of an interpretation.</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9</a:t>
            </a:fld>
            <a:endParaRPr lang="en-IN"/>
          </a:p>
        </p:txBody>
      </p:sp>
    </p:spTree>
    <p:extLst>
      <p:ext uri="{BB962C8B-B14F-4D97-AF65-F5344CB8AC3E}">
        <p14:creationId xmlns:p14="http://schemas.microsoft.com/office/powerpoint/2010/main" val="3399411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The univariate analysis of the price variable presented in this slide as a histogram using a density curve. Most of the listings are also located under five hundred dollars, which indicates that a large part of Airbnb accommodations in New York City is in the middle-rate bracket. Nonetheless, the tail to the right is long indicating a fewer quantity of high-end luxury houses. A log transformation was subsequently used to normalize the distribution of prices to balance the skew and enhance easier interpretation of the distribution.</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10</a:t>
            </a:fld>
            <a:endParaRPr lang="en-IN"/>
          </a:p>
        </p:txBody>
      </p:sp>
    </p:spTree>
    <p:extLst>
      <p:ext uri="{BB962C8B-B14F-4D97-AF65-F5344CB8AC3E}">
        <p14:creationId xmlns:p14="http://schemas.microsoft.com/office/powerpoint/2010/main" val="779117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The room type analysis indicates the user preference and the location distribution patterns of space between NYC boroughs. The most widely spread type of own room is the private ones, especially in the more residential boroughs, such as Brooklyn and Queens, that implies that hosts in these locations provide sections of their houses. On the contrary, Manhattan has a higher number of full homes or apartments in advertisements, which can be attributed to a higher wholesale and a higher need of privacy by the guests. The number of shared rooms was insignificant, which means that they are not sought-after or are just less actively offered on the site.</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11</a:t>
            </a:fld>
            <a:endParaRPr lang="en-IN"/>
          </a:p>
        </p:txBody>
      </p:sp>
    </p:spTree>
    <p:extLst>
      <p:ext uri="{BB962C8B-B14F-4D97-AF65-F5344CB8AC3E}">
        <p14:creationId xmlns:p14="http://schemas.microsoft.com/office/powerpoint/2010/main" val="1628762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In this slide, we look at listing availability in the form of a boxplot based on the availability_365 column. The majority of the listings are less than 200 days, implying part time or seasonal housing. There is however a significant number of listings per the whole year, which may suggest professional or full-time hosts. These trends depict the heterogeneity in terms of the hostility in New York City. Availability assists in carefully determining the level of commitment to listing and the prospects of making a booking to the view of the guest.</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12</a:t>
            </a:fld>
            <a:endParaRPr lang="en-IN"/>
          </a:p>
        </p:txBody>
      </p:sp>
    </p:spTree>
    <p:extLst>
      <p:ext uri="{BB962C8B-B14F-4D97-AF65-F5344CB8AC3E}">
        <p14:creationId xmlns:p14="http://schemas.microsoft.com/office/powerpoint/2010/main" val="1894273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Times New Roman" panose="02020603050405020304" pitchFamily="18" charset="0"/>
              </a:rPr>
              <a:t>The analysis will compare price distributions across room type and boroughs in terms of boxplots. It shows that all forms of prices in Manhattan are of the highest median prices, due to the premium status of the market. There is extensive pricing variation of entire houses, especially in Brooklyn and Manhattan, which could be explained by size and location of property. Conferences on the other hand show greater consistency in prices between the private and shared rooms. The difference gives an idea of consumer demand and host pricing strategy depending on boroughs, and the geography of the location and the type of room should influence the price of Airbnb.</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13</a:t>
            </a:fld>
            <a:endParaRPr lang="en-IN"/>
          </a:p>
        </p:txBody>
      </p:sp>
    </p:spTree>
    <p:extLst>
      <p:ext uri="{BB962C8B-B14F-4D97-AF65-F5344CB8AC3E}">
        <p14:creationId xmlns:p14="http://schemas.microsoft.com/office/powerpoint/2010/main" val="401213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Times New Roman" panose="02020603050405020304" pitchFamily="18" charset="0"/>
              </a:rPr>
              <a:t>This is a heatmap that gives a visual indication of the correlations between numerical variables in the dataset. It shows that there is a close correlation between the number of reviews and number of reviews a month and this is anticipated since there could be a heavy booking frequency. Price is however lowly correlated with most other variables indicating that it is affected by more complicated or extraneous variables. These relationships are important to understand so that the features are appropriate in the modelling process and also to gain a deeper knowledge in the process of exploratory data analysis.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14</a:t>
            </a:fld>
            <a:endParaRPr lang="en-IN"/>
          </a:p>
        </p:txBody>
      </p:sp>
    </p:spTree>
    <p:extLst>
      <p:ext uri="{BB962C8B-B14F-4D97-AF65-F5344CB8AC3E}">
        <p14:creationId xmlns:p14="http://schemas.microsoft.com/office/powerpoint/2010/main" val="3573488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The scatter plot can be used to determine the relationship between pricing and monthly user satisfaction in terms of reviews. The cost of most of the listings that have more frequent reviews is lower implying that guests prefer cheaper products. The category of items to be examined the most are entire homes or apartments, which may be explained by their comfort and privacy. The listings above 200 are usually receiving fewer reviews on a monthly basis that can be a sign of no high demand. As discussed in this analysis, affordability, comfort and the reputation of the host have a very strong impact on the </a:t>
            </a:r>
            <a:r>
              <a:rPr lang="en-GB" sz="1800" dirty="0" err="1">
                <a:effectLst/>
                <a:latin typeface="Calibri" panose="020F0502020204030204" pitchFamily="34" charset="0"/>
                <a:ea typeface="Calibri" panose="020F0502020204030204" pitchFamily="34" charset="0"/>
              </a:rPr>
              <a:t>behavior</a:t>
            </a:r>
            <a:r>
              <a:rPr lang="en-GB" sz="1800" dirty="0">
                <a:effectLst/>
                <a:latin typeface="Calibri" panose="020F0502020204030204" pitchFamily="34" charset="0"/>
                <a:ea typeface="Calibri" panose="020F0502020204030204" pitchFamily="34" charset="0"/>
              </a:rPr>
              <a:t> of the guests and the general success of the listing.</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15</a:t>
            </a:fld>
            <a:endParaRPr lang="en-IN"/>
          </a:p>
        </p:txBody>
      </p:sp>
    </p:spTree>
    <p:extLst>
      <p:ext uri="{BB962C8B-B14F-4D97-AF65-F5344CB8AC3E}">
        <p14:creationId xmlns:p14="http://schemas.microsoft.com/office/powerpoint/2010/main" val="266556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Times New Roman" panose="02020603050405020304" pitchFamily="18" charset="0"/>
              </a:rPr>
              <a:t>In this slide, the </a:t>
            </a:r>
            <a:r>
              <a:rPr lang="en-IN" sz="1800" dirty="0" err="1">
                <a:effectLst/>
                <a:latin typeface="Calibri" panose="020F0502020204030204" pitchFamily="34" charset="0"/>
                <a:ea typeface="Times New Roman" panose="02020603050405020304" pitchFamily="18" charset="0"/>
              </a:rPr>
              <a:t>KMeans</a:t>
            </a:r>
            <a:r>
              <a:rPr lang="en-IN" sz="1800" dirty="0">
                <a:effectLst/>
                <a:latin typeface="Calibri" panose="020F0502020204030204" pitchFamily="34" charset="0"/>
                <a:ea typeface="Times New Roman" panose="02020603050405020304" pitchFamily="18" charset="0"/>
              </a:rPr>
              <a:t> clustering is mentioned as the technique to perform the geospatial analysis of the listings. With the help of </a:t>
            </a:r>
            <a:r>
              <a:rPr lang="en-IN" sz="1800" dirty="0" err="1">
                <a:effectLst/>
                <a:latin typeface="Calibri" panose="020F0502020204030204" pitchFamily="34" charset="0"/>
                <a:ea typeface="Times New Roman" panose="02020603050405020304" pitchFamily="18" charset="0"/>
              </a:rPr>
              <a:t>lato</a:t>
            </a:r>
            <a:r>
              <a:rPr lang="en-IN" sz="1800" dirty="0">
                <a:effectLst/>
                <a:latin typeface="Calibri" panose="020F0502020204030204" pitchFamily="34" charset="0"/>
                <a:ea typeface="Times New Roman" panose="02020603050405020304" pitchFamily="18" charset="0"/>
              </a:rPr>
              <a:t> and longitude we could establish five natural groups that nearly agree with the New York City boroughs. This proves that listings do not occur randomly but they are set categorically within geographical areas. The approach assisted in supporting previous results regarding variation in borough-based price and preferences towards types of rooms. The clustering was done using Python and Seaborn and this shows the strength of programmatic geospatial visualization.</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16</a:t>
            </a:fld>
            <a:endParaRPr lang="en-IN"/>
          </a:p>
        </p:txBody>
      </p:sp>
    </p:spTree>
    <p:extLst>
      <p:ext uri="{BB962C8B-B14F-4D97-AF65-F5344CB8AC3E}">
        <p14:creationId xmlns:p14="http://schemas.microsoft.com/office/powerpoint/2010/main" val="2116156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Times New Roman" panose="02020603050405020304" pitchFamily="18" charset="0"/>
              </a:rPr>
              <a:t>This slide provides an overview of the most important lessons, which have been learned during the EDA process. We established that Manhattan is the most expensive borough with premium prices in all types of rooms. By comparison, the outer boroughs are comprised of private rooms implying that demand must be driven by price. Products that have regular reviews are frequently middle-priced, which means a sense of price-popularity balance. Finally, availability is very different as some hosts are available throughout the year; some are extremely seasonal. These lessons can provide us with beneficial implications to the pricing strategy and service delivery on Airbnb.</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D98987-BC1D-4AFF-979D-8C8921BBB33D}" type="slidenum">
              <a:rPr lang="en-IN" smtClean="0"/>
              <a:t>17</a:t>
            </a:fld>
            <a:endParaRPr lang="en-IN"/>
          </a:p>
        </p:txBody>
      </p:sp>
    </p:spTree>
    <p:extLst>
      <p:ext uri="{BB962C8B-B14F-4D97-AF65-F5344CB8AC3E}">
        <p14:creationId xmlns:p14="http://schemas.microsoft.com/office/powerpoint/2010/main" val="827725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This slide shows the business implications of our findings. The hosts in the high demand locations such as Manhattan enjoy the high pricing power. Homes with the highest availability throughout the year are bound to get a lot of exposure as well as booking because they are listed frequently. Furthermore, having regular reviews by the guests stimulates trust which determines later bookings. Finally, the right type of a room and adapting it to the local market assists in selecting the type of customer that should be targeted. These elements combined contribute to the competitive strategies through the dynamic Airbnb market.</a:t>
            </a:r>
            <a:endParaRPr lang="en-IN" dirty="0"/>
          </a:p>
        </p:txBody>
      </p:sp>
      <p:sp>
        <p:nvSpPr>
          <p:cNvPr id="4" name="Slide Number Placeholder 3"/>
          <p:cNvSpPr>
            <a:spLocks noGrp="1"/>
          </p:cNvSpPr>
          <p:nvPr>
            <p:ph type="sldNum" sz="quarter" idx="5"/>
          </p:nvPr>
        </p:nvSpPr>
        <p:spPr/>
        <p:txBody>
          <a:bodyPr/>
          <a:lstStyle/>
          <a:p>
            <a:fld id="{E1D98987-BC1D-4AFF-979D-8C8921BBB33D}" type="slidenum">
              <a:rPr lang="en-IN" smtClean="0"/>
              <a:t>18</a:t>
            </a:fld>
            <a:endParaRPr lang="en-IN"/>
          </a:p>
        </p:txBody>
      </p:sp>
    </p:spTree>
    <p:extLst>
      <p:ext uri="{BB962C8B-B14F-4D97-AF65-F5344CB8AC3E}">
        <p14:creationId xmlns:p14="http://schemas.microsoft.com/office/powerpoint/2010/main" val="143202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121C3D3-F2B0-4036-9BB4-0DE03A15BE88}"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E78B9-D11D-49DE-9650-5E52E69F2273}"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039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21C3D3-F2B0-4036-9BB4-0DE03A15BE88}"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2617270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21C3D3-F2B0-4036-9BB4-0DE03A15BE88}"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E78B9-D11D-49DE-9650-5E52E69F2273}"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325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21C3D3-F2B0-4036-9BB4-0DE03A15BE88}"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3630540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21C3D3-F2B0-4036-9BB4-0DE03A15BE88}" type="datetimeFigureOut">
              <a:rPr lang="en-IN" smtClean="0"/>
              <a:t>28-10-2025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21107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21C3D3-F2B0-4036-9BB4-0DE03A15BE88}" type="datetimeFigureOut">
              <a:rPr lang="en-IN" smtClean="0"/>
              <a:t>28-10-2025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3475301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21C3D3-F2B0-4036-9BB4-0DE03A15BE88}" type="datetimeFigureOut">
              <a:rPr lang="en-IN" smtClean="0"/>
              <a:t>28-10-2025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60592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21C3D3-F2B0-4036-9BB4-0DE03A15BE88}"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2293460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21C3D3-F2B0-4036-9BB4-0DE03A15BE88}"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4E78B9-D11D-49DE-9650-5E52E69F2273}"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4347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21C3D3-F2B0-4036-9BB4-0DE03A15BE88}"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E78B9-D11D-49DE-9650-5E52E69F2273}" type="slidenum">
              <a:rPr lang="en-IN" smtClean="0"/>
              <a:t>‹#›</a:t>
            </a:fld>
            <a:endParaRPr lang="en-IN"/>
          </a:p>
        </p:txBody>
      </p:sp>
    </p:spTree>
    <p:extLst>
      <p:ext uri="{BB962C8B-B14F-4D97-AF65-F5344CB8AC3E}">
        <p14:creationId xmlns:p14="http://schemas.microsoft.com/office/powerpoint/2010/main" val="412743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21C3D3-F2B0-4036-9BB4-0DE03A15BE88}"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4E78B9-D11D-49DE-9650-5E52E69F2273}"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093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121C3D3-F2B0-4036-9BB4-0DE03A15BE88}" type="datetimeFigureOut">
              <a:rPr lang="en-IN" smtClean="0"/>
              <a:t>28-10-2025</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D4E78B9-D11D-49DE-9650-5E52E69F2273}"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70623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ebp"/><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6.png"/><Relationship Id="rId4" Type="http://schemas.openxmlformats.org/officeDocument/2006/relationships/diagramLayout" Target="../diagrams/layout4.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753F-9983-1DCE-43E7-09D2BBD9E1DF}"/>
              </a:ext>
            </a:extLst>
          </p:cNvPr>
          <p:cNvSpPr>
            <a:spLocks noGrp="1"/>
          </p:cNvSpPr>
          <p:nvPr>
            <p:ph type="title"/>
          </p:nvPr>
        </p:nvSpPr>
        <p:spPr>
          <a:xfrm>
            <a:off x="1024127" y="386499"/>
            <a:ext cx="10759377" cy="6249971"/>
          </a:xfrm>
        </p:spPr>
        <p:txBody>
          <a:bodyPr>
            <a:normAutofit/>
          </a:bodyPr>
          <a:lstStyle/>
          <a:p>
            <a:r>
              <a:rPr lang="en-IN" sz="3200" b="1" dirty="0">
                <a:solidFill>
                  <a:schemeClr val="accent1"/>
                </a:solidFill>
              </a:rPr>
              <a:t>Student id - 2434584</a:t>
            </a:r>
            <a:br>
              <a:rPr lang="en-IN" sz="3200" b="1" dirty="0">
                <a:solidFill>
                  <a:schemeClr val="accent1"/>
                </a:solidFill>
              </a:rPr>
            </a:br>
            <a:br>
              <a:rPr lang="en-IN" sz="3200" b="1" dirty="0">
                <a:solidFill>
                  <a:schemeClr val="accent1"/>
                </a:solidFill>
              </a:rPr>
            </a:br>
            <a:r>
              <a:rPr lang="en-IN" sz="3200" b="1" dirty="0">
                <a:solidFill>
                  <a:schemeClr val="accent1"/>
                </a:solidFill>
              </a:rPr>
              <a:t>student name- </a:t>
            </a:r>
            <a:r>
              <a:rPr lang="en-IN" sz="3200" b="1" dirty="0" err="1">
                <a:solidFill>
                  <a:schemeClr val="accent1"/>
                </a:solidFill>
              </a:rPr>
              <a:t>parth</a:t>
            </a:r>
            <a:r>
              <a:rPr lang="en-IN" sz="3200" b="1" dirty="0">
                <a:solidFill>
                  <a:schemeClr val="accent1"/>
                </a:solidFill>
              </a:rPr>
              <a:t> </a:t>
            </a:r>
            <a:r>
              <a:rPr lang="en-IN" sz="3200" b="1" dirty="0" err="1">
                <a:solidFill>
                  <a:schemeClr val="accent1"/>
                </a:solidFill>
              </a:rPr>
              <a:t>kamleshkumar</a:t>
            </a:r>
            <a:r>
              <a:rPr lang="en-IN" sz="3200" b="1" dirty="0">
                <a:solidFill>
                  <a:schemeClr val="accent1"/>
                </a:solidFill>
              </a:rPr>
              <a:t> Suthar</a:t>
            </a:r>
            <a:br>
              <a:rPr lang="en-IN" sz="3200" b="1" dirty="0">
                <a:solidFill>
                  <a:schemeClr val="accent1"/>
                </a:solidFill>
              </a:rPr>
            </a:br>
            <a:br>
              <a:rPr lang="en-IN" sz="3200" b="1" dirty="0">
                <a:solidFill>
                  <a:schemeClr val="accent1"/>
                </a:solidFill>
              </a:rPr>
            </a:br>
            <a:r>
              <a:rPr lang="en-IN" sz="3200" b="1" dirty="0">
                <a:solidFill>
                  <a:schemeClr val="accent1"/>
                </a:solidFill>
              </a:rPr>
              <a:t>course – </a:t>
            </a:r>
            <a:r>
              <a:rPr lang="en-IN" sz="3200" b="1" dirty="0" err="1">
                <a:solidFill>
                  <a:schemeClr val="accent1"/>
                </a:solidFill>
              </a:rPr>
              <a:t>msc</a:t>
            </a:r>
            <a:r>
              <a:rPr lang="en-IN" sz="3200" b="1" dirty="0">
                <a:solidFill>
                  <a:schemeClr val="accent1"/>
                </a:solidFill>
              </a:rPr>
              <a:t> data and </a:t>
            </a:r>
            <a:r>
              <a:rPr lang="en-IN" sz="3200" b="1" dirty="0" err="1">
                <a:solidFill>
                  <a:schemeClr val="accent1"/>
                </a:solidFill>
              </a:rPr>
              <a:t>aI</a:t>
            </a:r>
            <a:br>
              <a:rPr lang="en-IN" sz="3200" b="1" dirty="0">
                <a:solidFill>
                  <a:schemeClr val="accent1"/>
                </a:solidFill>
              </a:rPr>
            </a:br>
            <a:br>
              <a:rPr lang="en-IN" sz="3200" b="1" dirty="0">
                <a:solidFill>
                  <a:schemeClr val="accent1"/>
                </a:solidFill>
              </a:rPr>
            </a:br>
            <a:r>
              <a:rPr lang="en-IN" sz="3200" b="1" dirty="0">
                <a:solidFill>
                  <a:schemeClr val="accent1"/>
                </a:solidFill>
              </a:rPr>
              <a:t>module title – data mining &amp; visualisation</a:t>
            </a:r>
            <a:br>
              <a:rPr lang="en-IN" sz="3200" b="1" dirty="0">
                <a:solidFill>
                  <a:schemeClr val="accent1"/>
                </a:solidFill>
              </a:rPr>
            </a:br>
            <a:br>
              <a:rPr lang="en-IN" sz="3200" b="1" dirty="0">
                <a:solidFill>
                  <a:schemeClr val="accent1"/>
                </a:solidFill>
              </a:rPr>
            </a:br>
            <a:r>
              <a:rPr lang="en-IN" sz="3200" b="1" dirty="0">
                <a:solidFill>
                  <a:schemeClr val="accent1"/>
                </a:solidFill>
              </a:rPr>
              <a:t>module code – ACCA7015</a:t>
            </a:r>
            <a:br>
              <a:rPr lang="en-IN" sz="3200" b="1" dirty="0">
                <a:solidFill>
                  <a:schemeClr val="accent1"/>
                </a:solidFill>
              </a:rPr>
            </a:br>
            <a:br>
              <a:rPr lang="en-IN" sz="3200" b="1" dirty="0">
                <a:solidFill>
                  <a:schemeClr val="accent1"/>
                </a:solidFill>
              </a:rPr>
            </a:br>
            <a:r>
              <a:rPr lang="en-IN" sz="3200" b="1" dirty="0">
                <a:solidFill>
                  <a:schemeClr val="accent1"/>
                </a:solidFill>
              </a:rPr>
              <a:t>lecturer name – </a:t>
            </a:r>
            <a:r>
              <a:rPr lang="en-IN" sz="3200" b="1" dirty="0" err="1">
                <a:solidFill>
                  <a:schemeClr val="accent1"/>
                </a:solidFill>
              </a:rPr>
              <a:t>nouh</a:t>
            </a:r>
            <a:r>
              <a:rPr lang="en-IN" sz="3200" b="1" dirty="0">
                <a:solidFill>
                  <a:schemeClr val="accent1"/>
                </a:solidFill>
              </a:rPr>
              <a:t> </a:t>
            </a:r>
            <a:r>
              <a:rPr lang="en-IN" sz="3200" b="1" dirty="0" err="1">
                <a:solidFill>
                  <a:schemeClr val="accent1"/>
                </a:solidFill>
              </a:rPr>
              <a:t>elmitwally</a:t>
            </a:r>
            <a:br>
              <a:rPr lang="en-IN" sz="4000" dirty="0"/>
            </a:br>
            <a:endParaRPr lang="en-IN" sz="4000" dirty="0"/>
          </a:p>
        </p:txBody>
      </p:sp>
      <p:pic>
        <p:nvPicPr>
          <p:cNvPr id="5" name="Content Placeholder 4">
            <a:extLst>
              <a:ext uri="{FF2B5EF4-FFF2-40B4-BE49-F238E27FC236}">
                <a16:creationId xmlns:a16="http://schemas.microsoft.com/office/drawing/2014/main" id="{031D1575-3BB3-FCD2-9EBD-7C7AD364E00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07950" y="221530"/>
            <a:ext cx="2375553" cy="1260835"/>
          </a:xfrm>
        </p:spPr>
      </p:pic>
    </p:spTree>
    <p:extLst>
      <p:ext uri="{BB962C8B-B14F-4D97-AF65-F5344CB8AC3E}">
        <p14:creationId xmlns:p14="http://schemas.microsoft.com/office/powerpoint/2010/main" val="413872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6E9E7-DE28-C4CB-090A-9037224AB8FF}"/>
              </a:ext>
            </a:extLst>
          </p:cNvPr>
          <p:cNvSpPr>
            <a:spLocks noGrp="1"/>
          </p:cNvSpPr>
          <p:nvPr>
            <p:ph type="ctrTitle"/>
          </p:nvPr>
        </p:nvSpPr>
        <p:spPr/>
        <p:txBody>
          <a:bodyPr>
            <a:normAutofit/>
          </a:bodyPr>
          <a:lstStyle/>
          <a:p>
            <a:r>
              <a:rPr lang="en-US" sz="4400" b="1" dirty="0"/>
              <a:t>Exploratory Data Analysis on Airbnb(AB) NYC 2019 Dataset</a:t>
            </a:r>
            <a:endParaRPr lang="en-IN" sz="4400" dirty="0"/>
          </a:p>
        </p:txBody>
      </p:sp>
      <p:sp>
        <p:nvSpPr>
          <p:cNvPr id="3" name="Subtitle 2">
            <a:extLst>
              <a:ext uri="{FF2B5EF4-FFF2-40B4-BE49-F238E27FC236}">
                <a16:creationId xmlns:a16="http://schemas.microsoft.com/office/drawing/2014/main" id="{7E215D25-7C82-02DF-15BD-E0D3525B4B5C}"/>
              </a:ext>
            </a:extLst>
          </p:cNvPr>
          <p:cNvSpPr>
            <a:spLocks noGrp="1"/>
          </p:cNvSpPr>
          <p:nvPr>
            <p:ph type="subTitle" idx="1"/>
          </p:nvPr>
        </p:nvSpPr>
        <p:spPr/>
        <p:txBody>
          <a:bodyPr/>
          <a:lstStyle/>
          <a:p>
            <a:r>
              <a:rPr lang="en-US" dirty="0"/>
              <a:t>A Statistical and Visual Exploration of Airbnb Listings</a:t>
            </a:r>
            <a:endParaRPr lang="en-IN" dirty="0"/>
          </a:p>
        </p:txBody>
      </p:sp>
    </p:spTree>
    <p:extLst>
      <p:ext uri="{BB962C8B-B14F-4D97-AF65-F5344CB8AC3E}">
        <p14:creationId xmlns:p14="http://schemas.microsoft.com/office/powerpoint/2010/main" val="1999634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8F6E-FB8E-2BD1-8738-35FFF6C652BB}"/>
              </a:ext>
            </a:extLst>
          </p:cNvPr>
          <p:cNvSpPr>
            <a:spLocks noGrp="1"/>
          </p:cNvSpPr>
          <p:nvPr>
            <p:ph type="title"/>
          </p:nvPr>
        </p:nvSpPr>
        <p:spPr/>
        <p:txBody>
          <a:bodyPr/>
          <a:lstStyle/>
          <a:p>
            <a:r>
              <a:rPr lang="en-IN" dirty="0"/>
              <a:t>Contents</a:t>
            </a:r>
          </a:p>
        </p:txBody>
      </p:sp>
      <p:graphicFrame>
        <p:nvGraphicFramePr>
          <p:cNvPr id="4" name="Content Placeholder 3">
            <a:extLst>
              <a:ext uri="{FF2B5EF4-FFF2-40B4-BE49-F238E27FC236}">
                <a16:creationId xmlns:a16="http://schemas.microsoft.com/office/drawing/2014/main" id="{F708BD1F-B6FF-2881-BD1D-2A8BCD21EAB4}"/>
              </a:ext>
            </a:extLst>
          </p:cNvPr>
          <p:cNvGraphicFramePr>
            <a:graphicFrameLocks noGrp="1"/>
          </p:cNvGraphicFramePr>
          <p:nvPr>
            <p:ph idx="1"/>
            <p:extLst>
              <p:ext uri="{D42A27DB-BD31-4B8C-83A1-F6EECF244321}">
                <p14:modId xmlns:p14="http://schemas.microsoft.com/office/powerpoint/2010/main" val="4231094678"/>
              </p:ext>
            </p:extLst>
          </p:nvPr>
        </p:nvGraphicFramePr>
        <p:xfrm>
          <a:off x="543339" y="1828801"/>
          <a:ext cx="11105322" cy="48237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518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E24A-40A5-132B-0087-F9BCD667A6F6}"/>
              </a:ext>
            </a:extLst>
          </p:cNvPr>
          <p:cNvSpPr>
            <a:spLocks noGrp="1"/>
          </p:cNvSpPr>
          <p:nvPr>
            <p:ph type="title"/>
          </p:nvPr>
        </p:nvSpPr>
        <p:spPr/>
        <p:txBody>
          <a:bodyPr/>
          <a:lstStyle/>
          <a:p>
            <a:r>
              <a:rPr lang="en-IN" dirty="0"/>
              <a:t>Project Aim &amp; Objectives</a:t>
            </a:r>
          </a:p>
        </p:txBody>
      </p:sp>
      <p:graphicFrame>
        <p:nvGraphicFramePr>
          <p:cNvPr id="4" name="Content Placeholder 3">
            <a:extLst>
              <a:ext uri="{FF2B5EF4-FFF2-40B4-BE49-F238E27FC236}">
                <a16:creationId xmlns:a16="http://schemas.microsoft.com/office/drawing/2014/main" id="{950C9CE9-CDB3-D1E9-46B0-B1F1DFEC8A8D}"/>
              </a:ext>
            </a:extLst>
          </p:cNvPr>
          <p:cNvGraphicFramePr>
            <a:graphicFrameLocks noGrp="1"/>
          </p:cNvGraphicFramePr>
          <p:nvPr>
            <p:ph idx="1"/>
            <p:extLst>
              <p:ext uri="{D42A27DB-BD31-4B8C-83A1-F6EECF244321}">
                <p14:modId xmlns:p14="http://schemas.microsoft.com/office/powerpoint/2010/main" val="4215146059"/>
              </p:ext>
            </p:extLst>
          </p:nvPr>
        </p:nvGraphicFramePr>
        <p:xfrm>
          <a:off x="724099" y="1954695"/>
          <a:ext cx="10743802" cy="410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5297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BD2B3-E80A-1468-7BB8-DAAE0CDC8ED9}"/>
              </a:ext>
            </a:extLst>
          </p:cNvPr>
          <p:cNvSpPr>
            <a:spLocks noGrp="1"/>
          </p:cNvSpPr>
          <p:nvPr>
            <p:ph type="title"/>
          </p:nvPr>
        </p:nvSpPr>
        <p:spPr/>
        <p:txBody>
          <a:bodyPr/>
          <a:lstStyle/>
          <a:p>
            <a:r>
              <a:rPr lang="en-US" dirty="0"/>
              <a:t>Data Loading and Initial View</a:t>
            </a:r>
            <a:endParaRPr lang="en-IN" dirty="0"/>
          </a:p>
        </p:txBody>
      </p:sp>
      <p:graphicFrame>
        <p:nvGraphicFramePr>
          <p:cNvPr id="6" name="Content Placeholder 5">
            <a:extLst>
              <a:ext uri="{FF2B5EF4-FFF2-40B4-BE49-F238E27FC236}">
                <a16:creationId xmlns:a16="http://schemas.microsoft.com/office/drawing/2014/main" id="{C95175C9-9305-66DE-4A44-B91295FAA189}"/>
              </a:ext>
            </a:extLst>
          </p:cNvPr>
          <p:cNvGraphicFramePr>
            <a:graphicFrameLocks noGrp="1"/>
          </p:cNvGraphicFramePr>
          <p:nvPr>
            <p:ph idx="1"/>
            <p:extLst>
              <p:ext uri="{D42A27DB-BD31-4B8C-83A1-F6EECF244321}">
                <p14:modId xmlns:p14="http://schemas.microsoft.com/office/powerpoint/2010/main" val="3057178628"/>
              </p:ext>
            </p:extLst>
          </p:nvPr>
        </p:nvGraphicFramePr>
        <p:xfrm>
          <a:off x="348917" y="2102325"/>
          <a:ext cx="6025379" cy="4391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9452831F-EA29-C7F2-6561-4B462DBC9066}"/>
              </a:ext>
            </a:extLst>
          </p:cNvPr>
          <p:cNvPicPr>
            <a:picLocks noChangeAspect="1"/>
          </p:cNvPicPr>
          <p:nvPr/>
        </p:nvPicPr>
        <p:blipFill>
          <a:blip r:embed="rId8"/>
          <a:stretch>
            <a:fillRect/>
          </a:stretch>
        </p:blipFill>
        <p:spPr>
          <a:xfrm>
            <a:off x="6520720" y="2831178"/>
            <a:ext cx="5563166" cy="2469507"/>
          </a:xfrm>
          <a:prstGeom prst="rect">
            <a:avLst/>
          </a:prstGeom>
        </p:spPr>
      </p:pic>
    </p:spTree>
    <p:extLst>
      <p:ext uri="{BB962C8B-B14F-4D97-AF65-F5344CB8AC3E}">
        <p14:creationId xmlns:p14="http://schemas.microsoft.com/office/powerpoint/2010/main" val="1628968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2EE7C-FF06-4935-D1E2-BC6FEF45192E}"/>
              </a:ext>
            </a:extLst>
          </p:cNvPr>
          <p:cNvSpPr>
            <a:spLocks noGrp="1"/>
          </p:cNvSpPr>
          <p:nvPr>
            <p:ph type="title"/>
          </p:nvPr>
        </p:nvSpPr>
        <p:spPr/>
        <p:txBody>
          <a:bodyPr/>
          <a:lstStyle/>
          <a:p>
            <a:r>
              <a:rPr lang="en-IN" dirty="0"/>
              <a:t>Dataset Overview</a:t>
            </a:r>
          </a:p>
        </p:txBody>
      </p:sp>
      <p:graphicFrame>
        <p:nvGraphicFramePr>
          <p:cNvPr id="8" name="Content Placeholder 7">
            <a:extLst>
              <a:ext uri="{FF2B5EF4-FFF2-40B4-BE49-F238E27FC236}">
                <a16:creationId xmlns:a16="http://schemas.microsoft.com/office/drawing/2014/main" id="{415A2373-6F8B-2B37-83F5-CA71D7AC772E}"/>
              </a:ext>
            </a:extLst>
          </p:cNvPr>
          <p:cNvGraphicFramePr>
            <a:graphicFrameLocks noGrp="1"/>
          </p:cNvGraphicFramePr>
          <p:nvPr>
            <p:ph idx="1"/>
            <p:extLst>
              <p:ext uri="{D42A27DB-BD31-4B8C-83A1-F6EECF244321}">
                <p14:modId xmlns:p14="http://schemas.microsoft.com/office/powerpoint/2010/main" val="2723742530"/>
              </p:ext>
            </p:extLst>
          </p:nvPr>
        </p:nvGraphicFramePr>
        <p:xfrm>
          <a:off x="494041" y="2118227"/>
          <a:ext cx="6768150" cy="4375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C2F62F02-4027-2A10-FB56-596EE9A953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9589" y="4429516"/>
            <a:ext cx="4078746" cy="22463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C755C58-CD4E-EAA4-E99F-9637DD7ACAC6}"/>
              </a:ext>
            </a:extLst>
          </p:cNvPr>
          <p:cNvPicPr>
            <a:picLocks noChangeAspect="1"/>
          </p:cNvPicPr>
          <p:nvPr/>
        </p:nvPicPr>
        <p:blipFill rotWithShape="1">
          <a:blip r:embed="rId9"/>
          <a:srcRect r="41069"/>
          <a:stretch/>
        </p:blipFill>
        <p:spPr>
          <a:xfrm>
            <a:off x="7805849" y="168838"/>
            <a:ext cx="3892110" cy="2332371"/>
          </a:xfrm>
          <a:prstGeom prst="rect">
            <a:avLst/>
          </a:prstGeom>
        </p:spPr>
      </p:pic>
      <p:pic>
        <p:nvPicPr>
          <p:cNvPr id="7" name="Picture 6">
            <a:extLst>
              <a:ext uri="{FF2B5EF4-FFF2-40B4-BE49-F238E27FC236}">
                <a16:creationId xmlns:a16="http://schemas.microsoft.com/office/drawing/2014/main" id="{4C58AA5E-0962-9D2F-8F45-6D7B8BAC534B}"/>
              </a:ext>
            </a:extLst>
          </p:cNvPr>
          <p:cNvPicPr>
            <a:picLocks noChangeAspect="1"/>
          </p:cNvPicPr>
          <p:nvPr/>
        </p:nvPicPr>
        <p:blipFill>
          <a:blip r:embed="rId10"/>
          <a:stretch>
            <a:fillRect/>
          </a:stretch>
        </p:blipFill>
        <p:spPr>
          <a:xfrm>
            <a:off x="7805849" y="2526776"/>
            <a:ext cx="3892110" cy="1851654"/>
          </a:xfrm>
          <a:prstGeom prst="rect">
            <a:avLst/>
          </a:prstGeom>
        </p:spPr>
      </p:pic>
    </p:spTree>
    <p:extLst>
      <p:ext uri="{BB962C8B-B14F-4D97-AF65-F5344CB8AC3E}">
        <p14:creationId xmlns:p14="http://schemas.microsoft.com/office/powerpoint/2010/main" val="2171362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4D5B-DBE6-E1DF-10DC-FB661EDE98F0}"/>
              </a:ext>
            </a:extLst>
          </p:cNvPr>
          <p:cNvSpPr>
            <a:spLocks noGrp="1"/>
          </p:cNvSpPr>
          <p:nvPr>
            <p:ph type="title"/>
          </p:nvPr>
        </p:nvSpPr>
        <p:spPr/>
        <p:txBody>
          <a:bodyPr/>
          <a:lstStyle/>
          <a:p>
            <a:r>
              <a:rPr lang="en-IN" dirty="0"/>
              <a:t>Data Cleaning and Preparation</a:t>
            </a:r>
          </a:p>
        </p:txBody>
      </p:sp>
      <p:graphicFrame>
        <p:nvGraphicFramePr>
          <p:cNvPr id="5" name="Content Placeholder 4">
            <a:extLst>
              <a:ext uri="{FF2B5EF4-FFF2-40B4-BE49-F238E27FC236}">
                <a16:creationId xmlns:a16="http://schemas.microsoft.com/office/drawing/2014/main" id="{9AD07C19-A64D-BD02-0E39-7F6B86514249}"/>
              </a:ext>
            </a:extLst>
          </p:cNvPr>
          <p:cNvGraphicFramePr>
            <a:graphicFrameLocks noGrp="1"/>
          </p:cNvGraphicFramePr>
          <p:nvPr>
            <p:ph idx="1"/>
            <p:extLst>
              <p:ext uri="{D42A27DB-BD31-4B8C-83A1-F6EECF244321}">
                <p14:modId xmlns:p14="http://schemas.microsoft.com/office/powerpoint/2010/main" val="50586349"/>
              </p:ext>
            </p:extLst>
          </p:nvPr>
        </p:nvGraphicFramePr>
        <p:xfrm>
          <a:off x="543339" y="1974574"/>
          <a:ext cx="6546574" cy="4334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92ED6410-DFDA-42F9-94E4-FF1ABD692950}"/>
              </a:ext>
            </a:extLst>
          </p:cNvPr>
          <p:cNvPicPr>
            <a:picLocks noChangeAspect="1"/>
          </p:cNvPicPr>
          <p:nvPr/>
        </p:nvPicPr>
        <p:blipFill>
          <a:blip r:embed="rId8"/>
          <a:stretch>
            <a:fillRect/>
          </a:stretch>
        </p:blipFill>
        <p:spPr>
          <a:xfrm>
            <a:off x="7373591" y="1737360"/>
            <a:ext cx="4619625" cy="4572000"/>
          </a:xfrm>
          <a:prstGeom prst="rect">
            <a:avLst/>
          </a:prstGeom>
        </p:spPr>
      </p:pic>
    </p:spTree>
    <p:extLst>
      <p:ext uri="{BB962C8B-B14F-4D97-AF65-F5344CB8AC3E}">
        <p14:creationId xmlns:p14="http://schemas.microsoft.com/office/powerpoint/2010/main" val="2707677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69C5-2E64-DF7B-BDBF-791BA94DC409}"/>
              </a:ext>
            </a:extLst>
          </p:cNvPr>
          <p:cNvSpPr>
            <a:spLocks noGrp="1"/>
          </p:cNvSpPr>
          <p:nvPr>
            <p:ph type="title"/>
          </p:nvPr>
        </p:nvSpPr>
        <p:spPr/>
        <p:txBody>
          <a:bodyPr/>
          <a:lstStyle/>
          <a:p>
            <a:r>
              <a:rPr lang="en-IN" dirty="0"/>
              <a:t>Data Cleaning Process</a:t>
            </a:r>
          </a:p>
        </p:txBody>
      </p:sp>
      <p:graphicFrame>
        <p:nvGraphicFramePr>
          <p:cNvPr id="7" name="Content Placeholder 6">
            <a:extLst>
              <a:ext uri="{FF2B5EF4-FFF2-40B4-BE49-F238E27FC236}">
                <a16:creationId xmlns:a16="http://schemas.microsoft.com/office/drawing/2014/main" id="{6002C844-C14A-B1F1-9F74-B92F07BDE725}"/>
              </a:ext>
            </a:extLst>
          </p:cNvPr>
          <p:cNvGraphicFramePr>
            <a:graphicFrameLocks noGrp="1"/>
          </p:cNvGraphicFramePr>
          <p:nvPr>
            <p:ph idx="1"/>
            <p:extLst>
              <p:ext uri="{D42A27DB-BD31-4B8C-83A1-F6EECF244321}">
                <p14:modId xmlns:p14="http://schemas.microsoft.com/office/powerpoint/2010/main" val="3235874795"/>
              </p:ext>
            </p:extLst>
          </p:nvPr>
        </p:nvGraphicFramePr>
        <p:xfrm>
          <a:off x="849994" y="2038714"/>
          <a:ext cx="10492011" cy="42340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876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CBA01-2F02-2FCE-C60B-F8DE1A9DD172}"/>
              </a:ext>
            </a:extLst>
          </p:cNvPr>
          <p:cNvSpPr>
            <a:spLocks noGrp="1"/>
          </p:cNvSpPr>
          <p:nvPr>
            <p:ph type="title"/>
          </p:nvPr>
        </p:nvSpPr>
        <p:spPr/>
        <p:txBody>
          <a:bodyPr/>
          <a:lstStyle/>
          <a:p>
            <a:r>
              <a:rPr lang="en-IN" dirty="0"/>
              <a:t>Handling Outliers</a:t>
            </a:r>
          </a:p>
        </p:txBody>
      </p:sp>
      <p:graphicFrame>
        <p:nvGraphicFramePr>
          <p:cNvPr id="4" name="Content Placeholder 3">
            <a:extLst>
              <a:ext uri="{FF2B5EF4-FFF2-40B4-BE49-F238E27FC236}">
                <a16:creationId xmlns:a16="http://schemas.microsoft.com/office/drawing/2014/main" id="{CD438481-6128-8581-C599-AD7E7EC763A8}"/>
              </a:ext>
            </a:extLst>
          </p:cNvPr>
          <p:cNvGraphicFramePr>
            <a:graphicFrameLocks noGrp="1"/>
          </p:cNvGraphicFramePr>
          <p:nvPr>
            <p:ph idx="1"/>
            <p:extLst>
              <p:ext uri="{D42A27DB-BD31-4B8C-83A1-F6EECF244321}">
                <p14:modId xmlns:p14="http://schemas.microsoft.com/office/powerpoint/2010/main" val="1613649429"/>
              </p:ext>
            </p:extLst>
          </p:nvPr>
        </p:nvGraphicFramePr>
        <p:xfrm>
          <a:off x="626564" y="1802030"/>
          <a:ext cx="6582619" cy="4594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01514AED-4908-8AC2-C372-2E20784392C9}"/>
              </a:ext>
            </a:extLst>
          </p:cNvPr>
          <p:cNvPicPr>
            <a:picLocks noChangeAspect="1"/>
          </p:cNvPicPr>
          <p:nvPr/>
        </p:nvPicPr>
        <p:blipFill>
          <a:blip r:embed="rId8"/>
          <a:stretch>
            <a:fillRect/>
          </a:stretch>
        </p:blipFill>
        <p:spPr>
          <a:xfrm>
            <a:off x="7337976" y="2838863"/>
            <a:ext cx="4680183" cy="1825901"/>
          </a:xfrm>
          <a:prstGeom prst="rect">
            <a:avLst/>
          </a:prstGeom>
        </p:spPr>
      </p:pic>
    </p:spTree>
    <p:extLst>
      <p:ext uri="{BB962C8B-B14F-4D97-AF65-F5344CB8AC3E}">
        <p14:creationId xmlns:p14="http://schemas.microsoft.com/office/powerpoint/2010/main" val="225660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9042-D263-1BF5-7DEB-6EE783C06466}"/>
              </a:ext>
            </a:extLst>
          </p:cNvPr>
          <p:cNvSpPr>
            <a:spLocks noGrp="1"/>
          </p:cNvSpPr>
          <p:nvPr>
            <p:ph type="title"/>
          </p:nvPr>
        </p:nvSpPr>
        <p:spPr/>
        <p:txBody>
          <a:bodyPr/>
          <a:lstStyle/>
          <a:p>
            <a:r>
              <a:rPr lang="en-IN" dirty="0"/>
              <a:t>Price Distribution </a:t>
            </a:r>
          </a:p>
        </p:txBody>
      </p:sp>
      <p:graphicFrame>
        <p:nvGraphicFramePr>
          <p:cNvPr id="9" name="Content Placeholder 8">
            <a:extLst>
              <a:ext uri="{FF2B5EF4-FFF2-40B4-BE49-F238E27FC236}">
                <a16:creationId xmlns:a16="http://schemas.microsoft.com/office/drawing/2014/main" id="{72AFEDA7-D294-C207-2A22-3C6CE0D42ECD}"/>
              </a:ext>
            </a:extLst>
          </p:cNvPr>
          <p:cNvGraphicFramePr>
            <a:graphicFrameLocks noGrp="1"/>
          </p:cNvGraphicFramePr>
          <p:nvPr>
            <p:ph idx="1"/>
            <p:extLst>
              <p:ext uri="{D42A27DB-BD31-4B8C-83A1-F6EECF244321}">
                <p14:modId xmlns:p14="http://schemas.microsoft.com/office/powerpoint/2010/main" val="3600986745"/>
              </p:ext>
            </p:extLst>
          </p:nvPr>
        </p:nvGraphicFramePr>
        <p:xfrm>
          <a:off x="437323" y="1937998"/>
          <a:ext cx="6042176" cy="4334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45FD5A31-10B9-C3DA-5034-665B999C3BDA}"/>
              </a:ext>
            </a:extLst>
          </p:cNvPr>
          <p:cNvPicPr>
            <a:picLocks noChangeAspect="1"/>
          </p:cNvPicPr>
          <p:nvPr/>
        </p:nvPicPr>
        <p:blipFill>
          <a:blip r:embed="rId8"/>
          <a:stretch>
            <a:fillRect/>
          </a:stretch>
        </p:blipFill>
        <p:spPr>
          <a:xfrm>
            <a:off x="6612214" y="2084832"/>
            <a:ext cx="5402360" cy="3581533"/>
          </a:xfrm>
          <a:prstGeom prst="rect">
            <a:avLst/>
          </a:prstGeom>
        </p:spPr>
      </p:pic>
      <p:sp>
        <p:nvSpPr>
          <p:cNvPr id="11" name="TextBox 10">
            <a:extLst>
              <a:ext uri="{FF2B5EF4-FFF2-40B4-BE49-F238E27FC236}">
                <a16:creationId xmlns:a16="http://schemas.microsoft.com/office/drawing/2014/main" id="{45B496AA-24B2-A8D0-10EB-647575F98FD1}"/>
              </a:ext>
            </a:extLst>
          </p:cNvPr>
          <p:cNvSpPr txBox="1"/>
          <p:nvPr/>
        </p:nvSpPr>
        <p:spPr>
          <a:xfrm>
            <a:off x="7964557" y="5719373"/>
            <a:ext cx="3379304" cy="646331"/>
          </a:xfrm>
          <a:prstGeom prst="rect">
            <a:avLst/>
          </a:prstGeom>
          <a:noFill/>
        </p:spPr>
        <p:txBody>
          <a:bodyPr wrap="square">
            <a:spAutoFit/>
          </a:bodyPr>
          <a:lstStyle/>
          <a:p>
            <a:r>
              <a:rPr lang="en-IN" b="1" dirty="0"/>
              <a:t>Figure 1: Price Distribution </a:t>
            </a:r>
          </a:p>
          <a:p>
            <a:pPr algn="ctr"/>
            <a:r>
              <a:rPr lang="en-IN" i="1" dirty="0"/>
              <a:t>(Developed in Python)</a:t>
            </a:r>
          </a:p>
        </p:txBody>
      </p:sp>
    </p:spTree>
    <p:extLst>
      <p:ext uri="{BB962C8B-B14F-4D97-AF65-F5344CB8AC3E}">
        <p14:creationId xmlns:p14="http://schemas.microsoft.com/office/powerpoint/2010/main" val="240276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1686-12A1-A9A0-5424-79B72882C669}"/>
              </a:ext>
            </a:extLst>
          </p:cNvPr>
          <p:cNvSpPr>
            <a:spLocks noGrp="1"/>
          </p:cNvSpPr>
          <p:nvPr>
            <p:ph type="title"/>
          </p:nvPr>
        </p:nvSpPr>
        <p:spPr/>
        <p:txBody>
          <a:bodyPr/>
          <a:lstStyle/>
          <a:p>
            <a:r>
              <a:rPr lang="en-IN" dirty="0"/>
              <a:t>Room Type Analysis</a:t>
            </a:r>
          </a:p>
        </p:txBody>
      </p:sp>
      <p:graphicFrame>
        <p:nvGraphicFramePr>
          <p:cNvPr id="6" name="Content Placeholder 5">
            <a:extLst>
              <a:ext uri="{FF2B5EF4-FFF2-40B4-BE49-F238E27FC236}">
                <a16:creationId xmlns:a16="http://schemas.microsoft.com/office/drawing/2014/main" id="{A1192751-A6EE-9887-FD00-AA38B6549BD8}"/>
              </a:ext>
            </a:extLst>
          </p:cNvPr>
          <p:cNvGraphicFramePr>
            <a:graphicFrameLocks noGrp="1"/>
          </p:cNvGraphicFramePr>
          <p:nvPr>
            <p:ph idx="1"/>
            <p:extLst>
              <p:ext uri="{D42A27DB-BD31-4B8C-83A1-F6EECF244321}">
                <p14:modId xmlns:p14="http://schemas.microsoft.com/office/powerpoint/2010/main" val="343976975"/>
              </p:ext>
            </p:extLst>
          </p:nvPr>
        </p:nvGraphicFramePr>
        <p:xfrm>
          <a:off x="321763" y="1841787"/>
          <a:ext cx="6118793" cy="4435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A5968B8-4EF4-C588-0791-AA556D943107}"/>
              </a:ext>
            </a:extLst>
          </p:cNvPr>
          <p:cNvPicPr>
            <a:picLocks noChangeAspect="1"/>
          </p:cNvPicPr>
          <p:nvPr/>
        </p:nvPicPr>
        <p:blipFill>
          <a:blip r:embed="rId8"/>
          <a:stretch>
            <a:fillRect/>
          </a:stretch>
        </p:blipFill>
        <p:spPr>
          <a:xfrm>
            <a:off x="6559826" y="2084832"/>
            <a:ext cx="5503988" cy="3043759"/>
          </a:xfrm>
          <a:prstGeom prst="rect">
            <a:avLst/>
          </a:prstGeom>
        </p:spPr>
      </p:pic>
      <p:sp>
        <p:nvSpPr>
          <p:cNvPr id="8" name="TextBox 7">
            <a:extLst>
              <a:ext uri="{FF2B5EF4-FFF2-40B4-BE49-F238E27FC236}">
                <a16:creationId xmlns:a16="http://schemas.microsoft.com/office/drawing/2014/main" id="{0A7D33CB-5AFE-3E64-F354-89FE004BE158}"/>
              </a:ext>
            </a:extLst>
          </p:cNvPr>
          <p:cNvSpPr txBox="1"/>
          <p:nvPr/>
        </p:nvSpPr>
        <p:spPr>
          <a:xfrm>
            <a:off x="7712763" y="5283194"/>
            <a:ext cx="3706899" cy="646331"/>
          </a:xfrm>
          <a:prstGeom prst="rect">
            <a:avLst/>
          </a:prstGeom>
          <a:noFill/>
        </p:spPr>
        <p:txBody>
          <a:bodyPr wrap="square">
            <a:spAutoFit/>
          </a:bodyPr>
          <a:lstStyle/>
          <a:p>
            <a:pPr algn="ctr"/>
            <a:r>
              <a:rPr lang="en-IN" b="1" dirty="0"/>
              <a:t>Figure 2: Room Type Frequency</a:t>
            </a:r>
          </a:p>
          <a:p>
            <a:pPr algn="ctr"/>
            <a:r>
              <a:rPr lang="en-IN" i="1" dirty="0"/>
              <a:t>(Developed in Python)</a:t>
            </a:r>
          </a:p>
        </p:txBody>
      </p:sp>
    </p:spTree>
    <p:extLst>
      <p:ext uri="{BB962C8B-B14F-4D97-AF65-F5344CB8AC3E}">
        <p14:creationId xmlns:p14="http://schemas.microsoft.com/office/powerpoint/2010/main" val="1019968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C4473-CF0E-49E6-5B39-59683F305F09}"/>
              </a:ext>
            </a:extLst>
          </p:cNvPr>
          <p:cNvSpPr>
            <a:spLocks noGrp="1"/>
          </p:cNvSpPr>
          <p:nvPr>
            <p:ph type="title"/>
          </p:nvPr>
        </p:nvSpPr>
        <p:spPr/>
        <p:txBody>
          <a:bodyPr/>
          <a:lstStyle/>
          <a:p>
            <a:r>
              <a:rPr lang="en-IN" b="1" dirty="0"/>
              <a:t>Availability Analysis</a:t>
            </a:r>
            <a:endParaRPr lang="en-IN" dirty="0"/>
          </a:p>
        </p:txBody>
      </p:sp>
      <p:graphicFrame>
        <p:nvGraphicFramePr>
          <p:cNvPr id="8" name="Content Placeholder 7">
            <a:extLst>
              <a:ext uri="{FF2B5EF4-FFF2-40B4-BE49-F238E27FC236}">
                <a16:creationId xmlns:a16="http://schemas.microsoft.com/office/drawing/2014/main" id="{48D868E8-AECC-4BD6-BDA0-896D952901F4}"/>
              </a:ext>
            </a:extLst>
          </p:cNvPr>
          <p:cNvGraphicFramePr>
            <a:graphicFrameLocks noGrp="1"/>
          </p:cNvGraphicFramePr>
          <p:nvPr>
            <p:ph idx="1"/>
            <p:extLst>
              <p:ext uri="{D42A27DB-BD31-4B8C-83A1-F6EECF244321}">
                <p14:modId xmlns:p14="http://schemas.microsoft.com/office/powerpoint/2010/main" val="1154507587"/>
              </p:ext>
            </p:extLst>
          </p:nvPr>
        </p:nvGraphicFramePr>
        <p:xfrm>
          <a:off x="507293" y="1902223"/>
          <a:ext cx="6238064" cy="4551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FF24BE69-09CF-1ED0-EE0D-4DB3E4B42F2B}"/>
              </a:ext>
            </a:extLst>
          </p:cNvPr>
          <p:cNvPicPr>
            <a:picLocks noChangeAspect="1"/>
          </p:cNvPicPr>
          <p:nvPr/>
        </p:nvPicPr>
        <p:blipFill>
          <a:blip r:embed="rId8"/>
          <a:stretch>
            <a:fillRect/>
          </a:stretch>
        </p:blipFill>
        <p:spPr>
          <a:xfrm>
            <a:off x="7262192" y="1769944"/>
            <a:ext cx="4134677" cy="3717195"/>
          </a:xfrm>
          <a:prstGeom prst="rect">
            <a:avLst/>
          </a:prstGeom>
        </p:spPr>
      </p:pic>
      <p:sp>
        <p:nvSpPr>
          <p:cNvPr id="10" name="TextBox 9">
            <a:extLst>
              <a:ext uri="{FF2B5EF4-FFF2-40B4-BE49-F238E27FC236}">
                <a16:creationId xmlns:a16="http://schemas.microsoft.com/office/drawing/2014/main" id="{6141AC7B-0AB0-709C-D644-460DC203F88D}"/>
              </a:ext>
            </a:extLst>
          </p:cNvPr>
          <p:cNvSpPr txBox="1"/>
          <p:nvPr/>
        </p:nvSpPr>
        <p:spPr>
          <a:xfrm>
            <a:off x="8070574" y="5626453"/>
            <a:ext cx="3140765" cy="646331"/>
          </a:xfrm>
          <a:prstGeom prst="rect">
            <a:avLst/>
          </a:prstGeom>
          <a:noFill/>
        </p:spPr>
        <p:txBody>
          <a:bodyPr wrap="square">
            <a:spAutoFit/>
          </a:bodyPr>
          <a:lstStyle/>
          <a:p>
            <a:pPr algn="ctr"/>
            <a:r>
              <a:rPr lang="en-IN" b="1" dirty="0"/>
              <a:t>Figure 3: Availability (</a:t>
            </a:r>
            <a:r>
              <a:rPr lang="en-IN" b="1" dirty="0" err="1"/>
              <a:t>BoxPlot</a:t>
            </a:r>
            <a:r>
              <a:rPr lang="en-IN" b="1" dirty="0"/>
              <a:t>)</a:t>
            </a:r>
          </a:p>
          <a:p>
            <a:pPr algn="ctr"/>
            <a:r>
              <a:rPr lang="en-IN" i="1" dirty="0"/>
              <a:t>(Developed in Python)</a:t>
            </a:r>
          </a:p>
        </p:txBody>
      </p:sp>
    </p:spTree>
    <p:extLst>
      <p:ext uri="{BB962C8B-B14F-4D97-AF65-F5344CB8AC3E}">
        <p14:creationId xmlns:p14="http://schemas.microsoft.com/office/powerpoint/2010/main" val="3417143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4CD96-D03A-2FEA-0366-D40C39A5635F}"/>
              </a:ext>
            </a:extLst>
          </p:cNvPr>
          <p:cNvSpPr>
            <a:spLocks noGrp="1"/>
          </p:cNvSpPr>
          <p:nvPr>
            <p:ph type="title"/>
          </p:nvPr>
        </p:nvSpPr>
        <p:spPr/>
        <p:txBody>
          <a:bodyPr/>
          <a:lstStyle/>
          <a:p>
            <a:r>
              <a:rPr lang="en-US" dirty="0"/>
              <a:t>Price vs Room Type by Borough</a:t>
            </a:r>
            <a:endParaRPr lang="en-IN" dirty="0"/>
          </a:p>
        </p:txBody>
      </p:sp>
      <p:graphicFrame>
        <p:nvGraphicFramePr>
          <p:cNvPr id="4" name="Content Placeholder 3">
            <a:extLst>
              <a:ext uri="{FF2B5EF4-FFF2-40B4-BE49-F238E27FC236}">
                <a16:creationId xmlns:a16="http://schemas.microsoft.com/office/drawing/2014/main" id="{DD0EACD6-39F7-C797-EBB6-9F558E6D23C2}"/>
              </a:ext>
            </a:extLst>
          </p:cNvPr>
          <p:cNvGraphicFramePr>
            <a:graphicFrameLocks noGrp="1"/>
          </p:cNvGraphicFramePr>
          <p:nvPr>
            <p:ph idx="1"/>
            <p:extLst>
              <p:ext uri="{D42A27DB-BD31-4B8C-83A1-F6EECF244321}">
                <p14:modId xmlns:p14="http://schemas.microsoft.com/office/powerpoint/2010/main" val="12622625"/>
              </p:ext>
            </p:extLst>
          </p:nvPr>
        </p:nvGraphicFramePr>
        <p:xfrm>
          <a:off x="348266" y="1922625"/>
          <a:ext cx="6684927" cy="4557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100" name="Picture 4">
            <a:extLst>
              <a:ext uri="{FF2B5EF4-FFF2-40B4-BE49-F238E27FC236}">
                <a16:creationId xmlns:a16="http://schemas.microsoft.com/office/drawing/2014/main" id="{2F5661F8-25B4-DF43-9D6E-489C73B8A99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65716" y="2283615"/>
            <a:ext cx="4810539" cy="307769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17C6875-37BA-A84C-B3A6-06951D5716E8}"/>
              </a:ext>
            </a:extLst>
          </p:cNvPr>
          <p:cNvSpPr txBox="1"/>
          <p:nvPr/>
        </p:nvSpPr>
        <p:spPr>
          <a:xfrm>
            <a:off x="7653285" y="5560092"/>
            <a:ext cx="3835400" cy="646331"/>
          </a:xfrm>
          <a:prstGeom prst="rect">
            <a:avLst/>
          </a:prstGeom>
          <a:noFill/>
        </p:spPr>
        <p:txBody>
          <a:bodyPr wrap="square">
            <a:spAutoFit/>
          </a:bodyPr>
          <a:lstStyle/>
          <a:p>
            <a:pPr algn="ctr"/>
            <a:r>
              <a:rPr lang="en-IN" b="1" dirty="0"/>
              <a:t>Figure 4: Price by Room Type Borough</a:t>
            </a:r>
          </a:p>
          <a:p>
            <a:pPr algn="ctr"/>
            <a:r>
              <a:rPr lang="en-IN" i="1" dirty="0"/>
              <a:t>(Developed in Python)</a:t>
            </a:r>
          </a:p>
        </p:txBody>
      </p:sp>
    </p:spTree>
    <p:extLst>
      <p:ext uri="{BB962C8B-B14F-4D97-AF65-F5344CB8AC3E}">
        <p14:creationId xmlns:p14="http://schemas.microsoft.com/office/powerpoint/2010/main" val="3755143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186CD-1EA8-F920-E686-BE261D721271}"/>
              </a:ext>
            </a:extLst>
          </p:cNvPr>
          <p:cNvSpPr>
            <a:spLocks noGrp="1"/>
          </p:cNvSpPr>
          <p:nvPr>
            <p:ph type="title"/>
          </p:nvPr>
        </p:nvSpPr>
        <p:spPr/>
        <p:txBody>
          <a:bodyPr/>
          <a:lstStyle/>
          <a:p>
            <a:r>
              <a:rPr lang="en-IN" dirty="0"/>
              <a:t>Correlation Matrix</a:t>
            </a:r>
          </a:p>
        </p:txBody>
      </p:sp>
      <p:graphicFrame>
        <p:nvGraphicFramePr>
          <p:cNvPr id="7" name="Content Placeholder 6">
            <a:extLst>
              <a:ext uri="{FF2B5EF4-FFF2-40B4-BE49-F238E27FC236}">
                <a16:creationId xmlns:a16="http://schemas.microsoft.com/office/drawing/2014/main" id="{FD30AC23-0D68-155A-4EAC-2337F4A9E6A3}"/>
              </a:ext>
            </a:extLst>
          </p:cNvPr>
          <p:cNvGraphicFramePr>
            <a:graphicFrameLocks noGrp="1"/>
          </p:cNvGraphicFramePr>
          <p:nvPr>
            <p:ph idx="1"/>
            <p:extLst>
              <p:ext uri="{D42A27DB-BD31-4B8C-83A1-F6EECF244321}">
                <p14:modId xmlns:p14="http://schemas.microsoft.com/office/powerpoint/2010/main" val="1763915211"/>
              </p:ext>
            </p:extLst>
          </p:nvPr>
        </p:nvGraphicFramePr>
        <p:xfrm>
          <a:off x="498388" y="1971130"/>
          <a:ext cx="6671039" cy="4318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9C2ED02-F16E-C0D7-293D-6559E0E79400}"/>
              </a:ext>
            </a:extLst>
          </p:cNvPr>
          <p:cNvPicPr>
            <a:picLocks noChangeAspect="1"/>
          </p:cNvPicPr>
          <p:nvPr/>
        </p:nvPicPr>
        <p:blipFill>
          <a:blip r:embed="rId8"/>
          <a:stretch>
            <a:fillRect/>
          </a:stretch>
        </p:blipFill>
        <p:spPr>
          <a:xfrm>
            <a:off x="7195931" y="1971130"/>
            <a:ext cx="4817889" cy="3760303"/>
          </a:xfrm>
          <a:prstGeom prst="rect">
            <a:avLst/>
          </a:prstGeom>
        </p:spPr>
      </p:pic>
      <p:sp>
        <p:nvSpPr>
          <p:cNvPr id="9" name="TextBox 8">
            <a:extLst>
              <a:ext uri="{FF2B5EF4-FFF2-40B4-BE49-F238E27FC236}">
                <a16:creationId xmlns:a16="http://schemas.microsoft.com/office/drawing/2014/main" id="{C8ECAA07-4BF3-77BA-2D59-63DD9608D910}"/>
              </a:ext>
            </a:extLst>
          </p:cNvPr>
          <p:cNvSpPr txBox="1"/>
          <p:nvPr/>
        </p:nvSpPr>
        <p:spPr>
          <a:xfrm>
            <a:off x="8026400" y="5731433"/>
            <a:ext cx="3886200" cy="584775"/>
          </a:xfrm>
          <a:prstGeom prst="rect">
            <a:avLst/>
          </a:prstGeom>
          <a:noFill/>
        </p:spPr>
        <p:txBody>
          <a:bodyPr wrap="square">
            <a:spAutoFit/>
          </a:bodyPr>
          <a:lstStyle/>
          <a:p>
            <a:pPr algn="ctr"/>
            <a:r>
              <a:rPr lang="en-IN" sz="1600" b="1" dirty="0"/>
              <a:t>Figure 5: Correlation Heatmap</a:t>
            </a:r>
          </a:p>
          <a:p>
            <a:pPr algn="ctr"/>
            <a:r>
              <a:rPr lang="en-IN" sz="1600" i="1" dirty="0"/>
              <a:t>(Developed in Python)</a:t>
            </a:r>
          </a:p>
        </p:txBody>
      </p:sp>
    </p:spTree>
    <p:extLst>
      <p:ext uri="{BB962C8B-B14F-4D97-AF65-F5344CB8AC3E}">
        <p14:creationId xmlns:p14="http://schemas.microsoft.com/office/powerpoint/2010/main" val="2681673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BFFA-98F9-1F3E-F5FA-42782AEF664B}"/>
              </a:ext>
            </a:extLst>
          </p:cNvPr>
          <p:cNvSpPr>
            <a:spLocks noGrp="1"/>
          </p:cNvSpPr>
          <p:nvPr>
            <p:ph type="title"/>
          </p:nvPr>
        </p:nvSpPr>
        <p:spPr/>
        <p:txBody>
          <a:bodyPr/>
          <a:lstStyle/>
          <a:p>
            <a:r>
              <a:rPr lang="en-US" dirty="0"/>
              <a:t>Price vs Reviews per Month</a:t>
            </a:r>
            <a:endParaRPr lang="en-IN" dirty="0"/>
          </a:p>
        </p:txBody>
      </p:sp>
      <p:graphicFrame>
        <p:nvGraphicFramePr>
          <p:cNvPr id="6" name="Content Placeholder 5">
            <a:extLst>
              <a:ext uri="{FF2B5EF4-FFF2-40B4-BE49-F238E27FC236}">
                <a16:creationId xmlns:a16="http://schemas.microsoft.com/office/drawing/2014/main" id="{D7372749-8CEC-FC6C-C9EC-43B9E5F39BDF}"/>
              </a:ext>
            </a:extLst>
          </p:cNvPr>
          <p:cNvGraphicFramePr>
            <a:graphicFrameLocks noGrp="1"/>
          </p:cNvGraphicFramePr>
          <p:nvPr>
            <p:ph idx="1"/>
            <p:extLst>
              <p:ext uri="{D42A27DB-BD31-4B8C-83A1-F6EECF244321}">
                <p14:modId xmlns:p14="http://schemas.microsoft.com/office/powerpoint/2010/main" val="3226831276"/>
              </p:ext>
            </p:extLst>
          </p:nvPr>
        </p:nvGraphicFramePr>
        <p:xfrm>
          <a:off x="546237" y="1505977"/>
          <a:ext cx="5955402" cy="4410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A1767DC-8DCD-8FC4-5CEF-B01F5A72CD4D}"/>
              </a:ext>
            </a:extLst>
          </p:cNvPr>
          <p:cNvPicPr>
            <a:picLocks noChangeAspect="1"/>
          </p:cNvPicPr>
          <p:nvPr/>
        </p:nvPicPr>
        <p:blipFill>
          <a:blip r:embed="rId8"/>
          <a:stretch>
            <a:fillRect/>
          </a:stretch>
        </p:blipFill>
        <p:spPr>
          <a:xfrm>
            <a:off x="6654040" y="1505977"/>
            <a:ext cx="5144124" cy="4029999"/>
          </a:xfrm>
          <a:prstGeom prst="rect">
            <a:avLst/>
          </a:prstGeom>
        </p:spPr>
      </p:pic>
      <p:sp>
        <p:nvSpPr>
          <p:cNvPr id="8" name="TextBox 7">
            <a:extLst>
              <a:ext uri="{FF2B5EF4-FFF2-40B4-BE49-F238E27FC236}">
                <a16:creationId xmlns:a16="http://schemas.microsoft.com/office/drawing/2014/main" id="{16F59411-71C3-4D73-03EF-A36C03E7A040}"/>
              </a:ext>
            </a:extLst>
          </p:cNvPr>
          <p:cNvSpPr txBox="1"/>
          <p:nvPr/>
        </p:nvSpPr>
        <p:spPr>
          <a:xfrm>
            <a:off x="8280400" y="5535976"/>
            <a:ext cx="3517764" cy="738664"/>
          </a:xfrm>
          <a:prstGeom prst="rect">
            <a:avLst/>
          </a:prstGeom>
          <a:noFill/>
        </p:spPr>
        <p:txBody>
          <a:bodyPr wrap="square">
            <a:spAutoFit/>
          </a:bodyPr>
          <a:lstStyle/>
          <a:p>
            <a:pPr algn="ctr"/>
            <a:r>
              <a:rPr lang="en-IN" sz="1400" b="1" dirty="0"/>
              <a:t>Figure 5: Price vs Reviews Per month scatter plot</a:t>
            </a:r>
          </a:p>
          <a:p>
            <a:pPr algn="ctr"/>
            <a:r>
              <a:rPr lang="en-IN" sz="1400" i="1" dirty="0"/>
              <a:t>(Developed in Python)</a:t>
            </a:r>
          </a:p>
        </p:txBody>
      </p:sp>
    </p:spTree>
    <p:extLst>
      <p:ext uri="{BB962C8B-B14F-4D97-AF65-F5344CB8AC3E}">
        <p14:creationId xmlns:p14="http://schemas.microsoft.com/office/powerpoint/2010/main" val="2392532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34261-BB87-DEC0-FC70-EF64B03E39B4}"/>
              </a:ext>
            </a:extLst>
          </p:cNvPr>
          <p:cNvSpPr>
            <a:spLocks noGrp="1"/>
          </p:cNvSpPr>
          <p:nvPr>
            <p:ph type="title"/>
          </p:nvPr>
        </p:nvSpPr>
        <p:spPr/>
        <p:txBody>
          <a:bodyPr/>
          <a:lstStyle/>
          <a:p>
            <a:r>
              <a:rPr lang="en-IN" dirty="0"/>
              <a:t>Geolocation Clustering</a:t>
            </a:r>
          </a:p>
        </p:txBody>
      </p:sp>
      <p:graphicFrame>
        <p:nvGraphicFramePr>
          <p:cNvPr id="4" name="Content Placeholder 3">
            <a:extLst>
              <a:ext uri="{FF2B5EF4-FFF2-40B4-BE49-F238E27FC236}">
                <a16:creationId xmlns:a16="http://schemas.microsoft.com/office/drawing/2014/main" id="{6610DDCF-44C6-5266-1EC9-E62D9BD1ADCC}"/>
              </a:ext>
            </a:extLst>
          </p:cNvPr>
          <p:cNvGraphicFramePr>
            <a:graphicFrameLocks noGrp="1"/>
          </p:cNvGraphicFramePr>
          <p:nvPr>
            <p:ph idx="1"/>
            <p:extLst>
              <p:ext uri="{D42A27DB-BD31-4B8C-83A1-F6EECF244321}">
                <p14:modId xmlns:p14="http://schemas.microsoft.com/office/powerpoint/2010/main" val="1279854288"/>
              </p:ext>
            </p:extLst>
          </p:nvPr>
        </p:nvGraphicFramePr>
        <p:xfrm>
          <a:off x="675862" y="1842052"/>
          <a:ext cx="10068340" cy="4467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3979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27E49-D0CF-3ECD-A601-657464C71535}"/>
              </a:ext>
            </a:extLst>
          </p:cNvPr>
          <p:cNvSpPr>
            <a:spLocks noGrp="1"/>
          </p:cNvSpPr>
          <p:nvPr>
            <p:ph type="title"/>
          </p:nvPr>
        </p:nvSpPr>
        <p:spPr/>
        <p:txBody>
          <a:bodyPr/>
          <a:lstStyle/>
          <a:p>
            <a:r>
              <a:rPr lang="en-IN" dirty="0"/>
              <a:t>Key Insights</a:t>
            </a:r>
          </a:p>
        </p:txBody>
      </p:sp>
      <p:graphicFrame>
        <p:nvGraphicFramePr>
          <p:cNvPr id="4" name="Content Placeholder 3">
            <a:extLst>
              <a:ext uri="{FF2B5EF4-FFF2-40B4-BE49-F238E27FC236}">
                <a16:creationId xmlns:a16="http://schemas.microsoft.com/office/drawing/2014/main" id="{370FE90A-B519-43FA-2170-FE010A61D30E}"/>
              </a:ext>
            </a:extLst>
          </p:cNvPr>
          <p:cNvGraphicFramePr>
            <a:graphicFrameLocks noGrp="1"/>
          </p:cNvGraphicFramePr>
          <p:nvPr>
            <p:ph idx="1"/>
            <p:extLst>
              <p:ext uri="{D42A27DB-BD31-4B8C-83A1-F6EECF244321}">
                <p14:modId xmlns:p14="http://schemas.microsoft.com/office/powerpoint/2010/main" val="2139901848"/>
              </p:ext>
            </p:extLst>
          </p:nvPr>
        </p:nvGraphicFramePr>
        <p:xfrm>
          <a:off x="567281" y="1335024"/>
          <a:ext cx="11256419" cy="51431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0190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A715F-1DD7-087C-4A8E-9DA1FE3CA1E9}"/>
              </a:ext>
            </a:extLst>
          </p:cNvPr>
          <p:cNvSpPr>
            <a:spLocks noGrp="1"/>
          </p:cNvSpPr>
          <p:nvPr>
            <p:ph type="title"/>
          </p:nvPr>
        </p:nvSpPr>
        <p:spPr/>
        <p:txBody>
          <a:bodyPr/>
          <a:lstStyle/>
          <a:p>
            <a:r>
              <a:rPr lang="en-IN" dirty="0"/>
              <a:t>Business Implications</a:t>
            </a:r>
          </a:p>
        </p:txBody>
      </p:sp>
      <p:graphicFrame>
        <p:nvGraphicFramePr>
          <p:cNvPr id="4" name="Content Placeholder 3">
            <a:extLst>
              <a:ext uri="{FF2B5EF4-FFF2-40B4-BE49-F238E27FC236}">
                <a16:creationId xmlns:a16="http://schemas.microsoft.com/office/drawing/2014/main" id="{A39D9116-D9AD-7F7A-38B6-E68C9F132B23}"/>
              </a:ext>
            </a:extLst>
          </p:cNvPr>
          <p:cNvGraphicFramePr>
            <a:graphicFrameLocks noGrp="1"/>
          </p:cNvGraphicFramePr>
          <p:nvPr>
            <p:ph idx="1"/>
            <p:extLst>
              <p:ext uri="{D42A27DB-BD31-4B8C-83A1-F6EECF244321}">
                <p14:modId xmlns:p14="http://schemas.microsoft.com/office/powerpoint/2010/main" val="3274473338"/>
              </p:ext>
            </p:extLst>
          </p:nvPr>
        </p:nvGraphicFramePr>
        <p:xfrm>
          <a:off x="830116" y="1603513"/>
          <a:ext cx="10531768" cy="4903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476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F05E8-BD0B-7CF5-B5AC-9C80883E2B42}"/>
              </a:ext>
            </a:extLst>
          </p:cNvPr>
          <p:cNvSpPr>
            <a:spLocks noGrp="1"/>
          </p:cNvSpPr>
          <p:nvPr>
            <p:ph type="title"/>
          </p:nvPr>
        </p:nvSpPr>
        <p:spPr>
          <a:xfrm>
            <a:off x="1037932" y="309769"/>
            <a:ext cx="9720072" cy="1499616"/>
          </a:xfrm>
        </p:spPr>
        <p:txBody>
          <a:bodyPr/>
          <a:lstStyle/>
          <a:p>
            <a:pPr algn="ctr"/>
            <a:r>
              <a:rPr lang="en-US" dirty="0"/>
              <a:t>Reference list</a:t>
            </a:r>
            <a:endParaRPr lang="en-IN" dirty="0"/>
          </a:p>
        </p:txBody>
      </p:sp>
      <p:graphicFrame>
        <p:nvGraphicFramePr>
          <p:cNvPr id="4" name="Content Placeholder 3">
            <a:extLst>
              <a:ext uri="{FF2B5EF4-FFF2-40B4-BE49-F238E27FC236}">
                <a16:creationId xmlns:a16="http://schemas.microsoft.com/office/drawing/2014/main" id="{FD3809A5-00CD-9C66-A5FB-98DD3007A39A}"/>
              </a:ext>
            </a:extLst>
          </p:cNvPr>
          <p:cNvGraphicFramePr>
            <a:graphicFrameLocks noGrp="1"/>
          </p:cNvGraphicFramePr>
          <p:nvPr>
            <p:ph idx="1"/>
            <p:extLst>
              <p:ext uri="{D42A27DB-BD31-4B8C-83A1-F6EECF244321}">
                <p14:modId xmlns:p14="http://schemas.microsoft.com/office/powerpoint/2010/main" val="2946951357"/>
              </p:ext>
            </p:extLst>
          </p:nvPr>
        </p:nvGraphicFramePr>
        <p:xfrm>
          <a:off x="821635" y="1510748"/>
          <a:ext cx="11027465" cy="524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6097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F91C-5EFE-1E3E-3B5C-E45CB78513B1}"/>
              </a:ext>
            </a:extLst>
          </p:cNvPr>
          <p:cNvSpPr>
            <a:spLocks noGrp="1"/>
          </p:cNvSpPr>
          <p:nvPr>
            <p:ph type="ctrTitle"/>
          </p:nvPr>
        </p:nvSpPr>
        <p:spPr/>
        <p:txBody>
          <a:bodyPr>
            <a:normAutofit/>
          </a:bodyPr>
          <a:lstStyle/>
          <a:p>
            <a:r>
              <a:rPr lang="en-US" sz="8800" dirty="0"/>
              <a:t>Thank you</a:t>
            </a:r>
            <a:endParaRPr lang="en-IN" sz="8800" dirty="0"/>
          </a:p>
        </p:txBody>
      </p:sp>
    </p:spTree>
    <p:extLst>
      <p:ext uri="{BB962C8B-B14F-4D97-AF65-F5344CB8AC3E}">
        <p14:creationId xmlns:p14="http://schemas.microsoft.com/office/powerpoint/2010/main" val="3262008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145</TotalTime>
  <Words>3469</Words>
  <Application>Microsoft Office PowerPoint</Application>
  <PresentationFormat>Widescreen</PresentationFormat>
  <Paragraphs>150</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Times New Roman</vt:lpstr>
      <vt:lpstr>Tw Cen MT</vt:lpstr>
      <vt:lpstr>Tw Cen MT Condensed</vt:lpstr>
      <vt:lpstr>Wingdings 3</vt:lpstr>
      <vt:lpstr>Integral</vt:lpstr>
      <vt:lpstr>Student id - 2434584  student name- parth kamleshkumar Suthar  course – msc data and aI  module title – data mining &amp; visualisation  module code – ACCA7015  lecturer name – nouh elmitwally </vt:lpstr>
      <vt:lpstr>Exploratory Data Analysis on Airbnb(AB) NYC 2019 Dataset</vt:lpstr>
      <vt:lpstr>Contents</vt:lpstr>
      <vt:lpstr>Project Aim &amp; Objectives</vt:lpstr>
      <vt:lpstr>Data Loading and Initial View</vt:lpstr>
      <vt:lpstr>Dataset Overview</vt:lpstr>
      <vt:lpstr>Data Cleaning and Preparation</vt:lpstr>
      <vt:lpstr>Data Cleaning Process</vt:lpstr>
      <vt:lpstr>Handling Outliers</vt:lpstr>
      <vt:lpstr>Price Distribution </vt:lpstr>
      <vt:lpstr>Room Type Analysis</vt:lpstr>
      <vt:lpstr>Availability Analysis</vt:lpstr>
      <vt:lpstr>Price vs Room Type by Borough</vt:lpstr>
      <vt:lpstr>Correlation Matrix</vt:lpstr>
      <vt:lpstr>Price vs Reviews per Month</vt:lpstr>
      <vt:lpstr>Geolocation Clustering</vt:lpstr>
      <vt:lpstr>Key Insights</vt:lpstr>
      <vt:lpstr>Business Implications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Parth Suthar</cp:lastModifiedBy>
  <cp:revision>1</cp:revision>
  <dcterms:created xsi:type="dcterms:W3CDTF">2025-10-19T18:52:17Z</dcterms:created>
  <dcterms:modified xsi:type="dcterms:W3CDTF">2025-10-28T10:42:04Z</dcterms:modified>
</cp:coreProperties>
</file>