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0" r:id="rId12"/>
    <p:sldId id="267" r:id="rId13"/>
    <p:sldId id="268" r:id="rId14"/>
    <p:sldId id="269" r:id="rId15"/>
    <p:sldId id="271" r:id="rId16"/>
    <p:sldId id="272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594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8393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76064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843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92787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5892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945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3153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048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87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7549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4/17/26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588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5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svg"/><Relationship Id="rId4" Type="http://schemas.openxmlformats.org/officeDocument/2006/relationships/image" Target="../media/image19.sv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jpeg"/><Relationship Id="rId4" Type="http://schemas.openxmlformats.org/officeDocument/2006/relationships/image" Target="../media/image2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svg"/><Relationship Id="rId4" Type="http://schemas.openxmlformats.org/officeDocument/2006/relationships/image" Target="../media/image30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16/j.heliyon.2023.e20356" TargetMode="External"/><Relationship Id="rId3" Type="http://schemas.openxmlformats.org/officeDocument/2006/relationships/hyperlink" Target="https://www.cipd.org/globalassets/media/knowledge/knowledge-hub/reports/2023-pdfs/8436-health-and-wellbeing-report-2023.pdf" TargetMode="External"/><Relationship Id="rId7" Type="http://schemas.openxmlformats.org/officeDocument/2006/relationships/hyperlink" Target="https://igpp.org.uk/blog/article/growing-importance-health-and-wellbeing-workplace" TargetMode="External"/><Relationship Id="rId12" Type="http://schemas.openxmlformats.org/officeDocument/2006/relationships/hyperlink" Target="https://doi.org/10.1177/1059601120905728" TargetMode="External"/><Relationship Id="rId2" Type="http://schemas.openxmlformats.org/officeDocument/2006/relationships/hyperlink" Target="https://www.peoplemanagement.co.uk/article/1915445/people-leaders-ai-managers-%E2%80%93-does-leadership-need-rethin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ngsfund.org.uk/insight-and-analysis/blogs/compassionate-leadership-10-year-health-plan-addressing-moral-injury" TargetMode="External"/><Relationship Id="rId11" Type="http://schemas.openxmlformats.org/officeDocument/2006/relationships/hyperlink" Target="https://www.neuroleadership.com/articles/the-evolution-of-the-social-brain-introducing-scarf-in-2025" TargetMode="External"/><Relationship Id="rId5" Type="http://schemas.openxmlformats.org/officeDocument/2006/relationships/hyperlink" Target="https://hbr.org/2017/03/does-work-make-you-happy-evidence-from-the-world-happiness-report" TargetMode="External"/><Relationship Id="rId10" Type="http://schemas.openxmlformats.org/officeDocument/2006/relationships/hyperlink" Target="https://www.tandfonline.com/doi/full/10.1080/23311908.2022.2080325" TargetMode="External"/><Relationship Id="rId4" Type="http://schemas.openxmlformats.org/officeDocument/2006/relationships/hyperlink" Target="https://www.cipd.org/uk/knowledge/reports/health-well-being-work/" TargetMode="External"/><Relationship Id="rId9" Type="http://schemas.openxmlformats.org/officeDocument/2006/relationships/hyperlink" Target="https://www.mckinsey.com/capabilities/people-and-organizational-performance/our-insights/the-organization-blog/take-a-human-centric-approach-to-avoid-ais-leadership-trap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C6A8-4A6F-A353-C9DA-7529DF66BA1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56745" y="300039"/>
            <a:ext cx="9144000" cy="23876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Shaping Performance Through People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4D2098-660B-D86B-75D3-BD354CA6E6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56745" y="4332288"/>
            <a:ext cx="9144000" cy="165576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 Leadership Approach for Havencare Insurance</a:t>
            </a:r>
            <a:endParaRPr lang="en-US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D57473FF-CCE0-1EBF-FC34-7B3B15724456}"/>
              </a:ext>
            </a:extLst>
          </p:cNvPr>
          <p:cNvCxnSpPr>
            <a:cxnSpLocks/>
          </p:cNvCxnSpPr>
          <p:nvPr/>
        </p:nvCxnSpPr>
        <p:spPr>
          <a:xfrm>
            <a:off x="2889250" y="3509963"/>
            <a:ext cx="6445250" cy="0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EC809164-7F5C-0030-E531-1BE864476B91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2894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F664B-61AE-9AFE-4F8D-59CD73D6D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My Purpose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64D565-AA71-7AF4-6713-EF5CA263FA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083" y="1987021"/>
            <a:ext cx="10515600" cy="4351338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Purpose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Senior Leadership Application</a:t>
            </a:r>
          </a:p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Context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Havencare Insurance environment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EECC6EA-79C0-4EE7-17B2-B9FF2FAD0DC8}"/>
              </a:ext>
            </a:extLst>
          </p:cNvPr>
          <p:cNvCxnSpPr>
            <a:cxnSpLocks/>
          </p:cNvCxnSpPr>
          <p:nvPr/>
        </p:nvCxnSpPr>
        <p:spPr>
          <a:xfrm>
            <a:off x="582083" y="1509713"/>
            <a:ext cx="6445250" cy="0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0" name="Picture 9" descr="Businesspeople in a meeting">
            <a:extLst>
              <a:ext uri="{FF2B5EF4-FFF2-40B4-BE49-F238E27FC236}">
                <a16:creationId xmlns:a16="http://schemas.microsoft.com/office/drawing/2014/main" id="{98D258FB-CB26-5E4F-06AC-4973DB7E75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3457" y="1194366"/>
            <a:ext cx="3430568" cy="2396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C5BACE4-33A5-9DF3-162A-F817843C2930}"/>
              </a:ext>
            </a:extLst>
          </p:cNvPr>
          <p:cNvSpPr/>
          <p:nvPr/>
        </p:nvSpPr>
        <p:spPr>
          <a:xfrm>
            <a:off x="0" y="4564857"/>
            <a:ext cx="6445249" cy="1359411"/>
          </a:xfrm>
          <a:prstGeom prst="rect">
            <a:avLst/>
          </a:prstGeom>
          <a:solidFill>
            <a:srgbClr val="459FD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7A98E93-4146-E82F-3DDE-946EE080F2E2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55745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E9CB5-3AEB-B91B-6A54-E478F4A16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375" y="303287"/>
            <a:ext cx="5789156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Organisational Context 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E34F3A6-CBC3-D28C-6AD7-05BB2FAFC770}"/>
              </a:ext>
            </a:extLst>
          </p:cNvPr>
          <p:cNvSpPr/>
          <p:nvPr/>
        </p:nvSpPr>
        <p:spPr>
          <a:xfrm>
            <a:off x="6009759" y="1835536"/>
            <a:ext cx="2979244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 monitoring &amp; pressure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Constant performance tracking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CC8AE70-B5F0-9125-0B94-DC581FFEA5A5}"/>
              </a:ext>
            </a:extLst>
          </p:cNvPr>
          <p:cNvSpPr/>
          <p:nvPr/>
        </p:nvSpPr>
        <p:spPr>
          <a:xfrm>
            <a:off x="2070280" y="1840215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Call centre environment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Fast paced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Target driven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2994582-11F7-66B7-CE4F-4A68F8FA17F5}"/>
              </a:ext>
            </a:extLst>
          </p:cNvPr>
          <p:cNvSpPr/>
          <p:nvPr/>
        </p:nvSpPr>
        <p:spPr>
          <a:xfrm>
            <a:off x="6012608" y="3881163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 turnover &amp; stress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Burnout &amp; retention issues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7F154D3-304C-4B9C-E0C1-06378149B8BB}"/>
              </a:ext>
            </a:extLst>
          </p:cNvPr>
          <p:cNvSpPr/>
          <p:nvPr/>
        </p:nvSpPr>
        <p:spPr>
          <a:xfrm>
            <a:off x="2070280" y="3880380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Emotional labour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Managing customer emotions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1B18C45-5295-7479-5B7F-753D06CE1A4F}"/>
              </a:ext>
            </a:extLst>
          </p:cNvPr>
          <p:cNvSpPr txBox="1"/>
          <p:nvPr/>
        </p:nvSpPr>
        <p:spPr>
          <a:xfrm>
            <a:off x="3228457" y="5954548"/>
            <a:ext cx="4783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 pressure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environment requires a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balanced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people centred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leadership approach.</a:t>
            </a:r>
          </a:p>
          <a:p>
            <a:pPr algn="l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EE82BF3-33A5-E244-6CE4-FE994DA47CDF}"/>
              </a:ext>
            </a:extLst>
          </p:cNvPr>
          <p:cNvCxnSpPr>
            <a:cxnSpLocks/>
          </p:cNvCxnSpPr>
          <p:nvPr/>
        </p:nvCxnSpPr>
        <p:spPr>
          <a:xfrm>
            <a:off x="759080" y="1385104"/>
            <a:ext cx="8229923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4" name="Graphic 13" descr="Call centre with solid fill">
            <a:extLst>
              <a:ext uri="{FF2B5EF4-FFF2-40B4-BE49-F238E27FC236}">
                <a16:creationId xmlns:a16="http://schemas.microsoft.com/office/drawing/2014/main" id="{F36EE406-83F9-41A2-D8E8-4F913802B61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flipH="1">
            <a:off x="2077213" y="1855242"/>
            <a:ext cx="411324" cy="411324"/>
          </a:xfrm>
          <a:prstGeom prst="rect">
            <a:avLst/>
          </a:prstGeom>
        </p:spPr>
      </p:pic>
      <p:pic>
        <p:nvPicPr>
          <p:cNvPr id="15" name="Graphic 14" descr="Bar chart with solid fill">
            <a:extLst>
              <a:ext uri="{FF2B5EF4-FFF2-40B4-BE49-F238E27FC236}">
                <a16:creationId xmlns:a16="http://schemas.microsoft.com/office/drawing/2014/main" id="{693B51EE-7077-91BC-0F6D-C764324B78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09218" y="1845221"/>
            <a:ext cx="516959" cy="516959"/>
          </a:xfrm>
          <a:prstGeom prst="rect">
            <a:avLst/>
          </a:prstGeom>
        </p:spPr>
      </p:pic>
      <p:pic>
        <p:nvPicPr>
          <p:cNvPr id="19" name="Graphic 18" descr="Chat with solid fill">
            <a:extLst>
              <a:ext uri="{FF2B5EF4-FFF2-40B4-BE49-F238E27FC236}">
                <a16:creationId xmlns:a16="http://schemas.microsoft.com/office/drawing/2014/main" id="{6D7E5740-3C80-19DD-999B-F785485ABC5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063586" y="3886762"/>
            <a:ext cx="531716" cy="531716"/>
          </a:xfrm>
          <a:prstGeom prst="rect">
            <a:avLst/>
          </a:prstGeom>
        </p:spPr>
      </p:pic>
      <p:pic>
        <p:nvPicPr>
          <p:cNvPr id="20" name="Graphic 19" descr="Warning with solid fill">
            <a:extLst>
              <a:ext uri="{FF2B5EF4-FFF2-40B4-BE49-F238E27FC236}">
                <a16:creationId xmlns:a16="http://schemas.microsoft.com/office/drawing/2014/main" id="{7B749EB6-992A-80BC-F027-89A051D997C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12677" y="3914080"/>
            <a:ext cx="427829" cy="42782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4EE82973-9230-18C8-5EE3-CAB3BAEEE6F0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6127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3F2EB-3CC0-94DF-1C1B-78F6396A612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External Challenge (PESTLE)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0554939-DE14-9C3D-AD63-5DF2B7F0AA6E}"/>
              </a:ext>
            </a:extLst>
          </p:cNvPr>
          <p:cNvSpPr/>
          <p:nvPr/>
        </p:nvSpPr>
        <p:spPr>
          <a:xfrm>
            <a:off x="1218155" y="1941132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Cost of living pressures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Impact on employee wellbeing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Increased financial strain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98DB299-A23E-C561-D2A1-DC9D94786D27}"/>
              </a:ext>
            </a:extLst>
          </p:cNvPr>
          <p:cNvSpPr/>
          <p:nvPr/>
        </p:nvSpPr>
        <p:spPr>
          <a:xfrm>
            <a:off x="4792312" y="1945800"/>
            <a:ext cx="2976395" cy="1858978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Rising wellbeing expectations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Greater focus on mental health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7F561A-1B88-E256-C7C6-A8B2F4CFAFC6}"/>
              </a:ext>
            </a:extLst>
          </p:cNvPr>
          <p:cNvSpPr/>
          <p:nvPr/>
        </p:nvSpPr>
        <p:spPr>
          <a:xfrm>
            <a:off x="1218155" y="4200590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AI &amp; performance monitoring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Increased surveillance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Pressure on performance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0FAB00A-31AD-729E-4E11-A55DC881AAC0}"/>
              </a:ext>
            </a:extLst>
          </p:cNvPr>
          <p:cNvSpPr/>
          <p:nvPr/>
        </p:nvSpPr>
        <p:spPr>
          <a:xfrm>
            <a:off x="4760220" y="4200590"/>
            <a:ext cx="2976395" cy="182880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Duty of care responsibilities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Wellbeing obligations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Ethical leadership expectations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4491D54D-F260-48FF-CE0A-97C911DF6B20}"/>
              </a:ext>
            </a:extLst>
          </p:cNvPr>
          <p:cNvCxnSpPr>
            <a:cxnSpLocks/>
          </p:cNvCxnSpPr>
          <p:nvPr/>
        </p:nvCxnSpPr>
        <p:spPr>
          <a:xfrm flipV="1">
            <a:off x="512231" y="1438540"/>
            <a:ext cx="8560163" cy="10583"/>
          </a:xfrm>
          <a:prstGeom prst="straightConnector1">
            <a:avLst/>
          </a:prstGeom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6" name="Graphic 15" descr="Coins outline">
            <a:extLst>
              <a:ext uri="{FF2B5EF4-FFF2-40B4-BE49-F238E27FC236}">
                <a16:creationId xmlns:a16="http://schemas.microsoft.com/office/drawing/2014/main" id="{67EFC08B-2888-B8AE-9C40-705A5D1282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251006" y="1938336"/>
            <a:ext cx="395998" cy="395998"/>
          </a:xfrm>
          <a:prstGeom prst="rect">
            <a:avLst/>
          </a:prstGeom>
        </p:spPr>
      </p:pic>
      <p:pic>
        <p:nvPicPr>
          <p:cNvPr id="17" name="Graphic 16" descr="Cycle with people with solid fill">
            <a:extLst>
              <a:ext uri="{FF2B5EF4-FFF2-40B4-BE49-F238E27FC236}">
                <a16:creationId xmlns:a16="http://schemas.microsoft.com/office/drawing/2014/main" id="{9E2EC24D-C4F1-4235-23E8-A95D2BA3599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60220" y="1917042"/>
            <a:ext cx="544495" cy="544495"/>
          </a:xfrm>
          <a:prstGeom prst="rect">
            <a:avLst/>
          </a:prstGeom>
        </p:spPr>
      </p:pic>
      <p:pic>
        <p:nvPicPr>
          <p:cNvPr id="18" name="Graphic 17" descr="Plug with solid fill">
            <a:extLst>
              <a:ext uri="{FF2B5EF4-FFF2-40B4-BE49-F238E27FC236}">
                <a16:creationId xmlns:a16="http://schemas.microsoft.com/office/drawing/2014/main" id="{0E0BCAA9-B606-9FF3-043B-F89F570BF62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51006" y="4200590"/>
            <a:ext cx="509443" cy="509443"/>
          </a:xfrm>
          <a:prstGeom prst="rect">
            <a:avLst/>
          </a:prstGeom>
        </p:spPr>
      </p:pic>
      <p:pic>
        <p:nvPicPr>
          <p:cNvPr id="19" name="Graphic 18" descr="Scales of justice with solid fill">
            <a:extLst>
              <a:ext uri="{FF2B5EF4-FFF2-40B4-BE49-F238E27FC236}">
                <a16:creationId xmlns:a16="http://schemas.microsoft.com/office/drawing/2014/main" id="{91318762-9068-3AE1-C51A-3B36774E53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872244" y="4144552"/>
            <a:ext cx="501148" cy="501148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45F128D-2BDB-378D-A2C8-A4DB07B4E2F3}"/>
              </a:ext>
            </a:extLst>
          </p:cNvPr>
          <p:cNvSpPr txBox="1"/>
          <p:nvPr/>
        </p:nvSpPr>
        <p:spPr>
          <a:xfrm>
            <a:off x="1926944" y="1547710"/>
            <a:ext cx="17070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Economic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484A73F-1DB9-D05E-1E64-9BD37ECC21CD}"/>
              </a:ext>
            </a:extLst>
          </p:cNvPr>
          <p:cNvSpPr txBox="1"/>
          <p:nvPr/>
        </p:nvSpPr>
        <p:spPr>
          <a:xfrm>
            <a:off x="5770396" y="1547710"/>
            <a:ext cx="17418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Social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5FF86E-AC08-1920-AA45-BEAFE84B5659}"/>
              </a:ext>
            </a:extLst>
          </p:cNvPr>
          <p:cNvSpPr txBox="1"/>
          <p:nvPr/>
        </p:nvSpPr>
        <p:spPr>
          <a:xfrm>
            <a:off x="1790420" y="3785549"/>
            <a:ext cx="2063750" cy="3680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Technological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69019662-4633-D908-4B54-AEE6288758F9}"/>
              </a:ext>
            </a:extLst>
          </p:cNvPr>
          <p:cNvSpPr txBox="1"/>
          <p:nvPr/>
        </p:nvSpPr>
        <p:spPr>
          <a:xfrm>
            <a:off x="5849174" y="3799958"/>
            <a:ext cx="1584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Legal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B932D32-2DB5-5062-86FB-5B30A7B72700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8B02DAC-D644-F460-F1AD-0B1C0193CCD5}"/>
              </a:ext>
            </a:extLst>
          </p:cNvPr>
          <p:cNvSpPr txBox="1"/>
          <p:nvPr/>
        </p:nvSpPr>
        <p:spPr>
          <a:xfrm>
            <a:off x="8407777" y="2482850"/>
            <a:ext cx="327554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  <a:effectLst/>
                <a:latin typeface=".AppleSystemUIFont"/>
              </a:rPr>
              <a:t>“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Organisations are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increasingly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expected to meet their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duty of care 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in supporting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employee wellbeing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, particularly across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longer and more complex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working lives (IGPP, 2024).</a:t>
            </a:r>
          </a:p>
          <a:p>
            <a:pPr algn="l"/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84A1198-9165-BE57-E23C-576E803CEBA0}"/>
              </a:ext>
            </a:extLst>
          </p:cNvPr>
          <p:cNvSpPr txBox="1"/>
          <p:nvPr/>
        </p:nvSpPr>
        <p:spPr>
          <a:xfrm>
            <a:off x="2292350" y="248285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313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91514-2245-A2C6-7232-2CF4A1BF11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Key Internal Challenges at Havencares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86EFF5B-CA8B-EABB-42C7-8702B901C4B7}"/>
              </a:ext>
            </a:extLst>
          </p:cNvPr>
          <p:cNvSpPr/>
          <p:nvPr/>
        </p:nvSpPr>
        <p:spPr>
          <a:xfrm>
            <a:off x="475437" y="1976701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 Turnover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Retention issues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Impact on continuity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8E1E27-78DC-D460-7B5E-D58323DA043E}"/>
              </a:ext>
            </a:extLst>
          </p:cNvPr>
          <p:cNvSpPr/>
          <p:nvPr/>
        </p:nvSpPr>
        <p:spPr>
          <a:xfrm>
            <a:off x="8356237" y="1976701"/>
            <a:ext cx="2976395" cy="2029884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Stress &amp; Pressure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Target driven environment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Monitoring &amp; workload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9947783-CA13-404D-8E51-88B866209E17}"/>
              </a:ext>
            </a:extLst>
          </p:cNvPr>
          <p:cNvSpPr/>
          <p:nvPr/>
        </p:nvSpPr>
        <p:spPr>
          <a:xfrm>
            <a:off x="4426421" y="1976701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Low Morale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Disengagement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Reduced motivation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E692EFB2-D68F-106D-696F-3D4613188C3F}"/>
              </a:ext>
            </a:extLst>
          </p:cNvPr>
          <p:cNvCxnSpPr>
            <a:cxnSpLocks/>
          </p:cNvCxnSpPr>
          <p:nvPr/>
        </p:nvCxnSpPr>
        <p:spPr>
          <a:xfrm>
            <a:off x="582083" y="1424649"/>
            <a:ext cx="9262352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F36CB44-743A-F5C1-50D1-1775847EDE1A}"/>
              </a:ext>
            </a:extLst>
          </p:cNvPr>
          <p:cNvSpPr txBox="1"/>
          <p:nvPr/>
        </p:nvSpPr>
        <p:spPr>
          <a:xfrm>
            <a:off x="838200" y="4558635"/>
            <a:ext cx="38565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CIPD research highlights that management style is a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significant 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contributor to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workplace stress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, with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37%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of organisations identifying it as a key cause (CIPD, 2023)</a:t>
            </a:r>
          </a:p>
          <a:p>
            <a:pPr algn="l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A305750-7836-88D0-39EA-A42700C61066}"/>
              </a:ext>
            </a:extLst>
          </p:cNvPr>
          <p:cNvSpPr/>
          <p:nvPr/>
        </p:nvSpPr>
        <p:spPr>
          <a:xfrm>
            <a:off x="0" y="-1"/>
            <a:ext cx="12192000" cy="6858001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Repeat with solid fill">
            <a:extLst>
              <a:ext uri="{FF2B5EF4-FFF2-40B4-BE49-F238E27FC236}">
                <a16:creationId xmlns:a16="http://schemas.microsoft.com/office/drawing/2014/main" id="{88BB4B43-9884-7C24-FD69-6FE7970A80B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75437" y="2055814"/>
            <a:ext cx="499014" cy="499014"/>
          </a:xfrm>
          <a:prstGeom prst="rect">
            <a:avLst/>
          </a:prstGeom>
        </p:spPr>
      </p:pic>
      <p:pic>
        <p:nvPicPr>
          <p:cNvPr id="23" name="Graphic 22" descr="Confused face with solid fill with solid fill">
            <a:extLst>
              <a:ext uri="{FF2B5EF4-FFF2-40B4-BE49-F238E27FC236}">
                <a16:creationId xmlns:a16="http://schemas.microsoft.com/office/drawing/2014/main" id="{C9336040-EF03-B685-31C0-27FE7EC928A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35793" y="1988009"/>
            <a:ext cx="509459" cy="509459"/>
          </a:xfrm>
          <a:prstGeom prst="rect">
            <a:avLst/>
          </a:prstGeom>
        </p:spPr>
      </p:pic>
      <p:pic>
        <p:nvPicPr>
          <p:cNvPr id="24" name="Graphic 23" descr="Warning with solid fill">
            <a:extLst>
              <a:ext uri="{FF2B5EF4-FFF2-40B4-BE49-F238E27FC236}">
                <a16:creationId xmlns:a16="http://schemas.microsoft.com/office/drawing/2014/main" id="{D4A16986-46D3-733B-35D5-2C4453CBBE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77405" y="2045369"/>
            <a:ext cx="420268" cy="420268"/>
          </a:xfrm>
          <a:prstGeom prst="rect">
            <a:avLst/>
          </a:prstGeom>
        </p:spPr>
      </p:pic>
      <p:pic>
        <p:nvPicPr>
          <p:cNvPr id="25" name="Picture 24" descr="Stressed man at work">
            <a:extLst>
              <a:ext uri="{FF2B5EF4-FFF2-40B4-BE49-F238E27FC236}">
                <a16:creationId xmlns:a16="http://schemas.microsoft.com/office/drawing/2014/main" id="{BB1E7256-1C12-EBC6-FD72-7D827D65DEF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4049" y="4292597"/>
            <a:ext cx="3506980" cy="233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37246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6312-42F2-DE4D-A255-7C543A0393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Wellbeing as a Strategy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F483C1E-FE55-5EEA-A0F9-95FA93F38826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EAA50EF-DC49-4E75-CE72-4543DFA26426}"/>
              </a:ext>
            </a:extLst>
          </p:cNvPr>
          <p:cNvSpPr/>
          <p:nvPr/>
        </p:nvSpPr>
        <p:spPr>
          <a:xfrm>
            <a:off x="838200" y="1927226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What is wellbeing?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Hedonic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Eudaimonic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Holistic approach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D52F176-E2F9-5C40-CB22-53BAE8894ED5}"/>
              </a:ext>
            </a:extLst>
          </p:cNvPr>
          <p:cNvSpPr/>
          <p:nvPr/>
        </p:nvSpPr>
        <p:spPr>
          <a:xfrm>
            <a:off x="4607802" y="1927225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Why it matters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Employee experience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Engagement &amp; motivation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Retention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572644-8BF4-2782-FD54-71021D9DD29F}"/>
              </a:ext>
            </a:extLst>
          </p:cNvPr>
          <p:cNvSpPr/>
          <p:nvPr/>
        </p:nvSpPr>
        <p:spPr>
          <a:xfrm>
            <a:off x="8377404" y="1927224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impact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Productivity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Performance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Reduced absence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C68AC66-790B-232D-2432-5C42FB8D8600}"/>
              </a:ext>
            </a:extLst>
          </p:cNvPr>
          <p:cNvCxnSpPr>
            <a:cxnSpLocks/>
          </p:cNvCxnSpPr>
          <p:nvPr/>
        </p:nvCxnSpPr>
        <p:spPr>
          <a:xfrm>
            <a:off x="446978" y="1449917"/>
            <a:ext cx="7659855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Graphic 20" descr="Right Brain with solid fill">
            <a:extLst>
              <a:ext uri="{FF2B5EF4-FFF2-40B4-BE49-F238E27FC236}">
                <a16:creationId xmlns:a16="http://schemas.microsoft.com/office/drawing/2014/main" id="{DD05A586-EA66-DC8B-254B-F8375A0137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38200" y="1946257"/>
            <a:ext cx="540336" cy="540336"/>
          </a:xfrm>
          <a:prstGeom prst="rect">
            <a:avLst/>
          </a:prstGeom>
        </p:spPr>
      </p:pic>
      <p:pic>
        <p:nvPicPr>
          <p:cNvPr id="23" name="Graphic 22" descr="Group success with solid fill">
            <a:extLst>
              <a:ext uri="{FF2B5EF4-FFF2-40B4-BE49-F238E27FC236}">
                <a16:creationId xmlns:a16="http://schemas.microsoft.com/office/drawing/2014/main" id="{7B606655-3EFF-B3AE-BED4-8A24885B6C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52795" y="1963009"/>
            <a:ext cx="506832" cy="506832"/>
          </a:xfrm>
          <a:prstGeom prst="rect">
            <a:avLst/>
          </a:prstGeom>
        </p:spPr>
      </p:pic>
      <p:pic>
        <p:nvPicPr>
          <p:cNvPr id="25" name="Graphic 24" descr="Upward trend outline">
            <a:extLst>
              <a:ext uri="{FF2B5EF4-FFF2-40B4-BE49-F238E27FC236}">
                <a16:creationId xmlns:a16="http://schemas.microsoft.com/office/drawing/2014/main" id="{818524E4-CB35-7EE8-6F60-CBEB6D9117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22397" y="1927224"/>
            <a:ext cx="506395" cy="50639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5FFFB388-F89D-ADF8-5F7D-85EFF5FC3D90}"/>
              </a:ext>
            </a:extLst>
          </p:cNvPr>
          <p:cNvSpPr txBox="1"/>
          <p:nvPr/>
        </p:nvSpPr>
        <p:spPr>
          <a:xfrm>
            <a:off x="1255183" y="4514321"/>
            <a:ext cx="418464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Employee wellbeing is a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core enabler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of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engagement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and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organisational performance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, with effective wellbeing strategies supporting both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individuals 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and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business outcomes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(CIPD, 2023)</a:t>
            </a:r>
          </a:p>
          <a:p>
            <a:pPr algn="l"/>
            <a:endParaRPr lang="en-US" dirty="0"/>
          </a:p>
        </p:txBody>
      </p:sp>
      <p:pic>
        <p:nvPicPr>
          <p:cNvPr id="27" name="Picture 26" descr="Elderly man relaxing outdoor">
            <a:extLst>
              <a:ext uri="{FF2B5EF4-FFF2-40B4-BE49-F238E27FC236}">
                <a16:creationId xmlns:a16="http://schemas.microsoft.com/office/drawing/2014/main" id="{C214CFBB-B619-C607-BBF8-A4A4287A572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2361" y="4310121"/>
            <a:ext cx="3246465" cy="216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188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DE895-42FC-51CA-63DD-E0A7E06FE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125291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Drivers of Wellbeing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BD127D6-329E-AD15-71E0-E6152D0978DB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E9285B1-FB45-97B8-3932-48BDD10144D7}"/>
              </a:ext>
            </a:extLst>
          </p:cNvPr>
          <p:cNvSpPr/>
          <p:nvPr/>
        </p:nvSpPr>
        <p:spPr>
          <a:xfrm>
            <a:off x="5985751" y="1412296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Relationships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Team support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Manager interaction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12652AE-788E-AC50-99A2-8CBEB82E767E}"/>
              </a:ext>
            </a:extLst>
          </p:cNvPr>
          <p:cNvSpPr/>
          <p:nvPr/>
        </p:nvSpPr>
        <p:spPr>
          <a:xfrm>
            <a:off x="1917887" y="1414706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Autonomy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Control over work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Decision making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443D9C-B12D-3D6B-3402-83EDC95E3273}"/>
              </a:ext>
            </a:extLst>
          </p:cNvPr>
          <p:cNvSpPr/>
          <p:nvPr/>
        </p:nvSpPr>
        <p:spPr>
          <a:xfrm>
            <a:off x="5985751" y="3670122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Development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Growth opportunities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Skill building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18E5277-87DC-3DD1-1304-BFE59FEEF7E5}"/>
              </a:ext>
            </a:extLst>
          </p:cNvPr>
          <p:cNvSpPr/>
          <p:nvPr/>
        </p:nvSpPr>
        <p:spPr>
          <a:xfrm>
            <a:off x="1917887" y="3670121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Fairness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Consistency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Transparency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6D1DCE5F-CCB4-E22B-DFD8-CE1579C83653}"/>
              </a:ext>
            </a:extLst>
          </p:cNvPr>
          <p:cNvCxnSpPr>
            <a:cxnSpLocks/>
          </p:cNvCxnSpPr>
          <p:nvPr/>
        </p:nvCxnSpPr>
        <p:spPr>
          <a:xfrm>
            <a:off x="489828" y="1261556"/>
            <a:ext cx="8808908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9" name="Graphic 18" descr="Unlock with solid fill">
            <a:extLst>
              <a:ext uri="{FF2B5EF4-FFF2-40B4-BE49-F238E27FC236}">
                <a16:creationId xmlns:a16="http://schemas.microsoft.com/office/drawing/2014/main" id="{6AC8BC40-E4FE-2C85-32FB-0EB27BBD0C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951205" y="1618478"/>
            <a:ext cx="421217" cy="421217"/>
          </a:xfrm>
          <a:prstGeom prst="rect">
            <a:avLst/>
          </a:prstGeom>
        </p:spPr>
      </p:pic>
      <p:pic>
        <p:nvPicPr>
          <p:cNvPr id="20" name="Graphic 19" descr="Group of people with solid fill">
            <a:extLst>
              <a:ext uri="{FF2B5EF4-FFF2-40B4-BE49-F238E27FC236}">
                <a16:creationId xmlns:a16="http://schemas.microsoft.com/office/drawing/2014/main" id="{17DC35DB-6AB6-3683-124D-A05D194C47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39211" y="1689760"/>
            <a:ext cx="457200" cy="402382"/>
          </a:xfrm>
          <a:prstGeom prst="rect">
            <a:avLst/>
          </a:prstGeom>
        </p:spPr>
      </p:pic>
      <p:pic>
        <p:nvPicPr>
          <p:cNvPr id="21" name="Graphic 20" descr="Scales of justice outline">
            <a:extLst>
              <a:ext uri="{FF2B5EF4-FFF2-40B4-BE49-F238E27FC236}">
                <a16:creationId xmlns:a16="http://schemas.microsoft.com/office/drawing/2014/main" id="{742CABDD-65FF-2D46-FAB2-11E3B70EBD9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951205" y="3936447"/>
            <a:ext cx="430045" cy="430045"/>
          </a:xfrm>
          <a:prstGeom prst="rect">
            <a:avLst/>
          </a:prstGeom>
        </p:spPr>
      </p:pic>
      <p:pic>
        <p:nvPicPr>
          <p:cNvPr id="22" name="Graphic 21" descr="Upward trend outline">
            <a:extLst>
              <a:ext uri="{FF2B5EF4-FFF2-40B4-BE49-F238E27FC236}">
                <a16:creationId xmlns:a16="http://schemas.microsoft.com/office/drawing/2014/main" id="{863C6C5E-8E43-71AE-9C2B-C9DF0DABE31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929949" y="3880643"/>
            <a:ext cx="541651" cy="54165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C4CAEA4A-2019-B99E-2482-0032392C207C}"/>
              </a:ext>
            </a:extLst>
          </p:cNvPr>
          <p:cNvSpPr txBox="1"/>
          <p:nvPr/>
        </p:nvSpPr>
        <p:spPr>
          <a:xfrm>
            <a:off x="3887410" y="5819458"/>
            <a:ext cx="3476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Wellbeing is shaped by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how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work is designed,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not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just by initiatives (De Neve &amp; Ward, 2020).</a:t>
            </a:r>
          </a:p>
          <a:p>
            <a:pPr algn="l"/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0183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AA0E5-2456-C48B-1646-3BDC8C0AA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617" y="120386"/>
            <a:ext cx="4019549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My Leadership Approach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14A5376-F02F-D3D9-FD04-8161BAC5028A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D1B620-EE6D-6338-CC20-A2415AE4BA1F}"/>
              </a:ext>
            </a:extLst>
          </p:cNvPr>
          <p:cNvSpPr txBox="1"/>
          <p:nvPr/>
        </p:nvSpPr>
        <p:spPr>
          <a:xfrm>
            <a:off x="573616" y="1733021"/>
            <a:ext cx="478153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4800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Pragmatic Adaptable People-Centred Leadership</a:t>
            </a:r>
            <a:endParaRPr lang="en-US" sz="4800" b="1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A1D8B8-458A-BAAF-DB09-1840E5614BCC}"/>
              </a:ext>
            </a:extLst>
          </p:cNvPr>
          <p:cNvSpPr/>
          <p:nvPr/>
        </p:nvSpPr>
        <p:spPr>
          <a:xfrm>
            <a:off x="7526853" y="3187920"/>
            <a:ext cx="3229353" cy="1665441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Application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Balance performance &amp; wellbeing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Adapt to context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82BF457-6DCB-0ED0-D2A9-408E1FF4A07B}"/>
              </a:ext>
            </a:extLst>
          </p:cNvPr>
          <p:cNvSpPr/>
          <p:nvPr/>
        </p:nvSpPr>
        <p:spPr>
          <a:xfrm>
            <a:off x="7526853" y="1602419"/>
            <a:ext cx="3229357" cy="142489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Styles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Transformational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Coaching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Compassionate leadership</a:t>
            </a:r>
          </a:p>
          <a:p>
            <a:pPr algn="ctr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(Felter and Thompson, 2025)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EC20371-5F82-5B44-44D3-909356F6C18C}"/>
              </a:ext>
            </a:extLst>
          </p:cNvPr>
          <p:cNvSpPr/>
          <p:nvPr/>
        </p:nvSpPr>
        <p:spPr>
          <a:xfrm>
            <a:off x="7526853" y="4978499"/>
            <a:ext cx="3229352" cy="1665440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Critical awareness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Avoid leader-centric bias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Maintain inclusivity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9D7980D5-B7D8-C3DB-BEDB-AB738EDCD3FB}"/>
              </a:ext>
            </a:extLst>
          </p:cNvPr>
          <p:cNvCxnSpPr>
            <a:cxnSpLocks/>
          </p:cNvCxnSpPr>
          <p:nvPr/>
        </p:nvCxnSpPr>
        <p:spPr>
          <a:xfrm>
            <a:off x="516202" y="1445949"/>
            <a:ext cx="9959181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B2A02C68-6417-8CC6-FCA8-BAF64AAEB856}"/>
              </a:ext>
            </a:extLst>
          </p:cNvPr>
          <p:cNvSpPr/>
          <p:nvPr/>
        </p:nvSpPr>
        <p:spPr>
          <a:xfrm>
            <a:off x="0" y="5067080"/>
            <a:ext cx="7260167" cy="1488278"/>
          </a:xfrm>
          <a:prstGeom prst="rect">
            <a:avLst/>
          </a:prstGeom>
          <a:solidFill>
            <a:srgbClr val="459FDE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ECCC8A56-BF77-F667-5956-0389313962B3}"/>
              </a:ext>
            </a:extLst>
          </p:cNvPr>
          <p:cNvSpPr txBox="1"/>
          <p:nvPr/>
        </p:nvSpPr>
        <p:spPr>
          <a:xfrm>
            <a:off x="123832" y="5067079"/>
            <a:ext cx="33972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effectLst/>
                <a:latin typeface=".AppleSystemUIFont"/>
              </a:rPr>
              <a:t>This approach allows me to </a:t>
            </a:r>
            <a:r>
              <a:rPr lang="en-GB" b="1" dirty="0">
                <a:solidFill>
                  <a:schemeClr val="bg1"/>
                </a:solidFill>
                <a:effectLst/>
                <a:latin typeface=".AppleSystemUIFont"/>
              </a:rPr>
              <a:t>adapt </a:t>
            </a:r>
            <a:r>
              <a:rPr lang="en-GB" dirty="0">
                <a:solidFill>
                  <a:schemeClr val="bg1"/>
                </a:solidFill>
                <a:effectLst/>
                <a:latin typeface=".AppleSystemUIFont"/>
              </a:rPr>
              <a:t>my leadership style to </a:t>
            </a:r>
            <a:r>
              <a:rPr lang="en-GB" b="1" dirty="0">
                <a:solidFill>
                  <a:schemeClr val="bg1"/>
                </a:solidFill>
                <a:effectLst/>
                <a:latin typeface=".AppleSystemUIFont"/>
              </a:rPr>
              <a:t>context</a:t>
            </a:r>
            <a:r>
              <a:rPr lang="en-GB" dirty="0">
                <a:solidFill>
                  <a:schemeClr val="bg1"/>
                </a:solidFill>
                <a:effectLst/>
                <a:latin typeface=".AppleSystemUIFont"/>
              </a:rPr>
              <a:t> while maintaining a </a:t>
            </a:r>
            <a:r>
              <a:rPr lang="en-GB" b="1" dirty="0">
                <a:solidFill>
                  <a:schemeClr val="bg1"/>
                </a:solidFill>
                <a:effectLst/>
                <a:latin typeface=".AppleSystemUIFont"/>
              </a:rPr>
              <a:t>consistent focus</a:t>
            </a:r>
            <a:r>
              <a:rPr lang="en-GB" dirty="0">
                <a:solidFill>
                  <a:schemeClr val="bg1"/>
                </a:solidFill>
                <a:effectLst/>
                <a:latin typeface=".AppleSystemUIFont"/>
              </a:rPr>
              <a:t> on </a:t>
            </a:r>
            <a:r>
              <a:rPr lang="en-GB" b="1" dirty="0">
                <a:solidFill>
                  <a:schemeClr val="bg1"/>
                </a:solidFill>
                <a:effectLst/>
                <a:latin typeface=".AppleSystemUIFont"/>
              </a:rPr>
              <a:t>performance </a:t>
            </a:r>
            <a:r>
              <a:rPr lang="en-GB" dirty="0">
                <a:solidFill>
                  <a:schemeClr val="bg1"/>
                </a:solidFill>
                <a:effectLst/>
                <a:latin typeface=".AppleSystemUIFont"/>
              </a:rPr>
              <a:t>and</a:t>
            </a:r>
            <a:r>
              <a:rPr lang="en-GB" b="1" dirty="0">
                <a:solidFill>
                  <a:schemeClr val="bg1"/>
                </a:solidFill>
                <a:effectLst/>
                <a:latin typeface=".AppleSystemUIFont"/>
              </a:rPr>
              <a:t> people.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663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5F3D7-154C-9D75-6C0E-0FF9FE6B9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Emotional Intelligence in Leadership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ADC5FA3-AFE2-A7DA-DD5B-A85DF12FAA02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F7322E-28CF-A6A2-FBFB-F36F3FC65535}"/>
              </a:ext>
            </a:extLst>
          </p:cNvPr>
          <p:cNvSpPr/>
          <p:nvPr/>
        </p:nvSpPr>
        <p:spPr>
          <a:xfrm>
            <a:off x="1132420" y="1690687"/>
            <a:ext cx="3111406" cy="1939396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B18DA0F-B7A2-90C4-A2A5-77F1DD9DF5DD}"/>
              </a:ext>
            </a:extLst>
          </p:cNvPr>
          <p:cNvSpPr/>
          <p:nvPr/>
        </p:nvSpPr>
        <p:spPr>
          <a:xfrm>
            <a:off x="6886532" y="1690688"/>
            <a:ext cx="3555330" cy="2793999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2B0A805-45A2-3918-D9A5-76D703AF9ABF}"/>
              </a:ext>
            </a:extLst>
          </p:cNvPr>
          <p:cNvSpPr txBox="1"/>
          <p:nvPr/>
        </p:nvSpPr>
        <p:spPr>
          <a:xfrm>
            <a:off x="1053957" y="1833297"/>
            <a:ext cx="31898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Goleman’s Model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 awareness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 control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Social awareness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Relationship management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91F6C81-CB06-E8B6-109E-20A88220B134}"/>
              </a:ext>
            </a:extLst>
          </p:cNvPr>
          <p:cNvSpPr txBox="1"/>
          <p:nvPr/>
        </p:nvSpPr>
        <p:spPr>
          <a:xfrm>
            <a:off x="7042220" y="1833297"/>
            <a:ext cx="3399642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Application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Recognise early signs of stress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Adapt communication to individuals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Manage difficult conversations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Maintain trust under pressure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F45A22C-B9DF-FC0C-4BF8-4DB5A395F293}"/>
              </a:ext>
            </a:extLst>
          </p:cNvPr>
          <p:cNvCxnSpPr>
            <a:cxnSpLocks/>
          </p:cNvCxnSpPr>
          <p:nvPr/>
        </p:nvCxnSpPr>
        <p:spPr>
          <a:xfrm>
            <a:off x="5565178" y="1534583"/>
            <a:ext cx="0" cy="4709584"/>
          </a:xfrm>
          <a:prstGeom prst="straightConnector1">
            <a:avLst/>
          </a:prstGeom>
          <a:ln w="38100"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85FC3CE-A3A6-911B-0A52-DD6B3C1695A1}"/>
              </a:ext>
            </a:extLst>
          </p:cNvPr>
          <p:cNvCxnSpPr>
            <a:cxnSpLocks/>
          </p:cNvCxnSpPr>
          <p:nvPr/>
        </p:nvCxnSpPr>
        <p:spPr>
          <a:xfrm>
            <a:off x="459574" y="1461322"/>
            <a:ext cx="9414676" cy="0"/>
          </a:xfrm>
          <a:prstGeom prst="straightConnector1">
            <a:avLst/>
          </a:prstGeom>
          <a:ln w="38100">
            <a:solidFill>
              <a:srgbClr val="00A1D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5DCE12B6-C70E-78DD-2E68-F4045EB3B26E}"/>
              </a:ext>
            </a:extLst>
          </p:cNvPr>
          <p:cNvSpPr txBox="1"/>
          <p:nvPr/>
        </p:nvSpPr>
        <p:spPr>
          <a:xfrm>
            <a:off x="6886531" y="4933087"/>
            <a:ext cx="41012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Leaders with high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emotional intelligence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are more effective in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managing stress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, communication, and relationships, particularly in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demanding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work environments, (Maldonado &amp; Marquez, 2023)</a:t>
            </a:r>
          </a:p>
          <a:p>
            <a:pPr algn="l"/>
            <a:endParaRPr lang="en-US" dirty="0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63371095-BFFC-3345-5217-32C3CA4091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2420" y="3802292"/>
            <a:ext cx="3111406" cy="2166803"/>
          </a:xfrm>
          <a:prstGeom prst="rect">
            <a:avLst/>
          </a:prstGeom>
          <a:ln>
            <a:solidFill>
              <a:srgbClr val="011F5F"/>
            </a:solidFill>
          </a:ln>
        </p:spPr>
      </p:pic>
    </p:spTree>
    <p:extLst>
      <p:ext uri="{BB962C8B-B14F-4D97-AF65-F5344CB8AC3E}">
        <p14:creationId xmlns:p14="http://schemas.microsoft.com/office/powerpoint/2010/main" val="3587435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C1468-D468-1296-37E3-F378B6D01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Scarf Model and Implications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B1E6F1-A8AC-1418-90F2-A40431AE46F4}"/>
              </a:ext>
            </a:extLst>
          </p:cNvPr>
          <p:cNvSpPr/>
          <p:nvPr/>
        </p:nvSpPr>
        <p:spPr>
          <a:xfrm>
            <a:off x="0" y="-42334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E2F1D2-3F3E-69C1-6459-5F30BB24D88F}"/>
              </a:ext>
            </a:extLst>
          </p:cNvPr>
          <p:cNvSpPr/>
          <p:nvPr/>
        </p:nvSpPr>
        <p:spPr>
          <a:xfrm>
            <a:off x="459314" y="2301611"/>
            <a:ext cx="1828800" cy="1828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5616B4-371D-725F-FCBC-BF14190ECF6A}"/>
              </a:ext>
            </a:extLst>
          </p:cNvPr>
          <p:cNvSpPr/>
          <p:nvPr/>
        </p:nvSpPr>
        <p:spPr>
          <a:xfrm>
            <a:off x="2688164" y="2301611"/>
            <a:ext cx="1828800" cy="1828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822A5F-ECB8-B73C-03F4-7EF8E3C2A924}"/>
              </a:ext>
            </a:extLst>
          </p:cNvPr>
          <p:cNvSpPr/>
          <p:nvPr/>
        </p:nvSpPr>
        <p:spPr>
          <a:xfrm>
            <a:off x="4917014" y="2301611"/>
            <a:ext cx="1828800" cy="1828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0DF218-A0DA-238E-5E8D-528FF9EC106C}"/>
              </a:ext>
            </a:extLst>
          </p:cNvPr>
          <p:cNvSpPr/>
          <p:nvPr/>
        </p:nvSpPr>
        <p:spPr>
          <a:xfrm>
            <a:off x="7205128" y="2339308"/>
            <a:ext cx="1828800" cy="1828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8F79524-BF5E-A22F-07EE-2FA5BD2DA57A}"/>
              </a:ext>
            </a:extLst>
          </p:cNvPr>
          <p:cNvSpPr txBox="1"/>
          <p:nvPr/>
        </p:nvSpPr>
        <p:spPr>
          <a:xfrm>
            <a:off x="778934" y="2905780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Status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22E75E-B41A-A15C-7535-A3F5D6259D5C}"/>
              </a:ext>
            </a:extLst>
          </p:cNvPr>
          <p:cNvSpPr txBox="1"/>
          <p:nvPr/>
        </p:nvSpPr>
        <p:spPr>
          <a:xfrm>
            <a:off x="2854588" y="2905779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Certainty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ED9A353-7644-E357-84E3-9691EC97F45D}"/>
              </a:ext>
            </a:extLst>
          </p:cNvPr>
          <p:cNvSpPr/>
          <p:nvPr/>
        </p:nvSpPr>
        <p:spPr>
          <a:xfrm>
            <a:off x="9604375" y="2349891"/>
            <a:ext cx="1828800" cy="18288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1254566-E0E1-EDDC-4C05-0CCD880D4381}"/>
              </a:ext>
            </a:extLst>
          </p:cNvPr>
          <p:cNvSpPr txBox="1"/>
          <p:nvPr/>
        </p:nvSpPr>
        <p:spPr>
          <a:xfrm>
            <a:off x="5030251" y="2905777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Autonomy</a:t>
            </a: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CEB0234-F054-21C4-CAA2-8C740CE11782}"/>
              </a:ext>
            </a:extLst>
          </p:cNvPr>
          <p:cNvSpPr txBox="1"/>
          <p:nvPr/>
        </p:nvSpPr>
        <p:spPr>
          <a:xfrm>
            <a:off x="7256984" y="2905778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Relatedness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71BE92E-D502-DE6F-6919-77644222780E}"/>
              </a:ext>
            </a:extLst>
          </p:cNvPr>
          <p:cNvSpPr txBox="1"/>
          <p:nvPr/>
        </p:nvSpPr>
        <p:spPr>
          <a:xfrm>
            <a:off x="9794081" y="2967334"/>
            <a:ext cx="1828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u="sng" dirty="0">
                <a:solidFill>
                  <a:schemeClr val="bg1"/>
                </a:solidFill>
              </a:rPr>
              <a:t>Fairness</a:t>
            </a:r>
            <a:endParaRPr lang="en-US" sz="2400" b="1" u="sng" dirty="0">
              <a:solidFill>
                <a:schemeClr val="bg1"/>
              </a:solidFill>
            </a:endParaRP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A0EBF036-3234-0BC8-2C2E-695362357C16}"/>
              </a:ext>
            </a:extLst>
          </p:cNvPr>
          <p:cNvCxnSpPr>
            <a:cxnSpLocks/>
          </p:cNvCxnSpPr>
          <p:nvPr/>
        </p:nvCxnSpPr>
        <p:spPr>
          <a:xfrm>
            <a:off x="2159000" y="3307893"/>
            <a:ext cx="429953" cy="213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8FBB2172-0176-265D-7015-B36DAF351A38}"/>
              </a:ext>
            </a:extLst>
          </p:cNvPr>
          <p:cNvCxnSpPr>
            <a:cxnSpLocks/>
          </p:cNvCxnSpPr>
          <p:nvPr/>
        </p:nvCxnSpPr>
        <p:spPr>
          <a:xfrm>
            <a:off x="4360333" y="3253708"/>
            <a:ext cx="476251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2D4653F8-9323-9D52-164B-32CAEFEF27E0}"/>
              </a:ext>
            </a:extLst>
          </p:cNvPr>
          <p:cNvCxnSpPr>
            <a:cxnSpLocks/>
          </p:cNvCxnSpPr>
          <p:nvPr/>
        </p:nvCxnSpPr>
        <p:spPr>
          <a:xfrm>
            <a:off x="6694227" y="3253708"/>
            <a:ext cx="420409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1E44C1BB-E493-BBB3-FD62-DD6F3F625DAF}"/>
              </a:ext>
            </a:extLst>
          </p:cNvPr>
          <p:cNvCxnSpPr>
            <a:cxnSpLocks/>
          </p:cNvCxnSpPr>
          <p:nvPr/>
        </p:nvCxnSpPr>
        <p:spPr>
          <a:xfrm>
            <a:off x="8890000" y="3307893"/>
            <a:ext cx="65721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E0783209-E342-0988-2B2F-E12797F7223C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7" name="TextBox 86">
            <a:extLst>
              <a:ext uri="{FF2B5EF4-FFF2-40B4-BE49-F238E27FC236}">
                <a16:creationId xmlns:a16="http://schemas.microsoft.com/office/drawing/2014/main" id="{870826DB-E0D2-7769-D822-A70F74608F2A}"/>
              </a:ext>
            </a:extLst>
          </p:cNvPr>
          <p:cNvSpPr txBox="1"/>
          <p:nvPr/>
        </p:nvSpPr>
        <p:spPr>
          <a:xfrm>
            <a:off x="459313" y="4764678"/>
            <a:ext cx="50440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behaviour triggers reward or threat responses.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These responses directly influence motivation and performance (Lynn, 2026).</a:t>
            </a:r>
          </a:p>
          <a:p>
            <a:pPr marL="285750" indent="-285750" algn="l">
              <a:buFontTx/>
              <a:buChar char="-"/>
            </a:pPr>
            <a:endParaRPr lang="en-GB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89" name="Straight Arrow Connector 88">
            <a:extLst>
              <a:ext uri="{FF2B5EF4-FFF2-40B4-BE49-F238E27FC236}">
                <a16:creationId xmlns:a16="http://schemas.microsoft.com/office/drawing/2014/main" id="{3B0077FD-E31D-C9C9-8F11-06091FBD4486}"/>
              </a:ext>
            </a:extLst>
          </p:cNvPr>
          <p:cNvCxnSpPr>
            <a:cxnSpLocks/>
          </p:cNvCxnSpPr>
          <p:nvPr/>
        </p:nvCxnSpPr>
        <p:spPr>
          <a:xfrm>
            <a:off x="459574" y="1461322"/>
            <a:ext cx="9414676" cy="0"/>
          </a:xfrm>
          <a:prstGeom prst="straightConnector1">
            <a:avLst/>
          </a:prstGeom>
          <a:ln w="38100">
            <a:solidFill>
              <a:srgbClr val="00A1D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94" name="Picture 93">
            <a:extLst>
              <a:ext uri="{FF2B5EF4-FFF2-40B4-BE49-F238E27FC236}">
                <a16:creationId xmlns:a16="http://schemas.microsoft.com/office/drawing/2014/main" id="{210C6217-F24A-6F3C-CCD9-36C4BD71A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97807" y="4389259"/>
            <a:ext cx="2375953" cy="2228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9093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54E25-C276-E744-AABB-F2FCDC8D3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834" y="504033"/>
            <a:ext cx="10509250" cy="967050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Applying Fairness in Leadership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D3022FA-2E82-C52A-74C6-AB32B9786C2C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92AF2CF-4877-CF88-D05F-974394284023}"/>
              </a:ext>
            </a:extLst>
          </p:cNvPr>
          <p:cNvSpPr/>
          <p:nvPr/>
        </p:nvSpPr>
        <p:spPr>
          <a:xfrm>
            <a:off x="678909" y="2130452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Transparency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Explain decisions clearly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Link decisions to objectives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DA11E8-AC38-8BE9-FE1B-F923FDCC65F9}"/>
              </a:ext>
            </a:extLst>
          </p:cNvPr>
          <p:cNvSpPr/>
          <p:nvPr/>
        </p:nvSpPr>
        <p:spPr>
          <a:xfrm>
            <a:off x="4516606" y="2103575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Consistency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Apply standards early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Avoid favouritism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B14D29-4980-3FE4-3434-977D83228E14}"/>
              </a:ext>
            </a:extLst>
          </p:cNvPr>
          <p:cNvSpPr/>
          <p:nvPr/>
        </p:nvSpPr>
        <p:spPr>
          <a:xfrm>
            <a:off x="8354303" y="2108418"/>
            <a:ext cx="2976395" cy="202988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Communication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Open dialogue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Manage expectations early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7" name="Graphic 16" descr="Eye with solid fill">
            <a:extLst>
              <a:ext uri="{FF2B5EF4-FFF2-40B4-BE49-F238E27FC236}">
                <a16:creationId xmlns:a16="http://schemas.microsoft.com/office/drawing/2014/main" id="{F6576699-8F50-DD12-7CA2-5503A0E9B97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78909" y="2084551"/>
            <a:ext cx="594091" cy="594091"/>
          </a:xfrm>
          <a:prstGeom prst="rect">
            <a:avLst/>
          </a:prstGeom>
        </p:spPr>
      </p:pic>
      <p:pic>
        <p:nvPicPr>
          <p:cNvPr id="18" name="Graphic 17" descr="Tick with solid fill">
            <a:extLst>
              <a:ext uri="{FF2B5EF4-FFF2-40B4-BE49-F238E27FC236}">
                <a16:creationId xmlns:a16="http://schemas.microsoft.com/office/drawing/2014/main" id="{D24B3370-A312-3C13-5B57-D11CBDA800E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16606" y="2103575"/>
            <a:ext cx="482235" cy="482235"/>
          </a:xfrm>
          <a:prstGeom prst="rect">
            <a:avLst/>
          </a:prstGeom>
        </p:spPr>
      </p:pic>
      <p:pic>
        <p:nvPicPr>
          <p:cNvPr id="19" name="Graphic 18" descr="Speech with solid fill">
            <a:extLst>
              <a:ext uri="{FF2B5EF4-FFF2-40B4-BE49-F238E27FC236}">
                <a16:creationId xmlns:a16="http://schemas.microsoft.com/office/drawing/2014/main" id="{EA317660-90C4-BA47-0163-0691DC8026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54303" y="2103575"/>
            <a:ext cx="539980" cy="539980"/>
          </a:xfrm>
          <a:prstGeom prst="rect">
            <a:avLst/>
          </a:prstGeom>
        </p:spPr>
      </p:pic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CB4D4F4-CAD0-CBFC-EB6B-11C0BEF0E4BF}"/>
              </a:ext>
            </a:extLst>
          </p:cNvPr>
          <p:cNvCxnSpPr>
            <a:cxnSpLocks/>
          </p:cNvCxnSpPr>
          <p:nvPr/>
        </p:nvCxnSpPr>
        <p:spPr>
          <a:xfrm>
            <a:off x="258054" y="1530423"/>
            <a:ext cx="8801279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5DE7BA62-2F83-5B87-460C-C64E90557623}"/>
              </a:ext>
            </a:extLst>
          </p:cNvPr>
          <p:cNvSpPr txBox="1"/>
          <p:nvPr/>
        </p:nvSpPr>
        <p:spPr>
          <a:xfrm>
            <a:off x="884765" y="4760364"/>
            <a:ext cx="46503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Perceptions of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fairness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in leadership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significantly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influence employee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trust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and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engagement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(</a:t>
            </a:r>
            <a:r>
              <a:rPr lang="en-GB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Mubashar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et al., 2022)</a:t>
            </a:r>
          </a:p>
          <a:p>
            <a:pPr algn="l"/>
            <a:endParaRPr lang="en-US" dirty="0"/>
          </a:p>
        </p:txBody>
      </p:sp>
      <p:pic>
        <p:nvPicPr>
          <p:cNvPr id="27" name="Picture 26" descr="Seniors playing tennis">
            <a:extLst>
              <a:ext uri="{FF2B5EF4-FFF2-40B4-BE49-F238E27FC236}">
                <a16:creationId xmlns:a16="http://schemas.microsoft.com/office/drawing/2014/main" id="{D618F679-5875-140C-DD7E-CCEC1FA467E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6920" y="4450358"/>
            <a:ext cx="2966192" cy="197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8311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EA10E-1151-2760-9B25-CCCE99313F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in Practice 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83D63E7-5CFC-B93E-A008-68E85C8073ED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6463C53-A548-3505-9B07-FB6699CA6045}"/>
              </a:ext>
            </a:extLst>
          </p:cNvPr>
          <p:cNvSpPr/>
          <p:nvPr/>
        </p:nvSpPr>
        <p:spPr>
          <a:xfrm>
            <a:off x="719667" y="2098143"/>
            <a:ext cx="3079389" cy="2378607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Situation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Regular player left out of the starting lineup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Risk of frustration/perceived unfairness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E03DF8-7456-6F37-6FA4-366E71109F80}"/>
              </a:ext>
            </a:extLst>
          </p:cNvPr>
          <p:cNvSpPr/>
          <p:nvPr/>
        </p:nvSpPr>
        <p:spPr>
          <a:xfrm>
            <a:off x="4475060" y="2098143"/>
            <a:ext cx="2976395" cy="2378607"/>
          </a:xfrm>
          <a:prstGeom prst="rect">
            <a:avLst/>
          </a:prstGeom>
          <a:solidFill>
            <a:srgbClr val="F3922B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Action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Decision explained clearly: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Change of formation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Impact from bench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Transparent and honest communication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Reinforced role in team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8FB89F-4B57-4722-F5BB-70CF23A64E15}"/>
              </a:ext>
            </a:extLst>
          </p:cNvPr>
          <p:cNvSpPr/>
          <p:nvPr/>
        </p:nvSpPr>
        <p:spPr>
          <a:xfrm>
            <a:off x="8065410" y="2098143"/>
            <a:ext cx="2976395" cy="2378607"/>
          </a:xfrm>
          <a:prstGeom prst="rect">
            <a:avLst/>
          </a:prstGeom>
          <a:solidFill>
            <a:srgbClr val="51BC5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b="1" dirty="0">
                <a:solidFill>
                  <a:schemeClr val="bg1"/>
                </a:solidFill>
              </a:rPr>
              <a:t>Outcome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Maintained trust and motivation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Positive impact on team performance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Scored winning goal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D1491C-717E-9BB0-196C-E0C8D10EF5E9}"/>
              </a:ext>
            </a:extLst>
          </p:cNvPr>
          <p:cNvSpPr txBox="1"/>
          <p:nvPr/>
        </p:nvSpPr>
        <p:spPr>
          <a:xfrm>
            <a:off x="838199" y="4884205"/>
            <a:ext cx="37549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is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not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just about making decisions- but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ensuring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those decisions are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understood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and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communicated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well.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1C400A5-4E0C-CB03-680B-55DA9F1F8C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6" t="3737" r="2966"/>
          <a:stretch>
            <a:fillRect/>
          </a:stretch>
        </p:blipFill>
        <p:spPr>
          <a:xfrm>
            <a:off x="6960690" y="4683125"/>
            <a:ext cx="2592917" cy="2010833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7D7741A0-CFE9-A00C-5A96-F5A231BB5A8E}"/>
              </a:ext>
            </a:extLst>
          </p:cNvPr>
          <p:cNvCxnSpPr>
            <a:cxnSpLocks/>
          </p:cNvCxnSpPr>
          <p:nvPr/>
        </p:nvCxnSpPr>
        <p:spPr>
          <a:xfrm>
            <a:off x="258054" y="1530423"/>
            <a:ext cx="8790696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21" name="Picture 20" descr="Friends with football ball">
            <a:extLst>
              <a:ext uri="{FF2B5EF4-FFF2-40B4-BE49-F238E27FC236}">
                <a16:creationId xmlns:a16="http://schemas.microsoft.com/office/drawing/2014/main" id="{2565B014-FA1F-2F0D-33B7-81C3B138D3B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8056" y="223636"/>
            <a:ext cx="2491224" cy="165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533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5DB54-CA90-AD5C-F8B3-B7780CCE2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Evidence of my leadership approach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56B89F-8CF2-E473-830D-DAEC9181D7E3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8C43A6B-194C-DECD-6FD2-FFDA924E4634}"/>
              </a:ext>
            </a:extLst>
          </p:cNvPr>
          <p:cNvSpPr/>
          <p:nvPr/>
        </p:nvSpPr>
        <p:spPr>
          <a:xfrm>
            <a:off x="946140" y="2013817"/>
            <a:ext cx="2618317" cy="1738317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EA3FCF-44C4-596C-A7D2-1235F624FAF8}"/>
              </a:ext>
            </a:extLst>
          </p:cNvPr>
          <p:cNvSpPr/>
          <p:nvPr/>
        </p:nvSpPr>
        <p:spPr>
          <a:xfrm>
            <a:off x="4482001" y="2013818"/>
            <a:ext cx="2618317" cy="173831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6BBF094-7AD8-59A5-D05C-559A11EB9A1B}"/>
              </a:ext>
            </a:extLst>
          </p:cNvPr>
          <p:cNvSpPr/>
          <p:nvPr/>
        </p:nvSpPr>
        <p:spPr>
          <a:xfrm>
            <a:off x="8046488" y="2013818"/>
            <a:ext cx="2478616" cy="173831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141B22-785F-16C9-5C8C-A1B8FE718318}"/>
              </a:ext>
            </a:extLst>
          </p:cNvPr>
          <p:cNvSpPr txBox="1"/>
          <p:nvPr/>
        </p:nvSpPr>
        <p:spPr>
          <a:xfrm>
            <a:off x="946145" y="2098146"/>
            <a:ext cx="261831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solidFill>
                  <a:schemeClr val="bg1"/>
                </a:solidFill>
              </a:rPr>
              <a:t>           </a:t>
            </a:r>
            <a:r>
              <a:rPr lang="en-GB" sz="2400" b="1" dirty="0">
                <a:solidFill>
                  <a:schemeClr val="bg1"/>
                </a:solidFill>
              </a:rPr>
              <a:t>Style</a:t>
            </a:r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Democratic leadership (24)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Values collaboration &amp; input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639035F-21B8-E007-2B62-8465C62ABC93}"/>
              </a:ext>
            </a:extLst>
          </p:cNvPr>
          <p:cNvSpPr txBox="1"/>
          <p:nvPr/>
        </p:nvSpPr>
        <p:spPr>
          <a:xfrm>
            <a:off x="4510597" y="2098145"/>
            <a:ext cx="261831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           </a:t>
            </a:r>
            <a:r>
              <a:rPr lang="en-GB" sz="2400" b="1" dirty="0">
                <a:solidFill>
                  <a:schemeClr val="bg1"/>
                </a:solidFill>
              </a:rPr>
              <a:t>Skills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Interpersonal (26)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Conceptual (26)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Strong relationship &amp; strategic thinking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1FFED7-6C0D-D191-CC60-7FF0D48A6630}"/>
              </a:ext>
            </a:extLst>
          </p:cNvPr>
          <p:cNvSpPr txBox="1"/>
          <p:nvPr/>
        </p:nvSpPr>
        <p:spPr>
          <a:xfrm>
            <a:off x="8046489" y="2098145"/>
            <a:ext cx="2478615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            </a:t>
            </a:r>
            <a:r>
              <a:rPr lang="en-GB" sz="2400" b="1" dirty="0">
                <a:solidFill>
                  <a:schemeClr val="bg1"/>
                </a:solidFill>
              </a:rPr>
              <a:t>Traits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Communication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Trust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Empathy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DD6DF88-034B-655C-98E2-6E7125960F62}"/>
              </a:ext>
            </a:extLst>
          </p:cNvPr>
          <p:cNvSpPr/>
          <p:nvPr/>
        </p:nvSpPr>
        <p:spPr>
          <a:xfrm>
            <a:off x="1646830" y="4454425"/>
            <a:ext cx="3414194" cy="1738316"/>
          </a:xfrm>
          <a:prstGeom prst="rect">
            <a:avLst/>
          </a:prstGeom>
          <a:solidFill>
            <a:schemeClr val="tx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B095525-63EC-A92D-48E8-339B6364A6EC}"/>
              </a:ext>
            </a:extLst>
          </p:cNvPr>
          <p:cNvSpPr txBox="1"/>
          <p:nvPr/>
        </p:nvSpPr>
        <p:spPr>
          <a:xfrm>
            <a:off x="1892280" y="4457076"/>
            <a:ext cx="341419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              </a:t>
            </a:r>
            <a:r>
              <a:rPr lang="en-GB" sz="2400" b="1" dirty="0">
                <a:solidFill>
                  <a:schemeClr val="bg1"/>
                </a:solidFill>
              </a:rPr>
              <a:t>Feedback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Calm under pressure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Clear communication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Supportive but honest</a:t>
            </a:r>
            <a:endParaRPr lang="en-US" dirty="0"/>
          </a:p>
        </p:txBody>
      </p:sp>
      <p:pic>
        <p:nvPicPr>
          <p:cNvPr id="20" name="Graphic 19" descr="Boardroom with solid fill">
            <a:extLst>
              <a:ext uri="{FF2B5EF4-FFF2-40B4-BE49-F238E27FC236}">
                <a16:creationId xmlns:a16="http://schemas.microsoft.com/office/drawing/2014/main" id="{0AF3A57B-1F41-7276-9BEE-8A5EEB8C142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59724" y="4373584"/>
            <a:ext cx="573888" cy="573888"/>
          </a:xfrm>
          <a:prstGeom prst="rect">
            <a:avLst/>
          </a:prstGeom>
        </p:spPr>
      </p:pic>
      <p:pic>
        <p:nvPicPr>
          <p:cNvPr id="21" name="Graphic 20" descr="Man with solid fill">
            <a:extLst>
              <a:ext uri="{FF2B5EF4-FFF2-40B4-BE49-F238E27FC236}">
                <a16:creationId xmlns:a16="http://schemas.microsoft.com/office/drawing/2014/main" id="{6F6FAF3D-CD7F-3F4B-349F-D4FD6A1DA4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6135" y="2038892"/>
            <a:ext cx="477075" cy="477075"/>
          </a:xfrm>
          <a:prstGeom prst="rect">
            <a:avLst/>
          </a:prstGeom>
        </p:spPr>
      </p:pic>
      <p:pic>
        <p:nvPicPr>
          <p:cNvPr id="22" name="Graphic 21" descr="Brain in head with solid fill">
            <a:extLst>
              <a:ext uri="{FF2B5EF4-FFF2-40B4-BE49-F238E27FC236}">
                <a16:creationId xmlns:a16="http://schemas.microsoft.com/office/drawing/2014/main" id="{1365491A-6605-8907-14AC-51F3B70176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62487" y="2038892"/>
            <a:ext cx="454187" cy="454187"/>
          </a:xfrm>
          <a:prstGeom prst="rect">
            <a:avLst/>
          </a:prstGeom>
        </p:spPr>
      </p:pic>
      <p:pic>
        <p:nvPicPr>
          <p:cNvPr id="23" name="Graphic 22" descr="Speech with solid fill">
            <a:extLst>
              <a:ext uri="{FF2B5EF4-FFF2-40B4-BE49-F238E27FC236}">
                <a16:creationId xmlns:a16="http://schemas.microsoft.com/office/drawing/2014/main" id="{A0DD9A28-86AA-8BD4-1D6A-F3139E760E0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026943" y="2013817"/>
            <a:ext cx="450307" cy="450307"/>
          </a:xfrm>
          <a:prstGeom prst="rect">
            <a:avLst/>
          </a:prstGeom>
        </p:spPr>
      </p:pic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92FD5C6-4258-96AF-4C92-C3D921D1F21E}"/>
              </a:ext>
            </a:extLst>
          </p:cNvPr>
          <p:cNvCxnSpPr>
            <a:cxnSpLocks/>
          </p:cNvCxnSpPr>
          <p:nvPr/>
        </p:nvCxnSpPr>
        <p:spPr>
          <a:xfrm>
            <a:off x="459574" y="1461322"/>
            <a:ext cx="9414676" cy="0"/>
          </a:xfrm>
          <a:prstGeom prst="straightConnector1">
            <a:avLst/>
          </a:prstGeom>
          <a:ln w="38100">
            <a:solidFill>
              <a:srgbClr val="00A1D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D65A7047-D219-4297-70CA-0A8EBAD57971}"/>
              </a:ext>
            </a:extLst>
          </p:cNvPr>
          <p:cNvSpPr txBox="1"/>
          <p:nvPr/>
        </p:nvSpPr>
        <p:spPr>
          <a:xfrm>
            <a:off x="6618043" y="4634218"/>
            <a:ext cx="36816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effectiveness is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not only 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reflected in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self assessment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, but in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constant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behaviour and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feedback.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1633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78D7-F018-F7A4-FB19-5BD51B94C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Critical Awareness: The Risks of Leadership</a:t>
            </a:r>
            <a:endParaRPr lang="en-US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3CB0A94-B613-6672-C76D-60E422D04BA8}"/>
              </a:ext>
            </a:extLst>
          </p:cNvPr>
          <p:cNvSpPr/>
          <p:nvPr/>
        </p:nvSpPr>
        <p:spPr>
          <a:xfrm>
            <a:off x="0" y="-42333"/>
            <a:ext cx="12192000" cy="6942667"/>
          </a:xfrm>
          <a:prstGeom prst="rect">
            <a:avLst/>
          </a:prstGeom>
          <a:noFill/>
          <a:ln w="50800">
            <a:solidFill>
              <a:srgbClr val="459FD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482BDC2-753A-B0AD-6FB5-C3503DB5B170}"/>
              </a:ext>
            </a:extLst>
          </p:cNvPr>
          <p:cNvSpPr/>
          <p:nvPr/>
        </p:nvSpPr>
        <p:spPr>
          <a:xfrm>
            <a:off x="1087425" y="1764038"/>
            <a:ext cx="3136900" cy="4384636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CDDDD15-0243-C5CE-DFC1-D7B42183D81C}"/>
              </a:ext>
            </a:extLst>
          </p:cNvPr>
          <p:cNvSpPr/>
          <p:nvPr/>
        </p:nvSpPr>
        <p:spPr>
          <a:xfrm>
            <a:off x="6246644" y="1748815"/>
            <a:ext cx="3621763" cy="2188652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3F886DF-E347-42DC-C7DC-DF48ABAB5C6B}"/>
              </a:ext>
            </a:extLst>
          </p:cNvPr>
          <p:cNvSpPr txBox="1"/>
          <p:nvPr/>
        </p:nvSpPr>
        <p:spPr>
          <a:xfrm>
            <a:off x="1304565" y="1829058"/>
            <a:ext cx="3136899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Risks in leadership</a:t>
            </a:r>
          </a:p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Toxic Triangle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Followers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Environment </a:t>
            </a:r>
          </a:p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Risk: Destructive leadership</a:t>
            </a:r>
          </a:p>
          <a:p>
            <a:pPr algn="l"/>
            <a:endParaRPr lang="en-GB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-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Dark Triad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Narcissism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Overconfidence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Manipulation </a:t>
            </a:r>
          </a:p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Risk: Poor decisions, damaged trust </a:t>
            </a:r>
          </a:p>
          <a:p>
            <a:pPr algn="l"/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(</a:t>
            </a:r>
            <a:r>
              <a:rPr lang="en-GB">
                <a:solidFill>
                  <a:schemeClr val="tx2">
                    <a:lumMod val="90000"/>
                    <a:lumOff val="10000"/>
                  </a:schemeClr>
                </a:solidFill>
              </a:rPr>
              <a:t>Palmer et.al, 2020)</a:t>
            </a:r>
            <a:endParaRPr lang="en-GB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algn="l"/>
            <a:endParaRPr lang="en-GB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CE0C92-2E9F-F976-51B2-2B5A033AB908}"/>
              </a:ext>
            </a:extLst>
          </p:cNvPr>
          <p:cNvSpPr txBox="1"/>
          <p:nvPr/>
        </p:nvSpPr>
        <p:spPr>
          <a:xfrm>
            <a:off x="6352480" y="1921392"/>
            <a:ext cx="31368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My approach to mitigation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Maintain self awareness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Seek feedback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Reflect on decisions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Align behaviour with values 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BA7A159F-C2D9-DCE5-2F75-92E7ADDAED3B}"/>
              </a:ext>
            </a:extLst>
          </p:cNvPr>
          <p:cNvCxnSpPr>
            <a:cxnSpLocks/>
          </p:cNvCxnSpPr>
          <p:nvPr/>
        </p:nvCxnSpPr>
        <p:spPr>
          <a:xfrm>
            <a:off x="459574" y="1461322"/>
            <a:ext cx="9711009" cy="0"/>
          </a:xfrm>
          <a:prstGeom prst="straightConnector1">
            <a:avLst/>
          </a:prstGeom>
          <a:ln w="38100">
            <a:solidFill>
              <a:srgbClr val="00A1D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FFF77435-DC84-74D5-A23A-3CAB8390E1F8}"/>
              </a:ext>
            </a:extLst>
          </p:cNvPr>
          <p:cNvCxnSpPr>
            <a:cxnSpLocks/>
          </p:cNvCxnSpPr>
          <p:nvPr/>
        </p:nvCxnSpPr>
        <p:spPr>
          <a:xfrm flipV="1">
            <a:off x="5644092" y="1654730"/>
            <a:ext cx="0" cy="4536520"/>
          </a:xfrm>
          <a:prstGeom prst="straightConnector1">
            <a:avLst/>
          </a:prstGeom>
          <a:ln w="38100">
            <a:solidFill>
              <a:srgbClr val="00A1D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Picture 29" descr="Men shaking hands in office">
            <a:extLst>
              <a:ext uri="{FF2B5EF4-FFF2-40B4-BE49-F238E27FC236}">
                <a16:creationId xmlns:a16="http://schemas.microsoft.com/office/drawing/2014/main" id="{CF3A8FA1-5E90-96BD-2937-643E37B3B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643" y="4209682"/>
            <a:ext cx="3621762" cy="1938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0314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2336D-D38F-BF40-D26F-137896C90E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Future Leadership Challenges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8485991-1FFE-6894-C130-2FE1D9220868}"/>
              </a:ext>
            </a:extLst>
          </p:cNvPr>
          <p:cNvSpPr/>
          <p:nvPr/>
        </p:nvSpPr>
        <p:spPr>
          <a:xfrm>
            <a:off x="6246648" y="1912315"/>
            <a:ext cx="3136900" cy="2188652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72E23E6-46BC-42D0-E6DB-65421865FF1F}"/>
              </a:ext>
            </a:extLst>
          </p:cNvPr>
          <p:cNvSpPr/>
          <p:nvPr/>
        </p:nvSpPr>
        <p:spPr>
          <a:xfrm>
            <a:off x="1424881" y="1912315"/>
            <a:ext cx="3136900" cy="2188652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D77486-9014-46C0-A6C4-5AAE50DE4990}"/>
              </a:ext>
            </a:extLst>
          </p:cNvPr>
          <p:cNvSpPr txBox="1"/>
          <p:nvPr/>
        </p:nvSpPr>
        <p:spPr>
          <a:xfrm>
            <a:off x="1443567" y="1996017"/>
            <a:ext cx="31182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Changes in work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AI &amp; automation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Increased monitoring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Changing employee expectations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EC3DAC6-5893-F551-A3FB-8F7EEA8DA86B}"/>
              </a:ext>
            </a:extLst>
          </p:cNvPr>
          <p:cNvSpPr txBox="1"/>
          <p:nvPr/>
        </p:nvSpPr>
        <p:spPr>
          <a:xfrm>
            <a:off x="6246648" y="1884976"/>
            <a:ext cx="313690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Implications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Balance performance &amp; wellbeing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Interpret data responsibly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Maintain trust in high pressure environments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C362C84-2A56-A78B-60B3-5217A547EA1D}"/>
              </a:ext>
            </a:extLst>
          </p:cNvPr>
          <p:cNvCxnSpPr>
            <a:cxnSpLocks/>
          </p:cNvCxnSpPr>
          <p:nvPr/>
        </p:nvCxnSpPr>
        <p:spPr>
          <a:xfrm>
            <a:off x="258054" y="1530423"/>
            <a:ext cx="8801279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13F80BD3-2782-B271-547B-670BA853ADE7}"/>
              </a:ext>
            </a:extLst>
          </p:cNvPr>
          <p:cNvSpPr txBox="1"/>
          <p:nvPr/>
        </p:nvSpPr>
        <p:spPr>
          <a:xfrm>
            <a:off x="6096000" y="4450414"/>
            <a:ext cx="39941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As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work evolves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, leaders must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balance technology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with a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human-centred approach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to sustain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performance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and </a:t>
            </a:r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engagement</a:t>
            </a: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.AppleSystemUIFont"/>
              </a:rPr>
              <a:t> (McKinsey, 2025)</a:t>
            </a:r>
          </a:p>
          <a:p>
            <a:pPr algn="l"/>
            <a:endParaRPr lang="en-US" dirty="0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77B1A8B-2AA8-5618-A874-206A4CCB6279}"/>
              </a:ext>
            </a:extLst>
          </p:cNvPr>
          <p:cNvCxnSpPr>
            <a:cxnSpLocks/>
          </p:cNvCxnSpPr>
          <p:nvPr/>
        </p:nvCxnSpPr>
        <p:spPr>
          <a:xfrm flipV="1">
            <a:off x="5334000" y="1690688"/>
            <a:ext cx="0" cy="4440346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18" name="Picture 17" descr="A robot with a face">
            <a:extLst>
              <a:ext uri="{FF2B5EF4-FFF2-40B4-BE49-F238E27FC236}">
                <a16:creationId xmlns:a16="http://schemas.microsoft.com/office/drawing/2014/main" id="{FAC8F289-1F23-84A0-C6E3-9095B4C04F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3567" y="4506927"/>
            <a:ext cx="3118211" cy="2090405"/>
          </a:xfrm>
          <a:prstGeom prst="rect">
            <a:avLst/>
          </a:prstGeom>
        </p:spPr>
      </p:pic>
      <p:pic>
        <p:nvPicPr>
          <p:cNvPr id="21" name="Picture 20" descr="Scales of justice on blue background">
            <a:extLst>
              <a:ext uri="{FF2B5EF4-FFF2-40B4-BE49-F238E27FC236}">
                <a16:creationId xmlns:a16="http://schemas.microsoft.com/office/drawing/2014/main" id="{861A522B-0AC7-727F-54A4-3F5D775A03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8693" y="901032"/>
            <a:ext cx="1473731" cy="17543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0910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4680D-4E84-035C-4BBB-E7EEFE2E0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9633" y="279295"/>
            <a:ext cx="3136900" cy="1325563"/>
          </a:xfrm>
        </p:spPr>
        <p:txBody>
          <a:bodyPr/>
          <a:lstStyle/>
          <a:p>
            <a:r>
              <a:rPr lang="en-GB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C564F71-15BC-5D22-4F0C-24514D92DFB4}"/>
              </a:ext>
            </a:extLst>
          </p:cNvPr>
          <p:cNvSpPr/>
          <p:nvPr/>
        </p:nvSpPr>
        <p:spPr>
          <a:xfrm>
            <a:off x="4527550" y="1695877"/>
            <a:ext cx="3136900" cy="290787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1F978B1-B916-0A60-F3A7-8136EEAFC1FA}"/>
              </a:ext>
            </a:extLst>
          </p:cNvPr>
          <p:cNvSpPr/>
          <p:nvPr/>
        </p:nvSpPr>
        <p:spPr>
          <a:xfrm>
            <a:off x="488950" y="1695875"/>
            <a:ext cx="3136900" cy="290787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B925EAE-8180-DC9F-0EB8-CC242518EE22}"/>
              </a:ext>
            </a:extLst>
          </p:cNvPr>
          <p:cNvSpPr/>
          <p:nvPr/>
        </p:nvSpPr>
        <p:spPr>
          <a:xfrm>
            <a:off x="8566150" y="1695876"/>
            <a:ext cx="3136900" cy="2907873"/>
          </a:xfrm>
          <a:prstGeom prst="rect">
            <a:avLst/>
          </a:prstGeom>
          <a:solidFill>
            <a:srgbClr val="D6D6D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7D6074-CF47-0083-685B-E2268A4A2FF7}"/>
              </a:ext>
            </a:extLst>
          </p:cNvPr>
          <p:cNvSpPr txBox="1"/>
          <p:nvPr/>
        </p:nvSpPr>
        <p:spPr>
          <a:xfrm>
            <a:off x="488950" y="1841760"/>
            <a:ext cx="3136899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Key Message</a:t>
            </a:r>
          </a:p>
          <a:p>
            <a:pPr algn="l"/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Leadership drives performance through people 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Wellbeing and performance are interconnected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80B80F8-B393-0364-56A5-17C4AF4B5DA6}"/>
              </a:ext>
            </a:extLst>
          </p:cNvPr>
          <p:cNvSpPr txBox="1"/>
          <p:nvPr/>
        </p:nvSpPr>
        <p:spPr>
          <a:xfrm>
            <a:off x="4527548" y="1706459"/>
            <a:ext cx="3136900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My Value</a:t>
            </a:r>
          </a:p>
          <a:p>
            <a:pPr algn="l"/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Pragmatic, adaptable, people-centred 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Strong emotional intelligence &amp; fairness 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Able to lead in high pressure environments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CA6D70E-146F-BCF3-F056-E9F24C1682CD}"/>
              </a:ext>
            </a:extLst>
          </p:cNvPr>
          <p:cNvSpPr txBox="1"/>
          <p:nvPr/>
        </p:nvSpPr>
        <p:spPr>
          <a:xfrm>
            <a:off x="8566146" y="1695875"/>
            <a:ext cx="313690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Development</a:t>
            </a:r>
            <a:r>
              <a:rPr lang="en-GB" sz="28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</a:p>
          <a:p>
            <a:pPr algn="l"/>
            <a:endParaRPr lang="en-GB" sz="28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Strengthen strategic decision making 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Lead through others </a:t>
            </a:r>
          </a:p>
          <a:p>
            <a:pPr marL="285750" indent="-285750" algn="l">
              <a:buFontTx/>
              <a:buChar char="-"/>
            </a:pPr>
            <a:r>
              <a:rPr lang="en-GB" dirty="0">
                <a:solidFill>
                  <a:schemeClr val="tx2">
                    <a:lumMod val="90000"/>
                    <a:lumOff val="10000"/>
                  </a:schemeClr>
                </a:solidFill>
              </a:rPr>
              <a:t>Ongoing reflection &amp; growth</a:t>
            </a:r>
            <a:endParaRPr lang="en-US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3789D8B-EDED-675F-9296-D0FD98DB3D85}"/>
              </a:ext>
            </a:extLst>
          </p:cNvPr>
          <p:cNvSpPr txBox="1"/>
          <p:nvPr/>
        </p:nvSpPr>
        <p:spPr>
          <a:xfrm>
            <a:off x="3890433" y="5384654"/>
            <a:ext cx="494029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Ultimately, effective leadership is not about achieving results, but how those results are achieved through people.   Thank you!</a:t>
            </a:r>
            <a:endParaRPr lang="en-US" b="1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7CF0711-2715-74FC-7413-E104D4996807}"/>
              </a:ext>
            </a:extLst>
          </p:cNvPr>
          <p:cNvCxnSpPr>
            <a:cxnSpLocks/>
          </p:cNvCxnSpPr>
          <p:nvPr/>
        </p:nvCxnSpPr>
        <p:spPr>
          <a:xfrm>
            <a:off x="258054" y="1530423"/>
            <a:ext cx="9976029" cy="0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9706FEB-433F-0369-73B2-5BF1BA71CD10}"/>
              </a:ext>
            </a:extLst>
          </p:cNvPr>
          <p:cNvCxnSpPr>
            <a:cxnSpLocks/>
          </p:cNvCxnSpPr>
          <p:nvPr/>
        </p:nvCxnSpPr>
        <p:spPr>
          <a:xfrm flipV="1">
            <a:off x="4057119" y="1706459"/>
            <a:ext cx="0" cy="3373541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68847AD3-CD5E-06F6-1E83-EE397263D373}"/>
              </a:ext>
            </a:extLst>
          </p:cNvPr>
          <p:cNvCxnSpPr>
            <a:cxnSpLocks/>
          </p:cNvCxnSpPr>
          <p:nvPr/>
        </p:nvCxnSpPr>
        <p:spPr>
          <a:xfrm flipV="1">
            <a:off x="8104185" y="1695875"/>
            <a:ext cx="0" cy="3373541"/>
          </a:xfrm>
          <a:prstGeom prst="straightConnector1">
            <a:avLst/>
          </a:prstGeom>
          <a:ln w="38100">
            <a:solidFill>
              <a:srgbClr val="459FD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45268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1CE25-AC00-505D-FE78-39394EAA0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Reference list:</a:t>
            </a:r>
            <a:endParaRPr lang="en-US" b="1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77F4-2CC8-D7FE-6717-8EB018A6D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5250"/>
            <a:ext cx="10515600" cy="5207000"/>
          </a:xfrm>
        </p:spPr>
        <p:txBody>
          <a:bodyPr>
            <a:normAutofit fontScale="92500"/>
          </a:bodyPr>
          <a:lstStyle/>
          <a:p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Ahmetaj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G. (2025) ‘AI managers: Does leadership need a rethink?’, People Management. Available at: 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https://www.peoplemanagement.co.uk/article/1915445/people-leaders-ai-managers-–-does-leadership-need-rethink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CIPD (2023) Health and wellbeing at work survey 2023. London: Chartered Institute of Personnel and Development.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www.cipd.org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globalassets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/media/knowledge/knowledge-hub/reports/2023-pdfs/8436-health-and-wellbeing-report-2023.pdf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CIPD (2023) Health and Wellbeing at work.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www.cipd.org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/uk/knowledge/reports/health-well-being-work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endParaRPr lang="en-GB" sz="1300" b="0" i="0" u="sng" strike="noStrike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De Neve, J.-E. and Ward, G. (2020) ‘Does work make you happy? Evidence from the World Happiness Report’, World Happiness Report.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hbr.org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/2017/03/does-work-make-you-happy-evidence-from-the-world-happiness-report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endParaRPr lang="en-GB" sz="130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Felter, N. and Thomson, A. (2025) ‘Compassionate leadership and the 10 Year Health Plan: addressing moral injury’, The King’s Fund.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www.kingsfund.org.uk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/insight-and-analysis/blogs/compassionate-leadership-10-year-health-plan-addressing-moral-injury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</a:p>
          <a:p>
            <a:r>
              <a:rPr lang="en-GB" sz="12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IGPP (2024). </a:t>
            </a:r>
            <a:r>
              <a:rPr lang="en-GB" sz="1200" b="0" i="1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The Growing Importance of Health and Wellbeing in the </a:t>
            </a:r>
            <a:r>
              <a:rPr lang="en-GB" sz="1200" b="0" i="1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Workpl</a:t>
            </a:r>
            <a:r>
              <a:rPr lang="en-GB" sz="1200" b="0" i="1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... | IGPP</a:t>
            </a:r>
            <a:r>
              <a:rPr lang="en-GB" sz="12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2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igpp.org.uk</a:t>
            </a:r>
            <a:r>
              <a:rPr lang="en-GB" sz="12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lang="en-GB" sz="12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2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igpp.org.uk</a:t>
            </a:r>
            <a:r>
              <a:rPr lang="en-GB" sz="12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/blog/article/growing-importance-health-and-wellbeing-workplace</a:t>
            </a:r>
            <a:r>
              <a:rPr lang="en-GB" sz="12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</a:t>
            </a:r>
            <a:endParaRPr lang="en-GB" sz="120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Maldonado, I.C. and Márquez, M.-D.B. (2023) ‘Emotional intelligence, leadership, and work teams: a hybrid literature review’, </a:t>
            </a:r>
            <a:r>
              <a:rPr lang="en-GB" sz="1300" b="0" i="1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Heliyon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9(10), pp. 1–19.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/10.1016/</a:t>
            </a:r>
            <a:r>
              <a:rPr lang="en-GB" sz="1300" b="0" i="0" u="sng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j.heliyon.2023.e2035</a:t>
            </a:r>
            <a:r>
              <a:rPr lang="en-GB" sz="18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endParaRPr lang="en-GB" sz="1200" b="0" i="0" u="none" strike="noStrike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sz="12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McKinsey &amp; Company. (2025). Take a human-centric approach to avoid AI’s leadership traps.  Available at: </a:t>
            </a:r>
            <a:r>
              <a:rPr lang="en-GB" sz="12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2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www.mckinsey.com</a:t>
            </a:r>
            <a:r>
              <a:rPr lang="en-GB" sz="12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/capabilities/people-and-</a:t>
            </a:r>
            <a:r>
              <a:rPr lang="en-GB" sz="12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organizational</a:t>
            </a:r>
            <a:r>
              <a:rPr lang="en-GB" sz="12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-performance/our-insights/</a:t>
            </a:r>
            <a:r>
              <a:rPr lang="en-GB" sz="12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the-organization-blog</a:t>
            </a:r>
            <a:r>
              <a:rPr lang="en-GB" sz="12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/take-a-human-centric-</a:t>
            </a:r>
            <a:r>
              <a:rPr lang="en-GB" sz="12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approach-to-avoid-ais</a:t>
            </a:r>
            <a:r>
              <a:rPr lang="en-GB" sz="12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-leadership-traps</a:t>
            </a:r>
            <a:endParaRPr lang="en-GB" sz="120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Mubashar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T., Musharraf, S., Khan, S. and Butt, T.A. (2022) ‘Impact of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organizational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justice on employee engagement: The mediating role of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organizational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trust’, Cogent Business &amp; Management, 9(1).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www.tandfonline.com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/full/10.1080/23311908.2022.2080325</a:t>
            </a:r>
            <a:endParaRPr lang="en-GB" sz="1300" b="0" i="0" u="sng" strike="noStrike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Arial" panose="020B0604020202020204" pitchFamily="34" charset="0"/>
            </a:endParaRPr>
          </a:p>
          <a:p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Northouse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P.G. (2021) Leadership: Theory and practice. 9th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edn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 Thousand Oaks,: Sage.</a:t>
            </a: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Lynn, B. (2026) </a:t>
            </a:r>
            <a:r>
              <a:rPr lang="en-GB" sz="1300" b="0" i="1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The Evolution of the Social Brain: Introducing SCARF in 2025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</a:t>
            </a:r>
            <a:r>
              <a:rPr lang="en-GB" sz="1300" b="0" i="1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Neuroleadership.com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NeuroLeadership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Institute. Available at: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www.neuroleadership.com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/articles/the-evolution-of-the-social-brain-introducing-scarf-in-2025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. </a:t>
            </a:r>
            <a:endParaRPr lang="en-GB" sz="130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Palmer, J. C., Holmes, R. M., &amp;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Perrewé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, P. L. (2020). The Cascading Effects of CEO Dark Triad Personality on Subordinate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Behavior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and Firm Performance: A Multilevel Theoretical Model. Group &amp; </a:t>
            </a:r>
            <a:r>
              <a:rPr lang="en-GB" sz="1300" b="0" i="0" u="none" strike="noStrike" dirty="0" err="1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Organization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Management, 45(2), 143–180. </a:t>
            </a:r>
            <a:r>
              <a:rPr lang="en-GB" sz="1300" b="0" i="0" u="sng" strike="noStrike" dirty="0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300" b="0" i="0" u="sng" strike="noStrike" dirty="0" err="1">
                <a:solidFill>
                  <a:srgbClr val="467886"/>
                </a:solidFill>
                <a:effectLst/>
                <a:latin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</a:t>
            </a:r>
            <a:r>
              <a:rPr lang="en-GB" sz="1300" b="0" i="0" u="sng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/10.1177/1059601120905728</a:t>
            </a:r>
            <a:r>
              <a:rPr lang="en-GB" sz="1300" b="0" i="0" u="none" strike="noStrike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rial" panose="020B0604020202020204" pitchFamily="34" charset="0"/>
              </a:rPr>
              <a:t> </a:t>
            </a:r>
            <a:endParaRPr lang="en-GB" sz="130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37897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Shaping Performance Through People</vt:lpstr>
      <vt:lpstr>My Purpose</vt:lpstr>
      <vt:lpstr>Organisational Context </vt:lpstr>
      <vt:lpstr>External Challenge (PESTLE)</vt:lpstr>
      <vt:lpstr>Key Internal Challenges at Havencares </vt:lpstr>
      <vt:lpstr>Wellbeing as a Strategy</vt:lpstr>
      <vt:lpstr>Drivers of Wellbeing </vt:lpstr>
      <vt:lpstr>My Leadership Approach</vt:lpstr>
      <vt:lpstr>Emotional Intelligence in Leadership</vt:lpstr>
      <vt:lpstr>Scarf Model and Implications</vt:lpstr>
      <vt:lpstr>Applying Fairness in Leadership</vt:lpstr>
      <vt:lpstr>Leadership in Practice </vt:lpstr>
      <vt:lpstr>Evidence of my leadership approach</vt:lpstr>
      <vt:lpstr>Critical Awareness: The Risks of Leadership</vt:lpstr>
      <vt:lpstr>Future Leadership Challenges </vt:lpstr>
      <vt:lpstr>Conclusion </vt:lpstr>
      <vt:lpstr>Reference list: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Shaping Performance Through People</dc:title>
  <dc:creator>Matthew Evans (2317129)</dc:creator>
  <cp:lastModifiedBy>Matthew Evans (2317129)</cp:lastModifiedBy>
  <cp:revision>5</cp:revision>
  <dcterms:created xsi:type="dcterms:W3CDTF">2026-04-15T13:13:57Z</dcterms:created>
  <dcterms:modified xsi:type="dcterms:W3CDTF">2026-04-17T19:48:27Z</dcterms:modified>
</cp:coreProperties>
</file>