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751" r:id="rId1"/>
  </p:sldMasterIdLst>
  <p:notesMasterIdLst>
    <p:notesMasterId r:id="rId5"/>
  </p:notesMasterIdLst>
  <p:sldIdLst>
    <p:sldId id="258" r:id="rId2"/>
    <p:sldId id="256" r:id="rId3"/>
    <p:sldId id="257" r:id="rId4"/>
  </p:sldIdLst>
  <p:sldSz cx="21945600" cy="155448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4896" userDrawn="1">
          <p15:clr>
            <a:srgbClr val="747775"/>
          </p15:clr>
        </p15:guide>
        <p15:guide id="2" pos="6912"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82B902-A5FE-415D-47C1-FBA3B0AAC770}" v="204" dt="2026-07-06T04:01:29.071"/>
  </p1510:revLst>
</p1510:revInfo>
</file>

<file path=ppt/tableStyles.xml><?xml version="1.0" encoding="utf-8"?>
<a:tblStyleLst xmlns:a="http://schemas.openxmlformats.org/drawingml/2006/main" def="{83545F9F-493E-45C8-9473-D188D1909431}">
  <a:tblStyle styleId="{83545F9F-493E-45C8-9473-D188D190943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4" d="100"/>
          <a:sy n="34" d="100"/>
        </p:scale>
        <p:origin x="876" y="76"/>
      </p:cViewPr>
      <p:guideLst>
        <p:guide orient="horz" pos="4896"/>
        <p:guide pos="69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008837" y="685800"/>
            <a:ext cx="48411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1008063" y="685800"/>
            <a:ext cx="48418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f010dd01d1_0_52:notes"/>
          <p:cNvSpPr>
            <a:spLocks noGrp="1" noRot="1" noChangeAspect="1"/>
          </p:cNvSpPr>
          <p:nvPr>
            <p:ph type="sldImg" idx="2"/>
          </p:nvPr>
        </p:nvSpPr>
        <p:spPr>
          <a:xfrm>
            <a:off x="1008063" y="685800"/>
            <a:ext cx="48418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f010dd01d1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2743200" y="2331721"/>
            <a:ext cx="16459200" cy="5624196"/>
          </a:xfrm>
        </p:spPr>
        <p:txBody>
          <a:bodyPr anchor="b">
            <a:normAutofit/>
          </a:bodyPr>
          <a:lstStyle>
            <a:lvl1pPr algn="ctr">
              <a:lnSpc>
                <a:spcPct val="100000"/>
              </a:lnSpc>
              <a:defRPr sz="5647" spc="1059"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2743200" y="8668587"/>
            <a:ext cx="16459200" cy="3249092"/>
          </a:xfrm>
        </p:spPr>
        <p:txBody>
          <a:bodyPr>
            <a:normAutofit/>
          </a:bodyPr>
          <a:lstStyle>
            <a:lvl1pPr marL="0" indent="0" algn="ctr">
              <a:lnSpc>
                <a:spcPct val="150000"/>
              </a:lnSpc>
              <a:buNone/>
              <a:defRPr sz="2259" b="1" cap="all" spc="847" baseline="0"/>
            </a:lvl1pPr>
            <a:lvl2pPr marL="645475" indent="0" algn="ctr">
              <a:buNone/>
              <a:defRPr sz="2259"/>
            </a:lvl2pPr>
            <a:lvl3pPr marL="1290950" indent="0" algn="ctr">
              <a:buNone/>
              <a:defRPr sz="2259"/>
            </a:lvl3pPr>
            <a:lvl4pPr marL="1936425" indent="0" algn="ctr">
              <a:buNone/>
              <a:defRPr sz="2259"/>
            </a:lvl4pPr>
            <a:lvl5pPr marL="2581900" indent="0" algn="ctr">
              <a:buNone/>
              <a:defRPr sz="2259"/>
            </a:lvl5pPr>
            <a:lvl6pPr marL="3227375" indent="0" algn="ctr">
              <a:buNone/>
              <a:defRPr sz="2259"/>
            </a:lvl6pPr>
            <a:lvl7pPr marL="3872850" indent="0" algn="ctr">
              <a:buNone/>
              <a:defRPr sz="2259"/>
            </a:lvl7pPr>
            <a:lvl8pPr marL="4518325" indent="0" algn="ctr">
              <a:buNone/>
              <a:defRPr sz="2259"/>
            </a:lvl8pPr>
            <a:lvl9pPr marL="5163800" indent="0" algn="ctr">
              <a:buNone/>
              <a:defRPr sz="2259"/>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7/5/2026</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8383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2468881" y="1797648"/>
            <a:ext cx="18433625" cy="2795906"/>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2468881" y="4793863"/>
            <a:ext cx="18433625" cy="896733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7/5/2026</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869098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2485675" y="3875407"/>
            <a:ext cx="17939734" cy="6466204"/>
          </a:xfrm>
        </p:spPr>
        <p:txBody>
          <a:bodyPr anchor="b">
            <a:normAutofit/>
          </a:bodyPr>
          <a:lstStyle>
            <a:lvl1pPr>
              <a:defRPr sz="6212" spc="1059"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2485674" y="11279676"/>
            <a:ext cx="17939736" cy="2523532"/>
          </a:xfrm>
        </p:spPr>
        <p:txBody>
          <a:bodyPr>
            <a:normAutofit/>
          </a:bodyPr>
          <a:lstStyle>
            <a:lvl1pPr marL="0" indent="0">
              <a:buNone/>
              <a:defRPr sz="1694" spc="847">
                <a:solidFill>
                  <a:schemeClr val="tx1">
                    <a:tint val="75000"/>
                  </a:schemeClr>
                </a:solidFill>
              </a:defRPr>
            </a:lvl1pPr>
            <a:lvl2pPr marL="645475" indent="0">
              <a:buNone/>
              <a:defRPr sz="1694">
                <a:solidFill>
                  <a:schemeClr val="tx1">
                    <a:tint val="75000"/>
                  </a:schemeClr>
                </a:solidFill>
              </a:defRPr>
            </a:lvl2pPr>
            <a:lvl3pPr marL="1290950" indent="0">
              <a:buNone/>
              <a:defRPr sz="1694">
                <a:solidFill>
                  <a:schemeClr val="tx1">
                    <a:tint val="75000"/>
                  </a:schemeClr>
                </a:solidFill>
              </a:defRPr>
            </a:lvl3pPr>
            <a:lvl4pPr marL="1936425" indent="0">
              <a:buNone/>
              <a:defRPr sz="1694">
                <a:solidFill>
                  <a:schemeClr val="tx1">
                    <a:tint val="75000"/>
                  </a:schemeClr>
                </a:solidFill>
              </a:defRPr>
            </a:lvl4pPr>
            <a:lvl5pPr marL="2581900" indent="0">
              <a:buNone/>
              <a:defRPr sz="1694">
                <a:solidFill>
                  <a:schemeClr val="tx1">
                    <a:tint val="75000"/>
                  </a:schemeClr>
                </a:solidFill>
              </a:defRPr>
            </a:lvl5pPr>
            <a:lvl6pPr marL="3227375" indent="0">
              <a:buNone/>
              <a:defRPr sz="1694">
                <a:solidFill>
                  <a:schemeClr val="tx1">
                    <a:tint val="75000"/>
                  </a:schemeClr>
                </a:solidFill>
              </a:defRPr>
            </a:lvl6pPr>
            <a:lvl7pPr marL="3872850" indent="0">
              <a:buNone/>
              <a:defRPr sz="1694">
                <a:solidFill>
                  <a:schemeClr val="tx1">
                    <a:tint val="75000"/>
                  </a:schemeClr>
                </a:solidFill>
              </a:defRPr>
            </a:lvl7pPr>
            <a:lvl8pPr marL="4518325" indent="0">
              <a:buNone/>
              <a:defRPr sz="1694">
                <a:solidFill>
                  <a:schemeClr val="tx1">
                    <a:tint val="75000"/>
                  </a:schemeClr>
                </a:solidFill>
              </a:defRPr>
            </a:lvl8pPr>
            <a:lvl9pPr marL="5163800" indent="0">
              <a:buNone/>
              <a:defRPr sz="1694">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7/5/2026</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536953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879298" y="1036320"/>
            <a:ext cx="18557541" cy="2795906"/>
          </a:xfrm>
        </p:spPr>
        <p:txBody>
          <a:bodyPr>
            <a:normAutofit/>
          </a:bodyPr>
          <a:lstStyle>
            <a:lvl1pPr>
              <a:defRPr sz="4518"/>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879297" y="4524586"/>
            <a:ext cx="8956343" cy="9476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11109960" y="4524586"/>
            <a:ext cx="9326880" cy="9476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7/5/2026</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190447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2463282" y="1036320"/>
            <a:ext cx="17976416" cy="2795906"/>
          </a:xfrm>
        </p:spPr>
        <p:txBody>
          <a:bodyPr>
            <a:normAutofit/>
          </a:bodyPr>
          <a:lstStyle>
            <a:lvl1pPr>
              <a:defRPr sz="3953"/>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2463283" y="3810636"/>
            <a:ext cx="8332353" cy="1867534"/>
          </a:xfrm>
        </p:spPr>
        <p:txBody>
          <a:bodyPr anchor="b"/>
          <a:lstStyle>
            <a:lvl1pPr marL="0" indent="0">
              <a:buNone/>
              <a:defRPr sz="3388" b="1"/>
            </a:lvl1pPr>
            <a:lvl2pPr marL="645475" indent="0">
              <a:buNone/>
              <a:defRPr sz="2824" b="1"/>
            </a:lvl2pPr>
            <a:lvl3pPr marL="1290950" indent="0">
              <a:buNone/>
              <a:defRPr sz="2541" b="1"/>
            </a:lvl3pPr>
            <a:lvl4pPr marL="1936425" indent="0">
              <a:buNone/>
              <a:defRPr sz="2259" b="1"/>
            </a:lvl4pPr>
            <a:lvl5pPr marL="2581900" indent="0">
              <a:buNone/>
              <a:defRPr sz="2259" b="1"/>
            </a:lvl5pPr>
            <a:lvl6pPr marL="3227375" indent="0">
              <a:buNone/>
              <a:defRPr sz="2259" b="1"/>
            </a:lvl6pPr>
            <a:lvl7pPr marL="3872850" indent="0">
              <a:buNone/>
              <a:defRPr sz="2259" b="1"/>
            </a:lvl7pPr>
            <a:lvl8pPr marL="4518325" indent="0">
              <a:buNone/>
              <a:defRPr sz="2259" b="1"/>
            </a:lvl8pPr>
            <a:lvl9pPr marL="5163800" indent="0">
              <a:buNone/>
              <a:defRPr sz="2259"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2463283" y="5678170"/>
            <a:ext cx="8332353" cy="835173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11420669" y="3810636"/>
            <a:ext cx="9019030" cy="1867534"/>
          </a:xfrm>
        </p:spPr>
        <p:txBody>
          <a:bodyPr anchor="b"/>
          <a:lstStyle>
            <a:lvl1pPr marL="0" indent="0">
              <a:buNone/>
              <a:defRPr sz="3388" b="1"/>
            </a:lvl1pPr>
            <a:lvl2pPr marL="645475" indent="0">
              <a:buNone/>
              <a:defRPr sz="2824" b="1"/>
            </a:lvl2pPr>
            <a:lvl3pPr marL="1290950" indent="0">
              <a:buNone/>
              <a:defRPr sz="2541" b="1"/>
            </a:lvl3pPr>
            <a:lvl4pPr marL="1936425" indent="0">
              <a:buNone/>
              <a:defRPr sz="2259" b="1"/>
            </a:lvl4pPr>
            <a:lvl5pPr marL="2581900" indent="0">
              <a:buNone/>
              <a:defRPr sz="2259" b="1"/>
            </a:lvl5pPr>
            <a:lvl6pPr marL="3227375" indent="0">
              <a:buNone/>
              <a:defRPr sz="2259" b="1"/>
            </a:lvl6pPr>
            <a:lvl7pPr marL="3872850" indent="0">
              <a:buNone/>
              <a:defRPr sz="2259" b="1"/>
            </a:lvl7pPr>
            <a:lvl8pPr marL="4518325" indent="0">
              <a:buNone/>
              <a:defRPr sz="2259" b="1"/>
            </a:lvl8pPr>
            <a:lvl9pPr marL="5163800" indent="0">
              <a:buNone/>
              <a:defRPr sz="2259"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11420666" y="5678170"/>
            <a:ext cx="9019031" cy="835173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7/5/2026</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797434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2468879" y="1036320"/>
            <a:ext cx="17967958" cy="2795906"/>
          </a:xfrm>
        </p:spPr>
        <p:txBody>
          <a:bodyPr>
            <a:normAutofit/>
          </a:bodyPr>
          <a:lstStyle>
            <a:lvl1pPr>
              <a:defRPr sz="4518"/>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7/5/2026</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945343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7/5/2026</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690123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2373760" y="1036320"/>
            <a:ext cx="7078027" cy="4355250"/>
          </a:xfrm>
        </p:spPr>
        <p:txBody>
          <a:bodyPr anchor="b"/>
          <a:lstStyle>
            <a:lvl1pPr>
              <a:defRPr sz="4518"/>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10166635" y="2238165"/>
            <a:ext cx="10273063" cy="11046883"/>
          </a:xfrm>
        </p:spPr>
        <p:txBody>
          <a:bodyPr>
            <a:normAutofit/>
          </a:bodyPr>
          <a:lstStyle>
            <a:lvl1pPr>
              <a:defRPr sz="3953"/>
            </a:lvl1pPr>
            <a:lvl2pPr>
              <a:defRPr sz="3388"/>
            </a:lvl2pPr>
            <a:lvl3pPr>
              <a:defRPr sz="2824"/>
            </a:lvl3pPr>
            <a:lvl4pPr>
              <a:defRPr sz="2541"/>
            </a:lvl4pPr>
            <a:lvl5pPr>
              <a:defRPr sz="2541"/>
            </a:lvl5pPr>
            <a:lvl6pPr>
              <a:defRPr sz="2541"/>
            </a:lvl6pPr>
            <a:lvl7pPr>
              <a:defRPr sz="2541"/>
            </a:lvl7pPr>
            <a:lvl8pPr>
              <a:defRPr sz="2541"/>
            </a:lvl8pPr>
            <a:lvl9pPr>
              <a:defRPr sz="2541"/>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2373760" y="6344818"/>
            <a:ext cx="7078027" cy="6958220"/>
          </a:xfrm>
        </p:spPr>
        <p:txBody>
          <a:bodyPr/>
          <a:lstStyle>
            <a:lvl1pPr marL="0" indent="0">
              <a:buNone/>
              <a:defRPr sz="2259"/>
            </a:lvl1pPr>
            <a:lvl2pPr marL="645475" indent="0">
              <a:buNone/>
              <a:defRPr sz="1977"/>
            </a:lvl2pPr>
            <a:lvl3pPr marL="1290950" indent="0">
              <a:buNone/>
              <a:defRPr sz="1694"/>
            </a:lvl3pPr>
            <a:lvl4pPr marL="1936425" indent="0">
              <a:buNone/>
              <a:defRPr sz="1412"/>
            </a:lvl4pPr>
            <a:lvl5pPr marL="2581900" indent="0">
              <a:buNone/>
              <a:defRPr sz="1412"/>
            </a:lvl5pPr>
            <a:lvl6pPr marL="3227375" indent="0">
              <a:buNone/>
              <a:defRPr sz="1412"/>
            </a:lvl6pPr>
            <a:lvl7pPr marL="3872850" indent="0">
              <a:buNone/>
              <a:defRPr sz="1412"/>
            </a:lvl7pPr>
            <a:lvl8pPr marL="4518325" indent="0">
              <a:buNone/>
              <a:defRPr sz="1412"/>
            </a:lvl8pPr>
            <a:lvl9pPr marL="5163800" indent="0">
              <a:buNone/>
              <a:defRPr sz="1412"/>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7/5/2026</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08962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2482140" y="1543906"/>
            <a:ext cx="7078027" cy="3627120"/>
          </a:xfrm>
        </p:spPr>
        <p:txBody>
          <a:bodyPr anchor="b"/>
          <a:lstStyle>
            <a:lvl1pPr>
              <a:defRPr sz="4518"/>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10502537" y="1945745"/>
            <a:ext cx="9937161" cy="11339304"/>
          </a:xfrm>
        </p:spPr>
        <p:txBody>
          <a:bodyPr anchor="t"/>
          <a:lstStyle>
            <a:lvl1pPr marL="0" indent="0">
              <a:buNone/>
              <a:defRPr sz="4518"/>
            </a:lvl1pPr>
            <a:lvl2pPr marL="645475" indent="0">
              <a:buNone/>
              <a:defRPr sz="3953"/>
            </a:lvl2pPr>
            <a:lvl3pPr marL="1290950" indent="0">
              <a:buNone/>
              <a:defRPr sz="3388"/>
            </a:lvl3pPr>
            <a:lvl4pPr marL="1936425" indent="0">
              <a:buNone/>
              <a:defRPr sz="2824"/>
            </a:lvl4pPr>
            <a:lvl5pPr marL="2581900" indent="0">
              <a:buNone/>
              <a:defRPr sz="2824"/>
            </a:lvl5pPr>
            <a:lvl6pPr marL="3227375" indent="0">
              <a:buNone/>
              <a:defRPr sz="2824"/>
            </a:lvl6pPr>
            <a:lvl7pPr marL="3872850" indent="0">
              <a:buNone/>
              <a:defRPr sz="2824"/>
            </a:lvl7pPr>
            <a:lvl8pPr marL="4518325" indent="0">
              <a:buNone/>
              <a:defRPr sz="2824"/>
            </a:lvl8pPr>
            <a:lvl9pPr marL="5163800" indent="0">
              <a:buNone/>
              <a:defRPr sz="2824"/>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2482140" y="5171026"/>
            <a:ext cx="7078027" cy="8639599"/>
          </a:xfrm>
        </p:spPr>
        <p:txBody>
          <a:bodyPr/>
          <a:lstStyle>
            <a:lvl1pPr marL="0" indent="0">
              <a:buNone/>
              <a:defRPr sz="2259"/>
            </a:lvl1pPr>
            <a:lvl2pPr marL="645475" indent="0">
              <a:buNone/>
              <a:defRPr sz="1977"/>
            </a:lvl2pPr>
            <a:lvl3pPr marL="1290950" indent="0">
              <a:buNone/>
              <a:defRPr sz="1694"/>
            </a:lvl3pPr>
            <a:lvl4pPr marL="1936425" indent="0">
              <a:buNone/>
              <a:defRPr sz="1412"/>
            </a:lvl4pPr>
            <a:lvl5pPr marL="2581900" indent="0">
              <a:buNone/>
              <a:defRPr sz="1412"/>
            </a:lvl5pPr>
            <a:lvl6pPr marL="3227375" indent="0">
              <a:buNone/>
              <a:defRPr sz="1412"/>
            </a:lvl6pPr>
            <a:lvl7pPr marL="3872850" indent="0">
              <a:buNone/>
              <a:defRPr sz="1412"/>
            </a:lvl7pPr>
            <a:lvl8pPr marL="4518325" indent="0">
              <a:buNone/>
              <a:defRPr sz="1412"/>
            </a:lvl8pPr>
            <a:lvl9pPr marL="5163800" indent="0">
              <a:buNone/>
              <a:defRPr sz="1412"/>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7/5/2026</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248828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7/5/2026</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37255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15704820" y="1036319"/>
            <a:ext cx="4732020" cy="1296479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1508760" y="1036319"/>
            <a:ext cx="13921740" cy="129647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7/5/2026</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990177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748080" y="1344964"/>
            <a:ext cx="20449500" cy="1730700"/>
          </a:xfrm>
          <a:prstGeom prst="rect">
            <a:avLst/>
          </a:prstGeom>
        </p:spPr>
        <p:txBody>
          <a:bodyPr spcFirstLastPara="1" wrap="square" lIns="238450" tIns="238450" rIns="238450" bIns="238450" anchor="t" anchorCtr="0">
            <a:normAutofit/>
          </a:bodyPr>
          <a:lstStyle>
            <a:lvl1pPr lvl="0">
              <a:spcBef>
                <a:spcPts val="0"/>
              </a:spcBef>
              <a:spcAft>
                <a:spcPts val="0"/>
              </a:spcAft>
              <a:buSzPts val="7303"/>
              <a:buNone/>
              <a:defRPr sz="7303"/>
            </a:lvl1pPr>
            <a:lvl2pPr lvl="1">
              <a:spcBef>
                <a:spcPts val="0"/>
              </a:spcBef>
              <a:spcAft>
                <a:spcPts val="0"/>
              </a:spcAft>
              <a:buSzPts val="7303"/>
              <a:buNone/>
              <a:defRPr sz="7303"/>
            </a:lvl2pPr>
            <a:lvl3pPr lvl="2">
              <a:spcBef>
                <a:spcPts val="0"/>
              </a:spcBef>
              <a:spcAft>
                <a:spcPts val="0"/>
              </a:spcAft>
              <a:buSzPts val="7303"/>
              <a:buNone/>
              <a:defRPr sz="7303"/>
            </a:lvl3pPr>
            <a:lvl4pPr lvl="3">
              <a:spcBef>
                <a:spcPts val="0"/>
              </a:spcBef>
              <a:spcAft>
                <a:spcPts val="0"/>
              </a:spcAft>
              <a:buSzPts val="7303"/>
              <a:buNone/>
              <a:defRPr sz="7303"/>
            </a:lvl4pPr>
            <a:lvl5pPr lvl="4">
              <a:spcBef>
                <a:spcPts val="0"/>
              </a:spcBef>
              <a:spcAft>
                <a:spcPts val="0"/>
              </a:spcAft>
              <a:buSzPts val="7303"/>
              <a:buNone/>
              <a:defRPr sz="7303"/>
            </a:lvl5pPr>
            <a:lvl6pPr lvl="5">
              <a:spcBef>
                <a:spcPts val="0"/>
              </a:spcBef>
              <a:spcAft>
                <a:spcPts val="0"/>
              </a:spcAft>
              <a:buSzPts val="7303"/>
              <a:buNone/>
              <a:defRPr sz="7303"/>
            </a:lvl6pPr>
            <a:lvl7pPr lvl="6">
              <a:spcBef>
                <a:spcPts val="0"/>
              </a:spcBef>
              <a:spcAft>
                <a:spcPts val="0"/>
              </a:spcAft>
              <a:buSzPts val="7303"/>
              <a:buNone/>
              <a:defRPr sz="7303"/>
            </a:lvl7pPr>
            <a:lvl8pPr lvl="7">
              <a:spcBef>
                <a:spcPts val="0"/>
              </a:spcBef>
              <a:spcAft>
                <a:spcPts val="0"/>
              </a:spcAft>
              <a:buSzPts val="7303"/>
              <a:buNone/>
              <a:defRPr sz="7303"/>
            </a:lvl8pPr>
            <a:lvl9pPr lvl="8">
              <a:spcBef>
                <a:spcPts val="0"/>
              </a:spcBef>
              <a:spcAft>
                <a:spcPts val="0"/>
              </a:spcAft>
              <a:buSzPts val="7303"/>
              <a:buNone/>
              <a:defRPr sz="7303"/>
            </a:lvl9pPr>
          </a:lstStyle>
          <a:p>
            <a:endParaRPr/>
          </a:p>
        </p:txBody>
      </p:sp>
      <p:sp>
        <p:nvSpPr>
          <p:cNvPr id="18" name="Google Shape;18;p4"/>
          <p:cNvSpPr txBox="1">
            <a:spLocks noGrp="1"/>
          </p:cNvSpPr>
          <p:nvPr>
            <p:ph type="body" idx="1"/>
          </p:nvPr>
        </p:nvSpPr>
        <p:spPr>
          <a:xfrm>
            <a:off x="748080" y="3483036"/>
            <a:ext cx="20449500" cy="10325100"/>
          </a:xfrm>
          <a:prstGeom prst="rect">
            <a:avLst/>
          </a:prstGeom>
        </p:spPr>
        <p:txBody>
          <a:bodyPr spcFirstLastPara="1" wrap="square" lIns="238450" tIns="238450" rIns="238450" bIns="238450" anchor="t" anchorCtr="0">
            <a:normAutofit/>
          </a:bodyPr>
          <a:lstStyle>
            <a:lvl1pPr marL="457200" lvl="0" indent="-526707">
              <a:spcBef>
                <a:spcPts val="0"/>
              </a:spcBef>
              <a:spcAft>
                <a:spcPts val="0"/>
              </a:spcAft>
              <a:buSzPts val="4695"/>
              <a:buChar char="●"/>
              <a:defRPr sz="4695"/>
            </a:lvl1pPr>
            <a:lvl2pPr marL="914400" lvl="1" indent="-460461">
              <a:spcBef>
                <a:spcPts val="0"/>
              </a:spcBef>
              <a:spcAft>
                <a:spcPts val="0"/>
              </a:spcAft>
              <a:buSzPts val="3651"/>
              <a:buChar char="○"/>
              <a:defRPr sz="3651"/>
            </a:lvl2pPr>
            <a:lvl3pPr marL="1371600" lvl="2" indent="-460461">
              <a:spcBef>
                <a:spcPts val="0"/>
              </a:spcBef>
              <a:spcAft>
                <a:spcPts val="0"/>
              </a:spcAft>
              <a:buSzPts val="3651"/>
              <a:buChar char="■"/>
              <a:defRPr sz="3651"/>
            </a:lvl3pPr>
            <a:lvl4pPr marL="1828800" lvl="3" indent="-460461">
              <a:spcBef>
                <a:spcPts val="0"/>
              </a:spcBef>
              <a:spcAft>
                <a:spcPts val="0"/>
              </a:spcAft>
              <a:buSzPts val="3651"/>
              <a:buChar char="●"/>
              <a:defRPr sz="3651"/>
            </a:lvl4pPr>
            <a:lvl5pPr marL="2286000" lvl="4" indent="-460461">
              <a:spcBef>
                <a:spcPts val="0"/>
              </a:spcBef>
              <a:spcAft>
                <a:spcPts val="0"/>
              </a:spcAft>
              <a:buSzPts val="3651"/>
              <a:buChar char="○"/>
              <a:defRPr sz="3651"/>
            </a:lvl5pPr>
            <a:lvl6pPr marL="2743200" lvl="5" indent="-460461">
              <a:spcBef>
                <a:spcPts val="0"/>
              </a:spcBef>
              <a:spcAft>
                <a:spcPts val="0"/>
              </a:spcAft>
              <a:buSzPts val="3651"/>
              <a:buChar char="■"/>
              <a:defRPr sz="3651"/>
            </a:lvl6pPr>
            <a:lvl7pPr marL="3200400" lvl="6" indent="-460461">
              <a:spcBef>
                <a:spcPts val="0"/>
              </a:spcBef>
              <a:spcAft>
                <a:spcPts val="0"/>
              </a:spcAft>
              <a:buSzPts val="3651"/>
              <a:buChar char="●"/>
              <a:defRPr sz="3651"/>
            </a:lvl7pPr>
            <a:lvl8pPr marL="3657600" lvl="7" indent="-460461">
              <a:spcBef>
                <a:spcPts val="0"/>
              </a:spcBef>
              <a:spcAft>
                <a:spcPts val="0"/>
              </a:spcAft>
              <a:buSzPts val="3651"/>
              <a:buChar char="○"/>
              <a:defRPr sz="3651"/>
            </a:lvl8pPr>
            <a:lvl9pPr marL="4114800" lvl="8" indent="-460461">
              <a:spcBef>
                <a:spcPts val="0"/>
              </a:spcBef>
              <a:spcAft>
                <a:spcPts val="0"/>
              </a:spcAft>
              <a:buSzPts val="3651"/>
              <a:buChar char="■"/>
              <a:defRPr sz="3651"/>
            </a:lvl9pPr>
          </a:lstStyle>
          <a:p>
            <a:endParaRPr/>
          </a:p>
        </p:txBody>
      </p:sp>
      <p:sp>
        <p:nvSpPr>
          <p:cNvPr id="19" name="Google Shape;19;p4"/>
          <p:cNvSpPr txBox="1">
            <a:spLocks noGrp="1"/>
          </p:cNvSpPr>
          <p:nvPr>
            <p:ph type="sldNum" idx="12"/>
          </p:nvPr>
        </p:nvSpPr>
        <p:spPr>
          <a:xfrm>
            <a:off x="20333899" y="14093277"/>
            <a:ext cx="1317000" cy="1189500"/>
          </a:xfrm>
          <a:prstGeom prst="rect">
            <a:avLst/>
          </a:prstGeom>
        </p:spPr>
        <p:txBody>
          <a:bodyPr spcFirstLastPara="1" wrap="square" lIns="238450" tIns="238450" rIns="238450" bIns="238450" anchor="ctr" anchorCtr="0">
            <a:normAutofit/>
          </a:bodyPr>
          <a:lstStyle>
            <a:lvl1pPr lvl="0">
              <a:buNone/>
              <a:defRPr sz="2608"/>
            </a:lvl1pPr>
            <a:lvl2pPr lvl="1">
              <a:buNone/>
              <a:defRPr sz="2608"/>
            </a:lvl2pPr>
            <a:lvl3pPr lvl="2">
              <a:buNone/>
              <a:defRPr sz="2608"/>
            </a:lvl3pPr>
            <a:lvl4pPr lvl="3">
              <a:buNone/>
              <a:defRPr sz="2608"/>
            </a:lvl4pPr>
            <a:lvl5pPr lvl="4">
              <a:buNone/>
              <a:defRPr sz="2608"/>
            </a:lvl5pPr>
            <a:lvl6pPr lvl="5">
              <a:buNone/>
              <a:defRPr sz="2608"/>
            </a:lvl6pPr>
            <a:lvl7pPr lvl="6">
              <a:buNone/>
              <a:defRPr sz="2608"/>
            </a:lvl7pPr>
            <a:lvl8pPr lvl="7">
              <a:buNone/>
              <a:defRPr sz="2608"/>
            </a:lvl8pPr>
            <a:lvl9pPr lvl="8">
              <a:buNone/>
              <a:defRPr sz="2608"/>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949973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14508479"/>
            <a:ext cx="21945600" cy="1035352"/>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7269480" y="14508478"/>
            <a:ext cx="14676116" cy="1035350"/>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2468880" y="819776"/>
            <a:ext cx="17658677" cy="3761316"/>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2468880" y="5181601"/>
            <a:ext cx="17658677" cy="874437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14238200" y="14527452"/>
            <a:ext cx="6664306" cy="1017348"/>
          </a:xfrm>
          <a:prstGeom prst="rect">
            <a:avLst/>
          </a:prstGeom>
        </p:spPr>
        <p:txBody>
          <a:bodyPr vert="horz" lIns="91440" tIns="45720" rIns="91440" bIns="45720" rtlCol="0" anchor="ctr"/>
          <a:lstStyle>
            <a:lvl1pPr algn="r">
              <a:defRPr sz="1129" cap="all" spc="424" baseline="0">
                <a:solidFill>
                  <a:schemeClr val="bg1"/>
                </a:solidFill>
              </a:defRPr>
            </a:lvl1pPr>
          </a:lstStyle>
          <a:p>
            <a:fld id="{149C728D-416F-40D5-8F13-55E5DD1CE8D1}" type="datetimeFigureOut">
              <a:rPr lang="en-US" dirty="0"/>
              <a:t>7/5/2026</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4251962" y="4441039"/>
            <a:ext cx="9326880" cy="822960"/>
          </a:xfrm>
          <a:prstGeom prst="rect">
            <a:avLst/>
          </a:prstGeom>
        </p:spPr>
        <p:txBody>
          <a:bodyPr vert="horz" lIns="91440" tIns="45720" rIns="91440" bIns="45720" rtlCol="0" anchor="ctr"/>
          <a:lstStyle>
            <a:lvl1pPr algn="l">
              <a:defRPr sz="1129"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21005420" y="14526482"/>
            <a:ext cx="789574" cy="1017348"/>
          </a:xfrm>
          <a:prstGeom prst="rect">
            <a:avLst/>
          </a:prstGeom>
        </p:spPr>
        <p:txBody>
          <a:bodyPr vert="horz" lIns="91440" tIns="45720" rIns="91440" bIns="45720" rtlCol="0" anchor="ctr"/>
          <a:lstStyle>
            <a:lvl1pPr algn="r">
              <a:defRPr sz="1129">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458654977"/>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96" userDrawn="1">
          <p15:clr>
            <a:srgbClr val="F26B43"/>
          </p15:clr>
        </p15:guide>
        <p15:guide id="2" pos="6912" userDrawn="1">
          <p15:clr>
            <a:srgbClr val="F26B43"/>
          </p15:clr>
        </p15:guide>
        <p15:guide id="3" orient="horz" pos="653" userDrawn="1">
          <p15:clr>
            <a:srgbClr val="F26B43"/>
          </p15:clr>
        </p15:guide>
        <p15:guide id="4" pos="518" userDrawn="1">
          <p15:clr>
            <a:srgbClr val="F26B43"/>
          </p15:clr>
        </p15:guide>
        <p15:guide id="5" orient="horz" pos="9139" userDrawn="1">
          <p15:clr>
            <a:srgbClr val="F26B43"/>
          </p15:clr>
        </p15:guide>
        <p15:guide id="6" pos="13306" userDrawn="1">
          <p15:clr>
            <a:srgbClr val="F26B43"/>
          </p15:clr>
        </p15:guide>
        <p15:guide id="7" pos="9202" userDrawn="1">
          <p15:clr>
            <a:srgbClr val="F26B43"/>
          </p15:clr>
        </p15:guide>
        <p15:guide id="8" pos="4579" userDrawn="1">
          <p15:clr>
            <a:srgbClr val="F26B43"/>
          </p15:clr>
        </p15:guide>
        <p15:guide id="9" pos="1555" userDrawn="1">
          <p15:clr>
            <a:srgbClr val="F26B43"/>
          </p15:clr>
        </p15:guide>
        <p15:guide id="10" orient="horz" pos="1469" userDrawn="1">
          <p15:clr>
            <a:srgbClr val="F26B43"/>
          </p15:clr>
        </p15:guide>
        <p15:guide id="11" pos="1226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90212-1E60-27C9-D1E2-B5DBACF6611F}"/>
              </a:ext>
            </a:extLst>
          </p:cNvPr>
          <p:cNvSpPr>
            <a:spLocks noGrp="1"/>
          </p:cNvSpPr>
          <p:nvPr>
            <p:ph type="ctrTitle"/>
          </p:nvPr>
        </p:nvSpPr>
        <p:spPr/>
        <p:txBody>
          <a:bodyPr>
            <a:normAutofit/>
          </a:bodyPr>
          <a:lstStyle/>
          <a:p>
            <a:r>
              <a:rPr lang="en-GB" sz="4000" b="1">
                <a:latin typeface="Arial"/>
                <a:cs typeface="Arial"/>
              </a:rPr>
              <a:t>Body Dysmorphic Disorder(BDD)</a:t>
            </a:r>
            <a:br>
              <a:rPr lang="en-GB" sz="4000" b="1" dirty="0">
                <a:latin typeface="Arial"/>
                <a:cs typeface="Arial"/>
              </a:rPr>
            </a:br>
            <a:br>
              <a:rPr lang="en-GB" sz="4000" dirty="0">
                <a:latin typeface="Arial"/>
                <a:cs typeface="Arial"/>
              </a:rPr>
            </a:br>
            <a:r>
              <a:rPr lang="en-GB" sz="4000" b="1">
                <a:latin typeface="Arial"/>
                <a:cs typeface="Arial"/>
              </a:rPr>
              <a:t>ICD-11(6B21)</a:t>
            </a:r>
            <a:br>
              <a:rPr lang="en-GB" sz="4000" dirty="0">
                <a:latin typeface="Arial"/>
                <a:cs typeface="Arial"/>
              </a:rPr>
            </a:br>
            <a:r>
              <a:rPr lang="en-GB" sz="4000" dirty="0">
                <a:latin typeface="Arial"/>
                <a:cs typeface="Arial"/>
              </a:rPr>
              <a:t> </a:t>
            </a:r>
            <a:br>
              <a:rPr lang="en-GB" sz="4000" b="1" dirty="0">
                <a:latin typeface="Arial"/>
                <a:cs typeface="Arial"/>
              </a:rPr>
            </a:br>
            <a:r>
              <a:rPr lang="en-GB" sz="4000">
                <a:latin typeface="Arial"/>
                <a:cs typeface="Arial"/>
              </a:rPr>
              <a:t>A Critical </a:t>
            </a:r>
            <a:r>
              <a:rPr lang="en-GB" sz="4000" dirty="0">
                <a:latin typeface="Arial"/>
                <a:cs typeface="Arial"/>
              </a:rPr>
              <a:t>Analysis of Historica</a:t>
            </a:r>
            <a:r>
              <a:rPr lang="en-GB" sz="4000" dirty="0">
                <a:solidFill>
                  <a:srgbClr val="000000"/>
                </a:solidFill>
                <a:latin typeface="Arial"/>
                <a:cs typeface="Arial"/>
              </a:rPr>
              <a:t>l</a:t>
            </a:r>
            <a:r>
              <a:rPr lang="en-GB" sz="4000" dirty="0">
                <a:latin typeface="Arial"/>
                <a:cs typeface="Arial"/>
              </a:rPr>
              <a:t> and Contemporary Treatment</a:t>
            </a:r>
          </a:p>
        </p:txBody>
      </p:sp>
      <p:sp>
        <p:nvSpPr>
          <p:cNvPr id="3" name="Subtitle 2">
            <a:extLst>
              <a:ext uri="{FF2B5EF4-FFF2-40B4-BE49-F238E27FC236}">
                <a16:creationId xmlns:a16="http://schemas.microsoft.com/office/drawing/2014/main" id="{965DE39D-00E1-BCE7-CC5E-DEC36ACB559A}"/>
              </a:ext>
            </a:extLst>
          </p:cNvPr>
          <p:cNvSpPr>
            <a:spLocks noGrp="1"/>
          </p:cNvSpPr>
          <p:nvPr>
            <p:ph type="subTitle" idx="1"/>
          </p:nvPr>
        </p:nvSpPr>
        <p:spPr>
          <a:xfrm>
            <a:off x="748080" y="8516008"/>
            <a:ext cx="20449500" cy="5915697"/>
          </a:xfrm>
        </p:spPr>
        <p:txBody>
          <a:bodyPr vert="horz" lIns="0" tIns="0" rIns="0" bIns="0" rtlCol="0" anchor="t">
            <a:noAutofit/>
          </a:bodyPr>
          <a:lstStyle/>
          <a:p>
            <a:pPr indent="-526415"/>
            <a:r>
              <a:rPr lang="en-GB" sz="3200" dirty="0">
                <a:latin typeface="Arial"/>
                <a:cs typeface="Arial"/>
              </a:rPr>
              <a:t>Module: Psychopathological Classifi</a:t>
            </a:r>
            <a:r>
              <a:rPr lang="en-GB" sz="3200">
                <a:latin typeface="Arial"/>
                <a:cs typeface="Arial"/>
              </a:rPr>
              <a:t>cations &amp; Provisions</a:t>
            </a:r>
            <a:endParaRPr lang="en-GB" sz="3200" dirty="0">
              <a:latin typeface="Arial"/>
              <a:cs typeface="Arial"/>
            </a:endParaRPr>
          </a:p>
          <a:p>
            <a:pPr indent="-526415"/>
            <a:endParaRPr lang="en-GB" sz="3200" dirty="0">
              <a:latin typeface="Arial"/>
              <a:cs typeface="Arial"/>
            </a:endParaRPr>
          </a:p>
          <a:p>
            <a:pPr indent="-526415"/>
            <a:r>
              <a:rPr lang="en-GB" sz="3200">
                <a:latin typeface="Arial"/>
                <a:cs typeface="Arial"/>
              </a:rPr>
              <a:t>Module Code: BMHP6029</a:t>
            </a:r>
            <a:endParaRPr lang="en-GB" sz="3200" dirty="0">
              <a:latin typeface="Arial"/>
              <a:cs typeface="Arial"/>
            </a:endParaRPr>
          </a:p>
          <a:p>
            <a:pPr indent="-526415"/>
            <a:r>
              <a:rPr lang="en-GB" sz="3200">
                <a:latin typeface="Arial"/>
                <a:cs typeface="Arial"/>
              </a:rPr>
              <a:t>Done By: Syeda Rizvi</a:t>
            </a:r>
            <a:endParaRPr lang="en-GB" sz="3200" dirty="0">
              <a:latin typeface="Arial"/>
              <a:cs typeface="Arial"/>
            </a:endParaRPr>
          </a:p>
          <a:p>
            <a:pPr indent="-526415"/>
            <a:r>
              <a:rPr lang="en-GB" sz="3200">
                <a:latin typeface="Arial"/>
                <a:cs typeface="Arial"/>
              </a:rPr>
              <a:t>Student ID: 2332271</a:t>
            </a:r>
            <a:endParaRPr lang="en-GB" sz="3200" dirty="0">
              <a:latin typeface="Arial"/>
              <a:cs typeface="Arial"/>
            </a:endParaRPr>
          </a:p>
          <a:p>
            <a:pPr indent="-526415"/>
            <a:endParaRPr lang="en-GB" sz="4800" dirty="0">
              <a:latin typeface="Arial"/>
              <a:cs typeface="Arial"/>
            </a:endParaRPr>
          </a:p>
          <a:p>
            <a:pPr indent="-526415"/>
            <a:endParaRPr lang="en-GB" sz="4800" dirty="0">
              <a:latin typeface="Arial"/>
              <a:cs typeface="Arial"/>
            </a:endParaRPr>
          </a:p>
        </p:txBody>
      </p:sp>
      <p:pic>
        <p:nvPicPr>
          <p:cNvPr id="4" name="Picture 3" descr="A black text on a white background&#10;&#10;AI-generated content may be incorrect.">
            <a:extLst>
              <a:ext uri="{FF2B5EF4-FFF2-40B4-BE49-F238E27FC236}">
                <a16:creationId xmlns:a16="http://schemas.microsoft.com/office/drawing/2014/main" id="{8F92F2A5-93ED-67AA-DD5D-96DCB6CE105F}"/>
              </a:ext>
            </a:extLst>
          </p:cNvPr>
          <p:cNvPicPr>
            <a:picLocks noChangeAspect="1"/>
          </p:cNvPicPr>
          <p:nvPr/>
        </p:nvPicPr>
        <p:blipFill>
          <a:blip r:embed="rId2"/>
          <a:stretch>
            <a:fillRect/>
          </a:stretch>
        </p:blipFill>
        <p:spPr>
          <a:xfrm>
            <a:off x="9834432" y="817638"/>
            <a:ext cx="11622824" cy="2773195"/>
          </a:xfrm>
          <a:prstGeom prst="rect">
            <a:avLst/>
          </a:prstGeom>
        </p:spPr>
      </p:pic>
    </p:spTree>
    <p:extLst>
      <p:ext uri="{BB962C8B-B14F-4D97-AF65-F5344CB8AC3E}">
        <p14:creationId xmlns:p14="http://schemas.microsoft.com/office/powerpoint/2010/main" val="192267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linds(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blinds(horizontal)">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linds(horizont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linds(horizont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blinds(horizontal)">
                                      <p:cBhvr>
                                        <p:cTn id="3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p:nvPr/>
        </p:nvSpPr>
        <p:spPr>
          <a:xfrm>
            <a:off x="252500" y="13579350"/>
            <a:ext cx="6311700" cy="1991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 name="Google Shape;55;p13"/>
          <p:cNvSpPr/>
          <p:nvPr/>
        </p:nvSpPr>
        <p:spPr>
          <a:xfrm>
            <a:off x="14674275" y="13509175"/>
            <a:ext cx="6915000" cy="16998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6" name="Google Shape;56;p13"/>
          <p:cNvSpPr/>
          <p:nvPr/>
        </p:nvSpPr>
        <p:spPr>
          <a:xfrm>
            <a:off x="380025" y="12131138"/>
            <a:ext cx="6020400" cy="995700"/>
          </a:xfrm>
          <a:prstGeom prst="rect">
            <a:avLst/>
          </a:prstGeom>
          <a:solidFill>
            <a:srgbClr val="07376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7" name="Google Shape;57;p13"/>
          <p:cNvSpPr/>
          <p:nvPr/>
        </p:nvSpPr>
        <p:spPr>
          <a:xfrm>
            <a:off x="5007050" y="10149125"/>
            <a:ext cx="1679400" cy="17316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 name="Google Shape;58;p13"/>
          <p:cNvSpPr/>
          <p:nvPr/>
        </p:nvSpPr>
        <p:spPr>
          <a:xfrm>
            <a:off x="2661850" y="10207563"/>
            <a:ext cx="2171700" cy="17697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9" name="Google Shape;59;p13"/>
          <p:cNvSpPr/>
          <p:nvPr/>
        </p:nvSpPr>
        <p:spPr>
          <a:xfrm>
            <a:off x="81225" y="10199225"/>
            <a:ext cx="2343300" cy="17316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0" name="Google Shape;60;p13"/>
          <p:cNvSpPr/>
          <p:nvPr/>
        </p:nvSpPr>
        <p:spPr>
          <a:xfrm>
            <a:off x="81225" y="6974625"/>
            <a:ext cx="6459900" cy="30756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1" name="Google Shape;61;p13"/>
          <p:cNvSpPr/>
          <p:nvPr/>
        </p:nvSpPr>
        <p:spPr>
          <a:xfrm>
            <a:off x="6859975" y="8775075"/>
            <a:ext cx="6618000" cy="49755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2" name="Google Shape;62;p13"/>
          <p:cNvSpPr/>
          <p:nvPr/>
        </p:nvSpPr>
        <p:spPr>
          <a:xfrm>
            <a:off x="18337775" y="2269075"/>
            <a:ext cx="3143100" cy="33516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3" name="Google Shape;63;p13"/>
          <p:cNvSpPr/>
          <p:nvPr/>
        </p:nvSpPr>
        <p:spPr>
          <a:xfrm>
            <a:off x="445500" y="2970575"/>
            <a:ext cx="7229700" cy="30756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4" name="Google Shape;64;p13"/>
          <p:cNvSpPr txBox="1"/>
          <p:nvPr/>
        </p:nvSpPr>
        <p:spPr>
          <a:xfrm>
            <a:off x="6351850" y="1122775"/>
            <a:ext cx="10542900" cy="1731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600">
              <a:solidFill>
                <a:schemeClr val="dk2"/>
              </a:solidFill>
            </a:endParaRPr>
          </a:p>
        </p:txBody>
      </p:sp>
      <p:pic>
        <p:nvPicPr>
          <p:cNvPr id="65" name="Google Shape;65;p13"/>
          <p:cNvPicPr preferRelativeResize="0"/>
          <p:nvPr/>
        </p:nvPicPr>
        <p:blipFill rotWithShape="1">
          <a:blip r:embed="rId3">
            <a:alphaModFix/>
          </a:blip>
          <a:srcRect l="11185" t="2936" r="25588" b="88916"/>
          <a:stretch/>
        </p:blipFill>
        <p:spPr>
          <a:xfrm>
            <a:off x="3432200" y="700450"/>
            <a:ext cx="16344900" cy="1401924"/>
          </a:xfrm>
          <a:prstGeom prst="rect">
            <a:avLst/>
          </a:prstGeom>
          <a:noFill/>
          <a:ln>
            <a:noFill/>
          </a:ln>
        </p:spPr>
      </p:pic>
      <p:pic>
        <p:nvPicPr>
          <p:cNvPr id="66" name="Google Shape;66;p13"/>
          <p:cNvPicPr preferRelativeResize="0"/>
          <p:nvPr/>
        </p:nvPicPr>
        <p:blipFill rotWithShape="1">
          <a:blip r:embed="rId3">
            <a:alphaModFix/>
          </a:blip>
          <a:srcRect l="3148" t="10667" r="79138" b="85676"/>
          <a:stretch/>
        </p:blipFill>
        <p:spPr>
          <a:xfrm>
            <a:off x="1423725" y="2102375"/>
            <a:ext cx="5200149" cy="714375"/>
          </a:xfrm>
          <a:prstGeom prst="rect">
            <a:avLst/>
          </a:prstGeom>
          <a:noFill/>
          <a:ln>
            <a:noFill/>
          </a:ln>
        </p:spPr>
      </p:pic>
      <p:sp>
        <p:nvSpPr>
          <p:cNvPr id="67" name="Google Shape;67;p13"/>
          <p:cNvSpPr txBox="1"/>
          <p:nvPr/>
        </p:nvSpPr>
        <p:spPr>
          <a:xfrm>
            <a:off x="472650" y="3189025"/>
            <a:ext cx="7175400" cy="2844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a:solidFill>
                  <a:schemeClr val="dk1"/>
                </a:solidFill>
              </a:rPr>
              <a:t>ICD-11 (6821) defines BDD as ‘A Preoccupation with one or more perceived defects or flaws in physical appearance that are not observable or appear slight to others’ (World Health Organisation [WHO], 2019, p.144). </a:t>
            </a:r>
            <a:endParaRPr sz="1500">
              <a:solidFill>
                <a:schemeClr val="dk1"/>
              </a:solidFill>
            </a:endParaRPr>
          </a:p>
          <a:p>
            <a:pPr marL="0" lvl="0" indent="0" algn="l" rtl="0">
              <a:spcBef>
                <a:spcPts val="0"/>
              </a:spcBef>
              <a:spcAft>
                <a:spcPts val="0"/>
              </a:spcAft>
              <a:buNone/>
            </a:pPr>
            <a:endParaRPr sz="1500">
              <a:solidFill>
                <a:schemeClr val="dk1"/>
              </a:solidFill>
            </a:endParaRPr>
          </a:p>
          <a:p>
            <a:pPr marL="0" lvl="0" indent="0" algn="l" rtl="0">
              <a:spcBef>
                <a:spcPts val="0"/>
              </a:spcBef>
              <a:spcAft>
                <a:spcPts val="0"/>
              </a:spcAft>
              <a:buNone/>
            </a:pPr>
            <a:r>
              <a:rPr lang="en" sz="1500">
                <a:solidFill>
                  <a:schemeClr val="dk1"/>
                </a:solidFill>
              </a:rPr>
              <a:t>-</a:t>
            </a:r>
            <a:r>
              <a:rPr lang="en" sz="1500" b="1">
                <a:solidFill>
                  <a:schemeClr val="dk1"/>
                </a:solidFill>
              </a:rPr>
              <a:t>Prevalence:</a:t>
            </a:r>
            <a:r>
              <a:rPr lang="en" sz="1500">
                <a:solidFill>
                  <a:schemeClr val="dk1"/>
                </a:solidFill>
              </a:rPr>
              <a:t> 1.7%-2.4% of the population.</a:t>
            </a:r>
            <a:endParaRPr sz="1500">
              <a:solidFill>
                <a:schemeClr val="dk1"/>
              </a:solidFill>
            </a:endParaRPr>
          </a:p>
          <a:p>
            <a:pPr marL="0" lvl="0" indent="0" algn="l" rtl="0">
              <a:spcBef>
                <a:spcPts val="0"/>
              </a:spcBef>
              <a:spcAft>
                <a:spcPts val="0"/>
              </a:spcAft>
              <a:buNone/>
            </a:pPr>
            <a:r>
              <a:rPr lang="en" sz="1500">
                <a:solidFill>
                  <a:schemeClr val="dk1"/>
                </a:solidFill>
              </a:rPr>
              <a:t>-</a:t>
            </a:r>
            <a:r>
              <a:rPr lang="en" sz="1500" b="1">
                <a:solidFill>
                  <a:schemeClr val="dk1"/>
                </a:solidFill>
              </a:rPr>
              <a:t>Onset: </a:t>
            </a:r>
            <a:r>
              <a:rPr lang="en" sz="1500">
                <a:solidFill>
                  <a:schemeClr val="dk1"/>
                </a:solidFill>
              </a:rPr>
              <a:t>Usually in adolescence or early adulthood.</a:t>
            </a:r>
            <a:endParaRPr sz="1500">
              <a:solidFill>
                <a:schemeClr val="dk1"/>
              </a:solidFill>
            </a:endParaRPr>
          </a:p>
          <a:p>
            <a:pPr marL="0" lvl="0" indent="0" algn="l" rtl="0">
              <a:spcBef>
                <a:spcPts val="0"/>
              </a:spcBef>
              <a:spcAft>
                <a:spcPts val="0"/>
              </a:spcAft>
              <a:buNone/>
            </a:pPr>
            <a:r>
              <a:rPr lang="en" sz="1500">
                <a:solidFill>
                  <a:schemeClr val="dk1"/>
                </a:solidFill>
              </a:rPr>
              <a:t>-Associated with depression, anxiety, social isolaton and suicidal ideation (Phillips, 2017, p.2). </a:t>
            </a:r>
            <a:endParaRPr sz="1500">
              <a:solidFill>
                <a:schemeClr val="dk1"/>
              </a:solidFill>
            </a:endParaRPr>
          </a:p>
          <a:p>
            <a:pPr marL="0" lvl="0" indent="0" algn="l" rtl="0">
              <a:spcBef>
                <a:spcPts val="0"/>
              </a:spcBef>
              <a:spcAft>
                <a:spcPts val="0"/>
              </a:spcAft>
              <a:buNone/>
            </a:pPr>
            <a:endParaRPr sz="1500">
              <a:solidFill>
                <a:schemeClr val="dk1"/>
              </a:solidFill>
            </a:endParaRPr>
          </a:p>
          <a:p>
            <a:pPr marL="0" lvl="0" indent="0" algn="l" rtl="0">
              <a:spcBef>
                <a:spcPts val="0"/>
              </a:spcBef>
              <a:spcAft>
                <a:spcPts val="0"/>
              </a:spcAft>
              <a:buNone/>
            </a:pPr>
            <a:r>
              <a:rPr lang="en" sz="1500">
                <a:solidFill>
                  <a:schemeClr val="dk1"/>
                </a:solidFill>
              </a:rPr>
              <a:t>-It has a substantial impact on </a:t>
            </a:r>
            <a:r>
              <a:rPr lang="en" sz="1500" b="1">
                <a:solidFill>
                  <a:schemeClr val="dk1"/>
                </a:solidFill>
              </a:rPr>
              <a:t>social, occupational </a:t>
            </a:r>
            <a:r>
              <a:rPr lang="en" sz="1500">
                <a:solidFill>
                  <a:schemeClr val="dk1"/>
                </a:solidFill>
              </a:rPr>
              <a:t>and other vital aspects of functioning (WHO, 2019, p.144). </a:t>
            </a:r>
            <a:endParaRPr sz="1500">
              <a:solidFill>
                <a:schemeClr val="dk1"/>
              </a:solidFill>
            </a:endParaRPr>
          </a:p>
        </p:txBody>
      </p:sp>
      <p:pic>
        <p:nvPicPr>
          <p:cNvPr id="68" name="Google Shape;68;p13"/>
          <p:cNvPicPr preferRelativeResize="0"/>
          <p:nvPr/>
        </p:nvPicPr>
        <p:blipFill rotWithShape="1">
          <a:blip r:embed="rId3">
            <a:alphaModFix/>
          </a:blip>
          <a:srcRect l="24038" t="10838" r="40128" b="64954"/>
          <a:stretch/>
        </p:blipFill>
        <p:spPr>
          <a:xfrm>
            <a:off x="7911437" y="2269075"/>
            <a:ext cx="10082914" cy="4533403"/>
          </a:xfrm>
          <a:prstGeom prst="rect">
            <a:avLst/>
          </a:prstGeom>
          <a:noFill/>
          <a:ln>
            <a:noFill/>
          </a:ln>
        </p:spPr>
      </p:pic>
      <p:sp>
        <p:nvSpPr>
          <p:cNvPr id="69" name="Google Shape;69;p13"/>
          <p:cNvSpPr/>
          <p:nvPr/>
        </p:nvSpPr>
        <p:spPr>
          <a:xfrm>
            <a:off x="17670875" y="6225550"/>
            <a:ext cx="666900" cy="567900"/>
          </a:xfrm>
          <a:prstGeom prst="roundRect">
            <a:avLst>
              <a:gd name="adj" fmla="val 16667"/>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0" name="Google Shape;70;p13"/>
          <p:cNvSpPr/>
          <p:nvPr/>
        </p:nvSpPr>
        <p:spPr>
          <a:xfrm>
            <a:off x="17875275" y="6127675"/>
            <a:ext cx="666900" cy="567900"/>
          </a:xfrm>
          <a:prstGeom prst="roundRect">
            <a:avLst>
              <a:gd name="adj" fmla="val 16667"/>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71" name="Google Shape;71;p13"/>
          <p:cNvPicPr preferRelativeResize="0"/>
          <p:nvPr/>
        </p:nvPicPr>
        <p:blipFill rotWithShape="1">
          <a:blip r:embed="rId3">
            <a:alphaModFix/>
          </a:blip>
          <a:srcRect l="61972" t="12035" r="14430" b="85643"/>
          <a:stretch/>
        </p:blipFill>
        <p:spPr>
          <a:xfrm>
            <a:off x="13638700" y="6949023"/>
            <a:ext cx="7175401" cy="469825"/>
          </a:xfrm>
          <a:prstGeom prst="rect">
            <a:avLst/>
          </a:prstGeom>
          <a:noFill/>
          <a:ln>
            <a:noFill/>
          </a:ln>
        </p:spPr>
      </p:pic>
      <p:graphicFrame>
        <p:nvGraphicFramePr>
          <p:cNvPr id="72" name="Google Shape;72;p13"/>
          <p:cNvGraphicFramePr/>
          <p:nvPr/>
        </p:nvGraphicFramePr>
        <p:xfrm>
          <a:off x="13638725" y="7574300"/>
          <a:ext cx="7973600" cy="5381035"/>
        </p:xfrm>
        <a:graphic>
          <a:graphicData uri="http://schemas.openxmlformats.org/drawingml/2006/table">
            <a:tbl>
              <a:tblPr>
                <a:noFill/>
                <a:tableStyleId>{83545F9F-493E-45C8-9473-D188D1909431}</a:tableStyleId>
              </a:tblPr>
              <a:tblGrid>
                <a:gridCol w="1993400">
                  <a:extLst>
                    <a:ext uri="{9D8B030D-6E8A-4147-A177-3AD203B41FA5}">
                      <a16:colId xmlns:a16="http://schemas.microsoft.com/office/drawing/2014/main" val="20000"/>
                    </a:ext>
                  </a:extLst>
                </a:gridCol>
                <a:gridCol w="1993400">
                  <a:extLst>
                    <a:ext uri="{9D8B030D-6E8A-4147-A177-3AD203B41FA5}">
                      <a16:colId xmlns:a16="http://schemas.microsoft.com/office/drawing/2014/main" val="20001"/>
                    </a:ext>
                  </a:extLst>
                </a:gridCol>
                <a:gridCol w="1993400">
                  <a:extLst>
                    <a:ext uri="{9D8B030D-6E8A-4147-A177-3AD203B41FA5}">
                      <a16:colId xmlns:a16="http://schemas.microsoft.com/office/drawing/2014/main" val="20002"/>
                    </a:ext>
                  </a:extLst>
                </a:gridCol>
                <a:gridCol w="1993400">
                  <a:extLst>
                    <a:ext uri="{9D8B030D-6E8A-4147-A177-3AD203B41FA5}">
                      <a16:colId xmlns:a16="http://schemas.microsoft.com/office/drawing/2014/main" val="20003"/>
                    </a:ext>
                  </a:extLst>
                </a:gridCol>
              </a:tblGrid>
              <a:tr h="814450">
                <a:tc>
                  <a:txBody>
                    <a:bodyPr/>
                    <a:lstStyle/>
                    <a:p>
                      <a:pPr marL="0" lvl="0" indent="0" algn="l" rtl="0">
                        <a:spcBef>
                          <a:spcPts val="0"/>
                        </a:spcBef>
                        <a:spcAft>
                          <a:spcPts val="0"/>
                        </a:spcAft>
                        <a:buNone/>
                      </a:pPr>
                      <a:endParaRPr/>
                    </a:p>
                  </a:txBody>
                  <a:tcPr marL="91425" marR="91425" marT="91425" marB="91425"/>
                </a:tc>
                <a:tc>
                  <a:txBody>
                    <a:bodyPr/>
                    <a:lstStyle/>
                    <a:p>
                      <a:pPr marL="0" lvl="0" indent="0" algn="l" rtl="0">
                        <a:spcBef>
                          <a:spcPts val="0"/>
                        </a:spcBef>
                        <a:spcAft>
                          <a:spcPts val="0"/>
                        </a:spcAft>
                        <a:buNone/>
                      </a:pPr>
                      <a:r>
                        <a:rPr lang="en" b="1"/>
                        <a:t>ICD-10</a:t>
                      </a:r>
                      <a:endParaRPr b="1"/>
                    </a:p>
                    <a:p>
                      <a:pPr marL="0" lvl="0" indent="0" algn="l" rtl="0">
                        <a:spcBef>
                          <a:spcPts val="0"/>
                        </a:spcBef>
                        <a:spcAft>
                          <a:spcPts val="0"/>
                        </a:spcAft>
                        <a:buNone/>
                      </a:pPr>
                      <a:r>
                        <a:rPr lang="en" b="1"/>
                        <a:t>(F45.2)</a:t>
                      </a:r>
                      <a:endParaRPr b="1"/>
                    </a:p>
                  </a:txBody>
                  <a:tcPr marL="91425" marR="91425" marT="91425" marB="91425"/>
                </a:tc>
                <a:tc>
                  <a:txBody>
                    <a:bodyPr/>
                    <a:lstStyle/>
                    <a:p>
                      <a:pPr marL="0" lvl="0" indent="0" algn="l" rtl="0">
                        <a:spcBef>
                          <a:spcPts val="0"/>
                        </a:spcBef>
                        <a:spcAft>
                          <a:spcPts val="0"/>
                        </a:spcAft>
                        <a:buNone/>
                      </a:pPr>
                      <a:r>
                        <a:rPr lang="en" b="1"/>
                        <a:t>ICD-11</a:t>
                      </a:r>
                      <a:endParaRPr b="1"/>
                    </a:p>
                    <a:p>
                      <a:pPr marL="0" lvl="0" indent="0" algn="l" rtl="0">
                        <a:spcBef>
                          <a:spcPts val="0"/>
                        </a:spcBef>
                        <a:spcAft>
                          <a:spcPts val="0"/>
                        </a:spcAft>
                        <a:buNone/>
                      </a:pPr>
                      <a:r>
                        <a:rPr lang="en" b="1"/>
                        <a:t>(6B21)</a:t>
                      </a:r>
                      <a:endParaRPr b="1"/>
                    </a:p>
                  </a:txBody>
                  <a:tcPr marL="91425" marR="91425" marT="91425" marB="91425"/>
                </a:tc>
                <a:tc>
                  <a:txBody>
                    <a:bodyPr/>
                    <a:lstStyle/>
                    <a:p>
                      <a:pPr marL="0" lvl="0" indent="0" algn="l" rtl="0">
                        <a:spcBef>
                          <a:spcPts val="0"/>
                        </a:spcBef>
                        <a:spcAft>
                          <a:spcPts val="0"/>
                        </a:spcAft>
                        <a:buNone/>
                      </a:pPr>
                      <a:r>
                        <a:rPr lang="en" b="1"/>
                        <a:t>DSM-5-TR</a:t>
                      </a:r>
                      <a:endParaRPr b="1"/>
                    </a:p>
                    <a:p>
                      <a:pPr marL="0" lvl="0" indent="0" algn="l" rtl="0">
                        <a:spcBef>
                          <a:spcPts val="0"/>
                        </a:spcBef>
                        <a:spcAft>
                          <a:spcPts val="0"/>
                        </a:spcAft>
                        <a:buNone/>
                      </a:pPr>
                      <a:r>
                        <a:rPr lang="en" b="1"/>
                        <a:t>(300.7)</a:t>
                      </a:r>
                      <a:endParaRPr b="1"/>
                    </a:p>
                  </a:txBody>
                  <a:tcPr marL="91425" marR="91425" marT="91425" marB="91425"/>
                </a:tc>
                <a:extLst>
                  <a:ext uri="{0D108BD9-81ED-4DB2-BD59-A6C34878D82A}">
                    <a16:rowId xmlns:a16="http://schemas.microsoft.com/office/drawing/2014/main" val="10000"/>
                  </a:ext>
                </a:extLst>
              </a:tr>
              <a:tr h="927275">
                <a:tc>
                  <a:txBody>
                    <a:bodyPr/>
                    <a:lstStyle/>
                    <a:p>
                      <a:pPr marL="0" lvl="0" indent="0" algn="l" rtl="0">
                        <a:spcBef>
                          <a:spcPts val="0"/>
                        </a:spcBef>
                        <a:spcAft>
                          <a:spcPts val="0"/>
                        </a:spcAft>
                        <a:buNone/>
                      </a:pPr>
                      <a:r>
                        <a:rPr lang="en" b="1"/>
                        <a:t>Focus</a:t>
                      </a:r>
                      <a:endParaRPr b="1"/>
                    </a:p>
                  </a:txBody>
                  <a:tcPr marL="91425" marR="91425" marT="91425" marB="91425"/>
                </a:tc>
                <a:tc>
                  <a:txBody>
                    <a:bodyPr/>
                    <a:lstStyle/>
                    <a:p>
                      <a:pPr marL="0" lvl="0" indent="0" algn="l" rtl="0">
                        <a:spcBef>
                          <a:spcPts val="0"/>
                        </a:spcBef>
                        <a:spcAft>
                          <a:spcPts val="0"/>
                        </a:spcAft>
                        <a:buNone/>
                      </a:pPr>
                      <a:r>
                        <a:rPr lang="en"/>
                        <a:t>Hypochondriacal disorder subtype</a:t>
                      </a:r>
                      <a:endParaRPr/>
                    </a:p>
                  </a:txBody>
                  <a:tcPr marL="91425" marR="91425" marT="91425" marB="91425"/>
                </a:tc>
                <a:tc>
                  <a:txBody>
                    <a:bodyPr/>
                    <a:lstStyle/>
                    <a:p>
                      <a:pPr marL="0" lvl="0" indent="0" algn="l" rtl="0">
                        <a:spcBef>
                          <a:spcPts val="0"/>
                        </a:spcBef>
                        <a:spcAft>
                          <a:spcPts val="0"/>
                        </a:spcAft>
                        <a:buNone/>
                      </a:pPr>
                      <a:r>
                        <a:rPr lang="en"/>
                        <a:t>Separate diagnostic entity</a:t>
                      </a:r>
                      <a:endParaRPr/>
                    </a:p>
                  </a:txBody>
                  <a:tcPr marL="91425" marR="91425" marT="91425" marB="91425"/>
                </a:tc>
                <a:tc>
                  <a:txBody>
                    <a:bodyPr/>
                    <a:lstStyle/>
                    <a:p>
                      <a:pPr marL="0" lvl="0" indent="0" algn="l" rtl="0">
                        <a:spcBef>
                          <a:spcPts val="0"/>
                        </a:spcBef>
                        <a:spcAft>
                          <a:spcPts val="0"/>
                        </a:spcAft>
                        <a:buNone/>
                      </a:pPr>
                      <a:r>
                        <a:rPr lang="en"/>
                        <a:t>Separate Diagnostic entity</a:t>
                      </a:r>
                      <a:endParaRPr/>
                    </a:p>
                  </a:txBody>
                  <a:tcPr marL="91425" marR="91425" marT="91425" marB="91425"/>
                </a:tc>
                <a:extLst>
                  <a:ext uri="{0D108BD9-81ED-4DB2-BD59-A6C34878D82A}">
                    <a16:rowId xmlns:a16="http://schemas.microsoft.com/office/drawing/2014/main" val="10001"/>
                  </a:ext>
                </a:extLst>
              </a:tr>
              <a:tr h="927275">
                <a:tc>
                  <a:txBody>
                    <a:bodyPr/>
                    <a:lstStyle/>
                    <a:p>
                      <a:pPr marL="0" lvl="0" indent="0" algn="l" rtl="0">
                        <a:spcBef>
                          <a:spcPts val="0"/>
                        </a:spcBef>
                        <a:spcAft>
                          <a:spcPts val="0"/>
                        </a:spcAft>
                        <a:buNone/>
                      </a:pPr>
                      <a:r>
                        <a:rPr lang="en" b="1"/>
                        <a:t>Criteria emphasis</a:t>
                      </a:r>
                      <a:endParaRPr b="1"/>
                    </a:p>
                  </a:txBody>
                  <a:tcPr marL="91425" marR="91425" marT="91425" marB="91425"/>
                </a:tc>
                <a:tc>
                  <a:txBody>
                    <a:bodyPr/>
                    <a:lstStyle/>
                    <a:p>
                      <a:pPr marL="0" lvl="0" indent="0" algn="l" rtl="0">
                        <a:spcBef>
                          <a:spcPts val="0"/>
                        </a:spcBef>
                        <a:spcAft>
                          <a:spcPts val="0"/>
                        </a:spcAft>
                        <a:buNone/>
                      </a:pPr>
                      <a:r>
                        <a:rPr lang="en"/>
                        <a:t>Preoccupation with imagined defect</a:t>
                      </a:r>
                      <a:endParaRPr/>
                    </a:p>
                  </a:txBody>
                  <a:tcPr marL="91425" marR="91425" marT="91425" marB="91425"/>
                </a:tc>
                <a:tc>
                  <a:txBody>
                    <a:bodyPr/>
                    <a:lstStyle/>
                    <a:p>
                      <a:pPr marL="0" lvl="0" indent="0" algn="l" rtl="0">
                        <a:spcBef>
                          <a:spcPts val="0"/>
                        </a:spcBef>
                        <a:spcAft>
                          <a:spcPts val="0"/>
                        </a:spcAft>
                        <a:buNone/>
                      </a:pPr>
                      <a:r>
                        <a:rPr lang="en"/>
                        <a:t>A focus on the perceived defect</a:t>
                      </a:r>
                      <a:endParaRPr/>
                    </a:p>
                  </a:txBody>
                  <a:tcPr marL="91425" marR="91425" marT="91425" marB="91425"/>
                </a:tc>
                <a:tc>
                  <a:txBody>
                    <a:bodyPr/>
                    <a:lstStyle/>
                    <a:p>
                      <a:pPr marL="0" lvl="0" indent="0" algn="l" rtl="0">
                        <a:spcBef>
                          <a:spcPts val="0"/>
                        </a:spcBef>
                        <a:spcAft>
                          <a:spcPts val="0"/>
                        </a:spcAft>
                        <a:buNone/>
                      </a:pPr>
                      <a:r>
                        <a:rPr lang="en"/>
                        <a:t>A focus on the perceived defect</a:t>
                      </a:r>
                      <a:endParaRPr/>
                    </a:p>
                  </a:txBody>
                  <a:tcPr marL="91425" marR="91425" marT="91425" marB="91425"/>
                </a:tc>
                <a:extLst>
                  <a:ext uri="{0D108BD9-81ED-4DB2-BD59-A6C34878D82A}">
                    <a16:rowId xmlns:a16="http://schemas.microsoft.com/office/drawing/2014/main" val="10002"/>
                  </a:ext>
                </a:extLst>
              </a:tr>
              <a:tr h="927275">
                <a:tc>
                  <a:txBody>
                    <a:bodyPr/>
                    <a:lstStyle/>
                    <a:p>
                      <a:pPr marL="0" lvl="0" indent="0" algn="l" rtl="0">
                        <a:spcBef>
                          <a:spcPts val="0"/>
                        </a:spcBef>
                        <a:spcAft>
                          <a:spcPts val="0"/>
                        </a:spcAft>
                        <a:buNone/>
                      </a:pPr>
                      <a:r>
                        <a:rPr lang="en" b="1"/>
                        <a:t>Insight specifier</a:t>
                      </a:r>
                      <a:endParaRPr b="1"/>
                    </a:p>
                  </a:txBody>
                  <a:tcPr marL="91425" marR="91425" marT="91425" marB="91425"/>
                </a:tc>
                <a:tc>
                  <a:txBody>
                    <a:bodyPr/>
                    <a:lstStyle/>
                    <a:p>
                      <a:pPr marL="0" lvl="0" indent="0" algn="l" rtl="0">
                        <a:spcBef>
                          <a:spcPts val="0"/>
                        </a:spcBef>
                        <a:spcAft>
                          <a:spcPts val="0"/>
                        </a:spcAft>
                        <a:buNone/>
                      </a:pPr>
                      <a:r>
                        <a:rPr lang="en"/>
                        <a:t>Not discussed</a:t>
                      </a:r>
                      <a:endParaRPr/>
                    </a:p>
                  </a:txBody>
                  <a:tcPr marL="91425" marR="91425" marT="91425" marB="91425"/>
                </a:tc>
                <a:tc>
                  <a:txBody>
                    <a:bodyPr/>
                    <a:lstStyle/>
                    <a:p>
                      <a:pPr marL="0" lvl="0" indent="0" algn="l" rtl="0">
                        <a:spcBef>
                          <a:spcPts val="0"/>
                        </a:spcBef>
                        <a:spcAft>
                          <a:spcPts val="0"/>
                        </a:spcAft>
                        <a:buNone/>
                      </a:pPr>
                      <a:r>
                        <a:rPr lang="en"/>
                        <a:t>Good, poor, or a lack of insight</a:t>
                      </a:r>
                      <a:endParaRPr/>
                    </a:p>
                  </a:txBody>
                  <a:tcPr marL="91425" marR="91425" marT="91425" marB="91425"/>
                </a:tc>
                <a:tc>
                  <a:txBody>
                    <a:bodyPr/>
                    <a:lstStyle/>
                    <a:p>
                      <a:pPr marL="0" lvl="0" indent="0" algn="l" rtl="0">
                        <a:spcBef>
                          <a:spcPts val="0"/>
                        </a:spcBef>
                        <a:spcAft>
                          <a:spcPts val="0"/>
                        </a:spcAft>
                        <a:buNone/>
                      </a:pPr>
                      <a:r>
                        <a:rPr lang="en"/>
                        <a:t>Good or poor insight</a:t>
                      </a:r>
                      <a:endParaRPr/>
                    </a:p>
                  </a:txBody>
                  <a:tcPr marL="91425" marR="91425" marT="91425" marB="91425"/>
                </a:tc>
                <a:extLst>
                  <a:ext uri="{0D108BD9-81ED-4DB2-BD59-A6C34878D82A}">
                    <a16:rowId xmlns:a16="http://schemas.microsoft.com/office/drawing/2014/main" val="10003"/>
                  </a:ext>
                </a:extLst>
              </a:tr>
              <a:tr h="1706225">
                <a:tc>
                  <a:txBody>
                    <a:bodyPr/>
                    <a:lstStyle/>
                    <a:p>
                      <a:pPr marL="0" lvl="0" indent="0" algn="l" rtl="0">
                        <a:spcBef>
                          <a:spcPts val="0"/>
                        </a:spcBef>
                        <a:spcAft>
                          <a:spcPts val="0"/>
                        </a:spcAft>
                        <a:buNone/>
                      </a:pPr>
                      <a:r>
                        <a:rPr lang="en" b="1"/>
                        <a:t>Cultural consideration</a:t>
                      </a:r>
                      <a:endParaRPr b="1"/>
                    </a:p>
                  </a:txBody>
                  <a:tcPr marL="91425" marR="91425" marT="91425" marB="91425"/>
                </a:tc>
                <a:tc>
                  <a:txBody>
                    <a:bodyPr/>
                    <a:lstStyle/>
                    <a:p>
                      <a:pPr marL="0" lvl="0" indent="0" algn="l" rtl="0">
                        <a:spcBef>
                          <a:spcPts val="0"/>
                        </a:spcBef>
                        <a:spcAft>
                          <a:spcPts val="0"/>
                        </a:spcAft>
                        <a:buNone/>
                      </a:pPr>
                      <a:r>
                        <a:rPr lang="en"/>
                        <a:t>Limited</a:t>
                      </a:r>
                      <a:endParaRPr/>
                    </a:p>
                  </a:txBody>
                  <a:tcPr marL="91425" marR="91425" marT="91425" marB="91425"/>
                </a:tc>
                <a:tc>
                  <a:txBody>
                    <a:bodyPr/>
                    <a:lstStyle/>
                    <a:p>
                      <a:pPr marL="0" lvl="0" indent="0" algn="l" rtl="0">
                        <a:spcBef>
                          <a:spcPts val="0"/>
                        </a:spcBef>
                        <a:spcAft>
                          <a:spcPts val="0"/>
                        </a:spcAft>
                        <a:buNone/>
                      </a:pPr>
                      <a:r>
                        <a:rPr lang="en"/>
                        <a:t>ICD-11 cultural formulation encouraged (WHO, 2019, p.27). </a:t>
                      </a:r>
                      <a:endParaRPr/>
                    </a:p>
                  </a:txBody>
                  <a:tcPr marL="91425" marR="91425" marT="91425" marB="91425"/>
                </a:tc>
                <a:tc>
                  <a:txBody>
                    <a:bodyPr/>
                    <a:lstStyle/>
                    <a:p>
                      <a:pPr marL="0" lvl="0" indent="0" algn="l" rtl="0">
                        <a:spcBef>
                          <a:spcPts val="0"/>
                        </a:spcBef>
                        <a:spcAft>
                          <a:spcPts val="0"/>
                        </a:spcAft>
                        <a:buNone/>
                      </a:pPr>
                      <a:r>
                        <a:rPr lang="en" dirty="0"/>
                        <a:t>Cultural formulation interview (APA, 2022, p.29).</a:t>
                      </a:r>
                      <a:endParaRPr dirty="0"/>
                    </a:p>
                  </a:txBody>
                  <a:tcPr marL="91425" marR="91425" marT="91425" marB="91425"/>
                </a:tc>
                <a:extLst>
                  <a:ext uri="{0D108BD9-81ED-4DB2-BD59-A6C34878D82A}">
                    <a16:rowId xmlns:a16="http://schemas.microsoft.com/office/drawing/2014/main" val="10004"/>
                  </a:ext>
                </a:extLst>
              </a:tr>
            </a:tbl>
          </a:graphicData>
        </a:graphic>
      </p:graphicFrame>
      <p:sp>
        <p:nvSpPr>
          <p:cNvPr id="73" name="Google Shape;73;p13"/>
          <p:cNvSpPr txBox="1"/>
          <p:nvPr/>
        </p:nvSpPr>
        <p:spPr>
          <a:xfrm>
            <a:off x="18551900" y="2439375"/>
            <a:ext cx="2738400" cy="425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800" b="1">
                <a:solidFill>
                  <a:schemeClr val="dk1"/>
                </a:solidFill>
              </a:rPr>
              <a:t>ICD-11 Improvements include a more clear criteria, a more specific insight and cultural context to reduce misdiagnosis and increase levels of validity (Krebs et al., 2018, p.2). </a:t>
            </a:r>
            <a:endParaRPr sz="1800" b="1">
              <a:solidFill>
                <a:schemeClr val="dk1"/>
              </a:solidFill>
            </a:endParaRPr>
          </a:p>
        </p:txBody>
      </p:sp>
      <p:sp>
        <p:nvSpPr>
          <p:cNvPr id="74" name="Google Shape;74;p13"/>
          <p:cNvSpPr/>
          <p:nvPr/>
        </p:nvSpPr>
        <p:spPr>
          <a:xfrm rot="7418253">
            <a:off x="19361528" y="5620605"/>
            <a:ext cx="1452511" cy="885635"/>
          </a:xfrm>
          <a:prstGeom prst="bentArrow">
            <a:avLst>
              <a:gd name="adj1" fmla="val 25000"/>
              <a:gd name="adj2" fmla="val 25000"/>
              <a:gd name="adj3" fmla="val 25000"/>
              <a:gd name="adj4" fmla="val 43750"/>
            </a:avLst>
          </a:prstGeom>
          <a:solidFill>
            <a:srgbClr val="073763"/>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75" name="Google Shape;75;p13"/>
          <p:cNvPicPr preferRelativeResize="0"/>
          <p:nvPr/>
        </p:nvPicPr>
        <p:blipFill rotWithShape="1">
          <a:blip r:embed="rId3">
            <a:alphaModFix/>
          </a:blip>
          <a:srcRect l="2526" t="42277" r="77234" b="55050"/>
          <a:stretch/>
        </p:blipFill>
        <p:spPr>
          <a:xfrm>
            <a:off x="6939025" y="8227063"/>
            <a:ext cx="6459901" cy="567900"/>
          </a:xfrm>
          <a:prstGeom prst="rect">
            <a:avLst/>
          </a:prstGeom>
          <a:noFill/>
          <a:ln>
            <a:noFill/>
          </a:ln>
        </p:spPr>
      </p:pic>
      <p:sp>
        <p:nvSpPr>
          <p:cNvPr id="76" name="Google Shape;76;p13"/>
          <p:cNvSpPr/>
          <p:nvPr/>
        </p:nvSpPr>
        <p:spPr>
          <a:xfrm>
            <a:off x="8026775" y="6580975"/>
            <a:ext cx="4989000" cy="1481400"/>
          </a:xfrm>
          <a:prstGeom prst="rec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7" name="Google Shape;77;p13"/>
          <p:cNvSpPr txBox="1"/>
          <p:nvPr/>
        </p:nvSpPr>
        <p:spPr>
          <a:xfrm>
            <a:off x="7979150" y="6660400"/>
            <a:ext cx="4810200" cy="1401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700">
                <a:solidFill>
                  <a:schemeClr val="dk1"/>
                </a:solidFill>
              </a:rPr>
              <a:t>Historical approaches often pathologised appearance worries as moral failings or treated symptoms rather than the distress, resulting in stigma, abuse and ineffective care (Scull, 1978, p.97)</a:t>
            </a:r>
            <a:endParaRPr sz="1700">
              <a:solidFill>
                <a:schemeClr val="dk1"/>
              </a:solidFill>
            </a:endParaRPr>
          </a:p>
        </p:txBody>
      </p:sp>
      <p:pic>
        <p:nvPicPr>
          <p:cNvPr id="78" name="Google Shape;78;p13"/>
          <p:cNvPicPr preferRelativeResize="0"/>
          <p:nvPr/>
        </p:nvPicPr>
        <p:blipFill rotWithShape="1">
          <a:blip r:embed="rId3">
            <a:alphaModFix/>
          </a:blip>
          <a:srcRect l="16186" t="45279" r="72696" b="24803"/>
          <a:stretch/>
        </p:blipFill>
        <p:spPr>
          <a:xfrm>
            <a:off x="10503174" y="8810788"/>
            <a:ext cx="2738400" cy="4904080"/>
          </a:xfrm>
          <a:prstGeom prst="rect">
            <a:avLst/>
          </a:prstGeom>
          <a:noFill/>
          <a:ln>
            <a:noFill/>
          </a:ln>
        </p:spPr>
      </p:pic>
      <p:sp>
        <p:nvSpPr>
          <p:cNvPr id="79" name="Google Shape;79;p13"/>
          <p:cNvSpPr txBox="1"/>
          <p:nvPr/>
        </p:nvSpPr>
        <p:spPr>
          <a:xfrm>
            <a:off x="6931375" y="8775075"/>
            <a:ext cx="3571800" cy="425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a:solidFill>
                  <a:schemeClr val="dk1"/>
                </a:solidFill>
              </a:rPr>
              <a:t>-</a:t>
            </a:r>
            <a:r>
              <a:rPr lang="en" sz="1500" b="1">
                <a:solidFill>
                  <a:schemeClr val="dk1"/>
                </a:solidFill>
              </a:rPr>
              <a:t>Assessment and diagnosis</a:t>
            </a:r>
            <a:r>
              <a:rPr lang="en" sz="1500">
                <a:solidFill>
                  <a:schemeClr val="dk1"/>
                </a:solidFill>
              </a:rPr>
              <a:t>- a detailed clinical assessment to rule out medication conditions (NICE, 2022, p.15).</a:t>
            </a:r>
            <a:endParaRPr sz="1500">
              <a:solidFill>
                <a:schemeClr val="dk1"/>
              </a:solidFill>
            </a:endParaRPr>
          </a:p>
          <a:p>
            <a:pPr marL="0" lvl="0" indent="0" algn="l" rtl="0">
              <a:spcBef>
                <a:spcPts val="0"/>
              </a:spcBef>
              <a:spcAft>
                <a:spcPts val="0"/>
              </a:spcAft>
              <a:buNone/>
            </a:pPr>
            <a:r>
              <a:rPr lang="en" sz="1500">
                <a:solidFill>
                  <a:schemeClr val="dk1"/>
                </a:solidFill>
              </a:rPr>
              <a:t>-</a:t>
            </a:r>
            <a:r>
              <a:rPr lang="en" sz="1500" b="1">
                <a:solidFill>
                  <a:schemeClr val="dk1"/>
                </a:solidFill>
              </a:rPr>
              <a:t>Psychological treatment-</a:t>
            </a:r>
            <a:r>
              <a:rPr lang="en" sz="1500">
                <a:solidFill>
                  <a:schemeClr val="dk1"/>
                </a:solidFill>
              </a:rPr>
              <a:t> CBT is the first-line choice (Phillips, 2017, p.5).</a:t>
            </a:r>
            <a:endParaRPr sz="1500">
              <a:solidFill>
                <a:schemeClr val="dk1"/>
              </a:solidFill>
            </a:endParaRPr>
          </a:p>
          <a:p>
            <a:pPr marL="0" lvl="0" indent="0" algn="l" rtl="0">
              <a:spcBef>
                <a:spcPts val="0"/>
              </a:spcBef>
              <a:spcAft>
                <a:spcPts val="0"/>
              </a:spcAft>
              <a:buNone/>
            </a:pPr>
            <a:r>
              <a:rPr lang="en" sz="1500">
                <a:solidFill>
                  <a:schemeClr val="dk1"/>
                </a:solidFill>
              </a:rPr>
              <a:t>-</a:t>
            </a:r>
            <a:r>
              <a:rPr lang="en" sz="1500" b="1">
                <a:solidFill>
                  <a:schemeClr val="dk1"/>
                </a:solidFill>
              </a:rPr>
              <a:t>Pharmacological treatment-</a:t>
            </a:r>
            <a:r>
              <a:rPr lang="en" sz="1500">
                <a:solidFill>
                  <a:schemeClr val="dk1"/>
                </a:solidFill>
              </a:rPr>
              <a:t> SSRIs are effective for many patients, especially those who also have OCD.</a:t>
            </a:r>
            <a:endParaRPr sz="1500">
              <a:solidFill>
                <a:schemeClr val="dk1"/>
              </a:solidFill>
            </a:endParaRPr>
          </a:p>
          <a:p>
            <a:pPr marL="0" lvl="0" indent="0" algn="l" rtl="0">
              <a:spcBef>
                <a:spcPts val="0"/>
              </a:spcBef>
              <a:spcAft>
                <a:spcPts val="0"/>
              </a:spcAft>
              <a:buNone/>
            </a:pPr>
            <a:r>
              <a:rPr lang="en" sz="1500">
                <a:solidFill>
                  <a:schemeClr val="dk1"/>
                </a:solidFill>
              </a:rPr>
              <a:t>-</a:t>
            </a:r>
            <a:r>
              <a:rPr lang="en" sz="1500" b="1">
                <a:solidFill>
                  <a:schemeClr val="dk1"/>
                </a:solidFill>
              </a:rPr>
              <a:t>Support and Psychoeducation-</a:t>
            </a:r>
            <a:r>
              <a:rPr lang="en" sz="1500">
                <a:solidFill>
                  <a:schemeClr val="dk1"/>
                </a:solidFill>
              </a:rPr>
              <a:t> family involvement, reduce accommodation and reassurance (Phillips, 2017, p.7).</a:t>
            </a:r>
            <a:endParaRPr sz="1500">
              <a:solidFill>
                <a:schemeClr val="dk1"/>
              </a:solidFill>
            </a:endParaRPr>
          </a:p>
          <a:p>
            <a:pPr marL="0" lvl="0" indent="0" algn="l" rtl="0">
              <a:spcBef>
                <a:spcPts val="0"/>
              </a:spcBef>
              <a:spcAft>
                <a:spcPts val="0"/>
              </a:spcAft>
              <a:buNone/>
            </a:pPr>
            <a:r>
              <a:rPr lang="en" sz="1500">
                <a:solidFill>
                  <a:schemeClr val="dk1"/>
                </a:solidFill>
              </a:rPr>
              <a:t>-</a:t>
            </a:r>
            <a:r>
              <a:rPr lang="en" sz="1500" b="1">
                <a:solidFill>
                  <a:schemeClr val="dk1"/>
                </a:solidFill>
              </a:rPr>
              <a:t>Relapse prevention</a:t>
            </a:r>
            <a:r>
              <a:rPr lang="en" sz="1500">
                <a:solidFill>
                  <a:schemeClr val="dk1"/>
                </a:solidFill>
              </a:rPr>
              <a:t>- Long-term methods: booster CBT sessions and self-monitoring (Wilhelm et al., 2019, p.10). </a:t>
            </a:r>
            <a:endParaRPr sz="1500">
              <a:solidFill>
                <a:schemeClr val="dk1"/>
              </a:solidFill>
            </a:endParaRPr>
          </a:p>
        </p:txBody>
      </p:sp>
      <p:pic>
        <p:nvPicPr>
          <p:cNvPr id="80" name="Google Shape;80;p13"/>
          <p:cNvPicPr preferRelativeResize="0"/>
          <p:nvPr/>
        </p:nvPicPr>
        <p:blipFill rotWithShape="1">
          <a:blip r:embed="rId3">
            <a:alphaModFix/>
          </a:blip>
          <a:srcRect l="30779" t="42230" r="47485" b="55339"/>
          <a:stretch/>
        </p:blipFill>
        <p:spPr>
          <a:xfrm>
            <a:off x="2" y="6405900"/>
            <a:ext cx="6311796" cy="469825"/>
          </a:xfrm>
          <a:prstGeom prst="rect">
            <a:avLst/>
          </a:prstGeom>
          <a:noFill/>
          <a:ln>
            <a:noFill/>
          </a:ln>
        </p:spPr>
      </p:pic>
      <p:sp>
        <p:nvSpPr>
          <p:cNvPr id="81" name="Google Shape;81;p13"/>
          <p:cNvSpPr txBox="1"/>
          <p:nvPr/>
        </p:nvSpPr>
        <p:spPr>
          <a:xfrm>
            <a:off x="81225" y="6974625"/>
            <a:ext cx="6618000" cy="307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b="1">
                <a:solidFill>
                  <a:schemeClr val="dk1"/>
                </a:solidFill>
              </a:rPr>
              <a:t>Social Media &amp; appearance ideas</a:t>
            </a:r>
            <a:r>
              <a:rPr lang="en" sz="1500">
                <a:solidFill>
                  <a:schemeClr val="dk1"/>
                </a:solidFill>
              </a:rPr>
              <a:t>: The use of filters, comparing with others and the ‘like’ culture, increases pressure. </a:t>
            </a:r>
            <a:endParaRPr sz="1500">
              <a:solidFill>
                <a:schemeClr val="dk1"/>
              </a:solidFill>
            </a:endParaRPr>
          </a:p>
          <a:p>
            <a:pPr marL="0" lvl="0" indent="0" algn="l" rtl="0">
              <a:spcBef>
                <a:spcPts val="0"/>
              </a:spcBef>
              <a:spcAft>
                <a:spcPts val="0"/>
              </a:spcAft>
              <a:buNone/>
            </a:pPr>
            <a:endParaRPr sz="1500">
              <a:solidFill>
                <a:schemeClr val="dk1"/>
              </a:solidFill>
            </a:endParaRPr>
          </a:p>
          <a:p>
            <a:pPr marL="0" lvl="0" indent="0" algn="l" rtl="0">
              <a:spcBef>
                <a:spcPts val="0"/>
              </a:spcBef>
              <a:spcAft>
                <a:spcPts val="0"/>
              </a:spcAft>
              <a:buNone/>
            </a:pPr>
            <a:r>
              <a:rPr lang="en" sz="1500" b="1">
                <a:solidFill>
                  <a:schemeClr val="dk1"/>
                </a:solidFill>
              </a:rPr>
              <a:t>Gender &amp; cultural aspects</a:t>
            </a:r>
            <a:r>
              <a:rPr lang="en" sz="1500">
                <a:solidFill>
                  <a:schemeClr val="dk1"/>
                </a:solidFill>
              </a:rPr>
              <a:t>: BDD impacts all genders, but men are less likely to ask for help (Bjomsson et al., 2012, p.2). </a:t>
            </a:r>
            <a:endParaRPr sz="1500">
              <a:solidFill>
                <a:schemeClr val="dk1"/>
              </a:solidFill>
            </a:endParaRPr>
          </a:p>
          <a:p>
            <a:pPr marL="0" lvl="0" indent="0" algn="l" rtl="0">
              <a:spcBef>
                <a:spcPts val="0"/>
              </a:spcBef>
              <a:spcAft>
                <a:spcPts val="0"/>
              </a:spcAft>
              <a:buNone/>
            </a:pPr>
            <a:endParaRPr sz="1500">
              <a:solidFill>
                <a:schemeClr val="dk1"/>
              </a:solidFill>
            </a:endParaRPr>
          </a:p>
          <a:p>
            <a:pPr marL="0" lvl="0" indent="0" algn="l" rtl="0">
              <a:spcBef>
                <a:spcPts val="0"/>
              </a:spcBef>
              <a:spcAft>
                <a:spcPts val="0"/>
              </a:spcAft>
              <a:buNone/>
            </a:pPr>
            <a:r>
              <a:rPr lang="en" sz="1500" b="1">
                <a:solidFill>
                  <a:schemeClr val="dk1"/>
                </a:solidFill>
              </a:rPr>
              <a:t>Stigma &amp; discrimination</a:t>
            </a:r>
            <a:r>
              <a:rPr lang="en" sz="1500">
                <a:solidFill>
                  <a:schemeClr val="dk1"/>
                </a:solidFill>
              </a:rPr>
              <a:t>: shame and misunderstanding stop or delay help-seeking (Mental Health Foundation, 2023, p.6). </a:t>
            </a:r>
            <a:endParaRPr sz="1500">
              <a:solidFill>
                <a:schemeClr val="dk1"/>
              </a:solidFill>
            </a:endParaRPr>
          </a:p>
          <a:p>
            <a:pPr marL="0" lvl="0" indent="0" algn="l" rtl="0">
              <a:spcBef>
                <a:spcPts val="0"/>
              </a:spcBef>
              <a:spcAft>
                <a:spcPts val="0"/>
              </a:spcAft>
              <a:buNone/>
            </a:pPr>
            <a:endParaRPr sz="1500">
              <a:solidFill>
                <a:schemeClr val="dk1"/>
              </a:solidFill>
            </a:endParaRPr>
          </a:p>
          <a:p>
            <a:pPr marL="0" lvl="0" indent="0" algn="l" rtl="0">
              <a:spcBef>
                <a:spcPts val="0"/>
              </a:spcBef>
              <a:spcAft>
                <a:spcPts val="0"/>
              </a:spcAft>
              <a:buNone/>
            </a:pPr>
            <a:r>
              <a:rPr lang="en" sz="1500" b="1">
                <a:solidFill>
                  <a:schemeClr val="dk1"/>
                </a:solidFill>
              </a:rPr>
              <a:t>Access inequalities</a:t>
            </a:r>
            <a:r>
              <a:rPr lang="en" sz="1500">
                <a:solidFill>
                  <a:schemeClr val="dk1"/>
                </a:solidFill>
              </a:rPr>
              <a:t>: socioeconomic stance, ethnicity and geographical lottery impact care access- there is a lack of resources and time in some geographical areas (The King’s Fund, 2023, p.8). </a:t>
            </a:r>
            <a:endParaRPr sz="1500">
              <a:solidFill>
                <a:schemeClr val="dk1"/>
              </a:solidFill>
            </a:endParaRPr>
          </a:p>
        </p:txBody>
      </p:sp>
      <p:sp>
        <p:nvSpPr>
          <p:cNvPr id="82" name="Google Shape;82;p13"/>
          <p:cNvSpPr txBox="1"/>
          <p:nvPr/>
        </p:nvSpPr>
        <p:spPr>
          <a:xfrm>
            <a:off x="167025" y="10302975"/>
            <a:ext cx="2171700" cy="1200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b="1">
                <a:solidFill>
                  <a:schemeClr val="dk1"/>
                </a:solidFill>
              </a:rPr>
              <a:t>Cosmetic industry</a:t>
            </a:r>
            <a:r>
              <a:rPr lang="en" sz="1500">
                <a:solidFill>
                  <a:schemeClr val="dk1"/>
                </a:solidFill>
              </a:rPr>
              <a:t>: it normalises wanting to look ‘better’ and pursuing perfection, rather than getting mental health support</a:t>
            </a:r>
            <a:endParaRPr sz="1500">
              <a:solidFill>
                <a:schemeClr val="dk1"/>
              </a:solidFill>
            </a:endParaRPr>
          </a:p>
        </p:txBody>
      </p:sp>
      <p:sp>
        <p:nvSpPr>
          <p:cNvPr id="83" name="Google Shape;83;p13"/>
          <p:cNvSpPr txBox="1"/>
          <p:nvPr/>
        </p:nvSpPr>
        <p:spPr>
          <a:xfrm>
            <a:off x="2671375" y="10149125"/>
            <a:ext cx="2171700" cy="1731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b="1">
                <a:solidFill>
                  <a:schemeClr val="dk1"/>
                </a:solidFill>
              </a:rPr>
              <a:t>NHS Provision &amp; policy</a:t>
            </a:r>
            <a:r>
              <a:rPr lang="en" sz="1500">
                <a:solidFill>
                  <a:schemeClr val="dk1"/>
                </a:solidFill>
              </a:rPr>
              <a:t>: NICE recommends CBT and SSRIs, with the need for early identification in primary care (NICE, 2022, p.7). </a:t>
            </a:r>
            <a:endParaRPr sz="1500">
              <a:solidFill>
                <a:schemeClr val="dk1"/>
              </a:solidFill>
            </a:endParaRPr>
          </a:p>
        </p:txBody>
      </p:sp>
      <p:sp>
        <p:nvSpPr>
          <p:cNvPr id="84" name="Google Shape;84;p13"/>
          <p:cNvSpPr txBox="1"/>
          <p:nvPr/>
        </p:nvSpPr>
        <p:spPr>
          <a:xfrm>
            <a:off x="5028475" y="10302975"/>
            <a:ext cx="1717500" cy="1401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b="1">
                <a:solidFill>
                  <a:schemeClr val="dk1"/>
                </a:solidFill>
              </a:rPr>
              <a:t>Legal &amp; ethical considerations: </a:t>
            </a:r>
            <a:r>
              <a:rPr lang="en" sz="1500">
                <a:solidFill>
                  <a:schemeClr val="dk1"/>
                </a:solidFill>
              </a:rPr>
              <a:t>MCA 2005 and MHA 1983 guide decision-making</a:t>
            </a:r>
            <a:endParaRPr sz="1500">
              <a:solidFill>
                <a:schemeClr val="dk1"/>
              </a:solidFill>
            </a:endParaRPr>
          </a:p>
        </p:txBody>
      </p:sp>
      <p:sp>
        <p:nvSpPr>
          <p:cNvPr id="85" name="Google Shape;85;p13"/>
          <p:cNvSpPr txBox="1"/>
          <p:nvPr/>
        </p:nvSpPr>
        <p:spPr>
          <a:xfrm>
            <a:off x="300975" y="12057675"/>
            <a:ext cx="6020400" cy="823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b="1">
                <a:solidFill>
                  <a:schemeClr val="lt1"/>
                </a:solidFill>
              </a:rPr>
              <a:t>BDD is influenced by culture, commerce and mental health and so without addressing societal pressures, systemic barriers and utilising a multifaceted approach, clinical treatment in itself will not be enough. </a:t>
            </a:r>
            <a:endParaRPr sz="1500" b="1">
              <a:solidFill>
                <a:schemeClr val="lt1"/>
              </a:solidFill>
            </a:endParaRPr>
          </a:p>
        </p:txBody>
      </p:sp>
      <p:pic>
        <p:nvPicPr>
          <p:cNvPr id="86" name="Google Shape;86;p13"/>
          <p:cNvPicPr preferRelativeResize="0"/>
          <p:nvPr/>
        </p:nvPicPr>
        <p:blipFill rotWithShape="1">
          <a:blip r:embed="rId3">
            <a:alphaModFix/>
          </a:blip>
          <a:srcRect l="65601" t="47266" r="22822" b="50485"/>
          <a:stretch/>
        </p:blipFill>
        <p:spPr>
          <a:xfrm>
            <a:off x="1941975" y="13176059"/>
            <a:ext cx="2738400" cy="354079"/>
          </a:xfrm>
          <a:prstGeom prst="rect">
            <a:avLst/>
          </a:prstGeom>
          <a:noFill/>
          <a:ln>
            <a:noFill/>
          </a:ln>
        </p:spPr>
      </p:pic>
      <p:sp>
        <p:nvSpPr>
          <p:cNvPr id="87" name="Google Shape;87;p13"/>
          <p:cNvSpPr txBox="1"/>
          <p:nvPr/>
        </p:nvSpPr>
        <p:spPr>
          <a:xfrm>
            <a:off x="241975" y="13553100"/>
            <a:ext cx="6311700" cy="199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rPr>
              <a:t>Progress has been made in relation to recognising BDD as a distinct condition, with evidence-based psychological treatments, insight specific in ICD-11 improves assessments and there is greater awareness among healthcare professionals. However, there are ongoing challenges in regards to under-recognition and misdiagnosis, limited specialist support and a lack of funding, cultural pressures that lead to body dissatisfaction and the high prevalence of cosmetic surgery. It has become normalised, which all act as a barrier to recovery. There are socio cultural factors that need to be addressed. </a:t>
            </a:r>
            <a:endParaRPr>
              <a:solidFill>
                <a:schemeClr val="dk1"/>
              </a:solidFill>
            </a:endParaRPr>
          </a:p>
        </p:txBody>
      </p:sp>
      <p:pic>
        <p:nvPicPr>
          <p:cNvPr id="88" name="Google Shape;88;p13"/>
          <p:cNvPicPr preferRelativeResize="0"/>
          <p:nvPr/>
        </p:nvPicPr>
        <p:blipFill rotWithShape="1">
          <a:blip r:embed="rId3">
            <a:alphaModFix/>
          </a:blip>
          <a:srcRect l="1657" t="78969" r="63165" b="11300"/>
          <a:stretch/>
        </p:blipFill>
        <p:spPr>
          <a:xfrm>
            <a:off x="6745975" y="14142875"/>
            <a:ext cx="7445599" cy="1401924"/>
          </a:xfrm>
          <a:prstGeom prst="rect">
            <a:avLst/>
          </a:prstGeom>
          <a:noFill/>
          <a:ln>
            <a:noFill/>
          </a:ln>
        </p:spPr>
      </p:pic>
      <p:pic>
        <p:nvPicPr>
          <p:cNvPr id="89" name="Google Shape;89;p13"/>
          <p:cNvPicPr preferRelativeResize="0"/>
          <p:nvPr/>
        </p:nvPicPr>
        <p:blipFill rotWithShape="1">
          <a:blip r:embed="rId3">
            <a:alphaModFix/>
          </a:blip>
          <a:srcRect l="64381" t="73324" r="26347" b="24404"/>
          <a:stretch/>
        </p:blipFill>
        <p:spPr>
          <a:xfrm>
            <a:off x="16209125" y="12937855"/>
            <a:ext cx="2738400" cy="446470"/>
          </a:xfrm>
          <a:prstGeom prst="rect">
            <a:avLst/>
          </a:prstGeom>
          <a:noFill/>
          <a:ln>
            <a:noFill/>
          </a:ln>
        </p:spPr>
      </p:pic>
      <p:sp>
        <p:nvSpPr>
          <p:cNvPr id="90" name="Google Shape;90;p13"/>
          <p:cNvSpPr txBox="1"/>
          <p:nvPr/>
        </p:nvSpPr>
        <p:spPr>
          <a:xfrm>
            <a:off x="14751225" y="13537775"/>
            <a:ext cx="6915000" cy="2208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500"/>
              <a:t>BDD is a serious and disabling condition which results in high levels of distress, whilst historical treatments were often harmful and ineffective. Progress has been made through the use of CBT and SSRIs as evidence-based interventions; however, social and cultural factors greatly impact BDD. Further research on the topic is required, with early recognition, compassionate care and integrated services. </a:t>
            </a:r>
            <a:endParaRPr sz="1500"/>
          </a:p>
        </p:txBody>
      </p:sp>
      <p:pic>
        <p:nvPicPr>
          <p:cNvPr id="91" name="Google Shape;91;p13"/>
          <p:cNvPicPr preferRelativeResize="0"/>
          <p:nvPr/>
        </p:nvPicPr>
        <p:blipFill rotWithShape="1">
          <a:blip r:embed="rId3">
            <a:alphaModFix/>
          </a:blip>
          <a:srcRect l="14902" t="76901" r="63165" b="20641"/>
          <a:stretch/>
        </p:blipFill>
        <p:spPr>
          <a:xfrm>
            <a:off x="7730764" y="13853200"/>
            <a:ext cx="5853886" cy="4464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4"/>
          <p:cNvSpPr txBox="1">
            <a:spLocks noGrp="1"/>
          </p:cNvSpPr>
          <p:nvPr>
            <p:ph type="title"/>
          </p:nvPr>
        </p:nvSpPr>
        <p:spPr>
          <a:xfrm>
            <a:off x="1496105" y="1116364"/>
            <a:ext cx="20449500" cy="1730700"/>
          </a:xfrm>
          <a:prstGeom prst="rect">
            <a:avLst/>
          </a:prstGeom>
        </p:spPr>
        <p:txBody>
          <a:bodyPr spcFirstLastPara="1" wrap="square" lIns="238450" tIns="238450" rIns="238450" bIns="238450" anchor="t" anchorCtr="0">
            <a:normAutofit/>
          </a:bodyPr>
          <a:lstStyle/>
          <a:p>
            <a:pPr marL="0" lvl="0" indent="0" algn="l" rtl="0">
              <a:spcBef>
                <a:spcPts val="0"/>
              </a:spcBef>
              <a:spcAft>
                <a:spcPts val="0"/>
              </a:spcAft>
              <a:buNone/>
            </a:pPr>
            <a:r>
              <a:rPr lang="en" sz="4000" b="1">
                <a:latin typeface="Arial"/>
                <a:ea typeface="Calibri"/>
                <a:cs typeface="Arial"/>
                <a:sym typeface="Calibri"/>
              </a:rPr>
              <a:t>References</a:t>
            </a:r>
            <a:endParaRPr lang="en-US" sz="10100">
              <a:latin typeface="Arial"/>
              <a:cs typeface="Arial"/>
            </a:endParaRPr>
          </a:p>
        </p:txBody>
      </p:sp>
      <p:sp>
        <p:nvSpPr>
          <p:cNvPr id="97" name="Google Shape;97;p14"/>
          <p:cNvSpPr txBox="1">
            <a:spLocks noGrp="1"/>
          </p:cNvSpPr>
          <p:nvPr>
            <p:ph type="body" idx="1"/>
          </p:nvPr>
        </p:nvSpPr>
        <p:spPr>
          <a:xfrm>
            <a:off x="369708" y="1986129"/>
            <a:ext cx="20449500" cy="10325100"/>
          </a:xfrm>
          <a:prstGeom prst="rect">
            <a:avLst/>
          </a:prstGeom>
        </p:spPr>
        <p:txBody>
          <a:bodyPr spcFirstLastPara="1" wrap="square" lIns="238450" tIns="238450" rIns="238450" bIns="238450" anchor="t" anchorCtr="0">
            <a:noAutofit/>
          </a:bodyPr>
          <a:lstStyle/>
          <a:p>
            <a:pPr marL="0" lvl="0" indent="0" algn="l" rtl="0">
              <a:lnSpc>
                <a:spcPct val="107916"/>
              </a:lnSpc>
              <a:spcBef>
                <a:spcPts val="0"/>
              </a:spcBef>
              <a:spcAft>
                <a:spcPts val="0"/>
              </a:spcAft>
              <a:buClr>
                <a:schemeClr val="dk1"/>
              </a:buClr>
              <a:buSzPts val="1100"/>
              <a:buFont typeface="Arial"/>
              <a:buNone/>
            </a:pPr>
            <a:endParaRPr sz="2400" b="1">
              <a:solidFill>
                <a:schemeClr val="dk1"/>
              </a:solidFill>
              <a:latin typeface="Calibri"/>
              <a:ea typeface="Calibri"/>
              <a:cs typeface="Calibri"/>
              <a:sym typeface="Calibri"/>
            </a:endParaRPr>
          </a:p>
          <a:p>
            <a:pPr marL="0" lvl="0" indent="0" algn="l" rtl="0">
              <a:lnSpc>
                <a:spcPct val="107916"/>
              </a:lnSpc>
              <a:spcBef>
                <a:spcPts val="1200"/>
              </a:spcBef>
              <a:spcAft>
                <a:spcPts val="0"/>
              </a:spcAft>
              <a:buClr>
                <a:schemeClr val="dk1"/>
              </a:buClr>
              <a:buSzPts val="1100"/>
              <a:buFont typeface="Arial"/>
              <a:buNone/>
            </a:pPr>
            <a:r>
              <a:rPr lang="en" sz="2400" dirty="0">
                <a:solidFill>
                  <a:schemeClr val="dk1"/>
                </a:solidFill>
                <a:latin typeface="Arial"/>
                <a:ea typeface="Calibri"/>
                <a:cs typeface="Arial"/>
                <a:sym typeface="Calibri"/>
              </a:rPr>
              <a:t>American Psychiatric Association [APA]. (2022) </a:t>
            </a:r>
            <a:r>
              <a:rPr lang="en" sz="2400" i="1" dirty="0">
                <a:solidFill>
                  <a:schemeClr val="dk1"/>
                </a:solidFill>
                <a:latin typeface="Arial"/>
                <a:ea typeface="Calibri"/>
                <a:cs typeface="Arial"/>
                <a:sym typeface="Calibri"/>
              </a:rPr>
              <a:t>Diagnostic and statistical manual of mental disorders: DSM-5-TR</a:t>
            </a:r>
            <a:r>
              <a:rPr lang="en" sz="2400" dirty="0">
                <a:solidFill>
                  <a:schemeClr val="dk1"/>
                </a:solidFill>
                <a:latin typeface="Arial"/>
                <a:ea typeface="Calibri"/>
                <a:cs typeface="Arial"/>
                <a:sym typeface="Calibri"/>
              </a:rPr>
              <a:t>. 5th </a:t>
            </a:r>
            <a:r>
              <a:rPr lang="en" sz="2400" dirty="0" err="1">
                <a:solidFill>
                  <a:schemeClr val="dk1"/>
                </a:solidFill>
                <a:latin typeface="Arial"/>
                <a:ea typeface="Calibri"/>
                <a:cs typeface="Arial"/>
                <a:sym typeface="Calibri"/>
              </a:rPr>
              <a:t>edn</a:t>
            </a:r>
            <a:r>
              <a:rPr lang="en" sz="2400" dirty="0">
                <a:solidFill>
                  <a:schemeClr val="dk1"/>
                </a:solidFill>
                <a:latin typeface="Arial"/>
                <a:ea typeface="Calibri"/>
                <a:cs typeface="Arial"/>
                <a:sym typeface="Calibri"/>
              </a:rPr>
              <a:t>, text rev. Washington, DC: American Psychiatric Association.</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dirty="0">
                <a:solidFill>
                  <a:schemeClr val="dk1"/>
                </a:solidFill>
                <a:latin typeface="Arial"/>
                <a:ea typeface="Calibri"/>
                <a:cs typeface="Arial"/>
                <a:sym typeface="Calibri"/>
              </a:rPr>
              <a:t>Bjornsson, A.S., </a:t>
            </a:r>
            <a:r>
              <a:rPr lang="en" sz="2400" dirty="0" err="1">
                <a:solidFill>
                  <a:schemeClr val="dk1"/>
                </a:solidFill>
                <a:latin typeface="Arial"/>
                <a:ea typeface="Calibri"/>
                <a:cs typeface="Arial"/>
                <a:sym typeface="Calibri"/>
              </a:rPr>
              <a:t>Didie</a:t>
            </a:r>
            <a:r>
              <a:rPr lang="en" sz="2400" dirty="0">
                <a:solidFill>
                  <a:schemeClr val="dk1"/>
                </a:solidFill>
                <a:latin typeface="Arial"/>
                <a:ea typeface="Calibri"/>
                <a:cs typeface="Arial"/>
                <a:sym typeface="Calibri"/>
              </a:rPr>
              <a:t>, E.R. and Phillips, K.A. (2010) ‘Body dysmorphic disorder’, </a:t>
            </a:r>
            <a:r>
              <a:rPr lang="en" sz="2400" i="1" dirty="0">
                <a:solidFill>
                  <a:schemeClr val="dk1"/>
                </a:solidFill>
                <a:latin typeface="Arial"/>
                <a:ea typeface="Calibri"/>
                <a:cs typeface="Arial"/>
                <a:sym typeface="Calibri"/>
              </a:rPr>
              <a:t>Dialogues in Clinical Neuroscience</a:t>
            </a:r>
            <a:r>
              <a:rPr lang="en" sz="2400" dirty="0">
                <a:solidFill>
                  <a:schemeClr val="dk1"/>
                </a:solidFill>
                <a:latin typeface="Arial"/>
                <a:ea typeface="Calibri"/>
                <a:cs typeface="Arial"/>
                <a:sym typeface="Calibri"/>
              </a:rPr>
              <a:t>, 12(2), pp. 221–232.</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Castle, D.J., Phillips, K.A. and Dufresne, R.G. (2004) 'Body dysmorphic disorder', </a:t>
            </a:r>
            <a:r>
              <a:rPr lang="en" sz="2400" i="1">
                <a:solidFill>
                  <a:schemeClr val="dk1"/>
                </a:solidFill>
                <a:latin typeface="Arial"/>
                <a:ea typeface="Calibri"/>
                <a:cs typeface="Arial"/>
                <a:sym typeface="Calibri"/>
              </a:rPr>
              <a:t>The Lancet</a:t>
            </a:r>
            <a:r>
              <a:rPr lang="en" sz="2400">
                <a:solidFill>
                  <a:schemeClr val="dk1"/>
                </a:solidFill>
                <a:latin typeface="Arial"/>
                <a:ea typeface="Calibri"/>
                <a:cs typeface="Arial"/>
                <a:sym typeface="Calibri"/>
              </a:rPr>
              <a:t>, 364(9439), pp. 1015–1023.</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Harrington, A. (1989) </a:t>
            </a:r>
            <a:r>
              <a:rPr lang="en" sz="2400" i="1">
                <a:solidFill>
                  <a:schemeClr val="dk1"/>
                </a:solidFill>
                <a:latin typeface="Arial"/>
                <a:ea typeface="Calibri"/>
                <a:cs typeface="Arial"/>
                <a:sym typeface="Calibri"/>
              </a:rPr>
              <a:t>Medicine, Mind and the Double Brain: A Study in Nineteenth-Century Thought</a:t>
            </a:r>
            <a:r>
              <a:rPr lang="en" sz="2400">
                <a:solidFill>
                  <a:schemeClr val="dk1"/>
                </a:solidFill>
                <a:latin typeface="Arial"/>
                <a:ea typeface="Calibri"/>
                <a:cs typeface="Arial"/>
                <a:sym typeface="Calibri"/>
              </a:rPr>
              <a:t>. Princeton, NJ: Princeton University Press.</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Krebs, G., Gaebel, W., Baune, B.T., Ayuso-Mateos, J.L., Reed, G.M. and Saxena, S. (2018) 'Cultural aspects in the ICD-11 classification of mental disorders', </a:t>
            </a:r>
            <a:r>
              <a:rPr lang="en" sz="2400" i="1">
                <a:solidFill>
                  <a:schemeClr val="dk1"/>
                </a:solidFill>
                <a:latin typeface="Arial"/>
                <a:ea typeface="Calibri"/>
                <a:cs typeface="Arial"/>
                <a:sym typeface="Calibri"/>
              </a:rPr>
              <a:t>World Psychiatry</a:t>
            </a:r>
            <a:r>
              <a:rPr lang="en" sz="2400">
                <a:solidFill>
                  <a:schemeClr val="dk1"/>
                </a:solidFill>
                <a:latin typeface="Arial"/>
                <a:ea typeface="Calibri"/>
                <a:cs typeface="Arial"/>
                <a:sym typeface="Calibri"/>
              </a:rPr>
              <a:t>, 17(1), pp. 90–91.</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Marková, I.S. (2021) </a:t>
            </a:r>
            <a:r>
              <a:rPr lang="en" sz="2400" i="1">
                <a:solidFill>
                  <a:schemeClr val="dk1"/>
                </a:solidFill>
                <a:latin typeface="Arial"/>
                <a:ea typeface="Calibri"/>
                <a:cs typeface="Arial"/>
                <a:sym typeface="Calibri"/>
              </a:rPr>
              <a:t>Madness in Society: From Deviance to Disorder</a:t>
            </a:r>
            <a:r>
              <a:rPr lang="en" sz="2400">
                <a:solidFill>
                  <a:schemeClr val="dk1"/>
                </a:solidFill>
                <a:latin typeface="Arial"/>
                <a:ea typeface="Calibri"/>
                <a:cs typeface="Arial"/>
                <a:sym typeface="Calibri"/>
              </a:rPr>
              <a:t>, London: Routledge.</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Mental Health Foundation. (2023) </a:t>
            </a:r>
            <a:r>
              <a:rPr lang="en" sz="2400" i="1">
                <a:solidFill>
                  <a:schemeClr val="dk1"/>
                </a:solidFill>
                <a:latin typeface="Arial"/>
                <a:ea typeface="Calibri"/>
                <a:cs typeface="Arial"/>
                <a:sym typeface="Calibri"/>
              </a:rPr>
              <a:t>Body dysmorphic disorder (BDD)</a:t>
            </a:r>
            <a:r>
              <a:rPr lang="en" sz="2400">
                <a:solidFill>
                  <a:schemeClr val="dk1"/>
                </a:solidFill>
                <a:latin typeface="Arial"/>
                <a:ea typeface="Calibri"/>
                <a:cs typeface="Arial"/>
                <a:sym typeface="Calibri"/>
              </a:rPr>
              <a:t>, London: Mental Health Foundation.</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National Institute for Health and Care Excellence [NICE]. (2022) </a:t>
            </a:r>
            <a:r>
              <a:rPr lang="en" sz="2400" i="1">
                <a:solidFill>
                  <a:schemeClr val="dk1"/>
                </a:solidFill>
                <a:latin typeface="Arial"/>
                <a:ea typeface="Calibri"/>
                <a:cs typeface="Arial"/>
                <a:sym typeface="Calibri"/>
              </a:rPr>
              <a:t>Obsessive-compulsive disorder and body dysmorphic disorder: treatment (CG31),</a:t>
            </a:r>
            <a:r>
              <a:rPr lang="en" sz="2400" dirty="0">
                <a:solidFill>
                  <a:schemeClr val="dk1"/>
                </a:solidFill>
                <a:latin typeface="Arial"/>
                <a:ea typeface="Calibri"/>
                <a:cs typeface="Arial"/>
                <a:sym typeface="Calibri"/>
              </a:rPr>
              <a:t> </a:t>
            </a:r>
            <a:r>
              <a:rPr lang="en" sz="2400">
                <a:solidFill>
                  <a:schemeClr val="dk1"/>
                </a:solidFill>
                <a:latin typeface="Arial"/>
                <a:ea typeface="Calibri"/>
                <a:cs typeface="Arial"/>
                <a:sym typeface="Calibri"/>
              </a:rPr>
              <a:t>London: NICE.</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dirty="0">
                <a:solidFill>
                  <a:schemeClr val="dk1"/>
                </a:solidFill>
                <a:latin typeface="Arial"/>
                <a:ea typeface="Calibri"/>
                <a:cs typeface="Arial"/>
                <a:sym typeface="Calibri"/>
              </a:rPr>
              <a:t>Phillips, K.A. (2005) </a:t>
            </a:r>
            <a:r>
              <a:rPr lang="en" sz="2400" i="1" dirty="0">
                <a:solidFill>
                  <a:schemeClr val="dk1"/>
                </a:solidFill>
                <a:latin typeface="Arial"/>
                <a:ea typeface="Calibri"/>
                <a:cs typeface="Arial"/>
                <a:sym typeface="Calibri"/>
              </a:rPr>
              <a:t>The Broken Mirror: Understanding and Treating Body Dysmorphic Disorder</a:t>
            </a:r>
            <a:r>
              <a:rPr lang="en" sz="2400" dirty="0">
                <a:solidFill>
                  <a:schemeClr val="dk1"/>
                </a:solidFill>
                <a:latin typeface="Arial"/>
                <a:ea typeface="Calibri"/>
                <a:cs typeface="Arial"/>
                <a:sym typeface="Calibri"/>
              </a:rPr>
              <a:t>. Revised </a:t>
            </a:r>
            <a:r>
              <a:rPr lang="en" sz="2400" dirty="0" err="1">
                <a:solidFill>
                  <a:schemeClr val="dk1"/>
                </a:solidFill>
                <a:latin typeface="Arial"/>
                <a:ea typeface="Calibri"/>
                <a:cs typeface="Arial"/>
                <a:sym typeface="Calibri"/>
              </a:rPr>
              <a:t>edn</a:t>
            </a:r>
            <a:r>
              <a:rPr lang="en" sz="2400" dirty="0">
                <a:solidFill>
                  <a:schemeClr val="dk1"/>
                </a:solidFill>
                <a:latin typeface="Arial"/>
                <a:ea typeface="Calibri"/>
                <a:cs typeface="Arial"/>
                <a:sym typeface="Calibri"/>
              </a:rPr>
              <a:t>, New York: Oxford University Press.</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dirty="0">
                <a:solidFill>
                  <a:schemeClr val="dk1"/>
                </a:solidFill>
                <a:latin typeface="Arial"/>
                <a:ea typeface="Calibri"/>
                <a:cs typeface="Arial"/>
                <a:sym typeface="Calibri"/>
              </a:rPr>
              <a:t>Scull, A. (1979) </a:t>
            </a:r>
            <a:r>
              <a:rPr lang="en" sz="2400" i="1" dirty="0">
                <a:solidFill>
                  <a:schemeClr val="dk1"/>
                </a:solidFill>
                <a:latin typeface="Arial"/>
                <a:ea typeface="Calibri"/>
                <a:cs typeface="Arial"/>
                <a:sym typeface="Calibri"/>
              </a:rPr>
              <a:t>Madness in </a:t>
            </a:r>
            <a:r>
              <a:rPr lang="en" sz="2400" i="1" dirty="0" err="1">
                <a:solidFill>
                  <a:schemeClr val="dk1"/>
                </a:solidFill>
                <a:latin typeface="Arial"/>
                <a:ea typeface="Calibri"/>
                <a:cs typeface="Arial"/>
                <a:sym typeface="Calibri"/>
              </a:rPr>
              <a:t>Civilisation</a:t>
            </a:r>
            <a:r>
              <a:rPr lang="en" sz="2400" i="1" dirty="0">
                <a:solidFill>
                  <a:schemeClr val="dk1"/>
                </a:solidFill>
                <a:latin typeface="Arial"/>
                <a:ea typeface="Calibri"/>
                <a:cs typeface="Arial"/>
                <a:sym typeface="Calibri"/>
              </a:rPr>
              <a:t>: A Cultural History of Insanity</a:t>
            </a:r>
            <a:r>
              <a:rPr lang="en" sz="2400" dirty="0">
                <a:solidFill>
                  <a:schemeClr val="dk1"/>
                </a:solidFill>
                <a:latin typeface="Arial"/>
                <a:ea typeface="Calibri"/>
                <a:cs typeface="Arial"/>
                <a:sym typeface="Calibri"/>
              </a:rPr>
              <a:t>, London: Thames &amp; Hudson.</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Shorter, E. (1997) </a:t>
            </a:r>
            <a:r>
              <a:rPr lang="en" sz="2400" i="1">
                <a:solidFill>
                  <a:schemeClr val="dk1"/>
                </a:solidFill>
                <a:latin typeface="Arial"/>
                <a:ea typeface="Calibri"/>
                <a:cs typeface="Arial"/>
                <a:sym typeface="Calibri"/>
              </a:rPr>
              <a:t>A History of Psychiatry: From the Era of the Asylum to the Age of Prozac</a:t>
            </a:r>
            <a:r>
              <a:rPr lang="en" sz="2400">
                <a:solidFill>
                  <a:schemeClr val="dk1"/>
                </a:solidFill>
                <a:latin typeface="Arial"/>
                <a:ea typeface="Calibri"/>
                <a:cs typeface="Arial"/>
                <a:sym typeface="Calibri"/>
              </a:rPr>
              <a:t>, New York: John Wiley &amp; Sons.</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The King's Fund. (2023) </a:t>
            </a:r>
            <a:r>
              <a:rPr lang="en" sz="2400" i="1">
                <a:solidFill>
                  <a:schemeClr val="dk1"/>
                </a:solidFill>
                <a:latin typeface="Arial"/>
                <a:ea typeface="Calibri"/>
                <a:cs typeface="Arial"/>
                <a:sym typeface="Calibri"/>
              </a:rPr>
              <a:t>Mental health 360: Funding and spending</a:t>
            </a:r>
            <a:r>
              <a:rPr lang="en" sz="2400">
                <a:solidFill>
                  <a:schemeClr val="dk1"/>
                </a:solidFill>
                <a:latin typeface="Arial"/>
                <a:ea typeface="Calibri"/>
                <a:cs typeface="Arial"/>
                <a:sym typeface="Calibri"/>
              </a:rPr>
              <a:t>, London: The King's Fund.</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Veale, D. and Matsunaga, H. (2014) 'Body dysmorphic disorder and olfactory reference disorder: towards ICD-11', </a:t>
            </a:r>
            <a:r>
              <a:rPr lang="en" sz="2400" i="1">
                <a:solidFill>
                  <a:schemeClr val="dk1"/>
                </a:solidFill>
                <a:latin typeface="Arial"/>
                <a:ea typeface="Calibri"/>
                <a:cs typeface="Arial"/>
                <a:sym typeface="Calibri"/>
              </a:rPr>
              <a:t>Brazilian Journal of Psychiatry</a:t>
            </a:r>
            <a:r>
              <a:rPr lang="en" sz="2400">
                <a:solidFill>
                  <a:schemeClr val="dk1"/>
                </a:solidFill>
                <a:latin typeface="Arial"/>
                <a:ea typeface="Calibri"/>
                <a:cs typeface="Arial"/>
                <a:sym typeface="Calibri"/>
              </a:rPr>
              <a:t>, 36(Suppl. 1), pp. S28–S31.</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dirty="0">
                <a:solidFill>
                  <a:schemeClr val="dk1"/>
                </a:solidFill>
                <a:latin typeface="Arial"/>
                <a:ea typeface="Calibri"/>
                <a:cs typeface="Arial"/>
                <a:sym typeface="Calibri"/>
              </a:rPr>
              <a:t>Veale, D. and </a:t>
            </a:r>
            <a:r>
              <a:rPr lang="en" sz="2400" dirty="0" err="1">
                <a:solidFill>
                  <a:schemeClr val="dk1"/>
                </a:solidFill>
                <a:latin typeface="Arial"/>
                <a:ea typeface="Calibri"/>
                <a:cs typeface="Arial"/>
                <a:sym typeface="Calibri"/>
              </a:rPr>
              <a:t>Neziroglu</a:t>
            </a:r>
            <a:r>
              <a:rPr lang="en" sz="2400" dirty="0">
                <a:solidFill>
                  <a:schemeClr val="dk1"/>
                </a:solidFill>
                <a:latin typeface="Arial"/>
                <a:ea typeface="Calibri"/>
                <a:cs typeface="Arial"/>
                <a:sym typeface="Calibri"/>
              </a:rPr>
              <a:t>, F. (2010) </a:t>
            </a:r>
            <a:r>
              <a:rPr lang="en" sz="2400" i="1" dirty="0">
                <a:solidFill>
                  <a:schemeClr val="dk1"/>
                </a:solidFill>
                <a:latin typeface="Arial"/>
                <a:ea typeface="Calibri"/>
                <a:cs typeface="Arial"/>
                <a:sym typeface="Calibri"/>
              </a:rPr>
              <a:t>Body Dysmorphic Disorder: A Treatment Manual</a:t>
            </a:r>
            <a:r>
              <a:rPr lang="en" sz="2400" dirty="0">
                <a:solidFill>
                  <a:schemeClr val="dk1"/>
                </a:solidFill>
                <a:latin typeface="Arial"/>
                <a:ea typeface="Calibri"/>
                <a:cs typeface="Arial"/>
                <a:sym typeface="Calibri"/>
              </a:rPr>
              <a:t>, Chichester: Wiley-Blackwell.</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a:solidFill>
                  <a:schemeClr val="dk1"/>
                </a:solidFill>
                <a:latin typeface="Arial"/>
                <a:ea typeface="Calibri"/>
                <a:cs typeface="Arial"/>
                <a:sym typeface="Calibri"/>
              </a:rPr>
              <a:t>Wilhelm, S., Phillips, K.A. and Steketee, G. (2013) </a:t>
            </a:r>
            <a:r>
              <a:rPr lang="en" sz="2400" i="1">
                <a:solidFill>
                  <a:schemeClr val="dk1"/>
                </a:solidFill>
                <a:latin typeface="Arial"/>
                <a:ea typeface="Calibri"/>
                <a:cs typeface="Arial"/>
                <a:sym typeface="Calibri"/>
              </a:rPr>
              <a:t>Cognitive-Behavioral Therapy for Body Dysmorphic Disorder: A Treatment Manual</a:t>
            </a:r>
            <a:r>
              <a:rPr lang="en" sz="2400">
                <a:solidFill>
                  <a:schemeClr val="dk1"/>
                </a:solidFill>
                <a:latin typeface="Arial"/>
                <a:ea typeface="Calibri"/>
                <a:cs typeface="Arial"/>
                <a:sym typeface="Calibri"/>
              </a:rPr>
              <a:t>, New York: Guilford Press.</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r>
              <a:rPr lang="en" sz="2400" dirty="0">
                <a:solidFill>
                  <a:schemeClr val="dk1"/>
                </a:solidFill>
                <a:latin typeface="Arial"/>
                <a:ea typeface="Calibri"/>
                <a:cs typeface="Arial"/>
                <a:sym typeface="Calibri"/>
              </a:rPr>
              <a:t>World Health </a:t>
            </a:r>
            <a:r>
              <a:rPr lang="en" sz="2400" dirty="0" err="1">
                <a:solidFill>
                  <a:schemeClr val="dk1"/>
                </a:solidFill>
                <a:latin typeface="Arial"/>
                <a:ea typeface="Calibri"/>
                <a:cs typeface="Arial"/>
                <a:sym typeface="Calibri"/>
              </a:rPr>
              <a:t>Organisation</a:t>
            </a:r>
            <a:r>
              <a:rPr lang="en" sz="2400" dirty="0">
                <a:solidFill>
                  <a:schemeClr val="dk1"/>
                </a:solidFill>
                <a:latin typeface="Arial"/>
                <a:ea typeface="Calibri"/>
                <a:cs typeface="Arial"/>
                <a:sym typeface="Calibri"/>
              </a:rPr>
              <a:t> [WHO]. (2019) </a:t>
            </a:r>
            <a:r>
              <a:rPr lang="en" sz="2400" i="1" dirty="0">
                <a:solidFill>
                  <a:schemeClr val="dk1"/>
                </a:solidFill>
                <a:latin typeface="Arial"/>
                <a:ea typeface="Calibri"/>
                <a:cs typeface="Arial"/>
                <a:sym typeface="Calibri"/>
              </a:rPr>
              <a:t>Clinical descriptions and diagnostic requirements for ICD-11 mental, </a:t>
            </a:r>
            <a:r>
              <a:rPr lang="en" sz="2400" i="1" dirty="0" err="1">
                <a:solidFill>
                  <a:schemeClr val="dk1"/>
                </a:solidFill>
                <a:latin typeface="Arial"/>
                <a:ea typeface="Calibri"/>
                <a:cs typeface="Arial"/>
                <a:sym typeface="Calibri"/>
              </a:rPr>
              <a:t>behavioural</a:t>
            </a:r>
            <a:r>
              <a:rPr lang="en" sz="2400" i="1" dirty="0">
                <a:solidFill>
                  <a:schemeClr val="dk1"/>
                </a:solidFill>
                <a:latin typeface="Arial"/>
                <a:ea typeface="Calibri"/>
                <a:cs typeface="Arial"/>
                <a:sym typeface="Calibri"/>
              </a:rPr>
              <a:t> and neurodevelopmental disorders</a:t>
            </a:r>
            <a:r>
              <a:rPr lang="en" sz="2400" dirty="0">
                <a:solidFill>
                  <a:schemeClr val="dk1"/>
                </a:solidFill>
                <a:latin typeface="Arial"/>
                <a:ea typeface="Calibri"/>
                <a:cs typeface="Arial"/>
                <a:sym typeface="Calibri"/>
              </a:rPr>
              <a:t>, Geneva: World Health </a:t>
            </a:r>
            <a:r>
              <a:rPr lang="en" sz="2400" dirty="0" err="1">
                <a:solidFill>
                  <a:schemeClr val="dk1"/>
                </a:solidFill>
                <a:latin typeface="Arial"/>
                <a:ea typeface="Calibri"/>
                <a:cs typeface="Arial"/>
                <a:sym typeface="Calibri"/>
              </a:rPr>
              <a:t>Organisation</a:t>
            </a:r>
            <a:r>
              <a:rPr lang="en" sz="2400" dirty="0">
                <a:solidFill>
                  <a:schemeClr val="dk1"/>
                </a:solidFill>
                <a:latin typeface="Arial"/>
                <a:ea typeface="Calibri"/>
                <a:cs typeface="Arial"/>
                <a:sym typeface="Calibri"/>
              </a:rPr>
              <a:t>.</a:t>
            </a:r>
            <a:endParaRPr sz="2400" dirty="0">
              <a:solidFill>
                <a:schemeClr val="dk1"/>
              </a:solidFill>
              <a:latin typeface="Arial"/>
              <a:ea typeface="Calibri"/>
              <a:cs typeface="Arial"/>
            </a:endParaRPr>
          </a:p>
          <a:p>
            <a:pPr marL="0" lvl="0" indent="0" algn="l" rtl="0">
              <a:lnSpc>
                <a:spcPct val="107916"/>
              </a:lnSpc>
              <a:spcBef>
                <a:spcPts val="1200"/>
              </a:spcBef>
              <a:spcAft>
                <a:spcPts val="0"/>
              </a:spcAft>
              <a:buClr>
                <a:schemeClr val="dk1"/>
              </a:buClr>
              <a:buSzPts val="1100"/>
              <a:buFont typeface="Arial"/>
              <a:buNone/>
            </a:pPr>
            <a:endParaRPr sz="2400" dirty="0">
              <a:solidFill>
                <a:schemeClr val="dk1"/>
              </a:solidFill>
              <a:latin typeface="Arial"/>
              <a:ea typeface="Calibri"/>
              <a:cs typeface="Arial"/>
            </a:endParaRPr>
          </a:p>
          <a:p>
            <a:pPr marL="0" lvl="0" indent="0" algn="l" rtl="0">
              <a:spcBef>
                <a:spcPts val="1200"/>
              </a:spcBef>
              <a:spcAft>
                <a:spcPts val="3130"/>
              </a:spcAft>
              <a:buNone/>
            </a:pPr>
            <a:endParaRPr sz="4650" dirty="0">
              <a:latin typeface="Arial"/>
              <a:cs typeface="Arial"/>
            </a:endParaRPr>
          </a:p>
        </p:txBody>
      </p:sp>
      <p:pic>
        <p:nvPicPr>
          <p:cNvPr id="3" name="Picture 2" descr="Thank You Milkshake Text Title Free Stock Photo - Public Domain Pictures">
            <a:extLst>
              <a:ext uri="{FF2B5EF4-FFF2-40B4-BE49-F238E27FC236}">
                <a16:creationId xmlns:a16="http://schemas.microsoft.com/office/drawing/2014/main" id="{3C4D7DBB-C556-BE41-9291-49604736189C}"/>
              </a:ext>
            </a:extLst>
          </p:cNvPr>
          <p:cNvPicPr>
            <a:picLocks noChangeAspect="1"/>
          </p:cNvPicPr>
          <p:nvPr/>
        </p:nvPicPr>
        <p:blipFill>
          <a:blip r:embed="rId3"/>
          <a:stretch>
            <a:fillRect/>
          </a:stretch>
        </p:blipFill>
        <p:spPr>
          <a:xfrm>
            <a:off x="17481126" y="19644"/>
            <a:ext cx="4092361" cy="2510390"/>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additive="base">
                                        <p:cTn id="7" dur="500" fill="hold"/>
                                        <p:tgtEl>
                                          <p:spTgt spid="96"/>
                                        </p:tgtEl>
                                        <p:attrNameLst>
                                          <p:attrName>ppt_x</p:attrName>
                                        </p:attrNameLst>
                                      </p:cBhvr>
                                      <p:tavLst>
                                        <p:tav tm="0">
                                          <p:val>
                                            <p:strVal val="#ppt_x"/>
                                          </p:val>
                                        </p:tav>
                                        <p:tav tm="100000">
                                          <p:val>
                                            <p:strVal val="#ppt_x"/>
                                          </p:val>
                                        </p:tav>
                                      </p:tavLst>
                                    </p:anim>
                                    <p:anim calcmode="lin" valueType="num">
                                      <p:cBhvr additive="base">
                                        <p:cTn id="8" dur="500" fill="hold"/>
                                        <p:tgtEl>
                                          <p:spTgt spid="9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p:bldLst>
  </p:timing>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1225</Words>
  <Application>Microsoft Office PowerPoint</Application>
  <PresentationFormat>Custom</PresentationFormat>
  <Paragraphs>67</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GradientRiseVTI</vt:lpstr>
      <vt:lpstr>Body Dysmorphic Disorder(BDD)  ICD-11(6B21)   A Critical Analysis of Historical and Contemporary Treatment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120</cp:revision>
  <dcterms:modified xsi:type="dcterms:W3CDTF">2026-07-06T04:01:29Z</dcterms:modified>
</cp:coreProperties>
</file>