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62EE40-14DC-4FFB-BC49-E6FFB01B818A}" v="22" dt="2026-03-17T14:01:49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660"/>
  </p:normalViewPr>
  <p:slideViewPr>
    <p:cSldViewPr snapToGrid="0">
      <p:cViewPr varScale="1">
        <p:scale>
          <a:sx n="60" d="100"/>
          <a:sy n="60" d="100"/>
        </p:scale>
        <p:origin x="916" y="28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06CF8-10FB-41D7-B887-52133A643B7E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A033AB-001F-446C-969B-7848556D5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420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033AB-001F-446C-969B-7848556D505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605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8C3DA-3628-EC4A-6C26-79D63DA189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E6FFBE-FADF-B499-96C3-E5F8D076AA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70E36-E85F-9BB6-4599-59E542461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6397B2-6FD4-298B-78FE-562067BAD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90CDF-8DD4-1A35-F635-B5416D265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76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DA903-282C-6F2F-F345-88089B835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104C7-AF3F-8D84-3D5C-29F540C18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57941F-84BF-D495-AFF0-5B20E4782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3B2A0-6FE0-6E16-47E4-A6F0EE80F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D99857-6703-F4FA-FD11-413EEEF7E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563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05F6E-E4E8-CE34-4861-623C28152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08BC9F-5FC4-10CB-3DF8-6CE42592D2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613C5-445F-8981-44E8-5F481053F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D0F0C-5A03-3886-3A35-4A984A6B81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B1E15-26E0-BCCE-9A79-EAFCE8636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627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30B0D-09D3-D25B-5EEE-AB1343774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6619C-FCF0-6F0A-6011-B4FDCB3ED3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1B8F03-3E6C-11CF-278D-879CE32410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CC3046-1763-358B-6C8D-B34050030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2E6E45-5A59-2948-869D-F54969F32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1843B-7753-675D-896A-6096CBAC4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846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1B13D-750E-BBA4-280F-B32D823A4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DC64C-2952-7CC7-59B3-E19A2B1B88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2D130D-0F82-4662-BA4E-802A038F5C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C3CBBD-719E-EE65-0AD9-52DFE43BB4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4207DC-FB48-7AE9-A1AD-FDAA97F669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CA3494-4E1B-C463-7D0A-399809BEC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B952E6-4178-D9E9-CCAB-6E3BDD8D02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B76A35-C6C5-1263-E336-9C062949D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523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0B427-9E87-79FC-C3DF-F011A930C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AE9C85-B0F1-1BA3-C1EB-641C24D43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CEA2F-1745-3199-A1E8-EA742D11C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FCEE9F-C1D0-F985-B67B-915CED46B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572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01CF4C-4D05-4FB9-61E1-40B61D0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A0588C-FCCD-1CD0-B0CE-5FEBED6F0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D2C51F-E6EF-8837-1864-5F315613B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646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355EF-09F9-C2BF-C5D6-875A27B5B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D211A-7C1D-9261-2262-AA41ED34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71491A-800A-E61E-13EE-ED6AC6A0B4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EEB150-4E95-DB98-FE79-941CADB64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6D00C6-9D01-56D6-ABBB-B5EDFB82A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7603DD-1637-5847-97C1-8B0A243EC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52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59E8F-7028-A7B0-8526-7C26FCBA7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A64C1C-219E-F33C-86C7-8748504CED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92FEAB-3DDE-BE80-3D98-4CFC39AED1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45FF0-B231-58CF-6898-0F0C58200B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6F6F20-1306-1634-8597-10C3BDB0C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726619-93CF-C690-1C20-A0879A4B1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28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E9090-CDD5-7824-B4D7-774E37E78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B794CF-0D28-D852-930D-47810D65DC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DC83EA-6B7D-3CBB-DE5A-66918ABB6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35142-A28A-9EA9-8498-4A97DEAC52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B33D72-1650-6A3E-6C35-CC3FAA199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709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9F01D4-98F9-4E5B-A14F-257D8E80A2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2BA79D-E520-BAD6-00A2-87D86DEA52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B53F4-461E-233A-2595-EB1D194E8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BC550-8679-7818-E317-C5DC5587A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AE924-3ED3-517E-3544-8A46C0D6C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186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3B51B2-73D0-B616-210A-882A02A11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2AE4-6551-C44D-5DB3-9043373459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C636B-E876-326D-4422-8152BB2E42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FE1DC6-AB47-4EA4-A0C9-6FC91233D097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956E9-BF76-2071-2098-F5D02E6398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88190-724D-8162-96BC-5220F44F96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C8ADB9-5C7D-48A0-99CF-F0972E20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949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jpe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5C4F4AC-62BD-FE47-542B-79D76BC30E32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344"/>
          <a:stretch>
            <a:fillRect/>
          </a:stretch>
        </p:blipFill>
        <p:spPr>
          <a:xfrm>
            <a:off x="-2" y="-220626"/>
            <a:ext cx="12192000" cy="62997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0A03E0-0071-23CE-4B7D-932FB2169F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86" y="233916"/>
            <a:ext cx="12037827" cy="1472609"/>
          </a:xfrm>
        </p:spPr>
        <p:txBody>
          <a:bodyPr anchor="t">
            <a:noAutofit/>
          </a:bodyPr>
          <a:lstStyle/>
          <a:p>
            <a:r>
              <a:rPr lang="en-GB" sz="3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Building Confidence After Hospital: Supporting Self-Management at Home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9392A0-9E13-51BA-3DD2-5BE3AA203D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76" b="29261"/>
          <a:stretch>
            <a:fillRect/>
          </a:stretch>
        </p:blipFill>
        <p:spPr>
          <a:xfrm>
            <a:off x="0" y="2765732"/>
            <a:ext cx="3889270" cy="3334014"/>
          </a:xfrm>
          <a:prstGeom prst="rect">
            <a:avLst/>
          </a:prstGeom>
        </p:spPr>
      </p:pic>
      <p:sp>
        <p:nvSpPr>
          <p:cNvPr id="8" name="Scroll: Horizontal 7">
            <a:extLst>
              <a:ext uri="{FF2B5EF4-FFF2-40B4-BE49-F238E27FC236}">
                <a16:creationId xmlns:a16="http://schemas.microsoft.com/office/drawing/2014/main" id="{F49B419C-1695-8FC8-E016-A245461973E9}"/>
              </a:ext>
            </a:extLst>
          </p:cNvPr>
          <p:cNvSpPr/>
          <p:nvPr/>
        </p:nvSpPr>
        <p:spPr>
          <a:xfrm>
            <a:off x="3857412" y="1252955"/>
            <a:ext cx="7248293" cy="1215483"/>
          </a:xfrm>
          <a:prstGeom prst="horizontalScroll">
            <a:avLst/>
          </a:prstGeom>
          <a:solidFill>
            <a:srgbClr val="FFC000">
              <a:alpha val="53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DID YOU KNOW?  Managing your health at home can boost  confidence, reduce hospital visits and strengthen your community.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C662C8A-3650-EBB6-BB3C-2298F26614BE}"/>
              </a:ext>
            </a:extLst>
          </p:cNvPr>
          <p:cNvSpPr/>
          <p:nvPr/>
        </p:nvSpPr>
        <p:spPr>
          <a:xfrm>
            <a:off x="180752" y="1047305"/>
            <a:ext cx="2838893" cy="1626781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JOIN US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The Community Hub, Carmarthen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13</a:t>
            </a:r>
            <a:r>
              <a:rPr lang="en-GB" b="1" baseline="30000" dirty="0">
                <a:solidFill>
                  <a:schemeClr val="tx1"/>
                </a:solidFill>
              </a:rPr>
              <a:t>th</a:t>
            </a:r>
            <a:r>
              <a:rPr lang="en-GB" b="1" dirty="0">
                <a:solidFill>
                  <a:schemeClr val="tx1"/>
                </a:solidFill>
              </a:rPr>
              <a:t> April 2026 from 12:30pm</a:t>
            </a:r>
          </a:p>
          <a:p>
            <a:pPr algn="ctr"/>
            <a:endParaRPr lang="en-GB" dirty="0"/>
          </a:p>
        </p:txBody>
      </p: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E050875B-FEE4-709A-E80E-A00BE4EC4B15}"/>
              </a:ext>
            </a:extLst>
          </p:cNvPr>
          <p:cNvSpPr/>
          <p:nvPr/>
        </p:nvSpPr>
        <p:spPr>
          <a:xfrm>
            <a:off x="8603378" y="2509600"/>
            <a:ext cx="3520840" cy="1844443"/>
          </a:xfrm>
          <a:prstGeom prst="wedgeEllipseCallout">
            <a:avLst>
              <a:gd name="adj1" fmla="val 11631"/>
              <a:gd name="adj2" fmla="val 71435"/>
            </a:avLst>
          </a:prstGeom>
          <a:solidFill>
            <a:srgbClr val="7030A0">
              <a:alpha val="71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"</a:t>
            </a:r>
            <a:r>
              <a:rPr lang="en-GB" sz="1600" b="1" dirty="0">
                <a:solidFill>
                  <a:schemeClr val="bg1"/>
                </a:solidFill>
              </a:rPr>
              <a:t>Working with the team helped me understand my recovery and learn practical ways to stay safe and independent at home"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FD2AF96-932E-FDC3-CB67-FDAB530CEDFE}"/>
              </a:ext>
            </a:extLst>
          </p:cNvPr>
          <p:cNvSpPr/>
          <p:nvPr/>
        </p:nvSpPr>
        <p:spPr>
          <a:xfrm>
            <a:off x="4247707" y="2636873"/>
            <a:ext cx="2939902" cy="3253563"/>
          </a:xfrm>
          <a:prstGeom prst="roundRect">
            <a:avLst/>
          </a:prstGeom>
          <a:solidFill>
            <a:srgbClr val="7030A0">
              <a:alpha val="69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you will learn;</a:t>
            </a:r>
          </a:p>
          <a:p>
            <a:pPr algn="ctr"/>
            <a:endParaRPr lang="en-GB" dirty="0"/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/>
              <a:t>Building strength and safe movement 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/>
              <a:t>Managing everyday activities at home 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/>
              <a:t>Nutrition for recovery 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/>
              <a:t>What support services are available in your community </a:t>
            </a:r>
          </a:p>
          <a:p>
            <a:pPr algn="ctr"/>
            <a:endParaRPr lang="en-GB" dirty="0"/>
          </a:p>
        </p:txBody>
      </p:sp>
      <p:pic>
        <p:nvPicPr>
          <p:cNvPr id="16" name="Graphic 15" descr="Office worker female with solid fill">
            <a:extLst>
              <a:ext uri="{FF2B5EF4-FFF2-40B4-BE49-F238E27FC236}">
                <a16:creationId xmlns:a16="http://schemas.microsoft.com/office/drawing/2014/main" id="{0B1F7D83-CCD3-F8BC-0D40-DE4F6F096B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453789" y="4654997"/>
            <a:ext cx="914400" cy="914400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BF1AF491-5C37-EFDF-BF45-B15B03F9EF88}"/>
              </a:ext>
            </a:extLst>
          </p:cNvPr>
          <p:cNvSpPr txBox="1"/>
          <p:nvPr/>
        </p:nvSpPr>
        <p:spPr>
          <a:xfrm>
            <a:off x="7378216" y="5639615"/>
            <a:ext cx="4731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07824486-182C-C9B2-2CB7-9B6CC370395C}"/>
              </a:ext>
            </a:extLst>
          </p:cNvPr>
          <p:cNvSpPr/>
          <p:nvPr/>
        </p:nvSpPr>
        <p:spPr>
          <a:xfrm>
            <a:off x="7274550" y="5680777"/>
            <a:ext cx="4813782" cy="943307"/>
          </a:xfrm>
          <a:prstGeom prst="roundRect">
            <a:avLst/>
          </a:prstGeom>
          <a:solidFill>
            <a:schemeClr val="accent2">
              <a:lumMod val="60000"/>
              <a:lumOff val="40000"/>
              <a:alpha val="7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This  session is a space to learn, ask questions and share your ideas to enhance support in the community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7D3CC0DC-154B-4706-42BD-1C0B6FF0B408}"/>
              </a:ext>
            </a:extLst>
          </p:cNvPr>
          <p:cNvSpPr txBox="1"/>
          <p:nvPr/>
        </p:nvSpPr>
        <p:spPr>
          <a:xfrm>
            <a:off x="77086" y="6187730"/>
            <a:ext cx="7117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Wood, S., Finnis, A., Khan, H. and </a:t>
            </a:r>
            <a:r>
              <a:rPr lang="en-GB" dirty="0" err="1"/>
              <a:t>Ejbye</a:t>
            </a:r>
            <a:r>
              <a:rPr lang="en-GB" dirty="0"/>
              <a:t>, J. (2016) </a:t>
            </a:r>
            <a:r>
              <a:rPr lang="en-GB" i="1" dirty="0"/>
              <a:t>At the heart of heath: Realising the value of people and communities.</a:t>
            </a:r>
            <a:r>
              <a:rPr lang="en-GB" dirty="0"/>
              <a:t> Realising the Value.</a:t>
            </a:r>
          </a:p>
        </p:txBody>
      </p:sp>
      <p:pic>
        <p:nvPicPr>
          <p:cNvPr id="74" name="Audio 73">
            <a:hlinkClick r:id="" action="ppaction://media"/>
            <a:extLst>
              <a:ext uri="{FF2B5EF4-FFF2-40B4-BE49-F238E27FC236}">
                <a16:creationId xmlns:a16="http://schemas.microsoft.com/office/drawing/2014/main" id="{6D7AF7CF-6452-402B-8C28-9B806188A3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456250" t="-456250" r="-456250" b="-4562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76807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219"/>
    </mc:Choice>
    <mc:Fallback>
      <p:transition spd="slow" advTm="3482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150</Words>
  <Application>Microsoft Office PowerPoint</Application>
  <PresentationFormat>Widescreen</PresentationFormat>
  <Paragraphs>17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ADLaM Display</vt:lpstr>
      <vt:lpstr>Aptos</vt:lpstr>
      <vt:lpstr>Aptos Display</vt:lpstr>
      <vt:lpstr>Arial</vt:lpstr>
      <vt:lpstr>Wingdings</vt:lpstr>
      <vt:lpstr>Office Theme</vt:lpstr>
      <vt:lpstr>Building Confidence After Hospital: Supporting Self-Management at Home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Tesni Fakes</dc:creator>
  <cp:lastModifiedBy>Tesni Fakes</cp:lastModifiedBy>
  <cp:revision>2</cp:revision>
  <dcterms:created xsi:type="dcterms:W3CDTF">2026-03-17T09:30:18Z</dcterms:created>
  <dcterms:modified xsi:type="dcterms:W3CDTF">2026-03-17T14:14:29Z</dcterms:modified>
</cp:coreProperties>
</file>