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7" r:id="rId2"/>
    <p:sldId id="258" r:id="rId3"/>
    <p:sldId id="323" r:id="rId4"/>
    <p:sldId id="309" r:id="rId5"/>
    <p:sldId id="292" r:id="rId6"/>
    <p:sldId id="303" r:id="rId7"/>
    <p:sldId id="304" r:id="rId8"/>
    <p:sldId id="319" r:id="rId9"/>
    <p:sldId id="310" r:id="rId10"/>
    <p:sldId id="311" r:id="rId11"/>
    <p:sldId id="318" r:id="rId12"/>
    <p:sldId id="330" r:id="rId13"/>
    <p:sldId id="317" r:id="rId14"/>
    <p:sldId id="316" r:id="rId15"/>
    <p:sldId id="321" r:id="rId16"/>
    <p:sldId id="315" r:id="rId17"/>
    <p:sldId id="329" r:id="rId18"/>
    <p:sldId id="314" r:id="rId19"/>
    <p:sldId id="328" r:id="rId20"/>
    <p:sldId id="331" r:id="rId21"/>
    <p:sldId id="332" r:id="rId22"/>
    <p:sldId id="333" r:id="rId23"/>
    <p:sldId id="320" r:id="rId24"/>
    <p:sldId id="313" r:id="rId25"/>
    <p:sldId id="324" r:id="rId26"/>
    <p:sldId id="325" r:id="rId27"/>
    <p:sldId id="326" r:id="rId28"/>
    <p:sldId id="327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2" d="100"/>
          <a:sy n="52" d="100"/>
        </p:scale>
        <p:origin x="835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3BE34AD-C2B4-8F8F-CEBD-C04CEDDAE91B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C52B750-ADB5-76CA-848A-61123409348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61F504E-7AA2-4D8A-ACC2-4F2E582861BE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EB741F0A-DFCE-239D-DED0-37955A638E5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ADB8006-9872-148D-5A19-5D6175B51C18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590082-EB41-B48F-5C2F-CCA7AF2583D4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954D09-A097-76C2-7C01-B443CB93EC1B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61BF6029-8165-4992-BD52-379C4A02E07E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72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69;gcb9a0b074_1_0:notes">
            <a:extLst>
              <a:ext uri="{FF2B5EF4-FFF2-40B4-BE49-F238E27FC236}">
                <a16:creationId xmlns:a16="http://schemas.microsoft.com/office/drawing/2014/main" id="{024F8AFE-8C98-BE78-9151-B4DF9463C98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70;gcb9a0b074_1_0:notes">
            <a:extLst>
              <a:ext uri="{FF2B5EF4-FFF2-40B4-BE49-F238E27FC236}">
                <a16:creationId xmlns:a16="http://schemas.microsoft.com/office/drawing/2014/main" id="{09215D8E-2A09-06E0-5C03-33F3B972238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0363119-5A00-540D-F968-A712F3AFF8B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E3618A31-529E-7A70-A8C8-771EEBC11B1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05CF0EEB-7B34-8D18-E0A7-CF1D1E5276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985FA564-ACA5-E4B3-C51D-64C6DA5F17F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2B67EC6C-5206-7DC0-0EAB-D0A2E953B05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54AE2120-4A11-D960-3952-4414F766342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8D500DB7-80C0-6B6B-38CA-82BFF50EC8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E77768AD-63AB-EF1E-6542-B6181199E46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1C3C9404-7A21-2AF8-3A29-B36FF9E773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7DA509B9-EC41-137E-6783-55113CB2495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E9ADCF8D-0997-DC41-77CF-23250AE488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093B3A88-ACBF-55E3-26D6-B2A9892CBBC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D009397-5015-7271-50C6-AD88F3D600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06170B73-F644-B614-D158-0757658DA0D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2373C171-6211-B044-7FA7-4EDD8D830C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3DB302DA-93C4-50F7-49B6-D2033A45B5E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22D5315B-ED2B-A080-AAD2-5D2777B254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FD84B5F8-D6C5-AC62-E504-62C585D0800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919A54E4-D03A-732E-9739-D7904DD11B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B4C16D50-3493-301D-BE33-BE965BDFD65A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A48083E-369E-06EA-ACAF-4411A0DEC1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AA2989E0-0D48-3906-EA9B-CADD53319C23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39AFA367-B45F-E889-0308-11115CB280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45AC2A1A-DA73-1BC8-B075-34CFE7E87E38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843BB7AD-5291-A0AE-8D1D-DD65AD054A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2E8F231B-903B-CC25-4889-D03D6CE8985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B8D3EEEF-F021-B65C-9EED-0E965DD39E4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C8B25233-823D-4103-3969-09D32823644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CC970EF4-CCDB-2807-882F-7F6E23DE7B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D0487494-C3AB-E799-A83B-BC4735656792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42256D9D-9B91-BA43-8980-CDE0029E77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0AFE6617-5B34-D018-0700-97C8B1EE3901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94BEF3A0-203E-78A3-A006-140AAAE19D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DB95AEA7-027D-6139-41AE-0F270D983089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8017663B-6374-0161-EB6D-7BC4BBC869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A1333D23-F52C-1F71-DA5C-8151B17A8EE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7283BAEF-CB45-64C2-6F14-57AB5FAF33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044A2457-6CD7-416F-037B-F0A8B035FB4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AE6FCDD4-72B5-F4DD-803A-845DD411D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8982EF4E-519B-E9AC-DEA1-0E8059A19F9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1BDEECAB-69F1-9D77-8304-F9EDCD3E29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FF10497A-A42A-7651-6275-7938746D8A4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241E681F-2A57-C199-E73E-040A3A39AB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95D39C50-CE68-1530-D5C1-E07F420920E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96BA71E0-CFFB-8636-634C-3405B69E36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64563BD1-4316-7962-AAA8-BDFF0B69CE1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FAC0EA8C-E734-77B8-3E3F-D6426D19E4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7FD3473D-96D4-BCE1-540E-35AAC387284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9613097-81C7-E148-538F-3124EAD31F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0F3EF654-2CF5-F97C-5EC4-BF63CE1E152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52314E79-A299-8B29-8F8B-4204B246B9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07FBA3A1-0D99-15C0-3FE9-2BAD47A9468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2;g723630543_3_0:notes">
            <a:extLst>
              <a:ext uri="{FF2B5EF4-FFF2-40B4-BE49-F238E27FC236}">
                <a16:creationId xmlns:a16="http://schemas.microsoft.com/office/drawing/2014/main" id="{36EDC609-E89A-7EFD-9D8A-7FCB2CD304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3" y="685800"/>
            <a:ext cx="6096003" cy="3429000"/>
          </a:xfrm>
        </p:spPr>
      </p:sp>
      <p:sp>
        <p:nvSpPr>
          <p:cNvPr id="3" name="Google Shape;83;g723630543_3_0:notes">
            <a:extLst>
              <a:ext uri="{FF2B5EF4-FFF2-40B4-BE49-F238E27FC236}">
                <a16:creationId xmlns:a16="http://schemas.microsoft.com/office/drawing/2014/main" id="{D6AF93AB-F351-5678-4EF0-AFC0B3D917C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>
          <a:xfrm>
            <a:off x="685800" y="4343400"/>
            <a:ext cx="5486400" cy="4114800"/>
          </a:xfrm>
        </p:spPr>
        <p:txBody>
          <a:bodyPr lIns="91421" tIns="91421" rIns="91421" bIns="91421"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CFD06-D0C1-C255-64A9-E2967D246D5F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B5FDEB-BE0D-B266-4299-69C1A88D7AF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1FD737-F37A-2639-7C11-1B55E9C1AD0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6B5DE3-2C0B-47BD-AA93-31674BA3D577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F27707-2702-3E30-2ED4-295FFB2AF8D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B91732-768C-5AE2-BE20-2F49BE9A5FE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03EF84-D584-4FAD-95A8-413945E8D70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9486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895E-EEF6-4C9A-12E5-A7C10F7653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663932-095C-F4F0-9585-012CA40BA6FD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7F59F-B001-32B0-F1DA-C9E07A472FE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53627E2-2D69-4D8F-ACC9-63546EF441F1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F85B6-4607-02C3-2D54-EB251D341C2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46CF1-DBEA-1AEE-F82C-314039116CD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44A85E-F260-4213-A7AD-85E9B6C289A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0253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CF94A-762A-879D-E6DD-517338FA815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EE3CEF-F24B-08B6-B836-8D67FCD8E36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66AAD6-3328-9BFF-4C20-0DC6B27E60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20B1D1-394C-42E7-8A18-558182E28D3F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69D2E-14DB-93D8-429D-2626A95057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046F8E-AFA5-3981-7AE4-057ED8660BA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8BB9BF-DB43-461C-91A9-769E4DD6281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197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940C78-13EC-AB4C-F428-F278FD4E8553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3A39E-7E7A-B51B-49DB-D4880A1D5EA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5CFD3-0147-B141-E428-C1BD418D223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B24E0E-6BEA-8FAB-5662-4A66AE25A3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8DA81C-0609-4816-96D5-AB2A725762F2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940F29-D63C-35D5-87EF-9E9E4FF219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B312A-8233-D1BE-37EC-D0049BF431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36FAF1-74A9-415B-A6C6-66464776ACA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6715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6701-8847-1AF7-0F6A-4D0459C4A4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C631A-A2C8-5A7A-D43A-D8F9F2AF4C2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080C4F-ABF7-C9A3-EDBF-5C22747FE1C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020A1B-496D-B31C-3284-7CFF5C9641D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A8B54D-272F-BBB6-5305-9DCE9D8264A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3DC36F-815B-7BFF-DC4D-677AEFA96C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AD9C7C3-4DF2-4F0D-A69B-B18CA6704430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7C8F3A-9CFE-42C7-3256-76E0D4C9D81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0721DE-E707-FDDD-AFBA-15C90A0AB31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89981A-8BEC-4CC6-8587-64780FA26D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51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D0FE7-213B-6BFB-394D-3C660D737F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353876D-8DEA-2DA1-977D-411A57C7705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0E9F8F-B317-4E0C-9D96-5E89FE7DEE75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86BAAC-7290-FE02-99C6-3961A0AB99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39ED8C-8E68-D77A-40CE-4D00710E58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3CB5CA-929D-4398-9314-BE20BCD469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1691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C1EB13-7C28-C9DF-3E5E-B769EA1BCD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DAA784-1A16-4F6A-A1E4-599C80629015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CBCAA9-9C41-94EF-BCE3-5CC4AC1FE89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805B52-8DE9-2FF6-01DB-413604173F3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0EFA93-074B-4804-AD86-C1D4B5A0BDB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72710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6C8D8-CC40-1E63-ACB5-8DEBA9404B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EC2E9-316F-611B-5705-9CA5475833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57D133-C2C5-7946-A3D0-94F3870274A6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FC9FAA-0E45-3F2A-F2EB-82DAE31770C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ADE6D9-ADC1-4369-89C3-A7CEB25A2E25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4CB8EA-E80D-E3EE-579F-3905FA9E1E8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F1939B-6068-F744-0A00-E12F3CEDF0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8520DD-3C26-45B5-828C-DA0A723DC3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1862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11C9C-97D3-2C6C-9D60-E31DD5F338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854662-15EC-459C-FAD3-3688EB6551E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43A0B3-A360-262F-AB2B-B9BD557A1D6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D01321-FEED-2E28-E922-DEA9BAD8CF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BF2807-33AC-434F-BDB0-E65B0CAA76B8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4F5C6E-770A-F477-D1D9-C8F020DD6B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EAFEA-A48F-BF84-EE77-D0B3F88EE7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AD33DB-C63B-40B6-B648-029CC4FE02A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804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6FC97-722E-2449-ECB8-16A840C11AB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776723-73BA-95C4-C2F4-DBBDFCD16F3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E107D-DDEF-31BB-8A99-9CB313EA859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9C5BAD-510A-46A6-BDF2-18EA415E55FB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D32E91-48CD-F615-4207-6C5A965ED88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33203-1D53-EB21-320F-622E9D0906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FD7386-75AF-4C4D-85FC-3862CF88613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602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E903D1-8156-5FFA-5D0E-40795094C83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291AD0-D30C-5413-DF8F-53760C9A0F3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939AE-B79D-596E-C6F5-3C639BC706F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3A158E4-37C7-443A-ABD0-9F13F9406C0C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B6F43-0B88-EC6B-CAF2-9F1528EDDC2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7610D-CF0C-0F60-9F25-B95F7B3357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D5A0CD-2494-45AC-B68C-90489C0F39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9094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89A04A-515F-1E5D-3AEE-8810ABB4D64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FCD7A-EAAA-61ED-15E9-12EBA94458F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B281C-8150-0A43-26CB-3F5EC467782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2886B955-ACE7-40CF-BFAD-80A505E47116}" type="datetime1">
              <a:rPr lang="en-GB"/>
              <a:pPr lvl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70A4A-D0C9-0EB6-145C-D4D1F28FDEC4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35D93-97D4-6E93-B450-A088EC045DD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07F3F63-34E9-41B1-B358-EC0F785A79E2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9985125/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aacijournal.biomedcentral.com/articles/10.1186/s13223-022-00676-0" TargetMode="External"/><Relationship Id="rId4" Type="http://schemas.openxmlformats.org/officeDocument/2006/relationships/hyperlink" Target="https://www.mdpi.com/1648-9144/56/9/438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2187808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9885426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aacijournal.biomedcentral.com/articles/10.1186/s13223-020-00472-8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262137/" TargetMode="Externa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ink.springer.com/article/10.1007/s11882-022-01030-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1A765FFF-43BD-315E-E59D-7A4348D8D9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3437" y="1943182"/>
            <a:ext cx="5388559" cy="491481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Google Shape;72;p13">
            <a:extLst>
              <a:ext uri="{FF2B5EF4-FFF2-40B4-BE49-F238E27FC236}">
                <a16:creationId xmlns:a16="http://schemas.microsoft.com/office/drawing/2014/main" id="{B9E7A935-E812-C3E6-C803-C1FDB550605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0"/>
            <a:ext cx="12191996" cy="1943182"/>
          </a:xfrm>
          <a:solidFill>
            <a:srgbClr val="0F9ED5"/>
          </a:solidFill>
        </p:spPr>
        <p:txBody>
          <a:bodyPr lIns="121898" tIns="121898" rIns="121898" bIns="121898" anchor="t">
            <a:noAutofit/>
          </a:bodyPr>
          <a:lstStyle/>
          <a:p>
            <a:pPr lvl="0">
              <a:lnSpc>
                <a:spcPct val="115000"/>
              </a:lnSpc>
              <a:spcBef>
                <a:spcPts val="1600"/>
              </a:spcBef>
            </a:pPr>
            <a:r>
              <a:rPr lang="en-KE" sz="4267" b="1">
                <a:latin typeface="Arial" pitchFamily="34"/>
                <a:ea typeface="Calibri" pitchFamily="34"/>
                <a:cs typeface="Arial" pitchFamily="34"/>
              </a:rPr>
              <a:t>Management and Prevention of </a:t>
            </a:r>
            <a:r>
              <a:rPr lang="en-US" sz="4267" b="1">
                <a:latin typeface="Arial" pitchFamily="34"/>
                <a:ea typeface="Calibri" pitchFamily="34"/>
                <a:cs typeface="Arial" pitchFamily="34"/>
              </a:rPr>
              <a:t>Asthma</a:t>
            </a:r>
            <a:endParaRPr lang="en-US" sz="4267" b="1">
              <a:latin typeface="Arial" pitchFamily="34"/>
              <a:cs typeface="Arial" pitchFamily="34"/>
            </a:endParaRPr>
          </a:p>
        </p:txBody>
      </p:sp>
      <p:sp>
        <p:nvSpPr>
          <p:cNvPr id="4" name="Google Shape;73;p13">
            <a:extLst>
              <a:ext uri="{FF2B5EF4-FFF2-40B4-BE49-F238E27FC236}">
                <a16:creationId xmlns:a16="http://schemas.microsoft.com/office/drawing/2014/main" id="{D241F2CF-3123-B96E-1D21-F6824D92352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803437" y="2530766"/>
            <a:ext cx="5268151" cy="3372069"/>
          </a:xfrm>
        </p:spPr>
        <p:txBody>
          <a:bodyPr lIns="121898" tIns="121898" rIns="121898" bIns="121898" anchor="b">
            <a:noAutofit/>
          </a:bodyPr>
          <a:lstStyle/>
          <a:p>
            <a:pPr lvl="0">
              <a:spcBef>
                <a:spcPts val="1600"/>
              </a:spcBef>
            </a:pPr>
            <a:r>
              <a:rPr lang="en-US" sz="2667" b="1">
                <a:solidFill>
                  <a:srgbClr val="FFFF00"/>
                </a:solidFill>
                <a:latin typeface="Arial" pitchFamily="34"/>
                <a:cs typeface="Arial" pitchFamily="34"/>
              </a:rPr>
              <a:t>Gita dasa-2506059</a:t>
            </a:r>
          </a:p>
          <a:p>
            <a:pPr lvl="0">
              <a:spcBef>
                <a:spcPts val="1600"/>
              </a:spcBef>
            </a:pPr>
            <a:r>
              <a:rPr lang="en-US" sz="2667" b="1">
                <a:solidFill>
                  <a:srgbClr val="FFFF00"/>
                </a:solidFill>
                <a:latin typeface="Arial" pitchFamily="34"/>
                <a:cs typeface="Arial" pitchFamily="34"/>
              </a:rPr>
              <a:t>Module :Community care and management of long-term conditions</a:t>
            </a:r>
          </a:p>
          <a:p>
            <a:pPr lvl="0">
              <a:spcBef>
                <a:spcPts val="1600"/>
              </a:spcBef>
            </a:pPr>
            <a:r>
              <a:rPr lang="en-US" sz="2667" b="1">
                <a:solidFill>
                  <a:srgbClr val="FFFF00"/>
                </a:solidFill>
                <a:latin typeface="Arial" pitchFamily="34"/>
                <a:cs typeface="Arial" pitchFamily="34"/>
              </a:rPr>
              <a:t> Module code:LCHS7003</a:t>
            </a:r>
          </a:p>
          <a:p>
            <a:pPr lvl="0">
              <a:spcBef>
                <a:spcPts val="1600"/>
              </a:spcBef>
            </a:pPr>
            <a:r>
              <a:rPr lang="en-US" sz="2667" b="1">
                <a:solidFill>
                  <a:srgbClr val="FFFF00"/>
                </a:solidFill>
                <a:latin typeface="Arial" pitchFamily="34"/>
                <a:cs typeface="Arial" pitchFamily="34"/>
              </a:rPr>
              <a:t>Lecturer Name :dr Aishat Bakre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A5BB728-8305-5DB2-FE6C-A5890AE8800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" y="1913025"/>
            <a:ext cx="6803437" cy="42573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D85EFC-3571-F3E1-E445-339CD7D976BF}"/>
              </a:ext>
            </a:extLst>
          </p:cNvPr>
          <p:cNvSpPr txBox="1"/>
          <p:nvPr/>
        </p:nvSpPr>
        <p:spPr>
          <a:xfrm>
            <a:off x="0" y="6249283"/>
            <a:ext cx="6803428" cy="5778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1219169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(Staff 2021)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0D516F8F-F876-C922-DA9B-FF67CE750F89}"/>
              </a:ext>
            </a:extLst>
          </p:cNvPr>
          <p:cNvSpPr txBox="1"/>
          <p:nvPr/>
        </p:nvSpPr>
        <p:spPr>
          <a:xfrm>
            <a:off x="331140" y="447937"/>
            <a:ext cx="11214146" cy="13707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Definition of Asthma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72CA2430-282D-9A49-5777-7AE769220A8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622816" y="1699833"/>
            <a:ext cx="5532074" cy="517645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Asthma is a chronic  lung disease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  <a:br>
              <a:rPr lang="en-KE" sz="1600">
                <a:latin typeface="Arial" pitchFamily="34"/>
                <a:ea typeface="Calibri" pitchFamily="34"/>
                <a:cs typeface="Arial" pitchFamily="34"/>
              </a:rPr>
            </a:b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It causes inflammation and narrowing of the airways (Cloutier et al., 2021).</a:t>
            </a:r>
            <a:br>
              <a:rPr lang="en-KE" sz="1600">
                <a:latin typeface="Arial" pitchFamily="34"/>
                <a:ea typeface="Calibri" pitchFamily="34"/>
                <a:cs typeface="Arial" pitchFamily="34"/>
              </a:rPr>
            </a:b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Leads to symptoms like coughing and wheezing (Frey et al., 2023).</a:t>
            </a:r>
            <a:endParaRPr lang="en-US" sz="1600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Symptoms include shortness of breath and chest tightness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  <a:br>
              <a:rPr lang="en-KE" sz="1600">
                <a:latin typeface="Arial" pitchFamily="34"/>
                <a:ea typeface="Calibri" pitchFamily="34"/>
                <a:cs typeface="Arial" pitchFamily="34"/>
              </a:rPr>
            </a:b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Asthma can affect people of all ages (Cloutier et al., 2020).</a:t>
            </a:r>
            <a:endParaRPr lang="en-US" sz="1600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It is commonly diagnosed in childhood or adulthood (Frey et al., 2023).</a:t>
            </a:r>
            <a:endParaRPr lang="en-US" sz="1600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The prevalence of asthma is increasing globally (Wang et al., 2023; Pate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Zahran, 2024).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48089F7E-2415-6E58-958E-EB3D053B3D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14500"/>
            <a:ext cx="6551648" cy="449537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4514B05D-B234-59F9-C70A-C4EC72954B4D}"/>
              </a:ext>
            </a:extLst>
          </p:cNvPr>
          <p:cNvSpPr txBox="1"/>
          <p:nvPr/>
        </p:nvSpPr>
        <p:spPr>
          <a:xfrm>
            <a:off x="0" y="6224540"/>
            <a:ext cx="6551648" cy="5778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(Yadav 2025)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897EE9F5-3F28-BA90-9884-0C5BB751714F}"/>
              </a:ext>
            </a:extLst>
          </p:cNvPr>
          <p:cNvSpPr txBox="1"/>
          <p:nvPr/>
        </p:nvSpPr>
        <p:spPr>
          <a:xfrm>
            <a:off x="331140" y="447937"/>
            <a:ext cx="11214146" cy="137073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Symptoms of Asthma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EBA1D83F-6268-E2BC-3417-F77D5261507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514405" y="1699833"/>
            <a:ext cx="5674546" cy="517645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It is characterized by coughing, especially at night (Frey et al., 2023).</a:t>
            </a:r>
            <a:endParaRPr lang="en-US" sz="1867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Wheezing when exhaling (Cloutier et al., 2020).</a:t>
            </a:r>
            <a:br>
              <a:rPr lang="en-KE" sz="1867">
                <a:latin typeface="Arial" pitchFamily="34"/>
                <a:ea typeface="Calibri" pitchFamily="34"/>
                <a:cs typeface="Arial" pitchFamily="34"/>
              </a:rPr>
            </a:b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Shortness of breath 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Tightness in the chest (Cloutier et al., 2021).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Symptoms can worsen at night 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  <a:endParaRPr lang="en-US" sz="1867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Triggered by allergens or exercise (Frey et al., 2023).</a:t>
            </a:r>
            <a:endParaRPr lang="en-US" sz="1867">
              <a:latin typeface="Arial" pitchFamily="34"/>
              <a:ea typeface="Calibri" pitchFamily="34"/>
              <a:cs typeface="Arial" pitchFamily="34"/>
            </a:endParaRP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Variable intensity, often intermittent (Cloutier et al., 2021).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AB90A73-DFCB-E63A-AAC8-7EABB5087B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81545"/>
            <a:ext cx="6514405" cy="44739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2824F77E-6449-91DA-F7C9-6B6155F2D5D6}"/>
              </a:ext>
            </a:extLst>
          </p:cNvPr>
          <p:cNvSpPr txBox="1"/>
          <p:nvPr/>
        </p:nvSpPr>
        <p:spPr>
          <a:xfrm>
            <a:off x="0" y="6250042"/>
            <a:ext cx="6096003" cy="48090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(Can 2023)</a:t>
            </a:r>
            <a:endParaRPr lang="en-KE" sz="32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7D1C5B7D-7374-32A1-C2E9-CEAB5C6A6A75}"/>
              </a:ext>
            </a:extLst>
          </p:cNvPr>
          <p:cNvSpPr txBox="1"/>
          <p:nvPr/>
        </p:nvSpPr>
        <p:spPr>
          <a:xfrm>
            <a:off x="0" y="265413"/>
            <a:ext cx="12188952" cy="14344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90000"/>
              </a:lnSpc>
              <a:spcBef>
                <a:spcPts val="0"/>
              </a:spcBef>
              <a:spcAft>
                <a:spcPts val="1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Aetiology</a:t>
            </a: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of </a:t>
            </a: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Asthma</a:t>
            </a:r>
            <a:endParaRPr lang="en-US" sz="5867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6123264F-143C-DF84-F4E9-9969AF73BFD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855168" y="1842808"/>
            <a:ext cx="6336828" cy="5015200"/>
          </a:xfrm>
        </p:spPr>
        <p:txBody>
          <a:bodyPr lIns="121916" tIns="60963" rIns="121916" bIns="60963">
            <a:noAutofit/>
          </a:bodyPr>
          <a:lstStyle/>
          <a:p>
            <a:pPr marL="0" lvl="0" indent="-380993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Modifiable Factors: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Smoking, allergens, and pollution worsen asthma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1" indent="-380993" algn="just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1219169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Poor air quality increases airway inflammation (Cloutier et al., 2020).</a:t>
            </a:r>
          </a:p>
          <a:p>
            <a:pPr marL="0" lvl="0" indent="-380993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Non-modifiable Factors: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Genetics and family history are key risk factors (Frey et al., 2023).</a:t>
            </a:r>
          </a:p>
          <a:p>
            <a:pPr marL="0" lvl="1" indent="-380993" algn="just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1219169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Age and gender affect prevalence, with children and the elderly more vulnerable (Cloutier et al., 2021).</a:t>
            </a:r>
          </a:p>
          <a:p>
            <a:pPr marL="0" lvl="0" indent="-380993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Viral Infections: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Respiratory infections in childhood can exacerbate asthma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0" indent="-380993" algn="just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Obesity: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Obesity worsens asthma by increasing inflammation and impairing lung function (Wang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Nurmagambetov, 2024).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9F59C82-D346-CD41-7545-6EBE48ABA1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4" y="1842808"/>
            <a:ext cx="5855168" cy="42428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112210A1-2B1C-F853-C7A1-0D9582467F50}"/>
              </a:ext>
            </a:extLst>
          </p:cNvPr>
          <p:cNvSpPr txBox="1"/>
          <p:nvPr/>
        </p:nvSpPr>
        <p:spPr>
          <a:xfrm>
            <a:off x="267626" y="6167472"/>
            <a:ext cx="5584487" cy="5778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(PACE Hospitals 2025)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92DBFCDA-B649-A96E-9554-93E3E9154C33}"/>
              </a:ext>
            </a:extLst>
          </p:cNvPr>
          <p:cNvSpPr txBox="1"/>
          <p:nvPr/>
        </p:nvSpPr>
        <p:spPr>
          <a:xfrm>
            <a:off x="150519" y="338026"/>
            <a:ext cx="11967264" cy="14344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Asthma Prevalence in the UK</a:t>
            </a:r>
          </a:p>
        </p:txBody>
      </p:sp>
      <p:sp>
        <p:nvSpPr>
          <p:cNvPr id="3" name="TextBox 22">
            <a:extLst>
              <a:ext uri="{FF2B5EF4-FFF2-40B4-BE49-F238E27FC236}">
                <a16:creationId xmlns:a16="http://schemas.microsoft.com/office/drawing/2014/main" id="{30C6D037-3CFA-DA8E-ABA5-EF346D112EAA}"/>
              </a:ext>
            </a:extLst>
          </p:cNvPr>
          <p:cNvSpPr txBox="1"/>
          <p:nvPr/>
        </p:nvSpPr>
        <p:spPr>
          <a:xfrm>
            <a:off x="5117631" y="1845048"/>
            <a:ext cx="7071320" cy="478028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itchFamily="2"/>
              <a:buChar char="§"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Asthma affects 8.3% of the </a:t>
            </a:r>
            <a:r>
              <a:rPr lang="en-US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UK</a:t>
            </a: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population (Pate</a:t>
            </a:r>
            <a:r>
              <a:rPr lang="en-US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and </a:t>
            </a: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Zahran, 2024).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itchFamily="2"/>
              <a:buChar char="§"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In the UK, approximately 5.4 million people are affected (Swed et al., 2024).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itchFamily="2"/>
              <a:buChar char="§"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Higher prevalence in children and the elderly (Ojo et al., 2023).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itchFamily="2"/>
              <a:buChar char="§"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Increased prevalence in high-income countries (Wang </a:t>
            </a:r>
            <a:r>
              <a:rPr lang="en-US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Nurmagambetov, 2024).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itchFamily="2"/>
              <a:buChar char="§"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Rates have remained steady, but childhood asthma rates are stabilizing (Frey et al., 2023).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000"/>
              <a:buFont typeface="Wingdings" pitchFamily="2"/>
              <a:buChar char="§"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Global disparities in prevalence rates due to socioeconomic factors (Perez </a:t>
            </a:r>
            <a:r>
              <a:rPr lang="en-US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3267881F-7FDC-DA4A-FF43-CD6864420D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99877"/>
            <a:ext cx="5117631" cy="431099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4B81F76D-868C-1A81-678C-B1E64C4CA2AE}"/>
              </a:ext>
            </a:extLst>
          </p:cNvPr>
          <p:cNvSpPr txBox="1"/>
          <p:nvPr/>
        </p:nvSpPr>
        <p:spPr>
          <a:xfrm>
            <a:off x="153454" y="6273753"/>
            <a:ext cx="496417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 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(O’Dwyer 2023)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6D00B2A6-FE92-1344-86B4-04905DC02615}"/>
              </a:ext>
            </a:extLst>
          </p:cNvPr>
          <p:cNvSpPr txBox="1"/>
          <p:nvPr/>
        </p:nvSpPr>
        <p:spPr>
          <a:xfrm>
            <a:off x="0" y="265413"/>
            <a:ext cx="12188952" cy="143441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07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Asthma Prevalence Worldwide</a:t>
            </a:r>
            <a:endParaRPr lang="en-US" sz="12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462EDFE3-BD92-252A-18B5-134BD959D1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283202" y="1702932"/>
            <a:ext cx="6905749" cy="4878772"/>
          </a:xfrm>
        </p:spPr>
        <p:txBody>
          <a:bodyPr lIns="121916" tIns="60963" rIns="121916" bIns="60963" anchor="ctr">
            <a:spAutoFit/>
          </a:bodyPr>
          <a:lstStyle/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Asthma </a:t>
            </a:r>
            <a:r>
              <a:rPr lang="en-US" sz="1600">
                <a:latin typeface="Arial" pitchFamily="34"/>
                <a:cs typeface="Arial" pitchFamily="34"/>
              </a:rPr>
              <a:t>is  estimated to </a:t>
            </a:r>
            <a:r>
              <a:rPr lang="en-KE" sz="1600">
                <a:latin typeface="Arial" pitchFamily="34"/>
                <a:cs typeface="Arial" pitchFamily="34"/>
              </a:rPr>
              <a:t>affects </a:t>
            </a:r>
            <a:r>
              <a:rPr lang="en-US" sz="1600">
                <a:solidFill>
                  <a:srgbClr val="3C4245"/>
                </a:solidFill>
                <a:latin typeface="Arial" pitchFamily="34"/>
                <a:cs typeface="Arial" pitchFamily="34"/>
              </a:rPr>
              <a:t>262 million people</a:t>
            </a:r>
            <a:r>
              <a:rPr lang="en-KE" sz="1600">
                <a:latin typeface="Arial" pitchFamily="34"/>
                <a:cs typeface="Arial" pitchFamily="34"/>
              </a:rPr>
              <a:t>of the global population (Pate </a:t>
            </a:r>
            <a:r>
              <a:rPr lang="en-US" sz="1600">
                <a:latin typeface="Arial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cs typeface="Arial" pitchFamily="34"/>
              </a:rPr>
              <a:t> Zahran, 2024).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cs typeface="Arial" pitchFamily="34"/>
              </a:rPr>
              <a:t>Rising rates</a:t>
            </a:r>
            <a:r>
              <a:rPr lang="en-KE" sz="1600">
                <a:latin typeface="Arial" pitchFamily="34"/>
                <a:cs typeface="Arial" pitchFamily="34"/>
              </a:rPr>
              <a:t> are observed in both developed and developing nations (Wang et al.,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cs typeface="Arial" pitchFamily="34"/>
              </a:rPr>
              <a:t>Higher rates</a:t>
            </a:r>
            <a:r>
              <a:rPr lang="en-KE" sz="1600">
                <a:latin typeface="Arial" pitchFamily="34"/>
                <a:cs typeface="Arial" pitchFamily="34"/>
              </a:rPr>
              <a:t> are seen in children and the elderly (Frey et al.,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cs typeface="Arial" pitchFamily="34"/>
              </a:rPr>
              <a:t>Greater prevalence</a:t>
            </a:r>
            <a:r>
              <a:rPr lang="en-KE" sz="1600">
                <a:latin typeface="Arial" pitchFamily="34"/>
                <a:cs typeface="Arial" pitchFamily="34"/>
              </a:rPr>
              <a:t> in high-income countries due to factors like lifestyle and environmental conditions (Pate </a:t>
            </a:r>
            <a:r>
              <a:rPr lang="en-US" sz="1600">
                <a:latin typeface="Arial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cs typeface="Arial" pitchFamily="34"/>
              </a:rPr>
              <a:t> Zahran, 2024).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cs typeface="Arial" pitchFamily="34"/>
              </a:rPr>
              <a:t>Socioeconomic factors</a:t>
            </a:r>
            <a:r>
              <a:rPr lang="en-KE" sz="1600">
                <a:latin typeface="Arial" pitchFamily="34"/>
                <a:cs typeface="Arial" pitchFamily="34"/>
              </a:rPr>
              <a:t> significantly influence asthma rates (Perez </a:t>
            </a:r>
            <a:r>
              <a:rPr lang="en-US" sz="1600">
                <a:latin typeface="Arial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cs typeface="Arial" pitchFamily="34"/>
              </a:rPr>
              <a:t> Coutinho, 2021).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cs typeface="Arial" pitchFamily="34"/>
              </a:rPr>
              <a:t>Urbanization and pollution</a:t>
            </a:r>
            <a:r>
              <a:rPr lang="en-KE" sz="1600">
                <a:latin typeface="Arial" pitchFamily="34"/>
                <a:cs typeface="Arial" pitchFamily="34"/>
              </a:rPr>
              <a:t> are key contributors to increased asthma prevalence (Wang </a:t>
            </a:r>
            <a:r>
              <a:rPr lang="en-US" sz="1600">
                <a:latin typeface="Arial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cs typeface="Arial" pitchFamily="34"/>
              </a:rPr>
              <a:t> Nurmagambetov, 2024).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In some regions, asthma </a:t>
            </a:r>
            <a:r>
              <a:rPr lang="en-KE" sz="1600" b="1">
                <a:latin typeface="Arial" pitchFamily="34"/>
                <a:cs typeface="Arial" pitchFamily="34"/>
              </a:rPr>
              <a:t>prevalence has stabilized</a:t>
            </a:r>
            <a:r>
              <a:rPr lang="en-KE" sz="1600">
                <a:latin typeface="Arial" pitchFamily="34"/>
                <a:cs typeface="Arial" pitchFamily="34"/>
              </a:rPr>
              <a:t>, possibly due to improved management strategies (Wang et al., 2023).</a:t>
            </a:r>
          </a:p>
        </p:txBody>
      </p:sp>
      <p:pic>
        <p:nvPicPr>
          <p:cNvPr id="4" name="Picture 6">
            <a:extLst>
              <a:ext uri="{FF2B5EF4-FFF2-40B4-BE49-F238E27FC236}">
                <a16:creationId xmlns:a16="http://schemas.microsoft.com/office/drawing/2014/main" id="{38BDA6BE-A644-9A3E-8952-0900079164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81545"/>
            <a:ext cx="5283202" cy="45414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2">
            <a:extLst>
              <a:ext uri="{FF2B5EF4-FFF2-40B4-BE49-F238E27FC236}">
                <a16:creationId xmlns:a16="http://schemas.microsoft.com/office/drawing/2014/main" id="{93DDAFE1-1DD1-52B1-6C60-2C39E46F3672}"/>
              </a:ext>
            </a:extLst>
          </p:cNvPr>
          <p:cNvSpPr txBox="1"/>
          <p:nvPr/>
        </p:nvSpPr>
        <p:spPr>
          <a:xfrm>
            <a:off x="0" y="6350727"/>
            <a:ext cx="528319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(to 2009)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0679E6B3-D109-DC68-679A-988CCED8E86C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Economic and Social Burden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1EA4DEF6-EEEB-1615-2596-C5B4E3DD9CC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72478" y="1882713"/>
            <a:ext cx="7119527" cy="4993574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50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Asthma costs the UK over £1 billion annually (Dubin et al., 2024).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Global annual cost exceeds $56 billion (Wang et al., 2023).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Asthma exacerbations lead to increased hospital admissions (Rayner et al., 2024).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Patients experience reduced productivity due to frequent absenteeism (Sinyor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Higher economic burden in low-income countries due to limited healthcare access (Perez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Affects quality of life due to chronic symptoms and exacerbations (Kim et al., 2025).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6F315D58-9C94-2617-7153-15C938BCBA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44" y="1882713"/>
            <a:ext cx="5072478" cy="44645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5F621EB8-5EB5-31D2-5625-EF8B347690E9}"/>
              </a:ext>
            </a:extLst>
          </p:cNvPr>
          <p:cNvSpPr txBox="1"/>
          <p:nvPr/>
        </p:nvSpPr>
        <p:spPr>
          <a:xfrm>
            <a:off x="-37106" y="6365559"/>
            <a:ext cx="510653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US" sz="24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Cost of Asthma on Society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2025)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6D6FE488-9F59-306C-BDEC-B29B24976459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Diagnosis</a:t>
            </a: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of Asthma</a:t>
            </a:r>
            <a:endParaRPr lang="en-KE" sz="6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5339C5E-18B8-42B9-5706-D300F70BB5B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923855" y="1755327"/>
            <a:ext cx="5265096" cy="5248107"/>
          </a:xfrm>
        </p:spPr>
        <p:txBody>
          <a:bodyPr lIns="121916" tIns="60963" rIns="121916" bIns="60963" anchor="ctr">
            <a:spAutoFit/>
          </a:bodyPr>
          <a:lstStyle/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Clinical history and physical exam (Cloutier et al., 2020).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Spirometry measures lung function (Cloutier et al., 2021).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Peak flow tracks symptom variations (Cloutier et al., 2020).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Identify triggers and comorbidities (Sinyor </a:t>
            </a:r>
            <a:r>
              <a:rPr lang="en-US" sz="1600">
                <a:latin typeface="Arial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cs typeface="Arial" pitchFamily="34"/>
              </a:rPr>
              <a:t> Perez,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Allergy testing identifies sensitivities (Frey et al.,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Family history of asthma supports diagnosis (Sinyor </a:t>
            </a:r>
            <a:r>
              <a:rPr lang="en-US" sz="1600">
                <a:latin typeface="Arial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cs typeface="Arial" pitchFamily="34"/>
              </a:rPr>
              <a:t> Perez,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cs typeface="Arial" pitchFamily="34"/>
              </a:rPr>
              <a:t>Diagnostic criteria: </a:t>
            </a:r>
            <a:r>
              <a:rPr lang="en-KE" sz="1600">
                <a:latin typeface="Arial" pitchFamily="34"/>
                <a:cs typeface="Arial" pitchFamily="34"/>
              </a:rPr>
              <a:t>reduced FEV1/FVC ratio (Cloutier et al., 2020).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738965B-28E4-C8D2-B197-0FE3C0F500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55291"/>
            <a:ext cx="6923845" cy="454053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2">
            <a:extLst>
              <a:ext uri="{FF2B5EF4-FFF2-40B4-BE49-F238E27FC236}">
                <a16:creationId xmlns:a16="http://schemas.microsoft.com/office/drawing/2014/main" id="{BF6BE34C-25A8-B9E7-BF3F-D4A11331559B}"/>
              </a:ext>
            </a:extLst>
          </p:cNvPr>
          <p:cNvSpPr txBox="1"/>
          <p:nvPr/>
        </p:nvSpPr>
        <p:spPr>
          <a:xfrm>
            <a:off x="0" y="6295826"/>
            <a:ext cx="692384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(StoryMD 2025)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354AAFDD-0762-05EF-C19C-675C8A62EA17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Initial Assessment (NICE Guidelines)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9FE35B1-B804-E227-C732-D2D2CE561A8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539078" y="1758345"/>
            <a:ext cx="6652918" cy="5242072"/>
          </a:xfrm>
        </p:spPr>
        <p:txBody>
          <a:bodyPr lIns="121916" tIns="60963" rIns="121916" bIns="60963" anchor="ctr">
            <a:spAutoFit/>
          </a:bodyPr>
          <a:lstStyle/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Identify symptoms and triggers (Cloutier et al., 2021).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Measure lung function with spirometry (Cloutier et al., 2020).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Assess comorbidities like allergies or rhinitis (Sinyor </a:t>
            </a:r>
            <a:r>
              <a:rPr lang="en-US" sz="1867">
                <a:latin typeface="Arial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cs typeface="Arial" pitchFamily="34"/>
              </a:rPr>
              <a:t> Perez,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Use peak flow monitoring to assess control (Cloutier et al., 2020).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Refer to specialist if required (Frey et al., 2023).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Follow </a:t>
            </a:r>
            <a:r>
              <a:rPr lang="en-US" sz="1867">
                <a:solidFill>
                  <a:srgbClr val="0A0A0A"/>
                </a:solidFill>
                <a:latin typeface="Arial" pitchFamily="34"/>
                <a:cs typeface="Arial" pitchFamily="34"/>
              </a:rPr>
              <a:t>National Institute for Health and Care Excellence</a:t>
            </a:r>
            <a:r>
              <a:rPr lang="en-KE" sz="1867">
                <a:latin typeface="Arial" pitchFamily="34"/>
                <a:cs typeface="Arial" pitchFamily="34"/>
              </a:rPr>
              <a:t> </a:t>
            </a:r>
            <a:r>
              <a:rPr lang="en-US" sz="1867">
                <a:latin typeface="Arial" pitchFamily="34"/>
                <a:cs typeface="Arial" pitchFamily="34"/>
              </a:rPr>
              <a:t>(NICE)</a:t>
            </a:r>
            <a:r>
              <a:rPr lang="en-KE" sz="1867">
                <a:latin typeface="Arial" pitchFamily="34"/>
                <a:cs typeface="Arial" pitchFamily="34"/>
              </a:rPr>
              <a:t>guidance for treatment escalation (Dubin et al., 2024).</a:t>
            </a:r>
          </a:p>
          <a:p>
            <a:pPr marL="0" lvl="0" indent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cs typeface="Arial" pitchFamily="34"/>
              </a:rPr>
              <a:t>Ensure patient education and self-management (Sinyor </a:t>
            </a:r>
            <a:r>
              <a:rPr lang="en-US" sz="1867">
                <a:latin typeface="Arial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cs typeface="Arial" pitchFamily="34"/>
              </a:rPr>
              <a:t> Perez, 2023).</a:t>
            </a:r>
          </a:p>
        </p:txBody>
      </p:sp>
      <p:pic>
        <p:nvPicPr>
          <p:cNvPr id="4" name="Picture 3" descr="Consensus Guidelines for Inpatient Management of Asthma - UCSF Pediatrics">
            <a:extLst>
              <a:ext uri="{FF2B5EF4-FFF2-40B4-BE49-F238E27FC236}">
                <a16:creationId xmlns:a16="http://schemas.microsoft.com/office/drawing/2014/main" id="{5EE47304-FA2F-8206-8B0C-F13FB747CA3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1699833"/>
            <a:ext cx="5536033" cy="45414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D260E856-1DE2-BA3B-7442-E8646725CE25}"/>
              </a:ext>
            </a:extLst>
          </p:cNvPr>
          <p:cNvSpPr txBox="1"/>
          <p:nvPr/>
        </p:nvSpPr>
        <p:spPr>
          <a:xfrm>
            <a:off x="-37106" y="6092107"/>
            <a:ext cx="5573139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(UCSF Benioff Children’s Hospital 2023)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29E70503-2FB0-7D8E-04AC-6EEF1D67648D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Management of Asthma (NICE Guidelines)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06C50F28-8877-EBDE-12C1-06C4A00D38A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876796" y="1755337"/>
            <a:ext cx="7315200" cy="5248107"/>
          </a:xfrm>
        </p:spPr>
        <p:txBody>
          <a:bodyPr lIns="121916" tIns="60963" rIns="121916" bIns="60963" anchor="ctr">
            <a:spAutoFit/>
          </a:bodyPr>
          <a:lstStyle/>
          <a:p>
            <a:pPr lvl="0" defTabSz="1219169" hangingPunc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cs typeface="Arial" pitchFamily="34"/>
              </a:rPr>
              <a:t>Inhaled corticosteroids (ICS) are first-line treatment</a:t>
            </a:r>
            <a:r>
              <a:rPr lang="en-US" sz="1600">
                <a:latin typeface="Arial" pitchFamily="34"/>
                <a:cs typeface="Arial" pitchFamily="34"/>
              </a:rPr>
              <a:t>for asthma, reducing inflammation</a:t>
            </a:r>
            <a:r>
              <a:rPr lang="en-KE" sz="1600">
                <a:latin typeface="Arial" pitchFamily="34"/>
                <a:cs typeface="Arial" pitchFamily="34"/>
              </a:rPr>
              <a:t> (Cloutier et al., 2021).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The </a:t>
            </a: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stepwise approach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adjusts treatment based on asthma control (Dubin et al., 2024).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Biologics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are used for severe asthma to target inflammation (Arteaga-Badillo et al., 2020).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LABAs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and </a:t>
            </a: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LTRAs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are add-on therapies for uncontrolled asthma (Cloutier et al., 2021).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Self-management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helps patients track and manage symptoms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Education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improves patient adherence to treatment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Regular follow-ups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ensure treatment is adjusted as needed (Cloutier et al., 2020).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DC0D16-F9F7-615E-9DD9-B3B52DDAE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120283"/>
            <a:ext cx="4873752" cy="401512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5">
            <a:extLst>
              <a:ext uri="{FF2B5EF4-FFF2-40B4-BE49-F238E27FC236}">
                <a16:creationId xmlns:a16="http://schemas.microsoft.com/office/drawing/2014/main" id="{687A0EE5-ED61-F0AD-9597-1087CF6CCFE1}"/>
              </a:ext>
            </a:extLst>
          </p:cNvPr>
          <p:cNvSpPr txBox="1"/>
          <p:nvPr/>
        </p:nvSpPr>
        <p:spPr>
          <a:xfrm>
            <a:off x="0" y="6227438"/>
            <a:ext cx="4873752" cy="470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1219169" rtl="0" fontAlgn="auto" hangingPunc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(Clinical Pharmacist Solutions</a:t>
            </a:r>
            <a:r>
              <a:rPr lang="en-US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,2020</a:t>
            </a:r>
            <a:r>
              <a:rPr lang="en-KE" sz="1867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)</a:t>
            </a:r>
          </a:p>
        </p:txBody>
      </p:sp>
    </p:spTree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ED3B936C-F826-2F34-1F56-5B8556CA4F30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House of Care Model for Asthma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C9B77B22-E841-C9D9-324A-7101175932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358457" y="1882713"/>
            <a:ext cx="6833539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Patient-cantered approach to care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Care focuses on the patient’s preferences and needs (Perez and Coutinho, 2021).</a:t>
            </a:r>
          </a:p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Focus on self-management and empowerment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Patients are educated and empowered to manage their condition (Sinyor and Perez, 2023).</a:t>
            </a:r>
          </a:p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Multidisciplinary team collaboration for comprehensive care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Healthcare providers work together for a complete care plan (Cloutier et al., 2021).</a:t>
            </a:r>
          </a:p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Regular reviews of care plans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Care plans are regularly reviewed and updated (Dubin et al., 2024).</a:t>
            </a:r>
          </a:p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Continuous monitoring of asthma control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Asthma control is monitored regularly through tools like peak flow meters (Arteaga-Badillo et al., 2020).</a:t>
            </a:r>
          </a:p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Utilizes smart inhalers and apps for tracking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Smart inhalers and apps track medication use and symptoms (Cloutier et al., 2020).</a:t>
            </a:r>
          </a:p>
          <a:p>
            <a:pPr marL="0" lvl="0" indent="-2285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00" b="1">
                <a:latin typeface="Arial" pitchFamily="34"/>
                <a:ea typeface="Calibri" pitchFamily="34"/>
                <a:cs typeface="Arial" pitchFamily="34"/>
              </a:rPr>
              <a:t>Personalizes treatment based on asthma severity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: Treatment is tailored to the severity of the asthma (Sinyor and Perez,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tabLst>
                <a:tab pos="609584" algn="l"/>
              </a:tabLst>
            </a:pPr>
            <a:endParaRPr lang="en-KE" sz="3733">
              <a:latin typeface="Times New Roman" pitchFamily="18"/>
              <a:ea typeface="Calibri" pitchFamily="34"/>
              <a:cs typeface="Times New Roman" pitchFamily="18"/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6355F2F3-5C1B-6221-D9B7-C743F7364C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37" y="1882713"/>
            <a:ext cx="5290974" cy="431541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F75B775C-6940-851C-555A-F4C3B69EB791}"/>
              </a:ext>
            </a:extLst>
          </p:cNvPr>
          <p:cNvSpPr txBox="1"/>
          <p:nvPr/>
        </p:nvSpPr>
        <p:spPr>
          <a:xfrm>
            <a:off x="0" y="6340723"/>
            <a:ext cx="5355412" cy="5778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(author 2025)</a:t>
            </a:r>
          </a:p>
        </p:txBody>
      </p:sp>
    </p:spTree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1989E076-A177-01AD-2DC0-09787076E6F9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Comprehensive Asthma Care</a:t>
            </a:r>
            <a:endParaRPr lang="en-KE" sz="4267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96C7422A-5881-8A91-E37F-00DBF05CC1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952061" y="1882713"/>
            <a:ext cx="7239935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Symbol" pitchFamily="18"/>
              <a:buChar char="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Multidisciplinary Approach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Involves collaboration among healthcare providers including doctors, nurses, pharmacists, and respiratory therapist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(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Dubin et al., 2024)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Symbol" pitchFamily="18"/>
              <a:buChar char="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Patient-Centered Care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Treatment is tailored to the individual needs and preferences of the patient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(Perez and Coutinho, 2021)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Symbol" pitchFamily="18"/>
              <a:buChar char="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Continuous Monitoring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Utilizes technology like smart inhalers and apps to track symptoms and medication use.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Symbol" pitchFamily="18"/>
              <a:buChar char="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Education and Empowerment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Patients are educated on how to manage their asthma and empowered to make informed decisions about their care.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Symbol" pitchFamily="18"/>
              <a:buChar char="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Personalized Treatment Plans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Treatment is adjusted based on asthma severity, comorbidities, and lifestyle factors.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Symbol" pitchFamily="18"/>
              <a:buChar char=""/>
              <a:tabLst>
                <a:tab pos="609584" algn="l"/>
              </a:tabLst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Regular Follow-ups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Ensures treatment plans are adjusted as needed and that patients are adhering to their care plan.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E433B5F-DF28-2550-FBA1-C1F5178121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19289"/>
            <a:ext cx="4949007" cy="40276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1F9280AD-9B29-4811-3D2C-E2C9B5FD2055}"/>
              </a:ext>
            </a:extLst>
          </p:cNvPr>
          <p:cNvSpPr txBox="1"/>
          <p:nvPr/>
        </p:nvSpPr>
        <p:spPr>
          <a:xfrm>
            <a:off x="-3044" y="6051087"/>
            <a:ext cx="4949007" cy="830997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</a:t>
            </a:r>
            <a:r>
              <a:rPr lang="en-US" sz="16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What is Personalised Care? The Comprehensive Model and the Six Components - Happy Healthy Lives</a:t>
            </a:r>
            <a:r>
              <a: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 2024)</a:t>
            </a:r>
            <a:endParaRPr lang="en-KE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E6632BDD-62D7-439E-A51F-F9C4294DBDDB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Framework for Asthma Care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0FBF5E7A-9DDC-9976-3893-B28E4C9E92E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66073" y="1882713"/>
            <a:ext cx="7525923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Holistic, patient-centered care approach (Perez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Focus on asthma education and self-care 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Regular follow-up and adjustment of treatment (Dubin et al., 2024).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Multidisciplinary collaboration for better outcomes (Cloutier et al., 2021).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Encourage self-monitoring using peak flow meters (Cloutier et al., 2020).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Address comorbidities to optimize care 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Empower patients through goal-setting (Rayner et al., 2024).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endParaRPr lang="en-KE" sz="1467">
              <a:latin typeface="Arial" pitchFamily="34"/>
              <a:ea typeface="Calibri" pitchFamily="34"/>
              <a:cs typeface="Arial" pitchFamily="34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0D82FA0-94D1-EDE1-94A2-75BCA54F37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82713"/>
            <a:ext cx="4663028" cy="421005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47F98735-DDD1-F760-2D32-82B64DBB5A98}"/>
              </a:ext>
            </a:extLst>
          </p:cNvPr>
          <p:cNvSpPr txBox="1"/>
          <p:nvPr/>
        </p:nvSpPr>
        <p:spPr>
          <a:xfrm>
            <a:off x="112891" y="6096615"/>
            <a:ext cx="4550136" cy="5778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(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Lu et al., 2021)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6252A9A4-D5AD-C7D3-9281-8C523B05FFAE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Treatment Options in the UK (NICE, NHS)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D98ED742-9EA5-41E6-6D93-C6025DEF8D9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41337" y="1882713"/>
            <a:ext cx="7450668" cy="4993574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First-line treatment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Inhaled corticosteroids (ICS) are the primary treatment for asthma to reduce inflammation (Cloutier et al., 2021).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Add-on treatment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Long-acting beta-agonists (LABAs) are used when ICS alone is insufficient (Rayner et al., 2024).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Biologics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Biologics are prescribed for severe asthma to target immune responses (Arteaga-Badillo et al., 2020).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Leukotriene receptor antagonists (LTRAs)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LTRAs are used as add-on therapy for asthma management (Cloutier et al., 2021).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Step-up therapy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Step-up therapy is used when symptoms persist despite current treatment (Dubin et al., 2024).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Personalized asthma action plans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Asthma action plans help patients manage symptoms and adjust medications (Sinyor and Perez, 2023).</a:t>
            </a:r>
          </a:p>
          <a:p>
            <a:pPr lvl="0">
              <a:lnSpc>
                <a:spcPct val="150000"/>
              </a:lnSpc>
              <a:spcAft>
                <a:spcPts val="1065"/>
              </a:spcAft>
            </a:pPr>
            <a:r>
              <a:rPr lang="en-KE" sz="1067" b="1">
                <a:latin typeface="Arial" pitchFamily="34"/>
                <a:ea typeface="Calibri" pitchFamily="34"/>
                <a:cs typeface="Arial" pitchFamily="34"/>
              </a:rPr>
              <a:t>Regular check-ups</a:t>
            </a:r>
            <a:r>
              <a:rPr lang="en-KE" sz="1067">
                <a:latin typeface="Arial" pitchFamily="34"/>
                <a:ea typeface="Calibri" pitchFamily="34"/>
                <a:cs typeface="Arial" pitchFamily="34"/>
              </a:rPr>
              <a:t>: Regular check-ups ensure proper medication adjustments and asthma control (Cloutier et al., 2020).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  <a:tabLst>
                <a:tab pos="609584" algn="l"/>
              </a:tabLst>
            </a:pPr>
            <a:endParaRPr lang="en-KE" sz="1200">
              <a:latin typeface="Arial" pitchFamily="34"/>
              <a:ea typeface="Calibri" pitchFamily="34"/>
              <a:cs typeface="Arial" pitchFamily="34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3970F3C4-23E1-0D51-A116-A7B4D51550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44" y="1846137"/>
            <a:ext cx="4741337" cy="415308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5FAAF313-A284-9901-3C18-6843BE84F9DA}"/>
              </a:ext>
            </a:extLst>
          </p:cNvPr>
          <p:cNvSpPr txBox="1"/>
          <p:nvPr/>
        </p:nvSpPr>
        <p:spPr>
          <a:xfrm>
            <a:off x="-6099" y="5992867"/>
            <a:ext cx="4735238" cy="78534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1219169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source </a:t>
            </a:r>
            <a:r>
              <a:rPr lang="en-US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(Your child’s asthma medication  West Yorkshire Healthier Together 2017)</a:t>
            </a:r>
            <a:endParaRPr lang="en-KE" sz="1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59323DF0-B815-FE9B-3732-5AA970727072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Comorbidities in Asthma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2D825B85-E3BE-B5E8-EE5D-FCDA2665124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62784" y="1882713"/>
            <a:ext cx="7029212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Asthma commonly coexists with allergic rhinitis, obesity, and GERD (Kim et al., 2025; Jaun et al., 2025).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Obesity exacerbates asthma symptoms and worsens lung function (Wang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Nurmagambetov, 2024).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GERD is prevalent in asthmatic patients and can worsen symptoms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 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Rhinitis often co-occurs with asthma, increasing the burden of disease (Frey et al.,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The presence of comorbidities increases healthcare costs and treatment complexity (Sunjaya et al., 2021).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Managing comorbidities is essential for improving asthma control (Perez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0C3CF9C9-9FAE-3911-0FE1-DF45A3D05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82713"/>
            <a:ext cx="5159739" cy="420986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C81BEEF9-8D91-3901-29BF-A743D41E56F8}"/>
              </a:ext>
            </a:extLst>
          </p:cNvPr>
          <p:cNvSpPr txBox="1"/>
          <p:nvPr/>
        </p:nvSpPr>
        <p:spPr>
          <a:xfrm>
            <a:off x="112891" y="6229066"/>
            <a:ext cx="5046847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(Maule et al. 2023)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E3A8DDA9-7D3B-DABD-C052-2507A6F3D846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Prevention of Asthma Exacerbations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31CC82BA-74DE-49D4-5A4B-99C5B5C6265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057418" y="1718121"/>
            <a:ext cx="7134578" cy="5158166"/>
          </a:xfrm>
        </p:spPr>
        <p:txBody>
          <a:bodyPr lIns="121916" tIns="60963" rIns="121916" bIns="60963">
            <a:noAutofit/>
          </a:bodyPr>
          <a:lstStyle/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Early detection of triggers reduces the frequency of exacerbations (Cloutier et al., 2021).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Allergen avoidance and air quality improvement are essential (Frey et al.,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Smoking cessation significantly lowers asthma exacerbation risk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Regular physical activity improves lung function and reduces asthma attacks (Perez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Annual flu and pneumococcal vaccinations are recommended for asthmatic patients (Dubin et al., 2024).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The use of peak flow meters can help track asthma control and prevent attacks (Rayner et al., 2024).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endParaRPr lang="en-KE" sz="1400"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705281-15AD-5F79-1EEF-E20141B550D6}"/>
              </a:ext>
            </a:extLst>
          </p:cNvPr>
          <p:cNvSpPr txBox="1"/>
          <p:nvPr/>
        </p:nvSpPr>
        <p:spPr>
          <a:xfrm>
            <a:off x="0" y="5969038"/>
            <a:ext cx="5054373" cy="57784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609584" algn="l"/>
              </a:tabLs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(Chhabra Healthcare 2022)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C6C830-D9FD-AF0E-DF51-0D2838FBDC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63082"/>
            <a:ext cx="5054373" cy="435654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B32A6561-601E-F21E-C934-16AEFF3F80E5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Skills in Asthma Care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9A80B18D-55A0-4390-F615-D614C46955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56388" y="1882713"/>
            <a:ext cx="7435617" cy="4993574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endParaRPr lang="en-KE" sz="1867">
              <a:latin typeface="Arial" pitchFamily="34"/>
              <a:cs typeface="Arial" pitchFamily="34"/>
            </a:endParaRPr>
          </a:p>
          <a:p>
            <a:pPr marL="380993" lvl="1" indent="-380993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Education and Self-management: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Teaching patients about asthma triggers and the importance of adherence to treatment plans.</a:t>
            </a:r>
          </a:p>
          <a:p>
            <a:pPr marL="380993" lvl="1" indent="-380993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Monitoring: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Regularly assessing asthma symptoms and control, including peak flow and symptom tracking(Cloutier et al., 2020).</a:t>
            </a:r>
          </a:p>
          <a:p>
            <a:pPr marL="380993" lvl="1" indent="-380993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Communication: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Effectively communicating with patients to ensure they understand their condition and treatment options.</a:t>
            </a:r>
          </a:p>
          <a:p>
            <a:pPr marL="380993" lvl="1" indent="-380993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Technical Skills: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Demonstrating the correct use of inhalers, smart devices, and other asthma management tools(Sinyor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FF067D5B-79AE-150A-8483-7E312932C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82713"/>
            <a:ext cx="4060950" cy="429713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6D6B7940-0002-FC79-9858-806CD6F7C0BD}"/>
              </a:ext>
            </a:extLst>
          </p:cNvPr>
          <p:cNvSpPr txBox="1"/>
          <p:nvPr/>
        </p:nvSpPr>
        <p:spPr>
          <a:xfrm>
            <a:off x="0" y="6330208"/>
            <a:ext cx="4060950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(Plaza et al. 2018)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3B10E2F1-EC8F-4A58-C4F7-F04A15649BBA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Values in Asthma Care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84FDD5F3-899A-FE1E-344D-D6C8A13B768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635971" y="1882713"/>
            <a:ext cx="7552980" cy="4993574"/>
          </a:xfrm>
        </p:spPr>
        <p:txBody>
          <a:bodyPr lIns="121916" tIns="60963" rIns="121916" bIns="60963">
            <a:noAutofit/>
          </a:bodyPr>
          <a:lstStyle/>
          <a:p>
            <a:pPr lvl="0">
              <a:buFont typeface="Wingdings" pitchFamily="2"/>
              <a:buChar char="§"/>
            </a:pPr>
            <a:endParaRPr lang="en-KE" sz="1867">
              <a:latin typeface="Arial" pitchFamily="34"/>
              <a:cs typeface="Arial" pitchFamily="34"/>
            </a:endParaRP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Patient-centered Care: Putting the patient’s needs and preferences at the center of the treatment plan.</a:t>
            </a: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Empowerment: Promoting patient autonomy in managing their asthma through education and self-monitoring(Perez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Coutinho, 2021.</a:t>
            </a: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Collaboration: Working together as a multidisciplinary team to provide holistic care.</a:t>
            </a: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Compassion: Showing empathy and understanding towards patients’ challenges in managing asthma(Sinyor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BD5784AD-6075-E0B4-EBD5-A1BF95F4F0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18121"/>
            <a:ext cx="4617875" cy="446382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8427EF-6FBB-96EF-0F72-CD5412EF1906}"/>
              </a:ext>
            </a:extLst>
          </p:cNvPr>
          <p:cNvSpPr txBox="1"/>
          <p:nvPr/>
        </p:nvSpPr>
        <p:spPr>
          <a:xfrm>
            <a:off x="0" y="6302392"/>
            <a:ext cx="4635971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(Roques 2023)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D450E16E-05A8-6624-B8A5-53018C86FB05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Behaviors in Asthma Care</a:t>
            </a:r>
            <a:endParaRPr lang="en-KE" sz="6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0F40C90F-F9CD-8993-EFCA-D2BB555204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63995" y="1882713"/>
            <a:ext cx="8128001" cy="4993574"/>
          </a:xfrm>
        </p:spPr>
        <p:txBody>
          <a:bodyPr lIns="121916" tIns="60963" rIns="121916" bIns="60963">
            <a:noAutofit/>
          </a:bodyPr>
          <a:lstStyle/>
          <a:p>
            <a:pPr lvl="0">
              <a:buFont typeface="Wingdings" pitchFamily="2"/>
              <a:buChar char="§"/>
            </a:pPr>
            <a:endParaRPr lang="en-KE" sz="2133">
              <a:latin typeface="Arial" pitchFamily="34"/>
              <a:cs typeface="Arial" pitchFamily="34"/>
            </a:endParaRP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Adherence to Treatment Plans: Encouraging patients to follow prescribed treatments and medications.</a:t>
            </a: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Active Participation: Involving patients in decision-making about their care.</a:t>
            </a: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Proactive Management: Monitoring for early signs of asthma exacerbations and taking steps to prevent them(Dubin et al., 2024)..</a:t>
            </a:r>
          </a:p>
          <a:p>
            <a:pPr marL="990578" lvl="1" indent="-380993">
              <a:lnSpc>
                <a:spcPct val="115000"/>
              </a:lnSpc>
              <a:spcAft>
                <a:spcPts val="1065"/>
              </a:spcAft>
              <a:buSzPts val="1000"/>
              <a:buFont typeface="Wingdings" pitchFamily="2"/>
              <a:buChar char="§"/>
              <a:tabLst>
                <a:tab pos="1219168" algn="l"/>
              </a:tabLst>
            </a:pP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Continuous Improvement: Regularly updating care plans and making adjustments based on the patient’s condition(Sinyor </a:t>
            </a:r>
            <a:r>
              <a:rPr lang="en-US" sz="2133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2133">
                <a:latin typeface="Arial" pitchFamily="34"/>
                <a:ea typeface="Calibri" pitchFamily="34"/>
                <a:cs typeface="Arial" pitchFamily="34"/>
              </a:rPr>
              <a:t> Perez, 2023). </a:t>
            </a: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3606E58D-11CC-2A58-6324-D84F447F1C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44" y="1882713"/>
            <a:ext cx="4067050" cy="430247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41DF2BA4-1BFD-7A28-92C6-E3E93F2BE912}"/>
              </a:ext>
            </a:extLst>
          </p:cNvPr>
          <p:cNvSpPr txBox="1"/>
          <p:nvPr/>
        </p:nvSpPr>
        <p:spPr>
          <a:xfrm>
            <a:off x="0" y="6275371"/>
            <a:ext cx="406399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(</a:t>
            </a:r>
            <a:r>
              <a:rPr lang="en-US" sz="24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Smart Inhalers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</a:rPr>
              <a:t> 2021)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9A38A9D0-3913-4794-95AE-8DB3CA19F3C5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Comprehensive Care of Personalized Care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D250013B-1566-C55A-ADAE-7B10310A261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64005" y="1718121"/>
            <a:ext cx="8128001" cy="5158166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Collaboration: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Teamwork among specialists (Perez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Patient-Centred Plans: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Tailored care for better outcomes (Cloutier et al.,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Holistic Health: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Integrating physical, mental, and social health (Rayner et al.,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Continuous Monitoring: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Tracking and adjusting care (Arteaga-Badillo et al., 2020). Psychosocial Support: Emotional and mental health care 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Personalized Treatment: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Customized care for each patient (Wang et al., 2023).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endParaRPr lang="en-KE" sz="1867">
              <a:latin typeface="Arial" pitchFamily="34"/>
              <a:ea typeface="Calibri" pitchFamily="34"/>
              <a:cs typeface="Arial" pitchFamily="34"/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5A07F17E-50A4-403F-EF6A-0A0AB3078E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681545"/>
            <a:ext cx="4064005" cy="454992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2A18876-2C69-B3CB-AAA2-6B8EA8EE8177}"/>
              </a:ext>
            </a:extLst>
          </p:cNvPr>
          <p:cNvSpPr txBox="1"/>
          <p:nvPr/>
        </p:nvSpPr>
        <p:spPr>
          <a:xfrm>
            <a:off x="-16578" y="6231471"/>
            <a:ext cx="4080574" cy="48090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(UFO Themes 2020)</a:t>
            </a:r>
            <a:endParaRPr lang="en-US" sz="2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FE3D1959-BD3F-F6C0-8EB3-19ABF4884D95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0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36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Self-management – 6 Elements-Based Components</a:t>
            </a:r>
            <a:endParaRPr lang="en-KE" sz="36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BB452101-839E-45CE-86DD-4FF6B959C0B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584758" y="1718121"/>
            <a:ext cx="8607238" cy="5158166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Patient Education: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Teach patients to manage their condition (Cloutier et al.,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Goal Setting: Set personalized health goals (Perez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Symptom Monitoring: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Track symptoms for early detection (Sinyor 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Medication Adherence: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Ensure regular medication use (Rayner et al.,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Behavioral Support: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Motivate patients through support (Arteaga-Badillo et al., 2020).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867" b="1">
                <a:latin typeface="Arial" pitchFamily="34"/>
                <a:ea typeface="Calibri" pitchFamily="34"/>
                <a:cs typeface="Arial" pitchFamily="34"/>
              </a:rPr>
              <a:t>Self-efficacy: </a:t>
            </a:r>
            <a:r>
              <a:rPr lang="en-KE" sz="1867">
                <a:latin typeface="Arial" pitchFamily="34"/>
                <a:ea typeface="Calibri" pitchFamily="34"/>
                <a:cs typeface="Arial" pitchFamily="34"/>
              </a:rPr>
              <a:t>Empower patients to manage their health (Wang et al., 2023).</a:t>
            </a:r>
            <a:r>
              <a:rPr lang="en-US" sz="1867">
                <a:latin typeface="Arial" pitchFamily="34"/>
                <a:ea typeface="Calibri" pitchFamily="34"/>
                <a:cs typeface="Arial" pitchFamily="34"/>
              </a:rPr>
              <a:t> </a:t>
            </a:r>
            <a:endParaRPr lang="en-KE" sz="1867" b="1">
              <a:latin typeface="Arial" pitchFamily="34"/>
              <a:ea typeface="Calibri" pitchFamily="34"/>
              <a:cs typeface="Arial" pitchFamily="34"/>
            </a:endParaRPr>
          </a:p>
        </p:txBody>
      </p:sp>
      <p:pic>
        <p:nvPicPr>
          <p:cNvPr id="4" name="Picture 1">
            <a:extLst>
              <a:ext uri="{FF2B5EF4-FFF2-40B4-BE49-F238E27FC236}">
                <a16:creationId xmlns:a16="http://schemas.microsoft.com/office/drawing/2014/main" id="{4D60DB14-DDE4-2D39-C0CC-E39C42331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754697"/>
            <a:ext cx="3584758" cy="455483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CE3EF1-0593-1EEE-D5B2-EA660FFE0286}"/>
              </a:ext>
            </a:extLst>
          </p:cNvPr>
          <p:cNvSpPr txBox="1"/>
          <p:nvPr/>
        </p:nvSpPr>
        <p:spPr>
          <a:xfrm>
            <a:off x="-44631" y="6327821"/>
            <a:ext cx="3626345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(Salim et al. 2023)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  <p:transition spd="slow"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2B1F404B-F684-6464-DE08-F121523F00EA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15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KE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Practice Guide to Self-management Support</a:t>
            </a:r>
            <a:endParaRPr lang="en-KE" sz="64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76B4F7DA-73BE-7E60-CC27-941C501CD62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064352" y="1718121"/>
            <a:ext cx="8127644" cy="5158166"/>
          </a:xfrm>
        </p:spPr>
        <p:txBody>
          <a:bodyPr lIns="121916" tIns="60963" rIns="121916" bIns="60963">
            <a:noAutofit/>
          </a:bodyPr>
          <a:lstStyle/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Collaborative Goal Setting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Involve patients in setting health goals (Cloutier et al.,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Ongoing Education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Keep patients updated on treatments (Perez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Coutinho, 2021).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Regular Monitoring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Track progress with tools like peak flow meters (Rayner et al., 2024).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Behavioral Coaching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Support lasting lifestyle changes (Arteaga-Badillo et al., 2020).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Medication Adherence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Ensure adherence to prescribed treatments (Sinyor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Perez, 2023).</a:t>
            </a:r>
          </a:p>
          <a:p>
            <a:pPr lvl="0">
              <a:lnSpc>
                <a:spcPct val="115000"/>
              </a:lnSpc>
              <a:spcAft>
                <a:spcPts val="1065"/>
              </a:spcAft>
              <a:buFont typeface="Wingdings" pitchFamily="2"/>
              <a:buChar char="§"/>
            </a:pPr>
            <a:r>
              <a:rPr lang="en-KE" sz="1600" b="1">
                <a:latin typeface="Arial" pitchFamily="34"/>
                <a:ea typeface="Calibri" pitchFamily="34"/>
                <a:cs typeface="Arial" pitchFamily="34"/>
              </a:rPr>
              <a:t>Psychosocial Support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: Provide mental health support for asthma-related stress (Wang et al., 2023).</a:t>
            </a:r>
            <a:endParaRPr lang="en-KE" sz="1600" b="1"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9AAD30AB-1C05-94F6-BAAF-36A30A6F8227}"/>
              </a:ext>
            </a:extLst>
          </p:cNvPr>
          <p:cNvSpPr txBox="1"/>
          <p:nvPr/>
        </p:nvSpPr>
        <p:spPr>
          <a:xfrm>
            <a:off x="0" y="6438711"/>
            <a:ext cx="4064352" cy="46166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 </a:t>
            </a:r>
            <a:r>
              <a:rPr lang="es-ES" sz="24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(Saba Alyas et al. 2024)</a:t>
            </a:r>
            <a:endParaRPr lang="en-KE" sz="24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7C960550-86C7-9A6E-99A4-95867BE6EB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5873" y="1808482"/>
            <a:ext cx="4048478" cy="430783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ransition spd="slow"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9F62D31A-A290-0BE8-B2F4-4E8946D69F90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Reference list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99DB8BD7-C532-EAD7-06CC-7307D201E25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782129"/>
            <a:ext cx="12191996" cy="4993574"/>
          </a:xfrm>
        </p:spPr>
        <p:txBody>
          <a:bodyPr lIns="121916" tIns="60963" rIns="121916" bIns="60963">
            <a:noAutofit/>
          </a:bodyPr>
          <a:lstStyle/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‌Almasi, S, Azam Shahbodaghi </a:t>
            </a:r>
            <a:r>
              <a:rPr lang="en-US" sz="14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 Asadi, F 2022, ‘Efficacy of Telemedicine for the Management of Asthma: A Systematic Review’, </a:t>
            </a:r>
            <a:r>
              <a:rPr lang="en-KE" sz="1400" i="1">
                <a:latin typeface="Arial" pitchFamily="34"/>
                <a:ea typeface="Calibri" pitchFamily="34"/>
                <a:cs typeface="Arial" pitchFamily="34"/>
              </a:rPr>
              <a:t>Tanaffos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, vol. 21, no. 2, p. 132, viewed 27 October 2025, </a:t>
            </a:r>
            <a:r>
              <a:rPr lang="en-KE" sz="14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https://pmc.ncbi.nlm.nih.gov/articles/PMC9985125/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‌Arteaga-Badillo, DA, Portillo-Reyes, J, Vargas-Mendoza, N, Morales-González, JA, Izquierdo-Vega, JA, Sánchez-Gutiérrez, M, Álvarez-González, I, Ángel Morales-González, Madrigal-Bujaidar, E </a:t>
            </a:r>
            <a:r>
              <a:rPr lang="en-US" sz="14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 Madrigal-Santillán, E 2020, ‘Asthma: New Integrative Treatment Strategies for the Next Decades’, </a:t>
            </a:r>
            <a:r>
              <a:rPr lang="en-KE" sz="1400" i="1">
                <a:latin typeface="Arial" pitchFamily="34"/>
                <a:ea typeface="Calibri" pitchFamily="34"/>
                <a:cs typeface="Arial" pitchFamily="34"/>
              </a:rPr>
              <a:t>Medicina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, vol. 56, Multidisciplinary Digital Publishing Institute, no. 9, pp. 438–438, viewed 27 October 2025, https://pmc.ncbi.nlm.nih.gov/articles/PMC7558718/.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Arteaga-Badillo, DA, Portillo-Reyes, J, Vargas-Mendoza, N, Morales-González, JA, Izquierdo-Vega, JA, Sánchez-Gutiérrez, M, Álvarez-González, I, Ángel Morales-González, Madrigal-Bujaidar, E </a:t>
            </a:r>
            <a:r>
              <a:rPr lang="en-US" sz="14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 Madrigal-Santillán, E 2020, ‘Asthma: New Integrative Treatment Strategies for the Next Decades’, </a:t>
            </a:r>
            <a:r>
              <a:rPr lang="en-KE" sz="1400" i="1">
                <a:latin typeface="Arial" pitchFamily="34"/>
                <a:ea typeface="Calibri" pitchFamily="34"/>
                <a:cs typeface="Arial" pitchFamily="34"/>
              </a:rPr>
              <a:t>Medicina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, vol. 56, Multidisciplinary Digital Publishing Institute, no. 9, pp. 438–438, viewed 27 October 2025, </a:t>
            </a:r>
            <a:r>
              <a:rPr lang="en-KE" sz="14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https://www.mdpi.com/1648-9144/56/9/438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‌Calhoun, WJ </a:t>
            </a:r>
            <a:r>
              <a:rPr lang="en-US" sz="14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 Chupp, GL 2022, ‘The new era of add-on asthma treatments: where do we stand?’, </a:t>
            </a:r>
            <a:r>
              <a:rPr lang="en-KE" sz="1400" i="1">
                <a:latin typeface="Arial" pitchFamily="34"/>
                <a:ea typeface="Calibri" pitchFamily="34"/>
                <a:cs typeface="Arial" pitchFamily="34"/>
              </a:rPr>
              <a:t>Allergy Asthma and Clinical Immunology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, vol. 18, BioMed Central, no. 1, viewed 27 October 2025, </a:t>
            </a:r>
            <a:r>
              <a:rPr lang="en-KE" sz="14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https://aacijournal.biomedcentral.com/articles/10.1186/s13223-022-00676-0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Sinyor, B </a:t>
            </a:r>
            <a:r>
              <a:rPr lang="en-US" sz="14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 Perez, LC 2023, </a:t>
            </a:r>
            <a:r>
              <a:rPr lang="en-KE" sz="1400" i="1">
                <a:latin typeface="Arial" pitchFamily="34"/>
                <a:ea typeface="Calibri" pitchFamily="34"/>
                <a:cs typeface="Arial" pitchFamily="34"/>
              </a:rPr>
              <a:t>Pathophysiology Of Asthma</a:t>
            </a:r>
            <a:r>
              <a:rPr lang="en-KE" sz="1400">
                <a:latin typeface="Arial" pitchFamily="34"/>
                <a:ea typeface="Calibri" pitchFamily="34"/>
                <a:cs typeface="Arial" pitchFamily="34"/>
              </a:rPr>
              <a:t>, Nih.gov, StatPearls Publishing, viewed 27 October 2025, https://www.ncbi.nlm.nih.gov/books/NBK551579/.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endParaRPr lang="en-KE" sz="1200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BE7CE3DB-16F7-8FE7-A5AC-69E818299F6F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Reference list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C1897355-668A-C6B6-5E6A-EA9BFAE63DE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258" y="1782129"/>
            <a:ext cx="12172693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‌Cloutier, MM, Dixon, AE, Krishnan, JA, Lemanske, RF, Pace, W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Schatz, M 2020, ‘Managing Asthma in Adolescents and Adults’,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JAMA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324, American Medical Association (AMA), no. 22, p. 2301, viewed 27 October 2025, https://pubmed.ncbi.nlm.nih.gov/33270095/.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‌Cloutier, MM, Teach, SJ, Lemanske, RF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Blake, KV 2021, ‘The 2020 Focused Updates to the NIH Asthma Management Guidelines: Key Points for Pediatricians’,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Pediatrics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147, American Academy of Pediatrics (AAP), no. 6, viewed 27 October 2025, https://pmc.ncbi.nlm.nih.gov/articles/PMC8168603/.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‌Dubin, S, Patak, P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Jung, D 2024, ‘Update on Asthma Management Guidelines’,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Missouri Medicine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121, no. 5, p. 364, viewed 27 October 2025, https://pmc.ncbi.nlm.nih.gov/articles/PMC11482852/.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‌Elendu, C, Amaechi, DC, Elendu, TC, Amaechi, EC, Elendu, ID, Joseph, MC, Ajakaye, AA, Ansong, SO, Tyagi, V, Anukam, LI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Oguoma, CO 2025, ‘Guideline-driven and dependable management of asthma: an evidence-based systematic review’,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Annals of Medicine </a:t>
            </a:r>
            <a:r>
              <a:rPr lang="en-US" sz="1467" i="1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 Surgery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87, Ovid Technologies (Wolters Kluwer Health), no. 8, pp. 5153–5164, viewed 27 October 2025, https://pmc.ncbi.nlm.nih.gov/articles/PMC12333720/.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Elisa, M, Peroni, D, Marseglia, GL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Licari, A 2025, ‘Unveiling the Complexities of Pediatric Asthma Treatment: Evidence, Controversies, and Emerging Approaches’,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Pediatric Drugs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Adis, Springer Healthcare, viewed 27 October 2025,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https://pmc.ncbi.nlm.nih.gov/articles/PMC12187808/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itchFamily="2"/>
              <a:buChar char="§"/>
              <a:tabLst>
                <a:tab pos="609584" algn="l"/>
              </a:tabLst>
            </a:pPr>
            <a:endParaRPr lang="en-KE" sz="1333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AB1EBD5F-126A-5C73-7A5B-5ADD1879385F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Reference list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FE0AEABC-99EC-6F5F-33B5-594E84C320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258" y="1782129"/>
            <a:ext cx="12172693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‌Fletcher, M, van, Lenney, W, Boucot, I, Aggarwal, B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Pizzichini, E 2022, ‘Primary Care Management of Asthma Exacerbations or Attacks: Impact of the COVID-19 Pandemic’,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Advances in Therapy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39, Adis, Springer Healthcare, no. 4, pp. 1457–1473, viewed 27 October 2025, https://pmc.ncbi.nlm.nih.gov/articles/PMC8853035/.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‌Frey, SM, Rowe, RK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Halterman, JS 2023, ‘The prevalence of childhood asthma: interpreting falling rates in the context of shifting measurement and the COVID-19 pandemic’,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Current Opinion in Pulmonary Medicine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29, Ovid Technologies (Wolters Kluwer Health), no. 3, pp. 197–201, viewed 27 October 2025, https://pmc.ncbi.nlm.nih.gov/articles/PMC10090305/.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‌García-Marcos, L, Chiang, C-Y, Asher, MI, Marks, GB, Sony, AE, Refiloe Masekela, Bissell, K, Ellwood, E, Ellwood, P, Pearce, N, Strachan, DP, Mortimer, K, Morales, E, Ahmetaj, LN, Ajeagah, GA, Ghroob Alkhayer, Alomary, SA, Ambriz-Moreno, MJ, Arias-Cruz, A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Awasthi, S 2023, ‘Asthma management and control in children, adolescents, and adults in 25 countries: a Global Asthma Network Phase I cross-sectional study’,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The Lancet Global Health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11, Elsevier BV, no. 2, pp. e218–e228, viewed 27 October 2025, </a:t>
            </a:r>
            <a:r>
              <a:rPr lang="en-KE" sz="12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https://pmc.ncbi.nlm.nih.gov/articles/PMC9885426/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‌Halayko, AJ, Pascoe, CD, Gereige, JD, Peters, MC, Cohen, RT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Woodruff, PG 2021, ‘Update in Adult Asthma 2020’,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American Journal of Respiratory and Critical Care Medicine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204, American Thoracic Society, no. 4, pp. 395–402, viewed 27 October 2025, https://pmc.ncbi.nlm.nih.gov/articles/PMC8759264/.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‌Jaun, F, Kanagarasa, M, Boesing, M, Lüthi-Corridori, G, Bridevaux, P-O, Charbonnier, F, Clarenbach, C, Gianella, P, Jochmann, A, Kern, L, Pavlov, N, Rothe, T, Latshang, T, Von Garnier, C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Leuppi, J 2025, ‘The Effect of Comorbidities on Asthma-Related Outcomes Over a Two-Year Period: A Prospective Analysis of Swiss Severe Asthma Registry (SSAR)’,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Journal of Asthma and Allergy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Volume 18, Informa UK Limited, pp. 1105–1118, viewed 27 October 2025, https://www.dovepress.com/the-effect-of-comorbidities-on-asthma-related-outcomes-over-a-two-year-peer-reviewed-fulltext-article-JAA.</a:t>
            </a:r>
          </a:p>
        </p:txBody>
      </p:sp>
    </p:spTree>
  </p:cSld>
  <p:clrMapOvr>
    <a:masterClrMapping/>
  </p:clrMapOvr>
  <p:transition spd="slow"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F8597AF2-ADC9-3477-C2B4-A7091EA1E214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Reference list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DAA05A5A-FA37-DE82-7112-F13FF9FC13B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258" y="1782129"/>
            <a:ext cx="12172693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‌Kim, J-H, Park, BY, Choi, SH, Kwon, H-S, Song, W-J, Yu, J, Song, DJ, Chang, Y-S, Cho, YS, Lim, DH, Cho, Y-J, Chang, S-I, Kim, S-H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Kim, T-B 2025, ‘Comorbidities associated with adult asthma according to severity: analysis of data from the National Health Insurance Sharing Service’,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Journal of Thoracic Disease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17, AME Publishing Company, no. 3, pp. 1142–1158, viewed 27 October 2025, https://pmc.ncbi.nlm.nih.gov/articles/PMC11986733/.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Kurukulaaratchy, RJ, Freeman, A, Bansal, AT, Kadalayil, L, Denton, E, Clark, V, Gibson, PG, Varkonyi-Sepp, J, Ainsworth, B, Hudson-Colby, JJ, Lewis, A, Eames, C, Wei, L, Fong, WCG, Djukanovic, R, Hromis, S, Tay, TR, Lugogo, N, McDonald, VM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Hew, M 2025, ‘Evaluation of the effect of multimorbidity on difficult-to-treat asthma using a novel score (MiDAS): a multinational study of asthma cohorts’,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The Lancet Respiratory Medicine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Elsevier BV.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‌Sunjaya, AP, Allida, SM, Di Tanna, GL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Jenkins, C 2021, ‘Asthma and risk of infection, hospitalization, ICU admission and mortality from COVID-19: Systematic review and meta-analysis’,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Journal of Asthma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59, Informa UK Limited, no. 5, pp. 866–879, viewed 27 October 2025, https://pmc.ncbi.nlm.nih.gov/articles/PMC8022341/.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Swed, S, Sawaf, B, Al-Obeidat, F, Hafez, W, Rakab, A, Alibrahim, H, Nasif, MN, Alghalyini, B, Zia Zaidi, AR, Alshareef, L, Alqatati, F, Zamrath Zahir, F, Ahmed, AI, Alom, M, Sultan, A, AlMahmoud, A, Bakkour, A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Cherrez-Ojeda, I 2024, ‘Asthma prevalence among United States population insights from NHANES data analysis’,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Scientific Reports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14, Springer Science and Business Media LLC, no. 1, viewed 27 October 2025, https://pmc.ncbi.nlm.nih.gov/articles/PMC10997649/.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Terry, PD, Heidel, RE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Dhand, R 2021, ‘Asthma in Adult Patients with COVID-19. Prevalence and Risk of Severe Disease’,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American Journal of Respiratory and Critical Care Medicine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203, American Thoracic Society, no. 7, pp. 893–905, viewed 27 October 2025, https://pmc.ncbi.nlm.nih.gov/articles/PMC8017581/.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"/>
              <a:tabLst>
                <a:tab pos="609584" algn="l"/>
              </a:tabLst>
            </a:pP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‌Wang, N </a:t>
            </a:r>
            <a:r>
              <a:rPr lang="en-US" sz="12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 Tursynbek Nurmagambetov 2024, ‘Sociodemographic Factors of Asthma Prevalence and Costs Among Children and Adolescents in the United States, 2016–2021’, </a:t>
            </a:r>
            <a:r>
              <a:rPr lang="en-KE" sz="1200" i="1">
                <a:latin typeface="Arial" pitchFamily="34"/>
                <a:ea typeface="Calibri" pitchFamily="34"/>
                <a:cs typeface="Arial" pitchFamily="34"/>
              </a:rPr>
              <a:t>Preventing Chronic Disease</a:t>
            </a:r>
            <a:r>
              <a:rPr lang="en-KE" sz="1200">
                <a:latin typeface="Arial" pitchFamily="34"/>
                <a:ea typeface="Calibri" pitchFamily="34"/>
                <a:cs typeface="Arial" pitchFamily="34"/>
              </a:rPr>
              <a:t>, vol. 21, Centers for Disease Control and Prevention, viewed 27 October 2025, https://pmc.ncbi.nlm.nih.gov/articles/PMC11318947/.</a:t>
            </a:r>
          </a:p>
        </p:txBody>
      </p:sp>
    </p:spTree>
  </p:cSld>
  <p:clrMapOvr>
    <a:masterClrMapping/>
  </p:clrMapOvr>
  <p:transition spd="slow"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268621C3-C853-D9B9-3EA5-9EF72FF6EF75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Reference list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CB1543D6-5B9A-319C-2825-7412E0628DA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258" y="1782129"/>
            <a:ext cx="12172693" cy="4993574"/>
          </a:xfrm>
        </p:spPr>
        <p:txBody>
          <a:bodyPr lIns="121916" tIns="60963" rIns="121916" bIns="60963">
            <a:noAutofit/>
          </a:bodyPr>
          <a:lstStyle/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‌Wang, Z, Li, Y, Gao, Y, Fu, Y, Lin, J, Lei, X, Zheng, J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Jiang, M 2023, ‘Global, regional, and national burden of asthma and its attributable risk factors from 1990 to 2019: a systematic analysis for the Global Burden of Disease Study 2019’,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Respiratory Research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24, Springer Science and Business Media LLC, no. 1, viewed 27 October 2025, https://pmc.ncbi.nlm.nih.gov/articles/PMC10288698/.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Marek Lommatzsch, Buhl, R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Korn, S 2020, ‘The Treatment of Mild and Moderate Asthma in Adults’,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Deutsches Ärzteblatt international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Deutscher Ärzte-Verlag, viewed 27 October 2025, https://pmc.ncbi.nlm.nih.gov/articles/PMC7490458/.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‌Ojo, RO, Okobi, OE, Ezeamii, PC, Ezeamii, VC, Nwachukwu, EU, Gebeyehu, YH, Emeka Okobi, David, AB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Zainab Akinsola 2023, ‘Epidemiology of Current Asthma in Children Under 18: A Two-Decade Overview Using National Center for Health Statistics (NCHS) Data’,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Cureus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Cureus, Inc., viewed 27 October 2025, https://pmc.ncbi.nlm.nih.gov/articles/PMC10739102/.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‌Okobi, OE, Okoronkwo, CA, Duru, H, Iyayi, IR, Adeakin-Dada, TO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Doherty, NO 2024, ‘A Review of the Latest Guidelines for Diagnosing and Managing Asthma in Children in the United States and Canada’,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Cureus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Cureus, Inc., viewed 27 October 2025, https://pmc.ncbi.nlm.nih.gov/articles/PMC11438493/.</a:t>
            </a:r>
          </a:p>
          <a:p>
            <a:pPr marL="0" lvl="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</a:pP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Papi, A, Blasi, F, Canonica, GW, Morandi, L, Luca Richeldi </a:t>
            </a:r>
            <a:r>
              <a:rPr lang="en-US" sz="1467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 Rossi, A 2020, ‘Treatment strategies for asthma: reshaping the concept of asthma management’, </a:t>
            </a:r>
            <a:r>
              <a:rPr lang="en-KE" sz="1467" i="1">
                <a:latin typeface="Arial" pitchFamily="34"/>
                <a:ea typeface="Calibri" pitchFamily="34"/>
                <a:cs typeface="Arial" pitchFamily="34"/>
              </a:rPr>
              <a:t>Allergy Asthma and Clinical Immunology</a:t>
            </a:r>
            <a:r>
              <a:rPr lang="en-KE" sz="1467">
                <a:latin typeface="Arial" pitchFamily="34"/>
                <a:ea typeface="Calibri" pitchFamily="34"/>
                <a:cs typeface="Arial" pitchFamily="34"/>
              </a:rPr>
              <a:t>, vol. 16, BioMed Central, no. 1, viewed 27 October 2025, </a:t>
            </a:r>
            <a:r>
              <a:rPr lang="en-KE" sz="1467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https://aacijournal.biomedcentral.com/articles/10.1186/s13223-020-00472-8</a:t>
            </a:r>
            <a:endParaRPr lang="en-KE" sz="1467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87;p15">
            <a:extLst>
              <a:ext uri="{FF2B5EF4-FFF2-40B4-BE49-F238E27FC236}">
                <a16:creationId xmlns:a16="http://schemas.microsoft.com/office/drawing/2014/main" id="{77319D34-6DE8-32F4-C575-B5346BD37807}"/>
              </a:ext>
            </a:extLst>
          </p:cNvPr>
          <p:cNvSpPr txBox="1"/>
          <p:nvPr/>
        </p:nvSpPr>
        <p:spPr>
          <a:xfrm>
            <a:off x="0" y="457026"/>
            <a:ext cx="12188952" cy="120623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121916" tIns="60963" rIns="121916" bIns="60963" anchor="b" anchorCtr="1" compatLnSpc="1">
            <a:normAutofit/>
          </a:bodyPr>
          <a:lstStyle/>
          <a:p>
            <a:pPr marL="0" marR="0" lvl="0" indent="0" algn="ctr" defTabSz="914400" rtl="0" fontAlgn="auto" hangingPunct="1">
              <a:lnSpc>
                <a:spcPct val="140000"/>
              </a:lnSpc>
              <a:spcBef>
                <a:spcPts val="0"/>
              </a:spcBef>
              <a:spcAft>
                <a:spcPts val="1065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4267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Arial" pitchFamily="34"/>
              </a:rPr>
              <a:t>Reference list</a:t>
            </a:r>
            <a:endParaRPr lang="en-KE" sz="4267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 pitchFamily="34"/>
              <a:cs typeface="Arial" pitchFamily="34"/>
            </a:endParaRPr>
          </a:p>
        </p:txBody>
      </p:sp>
      <p:sp>
        <p:nvSpPr>
          <p:cNvPr id="3" name="Google Shape;88;p15">
            <a:extLst>
              <a:ext uri="{FF2B5EF4-FFF2-40B4-BE49-F238E27FC236}">
                <a16:creationId xmlns:a16="http://schemas.microsoft.com/office/drawing/2014/main" id="{D3DF53B1-D071-D7CD-F1DE-BAB06C2132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6258" y="1782129"/>
            <a:ext cx="12172693" cy="4993574"/>
          </a:xfrm>
        </p:spPr>
        <p:txBody>
          <a:bodyPr lIns="121916" tIns="60963" rIns="121916" bIns="60963">
            <a:noAutofit/>
          </a:bodyPr>
          <a:lstStyle/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Pate, CA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Zahran, HS 2024, ‘The Status of Asthma in the United States’,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Preventing Chronic Disease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21, Centers for Disease Control and Prevention - Preventing Chronic Disease, viewed 27 October 2025,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https://pmc.ncbi.nlm.nih.gov/articles/PMC11262137/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‌Perez, MF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Coutinho, MT 2021, ‘An Overview of Health Disparities in Asthma’,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The Yale Journal of Biology and Medicine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94, no. 3, p. 497, viewed 27 October 2025, https://pmc.ncbi.nlm.nih.gov/articles/PMC8461584/.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‌Persaud, YK 2022, ‘Using Telemedicine to Care for the Asthma Patient’,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Current Allergy and Asthma Reports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vol. 22, Springer Science and Business Media LLC, no. 4, pp. 43–52, viewed 27 October 2025, </a:t>
            </a:r>
            <a:r>
              <a:rPr lang="en-KE" sz="1600" u="sng">
                <a:solidFill>
                  <a:srgbClr val="0563C1"/>
                </a:solidFill>
                <a:latin typeface="Arial" pitchFamily="34"/>
                <a:ea typeface="Calibri" pitchFamily="34"/>
                <a:cs typeface="Arial" pitchFamily="3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https://link.springer.com/article/10.1007/s11882-022-01030-5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‌Rayner, DG, Ferri, DM, Guyatt, GH, O’Byrne, PM, Romina Brignardello-Petersen, Foroutan, F, Chipps, B, Kaharu Sumino, Perry, TT, Nyenhuis, S, Oppenheimer, J, Israel, E, Hoyte, F, Rivera-Spoljaric, K, McCabe, E, Rangel, S, Shade, LE, Press, VG, Hall, L </a:t>
            </a:r>
            <a:r>
              <a:rPr lang="en-US" sz="1600">
                <a:latin typeface="Arial" pitchFamily="34"/>
                <a:ea typeface="Calibri" pitchFamily="34"/>
                <a:cs typeface="Arial" pitchFamily="34"/>
              </a:rPr>
              <a:t>and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 Sue-Wah-Sing, D 2024, ‘Inhaled Reliever Therapies for Asthma’, </a:t>
            </a:r>
            <a:r>
              <a:rPr lang="en-KE" sz="1600" i="1">
                <a:latin typeface="Arial" pitchFamily="34"/>
                <a:ea typeface="Calibri" pitchFamily="34"/>
                <a:cs typeface="Arial" pitchFamily="34"/>
              </a:rPr>
              <a:t>JAMA</a:t>
            </a:r>
            <a:r>
              <a:rPr lang="en-KE" sz="1600">
                <a:latin typeface="Arial" pitchFamily="34"/>
                <a:ea typeface="Calibri" pitchFamily="34"/>
                <a:cs typeface="Arial" pitchFamily="34"/>
              </a:rPr>
              <a:t>, American Medical Association, viewed 27 October 2025, https://pmc.ncbi.nlm.nih.gov/articles/PMC11519786/.</a:t>
            </a:r>
          </a:p>
          <a:p>
            <a:pPr marL="0" lvl="0" indent="-457190">
              <a:lnSpc>
                <a:spcPct val="150000"/>
              </a:lnSpc>
              <a:spcBef>
                <a:spcPts val="0"/>
              </a:spcBef>
              <a:buFont typeface="Wingdings" pitchFamily="2"/>
              <a:buChar char="§"/>
              <a:tabLst>
                <a:tab pos="609584" algn="l"/>
              </a:tabLst>
            </a:pPr>
            <a:endParaRPr lang="en-KE" sz="1200">
              <a:latin typeface="Arial" pitchFamily="34"/>
              <a:ea typeface="Calibri" pitchFamily="34"/>
              <a:cs typeface="Arial" pitchFamily="34"/>
            </a:endParaRPr>
          </a:p>
        </p:txBody>
      </p:sp>
    </p:spTree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4875</Words>
  <Application>Microsoft Office PowerPoint</Application>
  <PresentationFormat>Widescreen</PresentationFormat>
  <Paragraphs>211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Aptos</vt:lpstr>
      <vt:lpstr>Aptos Display</vt:lpstr>
      <vt:lpstr>Arial</vt:lpstr>
      <vt:lpstr>Calibri</vt:lpstr>
      <vt:lpstr>Symbol</vt:lpstr>
      <vt:lpstr>Times New Roman</vt:lpstr>
      <vt:lpstr>Wingdings</vt:lpstr>
      <vt:lpstr>Office Theme</vt:lpstr>
      <vt:lpstr>Management and Prevention of Asthma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geeta Dasa</dc:creator>
  <cp:lastModifiedBy>geeta Dasa</cp:lastModifiedBy>
  <cp:revision>1</cp:revision>
  <dcterms:created xsi:type="dcterms:W3CDTF">2025-11-09T22:35:49Z</dcterms:created>
  <dcterms:modified xsi:type="dcterms:W3CDTF">2025-11-10T09:59:00Z</dcterms:modified>
</cp:coreProperties>
</file>