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Lst>
  <p:sldSz cx="30275213" cy="213836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3366"/>
    <a:srgbClr val="CC0066"/>
    <a:srgbClr val="99003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30" d="100"/>
          <a:sy n="30" d="100"/>
        </p:scale>
        <p:origin x="636" y="-7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3499590"/>
            <a:ext cx="25733931" cy="7444669"/>
          </a:xfrm>
        </p:spPr>
        <p:txBody>
          <a:bodyPr anchor="b"/>
          <a:lstStyle>
            <a:lvl1pPr algn="ctr">
              <a:defRPr sz="18709"/>
            </a:lvl1pPr>
          </a:lstStyle>
          <a:p>
            <a:r>
              <a:rPr lang="en-US"/>
              <a:t>Click to edit Master title style</a:t>
            </a:r>
            <a:endParaRPr lang="en-US" dirty="0"/>
          </a:p>
        </p:txBody>
      </p:sp>
      <p:sp>
        <p:nvSpPr>
          <p:cNvPr id="3" name="Subtitle 2"/>
          <p:cNvSpPr>
            <a:spLocks noGrp="1"/>
          </p:cNvSpPr>
          <p:nvPr>
            <p:ph type="subTitle" idx="1"/>
          </p:nvPr>
        </p:nvSpPr>
        <p:spPr>
          <a:xfrm>
            <a:off x="3784402" y="11231355"/>
            <a:ext cx="22706410" cy="5162758"/>
          </a:xfrm>
        </p:spPr>
        <p:txBody>
          <a:bodyPr/>
          <a:lstStyle>
            <a:lvl1pPr marL="0" indent="0" algn="ctr">
              <a:buNone/>
              <a:defRPr sz="7483"/>
            </a:lvl1pPr>
            <a:lvl2pPr marL="1425595" indent="0" algn="ctr">
              <a:buNone/>
              <a:defRPr sz="6236"/>
            </a:lvl2pPr>
            <a:lvl3pPr marL="2851191" indent="0" algn="ctr">
              <a:buNone/>
              <a:defRPr sz="5613"/>
            </a:lvl3pPr>
            <a:lvl4pPr marL="4276786" indent="0" algn="ctr">
              <a:buNone/>
              <a:defRPr sz="4989"/>
            </a:lvl4pPr>
            <a:lvl5pPr marL="5702381" indent="0" algn="ctr">
              <a:buNone/>
              <a:defRPr sz="4989"/>
            </a:lvl5pPr>
            <a:lvl6pPr marL="7127977" indent="0" algn="ctr">
              <a:buNone/>
              <a:defRPr sz="4989"/>
            </a:lvl6pPr>
            <a:lvl7pPr marL="8553572" indent="0" algn="ctr">
              <a:buNone/>
              <a:defRPr sz="4989"/>
            </a:lvl7pPr>
            <a:lvl8pPr marL="9979167" indent="0" algn="ctr">
              <a:buNone/>
              <a:defRPr sz="4989"/>
            </a:lvl8pPr>
            <a:lvl9pPr marL="11404763" indent="0" algn="ctr">
              <a:buNone/>
              <a:defRPr sz="4989"/>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9F869F3-B88B-4204-92CB-67D7AD2EE5AB}" type="datetimeFigureOut">
              <a:rPr lang="en-GB" smtClean="0"/>
              <a:t>07/05/2017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A591F8-40A7-46D9-9A6A-B008C3FE691E}" type="slidenum">
              <a:rPr lang="en-GB" smtClean="0"/>
              <a:t>‹#›</a:t>
            </a:fld>
            <a:endParaRPr lang="en-GB"/>
          </a:p>
        </p:txBody>
      </p:sp>
    </p:spTree>
    <p:extLst>
      <p:ext uri="{BB962C8B-B14F-4D97-AF65-F5344CB8AC3E}">
        <p14:creationId xmlns:p14="http://schemas.microsoft.com/office/powerpoint/2010/main" val="24794449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F869F3-B88B-4204-92CB-67D7AD2EE5AB}" type="datetimeFigureOut">
              <a:rPr lang="en-GB" smtClean="0"/>
              <a:t>07/05/2017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A591F8-40A7-46D9-9A6A-B008C3FE691E}" type="slidenum">
              <a:rPr lang="en-GB" smtClean="0"/>
              <a:t>‹#›</a:t>
            </a:fld>
            <a:endParaRPr lang="en-GB"/>
          </a:p>
        </p:txBody>
      </p:sp>
    </p:spTree>
    <p:extLst>
      <p:ext uri="{BB962C8B-B14F-4D97-AF65-F5344CB8AC3E}">
        <p14:creationId xmlns:p14="http://schemas.microsoft.com/office/powerpoint/2010/main" val="3985376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5331063"/>
            <a:ext cx="26112371" cy="8894992"/>
          </a:xfrm>
        </p:spPr>
        <p:txBody>
          <a:bodyPr anchor="b"/>
          <a:lstStyle>
            <a:lvl1pPr>
              <a:defRPr sz="18709"/>
            </a:lvl1pPr>
          </a:lstStyle>
          <a:p>
            <a:r>
              <a:rPr lang="en-US"/>
              <a:t>Click to edit Master title style</a:t>
            </a:r>
            <a:endParaRPr lang="en-US" dirty="0"/>
          </a:p>
        </p:txBody>
      </p:sp>
      <p:sp>
        <p:nvSpPr>
          <p:cNvPr id="3" name="Text Placeholder 2"/>
          <p:cNvSpPr>
            <a:spLocks noGrp="1"/>
          </p:cNvSpPr>
          <p:nvPr>
            <p:ph type="body" idx="1"/>
          </p:nvPr>
        </p:nvSpPr>
        <p:spPr>
          <a:xfrm>
            <a:off x="2065654" y="14310205"/>
            <a:ext cx="26112371" cy="4677666"/>
          </a:xfrm>
        </p:spPr>
        <p:txBody>
          <a:bodyPr/>
          <a:lstStyle>
            <a:lvl1pPr marL="0" indent="0">
              <a:buNone/>
              <a:defRPr sz="7483">
                <a:solidFill>
                  <a:schemeClr val="tx1"/>
                </a:solidFill>
              </a:defRPr>
            </a:lvl1pPr>
            <a:lvl2pPr marL="1425595" indent="0">
              <a:buNone/>
              <a:defRPr sz="6236">
                <a:solidFill>
                  <a:schemeClr val="tx1">
                    <a:tint val="75000"/>
                  </a:schemeClr>
                </a:solidFill>
              </a:defRPr>
            </a:lvl2pPr>
            <a:lvl3pPr marL="2851191" indent="0">
              <a:buNone/>
              <a:defRPr sz="5613">
                <a:solidFill>
                  <a:schemeClr val="tx1">
                    <a:tint val="75000"/>
                  </a:schemeClr>
                </a:solidFill>
              </a:defRPr>
            </a:lvl3pPr>
            <a:lvl4pPr marL="4276786" indent="0">
              <a:buNone/>
              <a:defRPr sz="4989">
                <a:solidFill>
                  <a:schemeClr val="tx1">
                    <a:tint val="75000"/>
                  </a:schemeClr>
                </a:solidFill>
              </a:defRPr>
            </a:lvl4pPr>
            <a:lvl5pPr marL="5702381" indent="0">
              <a:buNone/>
              <a:defRPr sz="4989">
                <a:solidFill>
                  <a:schemeClr val="tx1">
                    <a:tint val="75000"/>
                  </a:schemeClr>
                </a:solidFill>
              </a:defRPr>
            </a:lvl5pPr>
            <a:lvl6pPr marL="7127977" indent="0">
              <a:buNone/>
              <a:defRPr sz="4989">
                <a:solidFill>
                  <a:schemeClr val="tx1">
                    <a:tint val="75000"/>
                  </a:schemeClr>
                </a:solidFill>
              </a:defRPr>
            </a:lvl6pPr>
            <a:lvl7pPr marL="8553572" indent="0">
              <a:buNone/>
              <a:defRPr sz="4989">
                <a:solidFill>
                  <a:schemeClr val="tx1">
                    <a:tint val="75000"/>
                  </a:schemeClr>
                </a:solidFill>
              </a:defRPr>
            </a:lvl7pPr>
            <a:lvl8pPr marL="9979167" indent="0">
              <a:buNone/>
              <a:defRPr sz="4989">
                <a:solidFill>
                  <a:schemeClr val="tx1">
                    <a:tint val="75000"/>
                  </a:schemeClr>
                </a:solidFill>
              </a:defRPr>
            </a:lvl8pPr>
            <a:lvl9pPr marL="11404763" indent="0">
              <a:buNone/>
              <a:defRPr sz="4989">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9F869F3-B88B-4204-92CB-67D7AD2EE5AB}" type="datetimeFigureOut">
              <a:rPr lang="en-GB" smtClean="0"/>
              <a:t>07/05/2017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A591F8-40A7-46D9-9A6A-B008C3FE691E}" type="slidenum">
              <a:rPr lang="en-GB" smtClean="0"/>
              <a:t>‹#›</a:t>
            </a:fld>
            <a:endParaRPr lang="en-GB"/>
          </a:p>
        </p:txBody>
      </p:sp>
    </p:spTree>
    <p:extLst>
      <p:ext uri="{BB962C8B-B14F-4D97-AF65-F5344CB8AC3E}">
        <p14:creationId xmlns:p14="http://schemas.microsoft.com/office/powerpoint/2010/main" val="37282693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5692400"/>
            <a:ext cx="12866966" cy="13567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5692400"/>
            <a:ext cx="12866966" cy="13567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9F869F3-B88B-4204-92CB-67D7AD2EE5AB}" type="datetimeFigureOut">
              <a:rPr lang="en-GB" smtClean="0"/>
              <a:t>07/05/2017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A591F8-40A7-46D9-9A6A-B008C3FE691E}" type="slidenum">
              <a:rPr lang="en-GB" smtClean="0"/>
              <a:t>‹#›</a:t>
            </a:fld>
            <a:endParaRPr lang="en-GB"/>
          </a:p>
        </p:txBody>
      </p:sp>
    </p:spTree>
    <p:extLst>
      <p:ext uri="{BB962C8B-B14F-4D97-AF65-F5344CB8AC3E}">
        <p14:creationId xmlns:p14="http://schemas.microsoft.com/office/powerpoint/2010/main" val="4105363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138485"/>
            <a:ext cx="26112371" cy="4133179"/>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5241960"/>
            <a:ext cx="12807832"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Edit Master text styles</a:t>
            </a:r>
          </a:p>
        </p:txBody>
      </p:sp>
      <p:sp>
        <p:nvSpPr>
          <p:cNvPr id="4" name="Content Placeholder 3"/>
          <p:cNvSpPr>
            <a:spLocks noGrp="1"/>
          </p:cNvSpPr>
          <p:nvPr>
            <p:ph sz="half" idx="2"/>
          </p:nvPr>
        </p:nvSpPr>
        <p:spPr>
          <a:xfrm>
            <a:off x="2085368" y="7810963"/>
            <a:ext cx="12807832" cy="114887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5241960"/>
            <a:ext cx="12870909"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Edit Master text styles</a:t>
            </a:r>
          </a:p>
        </p:txBody>
      </p:sp>
      <p:sp>
        <p:nvSpPr>
          <p:cNvPr id="6" name="Content Placeholder 5"/>
          <p:cNvSpPr>
            <a:spLocks noGrp="1"/>
          </p:cNvSpPr>
          <p:nvPr>
            <p:ph sz="quarter" idx="4"/>
          </p:nvPr>
        </p:nvSpPr>
        <p:spPr>
          <a:xfrm>
            <a:off x="15326828" y="7810963"/>
            <a:ext cx="12870909" cy="114887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9F869F3-B88B-4204-92CB-67D7AD2EE5AB}" type="datetimeFigureOut">
              <a:rPr lang="en-GB" smtClean="0"/>
              <a:t>07/05/2017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1A591F8-40A7-46D9-9A6A-B008C3FE691E}" type="slidenum">
              <a:rPr lang="en-GB" smtClean="0"/>
              <a:t>‹#›</a:t>
            </a:fld>
            <a:endParaRPr lang="en-GB"/>
          </a:p>
        </p:txBody>
      </p:sp>
    </p:spTree>
    <p:extLst>
      <p:ext uri="{BB962C8B-B14F-4D97-AF65-F5344CB8AC3E}">
        <p14:creationId xmlns:p14="http://schemas.microsoft.com/office/powerpoint/2010/main" val="2663842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9F869F3-B88B-4204-92CB-67D7AD2EE5AB}" type="datetimeFigureOut">
              <a:rPr lang="en-GB" smtClean="0"/>
              <a:t>07/05/2017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1A591F8-40A7-46D9-9A6A-B008C3FE691E}" type="slidenum">
              <a:rPr lang="en-GB" smtClean="0"/>
              <a:t>‹#›</a:t>
            </a:fld>
            <a:endParaRPr lang="en-GB"/>
          </a:p>
        </p:txBody>
      </p:sp>
    </p:spTree>
    <p:extLst>
      <p:ext uri="{BB962C8B-B14F-4D97-AF65-F5344CB8AC3E}">
        <p14:creationId xmlns:p14="http://schemas.microsoft.com/office/powerpoint/2010/main" val="1993310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F869F3-B88B-4204-92CB-67D7AD2EE5AB}" type="datetimeFigureOut">
              <a:rPr lang="en-GB" smtClean="0"/>
              <a:t>07/05/2017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1A591F8-40A7-46D9-9A6A-B008C3FE691E}" type="slidenum">
              <a:rPr lang="en-GB" smtClean="0"/>
              <a:t>‹#›</a:t>
            </a:fld>
            <a:endParaRPr lang="en-GB"/>
          </a:p>
        </p:txBody>
      </p:sp>
    </p:spTree>
    <p:extLst>
      <p:ext uri="{BB962C8B-B14F-4D97-AF65-F5344CB8AC3E}">
        <p14:creationId xmlns:p14="http://schemas.microsoft.com/office/powerpoint/2010/main" val="15900016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Content Placeholder 2"/>
          <p:cNvSpPr>
            <a:spLocks noGrp="1"/>
          </p:cNvSpPr>
          <p:nvPr>
            <p:ph idx="1"/>
          </p:nvPr>
        </p:nvSpPr>
        <p:spPr>
          <a:xfrm>
            <a:off x="12870909" y="3078850"/>
            <a:ext cx="15326827" cy="15196234"/>
          </a:xfrm>
        </p:spPr>
        <p:txBody>
          <a:bodyPr/>
          <a:lstStyle>
            <a:lvl1pPr>
              <a:defRPr sz="9978"/>
            </a:lvl1pPr>
            <a:lvl2pPr>
              <a:defRPr sz="8731"/>
            </a:lvl2pPr>
            <a:lvl3pPr>
              <a:defRPr sz="7483"/>
            </a:lvl3pPr>
            <a:lvl4pPr>
              <a:defRPr sz="6236"/>
            </a:lvl4pPr>
            <a:lvl5pPr>
              <a:defRPr sz="6236"/>
            </a:lvl5pPr>
            <a:lvl6pPr>
              <a:defRPr sz="6236"/>
            </a:lvl6pPr>
            <a:lvl7pPr>
              <a:defRPr sz="6236"/>
            </a:lvl7pPr>
            <a:lvl8pPr>
              <a:defRPr sz="6236"/>
            </a:lvl8pPr>
            <a:lvl9pPr>
              <a:defRPr sz="6236"/>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Edit Master text styles</a:t>
            </a:r>
          </a:p>
        </p:txBody>
      </p:sp>
      <p:sp>
        <p:nvSpPr>
          <p:cNvPr id="5" name="Date Placeholder 4"/>
          <p:cNvSpPr>
            <a:spLocks noGrp="1"/>
          </p:cNvSpPr>
          <p:nvPr>
            <p:ph type="dt" sz="half" idx="10"/>
          </p:nvPr>
        </p:nvSpPr>
        <p:spPr/>
        <p:txBody>
          <a:bodyPr/>
          <a:lstStyle/>
          <a:p>
            <a:fld id="{39F869F3-B88B-4204-92CB-67D7AD2EE5AB}" type="datetimeFigureOut">
              <a:rPr lang="en-GB" smtClean="0"/>
              <a:t>07/05/2017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A591F8-40A7-46D9-9A6A-B008C3FE691E}" type="slidenum">
              <a:rPr lang="en-GB" smtClean="0"/>
              <a:t>‹#›</a:t>
            </a:fld>
            <a:endParaRPr lang="en-GB"/>
          </a:p>
        </p:txBody>
      </p:sp>
    </p:spTree>
    <p:extLst>
      <p:ext uri="{BB962C8B-B14F-4D97-AF65-F5344CB8AC3E}">
        <p14:creationId xmlns:p14="http://schemas.microsoft.com/office/powerpoint/2010/main" val="36475168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3078850"/>
            <a:ext cx="15326827" cy="15196234"/>
          </a:xfrm>
        </p:spPr>
        <p:txBody>
          <a:bodyPr anchor="t"/>
          <a:lstStyle>
            <a:lvl1pPr marL="0" indent="0">
              <a:buNone/>
              <a:defRPr sz="9978"/>
            </a:lvl1pPr>
            <a:lvl2pPr marL="1425595" indent="0">
              <a:buNone/>
              <a:defRPr sz="8731"/>
            </a:lvl2pPr>
            <a:lvl3pPr marL="2851191" indent="0">
              <a:buNone/>
              <a:defRPr sz="7483"/>
            </a:lvl3pPr>
            <a:lvl4pPr marL="4276786" indent="0">
              <a:buNone/>
              <a:defRPr sz="6236"/>
            </a:lvl4pPr>
            <a:lvl5pPr marL="5702381" indent="0">
              <a:buNone/>
              <a:defRPr sz="6236"/>
            </a:lvl5pPr>
            <a:lvl6pPr marL="7127977" indent="0">
              <a:buNone/>
              <a:defRPr sz="6236"/>
            </a:lvl6pPr>
            <a:lvl7pPr marL="8553572" indent="0">
              <a:buNone/>
              <a:defRPr sz="6236"/>
            </a:lvl7pPr>
            <a:lvl8pPr marL="9979167" indent="0">
              <a:buNone/>
              <a:defRPr sz="6236"/>
            </a:lvl8pPr>
            <a:lvl9pPr marL="11404763" indent="0">
              <a:buNone/>
              <a:defRPr sz="6236"/>
            </a:lvl9pPr>
          </a:lstStyle>
          <a:p>
            <a:r>
              <a:rPr lang="en-US"/>
              <a:t>Click icon to add picture</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Edit Master text styles</a:t>
            </a:r>
          </a:p>
        </p:txBody>
      </p:sp>
      <p:sp>
        <p:nvSpPr>
          <p:cNvPr id="5" name="Date Placeholder 4"/>
          <p:cNvSpPr>
            <a:spLocks noGrp="1"/>
          </p:cNvSpPr>
          <p:nvPr>
            <p:ph type="dt" sz="half" idx="10"/>
          </p:nvPr>
        </p:nvSpPr>
        <p:spPr/>
        <p:txBody>
          <a:bodyPr/>
          <a:lstStyle/>
          <a:p>
            <a:fld id="{39F869F3-B88B-4204-92CB-67D7AD2EE5AB}" type="datetimeFigureOut">
              <a:rPr lang="en-GB" smtClean="0"/>
              <a:t>07/05/2017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A591F8-40A7-46D9-9A6A-B008C3FE691E}" type="slidenum">
              <a:rPr lang="en-GB" smtClean="0"/>
              <a:t>‹#›</a:t>
            </a:fld>
            <a:endParaRPr lang="en-GB"/>
          </a:p>
        </p:txBody>
      </p:sp>
    </p:spTree>
    <p:extLst>
      <p:ext uri="{BB962C8B-B14F-4D97-AF65-F5344CB8AC3E}">
        <p14:creationId xmlns:p14="http://schemas.microsoft.com/office/powerpoint/2010/main" val="726421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F869F3-B88B-4204-92CB-67D7AD2EE5AB}" type="datetimeFigureOut">
              <a:rPr lang="en-GB" smtClean="0"/>
              <a:t>07/05/2017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A591F8-40A7-46D9-9A6A-B008C3FE691E}" type="slidenum">
              <a:rPr lang="en-GB" smtClean="0"/>
              <a:t>‹#›</a:t>
            </a:fld>
            <a:endParaRPr lang="en-GB"/>
          </a:p>
        </p:txBody>
      </p:sp>
    </p:spTree>
    <p:extLst>
      <p:ext uri="{BB962C8B-B14F-4D97-AF65-F5344CB8AC3E}">
        <p14:creationId xmlns:p14="http://schemas.microsoft.com/office/powerpoint/2010/main" val="6772996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1138480"/>
            <a:ext cx="6528093" cy="1812163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1138480"/>
            <a:ext cx="19205838" cy="181216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F869F3-B88B-4204-92CB-67D7AD2EE5AB}" type="datetimeFigureOut">
              <a:rPr lang="en-GB" smtClean="0"/>
              <a:t>07/05/2017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A591F8-40A7-46D9-9A6A-B008C3FE691E}" type="slidenum">
              <a:rPr lang="en-GB" smtClean="0"/>
              <a:t>‹#›</a:t>
            </a:fld>
            <a:endParaRPr lang="en-GB"/>
          </a:p>
        </p:txBody>
      </p:sp>
    </p:spTree>
    <p:extLst>
      <p:ext uri="{BB962C8B-B14F-4D97-AF65-F5344CB8AC3E}">
        <p14:creationId xmlns:p14="http://schemas.microsoft.com/office/powerpoint/2010/main" val="428752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1138485"/>
            <a:ext cx="26112371" cy="413317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5692400"/>
            <a:ext cx="26112371" cy="13567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19819457"/>
            <a:ext cx="6811923" cy="1138480"/>
          </a:xfrm>
          <a:prstGeom prst="rect">
            <a:avLst/>
          </a:prstGeom>
        </p:spPr>
        <p:txBody>
          <a:bodyPr vert="horz" lIns="91440" tIns="45720" rIns="91440" bIns="45720" rtlCol="0" anchor="ctr"/>
          <a:lstStyle>
            <a:lvl1pPr algn="l">
              <a:defRPr sz="3742">
                <a:solidFill>
                  <a:schemeClr val="tx1">
                    <a:tint val="75000"/>
                  </a:schemeClr>
                </a:solidFill>
              </a:defRPr>
            </a:lvl1pPr>
          </a:lstStyle>
          <a:p>
            <a:fld id="{39F869F3-B88B-4204-92CB-67D7AD2EE5AB}" type="datetimeFigureOut">
              <a:rPr lang="en-GB" smtClean="0"/>
              <a:t>07/05/2017</a:t>
            </a:fld>
            <a:endParaRPr lang="en-GB"/>
          </a:p>
        </p:txBody>
      </p:sp>
      <p:sp>
        <p:nvSpPr>
          <p:cNvPr id="5" name="Footer Placeholder 4"/>
          <p:cNvSpPr>
            <a:spLocks noGrp="1"/>
          </p:cNvSpPr>
          <p:nvPr>
            <p:ph type="ftr" sz="quarter" idx="3"/>
          </p:nvPr>
        </p:nvSpPr>
        <p:spPr>
          <a:xfrm>
            <a:off x="10028665" y="19819457"/>
            <a:ext cx="10217884" cy="1138480"/>
          </a:xfrm>
          <a:prstGeom prst="rect">
            <a:avLst/>
          </a:prstGeom>
        </p:spPr>
        <p:txBody>
          <a:bodyPr vert="horz" lIns="91440" tIns="45720" rIns="91440" bIns="45720" rtlCol="0" anchor="ctr"/>
          <a:lstStyle>
            <a:lvl1pPr algn="ctr">
              <a:defRPr sz="3742">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1381869" y="19819457"/>
            <a:ext cx="6811923" cy="1138480"/>
          </a:xfrm>
          <a:prstGeom prst="rect">
            <a:avLst/>
          </a:prstGeom>
        </p:spPr>
        <p:txBody>
          <a:bodyPr vert="horz" lIns="91440" tIns="45720" rIns="91440" bIns="45720" rtlCol="0" anchor="ctr"/>
          <a:lstStyle>
            <a:lvl1pPr algn="r">
              <a:defRPr sz="3742">
                <a:solidFill>
                  <a:schemeClr val="tx1">
                    <a:tint val="75000"/>
                  </a:schemeClr>
                </a:solidFill>
              </a:defRPr>
            </a:lvl1pPr>
          </a:lstStyle>
          <a:p>
            <a:fld id="{71A591F8-40A7-46D9-9A6A-B008C3FE691E}" type="slidenum">
              <a:rPr lang="en-GB" smtClean="0"/>
              <a:t>‹#›</a:t>
            </a:fld>
            <a:endParaRPr lang="en-GB"/>
          </a:p>
        </p:txBody>
      </p:sp>
    </p:spTree>
    <p:extLst>
      <p:ext uri="{BB962C8B-B14F-4D97-AF65-F5344CB8AC3E}">
        <p14:creationId xmlns:p14="http://schemas.microsoft.com/office/powerpoint/2010/main" val="217176700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851191" rtl="0" eaLnBrk="1" latinLnBrk="0" hangingPunct="1">
        <a:lnSpc>
          <a:spcPct val="90000"/>
        </a:lnSpc>
        <a:spcBef>
          <a:spcPct val="0"/>
        </a:spcBef>
        <a:buNone/>
        <a:defRPr sz="13720" kern="1200">
          <a:solidFill>
            <a:schemeClr val="tx1"/>
          </a:solidFill>
          <a:latin typeface="+mj-lt"/>
          <a:ea typeface="+mj-ea"/>
          <a:cs typeface="+mj-cs"/>
        </a:defRPr>
      </a:lvl1pPr>
    </p:titleStyle>
    <p:bodyStyle>
      <a:lvl1pPr marL="712798" indent="-712798" algn="l" defTabSz="2851191" rtl="0" eaLnBrk="1" latinLnBrk="0" hangingPunct="1">
        <a:lnSpc>
          <a:spcPct val="90000"/>
        </a:lnSpc>
        <a:spcBef>
          <a:spcPts val="3118"/>
        </a:spcBef>
        <a:buFont typeface="Arial" panose="020B0604020202020204" pitchFamily="34" charset="0"/>
        <a:buChar char="•"/>
        <a:defRPr sz="8731" kern="1200">
          <a:solidFill>
            <a:schemeClr val="tx1"/>
          </a:solidFill>
          <a:latin typeface="+mn-lt"/>
          <a:ea typeface="+mn-ea"/>
          <a:cs typeface="+mn-cs"/>
        </a:defRPr>
      </a:lvl1pPr>
      <a:lvl2pPr marL="2138393" indent="-712798" algn="l" defTabSz="2851191" rtl="0" eaLnBrk="1" latinLnBrk="0" hangingPunct="1">
        <a:lnSpc>
          <a:spcPct val="90000"/>
        </a:lnSpc>
        <a:spcBef>
          <a:spcPts val="1559"/>
        </a:spcBef>
        <a:buFont typeface="Arial" panose="020B0604020202020204" pitchFamily="34" charset="0"/>
        <a:buChar char="•"/>
        <a:defRPr sz="7483" kern="1200">
          <a:solidFill>
            <a:schemeClr val="tx1"/>
          </a:solidFill>
          <a:latin typeface="+mn-lt"/>
          <a:ea typeface="+mn-ea"/>
          <a:cs typeface="+mn-cs"/>
        </a:defRPr>
      </a:lvl2pPr>
      <a:lvl3pPr marL="3563988" indent="-712798" algn="l" defTabSz="2851191" rtl="0" eaLnBrk="1" latinLnBrk="0" hangingPunct="1">
        <a:lnSpc>
          <a:spcPct val="90000"/>
        </a:lnSpc>
        <a:spcBef>
          <a:spcPts val="1559"/>
        </a:spcBef>
        <a:buFont typeface="Arial" panose="020B0604020202020204" pitchFamily="34" charset="0"/>
        <a:buChar char="•"/>
        <a:defRPr sz="6236" kern="1200">
          <a:solidFill>
            <a:schemeClr val="tx1"/>
          </a:solidFill>
          <a:latin typeface="+mn-lt"/>
          <a:ea typeface="+mn-ea"/>
          <a:cs typeface="+mn-cs"/>
        </a:defRPr>
      </a:lvl3pPr>
      <a:lvl4pPr marL="498958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4pPr>
      <a:lvl5pPr marL="6415179"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5pPr>
      <a:lvl6pPr marL="784077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6pPr>
      <a:lvl7pPr marL="926637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7pPr>
      <a:lvl8pPr marL="10691965"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8pPr>
      <a:lvl9pPr marL="1211756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9pPr>
    </p:bodyStyle>
    <p:otherStyle>
      <a:defPPr>
        <a:defRPr lang="en-US"/>
      </a:defPPr>
      <a:lvl1pPr marL="0" algn="l" defTabSz="2851191" rtl="0" eaLnBrk="1" latinLnBrk="0" hangingPunct="1">
        <a:defRPr sz="5613" kern="1200">
          <a:solidFill>
            <a:schemeClr val="tx1"/>
          </a:solidFill>
          <a:latin typeface="+mn-lt"/>
          <a:ea typeface="+mn-ea"/>
          <a:cs typeface="+mn-cs"/>
        </a:defRPr>
      </a:lvl1pPr>
      <a:lvl2pPr marL="1425595" algn="l" defTabSz="2851191" rtl="0" eaLnBrk="1" latinLnBrk="0" hangingPunct="1">
        <a:defRPr sz="5613" kern="1200">
          <a:solidFill>
            <a:schemeClr val="tx1"/>
          </a:solidFill>
          <a:latin typeface="+mn-lt"/>
          <a:ea typeface="+mn-ea"/>
          <a:cs typeface="+mn-cs"/>
        </a:defRPr>
      </a:lvl2pPr>
      <a:lvl3pPr marL="2851191" algn="l" defTabSz="2851191" rtl="0" eaLnBrk="1" latinLnBrk="0" hangingPunct="1">
        <a:defRPr sz="5613" kern="1200">
          <a:solidFill>
            <a:schemeClr val="tx1"/>
          </a:solidFill>
          <a:latin typeface="+mn-lt"/>
          <a:ea typeface="+mn-ea"/>
          <a:cs typeface="+mn-cs"/>
        </a:defRPr>
      </a:lvl3pPr>
      <a:lvl4pPr marL="4276786" algn="l" defTabSz="2851191" rtl="0" eaLnBrk="1" latinLnBrk="0" hangingPunct="1">
        <a:defRPr sz="5613" kern="1200">
          <a:solidFill>
            <a:schemeClr val="tx1"/>
          </a:solidFill>
          <a:latin typeface="+mn-lt"/>
          <a:ea typeface="+mn-ea"/>
          <a:cs typeface="+mn-cs"/>
        </a:defRPr>
      </a:lvl4pPr>
      <a:lvl5pPr marL="5702381" algn="l" defTabSz="2851191" rtl="0" eaLnBrk="1" latinLnBrk="0" hangingPunct="1">
        <a:defRPr sz="5613" kern="1200">
          <a:solidFill>
            <a:schemeClr val="tx1"/>
          </a:solidFill>
          <a:latin typeface="+mn-lt"/>
          <a:ea typeface="+mn-ea"/>
          <a:cs typeface="+mn-cs"/>
        </a:defRPr>
      </a:lvl5pPr>
      <a:lvl6pPr marL="7127977" algn="l" defTabSz="2851191" rtl="0" eaLnBrk="1" latinLnBrk="0" hangingPunct="1">
        <a:defRPr sz="5613" kern="1200">
          <a:solidFill>
            <a:schemeClr val="tx1"/>
          </a:solidFill>
          <a:latin typeface="+mn-lt"/>
          <a:ea typeface="+mn-ea"/>
          <a:cs typeface="+mn-cs"/>
        </a:defRPr>
      </a:lvl6pPr>
      <a:lvl7pPr marL="8553572" algn="l" defTabSz="2851191" rtl="0" eaLnBrk="1" latinLnBrk="0" hangingPunct="1">
        <a:defRPr sz="5613" kern="1200">
          <a:solidFill>
            <a:schemeClr val="tx1"/>
          </a:solidFill>
          <a:latin typeface="+mn-lt"/>
          <a:ea typeface="+mn-ea"/>
          <a:cs typeface="+mn-cs"/>
        </a:defRPr>
      </a:lvl7pPr>
      <a:lvl8pPr marL="9979167" algn="l" defTabSz="2851191" rtl="0" eaLnBrk="1" latinLnBrk="0" hangingPunct="1">
        <a:defRPr sz="5613" kern="1200">
          <a:solidFill>
            <a:schemeClr val="tx1"/>
          </a:solidFill>
          <a:latin typeface="+mn-lt"/>
          <a:ea typeface="+mn-ea"/>
          <a:cs typeface="+mn-cs"/>
        </a:defRPr>
      </a:lvl8pPr>
      <a:lvl9pPr marL="11404763" algn="l" defTabSz="2851191" rtl="0" eaLnBrk="1" latinLnBrk="0" hangingPunct="1">
        <a:defRPr sz="56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38" name="Rectangle 37"/>
          <p:cNvSpPr/>
          <p:nvPr/>
        </p:nvSpPr>
        <p:spPr>
          <a:xfrm>
            <a:off x="19522640" y="5937030"/>
            <a:ext cx="10260653" cy="6487035"/>
          </a:xfrm>
          <a:prstGeom prst="rect">
            <a:avLst/>
          </a:prstGeom>
          <a:solidFill>
            <a:schemeClr val="accent1">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0" y="-1"/>
            <a:ext cx="30275213" cy="5352541"/>
          </a:xfrm>
          <a:prstGeom prst="rect">
            <a:avLst/>
          </a:prstGeom>
          <a:solidFill>
            <a:schemeClr val="accent1">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2475" tIns="26238" rIns="52475" bIns="26238" numCol="1" spcCol="0" rtlCol="0" fromWordArt="0" anchor="ctr" anchorCtr="0" forceAA="0" compatLnSpc="1">
            <a:prstTxWarp prst="textNoShape">
              <a:avLst/>
            </a:prstTxWarp>
            <a:noAutofit/>
          </a:bodyPr>
          <a:lstStyle/>
          <a:p>
            <a:pPr algn="ctr"/>
            <a:endParaRPr lang="en-GB" sz="1377" dirty="0">
              <a:ln>
                <a:solidFill>
                  <a:schemeClr val="bg1"/>
                </a:solidFill>
              </a:ln>
              <a:solidFill>
                <a:schemeClr val="accent1"/>
              </a:solidFill>
              <a:latin typeface="Arial" panose="020B0604020202020204" pitchFamily="34" charset="0"/>
              <a:cs typeface="Arial" panose="020B0604020202020204" pitchFamily="34" charset="0"/>
            </a:endParaRPr>
          </a:p>
        </p:txBody>
      </p:sp>
      <p:pic>
        <p:nvPicPr>
          <p:cNvPr id="14" name="Picture 13"/>
          <p:cNvPicPr>
            <a:picLocks noChangeAspect="1"/>
          </p:cNvPicPr>
          <p:nvPr/>
        </p:nvPicPr>
        <p:blipFill>
          <a:blip r:embed="rId2"/>
          <a:stretch>
            <a:fillRect/>
          </a:stretch>
        </p:blipFill>
        <p:spPr>
          <a:xfrm>
            <a:off x="397885" y="695273"/>
            <a:ext cx="7540769" cy="3917554"/>
          </a:xfrm>
          <a:prstGeom prst="rect">
            <a:avLst/>
          </a:prstGeom>
        </p:spPr>
      </p:pic>
      <p:sp>
        <p:nvSpPr>
          <p:cNvPr id="15" name="TextBox 14"/>
          <p:cNvSpPr txBox="1"/>
          <p:nvPr/>
        </p:nvSpPr>
        <p:spPr>
          <a:xfrm>
            <a:off x="7938654" y="0"/>
            <a:ext cx="22336559" cy="5509200"/>
          </a:xfrm>
          <a:prstGeom prst="rect">
            <a:avLst/>
          </a:prstGeom>
          <a:noFill/>
        </p:spPr>
        <p:txBody>
          <a:bodyPr wrap="square" rtlCol="0">
            <a:spAutoFit/>
          </a:bodyPr>
          <a:lstStyle/>
          <a:p>
            <a:pPr lvl="0" algn="ctr"/>
            <a:r>
              <a:rPr lang="en-GB" sz="8800" dirty="0">
                <a:ln>
                  <a:solidFill>
                    <a:prstClr val="black"/>
                  </a:solidFill>
                </a:ln>
                <a:solidFill>
                  <a:prstClr val="black"/>
                </a:solidFill>
                <a:latin typeface="Arial" panose="020B0604020202020204" pitchFamily="34" charset="0"/>
                <a:cs typeface="Arial" panose="020B0604020202020204" pitchFamily="34" charset="0"/>
              </a:rPr>
              <a:t>Usability Testing Methods</a:t>
            </a:r>
          </a:p>
          <a:p>
            <a:pPr lvl="0" algn="ctr"/>
            <a:r>
              <a:rPr lang="en-GB" sz="7200" dirty="0">
                <a:ln>
                  <a:solidFill>
                    <a:prstClr val="black"/>
                  </a:solidFill>
                </a:ln>
                <a:solidFill>
                  <a:prstClr val="black"/>
                </a:solidFill>
                <a:latin typeface="Arial" panose="020B0604020202020204" pitchFamily="34" charset="0"/>
                <a:cs typeface="Arial" panose="020B0604020202020204" pitchFamily="34" charset="0"/>
              </a:rPr>
              <a:t>An E-Commerce Website Developed Using ASP.NET Web Forms</a:t>
            </a:r>
          </a:p>
          <a:p>
            <a:pPr lvl="0" algn="ctr"/>
            <a:r>
              <a:rPr lang="en-GB" sz="5400" dirty="0">
                <a:ln>
                  <a:solidFill>
                    <a:prstClr val="black"/>
                  </a:solidFill>
                </a:ln>
                <a:solidFill>
                  <a:prstClr val="black"/>
                </a:solidFill>
                <a:latin typeface="Arial" panose="020B0604020202020204" pitchFamily="34" charset="0"/>
                <a:cs typeface="Arial" panose="020B0604020202020204" pitchFamily="34" charset="0"/>
              </a:rPr>
              <a:t>By Stacey Ann Hammond (P141543)</a:t>
            </a:r>
          </a:p>
          <a:p>
            <a:pPr lvl="0" algn="ctr"/>
            <a:r>
              <a:rPr lang="en-GB" sz="5400" dirty="0">
                <a:ln>
                  <a:solidFill>
                    <a:prstClr val="black"/>
                  </a:solidFill>
                </a:ln>
                <a:solidFill>
                  <a:prstClr val="black"/>
                </a:solidFill>
                <a:latin typeface="Arial" panose="020B0604020202020204" pitchFamily="34" charset="0"/>
                <a:cs typeface="Arial" panose="020B0604020202020204" pitchFamily="34" charset="0"/>
              </a:rPr>
              <a:t>BSc Computing and Information Systems</a:t>
            </a:r>
          </a:p>
        </p:txBody>
      </p:sp>
      <p:sp>
        <p:nvSpPr>
          <p:cNvPr id="16" name="Rectangle 15"/>
          <p:cNvSpPr/>
          <p:nvPr/>
        </p:nvSpPr>
        <p:spPr>
          <a:xfrm>
            <a:off x="397886" y="6006973"/>
            <a:ext cx="8565649" cy="4225149"/>
          </a:xfrm>
          <a:prstGeom prst="rect">
            <a:avLst/>
          </a:prstGeom>
          <a:solidFill>
            <a:schemeClr val="accent1">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400" dirty="0"/>
              <a:t>.</a:t>
            </a:r>
          </a:p>
          <a:p>
            <a:pPr algn="just"/>
            <a:endParaRPr lang="en-GB" sz="2400" dirty="0"/>
          </a:p>
          <a:p>
            <a:pPr algn="ctr"/>
            <a:endParaRPr lang="en-GB" dirty="0"/>
          </a:p>
        </p:txBody>
      </p:sp>
      <p:sp>
        <p:nvSpPr>
          <p:cNvPr id="17" name="Rectangle 16"/>
          <p:cNvSpPr/>
          <p:nvPr/>
        </p:nvSpPr>
        <p:spPr>
          <a:xfrm>
            <a:off x="397885" y="5563747"/>
            <a:ext cx="6293860" cy="810952"/>
          </a:xfrm>
          <a:prstGeom prst="rect">
            <a:avLst/>
          </a:prstGeom>
          <a:solidFill>
            <a:schemeClr val="accent1">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600" b="1" dirty="0">
                <a:solidFill>
                  <a:schemeClr val="tx1"/>
                </a:solidFill>
                <a:latin typeface="Arial" panose="020B0604020202020204" pitchFamily="34" charset="0"/>
                <a:cs typeface="Arial" panose="020B0604020202020204" pitchFamily="34" charset="0"/>
              </a:rPr>
              <a:t>1. Introduction</a:t>
            </a:r>
          </a:p>
        </p:txBody>
      </p:sp>
      <p:sp>
        <p:nvSpPr>
          <p:cNvPr id="18" name="Rectangle 17"/>
          <p:cNvSpPr/>
          <p:nvPr/>
        </p:nvSpPr>
        <p:spPr>
          <a:xfrm>
            <a:off x="408541" y="10784453"/>
            <a:ext cx="8424117" cy="5660626"/>
          </a:xfrm>
          <a:prstGeom prst="rect">
            <a:avLst/>
          </a:prstGeom>
          <a:solidFill>
            <a:schemeClr val="accent1">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a:off x="438003" y="10437544"/>
            <a:ext cx="6293860" cy="804920"/>
          </a:xfrm>
          <a:prstGeom prst="rect">
            <a:avLst/>
          </a:prstGeom>
          <a:solidFill>
            <a:schemeClr val="accent1">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600" b="1" dirty="0">
                <a:solidFill>
                  <a:schemeClr val="tx1"/>
                </a:solidFill>
                <a:latin typeface="Arial" panose="020B0604020202020204" pitchFamily="34" charset="0"/>
                <a:cs typeface="Arial" panose="020B0604020202020204" pitchFamily="34" charset="0"/>
              </a:rPr>
              <a:t>2. Aim &amp; Objectives</a:t>
            </a:r>
          </a:p>
        </p:txBody>
      </p:sp>
      <p:sp>
        <p:nvSpPr>
          <p:cNvPr id="20" name="TextBox 19"/>
          <p:cNvSpPr txBox="1"/>
          <p:nvPr/>
        </p:nvSpPr>
        <p:spPr>
          <a:xfrm>
            <a:off x="405906" y="6479127"/>
            <a:ext cx="8514343" cy="3785652"/>
          </a:xfrm>
          <a:prstGeom prst="rect">
            <a:avLst/>
          </a:prstGeom>
          <a:noFill/>
        </p:spPr>
        <p:txBody>
          <a:bodyPr wrap="square" rtlCol="0">
            <a:spAutoFit/>
          </a:bodyPr>
          <a:lstStyle/>
          <a:p>
            <a:pPr algn="just"/>
            <a:r>
              <a:rPr lang="en-GB" sz="2400" dirty="0">
                <a:latin typeface="Arial" panose="020B0604020202020204" pitchFamily="34" charset="0"/>
                <a:cs typeface="Arial" panose="020B0604020202020204" pitchFamily="34" charset="0"/>
              </a:rPr>
              <a:t>The pervasive nature of e-commerce is intensifying precipitously per diem. Throughout the last five years, e-commerce has evolved by 13 percent. [1] Significantly, when producing fully-operational and comprehensible websites, numerous usability tests should be conducted. Usability testing specifically denotes that the assessment of a product or service conclude to tests carried out by users [2] This permits developers to have a vibrant interpretation on what needs to be rehabilitated, in order to, refine the website. </a:t>
            </a:r>
          </a:p>
          <a:p>
            <a:pPr algn="just"/>
            <a:endParaRPr lang="en-GB" sz="2400" dirty="0">
              <a:latin typeface="Arial" panose="020B0604020202020204" pitchFamily="34" charset="0"/>
              <a:cs typeface="Arial" panose="020B0604020202020204" pitchFamily="34" charset="0"/>
            </a:endParaRPr>
          </a:p>
        </p:txBody>
      </p:sp>
      <p:sp>
        <p:nvSpPr>
          <p:cNvPr id="21" name="TextBox 20"/>
          <p:cNvSpPr txBox="1"/>
          <p:nvPr/>
        </p:nvSpPr>
        <p:spPr>
          <a:xfrm>
            <a:off x="399904" y="11248356"/>
            <a:ext cx="8424116" cy="6001643"/>
          </a:xfrm>
          <a:prstGeom prst="rect">
            <a:avLst/>
          </a:prstGeom>
          <a:noFill/>
        </p:spPr>
        <p:txBody>
          <a:bodyPr wrap="square" rtlCol="0">
            <a:spAutoFit/>
          </a:bodyPr>
          <a:lstStyle/>
          <a:p>
            <a:pPr algn="just"/>
            <a:r>
              <a:rPr lang="en-GB" sz="2400" dirty="0">
                <a:latin typeface="Arial" panose="020B0604020202020204" pitchFamily="34" charset="0"/>
                <a:cs typeface="Arial" panose="020B0604020202020204" pitchFamily="34" charset="0"/>
              </a:rPr>
              <a:t>Aim:</a:t>
            </a:r>
          </a:p>
          <a:p>
            <a:pPr marL="342900" indent="-342900" algn="just">
              <a:buFont typeface="Arial" panose="020B0604020202020204" pitchFamily="34" charset="0"/>
              <a:buChar char="•"/>
            </a:pPr>
            <a:r>
              <a:rPr lang="en-GB" sz="2400" dirty="0">
                <a:latin typeface="Arial" panose="020B0604020202020204" pitchFamily="34" charset="0"/>
                <a:cs typeface="Arial" panose="020B0604020202020204" pitchFamily="34" charset="0"/>
              </a:rPr>
              <a:t>To critically test the usability of an e-commerce website and learn about the usability issues that may evolve during the development process.</a:t>
            </a:r>
          </a:p>
          <a:p>
            <a:pPr marL="342900" indent="-342900" algn="just">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Objectives:</a:t>
            </a:r>
          </a:p>
          <a:p>
            <a:pPr marL="342900" indent="-342900" algn="just">
              <a:buFont typeface="Arial" panose="020B0604020202020204" pitchFamily="34" charset="0"/>
              <a:buChar char="•"/>
            </a:pPr>
            <a:r>
              <a:rPr lang="en-GB" sz="2400" dirty="0">
                <a:latin typeface="Arial" panose="020B0604020202020204" pitchFamily="34" charset="0"/>
                <a:cs typeface="Arial" panose="020B0604020202020204" pitchFamily="34" charset="0"/>
              </a:rPr>
              <a:t>To develop an e-commerce website.</a:t>
            </a:r>
          </a:p>
          <a:p>
            <a:pPr marL="342900" indent="-342900" algn="just">
              <a:buFont typeface="Arial" panose="020B0604020202020204" pitchFamily="34" charset="0"/>
              <a:buChar char="•"/>
            </a:pPr>
            <a:r>
              <a:rPr lang="en-GB" sz="2400" dirty="0">
                <a:latin typeface="Arial" panose="020B0604020202020204" pitchFamily="34" charset="0"/>
                <a:cs typeface="Arial" panose="020B0604020202020204" pitchFamily="34" charset="0"/>
              </a:rPr>
              <a:t>To investigate and apply usability testing methods to better the e-commerce website’s consistency and efficiency. </a:t>
            </a:r>
          </a:p>
          <a:p>
            <a:pPr marL="342900" indent="-342900" algn="just">
              <a:buFont typeface="Arial" panose="020B0604020202020204" pitchFamily="34" charset="0"/>
              <a:buChar char="•"/>
            </a:pPr>
            <a:r>
              <a:rPr lang="en-GB" sz="2400" dirty="0">
                <a:latin typeface="Arial" panose="020B0604020202020204" pitchFamily="34" charset="0"/>
                <a:cs typeface="Arial" panose="020B0604020202020204" pitchFamily="34" charset="0"/>
              </a:rPr>
              <a:t>To practically perform and analyse the usability testing methods on the e-commerce website. </a:t>
            </a:r>
          </a:p>
          <a:p>
            <a:pPr marL="342900" indent="-342900" algn="just">
              <a:buFont typeface="Arial" panose="020B0604020202020204" pitchFamily="34" charset="0"/>
              <a:buChar char="•"/>
            </a:pPr>
            <a:r>
              <a:rPr lang="en-GB" sz="2400" dirty="0">
                <a:latin typeface="Arial" panose="020B0604020202020204" pitchFamily="34" charset="0"/>
                <a:cs typeface="Arial" panose="020B0604020202020204" pitchFamily="34" charset="0"/>
              </a:rPr>
              <a:t>To apply, verify and validate my findings with regards to the usability of the e-commerce website.</a:t>
            </a:r>
          </a:p>
          <a:p>
            <a:pPr marL="342900" indent="-342900" algn="just">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29" name="Rectangle 28"/>
          <p:cNvSpPr/>
          <p:nvPr/>
        </p:nvSpPr>
        <p:spPr>
          <a:xfrm>
            <a:off x="9411558" y="5923513"/>
            <a:ext cx="9408681" cy="7741072"/>
          </a:xfrm>
          <a:prstGeom prst="rect">
            <a:avLst/>
          </a:prstGeom>
          <a:solidFill>
            <a:schemeClr val="accent1">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ectangle 29"/>
          <p:cNvSpPr/>
          <p:nvPr/>
        </p:nvSpPr>
        <p:spPr>
          <a:xfrm>
            <a:off x="9411557" y="5512208"/>
            <a:ext cx="6293860" cy="804920"/>
          </a:xfrm>
          <a:prstGeom prst="rect">
            <a:avLst/>
          </a:prstGeom>
          <a:solidFill>
            <a:schemeClr val="accent1">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600" b="1" dirty="0">
                <a:solidFill>
                  <a:schemeClr val="tx1"/>
                </a:solidFill>
                <a:latin typeface="Arial" panose="020B0604020202020204" pitchFamily="34" charset="0"/>
                <a:cs typeface="Arial" panose="020B0604020202020204" pitchFamily="34" charset="0"/>
              </a:rPr>
              <a:t>4. Heat Maps</a:t>
            </a:r>
          </a:p>
        </p:txBody>
      </p:sp>
      <p:sp>
        <p:nvSpPr>
          <p:cNvPr id="31" name="TextBox 30"/>
          <p:cNvSpPr txBox="1"/>
          <p:nvPr/>
        </p:nvSpPr>
        <p:spPr>
          <a:xfrm>
            <a:off x="9411558" y="6452942"/>
            <a:ext cx="9408681" cy="3046988"/>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One of the principal testing methods used were heatmaps. As stated by ‘Sharon Hurley Hall’: Heatmaps “measure the attention people give to a particular area of a webpage.”[4] This allowed the developer to distinguish areas of the website which fascinated users, as well as, extents which were overlooked.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Results showed that the heatmaps only demonstrated positive aspects of the e-commerce website. </a:t>
            </a:r>
          </a:p>
        </p:txBody>
      </p:sp>
      <p:pic>
        <p:nvPicPr>
          <p:cNvPr id="32" name="Picture 31"/>
          <p:cNvPicPr>
            <a:picLocks noChangeAspect="1"/>
          </p:cNvPicPr>
          <p:nvPr/>
        </p:nvPicPr>
        <p:blipFill>
          <a:blip r:embed="rId3"/>
          <a:stretch>
            <a:fillRect/>
          </a:stretch>
        </p:blipFill>
        <p:spPr>
          <a:xfrm>
            <a:off x="9745597" y="9499930"/>
            <a:ext cx="8479483" cy="3819682"/>
          </a:xfrm>
          <a:prstGeom prst="rect">
            <a:avLst/>
          </a:prstGeom>
        </p:spPr>
      </p:pic>
      <p:sp>
        <p:nvSpPr>
          <p:cNvPr id="33" name="Rectangle 32"/>
          <p:cNvSpPr/>
          <p:nvPr/>
        </p:nvSpPr>
        <p:spPr>
          <a:xfrm>
            <a:off x="19556471" y="13319612"/>
            <a:ext cx="10256628" cy="3125467"/>
          </a:xfrm>
          <a:prstGeom prst="rect">
            <a:avLst/>
          </a:prstGeom>
          <a:solidFill>
            <a:schemeClr val="accent1">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ectangle 33"/>
          <p:cNvSpPr/>
          <p:nvPr/>
        </p:nvSpPr>
        <p:spPr>
          <a:xfrm>
            <a:off x="19552448" y="12678626"/>
            <a:ext cx="7857776" cy="904455"/>
          </a:xfrm>
          <a:prstGeom prst="rect">
            <a:avLst/>
          </a:prstGeom>
          <a:solidFill>
            <a:schemeClr val="accent1">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600" b="1" dirty="0">
                <a:solidFill>
                  <a:schemeClr val="tx1"/>
                </a:solidFill>
                <a:latin typeface="Arial" panose="020B0604020202020204" pitchFamily="34" charset="0"/>
                <a:cs typeface="Arial" panose="020B0604020202020204" pitchFamily="34" charset="0"/>
              </a:rPr>
              <a:t>7. Retrospective Think Aloud (RTA)</a:t>
            </a:r>
          </a:p>
        </p:txBody>
      </p:sp>
      <p:sp>
        <p:nvSpPr>
          <p:cNvPr id="35" name="TextBox 34"/>
          <p:cNvSpPr txBox="1"/>
          <p:nvPr/>
        </p:nvSpPr>
        <p:spPr>
          <a:xfrm>
            <a:off x="19552447" y="13583082"/>
            <a:ext cx="10260651" cy="2954655"/>
          </a:xfrm>
          <a:prstGeom prst="rect">
            <a:avLst/>
          </a:prstGeom>
          <a:noFill/>
        </p:spPr>
        <p:txBody>
          <a:bodyPr wrap="square" rtlCol="0">
            <a:spAutoFit/>
          </a:bodyPr>
          <a:lstStyle/>
          <a:p>
            <a:pPr algn="just"/>
            <a:r>
              <a:rPr lang="en-GB" sz="2400" dirty="0">
                <a:latin typeface="Arial" panose="020B0604020202020204" pitchFamily="34" charset="0"/>
                <a:cs typeface="Arial" panose="020B0604020202020204" pitchFamily="34" charset="0"/>
              </a:rPr>
              <a:t>As stated by ‘Sanne Elling et al’: The RTA method entails “participants to work in silence and verbalize their thoughts afterwards while watching a recording of their performance.”[6]</a:t>
            </a:r>
          </a:p>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As a result there were many benefits and drawbacks to using the website. Overall, there was astonishing feedback given by the users. This method allowed the developer to regain comprehensive knowledge of the website.</a:t>
            </a:r>
          </a:p>
          <a:p>
            <a:endParaRPr lang="en-GB" dirty="0"/>
          </a:p>
        </p:txBody>
      </p:sp>
      <p:sp>
        <p:nvSpPr>
          <p:cNvPr id="37" name="Rectangle 36"/>
          <p:cNvSpPr/>
          <p:nvPr/>
        </p:nvSpPr>
        <p:spPr>
          <a:xfrm>
            <a:off x="19522640" y="5507844"/>
            <a:ext cx="6293860" cy="804920"/>
          </a:xfrm>
          <a:prstGeom prst="rect">
            <a:avLst/>
          </a:prstGeom>
          <a:solidFill>
            <a:schemeClr val="accent1">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600" b="1" dirty="0">
                <a:solidFill>
                  <a:schemeClr val="tx1"/>
                </a:solidFill>
                <a:latin typeface="Arial" panose="020B0604020202020204" pitchFamily="34" charset="0"/>
                <a:cs typeface="Arial" panose="020B0604020202020204" pitchFamily="34" charset="0"/>
              </a:rPr>
              <a:t>6. Cognitive Walkthrough</a:t>
            </a:r>
          </a:p>
        </p:txBody>
      </p:sp>
      <p:sp>
        <p:nvSpPr>
          <p:cNvPr id="39" name="TextBox 38"/>
          <p:cNvSpPr txBox="1"/>
          <p:nvPr/>
        </p:nvSpPr>
        <p:spPr>
          <a:xfrm>
            <a:off x="19602301" y="6704059"/>
            <a:ext cx="9428737" cy="2585323"/>
          </a:xfrm>
          <a:prstGeom prst="rect">
            <a:avLst/>
          </a:prstGeom>
          <a:noFill/>
        </p:spPr>
        <p:txBody>
          <a:bodyPr wrap="square" rtlCol="0">
            <a:spAutoFit/>
          </a:bodyPr>
          <a:lstStyle/>
          <a:p>
            <a:pPr algn="just"/>
            <a:r>
              <a:rPr lang="en-GB" sz="2400" dirty="0">
                <a:latin typeface="Arial" panose="020B0604020202020204" pitchFamily="34" charset="0"/>
                <a:cs typeface="Arial" panose="020B0604020202020204" pitchFamily="34" charset="0"/>
              </a:rPr>
              <a:t>The Cognitive Walkthrough method was used; it formalises the way of visualising user’s judgements and engagements when they use an interface. The method informs the developer to identify problems that new users may experience when using the website.[5]</a:t>
            </a:r>
          </a:p>
          <a:p>
            <a:pPr algn="just"/>
            <a:endParaRPr lang="en-GB" sz="2400" dirty="0">
              <a:latin typeface="Arial" panose="020B0604020202020204" pitchFamily="34" charset="0"/>
              <a:cs typeface="Arial" panose="020B0604020202020204" pitchFamily="34" charset="0"/>
            </a:endParaRPr>
          </a:p>
          <a:p>
            <a:pPr algn="just"/>
            <a:endParaRPr lang="en-GB" sz="2400" dirty="0">
              <a:latin typeface="Arial" panose="020B0604020202020204" pitchFamily="34" charset="0"/>
              <a:cs typeface="Arial" panose="020B0604020202020204" pitchFamily="34" charset="0"/>
            </a:endParaRPr>
          </a:p>
          <a:p>
            <a:pPr algn="just"/>
            <a:endParaRPr lang="en-GB" dirty="0"/>
          </a:p>
        </p:txBody>
      </p:sp>
      <p:pic>
        <p:nvPicPr>
          <p:cNvPr id="40" name="Picture 39"/>
          <p:cNvPicPr>
            <a:picLocks noChangeAspect="1"/>
          </p:cNvPicPr>
          <p:nvPr/>
        </p:nvPicPr>
        <p:blipFill rotWithShape="1">
          <a:blip r:embed="rId4"/>
          <a:srcRect l="821" t="782"/>
          <a:stretch/>
        </p:blipFill>
        <p:spPr>
          <a:xfrm>
            <a:off x="19930439" y="8306962"/>
            <a:ext cx="9451649" cy="2991951"/>
          </a:xfrm>
          <a:prstGeom prst="rect">
            <a:avLst/>
          </a:prstGeom>
        </p:spPr>
      </p:pic>
      <p:sp>
        <p:nvSpPr>
          <p:cNvPr id="41" name="TextBox 40"/>
          <p:cNvSpPr txBox="1"/>
          <p:nvPr/>
        </p:nvSpPr>
        <p:spPr>
          <a:xfrm>
            <a:off x="19602301" y="11620501"/>
            <a:ext cx="10210799" cy="1107996"/>
          </a:xfrm>
          <a:prstGeom prst="rect">
            <a:avLst/>
          </a:prstGeom>
          <a:noFill/>
        </p:spPr>
        <p:txBody>
          <a:bodyPr wrap="square" rtlCol="0">
            <a:spAutoFit/>
          </a:bodyPr>
          <a:lstStyle/>
          <a:p>
            <a:pPr algn="just"/>
            <a:r>
              <a:rPr lang="en-GB" sz="2400" dirty="0">
                <a:latin typeface="Arial" panose="020B0604020202020204" pitchFamily="34" charset="0"/>
                <a:cs typeface="Arial" panose="020B0604020202020204" pitchFamily="34" charset="0"/>
              </a:rPr>
              <a:t>The outcome of this method informed the developer that users were exceptionally happy with the tasks that were performed. </a:t>
            </a:r>
          </a:p>
          <a:p>
            <a:endParaRPr lang="en-GB" dirty="0"/>
          </a:p>
        </p:txBody>
      </p:sp>
      <p:sp>
        <p:nvSpPr>
          <p:cNvPr id="43" name="Rectangle 42"/>
          <p:cNvSpPr/>
          <p:nvPr/>
        </p:nvSpPr>
        <p:spPr>
          <a:xfrm>
            <a:off x="405909" y="17099512"/>
            <a:ext cx="8426750" cy="3608331"/>
          </a:xfrm>
          <a:prstGeom prst="rect">
            <a:avLst/>
          </a:prstGeom>
          <a:solidFill>
            <a:schemeClr val="accent1">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400" dirty="0"/>
              <a:t>.</a:t>
            </a:r>
          </a:p>
          <a:p>
            <a:pPr algn="just"/>
            <a:endParaRPr lang="en-GB" sz="2400" dirty="0"/>
          </a:p>
          <a:p>
            <a:pPr algn="ctr"/>
            <a:endParaRPr lang="en-GB" dirty="0"/>
          </a:p>
        </p:txBody>
      </p:sp>
      <p:sp>
        <p:nvSpPr>
          <p:cNvPr id="44" name="Rectangle 43"/>
          <p:cNvSpPr/>
          <p:nvPr/>
        </p:nvSpPr>
        <p:spPr>
          <a:xfrm>
            <a:off x="405907" y="16656285"/>
            <a:ext cx="6293860" cy="806742"/>
          </a:xfrm>
          <a:prstGeom prst="rect">
            <a:avLst/>
          </a:prstGeom>
          <a:solidFill>
            <a:schemeClr val="accent1">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600" b="1" dirty="0">
                <a:solidFill>
                  <a:schemeClr val="tx1"/>
                </a:solidFill>
                <a:latin typeface="Arial" panose="020B0604020202020204" pitchFamily="34" charset="0"/>
                <a:cs typeface="Arial" panose="020B0604020202020204" pitchFamily="34" charset="0"/>
              </a:rPr>
              <a:t>3. Heuristic Evaluation</a:t>
            </a:r>
          </a:p>
        </p:txBody>
      </p:sp>
      <p:sp>
        <p:nvSpPr>
          <p:cNvPr id="45" name="TextBox 44"/>
          <p:cNvSpPr txBox="1"/>
          <p:nvPr/>
        </p:nvSpPr>
        <p:spPr>
          <a:xfrm>
            <a:off x="438003" y="17620565"/>
            <a:ext cx="8386017" cy="3323987"/>
          </a:xfrm>
          <a:prstGeom prst="rect">
            <a:avLst/>
          </a:prstGeom>
          <a:noFill/>
        </p:spPr>
        <p:txBody>
          <a:bodyPr wrap="square" rtlCol="0">
            <a:spAutoFit/>
          </a:bodyPr>
          <a:lstStyle/>
          <a:p>
            <a:pPr algn="just"/>
            <a:r>
              <a:rPr lang="en-GB" sz="2400" dirty="0">
                <a:latin typeface="Arial" panose="020B0604020202020204" pitchFamily="34" charset="0"/>
                <a:cs typeface="Arial" panose="020B0604020202020204" pitchFamily="34" charset="0"/>
              </a:rPr>
              <a:t>A Heuristic Evaluation was conducted by the author. This appraisal directs awareness mainly to the characteristics of the interface. It consists of following broad rules rather than usability guidelines.[3] </a:t>
            </a:r>
          </a:p>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Results illustrated that all criteria's were met,  although, it indicated that the consistency and standards criteria was not entirely satisfied. </a:t>
            </a:r>
          </a:p>
          <a:p>
            <a:endParaRPr lang="en-GB" dirty="0"/>
          </a:p>
        </p:txBody>
      </p:sp>
      <p:sp>
        <p:nvSpPr>
          <p:cNvPr id="46" name="Rectangle 45"/>
          <p:cNvSpPr/>
          <p:nvPr/>
        </p:nvSpPr>
        <p:spPr>
          <a:xfrm>
            <a:off x="9408387" y="14264472"/>
            <a:ext cx="9411852" cy="6471087"/>
          </a:xfrm>
          <a:prstGeom prst="rect">
            <a:avLst/>
          </a:prstGeom>
          <a:solidFill>
            <a:schemeClr val="accent1">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GB" sz="2400" dirty="0"/>
          </a:p>
          <a:p>
            <a:pPr algn="just"/>
            <a:endParaRPr lang="en-GB" sz="2400" dirty="0"/>
          </a:p>
          <a:p>
            <a:pPr algn="ctr"/>
            <a:endParaRPr lang="en-GB" dirty="0"/>
          </a:p>
        </p:txBody>
      </p:sp>
      <p:sp>
        <p:nvSpPr>
          <p:cNvPr id="47" name="Rectangle 46"/>
          <p:cNvSpPr/>
          <p:nvPr/>
        </p:nvSpPr>
        <p:spPr>
          <a:xfrm>
            <a:off x="9408384" y="13821245"/>
            <a:ext cx="7508015" cy="856085"/>
          </a:xfrm>
          <a:prstGeom prst="rect">
            <a:avLst/>
          </a:prstGeom>
          <a:solidFill>
            <a:schemeClr val="accent1">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600" b="1" dirty="0">
                <a:solidFill>
                  <a:schemeClr val="tx1"/>
                </a:solidFill>
                <a:latin typeface="Arial" panose="020B0604020202020204" pitchFamily="34" charset="0"/>
                <a:cs typeface="Arial" panose="020B0604020202020204" pitchFamily="34" charset="0"/>
              </a:rPr>
              <a:t>5. System Usability Scale Survey</a:t>
            </a:r>
          </a:p>
        </p:txBody>
      </p:sp>
      <p:pic>
        <p:nvPicPr>
          <p:cNvPr id="42" name="Picture 41"/>
          <p:cNvPicPr>
            <a:picLocks noChangeAspect="1"/>
          </p:cNvPicPr>
          <p:nvPr/>
        </p:nvPicPr>
        <p:blipFill rotWithShape="1">
          <a:blip r:embed="rId5"/>
          <a:srcRect t="2483"/>
          <a:stretch/>
        </p:blipFill>
        <p:spPr>
          <a:xfrm>
            <a:off x="9641228" y="16947773"/>
            <a:ext cx="8972022" cy="3372230"/>
          </a:xfrm>
          <a:prstGeom prst="rect">
            <a:avLst/>
          </a:prstGeom>
        </p:spPr>
      </p:pic>
      <p:sp>
        <p:nvSpPr>
          <p:cNvPr id="48" name="TextBox 47"/>
          <p:cNvSpPr txBox="1"/>
          <p:nvPr/>
        </p:nvSpPr>
        <p:spPr>
          <a:xfrm>
            <a:off x="9378241" y="14685673"/>
            <a:ext cx="9441998" cy="2585323"/>
          </a:xfrm>
          <a:prstGeom prst="rect">
            <a:avLst/>
          </a:prstGeom>
          <a:noFill/>
        </p:spPr>
        <p:txBody>
          <a:bodyPr wrap="square" rtlCol="0">
            <a:spAutoFit/>
          </a:bodyPr>
          <a:lstStyle/>
          <a:p>
            <a:pPr algn="just"/>
            <a:r>
              <a:rPr lang="en-GB" sz="2400" dirty="0">
                <a:latin typeface="Arial" panose="020B0604020202020204" pitchFamily="34" charset="0"/>
                <a:cs typeface="Arial" panose="020B0604020202020204" pitchFamily="34" charset="0"/>
              </a:rPr>
              <a:t>The survey consists of 10 questions where users are asked to rate the questions between 1-5; where 1 signifies strongly disagree and 5 indicates strongly agree. </a:t>
            </a:r>
          </a:p>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Results satisfied expectations, as clearly alterations needed to be made to the website. </a:t>
            </a:r>
          </a:p>
          <a:p>
            <a:endParaRPr lang="en-GB" dirty="0"/>
          </a:p>
        </p:txBody>
      </p:sp>
      <p:sp>
        <p:nvSpPr>
          <p:cNvPr id="49" name="Rectangle 48"/>
          <p:cNvSpPr/>
          <p:nvPr/>
        </p:nvSpPr>
        <p:spPr>
          <a:xfrm>
            <a:off x="19522640" y="17075813"/>
            <a:ext cx="10313665" cy="3661482"/>
          </a:xfrm>
          <a:prstGeom prst="rect">
            <a:avLst/>
          </a:prstGeom>
          <a:solidFill>
            <a:schemeClr val="accent1">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400" dirty="0"/>
              <a:t>.</a:t>
            </a:r>
          </a:p>
          <a:p>
            <a:pPr algn="just"/>
            <a:endParaRPr lang="en-GB" sz="2400" dirty="0"/>
          </a:p>
          <a:p>
            <a:pPr algn="ctr"/>
            <a:endParaRPr lang="en-GB" dirty="0"/>
          </a:p>
        </p:txBody>
      </p:sp>
      <p:sp>
        <p:nvSpPr>
          <p:cNvPr id="50" name="Rectangle 49"/>
          <p:cNvSpPr/>
          <p:nvPr/>
        </p:nvSpPr>
        <p:spPr>
          <a:xfrm>
            <a:off x="19528928" y="16645400"/>
            <a:ext cx="6293860" cy="806742"/>
          </a:xfrm>
          <a:prstGeom prst="rect">
            <a:avLst/>
          </a:prstGeom>
          <a:solidFill>
            <a:schemeClr val="accent1">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600" b="1" dirty="0">
                <a:solidFill>
                  <a:schemeClr val="tx1"/>
                </a:solidFill>
                <a:latin typeface="Arial" panose="020B0604020202020204" pitchFamily="34" charset="0"/>
                <a:cs typeface="Arial" panose="020B0604020202020204" pitchFamily="34" charset="0"/>
              </a:rPr>
              <a:t>8. Evaluation &amp; Conclusion</a:t>
            </a:r>
          </a:p>
        </p:txBody>
      </p:sp>
      <p:sp>
        <p:nvSpPr>
          <p:cNvPr id="51" name="TextBox 50"/>
          <p:cNvSpPr txBox="1"/>
          <p:nvPr/>
        </p:nvSpPr>
        <p:spPr>
          <a:xfrm>
            <a:off x="19602301" y="17420328"/>
            <a:ext cx="10210796" cy="3693319"/>
          </a:xfrm>
          <a:prstGeom prst="rect">
            <a:avLst/>
          </a:prstGeom>
          <a:noFill/>
        </p:spPr>
        <p:txBody>
          <a:bodyPr wrap="square" rtlCol="0">
            <a:spAutoFit/>
          </a:bodyPr>
          <a:lstStyle/>
          <a:p>
            <a:pPr algn="just"/>
            <a:r>
              <a:rPr lang="en-GB" sz="2400" dirty="0">
                <a:latin typeface="Arial" panose="020B0604020202020204" pitchFamily="34" charset="0"/>
                <a:cs typeface="Arial" panose="020B0604020202020204" pitchFamily="34" charset="0"/>
              </a:rPr>
              <a:t>An e-commerce website was developed, as well as an investigation on usability testing methods. The research conducted in the literature review stated that the RTA method would detect more defect than any other method. This indeed was the most effective method used in my project.</a:t>
            </a:r>
          </a:p>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The usability testing methods were then performed and analysed. Overall, it was discovered that usability testing should be conducted on any product of service. In conclusion, validation and verification of my findings were achieved. </a:t>
            </a:r>
          </a:p>
          <a:p>
            <a:endParaRPr lang="en-GB" dirty="0"/>
          </a:p>
        </p:txBody>
      </p:sp>
      <p:sp>
        <p:nvSpPr>
          <p:cNvPr id="52" name="TextBox 51"/>
          <p:cNvSpPr txBox="1"/>
          <p:nvPr/>
        </p:nvSpPr>
        <p:spPr>
          <a:xfrm>
            <a:off x="315646" y="20869768"/>
            <a:ext cx="8963535"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[1] A.T “E-Commerce Is the Next Frontier in Global Expansion”, The 2012 Global Retail E-Commerce Index.</a:t>
            </a:r>
          </a:p>
          <a:p>
            <a:r>
              <a:rPr lang="en-GB" sz="1200" dirty="0">
                <a:latin typeface="Arial" panose="020B0604020202020204" pitchFamily="34" charset="0"/>
                <a:cs typeface="Arial" panose="020B0604020202020204" pitchFamily="34" charset="0"/>
              </a:rPr>
              <a:t>[2] Usability.gov, “Usability Testing,” 13 November 2013</a:t>
            </a:r>
          </a:p>
        </p:txBody>
      </p:sp>
      <p:sp>
        <p:nvSpPr>
          <p:cNvPr id="53" name="TextBox 52"/>
          <p:cNvSpPr txBox="1"/>
          <p:nvPr/>
        </p:nvSpPr>
        <p:spPr>
          <a:xfrm>
            <a:off x="9378241" y="20870644"/>
            <a:ext cx="10500208" cy="646331"/>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[3] M.Helander, T.K Landauer and P. Prabhu, Handbook of Human-Computer Interactions, 1997</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[4] S. H. Hall “7 Case Studies for Understanding and Using Heatmaps”, The Daily Egg,  19 November 2015</a:t>
            </a:r>
          </a:p>
          <a:p>
            <a:endParaRPr lang="en-GB" sz="1200" dirty="0">
              <a:latin typeface="Arial" panose="020B0604020202020204" pitchFamily="34" charset="0"/>
              <a:cs typeface="Arial" panose="020B0604020202020204" pitchFamily="34" charset="0"/>
            </a:endParaRPr>
          </a:p>
        </p:txBody>
      </p:sp>
      <p:sp>
        <p:nvSpPr>
          <p:cNvPr id="54" name="TextBox 53"/>
          <p:cNvSpPr txBox="1"/>
          <p:nvPr/>
        </p:nvSpPr>
        <p:spPr>
          <a:xfrm>
            <a:off x="12159068" y="13296349"/>
            <a:ext cx="2790646" cy="36650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[Heatmap of Home Page]</a:t>
            </a:r>
          </a:p>
        </p:txBody>
      </p:sp>
      <p:sp>
        <p:nvSpPr>
          <p:cNvPr id="55" name="TextBox 54"/>
          <p:cNvSpPr txBox="1"/>
          <p:nvPr/>
        </p:nvSpPr>
        <p:spPr>
          <a:xfrm>
            <a:off x="10889068" y="20270467"/>
            <a:ext cx="6027331"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[System Usability Scale Survey, Average User Results]</a:t>
            </a:r>
          </a:p>
        </p:txBody>
      </p:sp>
      <p:sp>
        <p:nvSpPr>
          <p:cNvPr id="56" name="TextBox 55"/>
          <p:cNvSpPr txBox="1"/>
          <p:nvPr/>
        </p:nvSpPr>
        <p:spPr>
          <a:xfrm>
            <a:off x="22370591" y="11241254"/>
            <a:ext cx="4640495"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[Example of Cognitive Walkthrough Results]</a:t>
            </a:r>
          </a:p>
        </p:txBody>
      </p:sp>
      <p:sp>
        <p:nvSpPr>
          <p:cNvPr id="2" name="TextBox 1"/>
          <p:cNvSpPr txBox="1"/>
          <p:nvPr/>
        </p:nvSpPr>
        <p:spPr>
          <a:xfrm>
            <a:off x="19427390" y="20849302"/>
            <a:ext cx="9661960" cy="738664"/>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[5] D. Travis “The 4 questions to ask in a cognitive walkthrough,” User Focus, 3 August 2010</a:t>
            </a:r>
          </a:p>
          <a:p>
            <a:r>
              <a:rPr lang="en-GB" sz="1200" dirty="0">
                <a:latin typeface="Arial" panose="020B0604020202020204" pitchFamily="34" charset="0"/>
                <a:cs typeface="Arial" panose="020B0604020202020204" pitchFamily="34" charset="0"/>
              </a:rPr>
              <a:t>[6] S. Elling, L. Lentz and M. de Jong, “Retrospective think-aloud method: using eye movements as an extra cue”, 2011</a:t>
            </a:r>
          </a:p>
          <a:p>
            <a:endParaRPr lang="en-GB" dirty="0"/>
          </a:p>
        </p:txBody>
      </p:sp>
    </p:spTree>
    <p:extLst>
      <p:ext uri="{BB962C8B-B14F-4D97-AF65-F5344CB8AC3E}">
        <p14:creationId xmlns:p14="http://schemas.microsoft.com/office/powerpoint/2010/main" val="209007432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227</TotalTime>
  <Words>791</Words>
  <Application>Microsoft Office PowerPoint</Application>
  <PresentationFormat>Custom</PresentationFormat>
  <Paragraphs>52</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Stacey Hammond</dc:creator>
  <cp:lastModifiedBy>Stacey Hammond</cp:lastModifiedBy>
  <cp:revision>23</cp:revision>
  <dcterms:created xsi:type="dcterms:W3CDTF">2017-05-07T14:46:34Z</dcterms:created>
  <dcterms:modified xsi:type="dcterms:W3CDTF">2017-05-07T18:54:49Z</dcterms:modified>
</cp:coreProperties>
</file>