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9" r:id="rId3"/>
    <p:sldId id="258" r:id="rId4"/>
    <p:sldId id="260"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EDAC1-C631-2EC8-A00E-0416F9E1901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072F794A-DA80-B542-1966-6F3886E13BA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7588F292-43C8-EC56-AA69-F40F8FC2A06B}"/>
              </a:ext>
            </a:extLst>
          </p:cNvPr>
          <p:cNvSpPr>
            <a:spLocks noGrp="1"/>
          </p:cNvSpPr>
          <p:nvPr>
            <p:ph type="dt" sz="half" idx="10"/>
          </p:nvPr>
        </p:nvSpPr>
        <p:spPr/>
        <p:txBody>
          <a:bodyPr/>
          <a:lstStyle/>
          <a:p>
            <a:fld id="{F5814050-083A-49FF-9DA4-28D3BE456E4B}" type="datetimeFigureOut">
              <a:rPr lang="en-IN" smtClean="0"/>
              <a:t>05-12-2023</a:t>
            </a:fld>
            <a:endParaRPr lang="en-IN"/>
          </a:p>
        </p:txBody>
      </p:sp>
      <p:sp>
        <p:nvSpPr>
          <p:cNvPr id="5" name="Footer Placeholder 4">
            <a:extLst>
              <a:ext uri="{FF2B5EF4-FFF2-40B4-BE49-F238E27FC236}">
                <a16:creationId xmlns:a16="http://schemas.microsoft.com/office/drawing/2014/main" id="{A032538A-0470-DBDE-6083-8EB8DAE7EA3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7B60D7B5-8A31-3E97-7FA0-0E652054E52C}"/>
              </a:ext>
            </a:extLst>
          </p:cNvPr>
          <p:cNvSpPr>
            <a:spLocks noGrp="1"/>
          </p:cNvSpPr>
          <p:nvPr>
            <p:ph type="sldNum" sz="quarter" idx="12"/>
          </p:nvPr>
        </p:nvSpPr>
        <p:spPr/>
        <p:txBody>
          <a:bodyPr/>
          <a:lstStyle/>
          <a:p>
            <a:fld id="{29F75AD6-3B33-4956-8459-36DF83FF76CF}" type="slidenum">
              <a:rPr lang="en-IN" smtClean="0"/>
              <a:t>‹#›</a:t>
            </a:fld>
            <a:endParaRPr lang="en-IN"/>
          </a:p>
        </p:txBody>
      </p:sp>
    </p:spTree>
    <p:extLst>
      <p:ext uri="{BB962C8B-B14F-4D97-AF65-F5344CB8AC3E}">
        <p14:creationId xmlns:p14="http://schemas.microsoft.com/office/powerpoint/2010/main" val="33498653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C6C2F-27DF-7509-3DCC-B69FA9542B5D}"/>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B7F70CA2-90EE-4275-8EE0-2E43853B1CF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4BD3056E-BFBA-7C27-6BEB-FF1BA12196DD}"/>
              </a:ext>
            </a:extLst>
          </p:cNvPr>
          <p:cNvSpPr>
            <a:spLocks noGrp="1"/>
          </p:cNvSpPr>
          <p:nvPr>
            <p:ph type="dt" sz="half" idx="10"/>
          </p:nvPr>
        </p:nvSpPr>
        <p:spPr/>
        <p:txBody>
          <a:bodyPr/>
          <a:lstStyle/>
          <a:p>
            <a:fld id="{F5814050-083A-49FF-9DA4-28D3BE456E4B}" type="datetimeFigureOut">
              <a:rPr lang="en-IN" smtClean="0"/>
              <a:t>05-12-2023</a:t>
            </a:fld>
            <a:endParaRPr lang="en-IN"/>
          </a:p>
        </p:txBody>
      </p:sp>
      <p:sp>
        <p:nvSpPr>
          <p:cNvPr id="5" name="Footer Placeholder 4">
            <a:extLst>
              <a:ext uri="{FF2B5EF4-FFF2-40B4-BE49-F238E27FC236}">
                <a16:creationId xmlns:a16="http://schemas.microsoft.com/office/drawing/2014/main" id="{2A2AAE9B-639D-388E-4991-1A67561A7BAC}"/>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ED43E59B-AA50-F90D-067D-273776546199}"/>
              </a:ext>
            </a:extLst>
          </p:cNvPr>
          <p:cNvSpPr>
            <a:spLocks noGrp="1"/>
          </p:cNvSpPr>
          <p:nvPr>
            <p:ph type="sldNum" sz="quarter" idx="12"/>
          </p:nvPr>
        </p:nvSpPr>
        <p:spPr/>
        <p:txBody>
          <a:bodyPr/>
          <a:lstStyle/>
          <a:p>
            <a:fld id="{29F75AD6-3B33-4956-8459-36DF83FF76CF}" type="slidenum">
              <a:rPr lang="en-IN" smtClean="0"/>
              <a:t>‹#›</a:t>
            </a:fld>
            <a:endParaRPr lang="en-IN"/>
          </a:p>
        </p:txBody>
      </p:sp>
    </p:spTree>
    <p:extLst>
      <p:ext uri="{BB962C8B-B14F-4D97-AF65-F5344CB8AC3E}">
        <p14:creationId xmlns:p14="http://schemas.microsoft.com/office/powerpoint/2010/main" val="37898507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06BE4C-1809-9902-E655-C14E5ECE115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361DBD82-6A88-0844-C199-3C949AB5473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BB1F9B-14DF-CAC9-02CC-6BB1FB2C2B90}"/>
              </a:ext>
            </a:extLst>
          </p:cNvPr>
          <p:cNvSpPr>
            <a:spLocks noGrp="1"/>
          </p:cNvSpPr>
          <p:nvPr>
            <p:ph type="dt" sz="half" idx="10"/>
          </p:nvPr>
        </p:nvSpPr>
        <p:spPr/>
        <p:txBody>
          <a:bodyPr/>
          <a:lstStyle/>
          <a:p>
            <a:fld id="{F5814050-083A-49FF-9DA4-28D3BE456E4B}" type="datetimeFigureOut">
              <a:rPr lang="en-IN" smtClean="0"/>
              <a:t>05-12-2023</a:t>
            </a:fld>
            <a:endParaRPr lang="en-IN"/>
          </a:p>
        </p:txBody>
      </p:sp>
      <p:sp>
        <p:nvSpPr>
          <p:cNvPr id="5" name="Footer Placeholder 4">
            <a:extLst>
              <a:ext uri="{FF2B5EF4-FFF2-40B4-BE49-F238E27FC236}">
                <a16:creationId xmlns:a16="http://schemas.microsoft.com/office/drawing/2014/main" id="{C6A74483-F37C-6DA6-101B-80E37D2463D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D8E1DC38-96D9-131C-20B4-2BE24663A3CB}"/>
              </a:ext>
            </a:extLst>
          </p:cNvPr>
          <p:cNvSpPr>
            <a:spLocks noGrp="1"/>
          </p:cNvSpPr>
          <p:nvPr>
            <p:ph type="sldNum" sz="quarter" idx="12"/>
          </p:nvPr>
        </p:nvSpPr>
        <p:spPr/>
        <p:txBody>
          <a:bodyPr/>
          <a:lstStyle/>
          <a:p>
            <a:fld id="{29F75AD6-3B33-4956-8459-36DF83FF76CF}" type="slidenum">
              <a:rPr lang="en-IN" smtClean="0"/>
              <a:t>‹#›</a:t>
            </a:fld>
            <a:endParaRPr lang="en-IN"/>
          </a:p>
        </p:txBody>
      </p:sp>
    </p:spTree>
    <p:extLst>
      <p:ext uri="{BB962C8B-B14F-4D97-AF65-F5344CB8AC3E}">
        <p14:creationId xmlns:p14="http://schemas.microsoft.com/office/powerpoint/2010/main" val="42192104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8D4B3-91F2-C173-BF40-46A64E310CB9}"/>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C1B8B2DE-6477-4513-D91A-8F4B34A512E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DBA3A0E3-DAC9-E079-C40D-EB1A6626A91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C6682C3F-6E07-7A8C-CA5C-1B8E60A78463}"/>
              </a:ext>
            </a:extLst>
          </p:cNvPr>
          <p:cNvSpPr>
            <a:spLocks noGrp="1"/>
          </p:cNvSpPr>
          <p:nvPr>
            <p:ph type="dt" sz="half" idx="10"/>
          </p:nvPr>
        </p:nvSpPr>
        <p:spPr/>
        <p:txBody>
          <a:bodyPr/>
          <a:lstStyle/>
          <a:p>
            <a:fld id="{F5814050-083A-49FF-9DA4-28D3BE456E4B}" type="datetimeFigureOut">
              <a:rPr lang="en-IN" smtClean="0"/>
              <a:t>05-12-2023</a:t>
            </a:fld>
            <a:endParaRPr lang="en-IN"/>
          </a:p>
        </p:txBody>
      </p:sp>
      <p:sp>
        <p:nvSpPr>
          <p:cNvPr id="6" name="Footer Placeholder 5">
            <a:extLst>
              <a:ext uri="{FF2B5EF4-FFF2-40B4-BE49-F238E27FC236}">
                <a16:creationId xmlns:a16="http://schemas.microsoft.com/office/drawing/2014/main" id="{DF40FEDC-3614-8FAC-8EC6-02A3D80DDCFA}"/>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5F8B328F-70A7-C91B-A073-F3FA3C0D893D}"/>
              </a:ext>
            </a:extLst>
          </p:cNvPr>
          <p:cNvSpPr>
            <a:spLocks noGrp="1"/>
          </p:cNvSpPr>
          <p:nvPr>
            <p:ph type="sldNum" sz="quarter" idx="12"/>
          </p:nvPr>
        </p:nvSpPr>
        <p:spPr/>
        <p:txBody>
          <a:bodyPr/>
          <a:lstStyle/>
          <a:p>
            <a:fld id="{29F75AD6-3B33-4956-8459-36DF83FF76CF}" type="slidenum">
              <a:rPr lang="en-IN" smtClean="0"/>
              <a:t>‹#›</a:t>
            </a:fld>
            <a:endParaRPr lang="en-IN"/>
          </a:p>
        </p:txBody>
      </p:sp>
    </p:spTree>
    <p:extLst>
      <p:ext uri="{BB962C8B-B14F-4D97-AF65-F5344CB8AC3E}">
        <p14:creationId xmlns:p14="http://schemas.microsoft.com/office/powerpoint/2010/main" val="10203180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7387E-CCD8-AC71-CD07-A2AE3C8B4762}"/>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A63D8692-338C-F1D1-3E29-122137471E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4DDE633-E7AA-BD5C-399A-CB008B67B15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C50D71A5-D346-3018-CFA0-383B072C3E5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09675A-179E-F392-3676-52A1E801656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94F65D01-CE74-8FFB-8237-61BD300CA145}"/>
              </a:ext>
            </a:extLst>
          </p:cNvPr>
          <p:cNvSpPr>
            <a:spLocks noGrp="1"/>
          </p:cNvSpPr>
          <p:nvPr>
            <p:ph type="dt" sz="half" idx="10"/>
          </p:nvPr>
        </p:nvSpPr>
        <p:spPr/>
        <p:txBody>
          <a:bodyPr/>
          <a:lstStyle/>
          <a:p>
            <a:fld id="{F5814050-083A-49FF-9DA4-28D3BE456E4B}" type="datetimeFigureOut">
              <a:rPr lang="en-IN" smtClean="0"/>
              <a:t>05-12-2023</a:t>
            </a:fld>
            <a:endParaRPr lang="en-IN"/>
          </a:p>
        </p:txBody>
      </p:sp>
      <p:sp>
        <p:nvSpPr>
          <p:cNvPr id="8" name="Footer Placeholder 7">
            <a:extLst>
              <a:ext uri="{FF2B5EF4-FFF2-40B4-BE49-F238E27FC236}">
                <a16:creationId xmlns:a16="http://schemas.microsoft.com/office/drawing/2014/main" id="{7D3701DC-D3A3-7260-D6B7-DC2FCC240F64}"/>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39CB187A-955A-ED5F-6DE8-1C0BB4D3E5DD}"/>
              </a:ext>
            </a:extLst>
          </p:cNvPr>
          <p:cNvSpPr>
            <a:spLocks noGrp="1"/>
          </p:cNvSpPr>
          <p:nvPr>
            <p:ph type="sldNum" sz="quarter" idx="12"/>
          </p:nvPr>
        </p:nvSpPr>
        <p:spPr/>
        <p:txBody>
          <a:bodyPr/>
          <a:lstStyle/>
          <a:p>
            <a:fld id="{29F75AD6-3B33-4956-8459-36DF83FF76CF}" type="slidenum">
              <a:rPr lang="en-IN" smtClean="0"/>
              <a:t>‹#›</a:t>
            </a:fld>
            <a:endParaRPr lang="en-IN"/>
          </a:p>
        </p:txBody>
      </p:sp>
    </p:spTree>
    <p:extLst>
      <p:ext uri="{BB962C8B-B14F-4D97-AF65-F5344CB8AC3E}">
        <p14:creationId xmlns:p14="http://schemas.microsoft.com/office/powerpoint/2010/main" val="24603688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BD3269-6209-976C-4516-54513E7306CB}"/>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6D4276F9-210A-0B42-369A-5F6051D2FEDD}"/>
              </a:ext>
            </a:extLst>
          </p:cNvPr>
          <p:cNvSpPr>
            <a:spLocks noGrp="1"/>
          </p:cNvSpPr>
          <p:nvPr>
            <p:ph type="dt" sz="half" idx="10"/>
          </p:nvPr>
        </p:nvSpPr>
        <p:spPr/>
        <p:txBody>
          <a:bodyPr/>
          <a:lstStyle/>
          <a:p>
            <a:fld id="{F5814050-083A-49FF-9DA4-28D3BE456E4B}" type="datetimeFigureOut">
              <a:rPr lang="en-IN" smtClean="0"/>
              <a:t>05-12-2023</a:t>
            </a:fld>
            <a:endParaRPr lang="en-IN"/>
          </a:p>
        </p:txBody>
      </p:sp>
      <p:sp>
        <p:nvSpPr>
          <p:cNvPr id="4" name="Footer Placeholder 3">
            <a:extLst>
              <a:ext uri="{FF2B5EF4-FFF2-40B4-BE49-F238E27FC236}">
                <a16:creationId xmlns:a16="http://schemas.microsoft.com/office/drawing/2014/main" id="{D477D721-40BF-699D-C520-F74CD377D56C}"/>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334D1C1D-9525-A12A-429A-52568B5EB814}"/>
              </a:ext>
            </a:extLst>
          </p:cNvPr>
          <p:cNvSpPr>
            <a:spLocks noGrp="1"/>
          </p:cNvSpPr>
          <p:nvPr>
            <p:ph type="sldNum" sz="quarter" idx="12"/>
          </p:nvPr>
        </p:nvSpPr>
        <p:spPr/>
        <p:txBody>
          <a:bodyPr/>
          <a:lstStyle/>
          <a:p>
            <a:fld id="{29F75AD6-3B33-4956-8459-36DF83FF76CF}" type="slidenum">
              <a:rPr lang="en-IN" smtClean="0"/>
              <a:t>‹#›</a:t>
            </a:fld>
            <a:endParaRPr lang="en-IN"/>
          </a:p>
        </p:txBody>
      </p:sp>
    </p:spTree>
    <p:extLst>
      <p:ext uri="{BB962C8B-B14F-4D97-AF65-F5344CB8AC3E}">
        <p14:creationId xmlns:p14="http://schemas.microsoft.com/office/powerpoint/2010/main" val="38200577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A5FD41-398B-7408-C77B-132D237EA90C}"/>
              </a:ext>
            </a:extLst>
          </p:cNvPr>
          <p:cNvSpPr>
            <a:spLocks noGrp="1"/>
          </p:cNvSpPr>
          <p:nvPr>
            <p:ph type="dt" sz="half" idx="10"/>
          </p:nvPr>
        </p:nvSpPr>
        <p:spPr/>
        <p:txBody>
          <a:bodyPr/>
          <a:lstStyle/>
          <a:p>
            <a:fld id="{F5814050-083A-49FF-9DA4-28D3BE456E4B}" type="datetimeFigureOut">
              <a:rPr lang="en-IN" smtClean="0"/>
              <a:t>05-12-2023</a:t>
            </a:fld>
            <a:endParaRPr lang="en-IN"/>
          </a:p>
        </p:txBody>
      </p:sp>
      <p:sp>
        <p:nvSpPr>
          <p:cNvPr id="3" name="Footer Placeholder 2">
            <a:extLst>
              <a:ext uri="{FF2B5EF4-FFF2-40B4-BE49-F238E27FC236}">
                <a16:creationId xmlns:a16="http://schemas.microsoft.com/office/drawing/2014/main" id="{10892500-AE15-62AA-B778-780B29F41901}"/>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A57D4DDA-92B1-9AF2-53F5-E66127EC32A7}"/>
              </a:ext>
            </a:extLst>
          </p:cNvPr>
          <p:cNvSpPr>
            <a:spLocks noGrp="1"/>
          </p:cNvSpPr>
          <p:nvPr>
            <p:ph type="sldNum" sz="quarter" idx="12"/>
          </p:nvPr>
        </p:nvSpPr>
        <p:spPr/>
        <p:txBody>
          <a:bodyPr/>
          <a:lstStyle/>
          <a:p>
            <a:fld id="{29F75AD6-3B33-4956-8459-36DF83FF76CF}" type="slidenum">
              <a:rPr lang="en-IN" smtClean="0"/>
              <a:t>‹#›</a:t>
            </a:fld>
            <a:endParaRPr lang="en-IN"/>
          </a:p>
        </p:txBody>
      </p:sp>
    </p:spTree>
    <p:extLst>
      <p:ext uri="{BB962C8B-B14F-4D97-AF65-F5344CB8AC3E}">
        <p14:creationId xmlns:p14="http://schemas.microsoft.com/office/powerpoint/2010/main" val="29678100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5ECED-1CA8-D1E0-D760-E77206D1669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4DDB9137-5C38-205A-66D2-889972FF36B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DA4A767F-D459-2167-A381-187A5AD72D3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BA4B1AD-E38D-D688-F6D9-EF8A0E6083EF}"/>
              </a:ext>
            </a:extLst>
          </p:cNvPr>
          <p:cNvSpPr>
            <a:spLocks noGrp="1"/>
          </p:cNvSpPr>
          <p:nvPr>
            <p:ph type="dt" sz="half" idx="10"/>
          </p:nvPr>
        </p:nvSpPr>
        <p:spPr/>
        <p:txBody>
          <a:bodyPr/>
          <a:lstStyle/>
          <a:p>
            <a:fld id="{F5814050-083A-49FF-9DA4-28D3BE456E4B}" type="datetimeFigureOut">
              <a:rPr lang="en-IN" smtClean="0"/>
              <a:t>05-12-2023</a:t>
            </a:fld>
            <a:endParaRPr lang="en-IN"/>
          </a:p>
        </p:txBody>
      </p:sp>
      <p:sp>
        <p:nvSpPr>
          <p:cNvPr id="6" name="Footer Placeholder 5">
            <a:extLst>
              <a:ext uri="{FF2B5EF4-FFF2-40B4-BE49-F238E27FC236}">
                <a16:creationId xmlns:a16="http://schemas.microsoft.com/office/drawing/2014/main" id="{47ADBBBF-780C-664D-061E-11EA351F9086}"/>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054BF768-5BFB-21F1-4E89-431F707BA954}"/>
              </a:ext>
            </a:extLst>
          </p:cNvPr>
          <p:cNvSpPr>
            <a:spLocks noGrp="1"/>
          </p:cNvSpPr>
          <p:nvPr>
            <p:ph type="sldNum" sz="quarter" idx="12"/>
          </p:nvPr>
        </p:nvSpPr>
        <p:spPr/>
        <p:txBody>
          <a:bodyPr/>
          <a:lstStyle/>
          <a:p>
            <a:fld id="{29F75AD6-3B33-4956-8459-36DF83FF76CF}" type="slidenum">
              <a:rPr lang="en-IN" smtClean="0"/>
              <a:t>‹#›</a:t>
            </a:fld>
            <a:endParaRPr lang="en-IN"/>
          </a:p>
        </p:txBody>
      </p:sp>
    </p:spTree>
    <p:extLst>
      <p:ext uri="{BB962C8B-B14F-4D97-AF65-F5344CB8AC3E}">
        <p14:creationId xmlns:p14="http://schemas.microsoft.com/office/powerpoint/2010/main" val="33564711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9E493-E760-46FB-75F2-6CA80A7C83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0D496A9B-069C-CF51-88DD-F4644D4D895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35904918-B17A-8D4B-0BC9-947F5C1741F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E331CFE-5828-F9BC-BFC6-41218884C059}"/>
              </a:ext>
            </a:extLst>
          </p:cNvPr>
          <p:cNvSpPr>
            <a:spLocks noGrp="1"/>
          </p:cNvSpPr>
          <p:nvPr>
            <p:ph type="dt" sz="half" idx="10"/>
          </p:nvPr>
        </p:nvSpPr>
        <p:spPr/>
        <p:txBody>
          <a:bodyPr/>
          <a:lstStyle/>
          <a:p>
            <a:fld id="{F5814050-083A-49FF-9DA4-28D3BE456E4B}" type="datetimeFigureOut">
              <a:rPr lang="en-IN" smtClean="0"/>
              <a:t>05-12-2023</a:t>
            </a:fld>
            <a:endParaRPr lang="en-IN"/>
          </a:p>
        </p:txBody>
      </p:sp>
      <p:sp>
        <p:nvSpPr>
          <p:cNvPr id="6" name="Footer Placeholder 5">
            <a:extLst>
              <a:ext uri="{FF2B5EF4-FFF2-40B4-BE49-F238E27FC236}">
                <a16:creationId xmlns:a16="http://schemas.microsoft.com/office/drawing/2014/main" id="{325BB33C-6863-8C10-4782-3FF05A55B216}"/>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DCBB6161-C570-B920-85D8-7D8ACC684A23}"/>
              </a:ext>
            </a:extLst>
          </p:cNvPr>
          <p:cNvSpPr>
            <a:spLocks noGrp="1"/>
          </p:cNvSpPr>
          <p:nvPr>
            <p:ph type="sldNum" sz="quarter" idx="12"/>
          </p:nvPr>
        </p:nvSpPr>
        <p:spPr/>
        <p:txBody>
          <a:bodyPr/>
          <a:lstStyle/>
          <a:p>
            <a:fld id="{29F75AD6-3B33-4956-8459-36DF83FF76CF}" type="slidenum">
              <a:rPr lang="en-IN" smtClean="0"/>
              <a:t>‹#›</a:t>
            </a:fld>
            <a:endParaRPr lang="en-IN"/>
          </a:p>
        </p:txBody>
      </p:sp>
    </p:spTree>
    <p:extLst>
      <p:ext uri="{BB962C8B-B14F-4D97-AF65-F5344CB8AC3E}">
        <p14:creationId xmlns:p14="http://schemas.microsoft.com/office/powerpoint/2010/main" val="22360157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D2CA4-243D-DC3C-547C-459FCF0267D7}"/>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B479A5A6-61D0-D08F-FE32-6BFFB701D16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334F3A1D-5F03-3DB4-D8DC-43ECEBC8A6E2}"/>
              </a:ext>
            </a:extLst>
          </p:cNvPr>
          <p:cNvSpPr>
            <a:spLocks noGrp="1"/>
          </p:cNvSpPr>
          <p:nvPr>
            <p:ph type="dt" sz="half" idx="10"/>
          </p:nvPr>
        </p:nvSpPr>
        <p:spPr/>
        <p:txBody>
          <a:bodyPr/>
          <a:lstStyle/>
          <a:p>
            <a:fld id="{F5814050-083A-49FF-9DA4-28D3BE456E4B}" type="datetimeFigureOut">
              <a:rPr lang="en-IN" smtClean="0"/>
              <a:t>05-12-2023</a:t>
            </a:fld>
            <a:endParaRPr lang="en-IN"/>
          </a:p>
        </p:txBody>
      </p:sp>
      <p:sp>
        <p:nvSpPr>
          <p:cNvPr id="5" name="Footer Placeholder 4">
            <a:extLst>
              <a:ext uri="{FF2B5EF4-FFF2-40B4-BE49-F238E27FC236}">
                <a16:creationId xmlns:a16="http://schemas.microsoft.com/office/drawing/2014/main" id="{5CFA892F-567F-C1C1-31DB-A8B4CD881BCC}"/>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E096BC0F-45D7-2944-4A83-6FDD35AD6ED1}"/>
              </a:ext>
            </a:extLst>
          </p:cNvPr>
          <p:cNvSpPr>
            <a:spLocks noGrp="1"/>
          </p:cNvSpPr>
          <p:nvPr>
            <p:ph type="sldNum" sz="quarter" idx="12"/>
          </p:nvPr>
        </p:nvSpPr>
        <p:spPr/>
        <p:txBody>
          <a:bodyPr/>
          <a:lstStyle/>
          <a:p>
            <a:fld id="{29F75AD6-3B33-4956-8459-36DF83FF76CF}" type="slidenum">
              <a:rPr lang="en-IN" smtClean="0"/>
              <a:t>‹#›</a:t>
            </a:fld>
            <a:endParaRPr lang="en-IN"/>
          </a:p>
        </p:txBody>
      </p:sp>
    </p:spTree>
    <p:extLst>
      <p:ext uri="{BB962C8B-B14F-4D97-AF65-F5344CB8AC3E}">
        <p14:creationId xmlns:p14="http://schemas.microsoft.com/office/powerpoint/2010/main" val="21571989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9C61FC5-ECBE-945D-BA74-D35278959B0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7CF58F83-E38E-A838-7A92-751B0B068FD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DAFBA623-6789-BCBA-A4D1-31EBD4019596}"/>
              </a:ext>
            </a:extLst>
          </p:cNvPr>
          <p:cNvSpPr>
            <a:spLocks noGrp="1"/>
          </p:cNvSpPr>
          <p:nvPr>
            <p:ph type="dt" sz="half" idx="10"/>
          </p:nvPr>
        </p:nvSpPr>
        <p:spPr/>
        <p:txBody>
          <a:bodyPr/>
          <a:lstStyle/>
          <a:p>
            <a:fld id="{F5814050-083A-49FF-9DA4-28D3BE456E4B}" type="datetimeFigureOut">
              <a:rPr lang="en-IN" smtClean="0"/>
              <a:t>05-12-2023</a:t>
            </a:fld>
            <a:endParaRPr lang="en-IN"/>
          </a:p>
        </p:txBody>
      </p:sp>
      <p:sp>
        <p:nvSpPr>
          <p:cNvPr id="5" name="Footer Placeholder 4">
            <a:extLst>
              <a:ext uri="{FF2B5EF4-FFF2-40B4-BE49-F238E27FC236}">
                <a16:creationId xmlns:a16="http://schemas.microsoft.com/office/drawing/2014/main" id="{68706F4F-F374-1170-4210-838F4D57F5D0}"/>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59B25F7A-4A1B-FD71-2B92-61ECCDED7D16}"/>
              </a:ext>
            </a:extLst>
          </p:cNvPr>
          <p:cNvSpPr>
            <a:spLocks noGrp="1"/>
          </p:cNvSpPr>
          <p:nvPr>
            <p:ph type="sldNum" sz="quarter" idx="12"/>
          </p:nvPr>
        </p:nvSpPr>
        <p:spPr/>
        <p:txBody>
          <a:bodyPr/>
          <a:lstStyle/>
          <a:p>
            <a:fld id="{29F75AD6-3B33-4956-8459-36DF83FF76CF}" type="slidenum">
              <a:rPr lang="en-IN" smtClean="0"/>
              <a:t>‹#›</a:t>
            </a:fld>
            <a:endParaRPr lang="en-IN"/>
          </a:p>
        </p:txBody>
      </p:sp>
    </p:spTree>
    <p:extLst>
      <p:ext uri="{BB962C8B-B14F-4D97-AF65-F5344CB8AC3E}">
        <p14:creationId xmlns:p14="http://schemas.microsoft.com/office/powerpoint/2010/main" val="8045653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F7535F8-FAC8-6F52-8661-4E0BAEF9AFE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03F7E34C-676D-1053-F767-9993C01B94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603A5758-20ED-3BF9-FFFC-72C0E614E14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5814050-083A-49FF-9DA4-28D3BE456E4B}" type="datetimeFigureOut">
              <a:rPr lang="en-IN" smtClean="0"/>
              <a:t>05-12-2023</a:t>
            </a:fld>
            <a:endParaRPr lang="en-IN"/>
          </a:p>
        </p:txBody>
      </p:sp>
      <p:sp>
        <p:nvSpPr>
          <p:cNvPr id="5" name="Footer Placeholder 4">
            <a:extLst>
              <a:ext uri="{FF2B5EF4-FFF2-40B4-BE49-F238E27FC236}">
                <a16:creationId xmlns:a16="http://schemas.microsoft.com/office/drawing/2014/main" id="{D6762BD2-5EFF-61EE-CC74-44C1594C775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67119C96-77F9-2F85-4F33-56085692805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9F75AD6-3B33-4956-8459-36DF83FF76CF}" type="slidenum">
              <a:rPr lang="en-IN" smtClean="0"/>
              <a:t>‹#›</a:t>
            </a:fld>
            <a:endParaRPr lang="en-IN"/>
          </a:p>
        </p:txBody>
      </p:sp>
    </p:spTree>
    <p:extLst>
      <p:ext uri="{BB962C8B-B14F-4D97-AF65-F5344CB8AC3E}">
        <p14:creationId xmlns:p14="http://schemas.microsoft.com/office/powerpoint/2010/main" val="4477227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0365F7-3A47-4665-5134-33B5BC527EED}"/>
              </a:ext>
            </a:extLst>
          </p:cNvPr>
          <p:cNvSpPr>
            <a:spLocks noGrp="1"/>
          </p:cNvSpPr>
          <p:nvPr>
            <p:ph type="title"/>
          </p:nvPr>
        </p:nvSpPr>
        <p:spPr>
          <a:xfrm>
            <a:off x="6513788" y="365125"/>
            <a:ext cx="4840010" cy="1807305"/>
          </a:xfrm>
        </p:spPr>
        <p:txBody>
          <a:bodyPr>
            <a:normAutofit/>
          </a:bodyPr>
          <a:lstStyle/>
          <a:p>
            <a:r>
              <a:rPr lang="en-US" sz="4400" b="0" i="0" dirty="0">
                <a:effectLst/>
                <a:latin typeface="Söhne"/>
              </a:rPr>
              <a:t>Stakeholders:</a:t>
            </a:r>
            <a:br>
              <a:rPr lang="en-US" sz="4400" b="0" i="0" dirty="0">
                <a:effectLst/>
                <a:latin typeface="Söhne"/>
              </a:rPr>
            </a:br>
            <a:endParaRPr lang="en-IN" dirty="0"/>
          </a:p>
        </p:txBody>
      </p:sp>
      <p:pic>
        <p:nvPicPr>
          <p:cNvPr id="5" name="Picture 4" descr="Desk with stethoscope and computer keyboard">
            <a:extLst>
              <a:ext uri="{FF2B5EF4-FFF2-40B4-BE49-F238E27FC236}">
                <a16:creationId xmlns:a16="http://schemas.microsoft.com/office/drawing/2014/main" id="{09C4D37E-7C17-BFC8-EB56-A8C26DBE90B8}"/>
              </a:ext>
            </a:extLst>
          </p:cNvPr>
          <p:cNvPicPr>
            <a:picLocks noChangeAspect="1"/>
          </p:cNvPicPr>
          <p:nvPr/>
        </p:nvPicPr>
        <p:blipFill rotWithShape="1">
          <a:blip r:embed="rId2"/>
          <a:srcRect l="40467" r="-1"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19" name="Content Placeholder 2">
            <a:extLst>
              <a:ext uri="{FF2B5EF4-FFF2-40B4-BE49-F238E27FC236}">
                <a16:creationId xmlns:a16="http://schemas.microsoft.com/office/drawing/2014/main" id="{D5253C9E-8C0A-B590-F99A-D6EC3F1CD6F5}"/>
              </a:ext>
            </a:extLst>
          </p:cNvPr>
          <p:cNvSpPr>
            <a:spLocks noGrp="1"/>
          </p:cNvSpPr>
          <p:nvPr>
            <p:ph idx="1"/>
          </p:nvPr>
        </p:nvSpPr>
        <p:spPr>
          <a:xfrm>
            <a:off x="6513788" y="2333297"/>
            <a:ext cx="4840010" cy="3843666"/>
          </a:xfrm>
        </p:spPr>
        <p:txBody>
          <a:bodyPr>
            <a:normAutofit/>
          </a:bodyPr>
          <a:lstStyle/>
          <a:p>
            <a:pPr marL="0" indent="0">
              <a:buNone/>
            </a:pPr>
            <a:endParaRPr lang="en-US" sz="1600" b="0" i="0" dirty="0">
              <a:effectLst/>
              <a:latin typeface="Söhne"/>
            </a:endParaRPr>
          </a:p>
          <a:p>
            <a:r>
              <a:rPr lang="en-US" sz="1600" b="1" i="0" dirty="0">
                <a:effectLst/>
                <a:latin typeface="Söhne"/>
              </a:rPr>
              <a:t>Healthcare Professionals:</a:t>
            </a:r>
            <a:endParaRPr lang="en-US" sz="1600" b="0" i="0" dirty="0">
              <a:effectLst/>
              <a:latin typeface="Söhne"/>
            </a:endParaRPr>
          </a:p>
          <a:p>
            <a:r>
              <a:rPr lang="en-US" sz="1600" b="0" i="0" dirty="0">
                <a:effectLst/>
                <a:latin typeface="Söhne"/>
              </a:rPr>
              <a:t>This group encompasses medical professionals such as doctors, psychologists, and nutritionists, who bring valuable clinical expertise to the design and implementation of interventions for anorexia. They play a pivotal role in addressing the medical aspects of anorexia treatment (Schmidt et al., 2016).</a:t>
            </a:r>
          </a:p>
          <a:p>
            <a:r>
              <a:rPr lang="en-US" sz="1600" b="1" i="0" dirty="0">
                <a:effectLst/>
                <a:latin typeface="Söhne"/>
              </a:rPr>
              <a:t>Educators and School Personnel:</a:t>
            </a:r>
            <a:endParaRPr lang="en-US" sz="1600" b="0" i="0" dirty="0">
              <a:effectLst/>
              <a:latin typeface="Söhne"/>
            </a:endParaRPr>
          </a:p>
          <a:p>
            <a:r>
              <a:rPr lang="en-US" sz="1600" b="0" i="0" dirty="0">
                <a:effectLst/>
                <a:latin typeface="Söhne"/>
              </a:rPr>
              <a:t>Essential stakeholders include teachers, counselors, and school administrators. They play a crucial role in facilitating the integration of awareness programs and support mechanisms within the school environment (</a:t>
            </a:r>
            <a:r>
              <a:rPr lang="en-US" sz="1600" b="0" i="0" dirty="0" err="1">
                <a:effectLst/>
                <a:latin typeface="Söhne"/>
              </a:rPr>
              <a:t>Neumark-Sztainer</a:t>
            </a:r>
            <a:r>
              <a:rPr lang="en-US" sz="1600" b="0" i="0" dirty="0">
                <a:effectLst/>
                <a:latin typeface="Söhne"/>
              </a:rPr>
              <a:t> et al., 2003).</a:t>
            </a:r>
          </a:p>
          <a:p>
            <a:endParaRPr lang="en-IN" sz="1600" dirty="0"/>
          </a:p>
        </p:txBody>
      </p:sp>
    </p:spTree>
    <p:extLst>
      <p:ext uri="{BB962C8B-B14F-4D97-AF65-F5344CB8AC3E}">
        <p14:creationId xmlns:p14="http://schemas.microsoft.com/office/powerpoint/2010/main" val="28164537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D85C63-B5CA-A0CA-77F9-3A8C3E454517}"/>
              </a:ext>
            </a:extLst>
          </p:cNvPr>
          <p:cNvSpPr>
            <a:spLocks noGrp="1"/>
          </p:cNvSpPr>
          <p:nvPr>
            <p:ph type="title"/>
          </p:nvPr>
        </p:nvSpPr>
        <p:spPr>
          <a:xfrm>
            <a:off x="761800" y="762001"/>
            <a:ext cx="5334197" cy="1708242"/>
          </a:xfrm>
        </p:spPr>
        <p:txBody>
          <a:bodyPr anchor="ctr">
            <a:normAutofit/>
          </a:bodyPr>
          <a:lstStyle/>
          <a:p>
            <a:endParaRPr lang="en-IN" sz="4000"/>
          </a:p>
        </p:txBody>
      </p:sp>
      <p:sp>
        <p:nvSpPr>
          <p:cNvPr id="3" name="Content Placeholder 2">
            <a:extLst>
              <a:ext uri="{FF2B5EF4-FFF2-40B4-BE49-F238E27FC236}">
                <a16:creationId xmlns:a16="http://schemas.microsoft.com/office/drawing/2014/main" id="{428B19D3-591D-E6A3-36AF-B9E07C4BE258}"/>
              </a:ext>
            </a:extLst>
          </p:cNvPr>
          <p:cNvSpPr>
            <a:spLocks noGrp="1"/>
          </p:cNvSpPr>
          <p:nvPr>
            <p:ph idx="1"/>
          </p:nvPr>
        </p:nvSpPr>
        <p:spPr>
          <a:xfrm>
            <a:off x="761800" y="2470244"/>
            <a:ext cx="5334197" cy="3769835"/>
          </a:xfrm>
        </p:spPr>
        <p:txBody>
          <a:bodyPr anchor="ctr">
            <a:normAutofit/>
          </a:bodyPr>
          <a:lstStyle/>
          <a:p>
            <a:r>
              <a:rPr lang="en-US" sz="1400" b="1" i="0">
                <a:effectLst/>
                <a:latin typeface="Söhne"/>
              </a:rPr>
              <a:t>Parents and Family Support:</a:t>
            </a:r>
            <a:endParaRPr lang="en-US" sz="1400" b="0" i="0">
              <a:effectLst/>
              <a:latin typeface="Söhne"/>
            </a:endParaRPr>
          </a:p>
          <a:p>
            <a:r>
              <a:rPr lang="en-US" sz="1400" b="0" i="0">
                <a:effectLst/>
                <a:latin typeface="Söhne"/>
              </a:rPr>
              <a:t>The involvement of parents is crucial, given that family support often plays a pivotal role in the recovery process. Parents can be educated on recognizing signs, providing emotional support, and fostering healthy behaviors (Le Grange et al., 2012).</a:t>
            </a:r>
          </a:p>
          <a:p>
            <a:r>
              <a:rPr lang="en-US" sz="1400" b="1" i="0">
                <a:effectLst/>
                <a:latin typeface="Söhne"/>
              </a:rPr>
              <a:t>Mental Health Organizations:</a:t>
            </a:r>
            <a:endParaRPr lang="en-US" sz="1400" b="0" i="0">
              <a:effectLst/>
              <a:latin typeface="Söhne"/>
            </a:endParaRPr>
          </a:p>
          <a:p>
            <a:r>
              <a:rPr lang="en-US" sz="1400" b="0" i="0">
                <a:effectLst/>
                <a:latin typeface="Söhne"/>
              </a:rPr>
              <a:t>These organizations provide valuable resources, advocacy, and expertise in mental health. Collaborating with them ensures a comprehensive approach to anorexia intervention (NICE, 2017).</a:t>
            </a:r>
          </a:p>
          <a:p>
            <a:r>
              <a:rPr lang="en-US" sz="1400" b="1" i="0">
                <a:effectLst/>
                <a:latin typeface="Söhne"/>
              </a:rPr>
              <a:t>Technology Developers:</a:t>
            </a:r>
            <a:endParaRPr lang="en-US" sz="1400" b="0" i="0">
              <a:effectLst/>
              <a:latin typeface="Söhne"/>
            </a:endParaRPr>
          </a:p>
          <a:p>
            <a:r>
              <a:rPr lang="en-US" sz="1400" b="0" i="0">
                <a:effectLst/>
                <a:latin typeface="Söhne"/>
              </a:rPr>
              <a:t>Companies specializing in digital platforms, apps, or mental health tools can offer innovative solutions for awareness, education, and support (Jacobi et al., 2012).</a:t>
            </a:r>
          </a:p>
          <a:p>
            <a:endParaRPr lang="en-IN" sz="1400"/>
          </a:p>
        </p:txBody>
      </p:sp>
      <p:pic>
        <p:nvPicPr>
          <p:cNvPr id="5" name="Picture 4" descr="Stick figure families holding hands">
            <a:extLst>
              <a:ext uri="{FF2B5EF4-FFF2-40B4-BE49-F238E27FC236}">
                <a16:creationId xmlns:a16="http://schemas.microsoft.com/office/drawing/2014/main" id="{A835FB1E-B921-7954-C8AC-52960DADB106}"/>
              </a:ext>
            </a:extLst>
          </p:cNvPr>
          <p:cNvPicPr>
            <a:picLocks noChangeAspect="1"/>
          </p:cNvPicPr>
          <p:nvPr/>
        </p:nvPicPr>
        <p:blipFill rotWithShape="1">
          <a:blip r:embed="rId2"/>
          <a:srcRect l="31807" r="16356"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1256544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78C155-A75F-B261-8644-5C72805758DE}"/>
              </a:ext>
            </a:extLst>
          </p:cNvPr>
          <p:cNvSpPr>
            <a:spLocks noGrp="1"/>
          </p:cNvSpPr>
          <p:nvPr>
            <p:ph type="title"/>
          </p:nvPr>
        </p:nvSpPr>
        <p:spPr>
          <a:xfrm>
            <a:off x="6513788" y="365125"/>
            <a:ext cx="4840010" cy="1807305"/>
          </a:xfrm>
        </p:spPr>
        <p:txBody>
          <a:bodyPr>
            <a:normAutofit/>
          </a:bodyPr>
          <a:lstStyle/>
          <a:p>
            <a:r>
              <a:rPr lang="en-US" sz="4400" b="0" i="0" dirty="0">
                <a:effectLst/>
                <a:latin typeface="Söhne"/>
              </a:rPr>
              <a:t>Barriers:</a:t>
            </a:r>
            <a:br>
              <a:rPr lang="en-US" sz="4400" b="0" i="0" dirty="0">
                <a:effectLst/>
                <a:latin typeface="Söhne"/>
              </a:rPr>
            </a:br>
            <a:endParaRPr lang="en-IN" dirty="0"/>
          </a:p>
        </p:txBody>
      </p:sp>
      <p:pic>
        <p:nvPicPr>
          <p:cNvPr id="5" name="Picture 4" descr="Exclamation mark on a yellow background">
            <a:extLst>
              <a:ext uri="{FF2B5EF4-FFF2-40B4-BE49-F238E27FC236}">
                <a16:creationId xmlns:a16="http://schemas.microsoft.com/office/drawing/2014/main" id="{0E4C94FB-2CA3-B105-074B-CCD9B8B75C24}"/>
              </a:ext>
            </a:extLst>
          </p:cNvPr>
          <p:cNvPicPr>
            <a:picLocks noChangeAspect="1"/>
          </p:cNvPicPr>
          <p:nvPr/>
        </p:nvPicPr>
        <p:blipFill rotWithShape="1">
          <a:blip r:embed="rId2"/>
          <a:srcRect l="23013" r="10096"/>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10" name="Content Placeholder 2">
            <a:extLst>
              <a:ext uri="{FF2B5EF4-FFF2-40B4-BE49-F238E27FC236}">
                <a16:creationId xmlns:a16="http://schemas.microsoft.com/office/drawing/2014/main" id="{3BA96449-B67D-21DC-4623-D23189C1CB68}"/>
              </a:ext>
            </a:extLst>
          </p:cNvPr>
          <p:cNvSpPr>
            <a:spLocks noGrp="1"/>
          </p:cNvSpPr>
          <p:nvPr>
            <p:ph idx="1"/>
          </p:nvPr>
        </p:nvSpPr>
        <p:spPr>
          <a:xfrm>
            <a:off x="6513788" y="2333297"/>
            <a:ext cx="4840010" cy="3843666"/>
          </a:xfrm>
        </p:spPr>
        <p:txBody>
          <a:bodyPr>
            <a:normAutofit/>
          </a:bodyPr>
          <a:lstStyle/>
          <a:p>
            <a:pPr marL="0" indent="0">
              <a:buNone/>
            </a:pPr>
            <a:endParaRPr lang="en-US" sz="1000" b="0" i="0" dirty="0">
              <a:effectLst/>
              <a:latin typeface="Söhne"/>
            </a:endParaRPr>
          </a:p>
          <a:p>
            <a:r>
              <a:rPr lang="en-US" sz="1000" b="1" i="0" dirty="0">
                <a:effectLst/>
                <a:latin typeface="Söhne"/>
              </a:rPr>
              <a:t>Limited Digital Access:</a:t>
            </a:r>
            <a:endParaRPr lang="en-US" sz="1000" b="0" i="0" dirty="0">
              <a:effectLst/>
              <a:latin typeface="Söhne"/>
            </a:endParaRPr>
          </a:p>
          <a:p>
            <a:r>
              <a:rPr lang="en-US" sz="1000" b="0" i="0" dirty="0">
                <a:effectLst/>
                <a:latin typeface="Söhne"/>
              </a:rPr>
              <a:t>Some individuals may lack access to necessary technology, posing a challenge to their participation in digital health interventions. This issue is particularly pertinent in lower-income or rural areas (</a:t>
            </a:r>
            <a:r>
              <a:rPr lang="en-US" sz="1000" b="0" i="0" dirty="0" err="1">
                <a:effectLst/>
                <a:latin typeface="Söhne"/>
              </a:rPr>
              <a:t>Hargittai</a:t>
            </a:r>
            <a:r>
              <a:rPr lang="en-US" sz="1000" b="0" i="0" dirty="0">
                <a:effectLst/>
                <a:latin typeface="Söhne"/>
              </a:rPr>
              <a:t>, 2010).</a:t>
            </a:r>
          </a:p>
          <a:p>
            <a:r>
              <a:rPr lang="en-US" sz="1000" b="1" i="0" dirty="0">
                <a:effectLst/>
                <a:latin typeface="Söhne"/>
              </a:rPr>
              <a:t>Stigma Surrounding Mental Health:</a:t>
            </a:r>
            <a:endParaRPr lang="en-US" sz="1000" b="0" i="0" dirty="0">
              <a:effectLst/>
              <a:latin typeface="Söhne"/>
            </a:endParaRPr>
          </a:p>
          <a:p>
            <a:r>
              <a:rPr lang="en-US" sz="1000" b="0" i="0" dirty="0">
                <a:effectLst/>
                <a:latin typeface="Söhne"/>
              </a:rPr>
              <a:t>The presence of stigma can dissuade individuals from seeking help. It is imperative to address and diminish mental health stigma to encourage openness and facilitate seeking assistance without fear of judgment (</a:t>
            </a:r>
            <a:r>
              <a:rPr lang="en-US" sz="1000" b="0" i="0" dirty="0" err="1">
                <a:effectLst/>
                <a:latin typeface="Söhne"/>
              </a:rPr>
              <a:t>Puhl</a:t>
            </a:r>
            <a:r>
              <a:rPr lang="en-US" sz="1000" b="0" i="0" dirty="0">
                <a:effectLst/>
                <a:latin typeface="Söhne"/>
              </a:rPr>
              <a:t> &amp; </a:t>
            </a:r>
            <a:r>
              <a:rPr lang="en-US" sz="1000" b="0" i="0" dirty="0" err="1">
                <a:effectLst/>
                <a:latin typeface="Söhne"/>
              </a:rPr>
              <a:t>Latner</a:t>
            </a:r>
            <a:r>
              <a:rPr lang="en-US" sz="1000" b="0" i="0" dirty="0">
                <a:effectLst/>
                <a:latin typeface="Söhne"/>
              </a:rPr>
              <a:t>, 2007).</a:t>
            </a:r>
          </a:p>
          <a:p>
            <a:r>
              <a:rPr lang="en-US" sz="1000" b="1" i="0" dirty="0">
                <a:effectLst/>
                <a:latin typeface="Söhne"/>
              </a:rPr>
              <a:t>Cultural Differences:</a:t>
            </a:r>
            <a:endParaRPr lang="en-US" sz="1000" b="0" i="0" dirty="0">
              <a:effectLst/>
              <a:latin typeface="Söhne"/>
            </a:endParaRPr>
          </a:p>
          <a:p>
            <a:r>
              <a:rPr lang="en-US" sz="1000" b="0" i="0" dirty="0">
                <a:effectLst/>
                <a:latin typeface="Söhne"/>
              </a:rPr>
              <a:t>Diverse cultural perspectives on body image and mental health can influence the acceptance and effectiveness of interventions. Customizing programs to align with various cultural norms is crucial for success (Al-</a:t>
            </a:r>
            <a:r>
              <a:rPr lang="en-US" sz="1000" b="0" i="0" dirty="0" err="1">
                <a:effectLst/>
                <a:latin typeface="Söhne"/>
              </a:rPr>
              <a:t>Sheyab</a:t>
            </a:r>
            <a:r>
              <a:rPr lang="en-US" sz="1000" b="0" i="0" dirty="0">
                <a:effectLst/>
                <a:latin typeface="Söhne"/>
              </a:rPr>
              <a:t> et al., 2015).</a:t>
            </a:r>
          </a:p>
          <a:p>
            <a:r>
              <a:rPr lang="en-US" sz="1000" b="1" i="0" dirty="0">
                <a:effectLst/>
                <a:latin typeface="Söhne"/>
              </a:rPr>
              <a:t>Privacy Concerns:</a:t>
            </a:r>
            <a:endParaRPr lang="en-US" sz="1000" b="0" i="0" dirty="0">
              <a:effectLst/>
              <a:latin typeface="Söhne"/>
            </a:endParaRPr>
          </a:p>
          <a:p>
            <a:r>
              <a:rPr lang="en-US" sz="1000" b="0" i="0" dirty="0">
                <a:effectLst/>
                <a:latin typeface="Söhne"/>
              </a:rPr>
              <a:t>Concerns about the privacy and security of personal information may make users hesitant to engage in digital health interventions. Ensuring robust privacy measures is essential to instill trust and encourage user participation (Goldfarb et al., 2019).</a:t>
            </a:r>
          </a:p>
          <a:p>
            <a:endParaRPr lang="en-IN" sz="1000" dirty="0"/>
          </a:p>
        </p:txBody>
      </p:sp>
    </p:spTree>
    <p:extLst>
      <p:ext uri="{BB962C8B-B14F-4D97-AF65-F5344CB8AC3E}">
        <p14:creationId xmlns:p14="http://schemas.microsoft.com/office/powerpoint/2010/main" val="23416899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DAB18-85A0-691B-3925-218C522EED67}"/>
              </a:ext>
            </a:extLst>
          </p:cNvPr>
          <p:cNvSpPr>
            <a:spLocks noGrp="1"/>
          </p:cNvSpPr>
          <p:nvPr>
            <p:ph type="title"/>
          </p:nvPr>
        </p:nvSpPr>
        <p:spPr/>
        <p:txBody>
          <a:bodyPr/>
          <a:lstStyle/>
          <a:p>
            <a:r>
              <a:rPr lang="en-IN" dirty="0"/>
              <a:t>Reference</a:t>
            </a:r>
          </a:p>
        </p:txBody>
      </p:sp>
      <p:sp>
        <p:nvSpPr>
          <p:cNvPr id="3" name="Content Placeholder 2">
            <a:extLst>
              <a:ext uri="{FF2B5EF4-FFF2-40B4-BE49-F238E27FC236}">
                <a16:creationId xmlns:a16="http://schemas.microsoft.com/office/drawing/2014/main" id="{F51AAD63-3FD2-1690-BD4A-54CDE70DA519}"/>
              </a:ext>
            </a:extLst>
          </p:cNvPr>
          <p:cNvSpPr>
            <a:spLocks noGrp="1"/>
          </p:cNvSpPr>
          <p:nvPr>
            <p:ph idx="1"/>
          </p:nvPr>
        </p:nvSpPr>
        <p:spPr/>
        <p:txBody>
          <a:bodyPr>
            <a:normAutofit fontScale="62500" lnSpcReduction="20000"/>
          </a:bodyPr>
          <a:lstStyle/>
          <a:p>
            <a:pPr algn="l">
              <a:buFont typeface="+mj-lt"/>
              <a:buAutoNum type="arabicPeriod"/>
            </a:pPr>
            <a:r>
              <a:rPr lang="en-IN" b="1" i="0" dirty="0">
                <a:solidFill>
                  <a:srgbClr val="374151"/>
                </a:solidFill>
                <a:effectLst/>
                <a:latin typeface="Söhne"/>
              </a:rPr>
              <a:t>Schmidt U, Adan R, Boehm I, et al. (2016).</a:t>
            </a:r>
            <a:r>
              <a:rPr lang="en-IN" b="0" i="0" dirty="0">
                <a:solidFill>
                  <a:srgbClr val="374151"/>
                </a:solidFill>
                <a:effectLst/>
                <a:latin typeface="Söhne"/>
              </a:rPr>
              <a:t> </a:t>
            </a:r>
            <a:r>
              <a:rPr lang="en-IN" b="0" i="1" dirty="0">
                <a:solidFill>
                  <a:srgbClr val="374151"/>
                </a:solidFill>
                <a:effectLst/>
                <a:latin typeface="Söhne"/>
              </a:rPr>
              <a:t>Eating Disorders: The Big Issue.</a:t>
            </a:r>
            <a:r>
              <a:rPr lang="en-IN" b="0" i="0" dirty="0">
                <a:solidFill>
                  <a:srgbClr val="374151"/>
                </a:solidFill>
                <a:effectLst/>
                <a:latin typeface="Söhne"/>
              </a:rPr>
              <a:t> The Lancet Psychiatry.</a:t>
            </a:r>
          </a:p>
          <a:p>
            <a:pPr algn="l">
              <a:buFont typeface="+mj-lt"/>
              <a:buAutoNum type="arabicPeriod"/>
            </a:pPr>
            <a:r>
              <a:rPr lang="en-IN" b="1" i="0" dirty="0" err="1">
                <a:solidFill>
                  <a:srgbClr val="374151"/>
                </a:solidFill>
                <a:effectLst/>
                <a:latin typeface="Söhne"/>
              </a:rPr>
              <a:t>Neumark-Sztainer</a:t>
            </a:r>
            <a:r>
              <a:rPr lang="en-IN" b="1" i="0" dirty="0">
                <a:solidFill>
                  <a:srgbClr val="374151"/>
                </a:solidFill>
                <a:effectLst/>
                <a:latin typeface="Söhne"/>
              </a:rPr>
              <a:t> D, Wall M, Story M, Perry C. (2003).</a:t>
            </a:r>
            <a:r>
              <a:rPr lang="en-IN" b="0" i="0" dirty="0">
                <a:solidFill>
                  <a:srgbClr val="374151"/>
                </a:solidFill>
                <a:effectLst/>
                <a:latin typeface="Söhne"/>
              </a:rPr>
              <a:t> </a:t>
            </a:r>
            <a:r>
              <a:rPr lang="en-IN" b="0" i="1" dirty="0">
                <a:solidFill>
                  <a:srgbClr val="374151"/>
                </a:solidFill>
                <a:effectLst/>
                <a:latin typeface="Söhne"/>
              </a:rPr>
              <a:t>Correlates of unhealthy weight-control </a:t>
            </a:r>
            <a:r>
              <a:rPr lang="en-IN" b="0" i="1" dirty="0" err="1">
                <a:solidFill>
                  <a:srgbClr val="374151"/>
                </a:solidFill>
                <a:effectLst/>
                <a:latin typeface="Söhne"/>
              </a:rPr>
              <a:t>behaviors</a:t>
            </a:r>
            <a:r>
              <a:rPr lang="en-IN" b="0" i="1" dirty="0">
                <a:solidFill>
                  <a:srgbClr val="374151"/>
                </a:solidFill>
                <a:effectLst/>
                <a:latin typeface="Söhne"/>
              </a:rPr>
              <a:t> among adolescents: implications for prevention programs.</a:t>
            </a:r>
            <a:endParaRPr lang="en-IN" b="0" i="0" dirty="0">
              <a:solidFill>
                <a:srgbClr val="374151"/>
              </a:solidFill>
              <a:effectLst/>
              <a:latin typeface="Söhne"/>
            </a:endParaRPr>
          </a:p>
          <a:p>
            <a:pPr algn="l">
              <a:buFont typeface="+mj-lt"/>
              <a:buAutoNum type="arabicPeriod"/>
            </a:pPr>
            <a:r>
              <a:rPr lang="en-IN" b="1" i="0" dirty="0">
                <a:solidFill>
                  <a:srgbClr val="374151"/>
                </a:solidFill>
                <a:effectLst/>
                <a:latin typeface="Söhne"/>
              </a:rPr>
              <a:t>Le Grange D, Lock J, </a:t>
            </a:r>
            <a:r>
              <a:rPr lang="en-IN" b="1" i="0" dirty="0" err="1">
                <a:solidFill>
                  <a:srgbClr val="374151"/>
                </a:solidFill>
                <a:effectLst/>
                <a:latin typeface="Söhne"/>
              </a:rPr>
              <a:t>Agras</a:t>
            </a:r>
            <a:r>
              <a:rPr lang="en-IN" b="1" i="0" dirty="0">
                <a:solidFill>
                  <a:srgbClr val="374151"/>
                </a:solidFill>
                <a:effectLst/>
                <a:latin typeface="Söhne"/>
              </a:rPr>
              <a:t> WS, </a:t>
            </a:r>
            <a:r>
              <a:rPr lang="en-IN" b="1" i="0" dirty="0" err="1">
                <a:solidFill>
                  <a:srgbClr val="374151"/>
                </a:solidFill>
                <a:effectLst/>
                <a:latin typeface="Söhne"/>
              </a:rPr>
              <a:t>Moye</a:t>
            </a:r>
            <a:r>
              <a:rPr lang="en-IN" b="1" i="0" dirty="0">
                <a:solidFill>
                  <a:srgbClr val="374151"/>
                </a:solidFill>
                <a:effectLst/>
                <a:latin typeface="Söhne"/>
              </a:rPr>
              <a:t> A, Bryson SW, Jo B. (2012).</a:t>
            </a:r>
            <a:r>
              <a:rPr lang="en-IN" b="0" i="0" dirty="0">
                <a:solidFill>
                  <a:srgbClr val="374151"/>
                </a:solidFill>
                <a:effectLst/>
                <a:latin typeface="Söhne"/>
              </a:rPr>
              <a:t> </a:t>
            </a:r>
            <a:r>
              <a:rPr lang="en-IN" b="0" i="1" dirty="0">
                <a:solidFill>
                  <a:srgbClr val="374151"/>
                </a:solidFill>
                <a:effectLst/>
                <a:latin typeface="Söhne"/>
              </a:rPr>
              <a:t>Moderators and mediators of remission in family-based treatment and adolescent focused therapy for anorexia nervosa.</a:t>
            </a:r>
            <a:endParaRPr lang="en-IN" b="0" i="0" dirty="0">
              <a:solidFill>
                <a:srgbClr val="374151"/>
              </a:solidFill>
              <a:effectLst/>
              <a:latin typeface="Söhne"/>
            </a:endParaRPr>
          </a:p>
          <a:p>
            <a:pPr algn="l">
              <a:buFont typeface="+mj-lt"/>
              <a:buAutoNum type="arabicPeriod"/>
            </a:pPr>
            <a:r>
              <a:rPr lang="en-IN" b="1" i="0" dirty="0">
                <a:solidFill>
                  <a:srgbClr val="374151"/>
                </a:solidFill>
                <a:effectLst/>
                <a:latin typeface="Söhne"/>
              </a:rPr>
              <a:t>NICE. (2017).</a:t>
            </a:r>
            <a:r>
              <a:rPr lang="en-IN" b="0" i="0" dirty="0">
                <a:solidFill>
                  <a:srgbClr val="374151"/>
                </a:solidFill>
                <a:effectLst/>
                <a:latin typeface="Söhne"/>
              </a:rPr>
              <a:t> </a:t>
            </a:r>
            <a:r>
              <a:rPr lang="en-IN" b="0" i="1" dirty="0">
                <a:solidFill>
                  <a:srgbClr val="374151"/>
                </a:solidFill>
                <a:effectLst/>
                <a:latin typeface="Söhne"/>
              </a:rPr>
              <a:t>Eating disorders: recognition and treatment.</a:t>
            </a:r>
            <a:endParaRPr lang="en-IN" b="0" i="0" dirty="0">
              <a:solidFill>
                <a:srgbClr val="374151"/>
              </a:solidFill>
              <a:effectLst/>
              <a:latin typeface="Söhne"/>
            </a:endParaRPr>
          </a:p>
          <a:p>
            <a:pPr algn="l">
              <a:buFont typeface="+mj-lt"/>
              <a:buAutoNum type="arabicPeriod"/>
            </a:pPr>
            <a:r>
              <a:rPr lang="en-IN" b="1" i="0" dirty="0">
                <a:solidFill>
                  <a:srgbClr val="374151"/>
                </a:solidFill>
                <a:effectLst/>
                <a:latin typeface="Söhne"/>
              </a:rPr>
              <a:t>Jacobi C, </a:t>
            </a:r>
            <a:r>
              <a:rPr lang="en-IN" b="1" i="0" dirty="0" err="1">
                <a:solidFill>
                  <a:srgbClr val="374151"/>
                </a:solidFill>
                <a:effectLst/>
                <a:latin typeface="Söhne"/>
              </a:rPr>
              <a:t>Völker</a:t>
            </a:r>
            <a:r>
              <a:rPr lang="en-IN" b="1" i="0" dirty="0">
                <a:solidFill>
                  <a:srgbClr val="374151"/>
                </a:solidFill>
                <a:effectLst/>
                <a:latin typeface="Söhne"/>
              </a:rPr>
              <a:t> U, </a:t>
            </a:r>
            <a:r>
              <a:rPr lang="en-IN" b="1" i="0" dirty="0" err="1">
                <a:solidFill>
                  <a:srgbClr val="374151"/>
                </a:solidFill>
                <a:effectLst/>
                <a:latin typeface="Söhne"/>
              </a:rPr>
              <a:t>Trockel</a:t>
            </a:r>
            <a:r>
              <a:rPr lang="en-IN" b="1" i="0" dirty="0">
                <a:solidFill>
                  <a:srgbClr val="374151"/>
                </a:solidFill>
                <a:effectLst/>
                <a:latin typeface="Söhne"/>
              </a:rPr>
              <a:t> MT, Taylor CB. (2012).</a:t>
            </a:r>
            <a:r>
              <a:rPr lang="en-IN" b="0" i="0" dirty="0">
                <a:solidFill>
                  <a:srgbClr val="374151"/>
                </a:solidFill>
                <a:effectLst/>
                <a:latin typeface="Söhne"/>
              </a:rPr>
              <a:t> </a:t>
            </a:r>
            <a:r>
              <a:rPr lang="en-IN" b="0" i="1" dirty="0">
                <a:solidFill>
                  <a:srgbClr val="374151"/>
                </a:solidFill>
                <a:effectLst/>
                <a:latin typeface="Söhne"/>
              </a:rPr>
              <a:t>Effects of a chat-based intervention on body image and depressive symptoms in adolescents with eating disorders: A randomized controlled trial.</a:t>
            </a:r>
            <a:endParaRPr lang="en-IN" b="0" i="0" dirty="0">
              <a:solidFill>
                <a:srgbClr val="374151"/>
              </a:solidFill>
              <a:effectLst/>
              <a:latin typeface="Söhne"/>
            </a:endParaRPr>
          </a:p>
          <a:p>
            <a:pPr algn="l">
              <a:buFont typeface="+mj-lt"/>
              <a:buAutoNum type="arabicPeriod"/>
            </a:pPr>
            <a:r>
              <a:rPr lang="en-IN" b="1" i="0" dirty="0" err="1">
                <a:solidFill>
                  <a:srgbClr val="374151"/>
                </a:solidFill>
                <a:effectLst/>
                <a:latin typeface="Söhne"/>
              </a:rPr>
              <a:t>Hargittai</a:t>
            </a:r>
            <a:r>
              <a:rPr lang="en-IN" b="1" i="0" dirty="0">
                <a:solidFill>
                  <a:srgbClr val="374151"/>
                </a:solidFill>
                <a:effectLst/>
                <a:latin typeface="Söhne"/>
              </a:rPr>
              <a:t> E. (2010).</a:t>
            </a:r>
            <a:r>
              <a:rPr lang="en-IN" b="0" i="0" dirty="0">
                <a:solidFill>
                  <a:srgbClr val="374151"/>
                </a:solidFill>
                <a:effectLst/>
                <a:latin typeface="Söhne"/>
              </a:rPr>
              <a:t> </a:t>
            </a:r>
            <a:r>
              <a:rPr lang="en-IN" b="0" i="1" dirty="0">
                <a:solidFill>
                  <a:srgbClr val="374151"/>
                </a:solidFill>
                <a:effectLst/>
                <a:latin typeface="Söhne"/>
              </a:rPr>
              <a:t>Digital Na(t)</a:t>
            </a:r>
            <a:r>
              <a:rPr lang="en-IN" b="0" i="1" dirty="0" err="1">
                <a:solidFill>
                  <a:srgbClr val="374151"/>
                </a:solidFill>
                <a:effectLst/>
                <a:latin typeface="Söhne"/>
              </a:rPr>
              <a:t>ives</a:t>
            </a:r>
            <a:r>
              <a:rPr lang="en-IN" b="0" i="1" dirty="0">
                <a:solidFill>
                  <a:srgbClr val="374151"/>
                </a:solidFill>
                <a:effectLst/>
                <a:latin typeface="Söhne"/>
              </a:rPr>
              <a:t>? Variation in Internet Skills and Uses among Members of the “Net Generation”.</a:t>
            </a:r>
            <a:endParaRPr lang="en-IN" b="0" i="0" dirty="0">
              <a:solidFill>
                <a:srgbClr val="374151"/>
              </a:solidFill>
              <a:effectLst/>
              <a:latin typeface="Söhne"/>
            </a:endParaRPr>
          </a:p>
          <a:p>
            <a:pPr algn="l">
              <a:buFont typeface="+mj-lt"/>
              <a:buAutoNum type="arabicPeriod"/>
            </a:pPr>
            <a:r>
              <a:rPr lang="en-IN" b="1" i="0" dirty="0" err="1">
                <a:solidFill>
                  <a:srgbClr val="374151"/>
                </a:solidFill>
                <a:effectLst/>
                <a:latin typeface="Söhne"/>
              </a:rPr>
              <a:t>Puhl</a:t>
            </a:r>
            <a:r>
              <a:rPr lang="en-IN" b="1" i="0" dirty="0">
                <a:solidFill>
                  <a:srgbClr val="374151"/>
                </a:solidFill>
                <a:effectLst/>
                <a:latin typeface="Söhne"/>
              </a:rPr>
              <a:t> RM, </a:t>
            </a:r>
            <a:r>
              <a:rPr lang="en-IN" b="1" i="0" dirty="0" err="1">
                <a:solidFill>
                  <a:srgbClr val="374151"/>
                </a:solidFill>
                <a:effectLst/>
                <a:latin typeface="Söhne"/>
              </a:rPr>
              <a:t>Latner</a:t>
            </a:r>
            <a:r>
              <a:rPr lang="en-IN" b="1" i="0" dirty="0">
                <a:solidFill>
                  <a:srgbClr val="374151"/>
                </a:solidFill>
                <a:effectLst/>
                <a:latin typeface="Söhne"/>
              </a:rPr>
              <a:t> JD. (2007).</a:t>
            </a:r>
            <a:r>
              <a:rPr lang="en-IN" b="0" i="0" dirty="0">
                <a:solidFill>
                  <a:srgbClr val="374151"/>
                </a:solidFill>
                <a:effectLst/>
                <a:latin typeface="Söhne"/>
              </a:rPr>
              <a:t> </a:t>
            </a:r>
            <a:r>
              <a:rPr lang="en-IN" b="0" i="1" dirty="0">
                <a:solidFill>
                  <a:srgbClr val="374151"/>
                </a:solidFill>
                <a:effectLst/>
                <a:latin typeface="Söhne"/>
              </a:rPr>
              <a:t>Stigma, obesity, and the health of the nation’s children.</a:t>
            </a:r>
            <a:endParaRPr lang="en-IN" b="0" i="0" dirty="0">
              <a:solidFill>
                <a:srgbClr val="374151"/>
              </a:solidFill>
              <a:effectLst/>
              <a:latin typeface="Söhne"/>
            </a:endParaRPr>
          </a:p>
          <a:p>
            <a:pPr algn="l">
              <a:buFont typeface="+mj-lt"/>
              <a:buAutoNum type="arabicPeriod"/>
            </a:pPr>
            <a:r>
              <a:rPr lang="en-IN" b="1" i="0" dirty="0">
                <a:solidFill>
                  <a:srgbClr val="374151"/>
                </a:solidFill>
                <a:effectLst/>
                <a:latin typeface="Söhne"/>
              </a:rPr>
              <a:t>Al-</a:t>
            </a:r>
            <a:r>
              <a:rPr lang="en-IN" b="1" i="0" dirty="0" err="1">
                <a:solidFill>
                  <a:srgbClr val="374151"/>
                </a:solidFill>
                <a:effectLst/>
                <a:latin typeface="Söhne"/>
              </a:rPr>
              <a:t>Sheyab</a:t>
            </a:r>
            <a:r>
              <a:rPr lang="en-IN" b="1" i="0" dirty="0">
                <a:solidFill>
                  <a:srgbClr val="374151"/>
                </a:solidFill>
                <a:effectLst/>
                <a:latin typeface="Söhne"/>
              </a:rPr>
              <a:t> N, Gallagher R, Crisp J, Shah S. (2015).</a:t>
            </a:r>
            <a:r>
              <a:rPr lang="en-IN" b="0" i="0" dirty="0">
                <a:solidFill>
                  <a:srgbClr val="374151"/>
                </a:solidFill>
                <a:effectLst/>
                <a:latin typeface="Söhne"/>
              </a:rPr>
              <a:t> </a:t>
            </a:r>
            <a:r>
              <a:rPr lang="en-IN" b="0" i="1" dirty="0">
                <a:solidFill>
                  <a:srgbClr val="374151"/>
                </a:solidFill>
                <a:effectLst/>
                <a:latin typeface="Söhne"/>
              </a:rPr>
              <a:t>Cultural Influences on Body Mass Index in Jordanian, Lebanese and Australian children.</a:t>
            </a:r>
            <a:endParaRPr lang="en-IN" b="0" i="0" dirty="0">
              <a:solidFill>
                <a:srgbClr val="374151"/>
              </a:solidFill>
              <a:effectLst/>
              <a:latin typeface="Söhne"/>
            </a:endParaRPr>
          </a:p>
          <a:p>
            <a:pPr algn="l">
              <a:buFont typeface="+mj-lt"/>
              <a:buAutoNum type="arabicPeriod"/>
            </a:pPr>
            <a:r>
              <a:rPr lang="en-IN" b="1" i="0" dirty="0">
                <a:solidFill>
                  <a:srgbClr val="374151"/>
                </a:solidFill>
                <a:effectLst/>
                <a:latin typeface="Söhne"/>
              </a:rPr>
              <a:t>Goldfarb EV, Morrison M, Bryson SW, </a:t>
            </a:r>
            <a:r>
              <a:rPr lang="en-IN" b="1" i="0" dirty="0" err="1">
                <a:solidFill>
                  <a:srgbClr val="374151"/>
                </a:solidFill>
                <a:effectLst/>
                <a:latin typeface="Söhne"/>
              </a:rPr>
              <a:t>Kekecs</a:t>
            </a:r>
            <a:r>
              <a:rPr lang="en-IN" b="1" i="0" dirty="0">
                <a:solidFill>
                  <a:srgbClr val="374151"/>
                </a:solidFill>
                <a:effectLst/>
                <a:latin typeface="Söhne"/>
              </a:rPr>
              <a:t> Z, Le Grange D. (2019).</a:t>
            </a:r>
            <a:r>
              <a:rPr lang="en-IN" b="0" i="0" dirty="0">
                <a:solidFill>
                  <a:srgbClr val="374151"/>
                </a:solidFill>
                <a:effectLst/>
                <a:latin typeface="Söhne"/>
              </a:rPr>
              <a:t> </a:t>
            </a:r>
            <a:r>
              <a:rPr lang="en-IN" b="0" i="1" dirty="0">
                <a:solidFill>
                  <a:srgbClr val="374151"/>
                </a:solidFill>
                <a:effectLst/>
                <a:latin typeface="Söhne"/>
              </a:rPr>
              <a:t>Overcoming Privacy and Structural Barriers to Adolescents’ Use of a School-Based Internet Portal for Improving Well-Being.</a:t>
            </a:r>
            <a:endParaRPr lang="en-IN" b="0" i="0" dirty="0">
              <a:solidFill>
                <a:srgbClr val="374151"/>
              </a:solidFill>
              <a:effectLst/>
              <a:latin typeface="Söhne"/>
            </a:endParaRPr>
          </a:p>
          <a:p>
            <a:endParaRPr lang="en-IN" dirty="0"/>
          </a:p>
        </p:txBody>
      </p:sp>
    </p:spTree>
    <p:extLst>
      <p:ext uri="{BB962C8B-B14F-4D97-AF65-F5344CB8AC3E}">
        <p14:creationId xmlns:p14="http://schemas.microsoft.com/office/powerpoint/2010/main" val="42485369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TotalTime>
  <Words>638</Words>
  <Application>Microsoft Office PowerPoint</Application>
  <PresentationFormat>Widescreen</PresentationFormat>
  <Paragraphs>32</Paragraphs>
  <Slides>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Arial</vt:lpstr>
      <vt:lpstr>Calibri</vt:lpstr>
      <vt:lpstr>Calibri Light</vt:lpstr>
      <vt:lpstr>Söhne</vt:lpstr>
      <vt:lpstr>Office Theme</vt:lpstr>
      <vt:lpstr>Stakeholders: </vt:lpstr>
      <vt:lpstr>PowerPoint Presentation</vt:lpstr>
      <vt:lpstr>Barriers: </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Stakeholders: </dc:title>
  <dc:creator>Manjusha Mahendran Manthattil (2243257)</dc:creator>
  <cp:lastModifiedBy>Manjusha Mahendran Manthattil (2243257)</cp:lastModifiedBy>
  <cp:revision>1</cp:revision>
  <dcterms:created xsi:type="dcterms:W3CDTF">2023-12-05T23:17:49Z</dcterms:created>
  <dcterms:modified xsi:type="dcterms:W3CDTF">2023-12-05T23:36:05Z</dcterms:modified>
</cp:coreProperties>
</file>