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sldIdLst>
    <p:sldId id="256" r:id="rId2"/>
    <p:sldId id="259" r:id="rId3"/>
    <p:sldId id="257" r:id="rId4"/>
    <p:sldId id="258" r:id="rId5"/>
    <p:sldId id="271" r:id="rId6"/>
    <p:sldId id="262" r:id="rId7"/>
    <p:sldId id="266" r:id="rId8"/>
    <p:sldId id="270" r:id="rId9"/>
    <p:sldId id="260" r:id="rId10"/>
    <p:sldId id="263" r:id="rId11"/>
    <p:sldId id="265"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olicica Dansatoarea" initials="PD" lastIdx="1" clrIdx="0">
    <p:extLst>
      <p:ext uri="{19B8F6BF-5375-455C-9EA6-DF929625EA0E}">
        <p15:presenceInfo xmlns:p15="http://schemas.microsoft.com/office/powerpoint/2012/main" userId="2460521651d7c31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38" autoAdjust="0"/>
    <p:restoredTop sz="94660"/>
  </p:normalViewPr>
  <p:slideViewPr>
    <p:cSldViewPr snapToGrid="0">
      <p:cViewPr varScale="1">
        <p:scale>
          <a:sx n="77" d="100"/>
          <a:sy n="77" d="100"/>
        </p:scale>
        <p:origin x="57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2-16T13:00:02.319" idx="1">
    <p:pos x="7296" y="0"/>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95057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262461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4214617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560B0E-0A78-4371-B083-A807307964D1}"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571918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560B0E-0A78-4371-B083-A807307964D1}" type="datetimeFigureOut">
              <a:rPr lang="en-GB" smtClean="0"/>
              <a:t>20/02/2020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562365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560B0E-0A78-4371-B083-A807307964D1}" type="datetimeFigureOut">
              <a:rPr lang="en-GB" smtClean="0"/>
              <a:t>20/02/2020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546656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560B0E-0A78-4371-B083-A807307964D1}" type="datetimeFigureOut">
              <a:rPr lang="en-GB" smtClean="0"/>
              <a:t>20/02/2020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808799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560B0E-0A78-4371-B083-A807307964D1}"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997904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E2560B0E-0A78-4371-B083-A807307964D1}" type="datetimeFigureOut">
              <a:rPr lang="en-GB" smtClean="0"/>
              <a:t>20/02/2020</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823182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560B0E-0A78-4371-B083-A807307964D1}" type="datetimeFigureOut">
              <a:rPr lang="en-GB" smtClean="0"/>
              <a:t>20/02/2020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020977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013679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E2560B0E-0A78-4371-B083-A807307964D1}" type="datetimeFigureOut">
              <a:rPr lang="en-GB" smtClean="0"/>
              <a:t>20/02/2020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548873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1633007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37671491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560B0E-0A78-4371-B083-A807307964D1}" type="datetimeFigureOut">
              <a:rPr lang="en-GB" smtClean="0"/>
              <a:t>20/02/2020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684BDE-B3F3-40A6-A5DB-C0F4B7956968}" type="slidenum">
              <a:rPr lang="en-GB" smtClean="0"/>
              <a:t>‹#›</a:t>
            </a:fld>
            <a:endParaRPr lang="en-GB"/>
          </a:p>
        </p:txBody>
      </p:sp>
    </p:spTree>
    <p:extLst>
      <p:ext uri="{BB962C8B-B14F-4D97-AF65-F5344CB8AC3E}">
        <p14:creationId xmlns:p14="http://schemas.microsoft.com/office/powerpoint/2010/main" val="2549253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2560B0E-0A78-4371-B083-A807307964D1}" type="datetimeFigureOut">
              <a:rPr lang="en-GB" smtClean="0"/>
              <a:t>20/02/2020</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2684BDE-B3F3-40A6-A5DB-C0F4B7956968}" type="slidenum">
              <a:rPr lang="en-GB" smtClean="0"/>
              <a:t>‹#›</a:t>
            </a:fld>
            <a:endParaRPr lang="en-GB"/>
          </a:p>
        </p:txBody>
      </p:sp>
    </p:spTree>
    <p:extLst>
      <p:ext uri="{BB962C8B-B14F-4D97-AF65-F5344CB8AC3E}">
        <p14:creationId xmlns:p14="http://schemas.microsoft.com/office/powerpoint/2010/main" val="3729047074"/>
      </p:ext>
    </p:extLst>
  </p:cSld>
  <p:clrMap bg1="dk1" tx1="lt1" bg2="dk2" tx2="lt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 id="2147483794" r:id="rId13"/>
    <p:sldLayoutId id="2147483795" r:id="rId14"/>
    <p:sldLayoutId id="2147483796" r:id="rId15"/>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ewswhip.com/2017/08/top-brands-thinking-like-publishers/" TargetMode="External"/><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hyperlink" Target="https://www.theritzlondon.co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5.xml"/><Relationship Id="rId5" Type="http://schemas.openxmlformats.org/officeDocument/2006/relationships/hyperlink" Target="https://www.theritzlondon.com/" TargetMode="Externa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hyperlink" Target="https://27gen.com/2013/08/05/walt-disney-the-father-of-guestology/" TargetMode="External"/><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venlypartners.ie/services/what-we-do-at-heavenlypartners/unique-service/" TargetMode="External"/><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www.optimonk.com/what-is-your-unique-selling-proposition-usp-examples/" TargetMode="External"/><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5.xml"/><Relationship Id="rId4" Type="http://schemas.openxmlformats.org/officeDocument/2006/relationships/hyperlink" Target="https://www.theritzlondon.com/"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blog.townscript.com/swot-analysis-of-event-industry/" TargetMode="External"/><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s://www.quora.com/What-are-the-skills-necessary-for-data-science" TargetMode="External"/><Relationship Id="rId2" Type="http://schemas.openxmlformats.org/officeDocument/2006/relationships/image" Target="../media/image17.png"/><Relationship Id="rId1" Type="http://schemas.openxmlformats.org/officeDocument/2006/relationships/slideLayout" Target="../slideLayouts/slideLayout15.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5.xml"/><Relationship Id="rId4" Type="http://schemas.openxmlformats.org/officeDocument/2006/relationships/comments" Target="../comments/comment1.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hyperlink" Target="https://traveltechstrategies.com/2015/09/hotel-marketing-strategies-2/" TargetMode="External"/><Relationship Id="rId2" Type="http://schemas.openxmlformats.org/officeDocument/2006/relationships/hyperlink" Target="https://www.researchgate.net/profile/Leonardo_Aureliano-Silva" TargetMode="External"/><Relationship Id="rId1" Type="http://schemas.openxmlformats.org/officeDocument/2006/relationships/slideLayout" Target="../slideLayouts/slideLayout15.xml"/><Relationship Id="rId6" Type="http://schemas.openxmlformats.org/officeDocument/2006/relationships/hyperlink" Target="https://www.researchgate.net/publication/307614399_Revised_Unique_Selling_Proposition_Scale_Development_Validation_and_Application" TargetMode="External"/><Relationship Id="rId5" Type="http://schemas.openxmlformats.org/officeDocument/2006/relationships/hyperlink" Target="https://www.tripadvisor.co.uk/Hotel_Review-g186338-d187591-Reviews-The_Ritz_London-London_England.html" TargetMode="External"/><Relationship Id="rId4" Type="http://schemas.openxmlformats.org/officeDocument/2006/relationships/hyperlink" Target="https://www.careeraddict.com/top-10-skills-needed-for-a-job-in-hospit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BC746-7673-4A3F-A21F-ACF429A12B79}"/>
              </a:ext>
            </a:extLst>
          </p:cNvPr>
          <p:cNvSpPr>
            <a:spLocks noGrp="1"/>
          </p:cNvSpPr>
          <p:nvPr>
            <p:ph type="ctrTitle"/>
          </p:nvPr>
        </p:nvSpPr>
        <p:spPr>
          <a:xfrm>
            <a:off x="271443" y="2535641"/>
            <a:ext cx="4791919" cy="1077536"/>
          </a:xfrm>
        </p:spPr>
        <p:txBody>
          <a:bodyPr>
            <a:normAutofit fontScale="90000"/>
          </a:bodyPr>
          <a:lstStyle/>
          <a:p>
            <a:r>
              <a:rPr lang="en-GB" sz="4800" u="sng" dirty="0"/>
              <a:t>The Ritz Hotel </a:t>
            </a:r>
            <a:br>
              <a:rPr lang="en-GB" sz="4800" u="sng" dirty="0"/>
            </a:br>
            <a:r>
              <a:rPr lang="en-GB" sz="4800" dirty="0"/>
              <a:t>*</a:t>
            </a:r>
            <a:r>
              <a:rPr lang="en-GB" sz="3600" dirty="0"/>
              <a:t>Hospitality and Guest Services Management*</a:t>
            </a:r>
            <a:endParaRPr lang="en-GB" sz="4800" dirty="0"/>
          </a:p>
        </p:txBody>
      </p:sp>
      <p:sp>
        <p:nvSpPr>
          <p:cNvPr id="3" name="Subtitle 2">
            <a:extLst>
              <a:ext uri="{FF2B5EF4-FFF2-40B4-BE49-F238E27FC236}">
                <a16:creationId xmlns:a16="http://schemas.microsoft.com/office/drawing/2014/main" id="{9B1035F8-9D36-4B89-A953-4E2D95F68284}"/>
              </a:ext>
            </a:extLst>
          </p:cNvPr>
          <p:cNvSpPr>
            <a:spLocks noGrp="1"/>
          </p:cNvSpPr>
          <p:nvPr>
            <p:ph type="subTitle" idx="1"/>
          </p:nvPr>
        </p:nvSpPr>
        <p:spPr>
          <a:xfrm>
            <a:off x="584629" y="5300723"/>
            <a:ext cx="8133478" cy="1950682"/>
          </a:xfrm>
        </p:spPr>
        <p:txBody>
          <a:bodyPr>
            <a:normAutofit fontScale="92500"/>
          </a:bodyPr>
          <a:lstStyle/>
          <a:p>
            <a:r>
              <a:rPr lang="en-GB" sz="1400" dirty="0"/>
              <a:t>STUDENT NAMES:                                                                            Lecturer name: Olubukola Adegbite </a:t>
            </a:r>
          </a:p>
          <a:p>
            <a:r>
              <a:rPr lang="en-GB" sz="1400" dirty="0"/>
              <a:t>Gabriela Pravalici-1905719</a:t>
            </a:r>
          </a:p>
          <a:p>
            <a:r>
              <a:rPr lang="en-GB" sz="1400" dirty="0"/>
              <a:t>Shantel Williams- 1708860</a:t>
            </a:r>
          </a:p>
          <a:p>
            <a:r>
              <a:rPr lang="en-GB" sz="1400" dirty="0"/>
              <a:t>Sevdelina Vodenicharova- 1906359</a:t>
            </a:r>
          </a:p>
          <a:p>
            <a:r>
              <a:rPr lang="en-GB" sz="1400" dirty="0"/>
              <a:t>Krisztian Horvath- 1913410</a:t>
            </a:r>
          </a:p>
          <a:p>
            <a:pPr marL="457200" indent="-457200">
              <a:buFont typeface="Arial" panose="020B0604020202020204" pitchFamily="34" charset="0"/>
              <a:buChar char="•"/>
            </a:pPr>
            <a:r>
              <a:rPr lang="en-GB" sz="500" dirty="0"/>
              <a:t>h</a:t>
            </a:r>
          </a:p>
          <a:p>
            <a:pPr marL="457200" indent="-457200">
              <a:buFont typeface="Arial" panose="020B0604020202020204" pitchFamily="34" charset="0"/>
              <a:buChar char="•"/>
            </a:pPr>
            <a:endParaRPr lang="en-GB" sz="500" dirty="0"/>
          </a:p>
          <a:p>
            <a:endParaRPr lang="en-GB" sz="500" dirty="0"/>
          </a:p>
          <a:p>
            <a:endParaRPr lang="en-GB" sz="500" dirty="0"/>
          </a:p>
          <a:p>
            <a:endParaRPr lang="en-GB" sz="500" dirty="0"/>
          </a:p>
        </p:txBody>
      </p:sp>
      <p:sp>
        <p:nvSpPr>
          <p:cNvPr id="5" name="Rectangle 4">
            <a:extLst>
              <a:ext uri="{FF2B5EF4-FFF2-40B4-BE49-F238E27FC236}">
                <a16:creationId xmlns:a16="http://schemas.microsoft.com/office/drawing/2014/main" id="{9F7CC631-AA7E-4136-89DB-B94DA74F88C0}"/>
              </a:ext>
            </a:extLst>
          </p:cNvPr>
          <p:cNvSpPr/>
          <p:nvPr/>
        </p:nvSpPr>
        <p:spPr>
          <a:xfrm>
            <a:off x="1725774" y="4614924"/>
            <a:ext cx="12192000" cy="685799"/>
          </a:xfrm>
          <a:prstGeom prst="rect">
            <a:avLst/>
          </a:prstGeom>
          <a:noFill/>
          <a:ln>
            <a:noFill/>
          </a:ln>
        </p:spPr>
        <p:txBody>
          <a:bodyPr wrap="square">
            <a:normAutofit/>
          </a:bodyPr>
          <a:lstStyle/>
          <a:p>
            <a:pPr algn="ctr">
              <a:spcAft>
                <a:spcPts val="600"/>
              </a:spcAft>
            </a:pPr>
            <a:endParaRPr lang="en-GB" dirty="0"/>
          </a:p>
        </p:txBody>
      </p:sp>
      <p:pic>
        <p:nvPicPr>
          <p:cNvPr id="7" name="Picture 6"/>
          <p:cNvPicPr>
            <a:picLocks noChangeAspect="1"/>
          </p:cNvPicPr>
          <p:nvPr/>
        </p:nvPicPr>
        <p:blipFill>
          <a:blip r:embed="rId2"/>
          <a:stretch>
            <a:fillRect/>
          </a:stretch>
        </p:blipFill>
        <p:spPr>
          <a:xfrm>
            <a:off x="5276013" y="731027"/>
            <a:ext cx="5664514" cy="3883897"/>
          </a:xfrm>
          <a:prstGeom prst="rect">
            <a:avLst/>
          </a:prstGeom>
        </p:spPr>
      </p:pic>
      <p:sp>
        <p:nvSpPr>
          <p:cNvPr id="8" name="Rectangle 7"/>
          <p:cNvSpPr/>
          <p:nvPr/>
        </p:nvSpPr>
        <p:spPr>
          <a:xfrm>
            <a:off x="5374897" y="4573345"/>
            <a:ext cx="4748416" cy="307777"/>
          </a:xfrm>
          <a:prstGeom prst="rect">
            <a:avLst/>
          </a:prstGeom>
        </p:spPr>
        <p:txBody>
          <a:bodyPr wrap="none">
            <a:spAutoFit/>
          </a:bodyPr>
          <a:lstStyle/>
          <a:p>
            <a:r>
              <a:rPr lang="en-GB" sz="1400" dirty="0">
                <a:solidFill>
                  <a:srgbClr val="0070C0"/>
                </a:solidFill>
              </a:rPr>
              <a:t>https://www.hrs.com/en/hotel/flyzoo-hotel/a-981555</a:t>
            </a:r>
          </a:p>
        </p:txBody>
      </p:sp>
    </p:spTree>
    <p:extLst>
      <p:ext uri="{BB962C8B-B14F-4D97-AF65-F5344CB8AC3E}">
        <p14:creationId xmlns:p14="http://schemas.microsoft.com/office/powerpoint/2010/main" val="892174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4961C-052A-4AC6-9A1A-2ACE639DCB2F}"/>
              </a:ext>
            </a:extLst>
          </p:cNvPr>
          <p:cNvSpPr>
            <a:spLocks noGrp="1"/>
          </p:cNvSpPr>
          <p:nvPr>
            <p:ph type="title"/>
          </p:nvPr>
        </p:nvSpPr>
        <p:spPr>
          <a:xfrm>
            <a:off x="897559" y="0"/>
            <a:ext cx="10396882" cy="696433"/>
          </a:xfrm>
        </p:spPr>
        <p:txBody>
          <a:bodyPr>
            <a:normAutofit fontScale="90000"/>
          </a:bodyPr>
          <a:lstStyle/>
          <a:p>
            <a:pPr marL="685800" indent="-685800" algn="ctr">
              <a:buFont typeface="Wingdings" panose="05000000000000000000" pitchFamily="2" charset="2"/>
              <a:buChar char="Ø"/>
            </a:pPr>
            <a:r>
              <a:rPr lang="en-GB" dirty="0"/>
              <a:t>Content page</a:t>
            </a:r>
          </a:p>
        </p:txBody>
      </p:sp>
      <p:sp>
        <p:nvSpPr>
          <p:cNvPr id="3" name="Content Placeholder 2">
            <a:extLst>
              <a:ext uri="{FF2B5EF4-FFF2-40B4-BE49-F238E27FC236}">
                <a16:creationId xmlns:a16="http://schemas.microsoft.com/office/drawing/2014/main" id="{BFFEEFBA-82E6-4FC0-997B-5F2BA08F6D4A}"/>
              </a:ext>
            </a:extLst>
          </p:cNvPr>
          <p:cNvSpPr>
            <a:spLocks noGrp="1"/>
          </p:cNvSpPr>
          <p:nvPr>
            <p:ph sz="quarter" idx="13"/>
          </p:nvPr>
        </p:nvSpPr>
        <p:spPr>
          <a:xfrm>
            <a:off x="170097" y="1663188"/>
            <a:ext cx="10394707" cy="4983924"/>
          </a:xfrm>
        </p:spPr>
        <p:txBody>
          <a:bodyPr>
            <a:normAutofit/>
          </a:bodyPr>
          <a:lstStyle/>
          <a:p>
            <a:pPr marL="457200" indent="-457200">
              <a:buFont typeface="+mj-lt"/>
              <a:buAutoNum type="arabicPeriod"/>
            </a:pPr>
            <a:r>
              <a:rPr lang="en-GB" sz="2600" dirty="0"/>
              <a:t>About us </a:t>
            </a:r>
          </a:p>
          <a:p>
            <a:pPr marL="457200" indent="-457200">
              <a:buFont typeface="+mj-lt"/>
              <a:buAutoNum type="arabicPeriod"/>
            </a:pPr>
            <a:r>
              <a:rPr lang="en-GB" sz="2600" dirty="0"/>
              <a:t>Why are people coming to us </a:t>
            </a:r>
          </a:p>
          <a:p>
            <a:pPr marL="457200" indent="-457200">
              <a:buFont typeface="+mj-lt"/>
              <a:buAutoNum type="arabicPeriod"/>
            </a:pPr>
            <a:r>
              <a:rPr lang="en-GB" sz="2600" dirty="0"/>
              <a:t>Products and services </a:t>
            </a:r>
          </a:p>
          <a:p>
            <a:pPr marL="457200" indent="-457200">
              <a:buFont typeface="+mj-lt"/>
              <a:buAutoNum type="arabicPeriod"/>
            </a:pPr>
            <a:r>
              <a:rPr lang="en-GB" sz="2600" dirty="0"/>
              <a:t>The usp of the hotel</a:t>
            </a:r>
          </a:p>
          <a:p>
            <a:pPr marL="457200" indent="-457200">
              <a:buFont typeface="+mj-lt"/>
              <a:buAutoNum type="arabicPeriod"/>
            </a:pPr>
            <a:r>
              <a:rPr lang="en-GB" sz="2600" dirty="0"/>
              <a:t>P.e.s.t.e.l analysis</a:t>
            </a:r>
          </a:p>
          <a:p>
            <a:pPr marL="457200" indent="-457200">
              <a:buFont typeface="+mj-lt"/>
              <a:buAutoNum type="arabicPeriod"/>
            </a:pPr>
            <a:r>
              <a:rPr lang="en-GB" sz="2600" dirty="0"/>
              <a:t>The Disney model</a:t>
            </a:r>
          </a:p>
          <a:p>
            <a:pPr marL="0" indent="0">
              <a:buNone/>
            </a:pPr>
            <a:r>
              <a:rPr lang="en-GB" sz="2600" b="1" dirty="0">
                <a:solidFill>
                  <a:schemeClr val="accent1"/>
                </a:solidFill>
              </a:rPr>
              <a:t>7. </a:t>
            </a:r>
            <a:r>
              <a:rPr lang="en-GB" sz="2600" dirty="0"/>
              <a:t>SWOT ANALYSIS </a:t>
            </a:r>
          </a:p>
          <a:p>
            <a:pPr marL="0" indent="0">
              <a:buNone/>
            </a:pPr>
            <a:r>
              <a:rPr lang="en-GB" sz="2600" b="1" dirty="0">
                <a:solidFill>
                  <a:schemeClr val="accent1"/>
                </a:solidFill>
              </a:rPr>
              <a:t>8. </a:t>
            </a:r>
            <a:r>
              <a:rPr lang="en-GB" sz="2600" dirty="0"/>
              <a:t>MARKET SEGMENTATION </a:t>
            </a:r>
          </a:p>
          <a:p>
            <a:pPr marL="0" indent="0">
              <a:buNone/>
            </a:pPr>
            <a:r>
              <a:rPr lang="en-GB" sz="2600" dirty="0"/>
              <a:t> </a:t>
            </a:r>
          </a:p>
          <a:p>
            <a:pPr marL="457200" indent="-457200">
              <a:buFont typeface="+mj-lt"/>
              <a:buAutoNum type="arabicPeriod"/>
            </a:pPr>
            <a:endParaRPr lang="en-GB" dirty="0"/>
          </a:p>
          <a:p>
            <a:pPr marL="457200" indent="-457200">
              <a:buFont typeface="+mj-lt"/>
              <a:buAutoNum type="arabicPeriod"/>
            </a:pPr>
            <a:endParaRPr lang="en-GB" dirty="0"/>
          </a:p>
        </p:txBody>
      </p:sp>
      <p:sp>
        <p:nvSpPr>
          <p:cNvPr id="4" name="TextBox 3">
            <a:extLst>
              <a:ext uri="{FF2B5EF4-FFF2-40B4-BE49-F238E27FC236}">
                <a16:creationId xmlns:a16="http://schemas.microsoft.com/office/drawing/2014/main" id="{E03DBC7C-7506-43D8-A815-B00A4FC7F463}"/>
              </a:ext>
            </a:extLst>
          </p:cNvPr>
          <p:cNvSpPr txBox="1"/>
          <p:nvPr/>
        </p:nvSpPr>
        <p:spPr>
          <a:xfrm>
            <a:off x="6435525" y="1281224"/>
            <a:ext cx="6176688" cy="1569660"/>
          </a:xfrm>
          <a:prstGeom prst="rect">
            <a:avLst/>
          </a:prstGeom>
          <a:noFill/>
        </p:spPr>
        <p:txBody>
          <a:bodyPr wrap="square" rtlCol="0">
            <a:spAutoFit/>
          </a:bodyPr>
          <a:lstStyle/>
          <a:p>
            <a:r>
              <a:rPr lang="en-GB" sz="2400" b="1" dirty="0">
                <a:solidFill>
                  <a:schemeClr val="accent1"/>
                </a:solidFill>
              </a:rPr>
              <a:t>9. </a:t>
            </a:r>
            <a:r>
              <a:rPr lang="en-GB" sz="2400" dirty="0"/>
              <a:t>SKILLS USED IN THE HOTEL </a:t>
            </a:r>
          </a:p>
          <a:p>
            <a:r>
              <a:rPr lang="en-GB" sz="2400" b="1" dirty="0">
                <a:solidFill>
                  <a:schemeClr val="accent1"/>
                </a:solidFill>
              </a:rPr>
              <a:t>10. </a:t>
            </a:r>
            <a:r>
              <a:rPr lang="en-GB" sz="2400" dirty="0"/>
              <a:t>FEEDBACK OF THE FLYZOO HOTEL</a:t>
            </a:r>
          </a:p>
          <a:p>
            <a:r>
              <a:rPr lang="en-GB" sz="2400" b="1" dirty="0">
                <a:solidFill>
                  <a:schemeClr val="accent1"/>
                </a:solidFill>
              </a:rPr>
              <a:t>11. </a:t>
            </a:r>
            <a:r>
              <a:rPr lang="en-GB" sz="2400" dirty="0"/>
              <a:t>CONCLUSION</a:t>
            </a:r>
          </a:p>
          <a:p>
            <a:r>
              <a:rPr lang="en-GB" sz="2400" b="1" dirty="0">
                <a:solidFill>
                  <a:schemeClr val="accent1"/>
                </a:solidFill>
              </a:rPr>
              <a:t>12. </a:t>
            </a:r>
            <a:r>
              <a:rPr lang="en-GB" sz="2400" dirty="0"/>
              <a:t>REFERENCES </a:t>
            </a:r>
          </a:p>
        </p:txBody>
      </p:sp>
      <p:pic>
        <p:nvPicPr>
          <p:cNvPr id="6" name="Picture 5">
            <a:extLst>
              <a:ext uri="{FF2B5EF4-FFF2-40B4-BE49-F238E27FC236}">
                <a16:creationId xmlns:a16="http://schemas.microsoft.com/office/drawing/2014/main" id="{8E009956-1848-4836-921C-C3A3FB1BB727}"/>
              </a:ext>
            </a:extLst>
          </p:cNvPr>
          <p:cNvPicPr>
            <a:picLocks noChangeAspect="1"/>
          </p:cNvPicPr>
          <p:nvPr/>
        </p:nvPicPr>
        <p:blipFill>
          <a:blip r:embed="rId2"/>
          <a:stretch>
            <a:fillRect/>
          </a:stretch>
        </p:blipFill>
        <p:spPr>
          <a:xfrm>
            <a:off x="5872477" y="2851395"/>
            <a:ext cx="5954332" cy="3445794"/>
          </a:xfrm>
          <a:prstGeom prst="rect">
            <a:avLst/>
          </a:prstGeom>
        </p:spPr>
      </p:pic>
      <p:sp>
        <p:nvSpPr>
          <p:cNvPr id="7" name="Rectangle 6">
            <a:extLst>
              <a:ext uri="{FF2B5EF4-FFF2-40B4-BE49-F238E27FC236}">
                <a16:creationId xmlns:a16="http://schemas.microsoft.com/office/drawing/2014/main" id="{28DD522D-830B-4D80-857D-CC3D2498F3FB}"/>
              </a:ext>
            </a:extLst>
          </p:cNvPr>
          <p:cNvSpPr/>
          <p:nvPr/>
        </p:nvSpPr>
        <p:spPr>
          <a:xfrm>
            <a:off x="6184605" y="6297189"/>
            <a:ext cx="6096000" cy="523220"/>
          </a:xfrm>
          <a:prstGeom prst="rect">
            <a:avLst/>
          </a:prstGeom>
        </p:spPr>
        <p:txBody>
          <a:bodyPr>
            <a:spAutoFit/>
          </a:bodyPr>
          <a:lstStyle/>
          <a:p>
            <a:r>
              <a:rPr lang="en-GB" sz="1400" dirty="0">
                <a:solidFill>
                  <a:srgbClr val="0070C0"/>
                </a:solidFill>
                <a:hlinkClick r:id="rId3">
                  <a:extLst>
                    <a:ext uri="{A12FA001-AC4F-418D-AE19-62706E023703}">
                      <ahyp:hlinkClr xmlns:ahyp="http://schemas.microsoft.com/office/drawing/2018/hyperlinkcolor" val="tx"/>
                    </a:ext>
                  </a:extLst>
                </a:hlinkClick>
              </a:rPr>
              <a:t>https://www.newswhip.com/2017/08/top-brands-thinking-like-publishers/</a:t>
            </a:r>
            <a:endParaRPr lang="en-GB" sz="1400" dirty="0">
              <a:solidFill>
                <a:srgbClr val="0070C0"/>
              </a:solidFill>
            </a:endParaRPr>
          </a:p>
        </p:txBody>
      </p:sp>
    </p:spTree>
    <p:extLst>
      <p:ext uri="{BB962C8B-B14F-4D97-AF65-F5344CB8AC3E}">
        <p14:creationId xmlns:p14="http://schemas.microsoft.com/office/powerpoint/2010/main" val="3410364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AA34F-1EF4-48FB-BA46-2E395D45EE9B}"/>
              </a:ext>
            </a:extLst>
          </p:cNvPr>
          <p:cNvSpPr>
            <a:spLocks noGrp="1"/>
          </p:cNvSpPr>
          <p:nvPr>
            <p:ph type="title"/>
          </p:nvPr>
        </p:nvSpPr>
        <p:spPr>
          <a:xfrm>
            <a:off x="810000" y="447188"/>
            <a:ext cx="10571998" cy="970450"/>
          </a:xfrm>
          <a:effectLst/>
        </p:spPr>
        <p:txBody>
          <a:bodyPr anchor="ctr">
            <a:normAutofit/>
          </a:bodyPr>
          <a:lstStyle/>
          <a:p>
            <a:pPr marL="685800" indent="-685800" algn="ctr">
              <a:buFont typeface="Wingdings" panose="05000000000000000000" pitchFamily="2" charset="2"/>
              <a:buChar char="Ø"/>
            </a:pPr>
            <a:r>
              <a:rPr lang="en-GB" sz="4400" u="sng" dirty="0">
                <a:solidFill>
                  <a:schemeClr val="tx1"/>
                </a:solidFill>
              </a:rPr>
              <a:t>ABOUT THE RITZ HOTEL</a:t>
            </a:r>
          </a:p>
        </p:txBody>
      </p:sp>
      <p:sp>
        <p:nvSpPr>
          <p:cNvPr id="10" name="Freeform: Shape 9">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8AD9781-7D85-44CF-BBA4-F64446989C1F}"/>
              </a:ext>
            </a:extLst>
          </p:cNvPr>
          <p:cNvSpPr>
            <a:spLocks noGrp="1"/>
          </p:cNvSpPr>
          <p:nvPr>
            <p:ph sz="quarter" idx="13"/>
          </p:nvPr>
        </p:nvSpPr>
        <p:spPr>
          <a:xfrm>
            <a:off x="810001" y="1864826"/>
            <a:ext cx="6831020" cy="4777712"/>
          </a:xfrm>
          <a:effectLst/>
        </p:spPr>
        <p:txBody>
          <a:bodyPr>
            <a:normAutofit fontScale="85000" lnSpcReduction="10000"/>
          </a:bodyPr>
          <a:lstStyle/>
          <a:p>
            <a:r>
              <a:rPr lang="en-GB" dirty="0"/>
              <a:t>The Ritz Hotel is a 5 star hotel located in London giving to the guests the opportunity to visit plenty of touristic objectives around such as: </a:t>
            </a:r>
            <a:r>
              <a:rPr lang="en-GB" b="1" dirty="0"/>
              <a:t>Clarendon Gallery, Davidoff of London, Spencer house </a:t>
            </a:r>
            <a:r>
              <a:rPr lang="en-GB" dirty="0"/>
              <a:t>and many other. </a:t>
            </a:r>
          </a:p>
          <a:p>
            <a:r>
              <a:rPr lang="en-GB" dirty="0"/>
              <a:t>It provides the guests with the services each guest wold wish for and this because they have got services such as television in each room, WIFI services,  24h room service, things that are very important for the customers</a:t>
            </a:r>
          </a:p>
          <a:p>
            <a:r>
              <a:rPr lang="en-GB" dirty="0"/>
              <a:t>The rooms are spreading a good atmosphere because they are looking fabulous and different to the rooms in other hotels. </a:t>
            </a:r>
          </a:p>
          <a:p>
            <a:r>
              <a:rPr lang="en-GB" dirty="0"/>
              <a:t>Events such as weddings, Christianity can be organised at the Ritz Hotel any time as they have multiple rooms for event all of them making the guest feel comfortable with everything </a:t>
            </a:r>
          </a:p>
          <a:p>
            <a:r>
              <a:rPr lang="en-GB" dirty="0"/>
              <a:t>The hotel has 111 rooms and 25 suites, including a variety of types. </a:t>
            </a:r>
          </a:p>
          <a:p>
            <a:endParaRPr lang="en-GB" dirty="0"/>
          </a:p>
          <a:p>
            <a:pPr marL="0" indent="0">
              <a:buNone/>
            </a:pPr>
            <a:r>
              <a:rPr lang="en-GB" dirty="0"/>
              <a:t> </a:t>
            </a:r>
          </a:p>
        </p:txBody>
      </p:sp>
      <p:pic>
        <p:nvPicPr>
          <p:cNvPr id="4" name="Picture 3"/>
          <p:cNvPicPr>
            <a:picLocks noChangeAspect="1"/>
          </p:cNvPicPr>
          <p:nvPr/>
        </p:nvPicPr>
        <p:blipFill>
          <a:blip r:embed="rId2"/>
          <a:stretch>
            <a:fillRect/>
          </a:stretch>
        </p:blipFill>
        <p:spPr>
          <a:xfrm rot="21417722">
            <a:off x="7946503" y="1944571"/>
            <a:ext cx="3063703" cy="2048932"/>
          </a:xfrm>
          <a:prstGeom prst="rect">
            <a:avLst/>
          </a:prstGeom>
        </p:spPr>
      </p:pic>
      <p:pic>
        <p:nvPicPr>
          <p:cNvPr id="6" name="Picture 5"/>
          <p:cNvPicPr>
            <a:picLocks noChangeAspect="1"/>
          </p:cNvPicPr>
          <p:nvPr/>
        </p:nvPicPr>
        <p:blipFill>
          <a:blip r:embed="rId3"/>
          <a:stretch>
            <a:fillRect/>
          </a:stretch>
        </p:blipFill>
        <p:spPr>
          <a:xfrm rot="892539">
            <a:off x="7834400" y="3818602"/>
            <a:ext cx="3287906" cy="1935755"/>
          </a:xfrm>
          <a:prstGeom prst="rect">
            <a:avLst/>
          </a:prstGeom>
        </p:spPr>
      </p:pic>
      <p:sp>
        <p:nvSpPr>
          <p:cNvPr id="5" name="Rectangle 4">
            <a:extLst>
              <a:ext uri="{FF2B5EF4-FFF2-40B4-BE49-F238E27FC236}">
                <a16:creationId xmlns:a16="http://schemas.microsoft.com/office/drawing/2014/main" id="{BF51BF49-8535-4454-83AC-C1C02E057CC8}"/>
              </a:ext>
            </a:extLst>
          </p:cNvPr>
          <p:cNvSpPr/>
          <p:nvPr/>
        </p:nvSpPr>
        <p:spPr>
          <a:xfrm>
            <a:off x="7756246" y="5787765"/>
            <a:ext cx="3768980" cy="369332"/>
          </a:xfrm>
          <a:prstGeom prst="rect">
            <a:avLst/>
          </a:prstGeom>
        </p:spPr>
        <p:txBody>
          <a:bodyPr wrap="none">
            <a:spAutoFit/>
          </a:bodyPr>
          <a:lstStyle/>
          <a:p>
            <a:r>
              <a:rPr lang="en-GB" dirty="0">
                <a:solidFill>
                  <a:srgbClr val="0070C0"/>
                </a:solidFill>
                <a:hlinkClick r:id="rId4">
                  <a:extLst>
                    <a:ext uri="{A12FA001-AC4F-418D-AE19-62706E023703}">
                      <ahyp:hlinkClr xmlns:ahyp="http://schemas.microsoft.com/office/drawing/2018/hyperlinkcolor" val="tx"/>
                    </a:ext>
                  </a:extLst>
                </a:hlinkClick>
              </a:rPr>
              <a:t>https://www.theritzlondon.com/</a:t>
            </a:r>
            <a:endParaRPr lang="en-GB" dirty="0">
              <a:solidFill>
                <a:srgbClr val="0070C0"/>
              </a:solidFill>
            </a:endParaRPr>
          </a:p>
        </p:txBody>
      </p:sp>
    </p:spTree>
    <p:extLst>
      <p:ext uri="{BB962C8B-B14F-4D97-AF65-F5344CB8AC3E}">
        <p14:creationId xmlns:p14="http://schemas.microsoft.com/office/powerpoint/2010/main" val="51223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4905-BD7D-45CB-B980-B4F01A8C1876}"/>
              </a:ext>
            </a:extLst>
          </p:cNvPr>
          <p:cNvSpPr>
            <a:spLocks noGrp="1"/>
          </p:cNvSpPr>
          <p:nvPr>
            <p:ph type="title"/>
          </p:nvPr>
        </p:nvSpPr>
        <p:spPr>
          <a:xfrm>
            <a:off x="897559" y="0"/>
            <a:ext cx="10396882" cy="919717"/>
          </a:xfrm>
        </p:spPr>
        <p:txBody>
          <a:bodyPr/>
          <a:lstStyle/>
          <a:p>
            <a:pPr marL="685800" indent="-685800" algn="ctr">
              <a:buFont typeface="Wingdings" panose="05000000000000000000" pitchFamily="2" charset="2"/>
              <a:buChar char="Ø"/>
            </a:pPr>
            <a:r>
              <a:rPr lang="en-GB" dirty="0"/>
              <a:t>Why are people coming to the hotel?</a:t>
            </a:r>
          </a:p>
        </p:txBody>
      </p:sp>
      <p:sp>
        <p:nvSpPr>
          <p:cNvPr id="3" name="Content Placeholder 2">
            <a:extLst>
              <a:ext uri="{FF2B5EF4-FFF2-40B4-BE49-F238E27FC236}">
                <a16:creationId xmlns:a16="http://schemas.microsoft.com/office/drawing/2014/main" id="{42197E33-B7C8-46E8-B7A7-08B451767DD3}"/>
              </a:ext>
            </a:extLst>
          </p:cNvPr>
          <p:cNvSpPr>
            <a:spLocks noGrp="1"/>
          </p:cNvSpPr>
          <p:nvPr>
            <p:ph sz="quarter" idx="13"/>
          </p:nvPr>
        </p:nvSpPr>
        <p:spPr>
          <a:xfrm>
            <a:off x="5683000" y="751490"/>
            <a:ext cx="6509000" cy="6316717"/>
          </a:xfrm>
        </p:spPr>
        <p:txBody>
          <a:bodyPr>
            <a:normAutofit/>
          </a:bodyPr>
          <a:lstStyle/>
          <a:p>
            <a:r>
              <a:rPr lang="en-GB" dirty="0"/>
              <a:t>The main reason why people are coming to The Ritz Hotel is because it has luxury standards and people such as business mans/ people that are aiming for an unforgettable holiday can go at The Ritz without doubt as it will never disappoint its guests. </a:t>
            </a:r>
          </a:p>
          <a:p>
            <a:r>
              <a:rPr lang="en-GB" dirty="0"/>
              <a:t>Another reason why people tend to go at The Ritz hotel is because even if it expensive it provides so many things such as room service, and comfortability at a high level as the room are spacious and it allows everyone to do anything in the room. Especially for the business people they do have office desks in each room giving to the guest the opportunity to do their work in a comfortable way that allow them to concentrate as well. </a:t>
            </a:r>
          </a:p>
          <a:p>
            <a:r>
              <a:rPr lang="en-GB" dirty="0"/>
              <a:t>The location of the hotel is another strong point attracting the guests and this because the location of the hotel leads the guests to so many other locations they might be interested in. Next to that the hotel has a train station near it giving to the customers the opportunity to travel around. </a:t>
            </a:r>
          </a:p>
        </p:txBody>
      </p:sp>
      <p:pic>
        <p:nvPicPr>
          <p:cNvPr id="4" name="Picture 3"/>
          <p:cNvPicPr>
            <a:picLocks noChangeAspect="1"/>
          </p:cNvPicPr>
          <p:nvPr/>
        </p:nvPicPr>
        <p:blipFill>
          <a:blip r:embed="rId2"/>
          <a:stretch>
            <a:fillRect/>
          </a:stretch>
        </p:blipFill>
        <p:spPr>
          <a:xfrm>
            <a:off x="198209" y="919716"/>
            <a:ext cx="5484791" cy="2762603"/>
          </a:xfrm>
          <a:prstGeom prst="rect">
            <a:avLst/>
          </a:prstGeom>
        </p:spPr>
      </p:pic>
      <p:pic>
        <p:nvPicPr>
          <p:cNvPr id="5" name="Picture 4"/>
          <p:cNvPicPr>
            <a:picLocks noChangeAspect="1"/>
          </p:cNvPicPr>
          <p:nvPr/>
        </p:nvPicPr>
        <p:blipFill>
          <a:blip r:embed="rId3"/>
          <a:stretch>
            <a:fillRect/>
          </a:stretch>
        </p:blipFill>
        <p:spPr>
          <a:xfrm rot="21113040">
            <a:off x="187295" y="4132472"/>
            <a:ext cx="2590830" cy="2485578"/>
          </a:xfrm>
          <a:prstGeom prst="rect">
            <a:avLst/>
          </a:prstGeom>
        </p:spPr>
      </p:pic>
      <p:pic>
        <p:nvPicPr>
          <p:cNvPr id="6" name="Picture 5"/>
          <p:cNvPicPr>
            <a:picLocks noChangeAspect="1"/>
          </p:cNvPicPr>
          <p:nvPr/>
        </p:nvPicPr>
        <p:blipFill>
          <a:blip r:embed="rId4"/>
          <a:stretch>
            <a:fillRect/>
          </a:stretch>
        </p:blipFill>
        <p:spPr>
          <a:xfrm rot="296895">
            <a:off x="3139807" y="3614827"/>
            <a:ext cx="2705674" cy="3158606"/>
          </a:xfrm>
          <a:prstGeom prst="rect">
            <a:avLst/>
          </a:prstGeom>
        </p:spPr>
      </p:pic>
      <p:sp>
        <p:nvSpPr>
          <p:cNvPr id="7" name="Rectangle 6">
            <a:extLst>
              <a:ext uri="{FF2B5EF4-FFF2-40B4-BE49-F238E27FC236}">
                <a16:creationId xmlns:a16="http://schemas.microsoft.com/office/drawing/2014/main" id="{C5D712D5-5055-449B-8A45-057270CFD5E4}"/>
              </a:ext>
            </a:extLst>
          </p:cNvPr>
          <p:cNvSpPr/>
          <p:nvPr/>
        </p:nvSpPr>
        <p:spPr>
          <a:xfrm>
            <a:off x="394803" y="3593400"/>
            <a:ext cx="3768980" cy="369332"/>
          </a:xfrm>
          <a:prstGeom prst="rect">
            <a:avLst/>
          </a:prstGeom>
        </p:spPr>
        <p:txBody>
          <a:bodyPr wrap="none">
            <a:spAutoFit/>
          </a:bodyPr>
          <a:lstStyle/>
          <a:p>
            <a:r>
              <a:rPr lang="en-GB" dirty="0">
                <a:solidFill>
                  <a:srgbClr val="0070C0"/>
                </a:solidFill>
                <a:hlinkClick r:id="rId5">
                  <a:extLst>
                    <a:ext uri="{A12FA001-AC4F-418D-AE19-62706E023703}">
                      <ahyp:hlinkClr xmlns:ahyp="http://schemas.microsoft.com/office/drawing/2018/hyperlinkcolor" val="tx"/>
                    </a:ext>
                  </a:extLst>
                </a:hlinkClick>
              </a:rPr>
              <a:t>https://www.theritzlondon.com/</a:t>
            </a:r>
            <a:endParaRPr lang="en-GB" dirty="0">
              <a:solidFill>
                <a:srgbClr val="0070C0"/>
              </a:solidFill>
            </a:endParaRPr>
          </a:p>
        </p:txBody>
      </p:sp>
    </p:spTree>
    <p:extLst>
      <p:ext uri="{BB962C8B-B14F-4D97-AF65-F5344CB8AC3E}">
        <p14:creationId xmlns:p14="http://schemas.microsoft.com/office/powerpoint/2010/main" val="2041532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622D2-F7EC-4884-9CED-D3B563CC04E3}"/>
              </a:ext>
            </a:extLst>
          </p:cNvPr>
          <p:cNvSpPr>
            <a:spLocks noGrp="1"/>
          </p:cNvSpPr>
          <p:nvPr>
            <p:ph type="title"/>
          </p:nvPr>
        </p:nvSpPr>
        <p:spPr>
          <a:xfrm>
            <a:off x="810000" y="447188"/>
            <a:ext cx="10571998" cy="970450"/>
          </a:xfrm>
        </p:spPr>
        <p:txBody>
          <a:bodyPr>
            <a:normAutofit/>
          </a:bodyPr>
          <a:lstStyle/>
          <a:p>
            <a:pPr marL="571500" indent="-571500">
              <a:buFont typeface="Wingdings" panose="05000000000000000000" pitchFamily="2" charset="2"/>
              <a:buChar char="Ø"/>
            </a:pPr>
            <a:r>
              <a:rPr lang="en-GB" dirty="0"/>
              <a:t>Guest services and guestology  </a:t>
            </a:r>
            <a:endParaRPr lang="en-GB"/>
          </a:p>
        </p:txBody>
      </p:sp>
      <p:sp>
        <p:nvSpPr>
          <p:cNvPr id="3" name="Content Placeholder 2">
            <a:extLst>
              <a:ext uri="{FF2B5EF4-FFF2-40B4-BE49-F238E27FC236}">
                <a16:creationId xmlns:a16="http://schemas.microsoft.com/office/drawing/2014/main" id="{F669A0AF-C066-4553-84BE-F9E3CC854BD2}"/>
              </a:ext>
            </a:extLst>
          </p:cNvPr>
          <p:cNvSpPr>
            <a:spLocks noGrp="1"/>
          </p:cNvSpPr>
          <p:nvPr>
            <p:ph sz="quarter" idx="13"/>
          </p:nvPr>
        </p:nvSpPr>
        <p:spPr>
          <a:xfrm>
            <a:off x="6636906" y="1699872"/>
            <a:ext cx="5555094" cy="4932282"/>
          </a:xfrm>
        </p:spPr>
        <p:txBody>
          <a:bodyPr>
            <a:normAutofit/>
          </a:bodyPr>
          <a:lstStyle/>
          <a:p>
            <a:pPr>
              <a:lnSpc>
                <a:spcPct val="90000"/>
              </a:lnSpc>
            </a:pPr>
            <a:r>
              <a:rPr lang="en-GB" sz="1700" dirty="0"/>
              <a:t>According to Bovee&amp;Thill (1992</a:t>
            </a:r>
            <a:r>
              <a:rPr lang="en-GB" sz="1700" i="1" dirty="0"/>
              <a:t>), “quality and customer services current strong barrier against the competition, ensure customer loyalty; help to differentiate product and decrease marketing costs and increase business profit.”, </a:t>
            </a:r>
            <a:r>
              <a:rPr lang="en-GB" sz="1700" dirty="0"/>
              <a:t>this clearly demonstrating that the employers need to be more than careful when getting their employees. </a:t>
            </a:r>
          </a:p>
          <a:p>
            <a:pPr>
              <a:lnSpc>
                <a:spcPct val="90000"/>
              </a:lnSpc>
            </a:pPr>
            <a:r>
              <a:rPr lang="en-GB" sz="1700" dirty="0"/>
              <a:t>One example of SERVICE describing the guest services in the best way is the Disney SERVICE model (detailed represented in the following slide) and this because it contains key aspects that matter the most to guests. </a:t>
            </a:r>
          </a:p>
          <a:p>
            <a:pPr>
              <a:lnSpc>
                <a:spcPct val="90000"/>
              </a:lnSpc>
            </a:pPr>
            <a:endParaRPr lang="en-GB" sz="1400" dirty="0"/>
          </a:p>
        </p:txBody>
      </p:sp>
      <p:pic>
        <p:nvPicPr>
          <p:cNvPr id="4" name="Picture 3">
            <a:extLst>
              <a:ext uri="{FF2B5EF4-FFF2-40B4-BE49-F238E27FC236}">
                <a16:creationId xmlns:a16="http://schemas.microsoft.com/office/drawing/2014/main" id="{B3292E4E-F077-417E-BCC2-823EA0159EA4}"/>
              </a:ext>
            </a:extLst>
          </p:cNvPr>
          <p:cNvPicPr>
            <a:picLocks noChangeAspect="1"/>
          </p:cNvPicPr>
          <p:nvPr/>
        </p:nvPicPr>
        <p:blipFill>
          <a:blip r:embed="rId2"/>
          <a:stretch>
            <a:fillRect/>
          </a:stretch>
        </p:blipFill>
        <p:spPr>
          <a:xfrm>
            <a:off x="629095" y="1807202"/>
            <a:ext cx="5946140" cy="3716338"/>
          </a:xfrm>
          <a:prstGeom prst="roundRect">
            <a:avLst>
              <a:gd name="adj" fmla="val 3876"/>
            </a:avLst>
          </a:prstGeom>
          <a:ln>
            <a:solidFill>
              <a:schemeClr val="accent1"/>
            </a:solidFill>
          </a:ln>
          <a:effectLst/>
        </p:spPr>
      </p:pic>
      <p:sp>
        <p:nvSpPr>
          <p:cNvPr id="5" name="Rectangle 4">
            <a:extLst>
              <a:ext uri="{FF2B5EF4-FFF2-40B4-BE49-F238E27FC236}">
                <a16:creationId xmlns:a16="http://schemas.microsoft.com/office/drawing/2014/main" id="{6675076F-F8C9-40E6-BDCD-EC5C8FDD5860}"/>
              </a:ext>
            </a:extLst>
          </p:cNvPr>
          <p:cNvSpPr/>
          <p:nvPr/>
        </p:nvSpPr>
        <p:spPr>
          <a:xfrm>
            <a:off x="1123507" y="5523540"/>
            <a:ext cx="6096000" cy="276999"/>
          </a:xfrm>
          <a:prstGeom prst="rect">
            <a:avLst/>
          </a:prstGeom>
        </p:spPr>
        <p:txBody>
          <a:bodyPr>
            <a:spAutoFit/>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https://27gen.com/2013/08/05/walt-disney-the-father-of-guestology/</a:t>
            </a:r>
            <a:endParaRPr lang="en-GB" sz="1200" dirty="0">
              <a:solidFill>
                <a:srgbClr val="0070C0"/>
              </a:solidFill>
            </a:endParaRPr>
          </a:p>
        </p:txBody>
      </p:sp>
    </p:spTree>
    <p:extLst>
      <p:ext uri="{BB962C8B-B14F-4D97-AF65-F5344CB8AC3E}">
        <p14:creationId xmlns:p14="http://schemas.microsoft.com/office/powerpoint/2010/main" val="1126615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0F04-354C-43AC-B483-42F75CEC42AE}"/>
              </a:ext>
            </a:extLst>
          </p:cNvPr>
          <p:cNvSpPr>
            <a:spLocks noGrp="1"/>
          </p:cNvSpPr>
          <p:nvPr>
            <p:ph type="title"/>
          </p:nvPr>
        </p:nvSpPr>
        <p:spPr>
          <a:xfrm>
            <a:off x="773272" y="22736"/>
            <a:ext cx="10396882" cy="758307"/>
          </a:xfrm>
        </p:spPr>
        <p:txBody>
          <a:bodyPr/>
          <a:lstStyle/>
          <a:p>
            <a:pPr marL="685800" indent="-685800" algn="ctr">
              <a:buFont typeface="Wingdings" panose="05000000000000000000" pitchFamily="2" charset="2"/>
              <a:buChar char="Ø"/>
            </a:pPr>
            <a:r>
              <a:rPr lang="en-GB" dirty="0"/>
              <a:t>The Disney SERVICE</a:t>
            </a:r>
          </a:p>
        </p:txBody>
      </p:sp>
      <p:sp>
        <p:nvSpPr>
          <p:cNvPr id="3" name="Content Placeholder 2">
            <a:extLst>
              <a:ext uri="{FF2B5EF4-FFF2-40B4-BE49-F238E27FC236}">
                <a16:creationId xmlns:a16="http://schemas.microsoft.com/office/drawing/2014/main" id="{C1C84463-2142-420B-91CE-75FA181D36BD}"/>
              </a:ext>
            </a:extLst>
          </p:cNvPr>
          <p:cNvSpPr>
            <a:spLocks noGrp="1"/>
          </p:cNvSpPr>
          <p:nvPr>
            <p:ph sz="quarter" idx="13"/>
          </p:nvPr>
        </p:nvSpPr>
        <p:spPr>
          <a:xfrm>
            <a:off x="0" y="480162"/>
            <a:ext cx="7668768" cy="6864096"/>
          </a:xfrm>
        </p:spPr>
        <p:txBody>
          <a:bodyPr>
            <a:normAutofit fontScale="62500" lnSpcReduction="20000"/>
          </a:bodyPr>
          <a:lstStyle/>
          <a:p>
            <a:r>
              <a:rPr lang="en-GB" sz="2400" b="1" dirty="0">
                <a:solidFill>
                  <a:schemeClr val="accent1">
                    <a:lumMod val="60000"/>
                    <a:lumOff val="40000"/>
                  </a:schemeClr>
                </a:solidFill>
              </a:rPr>
              <a:t>S</a:t>
            </a:r>
            <a:r>
              <a:rPr lang="en-GB" sz="2400" dirty="0"/>
              <a:t>mile: considering Hess and Bourgeois (2010), “</a:t>
            </a:r>
            <a:r>
              <a:rPr lang="en-GB" sz="2400" i="1" dirty="0"/>
              <a:t>the staff’s smile is more than important and it is considered as being a very powerful instrument that influences the customer’s behaviour.” </a:t>
            </a:r>
          </a:p>
          <a:p>
            <a:r>
              <a:rPr lang="en-GB" sz="2400" dirty="0"/>
              <a:t>Make </a:t>
            </a:r>
            <a:r>
              <a:rPr lang="en-GB" sz="2400" b="1" dirty="0">
                <a:solidFill>
                  <a:schemeClr val="accent1">
                    <a:lumMod val="60000"/>
                    <a:lumOff val="40000"/>
                  </a:schemeClr>
                </a:solidFill>
              </a:rPr>
              <a:t>E</a:t>
            </a:r>
            <a:r>
              <a:rPr lang="en-GB" sz="2400" dirty="0"/>
              <a:t>ye Contact: The eye contact is more than important and this because when the member of staff is looking in the customer’s eyes it tends to convey trust and empathy, things that are more than important in a hotel environment </a:t>
            </a:r>
          </a:p>
          <a:p>
            <a:r>
              <a:rPr lang="en-GB" sz="2400" b="1" dirty="0">
                <a:solidFill>
                  <a:schemeClr val="accent1">
                    <a:lumMod val="60000"/>
                    <a:lumOff val="40000"/>
                  </a:schemeClr>
                </a:solidFill>
              </a:rPr>
              <a:t>R</a:t>
            </a:r>
            <a:r>
              <a:rPr lang="en-GB" sz="2400" dirty="0"/>
              <a:t>espect: the respect is shown through the staff’s attitude and manner and this because the guests are usually looking for members of staff that are able to show to a variety of questions they have, also it is important that the members of staff are showing respect through listening to the guest’s actively and answering using a nice tone of voice </a:t>
            </a:r>
          </a:p>
          <a:p>
            <a:r>
              <a:rPr lang="en-GB" sz="2400" b="1" dirty="0">
                <a:solidFill>
                  <a:schemeClr val="accent1">
                    <a:lumMod val="60000"/>
                    <a:lumOff val="40000"/>
                  </a:schemeClr>
                </a:solidFill>
              </a:rPr>
              <a:t>V</a:t>
            </a:r>
            <a:r>
              <a:rPr lang="en-GB" sz="2400" dirty="0"/>
              <a:t>alue the magic: When valuing the magic the personnel of the hotel is responsible to entertain the guests even with the smallest details because in this way the guests will then even more comfortable with the place </a:t>
            </a:r>
          </a:p>
          <a:p>
            <a:r>
              <a:rPr lang="en-GB" sz="2400" b="1" dirty="0">
                <a:solidFill>
                  <a:schemeClr val="accent1">
                    <a:lumMod val="60000"/>
                    <a:lumOff val="40000"/>
                  </a:schemeClr>
                </a:solidFill>
              </a:rPr>
              <a:t>I</a:t>
            </a:r>
            <a:r>
              <a:rPr lang="en-GB" sz="2400" dirty="0"/>
              <a:t>nitiate guest contact: The contact that is initiated with the customer controlled the opinion it is forming about the hotel and therefore it is important that the members of staff are using friendly attitude and that they convey empathy so the guests coming are comfortable to communicate with the members of staff </a:t>
            </a:r>
          </a:p>
          <a:p>
            <a:r>
              <a:rPr lang="en-GB" sz="2400" b="1" dirty="0">
                <a:solidFill>
                  <a:schemeClr val="accent1">
                    <a:lumMod val="60000"/>
                    <a:lumOff val="40000"/>
                  </a:schemeClr>
                </a:solidFill>
              </a:rPr>
              <a:t>C</a:t>
            </a:r>
            <a:r>
              <a:rPr lang="en-GB" sz="2400" dirty="0"/>
              <a:t>reative Solutions: When such situations that are creating pressure are coming, it is necessary for the members of staff to try and find solutions without getting nervous. If they find solutions at the right time they prevent situations in which the guests are felling uncomfortable </a:t>
            </a:r>
          </a:p>
          <a:p>
            <a:r>
              <a:rPr lang="en-GB" sz="2400" b="1" dirty="0">
                <a:solidFill>
                  <a:schemeClr val="accent1">
                    <a:lumMod val="60000"/>
                    <a:lumOff val="40000"/>
                  </a:schemeClr>
                </a:solidFill>
              </a:rPr>
              <a:t>E</a:t>
            </a:r>
            <a:r>
              <a:rPr lang="en-GB" sz="2400" dirty="0"/>
              <a:t>nd with “thank you” : The guests will always focus on the member’s of staff way of starting and ending a conversation and this is why it is more than important that the personnel of the hotel is using the right words in order to satisfy the guests.</a:t>
            </a:r>
          </a:p>
          <a:p>
            <a:endParaRPr lang="en-GB" dirty="0"/>
          </a:p>
        </p:txBody>
      </p:sp>
      <p:pic>
        <p:nvPicPr>
          <p:cNvPr id="1026" name="Picture 2" descr="Imagini pentru S.E.R.V.I.C.E.">
            <a:extLst>
              <a:ext uri="{FF2B5EF4-FFF2-40B4-BE49-F238E27FC236}">
                <a16:creationId xmlns:a16="http://schemas.microsoft.com/office/drawing/2014/main" id="{855032D1-65E4-4E65-BFE9-1C8D0BD8A4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3325" y="1962150"/>
            <a:ext cx="4638675" cy="29337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72D0BFB-09D6-41FF-9E57-A99BAD4EA38A}"/>
              </a:ext>
            </a:extLst>
          </p:cNvPr>
          <p:cNvSpPr/>
          <p:nvPr/>
        </p:nvSpPr>
        <p:spPr>
          <a:xfrm>
            <a:off x="7766891" y="4680406"/>
            <a:ext cx="5474809" cy="430887"/>
          </a:xfrm>
          <a:prstGeom prst="rect">
            <a:avLst/>
          </a:prstGeom>
        </p:spPr>
        <p:txBody>
          <a:bodyPr wrap="square">
            <a:spAutoFit/>
          </a:bodyPr>
          <a:lstStyle/>
          <a:p>
            <a:r>
              <a:rPr lang="en-GB" sz="1100" dirty="0">
                <a:solidFill>
                  <a:srgbClr val="0070C0"/>
                </a:solidFill>
                <a:hlinkClick r:id="rId3">
                  <a:extLst>
                    <a:ext uri="{A12FA001-AC4F-418D-AE19-62706E023703}">
                      <ahyp:hlinkClr xmlns:ahyp="http://schemas.microsoft.com/office/drawing/2018/hyperlinkcolor" val="tx"/>
                    </a:ext>
                  </a:extLst>
                </a:hlinkClick>
              </a:rPr>
              <a:t>https://www.heavenlypartners.ie/services/what-we-do-at-heavenlypartners/unique-service/</a:t>
            </a:r>
            <a:r>
              <a:rPr lang="en-GB" sz="1100" dirty="0">
                <a:solidFill>
                  <a:srgbClr val="0070C0"/>
                </a:solidFill>
              </a:rPr>
              <a:t> </a:t>
            </a:r>
          </a:p>
        </p:txBody>
      </p:sp>
    </p:spTree>
    <p:extLst>
      <p:ext uri="{BB962C8B-B14F-4D97-AF65-F5344CB8AC3E}">
        <p14:creationId xmlns:p14="http://schemas.microsoft.com/office/powerpoint/2010/main" val="1549623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44E47-4CF8-4E53-8E81-21685F2D4D4D}"/>
              </a:ext>
            </a:extLst>
          </p:cNvPr>
          <p:cNvSpPr>
            <a:spLocks noGrp="1"/>
          </p:cNvSpPr>
          <p:nvPr>
            <p:ph type="title"/>
          </p:nvPr>
        </p:nvSpPr>
        <p:spPr>
          <a:xfrm>
            <a:off x="664285" y="21020"/>
            <a:ext cx="10396882" cy="710005"/>
          </a:xfrm>
        </p:spPr>
        <p:txBody>
          <a:bodyPr/>
          <a:lstStyle/>
          <a:p>
            <a:pPr marL="685800" indent="-685800" algn="ctr">
              <a:buFont typeface="Wingdings" panose="05000000000000000000" pitchFamily="2" charset="2"/>
              <a:buChar char="Ø"/>
            </a:pPr>
            <a:r>
              <a:rPr lang="en-GB" dirty="0"/>
              <a:t>PRODUCTS AND SERVICES</a:t>
            </a:r>
          </a:p>
        </p:txBody>
      </p:sp>
      <p:sp>
        <p:nvSpPr>
          <p:cNvPr id="3" name="Content Placeholder 2">
            <a:extLst>
              <a:ext uri="{FF2B5EF4-FFF2-40B4-BE49-F238E27FC236}">
                <a16:creationId xmlns:a16="http://schemas.microsoft.com/office/drawing/2014/main" id="{8E007F39-DDD7-484B-A381-79DAC47B5847}"/>
              </a:ext>
            </a:extLst>
          </p:cNvPr>
          <p:cNvSpPr>
            <a:spLocks noGrp="1"/>
          </p:cNvSpPr>
          <p:nvPr>
            <p:ph sz="quarter" idx="13"/>
          </p:nvPr>
        </p:nvSpPr>
        <p:spPr>
          <a:xfrm>
            <a:off x="83374" y="673637"/>
            <a:ext cx="9533964" cy="2308324"/>
          </a:xfrm>
        </p:spPr>
        <p:txBody>
          <a:bodyPr>
            <a:normAutofit/>
          </a:bodyPr>
          <a:lstStyle/>
          <a:p>
            <a:pPr marL="0" indent="0" fontAlgn="base">
              <a:buNone/>
            </a:pPr>
            <a:r>
              <a:rPr lang="en-GB" sz="1400" dirty="0"/>
              <a:t>Of the best thing about The Ritz Hotel is that they have special services for everyone. For example when it comes about kits under 15 years old they offer services such as: </a:t>
            </a:r>
          </a:p>
          <a:p>
            <a:pPr marL="0" indent="0" fontAlgn="base">
              <a:buNone/>
            </a:pPr>
            <a:r>
              <a:rPr lang="en-GB" sz="1400" dirty="0"/>
              <a:t>           ¬In-room games consoles</a:t>
            </a:r>
          </a:p>
          <a:p>
            <a:pPr marL="0" indent="0" fontAlgn="base">
              <a:buNone/>
            </a:pPr>
            <a:r>
              <a:rPr lang="en-GB" sz="1400" dirty="0"/>
              <a:t>           ¬In-room range of age-appropriate children’s books and DVDs</a:t>
            </a:r>
          </a:p>
          <a:p>
            <a:pPr marL="0" indent="0" fontAlgn="base">
              <a:buNone/>
            </a:pPr>
            <a:r>
              <a:rPr lang="en-GB" sz="1400" dirty="0"/>
              <a:t>          ¬Special treats at evening turndown</a:t>
            </a:r>
          </a:p>
          <a:p>
            <a:pPr marL="0" indent="0" fontAlgn="base">
              <a:buNone/>
            </a:pPr>
            <a:r>
              <a:rPr lang="en-GB" sz="1400" dirty="0"/>
              <a:t>          ¬Complimentary ice cream in The Palm Court or The Ritz Restaurant</a:t>
            </a:r>
          </a:p>
          <a:p>
            <a:pPr marL="0" indent="0" fontAlgn="base">
              <a:buNone/>
            </a:pPr>
            <a:r>
              <a:rPr lang="en-GB" sz="1400" dirty="0"/>
              <a:t>          ¬Babysitting service can be arranged through Concierge</a:t>
            </a:r>
          </a:p>
        </p:txBody>
      </p:sp>
      <p:pic>
        <p:nvPicPr>
          <p:cNvPr id="4" name="Picture 3">
            <a:extLst>
              <a:ext uri="{FF2B5EF4-FFF2-40B4-BE49-F238E27FC236}">
                <a16:creationId xmlns:a16="http://schemas.microsoft.com/office/drawing/2014/main" id="{439AF8D8-50EF-4205-9692-5278BB1B740E}"/>
              </a:ext>
            </a:extLst>
          </p:cNvPr>
          <p:cNvPicPr>
            <a:picLocks noChangeAspect="1"/>
          </p:cNvPicPr>
          <p:nvPr/>
        </p:nvPicPr>
        <p:blipFill>
          <a:blip r:embed="rId2"/>
          <a:stretch>
            <a:fillRect/>
          </a:stretch>
        </p:blipFill>
        <p:spPr>
          <a:xfrm>
            <a:off x="5717438" y="3922947"/>
            <a:ext cx="6474562" cy="2903276"/>
          </a:xfrm>
          <a:prstGeom prst="rect">
            <a:avLst/>
          </a:prstGeom>
        </p:spPr>
      </p:pic>
      <p:sp>
        <p:nvSpPr>
          <p:cNvPr id="5" name="TextBox 4">
            <a:extLst>
              <a:ext uri="{FF2B5EF4-FFF2-40B4-BE49-F238E27FC236}">
                <a16:creationId xmlns:a16="http://schemas.microsoft.com/office/drawing/2014/main" id="{51FC6542-26B5-4A09-9FF2-44F4D3EB38C1}"/>
              </a:ext>
            </a:extLst>
          </p:cNvPr>
          <p:cNvSpPr txBox="1"/>
          <p:nvPr/>
        </p:nvSpPr>
        <p:spPr>
          <a:xfrm>
            <a:off x="6989782" y="1559442"/>
            <a:ext cx="4682265" cy="2308324"/>
          </a:xfrm>
          <a:prstGeom prst="rect">
            <a:avLst/>
          </a:prstGeom>
          <a:noFill/>
          <a:ln w="19050">
            <a:solidFill>
              <a:schemeClr val="accent1">
                <a:lumMod val="75000"/>
              </a:schemeClr>
            </a:solidFill>
          </a:ln>
        </p:spPr>
        <p:txBody>
          <a:bodyPr wrap="square" rtlCol="0">
            <a:spAutoFit/>
          </a:bodyPr>
          <a:lstStyle/>
          <a:p>
            <a:r>
              <a:rPr lang="en-GB" dirty="0"/>
              <a:t>Next to that they are known for services such as:</a:t>
            </a:r>
          </a:p>
          <a:p>
            <a:r>
              <a:rPr lang="en-GB" dirty="0"/>
              <a:t>¬Pool</a:t>
            </a:r>
          </a:p>
          <a:p>
            <a:r>
              <a:rPr lang="en-GB" dirty="0"/>
              <a:t>¬Conference and banqueting high rated services</a:t>
            </a:r>
          </a:p>
          <a:p>
            <a:r>
              <a:rPr lang="en-GB" dirty="0"/>
              <a:t>¬Television services in all rooms</a:t>
            </a:r>
          </a:p>
          <a:p>
            <a:r>
              <a:rPr lang="en-GB" dirty="0"/>
              <a:t>¬Parking </a:t>
            </a:r>
          </a:p>
          <a:p>
            <a:r>
              <a:rPr lang="en-GB" dirty="0"/>
              <a:t>¬Individual toilets  </a:t>
            </a:r>
          </a:p>
        </p:txBody>
      </p:sp>
      <p:sp>
        <p:nvSpPr>
          <p:cNvPr id="7" name="TextBox 6">
            <a:extLst>
              <a:ext uri="{FF2B5EF4-FFF2-40B4-BE49-F238E27FC236}">
                <a16:creationId xmlns:a16="http://schemas.microsoft.com/office/drawing/2014/main" id="{7375610B-8CD2-48EA-86F8-344AEAA99C8D}"/>
              </a:ext>
            </a:extLst>
          </p:cNvPr>
          <p:cNvSpPr txBox="1"/>
          <p:nvPr/>
        </p:nvSpPr>
        <p:spPr>
          <a:xfrm>
            <a:off x="-17031" y="5496409"/>
            <a:ext cx="5734469" cy="1384995"/>
          </a:xfrm>
          <a:prstGeom prst="rect">
            <a:avLst/>
          </a:prstGeom>
          <a:noFill/>
        </p:spPr>
        <p:txBody>
          <a:bodyPr wrap="square" rtlCol="0">
            <a:spAutoFit/>
          </a:bodyPr>
          <a:lstStyle/>
          <a:p>
            <a:r>
              <a:rPr lang="en-GB" sz="1400" dirty="0"/>
              <a:t>When it comes about products, most of them are in the restaurant and the bar. However they have unique products in both the restaurant and the bar. </a:t>
            </a:r>
          </a:p>
          <a:p>
            <a:r>
              <a:rPr lang="en-GB" sz="1400" dirty="0"/>
              <a:t>For example, in the bar they have 6 types of wines, they also have a variety of desserts attracting everyone because they look very good and appetising </a:t>
            </a:r>
          </a:p>
        </p:txBody>
      </p:sp>
      <p:pic>
        <p:nvPicPr>
          <p:cNvPr id="8" name="Picture 7">
            <a:extLst>
              <a:ext uri="{FF2B5EF4-FFF2-40B4-BE49-F238E27FC236}">
                <a16:creationId xmlns:a16="http://schemas.microsoft.com/office/drawing/2014/main" id="{CAAC9679-A9AF-43D3-B2DA-7BAE3041C643}"/>
              </a:ext>
            </a:extLst>
          </p:cNvPr>
          <p:cNvPicPr>
            <a:picLocks noChangeAspect="1"/>
          </p:cNvPicPr>
          <p:nvPr/>
        </p:nvPicPr>
        <p:blipFill>
          <a:blip r:embed="rId3"/>
          <a:stretch>
            <a:fillRect/>
          </a:stretch>
        </p:blipFill>
        <p:spPr>
          <a:xfrm>
            <a:off x="381536" y="2995756"/>
            <a:ext cx="4937334" cy="2486857"/>
          </a:xfrm>
          <a:prstGeom prst="rect">
            <a:avLst/>
          </a:prstGeom>
        </p:spPr>
      </p:pic>
    </p:spTree>
    <p:extLst>
      <p:ext uri="{BB962C8B-B14F-4D97-AF65-F5344CB8AC3E}">
        <p14:creationId xmlns:p14="http://schemas.microsoft.com/office/powerpoint/2010/main" val="283614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8A65397-AF87-48AC-B894-E1D936002216}"/>
              </a:ext>
            </a:extLst>
          </p:cNvPr>
          <p:cNvSpPr>
            <a:spLocks noGrp="1"/>
          </p:cNvSpPr>
          <p:nvPr>
            <p:ph type="title"/>
          </p:nvPr>
        </p:nvSpPr>
        <p:spPr>
          <a:xfrm>
            <a:off x="293018" y="-6094"/>
            <a:ext cx="3575737" cy="1332688"/>
          </a:xfrm>
        </p:spPr>
        <p:txBody>
          <a:bodyPr anchor="b">
            <a:normAutofit/>
          </a:bodyPr>
          <a:lstStyle/>
          <a:p>
            <a:pPr marL="457200" indent="-457200" algn="ctr">
              <a:buFont typeface="Wingdings" panose="05000000000000000000" pitchFamily="2" charset="2"/>
              <a:buChar char="Ø"/>
            </a:pPr>
            <a:r>
              <a:rPr lang="en-GB" sz="3200" dirty="0">
                <a:solidFill>
                  <a:srgbClr val="FFFFFF"/>
                </a:solidFill>
              </a:rPr>
              <a:t>Unique Selling Point (USP) </a:t>
            </a:r>
          </a:p>
        </p:txBody>
      </p:sp>
      <p:sp>
        <p:nvSpPr>
          <p:cNvPr id="3" name="Content Placeholder 2">
            <a:extLst>
              <a:ext uri="{FF2B5EF4-FFF2-40B4-BE49-F238E27FC236}">
                <a16:creationId xmlns:a16="http://schemas.microsoft.com/office/drawing/2014/main" id="{BD1AB1E1-B19F-4191-8090-F829314F5B69}"/>
              </a:ext>
            </a:extLst>
          </p:cNvPr>
          <p:cNvSpPr>
            <a:spLocks noGrp="1"/>
          </p:cNvSpPr>
          <p:nvPr>
            <p:ph sz="quarter" idx="13"/>
          </p:nvPr>
        </p:nvSpPr>
        <p:spPr>
          <a:xfrm>
            <a:off x="-97536" y="2046513"/>
            <a:ext cx="4637004" cy="4354285"/>
          </a:xfrm>
        </p:spPr>
        <p:txBody>
          <a:bodyPr>
            <a:normAutofit/>
          </a:bodyPr>
          <a:lstStyle/>
          <a:p>
            <a:r>
              <a:rPr lang="en-GB" sz="2000" dirty="0">
                <a:solidFill>
                  <a:srgbClr val="FFFFFF"/>
                </a:solidFill>
              </a:rPr>
              <a:t>Considering Reeves (1961), “</a:t>
            </a:r>
            <a:r>
              <a:rPr lang="en-GB" sz="2000" i="1" dirty="0">
                <a:solidFill>
                  <a:srgbClr val="FFFFFF"/>
                </a:solidFill>
              </a:rPr>
              <a:t>the USP is essential for advertisers in order to initiate a meaningful way so their product is different to the competitor’s and this because competitors tend to use the same products as you using different packages/ ways of giving it to guests.” </a:t>
            </a:r>
            <a:r>
              <a:rPr lang="en-GB" sz="2000" dirty="0">
                <a:solidFill>
                  <a:srgbClr val="FFFFFF"/>
                </a:solidFill>
              </a:rPr>
              <a:t>Therefore the USP is a very common strategy that so many business owners tend to use in order to attract more and more guests. </a:t>
            </a:r>
            <a:endParaRPr lang="en-GB" sz="2000" i="1" dirty="0">
              <a:solidFill>
                <a:srgbClr val="FFFFFF"/>
              </a:solidFill>
            </a:endParaRPr>
          </a:p>
        </p:txBody>
      </p:sp>
      <p:pic>
        <p:nvPicPr>
          <p:cNvPr id="4" name="Picture 3">
            <a:extLst>
              <a:ext uri="{FF2B5EF4-FFF2-40B4-BE49-F238E27FC236}">
                <a16:creationId xmlns:a16="http://schemas.microsoft.com/office/drawing/2014/main" id="{ED51CB49-7A30-4383-AB3A-771F55499E02}"/>
              </a:ext>
            </a:extLst>
          </p:cNvPr>
          <p:cNvPicPr>
            <a:picLocks noChangeAspect="1"/>
          </p:cNvPicPr>
          <p:nvPr/>
        </p:nvPicPr>
        <p:blipFill>
          <a:blip r:embed="rId2"/>
          <a:stretch>
            <a:fillRect/>
          </a:stretch>
        </p:blipFill>
        <p:spPr>
          <a:xfrm>
            <a:off x="5183094" y="568233"/>
            <a:ext cx="6267743" cy="4700807"/>
          </a:xfrm>
          <a:prstGeom prst="roundRect">
            <a:avLst>
              <a:gd name="adj" fmla="val 3876"/>
            </a:avLst>
          </a:prstGeom>
          <a:ln>
            <a:solidFill>
              <a:schemeClr val="accent1"/>
            </a:solidFill>
          </a:ln>
          <a:effectLst/>
        </p:spPr>
      </p:pic>
      <p:sp>
        <p:nvSpPr>
          <p:cNvPr id="5" name="Rectangle 4">
            <a:extLst>
              <a:ext uri="{FF2B5EF4-FFF2-40B4-BE49-F238E27FC236}">
                <a16:creationId xmlns:a16="http://schemas.microsoft.com/office/drawing/2014/main" id="{73BE2268-4B3E-4A1A-88C9-E70CA0092B73}"/>
              </a:ext>
            </a:extLst>
          </p:cNvPr>
          <p:cNvSpPr/>
          <p:nvPr/>
        </p:nvSpPr>
        <p:spPr>
          <a:xfrm>
            <a:off x="5183094" y="5498160"/>
            <a:ext cx="6096000" cy="461665"/>
          </a:xfrm>
          <a:prstGeom prst="rect">
            <a:avLst/>
          </a:prstGeom>
        </p:spPr>
        <p:txBody>
          <a:bodyPr>
            <a:spAutoFit/>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https://www.optimonk.com/what-is-your-unique-selling-proposition-usp-examples/</a:t>
            </a:r>
            <a:endParaRPr lang="en-GB" sz="1200" dirty="0">
              <a:solidFill>
                <a:srgbClr val="0070C0"/>
              </a:solidFill>
            </a:endParaRPr>
          </a:p>
        </p:txBody>
      </p:sp>
    </p:spTree>
    <p:extLst>
      <p:ext uri="{BB962C8B-B14F-4D97-AF65-F5344CB8AC3E}">
        <p14:creationId xmlns:p14="http://schemas.microsoft.com/office/powerpoint/2010/main" val="240320263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27EC9-438F-4301-9DEB-7F0E479EEDBD}"/>
              </a:ext>
            </a:extLst>
          </p:cNvPr>
          <p:cNvSpPr>
            <a:spLocks noGrp="1"/>
          </p:cNvSpPr>
          <p:nvPr>
            <p:ph type="title"/>
          </p:nvPr>
        </p:nvSpPr>
        <p:spPr>
          <a:xfrm>
            <a:off x="527881" y="1"/>
            <a:ext cx="10710543" cy="792480"/>
          </a:xfrm>
        </p:spPr>
        <p:txBody>
          <a:bodyPr>
            <a:normAutofit fontScale="90000"/>
          </a:bodyPr>
          <a:lstStyle/>
          <a:p>
            <a:pPr marL="685800" indent="-685800" algn="ctr">
              <a:buFont typeface="Wingdings" panose="05000000000000000000" pitchFamily="2" charset="2"/>
              <a:buChar char="Ø"/>
            </a:pPr>
            <a:r>
              <a:rPr lang="en-GB" dirty="0"/>
              <a:t>THE UNIQUE SELLING POINT OF THE HOTEL</a:t>
            </a:r>
          </a:p>
        </p:txBody>
      </p:sp>
      <p:sp>
        <p:nvSpPr>
          <p:cNvPr id="3" name="Content Placeholder 2">
            <a:extLst>
              <a:ext uri="{FF2B5EF4-FFF2-40B4-BE49-F238E27FC236}">
                <a16:creationId xmlns:a16="http://schemas.microsoft.com/office/drawing/2014/main" id="{7C34EC4D-259D-4F22-B43B-BBEB065982D2}"/>
              </a:ext>
            </a:extLst>
          </p:cNvPr>
          <p:cNvSpPr>
            <a:spLocks noGrp="1"/>
          </p:cNvSpPr>
          <p:nvPr>
            <p:ph sz="quarter" idx="13"/>
          </p:nvPr>
        </p:nvSpPr>
        <p:spPr>
          <a:xfrm>
            <a:off x="5440681" y="1266692"/>
            <a:ext cx="6544340" cy="5426716"/>
          </a:xfrm>
        </p:spPr>
        <p:txBody>
          <a:bodyPr>
            <a:normAutofit/>
          </a:bodyPr>
          <a:lstStyle/>
          <a:p>
            <a:r>
              <a:rPr lang="en-GB" sz="2000" dirty="0"/>
              <a:t>When it comes to The Ritz Hotel in London, it has so many things that are attracting the guests very much, however there are such specific things that are fascinating the guests the most. </a:t>
            </a:r>
          </a:p>
          <a:p>
            <a:r>
              <a:rPr lang="en-GB" sz="2000" dirty="0"/>
              <a:t>For example:  ¬Multiple choices in the menu so everyone including people with intolerances at some specific foods have things to eat.  </a:t>
            </a:r>
          </a:p>
          <a:p>
            <a:pPr marL="0" indent="0">
              <a:buNone/>
            </a:pPr>
            <a:r>
              <a:rPr lang="en-GB" sz="2000" dirty="0"/>
              <a:t>				 ¬Next to that guests use to love the hotel because it has multiple areas that allow the guests to relax in the best way possible as it does have a massage salon, a gym suite, a conference room, all of them being very nice doted with everything the guest would need and the way they are positioned make the guests feel the comfortable atmosphere</a:t>
            </a:r>
          </a:p>
        </p:txBody>
      </p:sp>
      <p:pic>
        <p:nvPicPr>
          <p:cNvPr id="4" name="Picture 3">
            <a:extLst>
              <a:ext uri="{FF2B5EF4-FFF2-40B4-BE49-F238E27FC236}">
                <a16:creationId xmlns:a16="http://schemas.microsoft.com/office/drawing/2014/main" id="{0CFD1C10-0701-4A70-8128-A43630888F42}"/>
              </a:ext>
            </a:extLst>
          </p:cNvPr>
          <p:cNvPicPr>
            <a:picLocks noChangeAspect="1"/>
          </p:cNvPicPr>
          <p:nvPr/>
        </p:nvPicPr>
        <p:blipFill>
          <a:blip r:embed="rId2"/>
          <a:stretch>
            <a:fillRect/>
          </a:stretch>
        </p:blipFill>
        <p:spPr>
          <a:xfrm rot="21310570">
            <a:off x="438059" y="914160"/>
            <a:ext cx="3653975" cy="2743363"/>
          </a:xfrm>
          <a:prstGeom prst="rect">
            <a:avLst/>
          </a:prstGeom>
        </p:spPr>
      </p:pic>
      <p:pic>
        <p:nvPicPr>
          <p:cNvPr id="5" name="Picture 4">
            <a:extLst>
              <a:ext uri="{FF2B5EF4-FFF2-40B4-BE49-F238E27FC236}">
                <a16:creationId xmlns:a16="http://schemas.microsoft.com/office/drawing/2014/main" id="{FB8B6C1B-DA5F-4808-91F2-361145B0764F}"/>
              </a:ext>
            </a:extLst>
          </p:cNvPr>
          <p:cNvPicPr>
            <a:picLocks noChangeAspect="1"/>
          </p:cNvPicPr>
          <p:nvPr/>
        </p:nvPicPr>
        <p:blipFill>
          <a:blip r:embed="rId3"/>
          <a:stretch>
            <a:fillRect/>
          </a:stretch>
        </p:blipFill>
        <p:spPr>
          <a:xfrm rot="439295">
            <a:off x="373523" y="3660386"/>
            <a:ext cx="4665541" cy="2912201"/>
          </a:xfrm>
          <a:prstGeom prst="rect">
            <a:avLst/>
          </a:prstGeom>
        </p:spPr>
      </p:pic>
      <p:sp>
        <p:nvSpPr>
          <p:cNvPr id="6" name="Rectangle 5">
            <a:extLst>
              <a:ext uri="{FF2B5EF4-FFF2-40B4-BE49-F238E27FC236}">
                <a16:creationId xmlns:a16="http://schemas.microsoft.com/office/drawing/2014/main" id="{CBB3BFA7-F8BD-4C4B-9C01-472A29D6DE72}"/>
              </a:ext>
            </a:extLst>
          </p:cNvPr>
          <p:cNvSpPr/>
          <p:nvPr/>
        </p:nvSpPr>
        <p:spPr>
          <a:xfrm>
            <a:off x="1743561" y="3402073"/>
            <a:ext cx="2579552" cy="276999"/>
          </a:xfrm>
          <a:prstGeom prst="rect">
            <a:avLst/>
          </a:prstGeom>
        </p:spPr>
        <p:txBody>
          <a:bodyPr wrap="none">
            <a:spAutoFit/>
          </a:bodyPr>
          <a:lstStyle/>
          <a:p>
            <a:r>
              <a:rPr lang="en-GB" sz="1200" dirty="0">
                <a:solidFill>
                  <a:srgbClr val="0070C0"/>
                </a:solidFill>
                <a:hlinkClick r:id="rId4">
                  <a:extLst>
                    <a:ext uri="{A12FA001-AC4F-418D-AE19-62706E023703}">
                      <ahyp:hlinkClr xmlns:ahyp="http://schemas.microsoft.com/office/drawing/2018/hyperlinkcolor" val="tx"/>
                    </a:ext>
                  </a:extLst>
                </a:hlinkClick>
              </a:rPr>
              <a:t>https://www.theritzlondon.com/</a:t>
            </a:r>
            <a:endParaRPr lang="en-GB" sz="1200" dirty="0">
              <a:solidFill>
                <a:srgbClr val="0070C0"/>
              </a:solidFill>
            </a:endParaRPr>
          </a:p>
        </p:txBody>
      </p:sp>
    </p:spTree>
    <p:extLst>
      <p:ext uri="{BB962C8B-B14F-4D97-AF65-F5344CB8AC3E}">
        <p14:creationId xmlns:p14="http://schemas.microsoft.com/office/powerpoint/2010/main" val="1549165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405A-924E-4D31-A65A-C38C63E2A4FF}"/>
              </a:ext>
            </a:extLst>
          </p:cNvPr>
          <p:cNvSpPr>
            <a:spLocks noGrp="1"/>
          </p:cNvSpPr>
          <p:nvPr>
            <p:ph type="title"/>
          </p:nvPr>
        </p:nvSpPr>
        <p:spPr>
          <a:xfrm>
            <a:off x="792126" y="0"/>
            <a:ext cx="10396882" cy="755904"/>
          </a:xfrm>
        </p:spPr>
        <p:txBody>
          <a:bodyPr/>
          <a:lstStyle/>
          <a:p>
            <a:pPr marL="685800" indent="-685800" algn="ctr">
              <a:buFont typeface="Wingdings" panose="05000000000000000000" pitchFamily="2" charset="2"/>
              <a:buChar char="Ø"/>
            </a:pPr>
            <a:r>
              <a:rPr lang="en-GB" dirty="0"/>
              <a:t>SWOT ANALYSIS </a:t>
            </a:r>
          </a:p>
        </p:txBody>
      </p:sp>
      <p:sp>
        <p:nvSpPr>
          <p:cNvPr id="7" name="TextBox 6">
            <a:extLst>
              <a:ext uri="{FF2B5EF4-FFF2-40B4-BE49-F238E27FC236}">
                <a16:creationId xmlns:a16="http://schemas.microsoft.com/office/drawing/2014/main" id="{4685D282-D1FB-4429-BDD8-862EA1ADE0FB}"/>
              </a:ext>
            </a:extLst>
          </p:cNvPr>
          <p:cNvSpPr txBox="1"/>
          <p:nvPr/>
        </p:nvSpPr>
        <p:spPr>
          <a:xfrm>
            <a:off x="157401" y="804276"/>
            <a:ext cx="5097351" cy="1969770"/>
          </a:xfrm>
          <a:prstGeom prst="rect">
            <a:avLst/>
          </a:prstGeom>
          <a:noFill/>
          <a:ln w="57150">
            <a:solidFill>
              <a:srgbClr val="FFFF00"/>
            </a:solidFill>
          </a:ln>
        </p:spPr>
        <p:txBody>
          <a:bodyPr wrap="square" rtlCol="0">
            <a:spAutoFit/>
          </a:bodyPr>
          <a:lstStyle/>
          <a:p>
            <a:pPr lvl="0" algn="ctr"/>
            <a:r>
              <a:rPr lang="en-GB" sz="3200" dirty="0"/>
              <a:t>Strengths:</a:t>
            </a:r>
          </a:p>
          <a:p>
            <a:pPr lvl="0"/>
            <a:r>
              <a:rPr lang="en-GB" dirty="0"/>
              <a:t>¬Accessible for all ages and all types of people</a:t>
            </a:r>
          </a:p>
          <a:p>
            <a:pPr lvl="0"/>
            <a:r>
              <a:rPr lang="en-GB" dirty="0"/>
              <a:t>¬It has a variety of products to chose from</a:t>
            </a:r>
          </a:p>
          <a:p>
            <a:pPr lvl="0"/>
            <a:r>
              <a:rPr lang="en-GB" dirty="0"/>
              <a:t>¬It gives a lot of services to all the guests depending the offer they chose </a:t>
            </a:r>
          </a:p>
        </p:txBody>
      </p:sp>
      <p:sp>
        <p:nvSpPr>
          <p:cNvPr id="8" name="TextBox 7">
            <a:extLst>
              <a:ext uri="{FF2B5EF4-FFF2-40B4-BE49-F238E27FC236}">
                <a16:creationId xmlns:a16="http://schemas.microsoft.com/office/drawing/2014/main" id="{5F8AB05D-F1EB-46FE-8CCA-8A2D3DE8FB88}"/>
              </a:ext>
            </a:extLst>
          </p:cNvPr>
          <p:cNvSpPr txBox="1"/>
          <p:nvPr/>
        </p:nvSpPr>
        <p:spPr>
          <a:xfrm>
            <a:off x="8010144" y="997210"/>
            <a:ext cx="4101329" cy="1846659"/>
          </a:xfrm>
          <a:prstGeom prst="rect">
            <a:avLst/>
          </a:prstGeom>
          <a:noFill/>
          <a:ln w="57150">
            <a:solidFill>
              <a:srgbClr val="C00000"/>
            </a:solidFill>
          </a:ln>
        </p:spPr>
        <p:txBody>
          <a:bodyPr wrap="square" rtlCol="0">
            <a:spAutoFit/>
          </a:bodyPr>
          <a:lstStyle/>
          <a:p>
            <a:pPr lvl="0" algn="ctr"/>
            <a:r>
              <a:rPr lang="en-GB" sz="2400" dirty="0"/>
              <a:t>Weaknesses:</a:t>
            </a:r>
          </a:p>
          <a:p>
            <a:pPr lvl="0"/>
            <a:r>
              <a:rPr lang="en-GB" dirty="0"/>
              <a:t>¬The price of the rooms is a bit too expensive and therefore not everyone can go there </a:t>
            </a:r>
          </a:p>
          <a:p>
            <a:pPr lvl="0"/>
            <a:r>
              <a:rPr lang="en-GB" dirty="0"/>
              <a:t>¬Sometimes the staff do not hand the orders in time </a:t>
            </a:r>
          </a:p>
        </p:txBody>
      </p:sp>
      <p:sp>
        <p:nvSpPr>
          <p:cNvPr id="11" name="TextBox 10">
            <a:extLst>
              <a:ext uri="{FF2B5EF4-FFF2-40B4-BE49-F238E27FC236}">
                <a16:creationId xmlns:a16="http://schemas.microsoft.com/office/drawing/2014/main" id="{7AE4E3F3-C612-4976-8337-6F8A68520433}"/>
              </a:ext>
            </a:extLst>
          </p:cNvPr>
          <p:cNvSpPr txBox="1"/>
          <p:nvPr/>
        </p:nvSpPr>
        <p:spPr>
          <a:xfrm>
            <a:off x="157401" y="5014332"/>
            <a:ext cx="3938727" cy="1815882"/>
          </a:xfrm>
          <a:prstGeom prst="rect">
            <a:avLst/>
          </a:prstGeom>
          <a:noFill/>
          <a:ln w="57150">
            <a:solidFill>
              <a:schemeClr val="accent2">
                <a:lumMod val="50000"/>
              </a:schemeClr>
            </a:solidFill>
          </a:ln>
        </p:spPr>
        <p:txBody>
          <a:bodyPr wrap="square" rtlCol="0">
            <a:spAutoFit/>
          </a:bodyPr>
          <a:lstStyle/>
          <a:p>
            <a:pPr algn="ctr"/>
            <a:r>
              <a:rPr lang="en-GB" sz="2400" dirty="0"/>
              <a:t>Opportunities: </a:t>
            </a:r>
          </a:p>
          <a:p>
            <a:r>
              <a:rPr lang="en-GB" sz="1600" dirty="0"/>
              <a:t>One of the opportunities they have is that they organise open days, thing that allow more and more people to come and create an impression about the hotel. </a:t>
            </a:r>
            <a:r>
              <a:rPr lang="en-GB" sz="2400" dirty="0"/>
              <a:t> </a:t>
            </a:r>
          </a:p>
        </p:txBody>
      </p:sp>
      <p:sp>
        <p:nvSpPr>
          <p:cNvPr id="12" name="TextBox 11">
            <a:extLst>
              <a:ext uri="{FF2B5EF4-FFF2-40B4-BE49-F238E27FC236}">
                <a16:creationId xmlns:a16="http://schemas.microsoft.com/office/drawing/2014/main" id="{A25C66A2-F96D-49B3-AF7A-845AEDEAD0FD}"/>
              </a:ext>
            </a:extLst>
          </p:cNvPr>
          <p:cNvSpPr txBox="1"/>
          <p:nvPr/>
        </p:nvSpPr>
        <p:spPr>
          <a:xfrm>
            <a:off x="7533654" y="4965533"/>
            <a:ext cx="4577819" cy="1846659"/>
          </a:xfrm>
          <a:prstGeom prst="rect">
            <a:avLst/>
          </a:prstGeom>
          <a:noFill/>
          <a:ln w="57150">
            <a:solidFill>
              <a:schemeClr val="accent5">
                <a:lumMod val="50000"/>
              </a:schemeClr>
            </a:solidFill>
          </a:ln>
        </p:spPr>
        <p:txBody>
          <a:bodyPr wrap="square" rtlCol="0">
            <a:spAutoFit/>
          </a:bodyPr>
          <a:lstStyle/>
          <a:p>
            <a:pPr algn="ctr"/>
            <a:r>
              <a:rPr lang="en-GB" sz="2400" dirty="0"/>
              <a:t>Threats:</a:t>
            </a:r>
          </a:p>
          <a:p>
            <a:r>
              <a:rPr lang="en-GB" dirty="0"/>
              <a:t>As for most of the business the main threat are the competitors, which are always trying to use lower prices, but the same quality of products in order to attract more guests. </a:t>
            </a:r>
          </a:p>
        </p:txBody>
      </p:sp>
      <p:pic>
        <p:nvPicPr>
          <p:cNvPr id="13" name="Picture 12">
            <a:extLst>
              <a:ext uri="{FF2B5EF4-FFF2-40B4-BE49-F238E27FC236}">
                <a16:creationId xmlns:a16="http://schemas.microsoft.com/office/drawing/2014/main" id="{DFA2C226-874C-47C7-830E-87506D7D1A3F}"/>
              </a:ext>
            </a:extLst>
          </p:cNvPr>
          <p:cNvPicPr>
            <a:picLocks noChangeAspect="1"/>
          </p:cNvPicPr>
          <p:nvPr/>
        </p:nvPicPr>
        <p:blipFill rotWithShape="1">
          <a:blip r:embed="rId2"/>
          <a:srcRect l="5560" t="14371" r="5701" b="15636"/>
          <a:stretch/>
        </p:blipFill>
        <p:spPr>
          <a:xfrm>
            <a:off x="3807090" y="2901696"/>
            <a:ext cx="4577819" cy="2006010"/>
          </a:xfrm>
          <a:prstGeom prst="rect">
            <a:avLst/>
          </a:prstGeom>
        </p:spPr>
      </p:pic>
      <p:sp>
        <p:nvSpPr>
          <p:cNvPr id="3" name="Rectangle 2">
            <a:extLst>
              <a:ext uri="{FF2B5EF4-FFF2-40B4-BE49-F238E27FC236}">
                <a16:creationId xmlns:a16="http://schemas.microsoft.com/office/drawing/2014/main" id="{108BF871-66D1-4C75-884E-4B5D1B0182AF}"/>
              </a:ext>
            </a:extLst>
          </p:cNvPr>
          <p:cNvSpPr/>
          <p:nvPr/>
        </p:nvSpPr>
        <p:spPr>
          <a:xfrm>
            <a:off x="3964808" y="3883327"/>
            <a:ext cx="6096000" cy="261610"/>
          </a:xfrm>
          <a:prstGeom prst="rect">
            <a:avLst/>
          </a:prstGeom>
        </p:spPr>
        <p:txBody>
          <a:bodyPr>
            <a:spAutoFit/>
          </a:bodyPr>
          <a:lstStyle/>
          <a:p>
            <a:r>
              <a:rPr lang="en-GB" sz="1050" dirty="0">
                <a:solidFill>
                  <a:srgbClr val="0070C0"/>
                </a:solidFill>
                <a:hlinkClick r:id="rId3">
                  <a:extLst>
                    <a:ext uri="{A12FA001-AC4F-418D-AE19-62706E023703}">
                      <ahyp:hlinkClr xmlns:ahyp="http://schemas.microsoft.com/office/drawing/2018/hyperlinkcolor" val="tx"/>
                    </a:ext>
                  </a:extLst>
                </a:hlinkClick>
              </a:rPr>
              <a:t>https://blog.townscript.com/swot-analysis-of-event-industry/</a:t>
            </a:r>
            <a:endParaRPr lang="en-GB" sz="1050" dirty="0">
              <a:solidFill>
                <a:srgbClr val="0070C0"/>
              </a:solidFill>
            </a:endParaRPr>
          </a:p>
        </p:txBody>
      </p:sp>
    </p:spTree>
    <p:extLst>
      <p:ext uri="{BB962C8B-B14F-4D97-AF65-F5344CB8AC3E}">
        <p14:creationId xmlns:p14="http://schemas.microsoft.com/office/powerpoint/2010/main" val="1914765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0E7E0-A35B-4E61-9887-AB160D9D0669}"/>
              </a:ext>
            </a:extLst>
          </p:cNvPr>
          <p:cNvSpPr>
            <a:spLocks noGrp="1"/>
          </p:cNvSpPr>
          <p:nvPr>
            <p:ph type="title"/>
          </p:nvPr>
        </p:nvSpPr>
        <p:spPr>
          <a:xfrm>
            <a:off x="0" y="127591"/>
            <a:ext cx="10005237" cy="1006501"/>
          </a:xfrm>
        </p:spPr>
        <p:txBody>
          <a:bodyPr>
            <a:normAutofit fontScale="90000"/>
          </a:bodyPr>
          <a:lstStyle/>
          <a:p>
            <a:pPr marL="685800" indent="-685800" algn="ctr">
              <a:buFont typeface="Wingdings" panose="05000000000000000000" pitchFamily="2" charset="2"/>
              <a:buChar char="Ø"/>
            </a:pPr>
            <a:r>
              <a:rPr lang="en-GB" dirty="0"/>
              <a:t>SKILLS AND STRATEGIES USED BY THE MEMBERS OF STAFF </a:t>
            </a:r>
          </a:p>
        </p:txBody>
      </p:sp>
      <p:sp>
        <p:nvSpPr>
          <p:cNvPr id="3" name="Content Placeholder 2">
            <a:extLst>
              <a:ext uri="{FF2B5EF4-FFF2-40B4-BE49-F238E27FC236}">
                <a16:creationId xmlns:a16="http://schemas.microsoft.com/office/drawing/2014/main" id="{6C70D91D-CE9F-457F-BA31-CCF9939043F9}"/>
              </a:ext>
            </a:extLst>
          </p:cNvPr>
          <p:cNvSpPr>
            <a:spLocks noGrp="1"/>
          </p:cNvSpPr>
          <p:nvPr>
            <p:ph sz="quarter" idx="13"/>
          </p:nvPr>
        </p:nvSpPr>
        <p:spPr>
          <a:xfrm>
            <a:off x="121249" y="1164162"/>
            <a:ext cx="5619306" cy="3662743"/>
          </a:xfrm>
        </p:spPr>
        <p:txBody>
          <a:bodyPr>
            <a:normAutofit/>
          </a:bodyPr>
          <a:lstStyle/>
          <a:p>
            <a:r>
              <a:rPr lang="en-GB" sz="1400" dirty="0"/>
              <a:t>As in all environments the way the members of members of staff are behaving. However, some of the skills most of the personnel tend to use are the following: </a:t>
            </a:r>
          </a:p>
          <a:p>
            <a:pPr marL="0" indent="0">
              <a:buNone/>
            </a:pPr>
            <a:r>
              <a:rPr lang="en-GB" sz="1400" dirty="0"/>
              <a:t>¬Customer Service Skills, which are the most important ones because they have to deal with guests all day long, having patience and empathy for each person coming to them</a:t>
            </a:r>
          </a:p>
          <a:p>
            <a:pPr marL="0" indent="0">
              <a:buNone/>
            </a:pPr>
            <a:r>
              <a:rPr lang="en-GB" sz="1400" dirty="0"/>
              <a:t>¬Punctuality skills, as some people want them to be on time with everything they are doing and if they are not using their punctuality skills productively, the guests are usually loosing their patience and act in a rude way. </a:t>
            </a:r>
          </a:p>
          <a:p>
            <a:pPr marL="0" indent="0">
              <a:buNone/>
            </a:pPr>
            <a:r>
              <a:rPr lang="en-GB" sz="1400" dirty="0"/>
              <a:t>¬Cultural awareness skills, these being more than important regarding to the fact that there are people coming from a variety requiring different things and expect to receive services in a certain way. </a:t>
            </a:r>
          </a:p>
        </p:txBody>
      </p:sp>
      <p:pic>
        <p:nvPicPr>
          <p:cNvPr id="4" name="Picture 3">
            <a:extLst>
              <a:ext uri="{FF2B5EF4-FFF2-40B4-BE49-F238E27FC236}">
                <a16:creationId xmlns:a16="http://schemas.microsoft.com/office/drawing/2014/main" id="{49FA79D4-3A0C-4018-A710-454593E9A1B7}"/>
              </a:ext>
            </a:extLst>
          </p:cNvPr>
          <p:cNvPicPr>
            <a:picLocks noChangeAspect="1"/>
          </p:cNvPicPr>
          <p:nvPr/>
        </p:nvPicPr>
        <p:blipFill rotWithShape="1">
          <a:blip r:embed="rId2"/>
          <a:srcRect t="22318"/>
          <a:stretch/>
        </p:blipFill>
        <p:spPr>
          <a:xfrm>
            <a:off x="499731" y="4731610"/>
            <a:ext cx="4189007" cy="1832456"/>
          </a:xfrm>
          <a:prstGeom prst="rect">
            <a:avLst/>
          </a:prstGeom>
        </p:spPr>
      </p:pic>
      <p:sp>
        <p:nvSpPr>
          <p:cNvPr id="5" name="Rectangle 4">
            <a:extLst>
              <a:ext uri="{FF2B5EF4-FFF2-40B4-BE49-F238E27FC236}">
                <a16:creationId xmlns:a16="http://schemas.microsoft.com/office/drawing/2014/main" id="{5E8B45F5-DF5B-420B-8550-75884CA7E4C4}"/>
              </a:ext>
            </a:extLst>
          </p:cNvPr>
          <p:cNvSpPr/>
          <p:nvPr/>
        </p:nvSpPr>
        <p:spPr>
          <a:xfrm>
            <a:off x="312916" y="6581001"/>
            <a:ext cx="6096000" cy="276999"/>
          </a:xfrm>
          <a:prstGeom prst="rect">
            <a:avLst/>
          </a:prstGeom>
        </p:spPr>
        <p:txBody>
          <a:bodyPr>
            <a:spAutoFit/>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https://www.quora.com/What-are-the-skills-necessary-for-data-science</a:t>
            </a:r>
            <a:endParaRPr lang="en-GB" sz="1200" dirty="0">
              <a:solidFill>
                <a:srgbClr val="0070C0"/>
              </a:solidFill>
            </a:endParaRPr>
          </a:p>
        </p:txBody>
      </p:sp>
      <p:sp>
        <p:nvSpPr>
          <p:cNvPr id="6" name="TextBox 5">
            <a:extLst>
              <a:ext uri="{FF2B5EF4-FFF2-40B4-BE49-F238E27FC236}">
                <a16:creationId xmlns:a16="http://schemas.microsoft.com/office/drawing/2014/main" id="{26A8EC90-580E-4372-907F-97060918584A}"/>
              </a:ext>
            </a:extLst>
          </p:cNvPr>
          <p:cNvSpPr txBox="1"/>
          <p:nvPr/>
        </p:nvSpPr>
        <p:spPr>
          <a:xfrm>
            <a:off x="5974751" y="4493676"/>
            <a:ext cx="6096000" cy="2308324"/>
          </a:xfrm>
          <a:prstGeom prst="rect">
            <a:avLst/>
          </a:prstGeom>
          <a:noFill/>
          <a:ln w="28575">
            <a:solidFill>
              <a:schemeClr val="accent1">
                <a:lumMod val="50000"/>
              </a:schemeClr>
            </a:solidFill>
          </a:ln>
        </p:spPr>
        <p:txBody>
          <a:bodyPr wrap="square" rtlCol="0">
            <a:spAutoFit/>
          </a:bodyPr>
          <a:lstStyle/>
          <a:p>
            <a:r>
              <a:rPr lang="en-GB" sz="1600" dirty="0"/>
              <a:t>When it comes to strategies the hotel managerial team are working har to find the most effective and advantageous strategies for the hotel in order to increase the economy and the profit of the hotel. One of the strategies they are using has to do with the products they are giving out to the guests and this because they are offering unique products that are different to the competitor’s ones, thing that is important for the guests which are looking for new and unique things all the time </a:t>
            </a:r>
          </a:p>
        </p:txBody>
      </p:sp>
      <p:pic>
        <p:nvPicPr>
          <p:cNvPr id="1026" name="Picture 2" descr="Imagini pentru strategies in a hotel">
            <a:extLst>
              <a:ext uri="{FF2B5EF4-FFF2-40B4-BE49-F238E27FC236}">
                <a16:creationId xmlns:a16="http://schemas.microsoft.com/office/drawing/2014/main" id="{740BD97F-E262-4F21-AB34-E30E542DE8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02" t="9297" r="22998" b="8074"/>
          <a:stretch/>
        </p:blipFill>
        <p:spPr bwMode="auto">
          <a:xfrm rot="546673">
            <a:off x="7417824" y="1055174"/>
            <a:ext cx="4032851" cy="3082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998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A6339-6CD9-4836-8F0E-7DA40CDCEB21}"/>
              </a:ext>
            </a:extLst>
          </p:cNvPr>
          <p:cNvSpPr>
            <a:spLocks noGrp="1"/>
          </p:cNvSpPr>
          <p:nvPr>
            <p:ph type="title"/>
          </p:nvPr>
        </p:nvSpPr>
        <p:spPr>
          <a:xfrm>
            <a:off x="1701210" y="-214192"/>
            <a:ext cx="10396882" cy="903767"/>
          </a:xfrm>
        </p:spPr>
        <p:txBody>
          <a:bodyPr/>
          <a:lstStyle/>
          <a:p>
            <a:pPr marL="685800" indent="-685800">
              <a:buFont typeface="Wingdings" panose="05000000000000000000" pitchFamily="2" charset="2"/>
              <a:buChar char="Ø"/>
            </a:pPr>
            <a:r>
              <a:rPr lang="en-GB" dirty="0"/>
              <a:t>FEEDBACK TO The Ritz HOTEL</a:t>
            </a:r>
          </a:p>
        </p:txBody>
      </p:sp>
      <p:sp>
        <p:nvSpPr>
          <p:cNvPr id="3" name="Content Placeholder 2">
            <a:extLst>
              <a:ext uri="{FF2B5EF4-FFF2-40B4-BE49-F238E27FC236}">
                <a16:creationId xmlns:a16="http://schemas.microsoft.com/office/drawing/2014/main" id="{88A511C5-FC9B-40F2-99AA-20A0907821BF}"/>
              </a:ext>
            </a:extLst>
          </p:cNvPr>
          <p:cNvSpPr>
            <a:spLocks noGrp="1"/>
          </p:cNvSpPr>
          <p:nvPr>
            <p:ph sz="quarter" idx="13"/>
          </p:nvPr>
        </p:nvSpPr>
        <p:spPr>
          <a:xfrm>
            <a:off x="263333" y="658214"/>
            <a:ext cx="10394707" cy="3311189"/>
          </a:xfrm>
        </p:spPr>
        <p:txBody>
          <a:bodyPr/>
          <a:lstStyle/>
          <a:p>
            <a:r>
              <a:rPr lang="en-GB" dirty="0"/>
              <a:t>Because it is a luxury hotel, the feedback is most of the time positive and it has 4.5 stars out of 5. Some of the guests on TripAdvisor have said: </a:t>
            </a:r>
          </a:p>
          <a:p>
            <a:pPr marL="0" indent="0">
              <a:buNone/>
            </a:pPr>
            <a:r>
              <a:rPr lang="en-GB" sz="1600" dirty="0"/>
              <a:t>-“</a:t>
            </a:r>
            <a:r>
              <a:rPr lang="en-GB" sz="1600" b="1" i="1" dirty="0"/>
              <a:t>Such an amazing pace to visit I think everybody needs to visit this place at least once. Food was out of this world. The drinks was amazing so many to choose from. I came here for my Birthday twice and can’t wait to go back.”-( (Joshua, January 2020)</a:t>
            </a:r>
          </a:p>
          <a:p>
            <a:pPr marL="0" indent="0">
              <a:buNone/>
            </a:pPr>
            <a:r>
              <a:rPr lang="en-GB" sz="1600" b="1" i="1" dirty="0"/>
              <a:t>-”</a:t>
            </a:r>
            <a:r>
              <a:rPr lang="en-US" altLang="en-US" sz="1600" dirty="0">
                <a:solidFill>
                  <a:srgbClr val="2C2C2C"/>
                </a:solidFill>
                <a:latin typeface="Arial" panose="020B0604020202020204" pitchFamily="34" charset="0"/>
                <a:cs typeface="Arial" panose="020B0604020202020204" pitchFamily="34" charset="0"/>
              </a:rPr>
              <a:t> </a:t>
            </a:r>
            <a:r>
              <a:rPr lang="en-US" altLang="en-US" sz="1600" b="1" i="1" dirty="0">
                <a:latin typeface="+mj-lt"/>
                <a:cs typeface="Arial" panose="020B0604020202020204" pitchFamily="34" charset="0"/>
              </a:rPr>
              <a:t>Booked in advance for a special occasion, doesn’t disappoint at all, service was excellent food was excellent selection of teas was extensive, absolutely amazing beautiful surroundings</a:t>
            </a:r>
            <a:br>
              <a:rPr lang="en-US" altLang="en-US" sz="1600" b="1" i="1" dirty="0">
                <a:latin typeface="+mj-lt"/>
                <a:cs typeface="Arial" panose="020B0604020202020204" pitchFamily="34" charset="0"/>
              </a:rPr>
            </a:br>
            <a:r>
              <a:rPr lang="en-US" altLang="en-US" sz="1600" b="1" i="1" dirty="0">
                <a:latin typeface="+mj-lt"/>
                <a:cs typeface="Arial" panose="020B0604020202020204" pitchFamily="34" charset="0"/>
              </a:rPr>
              <a:t>The staff are attentive but no way overbearing and considerate, very friendly,</a:t>
            </a:r>
            <a:br>
              <a:rPr lang="en-US" altLang="en-US" sz="1600" b="1" i="1" dirty="0">
                <a:latin typeface="+mj-lt"/>
                <a:cs typeface="Arial" panose="020B0604020202020204" pitchFamily="34" charset="0"/>
              </a:rPr>
            </a:br>
            <a:r>
              <a:rPr lang="en-US" altLang="en-US" sz="1600" b="1" i="1" dirty="0">
                <a:latin typeface="+mj-lt"/>
                <a:cs typeface="Arial" panose="020B0604020202020204" pitchFamily="34" charset="0"/>
              </a:rPr>
              <a:t>Expensive but value for money for the service quality and atmosphere”- (James, February 2019) </a:t>
            </a:r>
            <a:endParaRPr lang="en-US" altLang="en-US" sz="1600" b="1" i="1" dirty="0">
              <a:latin typeface="+mj-lt"/>
            </a:endParaRPr>
          </a:p>
          <a:p>
            <a:pPr marL="0" indent="0">
              <a:buNone/>
            </a:pPr>
            <a:endParaRPr lang="en-GB" sz="1600" b="1" i="1" dirty="0"/>
          </a:p>
        </p:txBody>
      </p:sp>
      <p:sp>
        <p:nvSpPr>
          <p:cNvPr id="4" name="Rectangle 1">
            <a:extLst>
              <a:ext uri="{FF2B5EF4-FFF2-40B4-BE49-F238E27FC236}">
                <a16:creationId xmlns:a16="http://schemas.microsoft.com/office/drawing/2014/main" id="{019B19EB-E048-4604-A814-37476921A604}"/>
              </a:ext>
            </a:extLst>
          </p:cNvPr>
          <p:cNvSpPr>
            <a:spLocks noChangeArrowheads="1"/>
          </p:cNvSpPr>
          <p:nvPr/>
        </p:nvSpPr>
        <p:spPr bwMode="auto">
          <a:xfrm>
            <a:off x="0" y="0"/>
            <a:ext cx="12192000" cy="0"/>
          </a:xfrm>
          <a:prstGeom prst="rect">
            <a:avLst/>
          </a:prstGeom>
          <a:solidFill>
            <a:srgbClr val="F9F9F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t>Booked in advance for a special occasion, doesn’t disappoint at all, service was excellent food was excellent selection of teas was extensive, absolutely amazing beautiful surroundings</a:t>
            </a:r>
            <a:b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br>
            <a: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t>The staff are attentive but no way overbearing and considerate, very friendly,</a:t>
            </a:r>
            <a:b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br>
            <a:r>
              <a:rPr kumimoji="0" lang="en-US" altLang="en-US" sz="1000" b="0" i="0" u="none" strike="noStrike" cap="none" normalizeH="0" baseline="0">
                <a:ln>
                  <a:noFill/>
                </a:ln>
                <a:solidFill>
                  <a:srgbClr val="2C2C2C"/>
                </a:solidFill>
                <a:effectLst/>
                <a:latin typeface="Arial" panose="020B0604020202020204" pitchFamily="34" charset="0"/>
                <a:cs typeface="Arial" panose="020B0604020202020204" pitchFamily="34" charset="0"/>
              </a:rPr>
              <a:t>Expensive but value for money for the service quality and atmosphere</a:t>
            </a:r>
            <a:endParaRPr kumimoji="0" lang="en-US" altLang="en-US" sz="9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767676"/>
                </a:solidFill>
                <a:effectLst/>
                <a:latin typeface="Arial" panose="020B0604020202020204" pitchFamily="34" charset="0"/>
                <a:cs typeface="Arial" panose="020B0604020202020204" pitchFamily="34" charset="0"/>
              </a:rPr>
              <a:t>Read less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4991DBD7-2110-4EC5-BD67-E01B42E94F64}"/>
              </a:ext>
            </a:extLst>
          </p:cNvPr>
          <p:cNvSpPr txBox="1"/>
          <p:nvPr/>
        </p:nvSpPr>
        <p:spPr>
          <a:xfrm>
            <a:off x="6624084" y="4129569"/>
            <a:ext cx="4976037" cy="1754326"/>
          </a:xfrm>
          <a:prstGeom prst="rect">
            <a:avLst/>
          </a:prstGeom>
          <a:noFill/>
        </p:spPr>
        <p:txBody>
          <a:bodyPr wrap="square" rtlCol="0">
            <a:spAutoFit/>
          </a:bodyPr>
          <a:lstStyle/>
          <a:p>
            <a:r>
              <a:rPr lang="en-GB" dirty="0"/>
              <a:t>The feedback of the hotel demonstrates the fact that the hotel has a variety of products to chose from. Also it is clear that the hotel is available for all ages, thing that is very important in order for people to be accessible. </a:t>
            </a:r>
          </a:p>
        </p:txBody>
      </p:sp>
      <p:pic>
        <p:nvPicPr>
          <p:cNvPr id="7" name="Picture 6">
            <a:extLst>
              <a:ext uri="{FF2B5EF4-FFF2-40B4-BE49-F238E27FC236}">
                <a16:creationId xmlns:a16="http://schemas.microsoft.com/office/drawing/2014/main" id="{994DE633-B516-4A84-BE44-BD18959B3AB1}"/>
              </a:ext>
            </a:extLst>
          </p:cNvPr>
          <p:cNvPicPr>
            <a:picLocks noChangeAspect="1"/>
          </p:cNvPicPr>
          <p:nvPr/>
        </p:nvPicPr>
        <p:blipFill>
          <a:blip r:embed="rId2"/>
          <a:stretch>
            <a:fillRect/>
          </a:stretch>
        </p:blipFill>
        <p:spPr>
          <a:xfrm>
            <a:off x="751367" y="3429000"/>
            <a:ext cx="4704061" cy="3311189"/>
          </a:xfrm>
          <a:prstGeom prst="rect">
            <a:avLst/>
          </a:prstGeom>
        </p:spPr>
      </p:pic>
      <p:pic>
        <p:nvPicPr>
          <p:cNvPr id="8" name="Picture 7">
            <a:extLst>
              <a:ext uri="{FF2B5EF4-FFF2-40B4-BE49-F238E27FC236}">
                <a16:creationId xmlns:a16="http://schemas.microsoft.com/office/drawing/2014/main" id="{7232DAED-C06C-4572-82C7-8A27807D3105}"/>
              </a:ext>
            </a:extLst>
          </p:cNvPr>
          <p:cNvPicPr>
            <a:picLocks noChangeAspect="1"/>
          </p:cNvPicPr>
          <p:nvPr/>
        </p:nvPicPr>
        <p:blipFill rotWithShape="1">
          <a:blip r:embed="rId3"/>
          <a:srcRect l="8619" t="15349" r="9721" b="27597"/>
          <a:stretch/>
        </p:blipFill>
        <p:spPr>
          <a:xfrm>
            <a:off x="10120437" y="5883895"/>
            <a:ext cx="1977655" cy="863595"/>
          </a:xfrm>
          <a:prstGeom prst="rect">
            <a:avLst/>
          </a:prstGeom>
        </p:spPr>
      </p:pic>
    </p:spTree>
    <p:extLst>
      <p:ext uri="{BB962C8B-B14F-4D97-AF65-F5344CB8AC3E}">
        <p14:creationId xmlns:p14="http://schemas.microsoft.com/office/powerpoint/2010/main" val="3972473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FC317F-5BC5-47C7-B57B-048724A23BDA}"/>
              </a:ext>
            </a:extLst>
          </p:cNvPr>
          <p:cNvSpPr>
            <a:spLocks noGrp="1"/>
          </p:cNvSpPr>
          <p:nvPr>
            <p:ph type="title"/>
          </p:nvPr>
        </p:nvSpPr>
        <p:spPr>
          <a:xfrm>
            <a:off x="451514" y="457201"/>
            <a:ext cx="3575737" cy="1332688"/>
          </a:xfrm>
        </p:spPr>
        <p:txBody>
          <a:bodyPr anchor="b">
            <a:normAutofit/>
          </a:bodyPr>
          <a:lstStyle/>
          <a:p>
            <a:pPr marL="685800" indent="-685800" algn="ctr">
              <a:buFont typeface="Wingdings" panose="05000000000000000000" pitchFamily="2" charset="2"/>
              <a:buChar char="Ø"/>
            </a:pPr>
            <a:r>
              <a:rPr lang="en-GB" sz="3200">
                <a:solidFill>
                  <a:srgbClr val="FFFFFF"/>
                </a:solidFill>
              </a:rPr>
              <a:t>Conclusion </a:t>
            </a:r>
          </a:p>
        </p:txBody>
      </p:sp>
      <p:sp>
        <p:nvSpPr>
          <p:cNvPr id="3" name="Content Placeholder 2">
            <a:extLst>
              <a:ext uri="{FF2B5EF4-FFF2-40B4-BE49-F238E27FC236}">
                <a16:creationId xmlns:a16="http://schemas.microsoft.com/office/drawing/2014/main" id="{1FD4D455-C423-4E78-96B6-53940EBAF09C}"/>
              </a:ext>
            </a:extLst>
          </p:cNvPr>
          <p:cNvSpPr>
            <a:spLocks noGrp="1"/>
          </p:cNvSpPr>
          <p:nvPr>
            <p:ph sz="quarter" idx="13"/>
          </p:nvPr>
        </p:nvSpPr>
        <p:spPr>
          <a:xfrm>
            <a:off x="451514" y="2046514"/>
            <a:ext cx="3867823" cy="4631012"/>
          </a:xfrm>
        </p:spPr>
        <p:txBody>
          <a:bodyPr>
            <a:normAutofit/>
          </a:bodyPr>
          <a:lstStyle/>
          <a:p>
            <a:pPr>
              <a:lnSpc>
                <a:spcPct val="90000"/>
              </a:lnSpc>
            </a:pPr>
            <a:r>
              <a:rPr lang="en-GB" sz="1600" dirty="0">
                <a:solidFill>
                  <a:srgbClr val="FFFFFF"/>
                </a:solidFill>
              </a:rPr>
              <a:t>As a conclusion, The Ritz Hotel supplies the guests with plenty of services and products and the Ritz is doing it in a way that beats the competitors and therefore more people are going to the Ritz rather than going to some other unknown hotel . Next to that about this hotel it is clear that it is a luxury hotel, which means that it is not the cheapest to rent. </a:t>
            </a:r>
          </a:p>
          <a:p>
            <a:pPr>
              <a:lnSpc>
                <a:spcPct val="90000"/>
              </a:lnSpc>
            </a:pPr>
            <a:r>
              <a:rPr lang="en-GB" sz="1600" dirty="0">
                <a:solidFill>
                  <a:srgbClr val="FFFFFF"/>
                </a:solidFill>
              </a:rPr>
              <a:t>As a double conclusion it worth's to go at the hotel and try most of the things that are available on menus/ rooms/spa ….</a:t>
            </a:r>
          </a:p>
          <a:p>
            <a:pPr marL="0" indent="0">
              <a:lnSpc>
                <a:spcPct val="90000"/>
              </a:lnSpc>
              <a:buNone/>
            </a:pPr>
            <a:r>
              <a:rPr lang="en-GB" sz="1500" dirty="0">
                <a:solidFill>
                  <a:srgbClr val="FFFFFF"/>
                </a:solidFill>
              </a:rPr>
              <a:t> </a:t>
            </a:r>
          </a:p>
        </p:txBody>
      </p:sp>
      <p:pic>
        <p:nvPicPr>
          <p:cNvPr id="4" name="Picture 3">
            <a:extLst>
              <a:ext uri="{FF2B5EF4-FFF2-40B4-BE49-F238E27FC236}">
                <a16:creationId xmlns:a16="http://schemas.microsoft.com/office/drawing/2014/main" id="{1CFF390F-1B4C-403F-A373-429054A14184}"/>
              </a:ext>
            </a:extLst>
          </p:cNvPr>
          <p:cNvPicPr>
            <a:picLocks noChangeAspect="1"/>
          </p:cNvPicPr>
          <p:nvPr/>
        </p:nvPicPr>
        <p:blipFill>
          <a:blip r:embed="rId2"/>
          <a:stretch>
            <a:fillRect/>
          </a:stretch>
        </p:blipFill>
        <p:spPr>
          <a:xfrm>
            <a:off x="5280790" y="1195653"/>
            <a:ext cx="6267743" cy="4168049"/>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14370580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A67DF-89AB-4FDB-AA45-7D511B55EC18}"/>
              </a:ext>
            </a:extLst>
          </p:cNvPr>
          <p:cNvSpPr>
            <a:spLocks noGrp="1"/>
          </p:cNvSpPr>
          <p:nvPr>
            <p:ph type="title"/>
          </p:nvPr>
        </p:nvSpPr>
        <p:spPr>
          <a:xfrm>
            <a:off x="897559" y="-118534"/>
            <a:ext cx="10396882" cy="919716"/>
          </a:xfrm>
        </p:spPr>
        <p:txBody>
          <a:bodyPr/>
          <a:lstStyle/>
          <a:p>
            <a:pPr marL="685800" indent="-685800" algn="ctr">
              <a:buFont typeface="Wingdings" panose="05000000000000000000" pitchFamily="2" charset="2"/>
              <a:buChar char="Ø"/>
            </a:pPr>
            <a:r>
              <a:rPr lang="en-GB" dirty="0"/>
              <a:t>References</a:t>
            </a:r>
          </a:p>
        </p:txBody>
      </p:sp>
      <p:sp>
        <p:nvSpPr>
          <p:cNvPr id="3" name="Content Placeholder 2">
            <a:extLst>
              <a:ext uri="{FF2B5EF4-FFF2-40B4-BE49-F238E27FC236}">
                <a16:creationId xmlns:a16="http://schemas.microsoft.com/office/drawing/2014/main" id="{636F813E-009F-4F0F-A563-915B07C11C94}"/>
              </a:ext>
            </a:extLst>
          </p:cNvPr>
          <p:cNvSpPr>
            <a:spLocks noGrp="1"/>
          </p:cNvSpPr>
          <p:nvPr>
            <p:ph sz="quarter" idx="13"/>
          </p:nvPr>
        </p:nvSpPr>
        <p:spPr>
          <a:xfrm>
            <a:off x="683625" y="1013529"/>
            <a:ext cx="10394707" cy="5675137"/>
          </a:xfrm>
        </p:spPr>
        <p:txBody>
          <a:bodyPr>
            <a:normAutofit/>
          </a:bodyPr>
          <a:lstStyle/>
          <a:p>
            <a:r>
              <a:rPr lang="en-GB" dirty="0"/>
              <a:t>Hess U. &amp; Bourgeois P. (2010). “</a:t>
            </a:r>
            <a:r>
              <a:rPr lang="en-GB" i="1" dirty="0"/>
              <a:t>You smile–I smile: Emotion expression in social interaction.” </a:t>
            </a:r>
            <a:r>
              <a:rPr lang="en-GB" dirty="0"/>
              <a:t>Biological psychology, 84(3), 514-520. [available on: </a:t>
            </a:r>
            <a:r>
              <a:rPr lang="en-GB" dirty="0">
                <a:hlinkClick r:id="rId2"/>
              </a:rPr>
              <a:t>https://www.researchgate.net/profile/Leonardo_Aureliano-Silva</a:t>
            </a:r>
            <a:r>
              <a:rPr lang="en-GB" dirty="0"/>
              <a:t> accessed on: 15/02/2020]</a:t>
            </a:r>
          </a:p>
          <a:p>
            <a:r>
              <a:rPr lang="en-GB" dirty="0"/>
              <a:t>Katarina Puckett (2015), “</a:t>
            </a:r>
            <a:r>
              <a:rPr lang="en-GB" i="1" dirty="0"/>
              <a:t>Hotel Marketing Strategies” , </a:t>
            </a:r>
            <a:r>
              <a:rPr lang="en-GB" dirty="0"/>
              <a:t>[online available on: </a:t>
            </a:r>
            <a:r>
              <a:rPr lang="en-GB" dirty="0">
                <a:hlinkClick r:id="rId3"/>
              </a:rPr>
              <a:t>https://traveltechstrategies.com/2015/09/hotel-marketing-strategies-2/</a:t>
            </a:r>
            <a:r>
              <a:rPr lang="en-GB" dirty="0"/>
              <a:t>, accessed on :19/02/2020</a:t>
            </a:r>
          </a:p>
          <a:p>
            <a:r>
              <a:rPr lang="en-GB" dirty="0"/>
              <a:t>Sion Phillpott (2019),</a:t>
            </a:r>
            <a:r>
              <a:rPr lang="en-GB" i="1" dirty="0"/>
              <a:t>”Top 10 skills needed for the hospitality industry”, </a:t>
            </a:r>
            <a:r>
              <a:rPr lang="en-GB" sz="1700" dirty="0"/>
              <a:t>[available online: </a:t>
            </a:r>
            <a:r>
              <a:rPr lang="en-GB" sz="1600" dirty="0">
                <a:hlinkClick r:id="rId4"/>
              </a:rPr>
              <a:t>https://www.careeraddict.com/top-10-skills-needed-for-a-job-in-hospitality</a:t>
            </a:r>
            <a:r>
              <a:rPr lang="en-GB" sz="1600" dirty="0"/>
              <a:t> </a:t>
            </a:r>
            <a:r>
              <a:rPr lang="en-GB" sz="1700" dirty="0"/>
              <a:t>accessed on: 18/02/2020] </a:t>
            </a:r>
            <a:endParaRPr lang="en-GB" dirty="0"/>
          </a:p>
          <a:p>
            <a:r>
              <a:rPr lang="en-GB" dirty="0"/>
              <a:t>The Ritz Hotel (2019) </a:t>
            </a:r>
            <a:r>
              <a:rPr lang="en-GB" i="1" dirty="0"/>
              <a:t>“The Ritz Experience”, [</a:t>
            </a:r>
            <a:r>
              <a:rPr lang="en-GB" dirty="0"/>
              <a:t>available on: </a:t>
            </a:r>
            <a:r>
              <a:rPr lang="en-GB" u="sng" dirty="0">
                <a:solidFill>
                  <a:srgbClr val="0070C0"/>
                </a:solidFill>
              </a:rPr>
              <a:t>https://www.theritzlondon.com/ </a:t>
            </a:r>
            <a:r>
              <a:rPr lang="en-GB" dirty="0"/>
              <a:t>accessed on: 13/02/2020]</a:t>
            </a:r>
          </a:p>
          <a:p>
            <a:r>
              <a:rPr lang="en-GB" dirty="0"/>
              <a:t>TripAdvisor (2020), “</a:t>
            </a:r>
            <a:r>
              <a:rPr lang="en-GB" i="1" dirty="0"/>
              <a:t>The Ritz London”, [available on: </a:t>
            </a:r>
            <a:r>
              <a:rPr lang="en-GB" sz="1400" dirty="0">
                <a:solidFill>
                  <a:srgbClr val="0070C0"/>
                </a:solidFill>
                <a:hlinkClick r:id="rId5">
                  <a:extLst>
                    <a:ext uri="{A12FA001-AC4F-418D-AE19-62706E023703}">
                      <ahyp:hlinkClr xmlns:ahyp="http://schemas.microsoft.com/office/drawing/2018/hyperlinkcolor" val="tx"/>
                    </a:ext>
                  </a:extLst>
                </a:hlinkClick>
              </a:rPr>
              <a:t>https://www.tripadvisor.co.uk/Hotel_Review-g186338-d187591-Reviews-The_Ritz_London-London_England.html</a:t>
            </a:r>
            <a:r>
              <a:rPr lang="en-GB" sz="1400" dirty="0">
                <a:solidFill>
                  <a:srgbClr val="0070C0"/>
                </a:solidFill>
              </a:rPr>
              <a:t>, </a:t>
            </a:r>
            <a:r>
              <a:rPr lang="en-GB" sz="1400" dirty="0"/>
              <a:t>accessed on: 16/02/2020] </a:t>
            </a:r>
          </a:p>
          <a:p>
            <a:r>
              <a:rPr lang="en-GB" dirty="0"/>
              <a:t>Yongge Niu (2016), “</a:t>
            </a:r>
            <a:r>
              <a:rPr lang="en-GB" i="1" dirty="0"/>
              <a:t>Journal of Promotion Management”, </a:t>
            </a:r>
            <a:r>
              <a:rPr lang="en-GB" dirty="0"/>
              <a:t>Revised Unique Selling Position, [available on: </a:t>
            </a:r>
            <a:r>
              <a:rPr lang="en-GB" sz="1400" dirty="0">
                <a:solidFill>
                  <a:srgbClr val="0070C0"/>
                </a:solidFill>
                <a:hlinkClick r:id="rId6">
                  <a:extLst>
                    <a:ext uri="{A12FA001-AC4F-418D-AE19-62706E023703}">
                      <ahyp:hlinkClr xmlns:ahyp="http://schemas.microsoft.com/office/drawing/2018/hyperlinkcolor" val="tx"/>
                    </a:ext>
                  </a:extLst>
                </a:hlinkClick>
              </a:rPr>
              <a:t>https://www.researchgate.net/publication/307614399_Revised_Unique_Selling_Proposition_Scale_Development_Validation_and_Application</a:t>
            </a:r>
            <a:r>
              <a:rPr lang="en-GB" dirty="0"/>
              <a:t> accessed on: 16/02/2020</a:t>
            </a:r>
          </a:p>
        </p:txBody>
      </p:sp>
    </p:spTree>
    <p:extLst>
      <p:ext uri="{BB962C8B-B14F-4D97-AF65-F5344CB8AC3E}">
        <p14:creationId xmlns:p14="http://schemas.microsoft.com/office/powerpoint/2010/main" val="2096175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188</TotalTime>
  <Words>2349</Words>
  <Application>Microsoft Office PowerPoint</Application>
  <PresentationFormat>Widescreen</PresentationFormat>
  <Paragraphs>113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Wingdings</vt:lpstr>
      <vt:lpstr>Wingdings 2</vt:lpstr>
      <vt:lpstr>Quotable</vt:lpstr>
      <vt:lpstr>The Ritz Hotel  *Hospitality and Guest Services Management*</vt:lpstr>
      <vt:lpstr>Content page</vt:lpstr>
      <vt:lpstr>ABOUT THE RITZ HOTEL</vt:lpstr>
      <vt:lpstr>Why are people coming to the hotel?</vt:lpstr>
      <vt:lpstr>Guest services and guestology  </vt:lpstr>
      <vt:lpstr>The Disney SERVICE</vt:lpstr>
      <vt:lpstr>PRODUCTS AND SERVICES</vt:lpstr>
      <vt:lpstr>Unique Selling Point (USP) </vt:lpstr>
      <vt:lpstr>THE UNIQUE SELLING POINT OF THE HOTEL</vt:lpstr>
      <vt:lpstr>SWOT ANALYSIS </vt:lpstr>
      <vt:lpstr>SKILLS AND STRATEGIES USED BY THE MEMBERS OF STAFF </vt:lpstr>
      <vt:lpstr>FEEDBACK TO The Ritz HOTEL</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Ritz Hotel </dc:title>
  <dc:creator>Policica Dansatoarea</dc:creator>
  <cp:lastModifiedBy>Севделина Воденичарова</cp:lastModifiedBy>
  <cp:revision>8</cp:revision>
  <dcterms:created xsi:type="dcterms:W3CDTF">2020-02-19T23:07:00Z</dcterms:created>
  <dcterms:modified xsi:type="dcterms:W3CDTF">2020-02-20T19:49:10Z</dcterms:modified>
</cp:coreProperties>
</file>