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Poppins SemiBold" panose="020B0604020202020204" charset="0"/>
      <p:regular r:id="rId16"/>
      <p:bold r:id="rId17"/>
      <p:italic r:id="rId18"/>
      <p:boldItalic r:id="rId19"/>
    </p:embeddedFont>
    <p:embeddedFont>
      <p:font typeface="Poppins" panose="020B0604020202020204" charset="0"/>
      <p:regular r:id="rId20"/>
      <p:bold r:id="rId21"/>
      <p:italic r:id="rId22"/>
      <p:boldItalic r:id="rId23"/>
    </p:embeddedFont>
    <p:embeddedFont>
      <p:font typeface="Calibri" panose="020F0502020204030204" pitchFamily="34" charset="0"/>
      <p:regular r:id="rId24"/>
      <p:bold r:id="rId25"/>
      <p:italic r:id="rId26"/>
      <p:boldItalic r:id="rId27"/>
    </p:embeddedFont>
    <p:embeddedFont>
      <p:font typeface="Lato" panose="020B060402020202020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AE9145B-92D3-46E5-AB64-65D7BFAA36B2}">
  <a:tblStyle styleId="{3AE9145B-92D3-46E5-AB64-65D7BFAA36B2}"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576" y="-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38371936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Tesco Plc is a large retail organisation in UK and presently undergoing a major digital transformation by investing in e-commerce, data analytics, automation and customer-oriented technologies. Proper recruitment and selection are essential to make sure the organisation hires employees that can help it to undertake the transformation initiatives and can deliver on the strategic goals (Chen, 2022; Roy, 2024).</a:t>
            </a:r>
          </a:p>
          <a:p>
            <a:pPr marL="0" lvl="0" indent="0" algn="l" rtl="0">
              <a:spcBef>
                <a:spcPts val="0"/>
              </a:spcBef>
              <a:spcAft>
                <a:spcPts val="0"/>
              </a:spcAft>
              <a:buNone/>
            </a:pP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04044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To retain its competitiveness and aid the digital transformation agenda, Tesco needs to recruit the right talent. The strategic recruitment process makes sure that organisational goals and workforce capacity are aligned (Aaker and Moorman, 2023; Chernev, 2025).</a:t>
            </a:r>
          </a:p>
          <a:p>
            <a:pPr marL="0" lvl="0" indent="0" algn="l" rtl="0">
              <a:spcBef>
                <a:spcPts val="0"/>
              </a:spcBef>
              <a:spcAft>
                <a:spcPts val="0"/>
              </a:spcAft>
              <a:buNone/>
            </a:pPr>
            <a:endParaRPr dirty="0"/>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7383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Tesco Plc is a UK based grocery retailer with its stores in supermarkets, convenience stores and online shopping. The company is now in the process of digital transformation that will enhance customer experience, operational efficiency and performance of the supply chain. This change involves investing in automation, artificial intelligence, digital platforms, and data-driven decisions (Meng, 2024; Roy, 2024).</a:t>
            </a:r>
          </a:p>
          <a:p>
            <a:r>
              <a:rPr lang="en-GB" sz="1100" b="0" i="0" u="none" strike="noStrike" cap="none" dirty="0">
                <a:solidFill>
                  <a:srgbClr val="000000"/>
                </a:solidFill>
                <a:effectLst/>
                <a:latin typeface="Arial"/>
                <a:ea typeface="Arial"/>
                <a:cs typeface="Arial"/>
                <a:sym typeface="Arial"/>
              </a:rPr>
              <a:t>Digitalisation will also help Tesco to intensify its competitive edge and push back against the evolving consumer demands. Effective change involves hiring talented individuals like Digital Specialists, Project Managers, Change Managers, and Data Analysts that are able to help in technological innovation and organisational change (Ritter and Pedersen, 2020).</a:t>
            </a:r>
          </a:p>
          <a:p>
            <a:pPr marL="0" lvl="0" indent="0" algn="l" rtl="0">
              <a:spcBef>
                <a:spcPts val="0"/>
              </a:spcBef>
              <a:spcAft>
                <a:spcPts val="0"/>
              </a:spcAft>
              <a:buNone/>
            </a:pPr>
            <a:endParaRPr dirty="0"/>
          </a:p>
        </p:txBody>
      </p:sp>
      <p:sp>
        <p:nvSpPr>
          <p:cNvPr id="130" name="Google Shape;130;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1772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A good recruitment process assists Tesco in recruiting candidates who possess the knowledge, skills and behaviours required in transformation related jobs. Recruitment process starts with workforce planning and job analysis, then development of job description and specifications of persons. The vacancies are posted on relevant recruitment channels and then the candidates are screened and interviewed (</a:t>
            </a:r>
            <a:r>
              <a:rPr lang="en-GB" sz="1100" b="0" i="0" u="none" strike="noStrike" cap="none" dirty="0" err="1">
                <a:solidFill>
                  <a:srgbClr val="000000"/>
                </a:solidFill>
                <a:effectLst/>
                <a:latin typeface="Arial"/>
                <a:ea typeface="Arial"/>
                <a:cs typeface="Arial"/>
                <a:sym typeface="Arial"/>
              </a:rPr>
              <a:t>Mowar</a:t>
            </a:r>
            <a:r>
              <a:rPr lang="en-GB" sz="1100" b="0" i="0" u="none" strike="noStrike" cap="none" dirty="0">
                <a:solidFill>
                  <a:srgbClr val="000000"/>
                </a:solidFill>
                <a:effectLst/>
                <a:latin typeface="Arial"/>
                <a:ea typeface="Arial"/>
                <a:cs typeface="Arial"/>
                <a:sym typeface="Arial"/>
              </a:rPr>
              <a:t>, 2022).</a:t>
            </a:r>
          </a:p>
          <a:p>
            <a:r>
              <a:rPr lang="en-GB" sz="1100" b="0" i="0" u="none" strike="noStrike" cap="none" dirty="0">
                <a:solidFill>
                  <a:srgbClr val="000000"/>
                </a:solidFill>
                <a:effectLst/>
                <a:latin typeface="Arial"/>
                <a:ea typeface="Arial"/>
                <a:cs typeface="Arial"/>
                <a:sym typeface="Arial"/>
              </a:rPr>
              <a:t>The recruitment can incorporate interviews, tests and reference checks. The strategic approach to recruiting makes sure that Tesco gets the employees who can contribute to innovation, digitalisation, and the long-term organisational goals. The management of successful recruitment is a direct factor in the organisation performance and competitive advantage (Aaker and Moorman, 2023; Morrison, 2023).</a:t>
            </a:r>
          </a:p>
          <a:p>
            <a:pPr marL="0" lvl="0" indent="0" algn="l" rtl="0">
              <a:spcBef>
                <a:spcPts val="0"/>
              </a:spcBef>
              <a:spcAft>
                <a:spcPts val="0"/>
              </a:spcAft>
              <a:buNone/>
            </a:pPr>
            <a:endParaRPr dirty="0"/>
          </a:p>
        </p:txBody>
      </p:sp>
      <p:sp>
        <p:nvSpPr>
          <p:cNvPr id="143" name="Google Shape;143;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10375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Job analysis refers to a structured way of determining the duties, responsibilities, skills and competencies needed to perform a given role. In the digital transformation of Tesco, job analysis assists in identifying the needs of the roles of Change Manager, Project Manager, and Digital Specialist (Meng, 2024).</a:t>
            </a:r>
          </a:p>
          <a:p>
            <a:r>
              <a:rPr lang="en-GB" sz="1100" b="0" i="0" u="none" strike="noStrike" cap="none" dirty="0">
                <a:solidFill>
                  <a:srgbClr val="000000"/>
                </a:solidFill>
                <a:effectLst/>
                <a:latin typeface="Arial"/>
                <a:ea typeface="Arial"/>
                <a:cs typeface="Arial"/>
                <a:sym typeface="Arial"/>
              </a:rPr>
              <a:t>It is done by collecting information regarding tasks, performance expectations, reporting relationships, and technical capabilities. Proper job analysis decreases recruitment errors, and gives recruitment agencies the right candidates with the right qualifications and experience. It also aids in the workforce planning by matching employee capability with the organisational goals and transformation plans (Rivera and Alarcón, 2020; Roy, 2024).</a:t>
            </a:r>
          </a:p>
          <a:p>
            <a:pPr marL="0" lvl="0" indent="0" algn="l" rtl="0">
              <a:spcBef>
                <a:spcPts val="0"/>
              </a:spcBef>
              <a:spcAft>
                <a:spcPts val="0"/>
              </a:spcAft>
              <a:buNone/>
            </a:pPr>
            <a:endParaRPr dirty="0"/>
          </a:p>
        </p:txBody>
      </p:sp>
      <p:sp>
        <p:nvSpPr>
          <p:cNvPr id="163" name="Google Shape;16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73683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Job Description and Person Specification</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A job description is a document that describes the roles, responsibilities, reporting, and the objectives of a position. As an example, a Digital Transformation Manager at Tesco might be in charge of the implementation of new technologies and organisational change initiatives (Roy, 2024).</a:t>
            </a:r>
          </a:p>
          <a:p>
            <a:r>
              <a:rPr lang="en-GB" sz="1100" b="0" i="0" u="none" strike="noStrike" cap="none" dirty="0">
                <a:solidFill>
                  <a:srgbClr val="000000"/>
                </a:solidFill>
                <a:effectLst/>
                <a:latin typeface="Arial"/>
                <a:ea typeface="Arial"/>
                <a:cs typeface="Arial"/>
                <a:sym typeface="Arial"/>
              </a:rPr>
              <a:t>A person specification defines the qualifications, knowledge, experience, skills and behavioural competencies needed to perform successfully. Such qualities as leadership skills, digital skills, problem-solving skills, and communication competency can be considered essential. These documents will make the process transparent and offer clear guidelines to select the candidates, enhancing the effectiveness and fairness of the recruitment process (Chen, 2022; Rivera and Alarcón, 2020).</a:t>
            </a:r>
          </a:p>
          <a:p>
            <a:pPr marL="0" lvl="0" indent="0" algn="l" rtl="0">
              <a:spcBef>
                <a:spcPts val="0"/>
              </a:spcBef>
              <a:spcAft>
                <a:spcPts val="0"/>
              </a:spcAft>
              <a:buNone/>
            </a:pPr>
            <a:endParaRPr dirty="0"/>
          </a:p>
        </p:txBody>
      </p:sp>
      <p:sp>
        <p:nvSpPr>
          <p:cNvPr id="177" name="Google Shape;17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21657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Recruitment Advertisement Platforms</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There are several recruitment sites that Tesco can employ to acquire quality candidates. Internal recruitment systems aid in employee development and retention, whereas external ones, like LinkedIn, Indeed, Tesco Careers, and graduate recruitment sites, broaden the access to broader talent pools.</a:t>
            </a:r>
          </a:p>
          <a:p>
            <a:r>
              <a:rPr lang="en-GB" sz="1100" b="0" i="0" u="none" strike="noStrike" cap="none" dirty="0">
                <a:solidFill>
                  <a:srgbClr val="000000"/>
                </a:solidFill>
                <a:effectLst/>
                <a:latin typeface="Arial"/>
                <a:ea typeface="Arial"/>
                <a:cs typeface="Arial"/>
                <a:sym typeface="Arial"/>
              </a:rPr>
              <a:t>Digital recruitment channels meet the transformation objectives of Tesco, as they access candidates who are specialised in technological and managerial skills. Online recruitment sites and social media also boost employer branding and make recruitment more efficient. The choice of the right recruitment channels enhances the chances of recruiting qualified candidates who are in a position to facilitate organisational change and innovation (Patel and Swamy, 2023; Lim, 2021).</a:t>
            </a:r>
          </a:p>
          <a:p>
            <a:pPr marL="0" lvl="0" indent="0" algn="l" rtl="0">
              <a:spcBef>
                <a:spcPts val="0"/>
              </a:spcBef>
              <a:spcAft>
                <a:spcPts val="0"/>
              </a:spcAft>
              <a:buNone/>
            </a:pPr>
            <a:endParaRPr dirty="0"/>
          </a:p>
        </p:txBody>
      </p:sp>
      <p:sp>
        <p:nvSpPr>
          <p:cNvPr id="191" name="Google Shape;19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13513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Structured Interviews</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Structured interviewing entails posing all the candidates with the same pre-set questions with standardised scoring. This would enhance consistency, fairness and reliability in the evaluation of the candidates.</a:t>
            </a:r>
          </a:p>
          <a:p>
            <a:r>
              <a:rPr lang="en-GB" sz="1100" b="0" i="0" u="none" strike="noStrike" cap="none" dirty="0">
                <a:solidFill>
                  <a:srgbClr val="000000"/>
                </a:solidFill>
                <a:effectLst/>
                <a:latin typeface="Arial"/>
                <a:ea typeface="Arial"/>
                <a:cs typeface="Arial"/>
                <a:sym typeface="Arial"/>
              </a:rPr>
              <a:t>To objectively evaluate the technical competencies, leadership skills, and change management skills of Tesco in terms of transformation roles, structured interviews are used. Standardisation eliminates interviewer bias, and allows a direct comparison between applicants. Structured interviews are especially appropriate in large scale recruitment where a number of applicants have to be evaluated based on the same job requirements. It is recommended that structured interviews offer greater predictive validity and evidence-based recruitment decisions (Sarstedt et al., 2022; Rivera and Alarcón, 2020).</a:t>
            </a:r>
          </a:p>
          <a:p>
            <a:pPr marL="0" lvl="0" indent="0" algn="l" rtl="0">
              <a:spcBef>
                <a:spcPts val="0"/>
              </a:spcBef>
              <a:spcAft>
                <a:spcPts val="0"/>
              </a:spcAft>
              <a:buNone/>
            </a:pPr>
            <a:endParaRPr dirty="0"/>
          </a:p>
        </p:txBody>
      </p:sp>
      <p:sp>
        <p:nvSpPr>
          <p:cNvPr id="211" name="Google Shape;21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97099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Behavioural Interviews</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Behavioural interviews concentrate on the past to forecast the future performance. The candidates will be requested to explain instances where they have exercised leadership skills, collaboration, problem-solving, or flexibility. The approach can be applicable in evaluating change management skills that are needed when transforming Tesco (Roy, 2024).</a:t>
            </a:r>
          </a:p>
          <a:p>
            <a:r>
              <a:rPr lang="en-GB" sz="1100" b="0" i="0" u="none" strike="noStrike" cap="none" dirty="0">
                <a:solidFill>
                  <a:srgbClr val="000000"/>
                </a:solidFill>
                <a:effectLst/>
                <a:latin typeface="Arial"/>
                <a:ea typeface="Arial"/>
                <a:cs typeface="Arial"/>
                <a:sym typeface="Arial"/>
              </a:rPr>
              <a:t>Panel Interviews</a:t>
            </a:r>
          </a:p>
          <a:p>
            <a:r>
              <a:rPr lang="en-GB" sz="1100" b="0" i="0" u="none" strike="noStrike" cap="none" dirty="0">
                <a:solidFill>
                  <a:srgbClr val="000000"/>
                </a:solidFill>
                <a:effectLst/>
                <a:latin typeface="Arial"/>
                <a:ea typeface="Arial"/>
                <a:cs typeface="Arial"/>
                <a:sym typeface="Arial"/>
              </a:rPr>
              <a:t>In panel interviews, several interviewers are involved in the process of assessing the candidates. Various opinions enhance quality of decisions and eliminate personal bias. Tesco might also adopt panel interviews in the process of hiring top transformation leaders, as it will be fully able to evaluate technical, managerial, and strategic skills (Aaker and Moorman, 2023; Chen, 2022).</a:t>
            </a:r>
          </a:p>
          <a:p>
            <a:r>
              <a:rPr lang="en-GB" sz="1100" b="0" i="0" u="none" strike="noStrike" cap="none" dirty="0">
                <a:solidFill>
                  <a:srgbClr val="000000"/>
                </a:solidFill>
                <a:effectLst/>
                <a:latin typeface="Arial"/>
                <a:ea typeface="Arial"/>
                <a:cs typeface="Arial"/>
                <a:sym typeface="Arial"/>
              </a:rPr>
              <a:t> </a:t>
            </a:r>
          </a:p>
          <a:p>
            <a:pPr marL="0" lvl="0" indent="0" algn="l" rtl="0">
              <a:spcBef>
                <a:spcPts val="0"/>
              </a:spcBef>
              <a:spcAft>
                <a:spcPts val="0"/>
              </a:spcAft>
              <a:buNone/>
            </a:pPr>
            <a:endParaRPr dirty="0"/>
          </a:p>
        </p:txBody>
      </p:sp>
      <p:sp>
        <p:nvSpPr>
          <p:cNvPr id="230" name="Google Shape;230;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75817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Questioning Techniques for Transformation Roles</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Behavioural questioning helps the candidates to elaborate on past experiences and accomplishments. Situational questioning is used to gauge how an applicant would react to hypothetical issues at the workplace. Competency-based questioning assesses the particular abilities like leadership, communication, and digital skills.</a:t>
            </a:r>
          </a:p>
          <a:p>
            <a:r>
              <a:rPr lang="en-GB" sz="1100" b="0" i="0" u="none" strike="noStrike" cap="none" dirty="0">
                <a:solidFill>
                  <a:srgbClr val="000000"/>
                </a:solidFill>
                <a:effectLst/>
                <a:latin typeface="Arial"/>
                <a:ea typeface="Arial"/>
                <a:cs typeface="Arial"/>
                <a:sym typeface="Arial"/>
              </a:rPr>
              <a:t>Probing questions enable interviewers to gain in-depth information and elucidate answers. Socratic questioning enhances critical thinking and demonstrates problem solving skills. The synergistic effect of these methods offers a complete overview of the suitability of the candidates and aid in making effective recruitment decisions in times of organisational change (</a:t>
            </a:r>
            <a:r>
              <a:rPr lang="en-GB" sz="1100" b="0" i="0" u="none" strike="noStrike" cap="none" dirty="0" err="1">
                <a:solidFill>
                  <a:srgbClr val="000000"/>
                </a:solidFill>
                <a:effectLst/>
                <a:latin typeface="Arial"/>
                <a:ea typeface="Arial"/>
                <a:cs typeface="Arial"/>
                <a:sym typeface="Arial"/>
              </a:rPr>
              <a:t>Mowar</a:t>
            </a:r>
            <a:r>
              <a:rPr lang="en-GB" sz="1100" b="0" i="0" u="none" strike="noStrike" cap="none" dirty="0">
                <a:solidFill>
                  <a:srgbClr val="000000"/>
                </a:solidFill>
                <a:effectLst/>
                <a:latin typeface="Arial"/>
                <a:ea typeface="Arial"/>
                <a:cs typeface="Arial"/>
                <a:sym typeface="Arial"/>
              </a:rPr>
              <a:t>, 2022; Sarstedt et al., 2022; Roy, 2024).</a:t>
            </a:r>
          </a:p>
          <a:p>
            <a:pPr marL="0" lvl="0" indent="0" algn="l" rtl="0">
              <a:spcBef>
                <a:spcPts val="0"/>
              </a:spcBef>
              <a:spcAft>
                <a:spcPts val="0"/>
              </a:spcAft>
              <a:buNone/>
            </a:pPr>
            <a:endParaRPr dirty="0"/>
          </a:p>
        </p:txBody>
      </p:sp>
      <p:sp>
        <p:nvSpPr>
          <p:cNvPr id="249" name="Google Shape;249;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55089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Comparison of Interview Methods</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face-to-face interviews present a greater chance of personal interaction, minimal chances of observing non verbal communication and greater relationship building. Nevertheless, they are more costly and have difficulties with scheduling (Sheridan, 2024).</a:t>
            </a:r>
          </a:p>
          <a:p>
            <a:r>
              <a:rPr lang="en-GB" sz="1100" b="0" i="0" u="none" strike="noStrike" cap="none" dirty="0">
                <a:solidFill>
                  <a:srgbClr val="000000"/>
                </a:solidFill>
                <a:effectLst/>
                <a:latin typeface="Arial"/>
                <a:ea typeface="Arial"/>
                <a:cs typeface="Arial"/>
                <a:sym typeface="Arial"/>
              </a:rPr>
              <a:t>The virtual interviews are flexible, less expensive in terms of traveling and faster in recruiting people. They come in handy especially when hiring geographically diversified applicants. Nevertheless, candidate assessment may be influenced by technical problems and a lack of interpersonal interaction. Tesco needs to have a hybrid model; first screening should be done through virtual interviews and final-stage analysis conducted through face-to-face interviews. This approach provides efficiency, affordability, and quality of recruits (Ritter and Pedersen, 2020).</a:t>
            </a:r>
          </a:p>
          <a:p>
            <a:pPr marL="0" lvl="0" indent="0" algn="l" rtl="0">
              <a:spcBef>
                <a:spcPts val="0"/>
              </a:spcBef>
              <a:spcAft>
                <a:spcPts val="0"/>
              </a:spcAft>
              <a:buNone/>
            </a:pPr>
            <a:endParaRPr dirty="0"/>
          </a:p>
        </p:txBody>
      </p:sp>
      <p:sp>
        <p:nvSpPr>
          <p:cNvPr id="265" name="Google Shape;26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942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Conclusion and Recommendations</a:t>
            </a:r>
            <a:endParaRPr lang="en-GB" sz="1100" b="0" i="0" u="none" strike="noStrike" cap="none" dirty="0">
              <a:solidFill>
                <a:srgbClr val="000000"/>
              </a:solidFill>
              <a:effectLst/>
              <a:latin typeface="Arial"/>
              <a:ea typeface="Arial"/>
              <a:cs typeface="Arial"/>
              <a:sym typeface="Arial"/>
            </a:endParaRPr>
          </a:p>
          <a:p>
            <a:r>
              <a:rPr lang="en-GB" sz="1100" b="0" i="0" u="none" strike="noStrike" cap="none" dirty="0">
                <a:solidFill>
                  <a:srgbClr val="000000"/>
                </a:solidFill>
                <a:effectLst/>
                <a:latin typeface="Arial"/>
                <a:ea typeface="Arial"/>
                <a:cs typeface="Arial"/>
                <a:sym typeface="Arial"/>
              </a:rPr>
              <a:t>The digital transformation of Tesco needs the recruitment of professionals that can contribute to organisational change by providing the essential skills. The good recruitment process starts with job analysis, job descriptions, person specifications and focused advertising. Structured, behavioural, and panel interviews are effective ways of determining candidate suitability.</a:t>
            </a:r>
          </a:p>
          <a:p>
            <a:r>
              <a:rPr lang="en-GB" sz="1100" b="0" i="0" u="none" strike="noStrike" cap="none" dirty="0">
                <a:solidFill>
                  <a:srgbClr val="000000"/>
                </a:solidFill>
                <a:effectLst/>
                <a:latin typeface="Arial"/>
                <a:ea typeface="Arial"/>
                <a:cs typeface="Arial"/>
                <a:sym typeface="Arial"/>
              </a:rPr>
              <a:t>Selection accuracy is enhanced by using appropriate questioning techniques such as behavioural, situational, competency-based, probing and Socratic questions. The most flexible and effective one is hybrid interview model which involves virtual and face to face. Strategic recruitment practices will help Tesco to attract the talent needed to succeed in long-term transformations and stay ahead of the competition (Aaker and Moorman, 2023; Roy, 2024).</a:t>
            </a:r>
          </a:p>
          <a:p>
            <a:pPr marL="0" lvl="0" indent="0" algn="l" rtl="0">
              <a:spcBef>
                <a:spcPts val="0"/>
              </a:spcBef>
              <a:spcAft>
                <a:spcPts val="0"/>
              </a:spcAft>
              <a:buNone/>
            </a:pPr>
            <a:endParaRPr dirty="0"/>
          </a:p>
        </p:txBody>
      </p:sp>
      <p:sp>
        <p:nvSpPr>
          <p:cNvPr id="277" name="Google Shape;27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6007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0" name="Google Shape;29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93250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40.png"/><Relationship Id="rId5" Type="http://schemas.openxmlformats.org/officeDocument/2006/relationships/image" Target="../media/image36.png"/><Relationship Id="rId4" Type="http://schemas.openxmlformats.org/officeDocument/2006/relationships/image" Target="../media/image35.png"/></Relationships>
</file>

<file path=ppt/slides/_rels/slide1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hyperlink" Target="https://www.latterly.org/tesco-marketing-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51429"/>
        </a:solidFill>
        <a:effectLst/>
      </p:bgPr>
    </p:bg>
    <p:spTree>
      <p:nvGrpSpPr>
        <p:cNvPr id="1" name="Shape 83"/>
        <p:cNvGrpSpPr/>
        <p:nvPr/>
      </p:nvGrpSpPr>
      <p:grpSpPr>
        <a:xfrm>
          <a:off x="0" y="0"/>
          <a:ext cx="0" cy="0"/>
          <a:chOff x="0" y="0"/>
          <a:chExt cx="0" cy="0"/>
        </a:xfrm>
      </p:grpSpPr>
      <p:pic>
        <p:nvPicPr>
          <p:cNvPr id="84" name="Google Shape;84;p13"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85" name="Google Shape;85;p13" descr="image.png"/>
          <p:cNvPicPr preferRelativeResize="0"/>
          <p:nvPr/>
        </p:nvPicPr>
        <p:blipFill rotWithShape="1">
          <a:blip r:embed="rId4">
            <a:alphaModFix/>
          </a:blip>
          <a:srcRect/>
          <a:stretch/>
        </p:blipFill>
        <p:spPr>
          <a:xfrm>
            <a:off x="1333500" y="3477071"/>
            <a:ext cx="9525000" cy="1143000"/>
          </a:xfrm>
          <a:prstGeom prst="rect">
            <a:avLst/>
          </a:prstGeom>
          <a:noFill/>
          <a:ln>
            <a:noFill/>
          </a:ln>
        </p:spPr>
      </p:pic>
      <p:sp>
        <p:nvSpPr>
          <p:cNvPr id="86" name="Google Shape;86;p13"/>
          <p:cNvSpPr txBox="1"/>
          <p:nvPr/>
        </p:nvSpPr>
        <p:spPr>
          <a:xfrm>
            <a:off x="934601" y="561260"/>
            <a:ext cx="10001250" cy="1007566"/>
          </a:xfrm>
          <a:prstGeom prst="rect">
            <a:avLst/>
          </a:prstGeom>
          <a:noFill/>
          <a:ln>
            <a:noFill/>
          </a:ln>
        </p:spPr>
        <p:txBody>
          <a:bodyPr spcFirstLastPara="1" wrap="square" lIns="0" tIns="0" rIns="0" bIns="0" anchor="t" anchorCtr="0">
            <a:spAutoFit/>
          </a:bodyPr>
          <a:lstStyle/>
          <a:p>
            <a:pPr marL="0" marR="0" lvl="0" indent="0" algn="ctr" rtl="0">
              <a:lnSpc>
                <a:spcPct val="114985"/>
              </a:lnSpc>
              <a:spcBef>
                <a:spcPts val="0"/>
              </a:spcBef>
              <a:spcAft>
                <a:spcPts val="0"/>
              </a:spcAft>
              <a:buNone/>
            </a:pPr>
            <a:r>
              <a:rPr lang="en-US" sz="3450" b="1" i="0" u="none" strike="noStrike" cap="none" dirty="0">
                <a:solidFill>
                  <a:srgbClr val="FFFFFF"/>
                </a:solidFill>
                <a:latin typeface="Poppins"/>
                <a:ea typeface="Poppins"/>
                <a:cs typeface="Poppins"/>
                <a:sym typeface="Poppins"/>
              </a:rPr>
              <a:t>Recruitment &amp; Selection During</a:t>
            </a:r>
            <a:r>
              <a:rPr lang="en-US" sz="1800" b="0" i="0" u="none" strike="noStrike" cap="none" dirty="0">
                <a:solidFill>
                  <a:schemeClr val="dk1"/>
                </a:solidFill>
                <a:latin typeface="Calibri"/>
                <a:ea typeface="Calibri"/>
                <a:cs typeface="Calibri"/>
                <a:sym typeface="Calibri"/>
              </a:rPr>
              <a:t/>
            </a:r>
            <a:br>
              <a:rPr lang="en-US" sz="1800" b="0" i="0" u="none" strike="noStrike" cap="none" dirty="0">
                <a:solidFill>
                  <a:schemeClr val="dk1"/>
                </a:solidFill>
                <a:latin typeface="Calibri"/>
                <a:ea typeface="Calibri"/>
                <a:cs typeface="Calibri"/>
                <a:sym typeface="Calibri"/>
              </a:rPr>
            </a:br>
            <a:r>
              <a:rPr lang="en-US" sz="3450" b="1" i="0" u="none" strike="noStrike" cap="none" dirty="0" err="1">
                <a:solidFill>
                  <a:srgbClr val="E31B23"/>
                </a:solidFill>
                <a:latin typeface="Poppins"/>
                <a:ea typeface="Poppins"/>
                <a:cs typeface="Poppins"/>
                <a:sym typeface="Poppins"/>
              </a:rPr>
              <a:t>Organisational</a:t>
            </a:r>
            <a:r>
              <a:rPr lang="en-US" sz="3450" b="1" i="0" u="none" strike="noStrike" cap="none" dirty="0">
                <a:solidFill>
                  <a:srgbClr val="E31B23"/>
                </a:solidFill>
                <a:latin typeface="Poppins"/>
                <a:ea typeface="Poppins"/>
                <a:cs typeface="Poppins"/>
                <a:sym typeface="Poppins"/>
              </a:rPr>
              <a:t> Transformation</a:t>
            </a:r>
            <a:r>
              <a:rPr lang="en-US" sz="3450" b="1" i="0" u="none" strike="noStrike" cap="none" dirty="0">
                <a:solidFill>
                  <a:srgbClr val="FFFFFF"/>
                </a:solidFill>
                <a:latin typeface="Poppins"/>
                <a:ea typeface="Poppins"/>
                <a:cs typeface="Poppins"/>
                <a:sym typeface="Poppins"/>
              </a:rPr>
              <a:t>: Tesco Plc</a:t>
            </a:r>
            <a:endParaRPr dirty="0"/>
          </a:p>
        </p:txBody>
      </p:sp>
      <p:sp>
        <p:nvSpPr>
          <p:cNvPr id="87" name="Google Shape;87;p13"/>
          <p:cNvSpPr txBox="1"/>
          <p:nvPr/>
        </p:nvSpPr>
        <p:spPr>
          <a:xfrm>
            <a:off x="1333500" y="2097240"/>
            <a:ext cx="9525000" cy="590550"/>
          </a:xfrm>
          <a:prstGeom prst="rect">
            <a:avLst/>
          </a:prstGeom>
          <a:noFill/>
          <a:ln>
            <a:noFill/>
          </a:ln>
        </p:spPr>
        <p:txBody>
          <a:bodyPr spcFirstLastPara="1" wrap="square" lIns="0" tIns="0" rIns="0" bIns="0" anchor="t" anchorCtr="0">
            <a:spAutoFit/>
          </a:bodyPr>
          <a:lstStyle/>
          <a:p>
            <a:pPr marL="0" marR="0" lvl="0" indent="0" algn="ctr" rtl="0">
              <a:lnSpc>
                <a:spcPct val="155000"/>
              </a:lnSpc>
              <a:spcBef>
                <a:spcPts val="0"/>
              </a:spcBef>
              <a:spcAft>
                <a:spcPts val="0"/>
              </a:spcAft>
              <a:buNone/>
            </a:pPr>
            <a:r>
              <a:rPr lang="en-US" sz="1500" b="0" i="0" u="none" strike="noStrike" cap="none" dirty="0">
                <a:solidFill>
                  <a:srgbClr val="CBD5E1"/>
                </a:solidFill>
                <a:latin typeface="Lato"/>
                <a:ea typeface="Lato"/>
                <a:cs typeface="Lato"/>
                <a:sym typeface="Lato"/>
              </a:rPr>
              <a:t>Effective recruitment is critical to ensure the </a:t>
            </a:r>
            <a:r>
              <a:rPr lang="en-US" sz="1500" b="0" i="0" u="none" strike="noStrike" cap="none" dirty="0" err="1">
                <a:solidFill>
                  <a:srgbClr val="CBD5E1"/>
                </a:solidFill>
                <a:latin typeface="Lato"/>
                <a:ea typeface="Lato"/>
                <a:cs typeface="Lato"/>
                <a:sym typeface="Lato"/>
              </a:rPr>
              <a:t>organisation</a:t>
            </a:r>
            <a:r>
              <a:rPr lang="en-US" sz="1500" b="0" i="0" u="none" strike="noStrike" cap="none" dirty="0">
                <a:solidFill>
                  <a:srgbClr val="CBD5E1"/>
                </a:solidFill>
                <a:latin typeface="Lato"/>
                <a:ea typeface="Lato"/>
                <a:cs typeface="Lato"/>
                <a:sym typeface="Lato"/>
              </a:rPr>
              <a:t> attracts employees capable of supporting transformation initiatives and achieving strategic objectives.</a:t>
            </a:r>
            <a:endParaRPr dirty="0"/>
          </a:p>
        </p:txBody>
      </p:sp>
      <p:sp>
        <p:nvSpPr>
          <p:cNvPr id="88" name="Google Shape;88;p13"/>
          <p:cNvSpPr txBox="1"/>
          <p:nvPr/>
        </p:nvSpPr>
        <p:spPr>
          <a:xfrm>
            <a:off x="1809750" y="5001071"/>
            <a:ext cx="8572500" cy="501848"/>
          </a:xfrm>
          <a:prstGeom prst="rect">
            <a:avLst/>
          </a:prstGeom>
          <a:noFill/>
          <a:ln>
            <a:noFill/>
          </a:ln>
        </p:spPr>
        <p:txBody>
          <a:bodyPr spcFirstLastPara="1" wrap="square" lIns="0" tIns="0" rIns="0" bIns="0" anchor="t" anchorCtr="0">
            <a:spAutoFit/>
          </a:bodyPr>
          <a:lstStyle/>
          <a:p>
            <a:pPr marL="0" marR="0" lvl="0" indent="0" algn="ctr" rtl="0">
              <a:lnSpc>
                <a:spcPct val="154980"/>
              </a:lnSpc>
              <a:spcBef>
                <a:spcPts val="0"/>
              </a:spcBef>
              <a:spcAft>
                <a:spcPts val="0"/>
              </a:spcAft>
              <a:buNone/>
            </a:pPr>
            <a:r>
              <a:rPr lang="en-US" sz="1275" b="0" i="1" u="none" strike="noStrike" cap="none">
                <a:solidFill>
                  <a:srgbClr val="CBD5E1"/>
                </a:solidFill>
                <a:latin typeface="Lato"/>
                <a:ea typeface="Lato"/>
                <a:cs typeface="Lato"/>
                <a:sym typeface="Lato"/>
              </a:rPr>
              <a:t>"Tesco Plc is currently experiencing significant digital transformation through investments in e-commerce, data analytics, automation, and customer-focused technologies (Chen, 2022; Roy, 2024)."</a:t>
            </a:r>
            <a:endParaRPr/>
          </a:p>
        </p:txBody>
      </p:sp>
      <p:sp>
        <p:nvSpPr>
          <p:cNvPr id="89" name="Google Shape;89;p13"/>
          <p:cNvSpPr txBox="1"/>
          <p:nvPr/>
        </p:nvSpPr>
        <p:spPr>
          <a:xfrm>
            <a:off x="1333500" y="3677096"/>
            <a:ext cx="3048000" cy="86562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125" b="1" i="0" u="none" strike="noStrike" cap="none" dirty="0">
                <a:solidFill>
                  <a:srgbClr val="FFFFFF"/>
                </a:solidFill>
                <a:latin typeface="Lato"/>
                <a:ea typeface="Lato"/>
                <a:cs typeface="Lato"/>
                <a:sym typeface="Lato"/>
              </a:rPr>
              <a:t>Course Details</a:t>
            </a:r>
            <a:r>
              <a:rPr lang="en-US" sz="1125" b="0" i="0" u="none" strike="noStrike" cap="none" dirty="0">
                <a:solidFill>
                  <a:srgbClr val="94A3B8"/>
                </a:solidFill>
                <a:latin typeface="Lato"/>
                <a:ea typeface="Lato"/>
                <a:cs typeface="Lato"/>
                <a:sym typeface="Lato"/>
              </a:rPr>
              <a:t> </a:t>
            </a:r>
            <a:endParaRPr lang="en-US" sz="1125" dirty="0">
              <a:solidFill>
                <a:srgbClr val="94A3B8"/>
              </a:solidFill>
              <a:latin typeface="Lato"/>
              <a:ea typeface="Lato"/>
              <a:cs typeface="Lato"/>
              <a:sym typeface="Lato"/>
            </a:endParaRPr>
          </a:p>
          <a:p>
            <a:pPr marL="0" marR="0" lvl="0" indent="0" algn="ctr" rtl="0">
              <a:spcBef>
                <a:spcPts val="0"/>
              </a:spcBef>
              <a:spcAft>
                <a:spcPts val="0"/>
              </a:spcAft>
              <a:buNone/>
            </a:pPr>
            <a:endParaRPr lang="en-US" sz="1125" b="0" i="0" u="none" strike="noStrike" cap="none" dirty="0">
              <a:solidFill>
                <a:srgbClr val="94A3B8"/>
              </a:solidFill>
              <a:latin typeface="Lato"/>
              <a:ea typeface="Lato"/>
              <a:cs typeface="Lato"/>
              <a:sym typeface="Lato"/>
            </a:endParaRPr>
          </a:p>
          <a:p>
            <a:pPr marL="0" marR="0" lvl="0" indent="0" algn="ctr" rtl="0">
              <a:spcBef>
                <a:spcPts val="0"/>
              </a:spcBef>
              <a:spcAft>
                <a:spcPts val="0"/>
              </a:spcAft>
              <a:buNone/>
            </a:pPr>
            <a:r>
              <a:rPr lang="en-US" sz="1125" b="0" i="0" u="none" strike="noStrike" cap="none" dirty="0">
                <a:solidFill>
                  <a:srgbClr val="94A3B8"/>
                </a:solidFill>
                <a:latin typeface="Lato"/>
                <a:ea typeface="Lato"/>
                <a:cs typeface="Lato"/>
                <a:sym typeface="Lato"/>
              </a:rPr>
              <a:t>Module: </a:t>
            </a:r>
            <a:r>
              <a:rPr lang="en-US" sz="1125" b="0" i="0" u="none" strike="noStrike" cap="none" dirty="0" err="1">
                <a:solidFill>
                  <a:srgbClr val="94A3B8"/>
                </a:solidFill>
                <a:latin typeface="Lato"/>
                <a:ea typeface="Lato"/>
                <a:cs typeface="Lato"/>
                <a:sym typeface="Lato"/>
              </a:rPr>
              <a:t>LCLM5002</a:t>
            </a:r>
            <a:endParaRPr lang="en-US" sz="1800" dirty="0">
              <a:solidFill>
                <a:schemeClr val="dk1"/>
              </a:solidFill>
              <a:latin typeface="Calibri"/>
              <a:ea typeface="Lato"/>
              <a:cs typeface="Calibri"/>
              <a:sym typeface="Calibri"/>
            </a:endParaRPr>
          </a:p>
          <a:p>
            <a:pPr marL="0" marR="0" lvl="0" indent="0" algn="ctr" rtl="0">
              <a:spcBef>
                <a:spcPts val="0"/>
              </a:spcBef>
              <a:spcAft>
                <a:spcPts val="0"/>
              </a:spcAft>
              <a:buNone/>
            </a:pPr>
            <a:r>
              <a:rPr lang="en-US" sz="1125" b="0" i="0" u="none" strike="noStrike" cap="none" dirty="0">
                <a:solidFill>
                  <a:srgbClr val="94A3B8"/>
                </a:solidFill>
                <a:latin typeface="Lato"/>
                <a:ea typeface="Lato"/>
                <a:cs typeface="Lato"/>
                <a:sym typeface="Lato"/>
              </a:rPr>
              <a:t>Assignment: Recruitment &amp; Selection Presentation</a:t>
            </a:r>
            <a:endParaRPr dirty="0"/>
          </a:p>
        </p:txBody>
      </p:sp>
      <p:sp>
        <p:nvSpPr>
          <p:cNvPr id="90" name="Google Shape;90;p13"/>
          <p:cNvSpPr txBox="1"/>
          <p:nvPr/>
        </p:nvSpPr>
        <p:spPr>
          <a:xfrm>
            <a:off x="4572000" y="3685387"/>
            <a:ext cx="3048000" cy="69249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125" b="1" i="0" u="none" strike="noStrike" cap="none" dirty="0">
                <a:solidFill>
                  <a:srgbClr val="FFFFFF"/>
                </a:solidFill>
                <a:latin typeface="Lato"/>
                <a:ea typeface="Lato"/>
                <a:cs typeface="Lato"/>
                <a:sym typeface="Lato"/>
              </a:rPr>
              <a:t>Target </a:t>
            </a:r>
            <a:r>
              <a:rPr lang="en-US" sz="1125" b="1" i="0" u="none" strike="noStrike" cap="none" dirty="0" err="1">
                <a:solidFill>
                  <a:srgbClr val="FFFFFF"/>
                </a:solidFill>
                <a:latin typeface="Lato"/>
                <a:ea typeface="Lato"/>
                <a:cs typeface="Lato"/>
                <a:sym typeface="Lato"/>
              </a:rPr>
              <a:t>Organisation</a:t>
            </a:r>
            <a:r>
              <a:rPr lang="en-US" sz="1125" b="0" i="0" u="none" strike="noStrike" cap="none" dirty="0">
                <a:solidFill>
                  <a:srgbClr val="94A3B8"/>
                </a:solidFill>
                <a:latin typeface="Lato"/>
                <a:ea typeface="Lato"/>
                <a:cs typeface="Lato"/>
                <a:sym typeface="Lato"/>
              </a:rPr>
              <a:t> </a:t>
            </a:r>
            <a:endParaRPr lang="en-US" sz="1125" dirty="0">
              <a:solidFill>
                <a:srgbClr val="94A3B8"/>
              </a:solidFill>
              <a:latin typeface="Lato"/>
              <a:ea typeface="Lato"/>
              <a:cs typeface="Lato"/>
              <a:sym typeface="Lato"/>
            </a:endParaRPr>
          </a:p>
          <a:p>
            <a:pPr marL="0" marR="0" lvl="0" indent="0" algn="ctr" rtl="0">
              <a:spcBef>
                <a:spcPts val="0"/>
              </a:spcBef>
              <a:spcAft>
                <a:spcPts val="0"/>
              </a:spcAft>
              <a:buNone/>
            </a:pPr>
            <a:endParaRPr lang="en-US" sz="1125" b="0" i="0" u="none" strike="noStrike" cap="none" dirty="0">
              <a:solidFill>
                <a:srgbClr val="94A3B8"/>
              </a:solidFill>
              <a:latin typeface="Lato"/>
              <a:ea typeface="Lato"/>
              <a:cs typeface="Lato"/>
              <a:sym typeface="Lato"/>
            </a:endParaRPr>
          </a:p>
          <a:p>
            <a:pPr marL="0" marR="0" lvl="0" indent="0" algn="ctr" rtl="0">
              <a:spcBef>
                <a:spcPts val="0"/>
              </a:spcBef>
              <a:spcAft>
                <a:spcPts val="0"/>
              </a:spcAft>
              <a:buNone/>
            </a:pPr>
            <a:r>
              <a:rPr lang="en-US" sz="1125" b="0" i="0" u="none" strike="noStrike" cap="none" dirty="0">
                <a:solidFill>
                  <a:srgbClr val="94A3B8"/>
                </a:solidFill>
                <a:latin typeface="Lato"/>
                <a:ea typeface="Lato"/>
                <a:cs typeface="Lato"/>
                <a:sym typeface="Lato"/>
              </a:rPr>
              <a:t>Company: Tesco Plc</a:t>
            </a:r>
            <a:r>
              <a:rPr lang="en-US" sz="1800" b="0" i="0" u="none" strike="noStrike" cap="none" dirty="0">
                <a:solidFill>
                  <a:schemeClr val="dk1"/>
                </a:solidFill>
                <a:latin typeface="Calibri"/>
                <a:ea typeface="Calibri"/>
                <a:cs typeface="Calibri"/>
                <a:sym typeface="Calibri"/>
              </a:rPr>
              <a:t/>
            </a:r>
            <a:br>
              <a:rPr lang="en-US" sz="1800" b="0" i="0" u="none" strike="noStrike" cap="none" dirty="0">
                <a:solidFill>
                  <a:schemeClr val="dk1"/>
                </a:solidFill>
                <a:latin typeface="Calibri"/>
                <a:ea typeface="Calibri"/>
                <a:cs typeface="Calibri"/>
                <a:sym typeface="Calibri"/>
              </a:rPr>
            </a:br>
            <a:r>
              <a:rPr lang="en-US" sz="1125" b="0" i="0" u="none" strike="noStrike" cap="none" dirty="0">
                <a:solidFill>
                  <a:srgbClr val="94A3B8"/>
                </a:solidFill>
                <a:latin typeface="Lato"/>
                <a:ea typeface="Lato"/>
                <a:cs typeface="Lato"/>
                <a:sym typeface="Lato"/>
              </a:rPr>
              <a:t> Focus: Digital Transformation</a:t>
            </a:r>
            <a:endParaRPr dirty="0"/>
          </a:p>
        </p:txBody>
      </p:sp>
      <p:sp>
        <p:nvSpPr>
          <p:cNvPr id="91" name="Google Shape;91;p13"/>
          <p:cNvSpPr txBox="1"/>
          <p:nvPr/>
        </p:nvSpPr>
        <p:spPr>
          <a:xfrm>
            <a:off x="7810500" y="3677096"/>
            <a:ext cx="3048000" cy="865622"/>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125" b="1" i="0" u="none" strike="noStrike" cap="none" dirty="0">
                <a:solidFill>
                  <a:srgbClr val="FFFFFF"/>
                </a:solidFill>
                <a:latin typeface="Lato"/>
                <a:ea typeface="Lato"/>
                <a:cs typeface="Lato"/>
                <a:sym typeface="Lato"/>
              </a:rPr>
              <a:t>Academic Details</a:t>
            </a:r>
            <a:endParaRPr lang="en-US" sz="1125" dirty="0">
              <a:solidFill>
                <a:srgbClr val="94A3B8"/>
              </a:solidFill>
              <a:latin typeface="Lato"/>
              <a:ea typeface="Lato"/>
              <a:cs typeface="Lato"/>
              <a:sym typeface="Lato"/>
            </a:endParaRPr>
          </a:p>
          <a:p>
            <a:pPr marL="0" marR="0" lvl="0" indent="0" algn="ctr" rtl="0">
              <a:spcBef>
                <a:spcPts val="0"/>
              </a:spcBef>
              <a:spcAft>
                <a:spcPts val="0"/>
              </a:spcAft>
              <a:buNone/>
            </a:pPr>
            <a:endParaRPr lang="en-US" sz="1125" b="0" i="0" u="none" strike="noStrike" cap="none" dirty="0">
              <a:solidFill>
                <a:srgbClr val="94A3B8"/>
              </a:solidFill>
              <a:latin typeface="Lato"/>
              <a:ea typeface="Lato"/>
              <a:cs typeface="Lato"/>
              <a:sym typeface="Lato"/>
            </a:endParaRPr>
          </a:p>
          <a:p>
            <a:pPr lvl="0" algn="ctr"/>
            <a:r>
              <a:rPr lang="en-US" sz="1125" dirty="0">
                <a:solidFill>
                  <a:srgbClr val="94A3B8"/>
                </a:solidFill>
                <a:latin typeface="Lato"/>
                <a:ea typeface="Lato"/>
                <a:cs typeface="Lato"/>
                <a:sym typeface="Lato"/>
              </a:rPr>
              <a:t>Name: Olivier </a:t>
            </a:r>
            <a:r>
              <a:rPr lang="en-US" sz="1125" dirty="0" err="1">
                <a:solidFill>
                  <a:srgbClr val="94A3B8"/>
                </a:solidFill>
                <a:latin typeface="Lato"/>
                <a:ea typeface="Lato"/>
                <a:cs typeface="Lato"/>
                <a:sym typeface="Lato"/>
              </a:rPr>
              <a:t>Degri</a:t>
            </a:r>
            <a:r>
              <a:rPr lang="en-US" sz="1125" dirty="0">
                <a:solidFill>
                  <a:srgbClr val="94A3B8"/>
                </a:solidFill>
                <a:latin typeface="Lato"/>
                <a:ea typeface="Lato"/>
                <a:cs typeface="Lato"/>
                <a:sym typeface="Calibri"/>
              </a:rPr>
              <a:t/>
            </a:r>
            <a:br>
              <a:rPr lang="en-US" sz="1125" dirty="0">
                <a:solidFill>
                  <a:srgbClr val="94A3B8"/>
                </a:solidFill>
                <a:latin typeface="Lato"/>
                <a:ea typeface="Lato"/>
                <a:cs typeface="Lato"/>
                <a:sym typeface="Calibri"/>
              </a:rPr>
            </a:br>
            <a:r>
              <a:rPr lang="en-US" sz="1125" dirty="0">
                <a:solidFill>
                  <a:srgbClr val="94A3B8"/>
                </a:solidFill>
                <a:latin typeface="Lato"/>
                <a:ea typeface="Lato"/>
                <a:cs typeface="Lato"/>
                <a:sym typeface="Calibri"/>
              </a:rPr>
              <a:t>S</a:t>
            </a:r>
            <a:r>
              <a:rPr lang="en-US" sz="1125" dirty="0" smtClean="0">
                <a:solidFill>
                  <a:srgbClr val="94A3B8"/>
                </a:solidFill>
                <a:latin typeface="Lato"/>
                <a:ea typeface="Lato"/>
                <a:cs typeface="Lato"/>
                <a:sym typeface="Calibri"/>
              </a:rPr>
              <a:t>tudent Number: </a:t>
            </a:r>
            <a:r>
              <a:rPr lang="en-US" sz="1125" dirty="0" smtClean="0">
                <a:solidFill>
                  <a:srgbClr val="94A3B8"/>
                </a:solidFill>
                <a:latin typeface="Lato"/>
                <a:ea typeface="Lato"/>
                <a:cs typeface="Lato"/>
                <a:sym typeface="Lato"/>
              </a:rPr>
              <a:t>2442935</a:t>
            </a:r>
            <a:endParaRPr lang="en-US" sz="1125" dirty="0">
              <a:solidFill>
                <a:srgbClr val="94A3B8"/>
              </a:solidFill>
              <a:latin typeface="Lato"/>
              <a:ea typeface="Lato"/>
              <a:cs typeface="Lato"/>
              <a:sym typeface="Lato"/>
            </a:endParaRPr>
          </a:p>
          <a:p>
            <a:pPr lvl="0" algn="ctr"/>
            <a:r>
              <a:rPr lang="en-GB" sz="1125" dirty="0">
                <a:solidFill>
                  <a:srgbClr val="94A3B8"/>
                </a:solidFill>
                <a:latin typeface="Lato"/>
                <a:ea typeface="Lato"/>
                <a:cs typeface="Lato"/>
              </a:rPr>
              <a:t>L</a:t>
            </a:r>
            <a:r>
              <a:rPr lang="en-GB" sz="1125" dirty="0">
                <a:solidFill>
                  <a:srgbClr val="94A3B8"/>
                </a:solidFill>
                <a:latin typeface="Lato"/>
                <a:ea typeface="Lato"/>
                <a:cs typeface="Lato"/>
              </a:rPr>
              <a:t>ecturer</a:t>
            </a:r>
            <a:r>
              <a:rPr lang="en-GB" sz="1125" dirty="0">
                <a:solidFill>
                  <a:srgbClr val="94A3B8"/>
                </a:solidFill>
                <a:latin typeface="Lato"/>
                <a:ea typeface="Lato"/>
                <a:cs typeface="Lato"/>
              </a:rPr>
              <a:t>: MUBASHIR QURASHI</a:t>
            </a:r>
            <a:endParaRPr sz="1125" dirty="0">
              <a:solidFill>
                <a:srgbClr val="94A3B8"/>
              </a:solidFill>
              <a:latin typeface="Lato"/>
              <a:ea typeface="Lato"/>
              <a:cs typeface="La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F5F9"/>
        </a:solidFill>
        <a:effectLst/>
      </p:bgPr>
    </p:bg>
    <p:spTree>
      <p:nvGrpSpPr>
        <p:cNvPr id="1" name="Shape 95"/>
        <p:cNvGrpSpPr/>
        <p:nvPr/>
      </p:nvGrpSpPr>
      <p:grpSpPr>
        <a:xfrm>
          <a:off x="0" y="0"/>
          <a:ext cx="0" cy="0"/>
          <a:chOff x="0" y="0"/>
          <a:chExt cx="0" cy="0"/>
        </a:xfrm>
      </p:grpSpPr>
      <p:pic>
        <p:nvPicPr>
          <p:cNvPr id="96" name="Google Shape;96;p14"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97" name="Google Shape;97;p14" descr="image.png"/>
          <p:cNvPicPr preferRelativeResize="0"/>
          <p:nvPr/>
        </p:nvPicPr>
        <p:blipFill rotWithShape="1">
          <a:blip r:embed="rId4">
            <a:alphaModFix/>
          </a:blip>
          <a:srcRect/>
          <a:stretch/>
        </p:blipFill>
        <p:spPr>
          <a:xfrm>
            <a:off x="762000" y="5781675"/>
            <a:ext cx="10668000" cy="504825"/>
          </a:xfrm>
          <a:prstGeom prst="rect">
            <a:avLst/>
          </a:prstGeom>
          <a:noFill/>
          <a:ln>
            <a:noFill/>
          </a:ln>
        </p:spPr>
      </p:pic>
      <p:pic>
        <p:nvPicPr>
          <p:cNvPr id="98" name="Google Shape;98;p14" descr="image.png"/>
          <p:cNvPicPr preferRelativeResize="0"/>
          <p:nvPr/>
        </p:nvPicPr>
        <p:blipFill rotWithShape="1">
          <a:blip r:embed="rId5">
            <a:alphaModFix/>
          </a:blip>
          <a:srcRect/>
          <a:stretch/>
        </p:blipFill>
        <p:spPr>
          <a:xfrm>
            <a:off x="762000" y="1462980"/>
            <a:ext cx="5143500" cy="3064371"/>
          </a:xfrm>
          <a:prstGeom prst="rect">
            <a:avLst/>
          </a:prstGeom>
          <a:noFill/>
          <a:ln>
            <a:noFill/>
          </a:ln>
        </p:spPr>
      </p:pic>
      <p:pic>
        <p:nvPicPr>
          <p:cNvPr id="99" name="Google Shape;99;p14" descr="image.png"/>
          <p:cNvPicPr preferRelativeResize="0"/>
          <p:nvPr/>
        </p:nvPicPr>
        <p:blipFill rotWithShape="1">
          <a:blip r:embed="rId6">
            <a:alphaModFix/>
          </a:blip>
          <a:srcRect/>
          <a:stretch/>
        </p:blipFill>
        <p:spPr>
          <a:xfrm>
            <a:off x="6286500" y="1462980"/>
            <a:ext cx="5143500" cy="3064371"/>
          </a:xfrm>
          <a:prstGeom prst="rect">
            <a:avLst/>
          </a:prstGeom>
          <a:noFill/>
          <a:ln>
            <a:noFill/>
          </a:ln>
        </p:spPr>
      </p:pic>
      <p:sp>
        <p:nvSpPr>
          <p:cNvPr id="100" name="Google Shape;100;p14"/>
          <p:cNvSpPr txBox="1"/>
          <p:nvPr/>
        </p:nvSpPr>
        <p:spPr>
          <a:xfrm>
            <a:off x="1381125" y="1758255"/>
            <a:ext cx="4440555" cy="333375"/>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650" b="0" i="0" u="none" strike="noStrike" cap="none">
                <a:solidFill>
                  <a:srgbClr val="005088"/>
                </a:solidFill>
                <a:latin typeface="Poppins SemiBold"/>
                <a:ea typeface="Poppins SemiBold"/>
                <a:cs typeface="Poppins SemiBold"/>
                <a:sym typeface="Poppins SemiBold"/>
              </a:rPr>
              <a:t>Strategic Context</a:t>
            </a:r>
            <a:endParaRPr/>
          </a:p>
        </p:txBody>
      </p:sp>
      <p:sp>
        <p:nvSpPr>
          <p:cNvPr id="101" name="Google Shape;101;p14"/>
          <p:cNvSpPr/>
          <p:nvPr/>
        </p:nvSpPr>
        <p:spPr>
          <a:xfrm>
            <a:off x="1057275" y="2186880"/>
            <a:ext cx="4552950" cy="19050"/>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02" name="Google Shape;102;p14"/>
          <p:cNvSpPr txBox="1"/>
          <p:nvPr/>
        </p:nvSpPr>
        <p:spPr>
          <a:xfrm>
            <a:off x="6877050" y="1758255"/>
            <a:ext cx="4470558" cy="333375"/>
          </a:xfrm>
          <a:prstGeom prst="rect">
            <a:avLst/>
          </a:prstGeom>
          <a:noFill/>
          <a:ln>
            <a:noFill/>
          </a:ln>
        </p:spPr>
        <p:txBody>
          <a:bodyPr spcFirstLastPara="1" wrap="square" lIns="0" tIns="0" rIns="0" bIns="0" anchor="ctr" anchorCtr="0">
            <a:spAutoFit/>
          </a:bodyPr>
          <a:lstStyle/>
          <a:p>
            <a:pPr marL="0" marR="0" lvl="0" indent="0" algn="l" rtl="0">
              <a:spcBef>
                <a:spcPts val="0"/>
              </a:spcBef>
              <a:spcAft>
                <a:spcPts val="0"/>
              </a:spcAft>
              <a:buNone/>
            </a:pPr>
            <a:r>
              <a:rPr lang="en-US" sz="1650" b="0" i="0" u="none" strike="noStrike" cap="none">
                <a:solidFill>
                  <a:srgbClr val="005088"/>
                </a:solidFill>
                <a:latin typeface="Poppins SemiBold"/>
                <a:ea typeface="Poppins SemiBold"/>
                <a:cs typeface="Poppins SemiBold"/>
                <a:sym typeface="Poppins SemiBold"/>
              </a:rPr>
              <a:t>Selection &amp; Methods</a:t>
            </a:r>
            <a:endParaRPr/>
          </a:p>
        </p:txBody>
      </p:sp>
      <p:sp>
        <p:nvSpPr>
          <p:cNvPr id="103" name="Google Shape;103;p14"/>
          <p:cNvSpPr/>
          <p:nvPr/>
        </p:nvSpPr>
        <p:spPr>
          <a:xfrm>
            <a:off x="6581775" y="2186880"/>
            <a:ext cx="4552950" cy="19050"/>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104" name="Google Shape;104;p14" descr="image.png"/>
          <p:cNvPicPr preferRelativeResize="0"/>
          <p:nvPr/>
        </p:nvPicPr>
        <p:blipFill rotWithShape="1">
          <a:blip r:embed="rId7">
            <a:alphaModFix/>
          </a:blip>
          <a:srcRect/>
          <a:stretch/>
        </p:blipFill>
        <p:spPr>
          <a:xfrm>
            <a:off x="1057275" y="1810642"/>
            <a:ext cx="209550" cy="209550"/>
          </a:xfrm>
          <a:prstGeom prst="rect">
            <a:avLst/>
          </a:prstGeom>
          <a:noFill/>
          <a:ln>
            <a:noFill/>
          </a:ln>
        </p:spPr>
      </p:pic>
      <p:sp>
        <p:nvSpPr>
          <p:cNvPr id="105" name="Google Shape;105;p14"/>
          <p:cNvSpPr txBox="1"/>
          <p:nvPr/>
        </p:nvSpPr>
        <p:spPr>
          <a:xfrm>
            <a:off x="1057275" y="2501205"/>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Tesco Plc &amp; Transformation</a:t>
            </a:r>
            <a:endParaRPr/>
          </a:p>
        </p:txBody>
      </p:sp>
      <p:sp>
        <p:nvSpPr>
          <p:cNvPr id="106" name="Google Shape;106;p14"/>
          <p:cNvSpPr txBox="1"/>
          <p:nvPr/>
        </p:nvSpPr>
        <p:spPr>
          <a:xfrm>
            <a:off x="1057275" y="2847379"/>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Recruitment Process Overview</a:t>
            </a:r>
            <a:endParaRPr/>
          </a:p>
        </p:txBody>
      </p:sp>
      <p:sp>
        <p:nvSpPr>
          <p:cNvPr id="107" name="Google Shape;107;p14"/>
          <p:cNvSpPr txBox="1"/>
          <p:nvPr/>
        </p:nvSpPr>
        <p:spPr>
          <a:xfrm>
            <a:off x="1057275" y="3193553"/>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Job Analysis &amp; Sourcing Plan</a:t>
            </a:r>
            <a:endParaRPr/>
          </a:p>
        </p:txBody>
      </p:sp>
      <p:sp>
        <p:nvSpPr>
          <p:cNvPr id="108" name="Google Shape;108;p14"/>
          <p:cNvSpPr txBox="1"/>
          <p:nvPr/>
        </p:nvSpPr>
        <p:spPr>
          <a:xfrm>
            <a:off x="1057275" y="3539728"/>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Job Description &amp; Person Specification</a:t>
            </a:r>
            <a:endParaRPr/>
          </a:p>
        </p:txBody>
      </p:sp>
      <p:sp>
        <p:nvSpPr>
          <p:cNvPr id="109" name="Google Shape;109;p14"/>
          <p:cNvSpPr txBox="1"/>
          <p:nvPr/>
        </p:nvSpPr>
        <p:spPr>
          <a:xfrm>
            <a:off x="1057275" y="3885902"/>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Advertisement Platforms</a:t>
            </a:r>
            <a:endParaRPr/>
          </a:p>
        </p:txBody>
      </p:sp>
      <p:pic>
        <p:nvPicPr>
          <p:cNvPr id="110" name="Google Shape;110;p14" descr="image.png"/>
          <p:cNvPicPr preferRelativeResize="0"/>
          <p:nvPr/>
        </p:nvPicPr>
        <p:blipFill rotWithShape="1">
          <a:blip r:embed="rId8">
            <a:alphaModFix/>
          </a:blip>
          <a:srcRect/>
          <a:stretch/>
        </p:blipFill>
        <p:spPr>
          <a:xfrm>
            <a:off x="6581775" y="1810642"/>
            <a:ext cx="180975" cy="209550"/>
          </a:xfrm>
          <a:prstGeom prst="rect">
            <a:avLst/>
          </a:prstGeom>
          <a:noFill/>
          <a:ln>
            <a:noFill/>
          </a:ln>
        </p:spPr>
      </p:pic>
      <p:sp>
        <p:nvSpPr>
          <p:cNvPr id="111" name="Google Shape;111;p14"/>
          <p:cNvSpPr txBox="1"/>
          <p:nvPr/>
        </p:nvSpPr>
        <p:spPr>
          <a:xfrm>
            <a:off x="6581775" y="2501205"/>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Structured Interviews</a:t>
            </a:r>
            <a:endParaRPr/>
          </a:p>
        </p:txBody>
      </p:sp>
      <p:sp>
        <p:nvSpPr>
          <p:cNvPr id="112" name="Google Shape;112;p14"/>
          <p:cNvSpPr txBox="1"/>
          <p:nvPr/>
        </p:nvSpPr>
        <p:spPr>
          <a:xfrm>
            <a:off x="6581775" y="2847379"/>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Behavioural &amp; Panel Formats</a:t>
            </a:r>
            <a:endParaRPr/>
          </a:p>
        </p:txBody>
      </p:sp>
      <p:sp>
        <p:nvSpPr>
          <p:cNvPr id="113" name="Google Shape;113;p14"/>
          <p:cNvSpPr txBox="1"/>
          <p:nvPr/>
        </p:nvSpPr>
        <p:spPr>
          <a:xfrm>
            <a:off x="6581775" y="3193553"/>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Questioning Techniques</a:t>
            </a:r>
            <a:endParaRPr/>
          </a:p>
        </p:txBody>
      </p:sp>
      <p:sp>
        <p:nvSpPr>
          <p:cNvPr id="114" name="Google Shape;114;p14"/>
          <p:cNvSpPr txBox="1"/>
          <p:nvPr/>
        </p:nvSpPr>
        <p:spPr>
          <a:xfrm>
            <a:off x="6581775" y="3539728"/>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F2F vs Virtual Interviews</a:t>
            </a:r>
            <a:endParaRPr/>
          </a:p>
        </p:txBody>
      </p:sp>
      <p:sp>
        <p:nvSpPr>
          <p:cNvPr id="115" name="Google Shape;115;p14"/>
          <p:cNvSpPr txBox="1"/>
          <p:nvPr/>
        </p:nvSpPr>
        <p:spPr>
          <a:xfrm>
            <a:off x="6581775" y="3885902"/>
            <a:ext cx="4552950" cy="250924"/>
          </a:xfrm>
          <a:prstGeom prst="rect">
            <a:avLst/>
          </a:prstGeom>
          <a:noFill/>
          <a:ln>
            <a:noFill/>
          </a:ln>
        </p:spPr>
        <p:txBody>
          <a:bodyPr spcFirstLastPara="1" wrap="square" lIns="76200" tIns="0" rIns="0" bIns="0" anchor="t" anchorCtr="0">
            <a:spAutoFit/>
          </a:bodyPr>
          <a:lstStyle/>
          <a:p>
            <a:pPr marL="0" marR="0" lvl="0" indent="0" algn="l" rtl="0">
              <a:lnSpc>
                <a:spcPct val="154980"/>
              </a:lnSpc>
              <a:spcBef>
                <a:spcPts val="0"/>
              </a:spcBef>
              <a:spcAft>
                <a:spcPts val="0"/>
              </a:spcAft>
              <a:buNone/>
            </a:pPr>
            <a:r>
              <a:rPr lang="en-US" sz="1275" b="0" i="0" u="none" strike="noStrike" cap="none">
                <a:solidFill>
                  <a:srgbClr val="334155"/>
                </a:solidFill>
                <a:latin typeface="Lato"/>
                <a:ea typeface="Lato"/>
                <a:cs typeface="Lato"/>
                <a:sym typeface="Lato"/>
              </a:rPr>
              <a:t>Conclusion &amp; Key Recommendations</a:t>
            </a:r>
            <a:endParaRPr/>
          </a:p>
        </p:txBody>
      </p:sp>
      <p:pic>
        <p:nvPicPr>
          <p:cNvPr id="116" name="Google Shape;116;p14" descr="image.png"/>
          <p:cNvPicPr preferRelativeResize="0"/>
          <p:nvPr/>
        </p:nvPicPr>
        <p:blipFill rotWithShape="1">
          <a:blip r:embed="rId9">
            <a:alphaModFix/>
          </a:blip>
          <a:srcRect/>
          <a:stretch/>
        </p:blipFill>
        <p:spPr>
          <a:xfrm>
            <a:off x="1057275" y="2582167"/>
            <a:ext cx="76200" cy="123825"/>
          </a:xfrm>
          <a:prstGeom prst="rect">
            <a:avLst/>
          </a:prstGeom>
          <a:noFill/>
          <a:ln>
            <a:noFill/>
          </a:ln>
        </p:spPr>
      </p:pic>
      <p:pic>
        <p:nvPicPr>
          <p:cNvPr id="117" name="Google Shape;117;p14" descr="image.png"/>
          <p:cNvPicPr preferRelativeResize="0"/>
          <p:nvPr/>
        </p:nvPicPr>
        <p:blipFill rotWithShape="1">
          <a:blip r:embed="rId9">
            <a:alphaModFix/>
          </a:blip>
          <a:srcRect/>
          <a:stretch/>
        </p:blipFill>
        <p:spPr>
          <a:xfrm>
            <a:off x="1057275" y="2928342"/>
            <a:ext cx="76200" cy="123825"/>
          </a:xfrm>
          <a:prstGeom prst="rect">
            <a:avLst/>
          </a:prstGeom>
          <a:noFill/>
          <a:ln>
            <a:noFill/>
          </a:ln>
        </p:spPr>
      </p:pic>
      <p:pic>
        <p:nvPicPr>
          <p:cNvPr id="118" name="Google Shape;118;p14" descr="image.png"/>
          <p:cNvPicPr preferRelativeResize="0"/>
          <p:nvPr/>
        </p:nvPicPr>
        <p:blipFill rotWithShape="1">
          <a:blip r:embed="rId9">
            <a:alphaModFix/>
          </a:blip>
          <a:srcRect/>
          <a:stretch/>
        </p:blipFill>
        <p:spPr>
          <a:xfrm>
            <a:off x="1057275" y="3274516"/>
            <a:ext cx="76200" cy="123825"/>
          </a:xfrm>
          <a:prstGeom prst="rect">
            <a:avLst/>
          </a:prstGeom>
          <a:noFill/>
          <a:ln>
            <a:noFill/>
          </a:ln>
        </p:spPr>
      </p:pic>
      <p:pic>
        <p:nvPicPr>
          <p:cNvPr id="119" name="Google Shape;119;p14" descr="image.png"/>
          <p:cNvPicPr preferRelativeResize="0"/>
          <p:nvPr/>
        </p:nvPicPr>
        <p:blipFill rotWithShape="1">
          <a:blip r:embed="rId9">
            <a:alphaModFix/>
          </a:blip>
          <a:srcRect/>
          <a:stretch/>
        </p:blipFill>
        <p:spPr>
          <a:xfrm>
            <a:off x="1057275" y="3620690"/>
            <a:ext cx="76200" cy="123825"/>
          </a:xfrm>
          <a:prstGeom prst="rect">
            <a:avLst/>
          </a:prstGeom>
          <a:noFill/>
          <a:ln>
            <a:noFill/>
          </a:ln>
        </p:spPr>
      </p:pic>
      <p:pic>
        <p:nvPicPr>
          <p:cNvPr id="120" name="Google Shape;120;p14" descr="image.png"/>
          <p:cNvPicPr preferRelativeResize="0"/>
          <p:nvPr/>
        </p:nvPicPr>
        <p:blipFill rotWithShape="1">
          <a:blip r:embed="rId9">
            <a:alphaModFix/>
          </a:blip>
          <a:srcRect/>
          <a:stretch/>
        </p:blipFill>
        <p:spPr>
          <a:xfrm>
            <a:off x="1057275" y="3966864"/>
            <a:ext cx="76200" cy="123825"/>
          </a:xfrm>
          <a:prstGeom prst="rect">
            <a:avLst/>
          </a:prstGeom>
          <a:noFill/>
          <a:ln>
            <a:noFill/>
          </a:ln>
        </p:spPr>
      </p:pic>
      <p:pic>
        <p:nvPicPr>
          <p:cNvPr id="121" name="Google Shape;121;p14" descr="image.png"/>
          <p:cNvPicPr preferRelativeResize="0"/>
          <p:nvPr/>
        </p:nvPicPr>
        <p:blipFill rotWithShape="1">
          <a:blip r:embed="rId10">
            <a:alphaModFix/>
          </a:blip>
          <a:srcRect/>
          <a:stretch/>
        </p:blipFill>
        <p:spPr>
          <a:xfrm>
            <a:off x="6581775" y="2582167"/>
            <a:ext cx="76200" cy="123825"/>
          </a:xfrm>
          <a:prstGeom prst="rect">
            <a:avLst/>
          </a:prstGeom>
          <a:noFill/>
          <a:ln>
            <a:noFill/>
          </a:ln>
        </p:spPr>
      </p:pic>
      <p:pic>
        <p:nvPicPr>
          <p:cNvPr id="122" name="Google Shape;122;p14" descr="image.png"/>
          <p:cNvPicPr preferRelativeResize="0"/>
          <p:nvPr/>
        </p:nvPicPr>
        <p:blipFill rotWithShape="1">
          <a:blip r:embed="rId10">
            <a:alphaModFix/>
          </a:blip>
          <a:srcRect/>
          <a:stretch/>
        </p:blipFill>
        <p:spPr>
          <a:xfrm>
            <a:off x="6581775" y="2928342"/>
            <a:ext cx="76200" cy="123825"/>
          </a:xfrm>
          <a:prstGeom prst="rect">
            <a:avLst/>
          </a:prstGeom>
          <a:noFill/>
          <a:ln>
            <a:noFill/>
          </a:ln>
        </p:spPr>
      </p:pic>
      <p:pic>
        <p:nvPicPr>
          <p:cNvPr id="123" name="Google Shape;123;p14" descr="image.png"/>
          <p:cNvPicPr preferRelativeResize="0"/>
          <p:nvPr/>
        </p:nvPicPr>
        <p:blipFill rotWithShape="1">
          <a:blip r:embed="rId10">
            <a:alphaModFix/>
          </a:blip>
          <a:srcRect/>
          <a:stretch/>
        </p:blipFill>
        <p:spPr>
          <a:xfrm>
            <a:off x="6581775" y="3274516"/>
            <a:ext cx="76200" cy="123825"/>
          </a:xfrm>
          <a:prstGeom prst="rect">
            <a:avLst/>
          </a:prstGeom>
          <a:noFill/>
          <a:ln>
            <a:noFill/>
          </a:ln>
        </p:spPr>
      </p:pic>
      <p:pic>
        <p:nvPicPr>
          <p:cNvPr id="124" name="Google Shape;124;p14" descr="image.png"/>
          <p:cNvPicPr preferRelativeResize="0"/>
          <p:nvPr/>
        </p:nvPicPr>
        <p:blipFill rotWithShape="1">
          <a:blip r:embed="rId10">
            <a:alphaModFix/>
          </a:blip>
          <a:srcRect/>
          <a:stretch/>
        </p:blipFill>
        <p:spPr>
          <a:xfrm>
            <a:off x="6581775" y="3620690"/>
            <a:ext cx="76200" cy="123825"/>
          </a:xfrm>
          <a:prstGeom prst="rect">
            <a:avLst/>
          </a:prstGeom>
          <a:noFill/>
          <a:ln>
            <a:noFill/>
          </a:ln>
        </p:spPr>
      </p:pic>
      <p:pic>
        <p:nvPicPr>
          <p:cNvPr id="125" name="Google Shape;125;p14" descr="image.png"/>
          <p:cNvPicPr preferRelativeResize="0"/>
          <p:nvPr/>
        </p:nvPicPr>
        <p:blipFill rotWithShape="1">
          <a:blip r:embed="rId10">
            <a:alphaModFix/>
          </a:blip>
          <a:srcRect/>
          <a:stretch/>
        </p:blipFill>
        <p:spPr>
          <a:xfrm>
            <a:off x="6581775" y="3966864"/>
            <a:ext cx="76200" cy="123825"/>
          </a:xfrm>
          <a:prstGeom prst="rect">
            <a:avLst/>
          </a:prstGeom>
          <a:noFill/>
          <a:ln>
            <a:noFill/>
          </a:ln>
        </p:spPr>
      </p:pic>
      <p:sp>
        <p:nvSpPr>
          <p:cNvPr id="126" name="Google Shape;126;p14"/>
          <p:cNvSpPr txBox="1"/>
          <p:nvPr/>
        </p:nvSpPr>
        <p:spPr>
          <a:xfrm>
            <a:off x="762000" y="571500"/>
            <a:ext cx="11201400" cy="46285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0" i="0" u="none" strike="noStrike" cap="none">
                <a:solidFill>
                  <a:srgbClr val="0F172A"/>
                </a:solidFill>
                <a:latin typeface="Poppins SemiBold"/>
                <a:ea typeface="Poppins SemiBold"/>
                <a:cs typeface="Poppins SemiBold"/>
                <a:sym typeface="Poppins SemiBold"/>
              </a:rPr>
              <a:t>Contents</a:t>
            </a:r>
            <a:endParaRPr/>
          </a:p>
        </p:txBody>
      </p:sp>
      <p:sp>
        <p:nvSpPr>
          <p:cNvPr id="127" name="Google Shape;127;p14"/>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131"/>
        <p:cNvGrpSpPr/>
        <p:nvPr/>
      </p:nvGrpSpPr>
      <p:grpSpPr>
        <a:xfrm>
          <a:off x="0" y="0"/>
          <a:ext cx="0" cy="0"/>
          <a:chOff x="0" y="0"/>
          <a:chExt cx="0" cy="0"/>
        </a:xfrm>
      </p:grpSpPr>
      <p:pic>
        <p:nvPicPr>
          <p:cNvPr id="132" name="Google Shape;132;p15"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33" name="Google Shape;133;p15" descr="image.png"/>
          <p:cNvPicPr preferRelativeResize="0"/>
          <p:nvPr/>
        </p:nvPicPr>
        <p:blipFill rotWithShape="1">
          <a:blip r:embed="rId4">
            <a:alphaModFix/>
          </a:blip>
          <a:srcRect/>
          <a:stretch/>
        </p:blipFill>
        <p:spPr>
          <a:xfrm>
            <a:off x="762000" y="2064990"/>
            <a:ext cx="5143500" cy="3619500"/>
          </a:xfrm>
          <a:prstGeom prst="rect">
            <a:avLst/>
          </a:prstGeom>
          <a:noFill/>
          <a:ln>
            <a:noFill/>
          </a:ln>
        </p:spPr>
      </p:pic>
      <p:sp>
        <p:nvSpPr>
          <p:cNvPr id="134" name="Google Shape;134;p15"/>
          <p:cNvSpPr txBox="1"/>
          <p:nvPr/>
        </p:nvSpPr>
        <p:spPr>
          <a:xfrm>
            <a:off x="6286500" y="1905595"/>
            <a:ext cx="5400675" cy="276999"/>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800" b="0" i="0" u="none" strike="noStrike" cap="none">
                <a:solidFill>
                  <a:srgbClr val="003057"/>
                </a:solidFill>
                <a:latin typeface="Poppins SemiBold"/>
                <a:ea typeface="Poppins SemiBold"/>
                <a:cs typeface="Poppins SemiBold"/>
                <a:sym typeface="Poppins SemiBold"/>
              </a:rPr>
              <a:t>Introduction to Tesco Plc</a:t>
            </a:r>
            <a:endParaRPr/>
          </a:p>
        </p:txBody>
      </p:sp>
      <p:sp>
        <p:nvSpPr>
          <p:cNvPr id="135" name="Google Shape;135;p15"/>
          <p:cNvSpPr txBox="1"/>
          <p:nvPr/>
        </p:nvSpPr>
        <p:spPr>
          <a:xfrm>
            <a:off x="6286500" y="2353270"/>
            <a:ext cx="5143500" cy="1520609"/>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a:solidFill>
                  <a:srgbClr val="2C3E50"/>
                </a:solidFill>
                <a:latin typeface="Lato"/>
                <a:ea typeface="Lato"/>
                <a:cs typeface="Lato"/>
                <a:sym typeface="Lato"/>
              </a:rPr>
              <a:t>Tesco Plc is the UK's leading grocery retailer, operating supermarkets, convenience stores, and online shopping services. The company is currently undertaking a digital transformation aimed at improving customer experience, operational efficiency, and supply chain performance.</a:t>
            </a:r>
            <a:endParaRPr dirty="0"/>
          </a:p>
        </p:txBody>
      </p:sp>
      <p:sp>
        <p:nvSpPr>
          <p:cNvPr id="136" name="Google Shape;136;p15"/>
          <p:cNvSpPr txBox="1"/>
          <p:nvPr/>
        </p:nvSpPr>
        <p:spPr>
          <a:xfrm>
            <a:off x="6286500" y="3873879"/>
            <a:ext cx="5143500" cy="912366"/>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a:solidFill>
                  <a:srgbClr val="2C3E50"/>
                </a:solidFill>
                <a:latin typeface="Lato"/>
                <a:ea typeface="Lato"/>
                <a:cs typeface="Lato"/>
                <a:sym typeface="Lato"/>
              </a:rPr>
              <a:t>This transformation includes investment in automation, artificial intelligence, digital platforms, and data-driven decision-making (Meng, 2024; Roy, 2024).</a:t>
            </a:r>
            <a:endParaRPr dirty="0"/>
          </a:p>
        </p:txBody>
      </p:sp>
      <p:sp>
        <p:nvSpPr>
          <p:cNvPr id="137" name="Google Shape;137;p15"/>
          <p:cNvSpPr txBox="1"/>
          <p:nvPr/>
        </p:nvSpPr>
        <p:spPr>
          <a:xfrm>
            <a:off x="6286500" y="4740952"/>
            <a:ext cx="5143500" cy="1520609"/>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2C3E50"/>
                </a:solidFill>
                <a:latin typeface="Lato"/>
                <a:ea typeface="Lato"/>
                <a:cs typeface="Lato"/>
                <a:sym typeface="Lato"/>
              </a:rPr>
              <a:t>Digitalisation enables Tesco to strengthen its competitive advantage while responding to changing consumer expectations. Successful transformation requires recruiting skilled professionals such as </a:t>
            </a:r>
            <a:r>
              <a:rPr lang="en-US" sz="1275" b="1" i="0" u="none" strike="noStrike" cap="none">
                <a:solidFill>
                  <a:srgbClr val="2C3E50"/>
                </a:solidFill>
                <a:latin typeface="Lato"/>
                <a:ea typeface="Lato"/>
                <a:cs typeface="Lato"/>
                <a:sym typeface="Lato"/>
              </a:rPr>
              <a:t>Digital Specialists, Project Managers, Change Managers, and Data Analysts</a:t>
            </a:r>
            <a:r>
              <a:rPr lang="en-US" sz="1275" b="0" i="0" u="none" strike="noStrike" cap="none">
                <a:solidFill>
                  <a:srgbClr val="2C3E50"/>
                </a:solidFill>
                <a:latin typeface="Lato"/>
                <a:ea typeface="Lato"/>
                <a:cs typeface="Lato"/>
                <a:sym typeface="Lato"/>
              </a:rPr>
              <a:t> (Ritter and Pedersen, 2020).</a:t>
            </a:r>
            <a:endParaRPr/>
          </a:p>
        </p:txBody>
      </p:sp>
      <p:pic>
        <p:nvPicPr>
          <p:cNvPr id="138" name="Google Shape;138;p15" descr="image.png"/>
          <p:cNvPicPr preferRelativeResize="0"/>
          <p:nvPr/>
        </p:nvPicPr>
        <p:blipFill rotWithShape="1">
          <a:blip r:embed="rId5">
            <a:alphaModFix/>
          </a:blip>
          <a:srcRect/>
          <a:stretch/>
        </p:blipFill>
        <p:spPr>
          <a:xfrm>
            <a:off x="762000" y="2064990"/>
            <a:ext cx="5143500" cy="3619500"/>
          </a:xfrm>
          <a:prstGeom prst="rect">
            <a:avLst/>
          </a:prstGeom>
          <a:noFill/>
          <a:ln>
            <a:noFill/>
          </a:ln>
        </p:spPr>
      </p:pic>
      <p:sp>
        <p:nvSpPr>
          <p:cNvPr id="139" name="Google Shape;139;p15"/>
          <p:cNvSpPr txBox="1"/>
          <p:nvPr/>
        </p:nvSpPr>
        <p:spPr>
          <a:xfrm>
            <a:off x="762000" y="571500"/>
            <a:ext cx="11201400"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003057"/>
                </a:solidFill>
                <a:latin typeface="Poppins SemiBold"/>
                <a:ea typeface="Poppins SemiBold"/>
                <a:cs typeface="Poppins SemiBold"/>
                <a:sym typeface="Poppins SemiBold"/>
              </a:rPr>
              <a:t>Tesco Plc &amp; Transformation</a:t>
            </a:r>
            <a:endParaRPr/>
          </a:p>
        </p:txBody>
      </p:sp>
      <p:sp>
        <p:nvSpPr>
          <p:cNvPr id="140" name="Google Shape;140;p15"/>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7F5"/>
        </a:solidFill>
        <a:effectLst/>
      </p:bgPr>
    </p:bg>
    <p:spTree>
      <p:nvGrpSpPr>
        <p:cNvPr id="1" name="Shape 144"/>
        <p:cNvGrpSpPr/>
        <p:nvPr/>
      </p:nvGrpSpPr>
      <p:grpSpPr>
        <a:xfrm>
          <a:off x="0" y="0"/>
          <a:ext cx="0" cy="0"/>
          <a:chOff x="0" y="0"/>
          <a:chExt cx="0" cy="0"/>
        </a:xfrm>
      </p:grpSpPr>
      <p:pic>
        <p:nvPicPr>
          <p:cNvPr id="145" name="Google Shape;145;p16"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46" name="Google Shape;146;p16" descr="image.png"/>
          <p:cNvPicPr preferRelativeResize="0"/>
          <p:nvPr/>
        </p:nvPicPr>
        <p:blipFill rotWithShape="1">
          <a:blip r:embed="rId4">
            <a:alphaModFix/>
          </a:blip>
          <a:srcRect/>
          <a:stretch/>
        </p:blipFill>
        <p:spPr>
          <a:xfrm>
            <a:off x="762000" y="5781675"/>
            <a:ext cx="10668000" cy="504825"/>
          </a:xfrm>
          <a:prstGeom prst="rect">
            <a:avLst/>
          </a:prstGeom>
          <a:noFill/>
          <a:ln>
            <a:noFill/>
          </a:ln>
        </p:spPr>
      </p:pic>
      <p:pic>
        <p:nvPicPr>
          <p:cNvPr id="147" name="Google Shape;147;p16" descr="image.png"/>
          <p:cNvPicPr preferRelativeResize="0"/>
          <p:nvPr/>
        </p:nvPicPr>
        <p:blipFill rotWithShape="1">
          <a:blip r:embed="rId5">
            <a:alphaModFix/>
          </a:blip>
          <a:srcRect/>
          <a:stretch/>
        </p:blipFill>
        <p:spPr>
          <a:xfrm>
            <a:off x="762000" y="1462980"/>
            <a:ext cx="3397299" cy="2738437"/>
          </a:xfrm>
          <a:prstGeom prst="rect">
            <a:avLst/>
          </a:prstGeom>
          <a:noFill/>
          <a:ln>
            <a:noFill/>
          </a:ln>
        </p:spPr>
      </p:pic>
      <p:pic>
        <p:nvPicPr>
          <p:cNvPr id="148" name="Google Shape;148;p16" descr="image.png"/>
          <p:cNvPicPr preferRelativeResize="0"/>
          <p:nvPr/>
        </p:nvPicPr>
        <p:blipFill rotWithShape="1">
          <a:blip r:embed="rId6">
            <a:alphaModFix/>
          </a:blip>
          <a:srcRect/>
          <a:stretch/>
        </p:blipFill>
        <p:spPr>
          <a:xfrm>
            <a:off x="4397424" y="1462980"/>
            <a:ext cx="3397299" cy="2738437"/>
          </a:xfrm>
          <a:prstGeom prst="rect">
            <a:avLst/>
          </a:prstGeom>
          <a:noFill/>
          <a:ln>
            <a:noFill/>
          </a:ln>
        </p:spPr>
      </p:pic>
      <p:pic>
        <p:nvPicPr>
          <p:cNvPr id="149" name="Google Shape;149;p16" descr="image.png"/>
          <p:cNvPicPr preferRelativeResize="0"/>
          <p:nvPr/>
        </p:nvPicPr>
        <p:blipFill rotWithShape="1">
          <a:blip r:embed="rId7">
            <a:alphaModFix/>
          </a:blip>
          <a:srcRect/>
          <a:stretch/>
        </p:blipFill>
        <p:spPr>
          <a:xfrm>
            <a:off x="8032849" y="1462980"/>
            <a:ext cx="3397299" cy="2738437"/>
          </a:xfrm>
          <a:prstGeom prst="rect">
            <a:avLst/>
          </a:prstGeom>
          <a:noFill/>
          <a:ln>
            <a:noFill/>
          </a:ln>
        </p:spPr>
      </p:pic>
      <p:sp>
        <p:nvSpPr>
          <p:cNvPr id="150" name="Google Shape;150;p16"/>
          <p:cNvSpPr txBox="1"/>
          <p:nvPr/>
        </p:nvSpPr>
        <p:spPr>
          <a:xfrm>
            <a:off x="1000125" y="2320230"/>
            <a:ext cx="3067102" cy="230832"/>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0" i="0" u="none" strike="noStrike" cap="none">
                <a:solidFill>
                  <a:srgbClr val="115E59"/>
                </a:solidFill>
                <a:latin typeface="Poppins SemiBold"/>
                <a:ea typeface="Poppins SemiBold"/>
                <a:cs typeface="Poppins SemiBold"/>
                <a:sym typeface="Poppins SemiBold"/>
              </a:rPr>
              <a:t>1. Analysis &amp; Profile</a:t>
            </a:r>
            <a:endParaRPr/>
          </a:p>
        </p:txBody>
      </p:sp>
      <p:sp>
        <p:nvSpPr>
          <p:cNvPr id="151" name="Google Shape;151;p16"/>
          <p:cNvSpPr txBox="1"/>
          <p:nvPr/>
        </p:nvSpPr>
        <p:spPr>
          <a:xfrm>
            <a:off x="1000125" y="2720280"/>
            <a:ext cx="2921049" cy="1298432"/>
          </a:xfrm>
          <a:prstGeom prst="rect">
            <a:avLst/>
          </a:prstGeom>
          <a:noFill/>
          <a:ln>
            <a:noFill/>
          </a:ln>
        </p:spPr>
        <p:txBody>
          <a:bodyPr spcFirstLastPara="1" wrap="square" lIns="0" tIns="0" rIns="0" bIns="0" anchor="t" anchorCtr="0">
            <a:spAutoFit/>
          </a:bodyPr>
          <a:lstStyle/>
          <a:p>
            <a:pPr marL="0" marR="0" lvl="0" indent="0" algn="just"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The recruitment process begins with systematic workforce planning and job analysis, followed by creating comprehensive job descriptions and robust person specifications.</a:t>
            </a:r>
            <a:endParaRPr/>
          </a:p>
        </p:txBody>
      </p:sp>
      <p:sp>
        <p:nvSpPr>
          <p:cNvPr id="152" name="Google Shape;152;p16"/>
          <p:cNvSpPr txBox="1"/>
          <p:nvPr/>
        </p:nvSpPr>
        <p:spPr>
          <a:xfrm>
            <a:off x="4635549" y="2320230"/>
            <a:ext cx="3067102" cy="230832"/>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0" i="0" u="none" strike="noStrike" cap="none">
                <a:solidFill>
                  <a:srgbClr val="115E59"/>
                </a:solidFill>
                <a:latin typeface="Poppins SemiBold"/>
                <a:ea typeface="Poppins SemiBold"/>
                <a:cs typeface="Poppins SemiBold"/>
                <a:sym typeface="Poppins SemiBold"/>
              </a:rPr>
              <a:t>2. Sourcing &amp; Screen</a:t>
            </a:r>
            <a:endParaRPr/>
          </a:p>
        </p:txBody>
      </p:sp>
      <p:sp>
        <p:nvSpPr>
          <p:cNvPr id="153" name="Google Shape;153;p16"/>
          <p:cNvSpPr txBox="1"/>
          <p:nvPr/>
        </p:nvSpPr>
        <p:spPr>
          <a:xfrm>
            <a:off x="4635549" y="2720280"/>
            <a:ext cx="2921049" cy="1038746"/>
          </a:xfrm>
          <a:prstGeom prst="rect">
            <a:avLst/>
          </a:prstGeom>
          <a:noFill/>
          <a:ln>
            <a:noFill/>
          </a:ln>
        </p:spPr>
        <p:txBody>
          <a:bodyPr spcFirstLastPara="1" wrap="square" lIns="0" tIns="0" rIns="0" bIns="0" anchor="t" anchorCtr="0">
            <a:spAutoFit/>
          </a:bodyPr>
          <a:lstStyle/>
          <a:p>
            <a:pPr marL="0" marR="0" lvl="0" indent="0" algn="just"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Vacancies are dynamically advertised through appropriate recruitment channels before candidates are systematically screened, evaluated, and shortlisted.</a:t>
            </a:r>
            <a:endParaRPr/>
          </a:p>
        </p:txBody>
      </p:sp>
      <p:sp>
        <p:nvSpPr>
          <p:cNvPr id="154" name="Google Shape;154;p16"/>
          <p:cNvSpPr txBox="1"/>
          <p:nvPr/>
        </p:nvSpPr>
        <p:spPr>
          <a:xfrm>
            <a:off x="8270974" y="2320230"/>
            <a:ext cx="3067102" cy="230832"/>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0" i="0" u="none" strike="noStrike" cap="none">
                <a:solidFill>
                  <a:srgbClr val="115E59"/>
                </a:solidFill>
                <a:latin typeface="Poppins SemiBold"/>
                <a:ea typeface="Poppins SemiBold"/>
                <a:cs typeface="Poppins SemiBold"/>
                <a:sym typeface="Poppins SemiBold"/>
              </a:rPr>
              <a:t>3. Strategic Selection</a:t>
            </a:r>
            <a:endParaRPr/>
          </a:p>
        </p:txBody>
      </p:sp>
      <p:sp>
        <p:nvSpPr>
          <p:cNvPr id="155" name="Google Shape;155;p16"/>
          <p:cNvSpPr txBox="1"/>
          <p:nvPr/>
        </p:nvSpPr>
        <p:spPr>
          <a:xfrm>
            <a:off x="8270974" y="2720280"/>
            <a:ext cx="2921049" cy="1038746"/>
          </a:xfrm>
          <a:prstGeom prst="rect">
            <a:avLst/>
          </a:prstGeom>
          <a:noFill/>
          <a:ln>
            <a:noFill/>
          </a:ln>
        </p:spPr>
        <p:txBody>
          <a:bodyPr spcFirstLastPara="1" wrap="square" lIns="0" tIns="0" rIns="0" bIns="0" anchor="t" anchorCtr="0">
            <a:spAutoFit/>
          </a:bodyPr>
          <a:lstStyle/>
          <a:p>
            <a:pPr marL="0" marR="0" lvl="0" indent="0" algn="just" rtl="0">
              <a:lnSpc>
                <a:spcPct val="149955"/>
              </a:lnSpc>
              <a:spcBef>
                <a:spcPts val="0"/>
              </a:spcBef>
              <a:spcAft>
                <a:spcPts val="0"/>
              </a:spcAft>
              <a:buNone/>
            </a:pPr>
            <a:r>
              <a:rPr lang="en-US" sz="1125" b="0" i="0" u="none" strike="noStrike" cap="none">
                <a:solidFill>
                  <a:srgbClr val="475569"/>
                </a:solidFill>
                <a:latin typeface="Lato"/>
                <a:ea typeface="Lato"/>
                <a:cs typeface="Lato"/>
                <a:sym typeface="Lato"/>
              </a:rPr>
              <a:t>The final selection process includes structured interviews, objective skills assessments, and comprehensive background reference checks to secure top-tier talent.</a:t>
            </a:r>
            <a:endParaRPr/>
          </a:p>
        </p:txBody>
      </p:sp>
      <p:pic>
        <p:nvPicPr>
          <p:cNvPr id="156" name="Google Shape;156;p16" descr="image.png"/>
          <p:cNvPicPr preferRelativeResize="0"/>
          <p:nvPr/>
        </p:nvPicPr>
        <p:blipFill rotWithShape="1">
          <a:blip r:embed="rId8">
            <a:alphaModFix/>
          </a:blip>
          <a:srcRect/>
          <a:stretch/>
        </p:blipFill>
        <p:spPr>
          <a:xfrm>
            <a:off x="1000125" y="1805880"/>
            <a:ext cx="390525" cy="342900"/>
          </a:xfrm>
          <a:prstGeom prst="rect">
            <a:avLst/>
          </a:prstGeom>
          <a:noFill/>
          <a:ln>
            <a:noFill/>
          </a:ln>
        </p:spPr>
      </p:pic>
      <p:pic>
        <p:nvPicPr>
          <p:cNvPr id="157" name="Google Shape;157;p16" descr="image.png"/>
          <p:cNvPicPr preferRelativeResize="0"/>
          <p:nvPr/>
        </p:nvPicPr>
        <p:blipFill rotWithShape="1">
          <a:blip r:embed="rId9">
            <a:alphaModFix/>
          </a:blip>
          <a:srcRect/>
          <a:stretch/>
        </p:blipFill>
        <p:spPr>
          <a:xfrm>
            <a:off x="4635549" y="1805880"/>
            <a:ext cx="342900" cy="342900"/>
          </a:xfrm>
          <a:prstGeom prst="rect">
            <a:avLst/>
          </a:prstGeom>
          <a:noFill/>
          <a:ln>
            <a:noFill/>
          </a:ln>
        </p:spPr>
      </p:pic>
      <p:pic>
        <p:nvPicPr>
          <p:cNvPr id="158" name="Google Shape;158;p16" descr="image.png"/>
          <p:cNvPicPr preferRelativeResize="0"/>
          <p:nvPr/>
        </p:nvPicPr>
        <p:blipFill rotWithShape="1">
          <a:blip r:embed="rId10">
            <a:alphaModFix/>
          </a:blip>
          <a:srcRect/>
          <a:stretch/>
        </p:blipFill>
        <p:spPr>
          <a:xfrm>
            <a:off x="8270974" y="1805880"/>
            <a:ext cx="390525" cy="342900"/>
          </a:xfrm>
          <a:prstGeom prst="rect">
            <a:avLst/>
          </a:prstGeom>
          <a:noFill/>
          <a:ln>
            <a:noFill/>
          </a:ln>
        </p:spPr>
      </p:pic>
      <p:sp>
        <p:nvSpPr>
          <p:cNvPr id="159" name="Google Shape;159;p16"/>
          <p:cNvSpPr txBox="1"/>
          <p:nvPr/>
        </p:nvSpPr>
        <p:spPr>
          <a:xfrm>
            <a:off x="762000" y="571500"/>
            <a:ext cx="11201400"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115E59"/>
                </a:solidFill>
                <a:latin typeface="Poppins SemiBold"/>
                <a:ea typeface="Poppins SemiBold"/>
                <a:cs typeface="Poppins SemiBold"/>
                <a:sym typeface="Poppins SemiBold"/>
              </a:rPr>
              <a:t>Recruitment Process Overview</a:t>
            </a:r>
            <a:endParaRPr/>
          </a:p>
        </p:txBody>
      </p:sp>
      <p:sp>
        <p:nvSpPr>
          <p:cNvPr id="160" name="Google Shape;160;p16"/>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64"/>
        <p:cNvGrpSpPr/>
        <p:nvPr/>
      </p:nvGrpSpPr>
      <p:grpSpPr>
        <a:xfrm>
          <a:off x="0" y="0"/>
          <a:ext cx="0" cy="0"/>
          <a:chOff x="0" y="0"/>
          <a:chExt cx="0" cy="0"/>
        </a:xfrm>
      </p:grpSpPr>
      <p:pic>
        <p:nvPicPr>
          <p:cNvPr id="165" name="Google Shape;165;p17" descr="image.png"/>
          <p:cNvPicPr preferRelativeResize="0"/>
          <p:nvPr/>
        </p:nvPicPr>
        <p:blipFill rotWithShape="1">
          <a:blip r:embed="rId3">
            <a:alphaModFix/>
          </a:blip>
          <a:srcRect/>
          <a:stretch/>
        </p:blipFill>
        <p:spPr>
          <a:xfrm>
            <a:off x="857250" y="2156519"/>
            <a:ext cx="5095875" cy="3436441"/>
          </a:xfrm>
          <a:prstGeom prst="rect">
            <a:avLst/>
          </a:prstGeom>
          <a:noFill/>
          <a:ln>
            <a:noFill/>
          </a:ln>
        </p:spPr>
      </p:pic>
      <p:sp>
        <p:nvSpPr>
          <p:cNvPr id="166" name="Google Shape;166;p17"/>
          <p:cNvSpPr/>
          <p:nvPr/>
        </p:nvSpPr>
        <p:spPr>
          <a:xfrm>
            <a:off x="0" y="0"/>
            <a:ext cx="95250" cy="6858000"/>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7" name="Google Shape;167;p17"/>
          <p:cNvSpPr txBox="1"/>
          <p:nvPr/>
        </p:nvSpPr>
        <p:spPr>
          <a:xfrm>
            <a:off x="2228850" y="3236565"/>
            <a:ext cx="2918883" cy="1154162"/>
          </a:xfrm>
          <a:prstGeom prst="rect">
            <a:avLst/>
          </a:prstGeom>
          <a:noFill/>
          <a:ln>
            <a:noFill/>
          </a:ln>
        </p:spPr>
        <p:txBody>
          <a:bodyPr spcFirstLastPara="1" wrap="square" lIns="0" tIns="0" rIns="0" bIns="0" anchor="t" anchorCtr="0">
            <a:spAutoFit/>
          </a:bodyPr>
          <a:lstStyle/>
          <a:p>
            <a:pPr marL="0" marR="0" lvl="0" indent="0" algn="just" rtl="0">
              <a:lnSpc>
                <a:spcPct val="100000"/>
              </a:lnSpc>
              <a:spcBef>
                <a:spcPts val="0"/>
              </a:spcBef>
              <a:spcAft>
                <a:spcPts val="0"/>
              </a:spcAft>
              <a:buNone/>
            </a:pPr>
            <a:r>
              <a:rPr lang="en-US" sz="7500" b="1" i="0" u="none" strike="noStrike" cap="none" dirty="0">
                <a:solidFill>
                  <a:srgbClr val="005088"/>
                </a:solidFill>
                <a:latin typeface="Poppins"/>
                <a:ea typeface="Poppins"/>
                <a:cs typeface="Poppins"/>
                <a:sym typeface="Poppins"/>
              </a:rPr>
              <a:t>100%</a:t>
            </a:r>
            <a:endParaRPr dirty="0"/>
          </a:p>
        </p:txBody>
      </p:sp>
      <p:sp>
        <p:nvSpPr>
          <p:cNvPr id="168" name="Google Shape;168;p17"/>
          <p:cNvSpPr txBox="1"/>
          <p:nvPr/>
        </p:nvSpPr>
        <p:spPr>
          <a:xfrm>
            <a:off x="2157412" y="4284315"/>
            <a:ext cx="2495550" cy="228600"/>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1" i="0" u="none" strike="noStrike" cap="none" dirty="0">
                <a:solidFill>
                  <a:srgbClr val="E31B23"/>
                </a:solidFill>
                <a:latin typeface="Lato"/>
                <a:ea typeface="Lato"/>
                <a:cs typeface="Lato"/>
                <a:sym typeface="Lato"/>
              </a:rPr>
              <a:t>ALIGNMENT WITH GOALS</a:t>
            </a:r>
            <a:endParaRPr dirty="0"/>
          </a:p>
        </p:txBody>
      </p:sp>
      <p:sp>
        <p:nvSpPr>
          <p:cNvPr id="169" name="Google Shape;169;p17"/>
          <p:cNvSpPr txBox="1"/>
          <p:nvPr/>
        </p:nvSpPr>
        <p:spPr>
          <a:xfrm>
            <a:off x="6334125" y="2156519"/>
            <a:ext cx="5350668" cy="276999"/>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800" b="0" i="0" u="none" strike="noStrike" cap="none">
                <a:solidFill>
                  <a:srgbClr val="E31B23"/>
                </a:solidFill>
                <a:latin typeface="Poppins SemiBold"/>
                <a:ea typeface="Poppins SemiBold"/>
                <a:cs typeface="Poppins SemiBold"/>
                <a:sym typeface="Poppins SemiBold"/>
              </a:rPr>
              <a:t>The Importance of Job Analysis</a:t>
            </a:r>
            <a:endParaRPr/>
          </a:p>
        </p:txBody>
      </p:sp>
      <p:sp>
        <p:nvSpPr>
          <p:cNvPr id="170" name="Google Shape;170;p17"/>
          <p:cNvSpPr txBox="1"/>
          <p:nvPr/>
        </p:nvSpPr>
        <p:spPr>
          <a:xfrm>
            <a:off x="6334125" y="2604194"/>
            <a:ext cx="5530497" cy="1520609"/>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a:solidFill>
                  <a:srgbClr val="1E293B"/>
                </a:solidFill>
                <a:latin typeface="Lato"/>
                <a:ea typeface="Lato"/>
                <a:cs typeface="Lato"/>
                <a:sym typeface="Lato"/>
              </a:rPr>
              <a:t>Job analysis is the systematic process of identifying duties, responsibilities, skills, and competencies required for a specific role. During Tesco's digital transformation, job analysis helps determine the requirements for positions such as Change Manager, Project Manager, and Digital Specialist (Meng, 2024).</a:t>
            </a:r>
            <a:endParaRPr dirty="0"/>
          </a:p>
        </p:txBody>
      </p:sp>
      <p:sp>
        <p:nvSpPr>
          <p:cNvPr id="171" name="Google Shape;171;p17"/>
          <p:cNvSpPr txBox="1"/>
          <p:nvPr/>
        </p:nvSpPr>
        <p:spPr>
          <a:xfrm>
            <a:off x="6334125" y="4124803"/>
            <a:ext cx="5530497" cy="608243"/>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a:solidFill>
                  <a:srgbClr val="1E293B"/>
                </a:solidFill>
                <a:latin typeface="Lato"/>
                <a:ea typeface="Lato"/>
                <a:cs typeface="Lato"/>
                <a:sym typeface="Lato"/>
              </a:rPr>
              <a:t>The process involves gathering information about tasks, performance expectations, reporting relationships, and technical capabilities.</a:t>
            </a:r>
            <a:endParaRPr dirty="0"/>
          </a:p>
        </p:txBody>
      </p:sp>
      <p:sp>
        <p:nvSpPr>
          <p:cNvPr id="172" name="Google Shape;172;p17"/>
          <p:cNvSpPr txBox="1"/>
          <p:nvPr/>
        </p:nvSpPr>
        <p:spPr>
          <a:xfrm>
            <a:off x="6334125" y="4740952"/>
            <a:ext cx="5530497" cy="1216487"/>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a:solidFill>
                  <a:srgbClr val="1E293B"/>
                </a:solidFill>
                <a:latin typeface="Lato"/>
                <a:ea typeface="Lato"/>
                <a:cs typeface="Lato"/>
                <a:sym typeface="Lato"/>
              </a:rPr>
              <a:t>Accurate job analysis reduces recruitment errors and ensures candidates possess relevant qualifications and experience. It also supports workforce planning by aligning employee capabilities with </a:t>
            </a:r>
            <a:r>
              <a:rPr lang="en-US" sz="1275" b="0" i="0" u="none" strike="noStrike" cap="none" dirty="0" err="1">
                <a:solidFill>
                  <a:srgbClr val="1E293B"/>
                </a:solidFill>
                <a:latin typeface="Lato"/>
                <a:ea typeface="Lato"/>
                <a:cs typeface="Lato"/>
                <a:sym typeface="Lato"/>
              </a:rPr>
              <a:t>organisational</a:t>
            </a:r>
            <a:r>
              <a:rPr lang="en-US" sz="1275" b="0" i="0" u="none" strike="noStrike" cap="none" dirty="0">
                <a:solidFill>
                  <a:srgbClr val="1E293B"/>
                </a:solidFill>
                <a:latin typeface="Lato"/>
                <a:ea typeface="Lato"/>
                <a:cs typeface="Lato"/>
                <a:sym typeface="Lato"/>
              </a:rPr>
              <a:t> goals and transformation strategies (Rivera and Alarcón, 2020; Roy, 2024).</a:t>
            </a:r>
            <a:endParaRPr dirty="0"/>
          </a:p>
        </p:txBody>
      </p:sp>
      <p:sp>
        <p:nvSpPr>
          <p:cNvPr id="173" name="Google Shape;173;p17"/>
          <p:cNvSpPr txBox="1"/>
          <p:nvPr/>
        </p:nvSpPr>
        <p:spPr>
          <a:xfrm>
            <a:off x="857250" y="571500"/>
            <a:ext cx="11101387"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005088"/>
                </a:solidFill>
                <a:latin typeface="Poppins SemiBold"/>
                <a:ea typeface="Poppins SemiBold"/>
                <a:cs typeface="Poppins SemiBold"/>
                <a:sym typeface="Poppins SemiBold"/>
              </a:rPr>
              <a:t>Systematic Job Analysis</a:t>
            </a:r>
            <a:endParaRPr/>
          </a:p>
        </p:txBody>
      </p:sp>
      <p:sp>
        <p:nvSpPr>
          <p:cNvPr id="174" name="Google Shape;174;p17"/>
          <p:cNvSpPr/>
          <p:nvPr/>
        </p:nvSpPr>
        <p:spPr>
          <a:xfrm>
            <a:off x="857250" y="1148655"/>
            <a:ext cx="1057275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78"/>
        <p:cNvGrpSpPr/>
        <p:nvPr/>
      </p:nvGrpSpPr>
      <p:grpSpPr>
        <a:xfrm>
          <a:off x="0" y="0"/>
          <a:ext cx="0" cy="0"/>
          <a:chOff x="0" y="0"/>
          <a:chExt cx="0" cy="0"/>
        </a:xfrm>
      </p:grpSpPr>
      <p:pic>
        <p:nvPicPr>
          <p:cNvPr id="179" name="Google Shape;179;p18" descr="image.png"/>
          <p:cNvPicPr preferRelativeResize="0"/>
          <p:nvPr/>
        </p:nvPicPr>
        <p:blipFill rotWithShape="1">
          <a:blip r:embed="rId3">
            <a:alphaModFix/>
          </a:blip>
          <a:srcRect/>
          <a:stretch/>
        </p:blipFill>
        <p:spPr>
          <a:xfrm>
            <a:off x="857250" y="5953125"/>
            <a:ext cx="10572750" cy="333375"/>
          </a:xfrm>
          <a:prstGeom prst="rect">
            <a:avLst/>
          </a:prstGeom>
          <a:noFill/>
          <a:ln>
            <a:noFill/>
          </a:ln>
        </p:spPr>
      </p:pic>
      <p:pic>
        <p:nvPicPr>
          <p:cNvPr id="180" name="Google Shape;180;p18" descr="image.png"/>
          <p:cNvPicPr preferRelativeResize="0"/>
          <p:nvPr/>
        </p:nvPicPr>
        <p:blipFill rotWithShape="1">
          <a:blip r:embed="rId4">
            <a:alphaModFix/>
          </a:blip>
          <a:srcRect/>
          <a:stretch/>
        </p:blipFill>
        <p:spPr>
          <a:xfrm>
            <a:off x="6334125" y="1484114"/>
            <a:ext cx="5095875" cy="3619500"/>
          </a:xfrm>
          <a:prstGeom prst="rect">
            <a:avLst/>
          </a:prstGeom>
          <a:noFill/>
          <a:ln>
            <a:noFill/>
          </a:ln>
        </p:spPr>
      </p:pic>
      <p:sp>
        <p:nvSpPr>
          <p:cNvPr id="181" name="Google Shape;181;p18"/>
          <p:cNvSpPr/>
          <p:nvPr/>
        </p:nvSpPr>
        <p:spPr>
          <a:xfrm>
            <a:off x="0" y="0"/>
            <a:ext cx="95250" cy="6858000"/>
          </a:xfrm>
          <a:prstGeom prst="rect">
            <a:avLst/>
          </a:prstGeom>
          <a:solidFill>
            <a:srgbClr val="E31B23"/>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2" name="Google Shape;182;p18"/>
          <p:cNvSpPr txBox="1"/>
          <p:nvPr/>
        </p:nvSpPr>
        <p:spPr>
          <a:xfrm>
            <a:off x="857250" y="1462980"/>
            <a:ext cx="5350668" cy="276999"/>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800" b="0" i="0" u="none" strike="noStrike" cap="none">
                <a:solidFill>
                  <a:srgbClr val="E31B23"/>
                </a:solidFill>
                <a:latin typeface="Poppins SemiBold"/>
                <a:ea typeface="Poppins SemiBold"/>
                <a:cs typeface="Poppins SemiBold"/>
                <a:sym typeface="Poppins SemiBold"/>
              </a:rPr>
              <a:t>Job Description</a:t>
            </a:r>
            <a:endParaRPr/>
          </a:p>
        </p:txBody>
      </p:sp>
      <p:sp>
        <p:nvSpPr>
          <p:cNvPr id="183" name="Google Shape;183;p18"/>
          <p:cNvSpPr txBox="1"/>
          <p:nvPr/>
        </p:nvSpPr>
        <p:spPr>
          <a:xfrm>
            <a:off x="857250" y="1910655"/>
            <a:ext cx="5095875" cy="1520609"/>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a:solidFill>
                  <a:srgbClr val="1E293B"/>
                </a:solidFill>
                <a:latin typeface="Lato"/>
                <a:ea typeface="Lato"/>
                <a:cs typeface="Lato"/>
                <a:sym typeface="Lato"/>
              </a:rPr>
              <a:t>A job description outlines the duties, responsibilities, reporting structure, and objectives associated with a role. For example, a Digital Transformation Manager at Tesco may be responsible for implementing new technologies and managing </a:t>
            </a:r>
            <a:r>
              <a:rPr lang="en-US" sz="1275" b="0" i="0" u="none" strike="noStrike" cap="none" dirty="0" err="1">
                <a:solidFill>
                  <a:srgbClr val="1E293B"/>
                </a:solidFill>
                <a:latin typeface="Lato"/>
                <a:ea typeface="Lato"/>
                <a:cs typeface="Lato"/>
                <a:sym typeface="Lato"/>
              </a:rPr>
              <a:t>organisational</a:t>
            </a:r>
            <a:r>
              <a:rPr lang="en-US" sz="1275" b="0" i="0" u="none" strike="noStrike" cap="none" dirty="0">
                <a:solidFill>
                  <a:srgbClr val="1E293B"/>
                </a:solidFill>
                <a:latin typeface="Lato"/>
                <a:ea typeface="Lato"/>
                <a:cs typeface="Lato"/>
                <a:sym typeface="Lato"/>
              </a:rPr>
              <a:t> change initiatives (Roy, 2024).</a:t>
            </a:r>
            <a:endParaRPr dirty="0"/>
          </a:p>
        </p:txBody>
      </p:sp>
      <p:sp>
        <p:nvSpPr>
          <p:cNvPr id="184" name="Google Shape;184;p18"/>
          <p:cNvSpPr txBox="1"/>
          <p:nvPr/>
        </p:nvSpPr>
        <p:spPr>
          <a:xfrm>
            <a:off x="857250" y="3422451"/>
            <a:ext cx="5350668" cy="276999"/>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800" b="0" i="0" u="none" strike="noStrike" cap="none">
                <a:solidFill>
                  <a:srgbClr val="E31B23"/>
                </a:solidFill>
                <a:latin typeface="Poppins SemiBold"/>
                <a:ea typeface="Poppins SemiBold"/>
                <a:cs typeface="Poppins SemiBold"/>
                <a:sym typeface="Poppins SemiBold"/>
              </a:rPr>
              <a:t>Person Specification</a:t>
            </a:r>
            <a:endParaRPr/>
          </a:p>
        </p:txBody>
      </p:sp>
      <p:sp>
        <p:nvSpPr>
          <p:cNvPr id="185" name="Google Shape;185;p18"/>
          <p:cNvSpPr txBox="1"/>
          <p:nvPr/>
        </p:nvSpPr>
        <p:spPr>
          <a:xfrm>
            <a:off x="857250" y="3870126"/>
            <a:ext cx="5095875" cy="1520609"/>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1E293B"/>
                </a:solidFill>
                <a:latin typeface="Lato"/>
                <a:ea typeface="Lato"/>
                <a:cs typeface="Lato"/>
                <a:sym typeface="Lato"/>
              </a:rPr>
              <a:t>A person specification identifies the qualifications, knowledge, experience, skills, and behavioural competencies required for successful performance. Essential attributes may include leadership skills, digital expertise, problem-solving abilities, and communication competence (Chen, 2022; Rivera and Alarcón, 2020).</a:t>
            </a:r>
            <a:endParaRPr/>
          </a:p>
        </p:txBody>
      </p:sp>
      <p:pic>
        <p:nvPicPr>
          <p:cNvPr id="186" name="Google Shape;186;p18" descr="image.png"/>
          <p:cNvPicPr preferRelativeResize="0"/>
          <p:nvPr/>
        </p:nvPicPr>
        <p:blipFill rotWithShape="1">
          <a:blip r:embed="rId5">
            <a:alphaModFix/>
          </a:blip>
          <a:srcRect/>
          <a:stretch/>
        </p:blipFill>
        <p:spPr>
          <a:xfrm>
            <a:off x="6334125" y="1484114"/>
            <a:ext cx="5095875" cy="3619500"/>
          </a:xfrm>
          <a:prstGeom prst="rect">
            <a:avLst/>
          </a:prstGeom>
          <a:noFill/>
          <a:ln>
            <a:noFill/>
          </a:ln>
        </p:spPr>
      </p:pic>
      <p:sp>
        <p:nvSpPr>
          <p:cNvPr id="187" name="Google Shape;187;p18"/>
          <p:cNvSpPr txBox="1"/>
          <p:nvPr/>
        </p:nvSpPr>
        <p:spPr>
          <a:xfrm>
            <a:off x="857250" y="571500"/>
            <a:ext cx="11101387"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005088"/>
                </a:solidFill>
                <a:latin typeface="Poppins SemiBold"/>
                <a:ea typeface="Poppins SemiBold"/>
                <a:cs typeface="Poppins SemiBold"/>
                <a:sym typeface="Poppins SemiBold"/>
              </a:rPr>
              <a:t>Role Profiling Standards</a:t>
            </a:r>
            <a:endParaRPr/>
          </a:p>
        </p:txBody>
      </p:sp>
      <p:sp>
        <p:nvSpPr>
          <p:cNvPr id="188" name="Google Shape;188;p18"/>
          <p:cNvSpPr/>
          <p:nvPr/>
        </p:nvSpPr>
        <p:spPr>
          <a:xfrm>
            <a:off x="857250" y="1148655"/>
            <a:ext cx="1057275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192"/>
        <p:cNvGrpSpPr/>
        <p:nvPr/>
      </p:nvGrpSpPr>
      <p:grpSpPr>
        <a:xfrm>
          <a:off x="0" y="0"/>
          <a:ext cx="0" cy="0"/>
          <a:chOff x="0" y="0"/>
          <a:chExt cx="0" cy="0"/>
        </a:xfrm>
      </p:grpSpPr>
      <p:pic>
        <p:nvPicPr>
          <p:cNvPr id="193" name="Google Shape;193;p19"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94" name="Google Shape;194;p19" descr="image.png"/>
          <p:cNvPicPr preferRelativeResize="0"/>
          <p:nvPr/>
        </p:nvPicPr>
        <p:blipFill rotWithShape="1">
          <a:blip r:embed="rId4">
            <a:alphaModFix/>
          </a:blip>
          <a:srcRect/>
          <a:stretch/>
        </p:blipFill>
        <p:spPr>
          <a:xfrm>
            <a:off x="762000" y="5781675"/>
            <a:ext cx="10668000" cy="504825"/>
          </a:xfrm>
          <a:prstGeom prst="rect">
            <a:avLst/>
          </a:prstGeom>
          <a:noFill/>
          <a:ln>
            <a:noFill/>
          </a:ln>
        </p:spPr>
      </p:pic>
      <p:pic>
        <p:nvPicPr>
          <p:cNvPr id="195" name="Google Shape;195;p19" descr="image.png"/>
          <p:cNvPicPr preferRelativeResize="0"/>
          <p:nvPr/>
        </p:nvPicPr>
        <p:blipFill rotWithShape="1">
          <a:blip r:embed="rId5">
            <a:alphaModFix/>
          </a:blip>
          <a:srcRect/>
          <a:stretch/>
        </p:blipFill>
        <p:spPr>
          <a:xfrm>
            <a:off x="762000" y="1462980"/>
            <a:ext cx="3397299" cy="2524125"/>
          </a:xfrm>
          <a:prstGeom prst="rect">
            <a:avLst/>
          </a:prstGeom>
          <a:noFill/>
          <a:ln>
            <a:noFill/>
          </a:ln>
        </p:spPr>
      </p:pic>
      <p:pic>
        <p:nvPicPr>
          <p:cNvPr id="196" name="Google Shape;196;p19" descr="image.png"/>
          <p:cNvPicPr preferRelativeResize="0"/>
          <p:nvPr/>
        </p:nvPicPr>
        <p:blipFill rotWithShape="1">
          <a:blip r:embed="rId6">
            <a:alphaModFix/>
          </a:blip>
          <a:srcRect/>
          <a:stretch/>
        </p:blipFill>
        <p:spPr>
          <a:xfrm>
            <a:off x="4397424" y="1462980"/>
            <a:ext cx="3397299" cy="2524125"/>
          </a:xfrm>
          <a:prstGeom prst="rect">
            <a:avLst/>
          </a:prstGeom>
          <a:noFill/>
          <a:ln>
            <a:noFill/>
          </a:ln>
        </p:spPr>
      </p:pic>
      <p:pic>
        <p:nvPicPr>
          <p:cNvPr id="197" name="Google Shape;197;p19" descr="image.png"/>
          <p:cNvPicPr preferRelativeResize="0"/>
          <p:nvPr/>
        </p:nvPicPr>
        <p:blipFill rotWithShape="1">
          <a:blip r:embed="rId7">
            <a:alphaModFix/>
          </a:blip>
          <a:srcRect/>
          <a:stretch/>
        </p:blipFill>
        <p:spPr>
          <a:xfrm>
            <a:off x="8032849" y="1462980"/>
            <a:ext cx="3397299" cy="2524125"/>
          </a:xfrm>
          <a:prstGeom prst="rect">
            <a:avLst/>
          </a:prstGeom>
          <a:noFill/>
          <a:ln>
            <a:noFill/>
          </a:ln>
        </p:spPr>
      </p:pic>
      <p:sp>
        <p:nvSpPr>
          <p:cNvPr id="198" name="Google Shape;198;p19"/>
          <p:cNvSpPr txBox="1"/>
          <p:nvPr/>
        </p:nvSpPr>
        <p:spPr>
          <a:xfrm>
            <a:off x="1000125" y="2320230"/>
            <a:ext cx="3067102" cy="230832"/>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0" i="0" u="none" strike="noStrike" cap="none">
                <a:solidFill>
                  <a:srgbClr val="F8FAFC"/>
                </a:solidFill>
                <a:latin typeface="Poppins SemiBold"/>
                <a:ea typeface="Poppins SemiBold"/>
                <a:cs typeface="Poppins SemiBold"/>
                <a:sym typeface="Poppins SemiBold"/>
              </a:rPr>
              <a:t>Internal Systems</a:t>
            </a:r>
            <a:endParaRPr/>
          </a:p>
        </p:txBody>
      </p:sp>
      <p:sp>
        <p:nvSpPr>
          <p:cNvPr id="199" name="Google Shape;199;p19"/>
          <p:cNvSpPr txBox="1"/>
          <p:nvPr/>
        </p:nvSpPr>
        <p:spPr>
          <a:xfrm>
            <a:off x="1000125" y="2720280"/>
            <a:ext cx="2921049" cy="1038746"/>
          </a:xfrm>
          <a:prstGeom prst="rect">
            <a:avLst/>
          </a:prstGeom>
          <a:noFill/>
          <a:ln>
            <a:noFill/>
          </a:ln>
        </p:spPr>
        <p:txBody>
          <a:bodyPr spcFirstLastPara="1" wrap="square" lIns="0" tIns="0" rIns="0" bIns="0" anchor="t" anchorCtr="0">
            <a:spAutoFit/>
          </a:bodyPr>
          <a:lstStyle/>
          <a:p>
            <a:pPr marL="0" marR="0" lvl="0" indent="0" algn="just" rtl="0">
              <a:lnSpc>
                <a:spcPct val="149955"/>
              </a:lnSpc>
              <a:spcBef>
                <a:spcPts val="0"/>
              </a:spcBef>
              <a:spcAft>
                <a:spcPts val="0"/>
              </a:spcAft>
              <a:buNone/>
            </a:pPr>
            <a:r>
              <a:rPr lang="en-US" sz="1125" b="0" i="0" u="none" strike="noStrike" cap="none">
                <a:solidFill>
                  <a:srgbClr val="94A3B8"/>
                </a:solidFill>
                <a:latin typeface="Lato"/>
                <a:ea typeface="Lato"/>
                <a:cs typeface="Lato"/>
                <a:sym typeface="Lato"/>
              </a:rPr>
              <a:t>Internal recruitment systems directly support employee development and retention, fostering corporate knowledge transfer and talent mobility during change.</a:t>
            </a:r>
            <a:endParaRPr/>
          </a:p>
        </p:txBody>
      </p:sp>
      <p:sp>
        <p:nvSpPr>
          <p:cNvPr id="200" name="Google Shape;200;p19"/>
          <p:cNvSpPr txBox="1"/>
          <p:nvPr/>
        </p:nvSpPr>
        <p:spPr>
          <a:xfrm>
            <a:off x="4635549" y="2320230"/>
            <a:ext cx="3067102" cy="230832"/>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0" i="0" u="none" strike="noStrike" cap="none">
                <a:solidFill>
                  <a:srgbClr val="F8FAFC"/>
                </a:solidFill>
                <a:latin typeface="Poppins SemiBold"/>
                <a:ea typeface="Poppins SemiBold"/>
                <a:cs typeface="Poppins SemiBold"/>
                <a:sym typeface="Poppins SemiBold"/>
              </a:rPr>
              <a:t>External Channels</a:t>
            </a:r>
            <a:endParaRPr/>
          </a:p>
        </p:txBody>
      </p:sp>
      <p:sp>
        <p:nvSpPr>
          <p:cNvPr id="201" name="Google Shape;201;p19"/>
          <p:cNvSpPr txBox="1"/>
          <p:nvPr/>
        </p:nvSpPr>
        <p:spPr>
          <a:xfrm>
            <a:off x="4635549" y="2720280"/>
            <a:ext cx="2921049" cy="1038746"/>
          </a:xfrm>
          <a:prstGeom prst="rect">
            <a:avLst/>
          </a:prstGeom>
          <a:noFill/>
          <a:ln>
            <a:noFill/>
          </a:ln>
        </p:spPr>
        <p:txBody>
          <a:bodyPr spcFirstLastPara="1" wrap="square" lIns="0" tIns="0" rIns="0" bIns="0" anchor="t" anchorCtr="0">
            <a:spAutoFit/>
          </a:bodyPr>
          <a:lstStyle/>
          <a:p>
            <a:pPr marL="0" marR="0" lvl="0" indent="0" algn="just" rtl="0">
              <a:lnSpc>
                <a:spcPct val="149955"/>
              </a:lnSpc>
              <a:spcBef>
                <a:spcPts val="0"/>
              </a:spcBef>
              <a:spcAft>
                <a:spcPts val="0"/>
              </a:spcAft>
              <a:buNone/>
            </a:pPr>
            <a:r>
              <a:rPr lang="en-US" sz="1125" b="0" i="0" u="none" strike="noStrike" cap="none">
                <a:solidFill>
                  <a:srgbClr val="94A3B8"/>
                </a:solidFill>
                <a:latin typeface="Lato"/>
                <a:ea typeface="Lato"/>
                <a:cs typeface="Lato"/>
                <a:sym typeface="Lato"/>
              </a:rPr>
              <a:t>External platforms such as LinkedIn, Indeed, Tesco Careers, and graduate recruitment websites significantly expand Tesco's access to wider and more diverse tech talent pools.</a:t>
            </a:r>
            <a:endParaRPr/>
          </a:p>
        </p:txBody>
      </p:sp>
      <p:sp>
        <p:nvSpPr>
          <p:cNvPr id="202" name="Google Shape;202;p19"/>
          <p:cNvSpPr txBox="1"/>
          <p:nvPr/>
        </p:nvSpPr>
        <p:spPr>
          <a:xfrm>
            <a:off x="8270974" y="2320230"/>
            <a:ext cx="3067102" cy="230832"/>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500" b="0" i="0" u="none" strike="noStrike" cap="none">
                <a:solidFill>
                  <a:srgbClr val="F8FAFC"/>
                </a:solidFill>
                <a:latin typeface="Poppins SemiBold"/>
                <a:ea typeface="Poppins SemiBold"/>
                <a:cs typeface="Poppins SemiBold"/>
                <a:sym typeface="Poppins SemiBold"/>
              </a:rPr>
              <a:t>Branding &amp; Socials</a:t>
            </a:r>
            <a:endParaRPr/>
          </a:p>
        </p:txBody>
      </p:sp>
      <p:sp>
        <p:nvSpPr>
          <p:cNvPr id="203" name="Google Shape;203;p19"/>
          <p:cNvSpPr txBox="1"/>
          <p:nvPr/>
        </p:nvSpPr>
        <p:spPr>
          <a:xfrm>
            <a:off x="8270974" y="2720280"/>
            <a:ext cx="2921049" cy="1038746"/>
          </a:xfrm>
          <a:prstGeom prst="rect">
            <a:avLst/>
          </a:prstGeom>
          <a:noFill/>
          <a:ln>
            <a:noFill/>
          </a:ln>
        </p:spPr>
        <p:txBody>
          <a:bodyPr spcFirstLastPara="1" wrap="square" lIns="0" tIns="0" rIns="0" bIns="0" anchor="t" anchorCtr="0">
            <a:spAutoFit/>
          </a:bodyPr>
          <a:lstStyle/>
          <a:p>
            <a:pPr marL="0" marR="0" lvl="0" indent="0" algn="just" rtl="0">
              <a:lnSpc>
                <a:spcPct val="149955"/>
              </a:lnSpc>
              <a:spcBef>
                <a:spcPts val="0"/>
              </a:spcBef>
              <a:spcAft>
                <a:spcPts val="0"/>
              </a:spcAft>
              <a:buNone/>
            </a:pPr>
            <a:r>
              <a:rPr lang="en-US" sz="1125" b="0" i="0" u="none" strike="noStrike" cap="none">
                <a:solidFill>
                  <a:srgbClr val="94A3B8"/>
                </a:solidFill>
                <a:latin typeface="Lato"/>
                <a:ea typeface="Lato"/>
                <a:cs typeface="Lato"/>
                <a:sym typeface="Lato"/>
              </a:rPr>
              <a:t>Digital recruitment channels align with Tesco's transformation objectives, enhancing employer branding and improving end-to-end recruitment efficiency (Lim, 2021).</a:t>
            </a:r>
            <a:endParaRPr/>
          </a:p>
        </p:txBody>
      </p:sp>
      <p:pic>
        <p:nvPicPr>
          <p:cNvPr id="204" name="Google Shape;204;p19" descr="image.png"/>
          <p:cNvPicPr preferRelativeResize="0"/>
          <p:nvPr/>
        </p:nvPicPr>
        <p:blipFill rotWithShape="1">
          <a:blip r:embed="rId8">
            <a:alphaModFix/>
          </a:blip>
          <a:srcRect/>
          <a:stretch/>
        </p:blipFill>
        <p:spPr>
          <a:xfrm>
            <a:off x="1000125" y="1805880"/>
            <a:ext cx="428625" cy="342900"/>
          </a:xfrm>
          <a:prstGeom prst="rect">
            <a:avLst/>
          </a:prstGeom>
          <a:noFill/>
          <a:ln>
            <a:noFill/>
          </a:ln>
        </p:spPr>
      </p:pic>
      <p:pic>
        <p:nvPicPr>
          <p:cNvPr id="205" name="Google Shape;205;p19" descr="image.png"/>
          <p:cNvPicPr preferRelativeResize="0"/>
          <p:nvPr/>
        </p:nvPicPr>
        <p:blipFill rotWithShape="1">
          <a:blip r:embed="rId9">
            <a:alphaModFix/>
          </a:blip>
          <a:srcRect/>
          <a:stretch/>
        </p:blipFill>
        <p:spPr>
          <a:xfrm>
            <a:off x="4635549" y="1805880"/>
            <a:ext cx="428625" cy="342900"/>
          </a:xfrm>
          <a:prstGeom prst="rect">
            <a:avLst/>
          </a:prstGeom>
          <a:noFill/>
          <a:ln>
            <a:noFill/>
          </a:ln>
        </p:spPr>
      </p:pic>
      <p:pic>
        <p:nvPicPr>
          <p:cNvPr id="206" name="Google Shape;206;p19" descr="image.png"/>
          <p:cNvPicPr preferRelativeResize="0"/>
          <p:nvPr/>
        </p:nvPicPr>
        <p:blipFill rotWithShape="1">
          <a:blip r:embed="rId10">
            <a:alphaModFix/>
          </a:blip>
          <a:srcRect/>
          <a:stretch/>
        </p:blipFill>
        <p:spPr>
          <a:xfrm>
            <a:off x="8270974" y="1805880"/>
            <a:ext cx="304800" cy="342900"/>
          </a:xfrm>
          <a:prstGeom prst="rect">
            <a:avLst/>
          </a:prstGeom>
          <a:noFill/>
          <a:ln>
            <a:noFill/>
          </a:ln>
        </p:spPr>
      </p:pic>
      <p:sp>
        <p:nvSpPr>
          <p:cNvPr id="207" name="Google Shape;207;p19"/>
          <p:cNvSpPr txBox="1"/>
          <p:nvPr/>
        </p:nvSpPr>
        <p:spPr>
          <a:xfrm>
            <a:off x="762000" y="571500"/>
            <a:ext cx="11201400"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F8FAFC"/>
                </a:solidFill>
                <a:latin typeface="Poppins SemiBold"/>
                <a:ea typeface="Poppins SemiBold"/>
                <a:cs typeface="Poppins SemiBold"/>
                <a:sym typeface="Poppins SemiBold"/>
              </a:rPr>
              <a:t>Recruitment Ad Platforms</a:t>
            </a:r>
            <a:endParaRPr/>
          </a:p>
        </p:txBody>
      </p:sp>
      <p:sp>
        <p:nvSpPr>
          <p:cNvPr id="208" name="Google Shape;208;p19"/>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BF0"/>
        </a:solidFill>
        <a:effectLst/>
      </p:bgPr>
    </p:bg>
    <p:spTree>
      <p:nvGrpSpPr>
        <p:cNvPr id="1" name="Shape 212"/>
        <p:cNvGrpSpPr/>
        <p:nvPr/>
      </p:nvGrpSpPr>
      <p:grpSpPr>
        <a:xfrm>
          <a:off x="0" y="0"/>
          <a:ext cx="0" cy="0"/>
          <a:chOff x="0" y="0"/>
          <a:chExt cx="0" cy="0"/>
        </a:xfrm>
      </p:grpSpPr>
      <p:pic>
        <p:nvPicPr>
          <p:cNvPr id="213" name="Google Shape;213;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14" name="Google Shape;214;p20" descr="image.png"/>
          <p:cNvPicPr preferRelativeResize="0"/>
          <p:nvPr/>
        </p:nvPicPr>
        <p:blipFill rotWithShape="1">
          <a:blip r:embed="rId4">
            <a:alphaModFix/>
          </a:blip>
          <a:srcRect/>
          <a:stretch/>
        </p:blipFill>
        <p:spPr>
          <a:xfrm>
            <a:off x="762000" y="2291655"/>
            <a:ext cx="5143500" cy="3166169"/>
          </a:xfrm>
          <a:prstGeom prst="rect">
            <a:avLst/>
          </a:prstGeom>
          <a:noFill/>
          <a:ln>
            <a:noFill/>
          </a:ln>
        </p:spPr>
      </p:pic>
      <p:pic>
        <p:nvPicPr>
          <p:cNvPr id="215" name="Google Shape;215;p20" descr="image.png"/>
          <p:cNvPicPr preferRelativeResize="0"/>
          <p:nvPr/>
        </p:nvPicPr>
        <p:blipFill rotWithShape="1">
          <a:blip r:embed="rId5">
            <a:alphaModFix/>
          </a:blip>
          <a:srcRect/>
          <a:stretch/>
        </p:blipFill>
        <p:spPr>
          <a:xfrm>
            <a:off x="6286500" y="2291655"/>
            <a:ext cx="5143500" cy="3166169"/>
          </a:xfrm>
          <a:prstGeom prst="rect">
            <a:avLst/>
          </a:prstGeom>
          <a:noFill/>
          <a:ln>
            <a:noFill/>
          </a:ln>
        </p:spPr>
      </p:pic>
      <p:sp>
        <p:nvSpPr>
          <p:cNvPr id="216" name="Google Shape;216;p20"/>
          <p:cNvSpPr txBox="1"/>
          <p:nvPr/>
        </p:nvSpPr>
        <p:spPr>
          <a:xfrm>
            <a:off x="1438275" y="2626659"/>
            <a:ext cx="4380547" cy="253916"/>
          </a:xfrm>
          <a:prstGeom prst="rect">
            <a:avLst/>
          </a:prstGeom>
          <a:noFill/>
          <a:ln>
            <a:noFill/>
          </a:ln>
        </p:spPr>
        <p:txBody>
          <a:bodyPr spcFirstLastPara="1" wrap="square" lIns="0" tIns="0" rIns="0" bIns="0" anchor="ctr" anchorCtr="0">
            <a:spAutoFit/>
          </a:bodyPr>
          <a:lstStyle/>
          <a:p>
            <a:pPr marL="0" marR="0" lvl="0" indent="0" algn="just" rtl="0">
              <a:spcBef>
                <a:spcPts val="0"/>
              </a:spcBef>
              <a:spcAft>
                <a:spcPts val="0"/>
              </a:spcAft>
              <a:buNone/>
            </a:pPr>
            <a:r>
              <a:rPr lang="en-US" sz="1650" b="0" i="0" u="none" strike="noStrike" cap="none">
                <a:solidFill>
                  <a:srgbClr val="005088"/>
                </a:solidFill>
                <a:latin typeface="Poppins SemiBold"/>
                <a:ea typeface="Poppins SemiBold"/>
                <a:cs typeface="Poppins SemiBold"/>
                <a:sym typeface="Poppins SemiBold"/>
              </a:rPr>
              <a:t>Reliability &amp; Fairness</a:t>
            </a:r>
            <a:endParaRPr/>
          </a:p>
        </p:txBody>
      </p:sp>
      <p:sp>
        <p:nvSpPr>
          <p:cNvPr id="217" name="Google Shape;217;p20"/>
          <p:cNvSpPr/>
          <p:nvPr/>
        </p:nvSpPr>
        <p:spPr>
          <a:xfrm>
            <a:off x="1057275" y="3015555"/>
            <a:ext cx="4552950" cy="19050"/>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18" name="Google Shape;218;p20"/>
          <p:cNvSpPr txBox="1"/>
          <p:nvPr/>
        </p:nvSpPr>
        <p:spPr>
          <a:xfrm>
            <a:off x="1057275" y="3177480"/>
            <a:ext cx="4552950" cy="1216487"/>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451A03"/>
                </a:solidFill>
                <a:latin typeface="Lato"/>
                <a:ea typeface="Lato"/>
                <a:cs typeface="Lato"/>
                <a:sym typeface="Lato"/>
              </a:rPr>
              <a:t>Structured interviews involve asking all candidates the same predetermined questions using standardised scoring criteria. This approach improves reliability, fairness, and consistency in candidate evaluation.</a:t>
            </a:r>
            <a:endParaRPr/>
          </a:p>
        </p:txBody>
      </p:sp>
      <p:sp>
        <p:nvSpPr>
          <p:cNvPr id="219" name="Google Shape;219;p20"/>
          <p:cNvSpPr txBox="1"/>
          <p:nvPr/>
        </p:nvSpPr>
        <p:spPr>
          <a:xfrm>
            <a:off x="1057275" y="4295477"/>
            <a:ext cx="4552950" cy="912366"/>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451A03"/>
                </a:solidFill>
                <a:latin typeface="Lato"/>
                <a:ea typeface="Lato"/>
                <a:cs typeface="Lato"/>
                <a:sym typeface="Lato"/>
              </a:rPr>
              <a:t>For Tesco's transformation roles, structured interviews help assess technical competencies, leadership abilities, and change management capabilities objectively.</a:t>
            </a:r>
            <a:endParaRPr/>
          </a:p>
        </p:txBody>
      </p:sp>
      <p:sp>
        <p:nvSpPr>
          <p:cNvPr id="220" name="Google Shape;220;p20"/>
          <p:cNvSpPr txBox="1"/>
          <p:nvPr/>
        </p:nvSpPr>
        <p:spPr>
          <a:xfrm>
            <a:off x="6962775" y="2626659"/>
            <a:ext cx="4380547" cy="253916"/>
          </a:xfrm>
          <a:prstGeom prst="rect">
            <a:avLst/>
          </a:prstGeom>
          <a:noFill/>
          <a:ln>
            <a:noFill/>
          </a:ln>
        </p:spPr>
        <p:txBody>
          <a:bodyPr spcFirstLastPara="1" wrap="square" lIns="0" tIns="0" rIns="0" bIns="0" anchor="ctr" anchorCtr="0">
            <a:spAutoFit/>
          </a:bodyPr>
          <a:lstStyle/>
          <a:p>
            <a:pPr marL="0" marR="0" lvl="0" indent="0" algn="just" rtl="0">
              <a:spcBef>
                <a:spcPts val="0"/>
              </a:spcBef>
              <a:spcAft>
                <a:spcPts val="0"/>
              </a:spcAft>
              <a:buNone/>
            </a:pPr>
            <a:r>
              <a:rPr lang="en-US" sz="1650" b="0" i="0" u="none" strike="noStrike" cap="none">
                <a:solidFill>
                  <a:srgbClr val="005088"/>
                </a:solidFill>
                <a:latin typeface="Poppins SemiBold"/>
                <a:ea typeface="Poppins SemiBold"/>
                <a:cs typeface="Poppins SemiBold"/>
                <a:sym typeface="Poppins SemiBold"/>
              </a:rPr>
              <a:t>Standardisation Benefits</a:t>
            </a:r>
            <a:endParaRPr/>
          </a:p>
        </p:txBody>
      </p:sp>
      <p:sp>
        <p:nvSpPr>
          <p:cNvPr id="221" name="Google Shape;221;p20"/>
          <p:cNvSpPr/>
          <p:nvPr/>
        </p:nvSpPr>
        <p:spPr>
          <a:xfrm>
            <a:off x="6581775" y="3015555"/>
            <a:ext cx="4552950" cy="19050"/>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22" name="Google Shape;222;p20"/>
          <p:cNvSpPr txBox="1"/>
          <p:nvPr/>
        </p:nvSpPr>
        <p:spPr>
          <a:xfrm>
            <a:off x="6581775" y="3177480"/>
            <a:ext cx="4552950" cy="1216487"/>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451A03"/>
                </a:solidFill>
                <a:latin typeface="Lato"/>
                <a:ea typeface="Lato"/>
                <a:cs typeface="Lato"/>
                <a:sym typeface="Lato"/>
              </a:rPr>
              <a:t>Standardisation significantly reduces interviewer bias and enables direct comparison between candidates. It is particularly suitable for large-scale recruitment where multiple applicants must be assessed against identical job requirements.</a:t>
            </a:r>
            <a:endParaRPr/>
          </a:p>
        </p:txBody>
      </p:sp>
      <p:sp>
        <p:nvSpPr>
          <p:cNvPr id="223" name="Google Shape;223;p20"/>
          <p:cNvSpPr txBox="1"/>
          <p:nvPr/>
        </p:nvSpPr>
        <p:spPr>
          <a:xfrm>
            <a:off x="6581775" y="4295477"/>
            <a:ext cx="4552950" cy="912366"/>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451A03"/>
                </a:solidFill>
                <a:latin typeface="Lato"/>
                <a:ea typeface="Lato"/>
                <a:cs typeface="Lato"/>
                <a:sym typeface="Lato"/>
              </a:rPr>
              <a:t>Research suggests structured interviews provide higher predictive validity and support evidence-based recruitment decisions (Sarstedt et al., 2022; Rivera and Alarcón, 2020).</a:t>
            </a:r>
            <a:endParaRPr/>
          </a:p>
        </p:txBody>
      </p:sp>
      <p:pic>
        <p:nvPicPr>
          <p:cNvPr id="224" name="Google Shape;224;p20" descr="image.png"/>
          <p:cNvPicPr preferRelativeResize="0"/>
          <p:nvPr/>
        </p:nvPicPr>
        <p:blipFill rotWithShape="1">
          <a:blip r:embed="rId6">
            <a:alphaModFix/>
          </a:blip>
          <a:srcRect/>
          <a:stretch/>
        </p:blipFill>
        <p:spPr>
          <a:xfrm>
            <a:off x="1057275" y="2639317"/>
            <a:ext cx="266700" cy="209550"/>
          </a:xfrm>
          <a:prstGeom prst="rect">
            <a:avLst/>
          </a:prstGeom>
          <a:noFill/>
          <a:ln>
            <a:noFill/>
          </a:ln>
        </p:spPr>
      </p:pic>
      <p:pic>
        <p:nvPicPr>
          <p:cNvPr id="225" name="Google Shape;225;p20" descr="image.png"/>
          <p:cNvPicPr preferRelativeResize="0"/>
          <p:nvPr/>
        </p:nvPicPr>
        <p:blipFill rotWithShape="1">
          <a:blip r:embed="rId7">
            <a:alphaModFix/>
          </a:blip>
          <a:srcRect/>
          <a:stretch/>
        </p:blipFill>
        <p:spPr>
          <a:xfrm>
            <a:off x="6581775" y="2639317"/>
            <a:ext cx="266700" cy="209550"/>
          </a:xfrm>
          <a:prstGeom prst="rect">
            <a:avLst/>
          </a:prstGeom>
          <a:noFill/>
          <a:ln>
            <a:noFill/>
          </a:ln>
        </p:spPr>
      </p:pic>
      <p:sp>
        <p:nvSpPr>
          <p:cNvPr id="226" name="Google Shape;226;p20"/>
          <p:cNvSpPr txBox="1"/>
          <p:nvPr/>
        </p:nvSpPr>
        <p:spPr>
          <a:xfrm>
            <a:off x="762000" y="571500"/>
            <a:ext cx="11201400"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78350F"/>
                </a:solidFill>
                <a:latin typeface="Poppins SemiBold"/>
                <a:ea typeface="Poppins SemiBold"/>
                <a:cs typeface="Poppins SemiBold"/>
                <a:sym typeface="Poppins SemiBold"/>
              </a:rPr>
              <a:t>Structured Interviewing</a:t>
            </a:r>
            <a:endParaRPr/>
          </a:p>
        </p:txBody>
      </p:sp>
      <p:sp>
        <p:nvSpPr>
          <p:cNvPr id="227" name="Google Shape;227;p20"/>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9F5"/>
        </a:solidFill>
        <a:effectLst/>
      </p:bgPr>
    </p:bg>
    <p:spTree>
      <p:nvGrpSpPr>
        <p:cNvPr id="1" name="Shape 231"/>
        <p:cNvGrpSpPr/>
        <p:nvPr/>
      </p:nvGrpSpPr>
      <p:grpSpPr>
        <a:xfrm>
          <a:off x="0" y="0"/>
          <a:ext cx="0" cy="0"/>
          <a:chOff x="0" y="0"/>
          <a:chExt cx="0" cy="0"/>
        </a:xfrm>
      </p:grpSpPr>
      <p:pic>
        <p:nvPicPr>
          <p:cNvPr id="232" name="Google Shape;232;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33" name="Google Shape;233;p21" descr="image.png"/>
          <p:cNvPicPr preferRelativeResize="0"/>
          <p:nvPr/>
        </p:nvPicPr>
        <p:blipFill rotWithShape="1">
          <a:blip r:embed="rId4">
            <a:alphaModFix/>
          </a:blip>
          <a:srcRect/>
          <a:stretch/>
        </p:blipFill>
        <p:spPr>
          <a:xfrm>
            <a:off x="762000" y="2291655"/>
            <a:ext cx="5143500" cy="3166169"/>
          </a:xfrm>
          <a:prstGeom prst="rect">
            <a:avLst/>
          </a:prstGeom>
          <a:noFill/>
          <a:ln>
            <a:noFill/>
          </a:ln>
        </p:spPr>
      </p:pic>
      <p:pic>
        <p:nvPicPr>
          <p:cNvPr id="234" name="Google Shape;234;p21" descr="image.png"/>
          <p:cNvPicPr preferRelativeResize="0"/>
          <p:nvPr/>
        </p:nvPicPr>
        <p:blipFill rotWithShape="1">
          <a:blip r:embed="rId5">
            <a:alphaModFix/>
          </a:blip>
          <a:srcRect/>
          <a:stretch/>
        </p:blipFill>
        <p:spPr>
          <a:xfrm>
            <a:off x="6286500" y="2291655"/>
            <a:ext cx="5143500" cy="3166169"/>
          </a:xfrm>
          <a:prstGeom prst="rect">
            <a:avLst/>
          </a:prstGeom>
          <a:noFill/>
          <a:ln>
            <a:noFill/>
          </a:ln>
        </p:spPr>
      </p:pic>
      <p:sp>
        <p:nvSpPr>
          <p:cNvPr id="235" name="Google Shape;235;p21"/>
          <p:cNvSpPr txBox="1"/>
          <p:nvPr/>
        </p:nvSpPr>
        <p:spPr>
          <a:xfrm>
            <a:off x="1438275" y="2626659"/>
            <a:ext cx="4380547" cy="253916"/>
          </a:xfrm>
          <a:prstGeom prst="rect">
            <a:avLst/>
          </a:prstGeom>
          <a:noFill/>
          <a:ln>
            <a:noFill/>
          </a:ln>
        </p:spPr>
        <p:txBody>
          <a:bodyPr spcFirstLastPara="1" wrap="square" lIns="0" tIns="0" rIns="0" bIns="0" anchor="ctr" anchorCtr="0">
            <a:spAutoFit/>
          </a:bodyPr>
          <a:lstStyle/>
          <a:p>
            <a:pPr marL="0" marR="0" lvl="0" indent="0" algn="just" rtl="0">
              <a:spcBef>
                <a:spcPts val="0"/>
              </a:spcBef>
              <a:spcAft>
                <a:spcPts val="0"/>
              </a:spcAft>
              <a:buNone/>
            </a:pPr>
            <a:r>
              <a:rPr lang="en-US" sz="1650" b="0" i="0" u="none" strike="noStrike" cap="none">
                <a:solidFill>
                  <a:srgbClr val="E31B23"/>
                </a:solidFill>
                <a:latin typeface="Poppins SemiBold"/>
                <a:ea typeface="Poppins SemiBold"/>
                <a:cs typeface="Poppins SemiBold"/>
                <a:sym typeface="Poppins SemiBold"/>
              </a:rPr>
              <a:t>Behavioural Interviews</a:t>
            </a:r>
            <a:endParaRPr/>
          </a:p>
        </p:txBody>
      </p:sp>
      <p:sp>
        <p:nvSpPr>
          <p:cNvPr id="236" name="Google Shape;236;p21"/>
          <p:cNvSpPr/>
          <p:nvPr/>
        </p:nvSpPr>
        <p:spPr>
          <a:xfrm>
            <a:off x="1057275" y="3015555"/>
            <a:ext cx="4552950" cy="19050"/>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37" name="Google Shape;237;p21"/>
          <p:cNvSpPr txBox="1"/>
          <p:nvPr/>
        </p:nvSpPr>
        <p:spPr>
          <a:xfrm>
            <a:off x="1057275" y="3177480"/>
            <a:ext cx="4552950" cy="1216487"/>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dirty="0" err="1">
                <a:solidFill>
                  <a:srgbClr val="2C3E50"/>
                </a:solidFill>
                <a:latin typeface="Lato"/>
                <a:ea typeface="Lato"/>
                <a:cs typeface="Lato"/>
                <a:sym typeface="Lato"/>
              </a:rPr>
              <a:t>Behavioural</a:t>
            </a:r>
            <a:r>
              <a:rPr lang="en-US" sz="1275" b="0" i="0" u="none" strike="noStrike" cap="none" dirty="0">
                <a:solidFill>
                  <a:srgbClr val="2C3E50"/>
                </a:solidFill>
                <a:latin typeface="Lato"/>
                <a:ea typeface="Lato"/>
                <a:cs typeface="Lato"/>
                <a:sym typeface="Lato"/>
              </a:rPr>
              <a:t> interviews focus on past experiences to predict future performance. Candidates are asked to describe situations where they demonstrated leadership, teamwork, problem-solving, or adaptability.</a:t>
            </a:r>
            <a:endParaRPr dirty="0"/>
          </a:p>
        </p:txBody>
      </p:sp>
      <p:sp>
        <p:nvSpPr>
          <p:cNvPr id="238" name="Google Shape;238;p21"/>
          <p:cNvSpPr txBox="1"/>
          <p:nvPr/>
        </p:nvSpPr>
        <p:spPr>
          <a:xfrm>
            <a:off x="1057275" y="4295477"/>
            <a:ext cx="4552950" cy="912366"/>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2C3E50"/>
                </a:solidFill>
                <a:latin typeface="Lato"/>
                <a:ea typeface="Lato"/>
                <a:cs typeface="Lato"/>
                <a:sym typeface="Lato"/>
              </a:rPr>
              <a:t>This method is highly useful for assessing critical change management competencies required during Tesco's digital transformation (Roy, 2024).</a:t>
            </a:r>
            <a:endParaRPr/>
          </a:p>
        </p:txBody>
      </p:sp>
      <p:sp>
        <p:nvSpPr>
          <p:cNvPr id="239" name="Google Shape;239;p21"/>
          <p:cNvSpPr txBox="1"/>
          <p:nvPr/>
        </p:nvSpPr>
        <p:spPr>
          <a:xfrm>
            <a:off x="6962775" y="2626659"/>
            <a:ext cx="4380547" cy="253916"/>
          </a:xfrm>
          <a:prstGeom prst="rect">
            <a:avLst/>
          </a:prstGeom>
          <a:noFill/>
          <a:ln>
            <a:noFill/>
          </a:ln>
        </p:spPr>
        <p:txBody>
          <a:bodyPr spcFirstLastPara="1" wrap="square" lIns="0" tIns="0" rIns="0" bIns="0" anchor="ctr" anchorCtr="0">
            <a:spAutoFit/>
          </a:bodyPr>
          <a:lstStyle/>
          <a:p>
            <a:pPr marL="0" marR="0" lvl="0" indent="0" algn="just" rtl="0">
              <a:spcBef>
                <a:spcPts val="0"/>
              </a:spcBef>
              <a:spcAft>
                <a:spcPts val="0"/>
              </a:spcAft>
              <a:buNone/>
            </a:pPr>
            <a:r>
              <a:rPr lang="en-US" sz="1650" b="0" i="0" u="none" strike="noStrike" cap="none">
                <a:solidFill>
                  <a:srgbClr val="005088"/>
                </a:solidFill>
                <a:latin typeface="Poppins SemiBold"/>
                <a:ea typeface="Poppins SemiBold"/>
                <a:cs typeface="Poppins SemiBold"/>
                <a:sym typeface="Poppins SemiBold"/>
              </a:rPr>
              <a:t>Panel Interviews</a:t>
            </a:r>
            <a:endParaRPr/>
          </a:p>
        </p:txBody>
      </p:sp>
      <p:sp>
        <p:nvSpPr>
          <p:cNvPr id="240" name="Google Shape;240;p21"/>
          <p:cNvSpPr/>
          <p:nvPr/>
        </p:nvSpPr>
        <p:spPr>
          <a:xfrm>
            <a:off x="6581775" y="3015555"/>
            <a:ext cx="4552950" cy="19050"/>
          </a:xfrm>
          <a:prstGeom prst="rect">
            <a:avLst/>
          </a:prstGeom>
          <a:solidFill>
            <a:srgbClr val="F1F5F9"/>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1" name="Google Shape;241;p21"/>
          <p:cNvSpPr txBox="1"/>
          <p:nvPr/>
        </p:nvSpPr>
        <p:spPr>
          <a:xfrm>
            <a:off x="6581775" y="3177480"/>
            <a:ext cx="4552950" cy="912366"/>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2C3E50"/>
                </a:solidFill>
                <a:latin typeface="Lato"/>
                <a:ea typeface="Lato"/>
                <a:cs typeface="Lato"/>
                <a:sym typeface="Lato"/>
              </a:rPr>
              <a:t>Panel interviews involve multiple interviewers evaluating candidates simultaneously. Different professional perspectives improve decision quality and reduce individual bias.</a:t>
            </a:r>
            <a:endParaRPr/>
          </a:p>
        </p:txBody>
      </p:sp>
      <p:sp>
        <p:nvSpPr>
          <p:cNvPr id="242" name="Google Shape;242;p21"/>
          <p:cNvSpPr txBox="1"/>
          <p:nvPr/>
        </p:nvSpPr>
        <p:spPr>
          <a:xfrm>
            <a:off x="6581775" y="4044553"/>
            <a:ext cx="4552950" cy="1216487"/>
          </a:xfrm>
          <a:prstGeom prst="rect">
            <a:avLst/>
          </a:prstGeom>
          <a:noFill/>
          <a:ln>
            <a:noFill/>
          </a:ln>
        </p:spPr>
        <p:txBody>
          <a:bodyPr spcFirstLastPara="1" wrap="square" lIns="0" tIns="0" rIns="0" bIns="0" anchor="t" anchorCtr="0">
            <a:spAutoFit/>
          </a:bodyPr>
          <a:lstStyle/>
          <a:p>
            <a:pPr marL="0" marR="0" lvl="0" indent="0" algn="just" rtl="0">
              <a:lnSpc>
                <a:spcPct val="154980"/>
              </a:lnSpc>
              <a:spcBef>
                <a:spcPts val="0"/>
              </a:spcBef>
              <a:spcAft>
                <a:spcPts val="0"/>
              </a:spcAft>
              <a:buNone/>
            </a:pPr>
            <a:r>
              <a:rPr lang="en-US" sz="1275" b="0" i="0" u="none" strike="noStrike" cap="none">
                <a:solidFill>
                  <a:srgbClr val="2C3E50"/>
                </a:solidFill>
                <a:latin typeface="Lato"/>
                <a:ea typeface="Lato"/>
                <a:cs typeface="Lato"/>
                <a:sym typeface="Lato"/>
              </a:rPr>
              <a:t>Tesco may use panel interviews when recruiting senior transformation leaders, ensuring comprehensive assessment of technical, managerial, and strategic capabilities (Aaker and Moorman, 2023; Chen, 2022).</a:t>
            </a:r>
            <a:endParaRPr/>
          </a:p>
        </p:txBody>
      </p:sp>
      <p:pic>
        <p:nvPicPr>
          <p:cNvPr id="243" name="Google Shape;243;p21" descr="image.png"/>
          <p:cNvPicPr preferRelativeResize="0"/>
          <p:nvPr/>
        </p:nvPicPr>
        <p:blipFill rotWithShape="1">
          <a:blip r:embed="rId6">
            <a:alphaModFix/>
          </a:blip>
          <a:srcRect/>
          <a:stretch/>
        </p:blipFill>
        <p:spPr>
          <a:xfrm>
            <a:off x="1057275" y="2639317"/>
            <a:ext cx="266700" cy="209550"/>
          </a:xfrm>
          <a:prstGeom prst="rect">
            <a:avLst/>
          </a:prstGeom>
          <a:noFill/>
          <a:ln>
            <a:noFill/>
          </a:ln>
        </p:spPr>
      </p:pic>
      <p:pic>
        <p:nvPicPr>
          <p:cNvPr id="244" name="Google Shape;244;p21" descr="image.png"/>
          <p:cNvPicPr preferRelativeResize="0"/>
          <p:nvPr/>
        </p:nvPicPr>
        <p:blipFill rotWithShape="1">
          <a:blip r:embed="rId7">
            <a:alphaModFix/>
          </a:blip>
          <a:srcRect/>
          <a:stretch/>
        </p:blipFill>
        <p:spPr>
          <a:xfrm>
            <a:off x="6581775" y="2639317"/>
            <a:ext cx="266700" cy="209550"/>
          </a:xfrm>
          <a:prstGeom prst="rect">
            <a:avLst/>
          </a:prstGeom>
          <a:noFill/>
          <a:ln>
            <a:noFill/>
          </a:ln>
        </p:spPr>
      </p:pic>
      <p:sp>
        <p:nvSpPr>
          <p:cNvPr id="245" name="Google Shape;245;p21"/>
          <p:cNvSpPr txBox="1"/>
          <p:nvPr/>
        </p:nvSpPr>
        <p:spPr>
          <a:xfrm>
            <a:off x="762000" y="571500"/>
            <a:ext cx="11201400"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003057"/>
                </a:solidFill>
                <a:latin typeface="Poppins SemiBold"/>
                <a:ea typeface="Poppins SemiBold"/>
                <a:cs typeface="Poppins SemiBold"/>
                <a:sym typeface="Poppins SemiBold"/>
              </a:rPr>
              <a:t>Advanced Selection Methods</a:t>
            </a:r>
            <a:endParaRPr/>
          </a:p>
        </p:txBody>
      </p:sp>
      <p:sp>
        <p:nvSpPr>
          <p:cNvPr id="246" name="Google Shape;246;p21"/>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F5F9"/>
        </a:solidFill>
        <a:effectLst/>
      </p:bgPr>
    </p:bg>
    <p:spTree>
      <p:nvGrpSpPr>
        <p:cNvPr id="1" name="Shape 250"/>
        <p:cNvGrpSpPr/>
        <p:nvPr/>
      </p:nvGrpSpPr>
      <p:grpSpPr>
        <a:xfrm>
          <a:off x="0" y="0"/>
          <a:ext cx="0" cy="0"/>
          <a:chOff x="0" y="0"/>
          <a:chExt cx="0" cy="0"/>
        </a:xfrm>
      </p:grpSpPr>
      <p:pic>
        <p:nvPicPr>
          <p:cNvPr id="251" name="Google Shape;251;p22"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52" name="Google Shape;252;p22" descr="image.png"/>
          <p:cNvPicPr preferRelativeResize="0"/>
          <p:nvPr/>
        </p:nvPicPr>
        <p:blipFill rotWithShape="1">
          <a:blip r:embed="rId4">
            <a:alphaModFix/>
          </a:blip>
          <a:srcRect/>
          <a:stretch/>
        </p:blipFill>
        <p:spPr>
          <a:xfrm>
            <a:off x="762000" y="5781675"/>
            <a:ext cx="10668000" cy="504825"/>
          </a:xfrm>
          <a:prstGeom prst="rect">
            <a:avLst/>
          </a:prstGeom>
          <a:noFill/>
          <a:ln>
            <a:noFill/>
          </a:ln>
        </p:spPr>
      </p:pic>
      <p:sp>
        <p:nvSpPr>
          <p:cNvPr id="253" name="Google Shape;253;p22"/>
          <p:cNvSpPr txBox="1"/>
          <p:nvPr/>
        </p:nvSpPr>
        <p:spPr>
          <a:xfrm>
            <a:off x="1190625" y="1462980"/>
            <a:ext cx="4810125" cy="997196"/>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350" b="1" i="0" u="none" strike="noStrike" cap="none" dirty="0" err="1">
                <a:solidFill>
                  <a:srgbClr val="0F172A"/>
                </a:solidFill>
                <a:latin typeface="Lato"/>
                <a:ea typeface="Lato"/>
                <a:cs typeface="Lato"/>
                <a:sym typeface="Lato"/>
              </a:rPr>
              <a:t>Behavioural</a:t>
            </a:r>
            <a:r>
              <a:rPr lang="en-US" sz="1350" b="1" i="0" u="none" strike="noStrike" cap="none" dirty="0">
                <a:solidFill>
                  <a:srgbClr val="0F172A"/>
                </a:solidFill>
                <a:latin typeface="Lato"/>
                <a:ea typeface="Lato"/>
                <a:cs typeface="Lato"/>
                <a:sym typeface="Lato"/>
              </a:rPr>
              <a:t> &amp; Situational:</a:t>
            </a:r>
            <a:r>
              <a:rPr lang="en-US" sz="1350" b="0" i="0" u="none" strike="noStrike" cap="none" dirty="0">
                <a:solidFill>
                  <a:srgbClr val="334155"/>
                </a:solidFill>
                <a:latin typeface="Lato"/>
                <a:ea typeface="Lato"/>
                <a:cs typeface="Lato"/>
                <a:sym typeface="Lato"/>
              </a:rPr>
              <a:t> Encourages candidates to explain previous experiences and achievements while assessing response strategies to hypothetical challenges.</a:t>
            </a:r>
            <a:endParaRPr dirty="0"/>
          </a:p>
        </p:txBody>
      </p:sp>
      <p:sp>
        <p:nvSpPr>
          <p:cNvPr id="254" name="Google Shape;254;p22"/>
          <p:cNvSpPr txBox="1"/>
          <p:nvPr/>
        </p:nvSpPr>
        <p:spPr>
          <a:xfrm>
            <a:off x="1190625" y="2514451"/>
            <a:ext cx="4810125" cy="997196"/>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350" b="1" i="0" u="none" strike="noStrike" cap="none">
                <a:solidFill>
                  <a:srgbClr val="0F172A"/>
                </a:solidFill>
                <a:latin typeface="Lato"/>
                <a:ea typeface="Lato"/>
                <a:cs typeface="Lato"/>
                <a:sym typeface="Lato"/>
              </a:rPr>
              <a:t>Competency-Based:</a:t>
            </a:r>
            <a:r>
              <a:rPr lang="en-US" sz="1350" b="0" i="0" u="none" strike="noStrike" cap="none">
                <a:solidFill>
                  <a:srgbClr val="334155"/>
                </a:solidFill>
                <a:latin typeface="Lato"/>
                <a:ea typeface="Lato"/>
                <a:cs typeface="Lato"/>
                <a:sym typeface="Lato"/>
              </a:rPr>
              <a:t> Directly evaluates critical, job-specific skills such as leadership, digital expertise, and communication competence during transformation.</a:t>
            </a:r>
            <a:endParaRPr/>
          </a:p>
        </p:txBody>
      </p:sp>
      <p:sp>
        <p:nvSpPr>
          <p:cNvPr id="255" name="Google Shape;255;p22"/>
          <p:cNvSpPr txBox="1"/>
          <p:nvPr/>
        </p:nvSpPr>
        <p:spPr>
          <a:xfrm>
            <a:off x="6619875" y="1462980"/>
            <a:ext cx="4810125" cy="997196"/>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350" b="1" i="0" u="none" strike="noStrike" cap="none">
                <a:solidFill>
                  <a:srgbClr val="0F172A"/>
                </a:solidFill>
                <a:latin typeface="Lato"/>
                <a:ea typeface="Lato"/>
                <a:cs typeface="Lato"/>
                <a:sym typeface="Lato"/>
              </a:rPr>
              <a:t>Probing Questions:</a:t>
            </a:r>
            <a:r>
              <a:rPr lang="en-US" sz="1350" b="0" i="0" u="none" strike="noStrike" cap="none">
                <a:solidFill>
                  <a:srgbClr val="334155"/>
                </a:solidFill>
                <a:latin typeface="Lato"/>
                <a:ea typeface="Lato"/>
                <a:cs typeface="Lato"/>
                <a:sym typeface="Lato"/>
              </a:rPr>
              <a:t> Allows interviewers to obtain detailed, specific information and systematically clarify statements made by the candidate.</a:t>
            </a:r>
            <a:endParaRPr/>
          </a:p>
        </p:txBody>
      </p:sp>
      <p:sp>
        <p:nvSpPr>
          <p:cNvPr id="256" name="Google Shape;256;p22"/>
          <p:cNvSpPr txBox="1"/>
          <p:nvPr/>
        </p:nvSpPr>
        <p:spPr>
          <a:xfrm>
            <a:off x="6619875" y="2514451"/>
            <a:ext cx="4810125" cy="997196"/>
          </a:xfrm>
          <a:prstGeom prst="rect">
            <a:avLst/>
          </a:prstGeom>
          <a:noFill/>
          <a:ln>
            <a:noFill/>
          </a:ln>
        </p:spPr>
        <p:txBody>
          <a:bodyPr spcFirstLastPara="1" wrap="square" lIns="0" tIns="0" rIns="0" bIns="0" anchor="t" anchorCtr="0">
            <a:spAutoFit/>
          </a:bodyPr>
          <a:lstStyle/>
          <a:p>
            <a:pPr marL="0" marR="0" lvl="0" indent="0" algn="just" rtl="0">
              <a:lnSpc>
                <a:spcPct val="160000"/>
              </a:lnSpc>
              <a:spcBef>
                <a:spcPts val="0"/>
              </a:spcBef>
              <a:spcAft>
                <a:spcPts val="0"/>
              </a:spcAft>
              <a:buNone/>
            </a:pPr>
            <a:r>
              <a:rPr lang="en-US" sz="1350" b="1" i="0" u="none" strike="noStrike" cap="none">
                <a:solidFill>
                  <a:srgbClr val="0F172A"/>
                </a:solidFill>
                <a:latin typeface="Lato"/>
                <a:ea typeface="Lato"/>
                <a:cs typeface="Lato"/>
                <a:sym typeface="Lato"/>
              </a:rPr>
              <a:t>Socratic Questioning:</a:t>
            </a:r>
            <a:r>
              <a:rPr lang="en-US" sz="1350" b="0" i="0" u="none" strike="noStrike" cap="none">
                <a:solidFill>
                  <a:srgbClr val="334155"/>
                </a:solidFill>
                <a:latin typeface="Lato"/>
                <a:ea typeface="Lato"/>
                <a:cs typeface="Lato"/>
                <a:sym typeface="Lato"/>
              </a:rPr>
              <a:t> Promotes critical thinking and reveals advanced, logic-based problem-solving capabilities (Mowar, 2022; Roy, 2024).</a:t>
            </a:r>
            <a:endParaRPr/>
          </a:p>
        </p:txBody>
      </p:sp>
      <p:pic>
        <p:nvPicPr>
          <p:cNvPr id="257" name="Google Shape;257;p22" descr="image.png"/>
          <p:cNvPicPr preferRelativeResize="0"/>
          <p:nvPr/>
        </p:nvPicPr>
        <p:blipFill rotWithShape="1">
          <a:blip r:embed="rId5">
            <a:alphaModFix/>
          </a:blip>
          <a:srcRect/>
          <a:stretch/>
        </p:blipFill>
        <p:spPr>
          <a:xfrm>
            <a:off x="809625" y="1472505"/>
            <a:ext cx="285750" cy="247650"/>
          </a:xfrm>
          <a:prstGeom prst="rect">
            <a:avLst/>
          </a:prstGeom>
          <a:noFill/>
          <a:ln>
            <a:noFill/>
          </a:ln>
        </p:spPr>
      </p:pic>
      <p:pic>
        <p:nvPicPr>
          <p:cNvPr id="258" name="Google Shape;258;p22" descr="image.png"/>
          <p:cNvPicPr preferRelativeResize="0"/>
          <p:nvPr/>
        </p:nvPicPr>
        <p:blipFill rotWithShape="1">
          <a:blip r:embed="rId6">
            <a:alphaModFix/>
          </a:blip>
          <a:srcRect/>
          <a:stretch/>
        </p:blipFill>
        <p:spPr>
          <a:xfrm>
            <a:off x="809625" y="2523976"/>
            <a:ext cx="171450" cy="247650"/>
          </a:xfrm>
          <a:prstGeom prst="rect">
            <a:avLst/>
          </a:prstGeom>
          <a:noFill/>
          <a:ln>
            <a:noFill/>
          </a:ln>
        </p:spPr>
      </p:pic>
      <p:pic>
        <p:nvPicPr>
          <p:cNvPr id="259" name="Google Shape;259;p22" descr="image.png"/>
          <p:cNvPicPr preferRelativeResize="0"/>
          <p:nvPr/>
        </p:nvPicPr>
        <p:blipFill rotWithShape="1">
          <a:blip r:embed="rId7">
            <a:alphaModFix/>
          </a:blip>
          <a:srcRect/>
          <a:stretch/>
        </p:blipFill>
        <p:spPr>
          <a:xfrm>
            <a:off x="6238875" y="1472505"/>
            <a:ext cx="228600" cy="247650"/>
          </a:xfrm>
          <a:prstGeom prst="rect">
            <a:avLst/>
          </a:prstGeom>
          <a:noFill/>
          <a:ln>
            <a:noFill/>
          </a:ln>
        </p:spPr>
      </p:pic>
      <p:pic>
        <p:nvPicPr>
          <p:cNvPr id="260" name="Google Shape;260;p22" descr="image.png"/>
          <p:cNvPicPr preferRelativeResize="0"/>
          <p:nvPr/>
        </p:nvPicPr>
        <p:blipFill rotWithShape="1">
          <a:blip r:embed="rId8">
            <a:alphaModFix/>
          </a:blip>
          <a:srcRect/>
          <a:stretch/>
        </p:blipFill>
        <p:spPr>
          <a:xfrm>
            <a:off x="6238875" y="2523976"/>
            <a:ext cx="228600" cy="247650"/>
          </a:xfrm>
          <a:prstGeom prst="rect">
            <a:avLst/>
          </a:prstGeom>
          <a:noFill/>
          <a:ln>
            <a:noFill/>
          </a:ln>
        </p:spPr>
      </p:pic>
      <p:sp>
        <p:nvSpPr>
          <p:cNvPr id="261" name="Google Shape;261;p22"/>
          <p:cNvSpPr txBox="1"/>
          <p:nvPr/>
        </p:nvSpPr>
        <p:spPr>
          <a:xfrm>
            <a:off x="762000" y="571500"/>
            <a:ext cx="11201400"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0F172A"/>
                </a:solidFill>
                <a:latin typeface="Poppins SemiBold"/>
                <a:ea typeface="Poppins SemiBold"/>
                <a:cs typeface="Poppins SemiBold"/>
                <a:sym typeface="Poppins SemiBold"/>
              </a:rPr>
              <a:t>Appropriate Questioning Techniques</a:t>
            </a:r>
            <a:endParaRPr/>
          </a:p>
        </p:txBody>
      </p:sp>
      <p:sp>
        <p:nvSpPr>
          <p:cNvPr id="262" name="Google Shape;262;p22"/>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66"/>
        <p:cNvGrpSpPr/>
        <p:nvPr/>
      </p:nvGrpSpPr>
      <p:grpSpPr>
        <a:xfrm>
          <a:off x="0" y="0"/>
          <a:ext cx="0" cy="0"/>
          <a:chOff x="0" y="0"/>
          <a:chExt cx="0" cy="0"/>
        </a:xfrm>
      </p:grpSpPr>
      <p:sp>
        <p:nvSpPr>
          <p:cNvPr id="267" name="Google Shape;267;p23"/>
          <p:cNvSpPr txBox="1"/>
          <p:nvPr/>
        </p:nvSpPr>
        <p:spPr>
          <a:xfrm>
            <a:off x="762000" y="571500"/>
            <a:ext cx="5100637" cy="526298"/>
          </a:xfrm>
          <a:prstGeom prst="rect">
            <a:avLst/>
          </a:prstGeom>
          <a:noFill/>
          <a:ln>
            <a:noFill/>
          </a:ln>
        </p:spPr>
        <p:txBody>
          <a:bodyPr spcFirstLastPara="1" wrap="square" lIns="0" tIns="0" rIns="0" bIns="0" anchor="t" anchorCtr="0">
            <a:spAutoFit/>
          </a:bodyPr>
          <a:lstStyle/>
          <a:p>
            <a:pPr marL="0" marR="0" lvl="0" indent="0" algn="just" rtl="0">
              <a:lnSpc>
                <a:spcPct val="120000"/>
              </a:lnSpc>
              <a:spcBef>
                <a:spcPts val="0"/>
              </a:spcBef>
              <a:spcAft>
                <a:spcPts val="0"/>
              </a:spcAft>
              <a:buNone/>
            </a:pPr>
            <a:r>
              <a:rPr lang="en-US" sz="2850" b="0" i="0" u="none" strike="noStrike" cap="none">
                <a:solidFill>
                  <a:srgbClr val="000000"/>
                </a:solidFill>
                <a:latin typeface="Poppins SemiBold"/>
                <a:ea typeface="Poppins SemiBold"/>
                <a:cs typeface="Poppins SemiBold"/>
                <a:sym typeface="Poppins SemiBold"/>
              </a:rPr>
              <a:t>F2F vs Virtual Selection</a:t>
            </a:r>
            <a:endParaRPr/>
          </a:p>
        </p:txBody>
      </p:sp>
      <p:sp>
        <p:nvSpPr>
          <p:cNvPr id="268" name="Google Shape;268;p23"/>
          <p:cNvSpPr/>
          <p:nvPr/>
        </p:nvSpPr>
        <p:spPr>
          <a:xfrm>
            <a:off x="762000" y="1148655"/>
            <a:ext cx="485775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70" name="Google Shape;270;p23"/>
          <p:cNvSpPr txBox="1"/>
          <p:nvPr/>
        </p:nvSpPr>
        <p:spPr>
          <a:xfrm>
            <a:off x="762000" y="2026890"/>
            <a:ext cx="5100637" cy="276999"/>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800" b="0" i="0" u="none" strike="noStrike" cap="none">
                <a:solidFill>
                  <a:srgbClr val="000000"/>
                </a:solidFill>
                <a:latin typeface="Poppins SemiBold"/>
                <a:ea typeface="Poppins SemiBold"/>
                <a:cs typeface="Poppins SemiBold"/>
                <a:sym typeface="Poppins SemiBold"/>
              </a:rPr>
              <a:t>Interview Methods Comparison</a:t>
            </a:r>
            <a:endParaRPr/>
          </a:p>
        </p:txBody>
      </p:sp>
      <p:sp>
        <p:nvSpPr>
          <p:cNvPr id="271" name="Google Shape;271;p23"/>
          <p:cNvSpPr txBox="1"/>
          <p:nvPr/>
        </p:nvSpPr>
        <p:spPr>
          <a:xfrm>
            <a:off x="762000" y="2474565"/>
            <a:ext cx="4857750" cy="1177245"/>
          </a:xfrm>
          <a:prstGeom prst="rect">
            <a:avLst/>
          </a:prstGeom>
          <a:noFill/>
          <a:ln>
            <a:noFill/>
          </a:ln>
        </p:spPr>
        <p:txBody>
          <a:bodyPr spcFirstLastPara="1" wrap="square" lIns="0" tIns="0" rIns="0" bIns="0" anchor="t" anchorCtr="0">
            <a:spAutoFit/>
          </a:bodyPr>
          <a:lstStyle/>
          <a:p>
            <a:pPr marL="0" marR="0" lvl="0" indent="0" algn="just" rtl="0">
              <a:lnSpc>
                <a:spcPct val="149960"/>
              </a:lnSpc>
              <a:spcBef>
                <a:spcPts val="0"/>
              </a:spcBef>
              <a:spcAft>
                <a:spcPts val="0"/>
              </a:spcAft>
              <a:buNone/>
            </a:pPr>
            <a:r>
              <a:rPr lang="en-US" sz="1275" b="1" i="0" u="none" strike="noStrike" cap="none" dirty="0">
                <a:solidFill>
                  <a:srgbClr val="000000"/>
                </a:solidFill>
                <a:latin typeface="Lato"/>
                <a:ea typeface="Lato"/>
                <a:cs typeface="Lato"/>
                <a:sym typeface="Lato"/>
              </a:rPr>
              <a:t>Face-to-Face:</a:t>
            </a:r>
            <a:r>
              <a:rPr lang="en-US" sz="1275" b="0" i="0" u="none" strike="noStrike" cap="none" dirty="0">
                <a:solidFill>
                  <a:srgbClr val="000000"/>
                </a:solidFill>
                <a:latin typeface="Lato"/>
                <a:ea typeface="Lato"/>
                <a:cs typeface="Lato"/>
                <a:sym typeface="Lato"/>
              </a:rPr>
              <a:t> Allows stronger personal interaction, better observation of non-verbal communication, and improved relationship building. However, they involve greater costs and scheduling challenges (Sheridan, 2024).</a:t>
            </a:r>
            <a:endParaRPr dirty="0"/>
          </a:p>
        </p:txBody>
      </p:sp>
      <p:sp>
        <p:nvSpPr>
          <p:cNvPr id="272" name="Google Shape;272;p23"/>
          <p:cNvSpPr txBox="1"/>
          <p:nvPr/>
        </p:nvSpPr>
        <p:spPr>
          <a:xfrm>
            <a:off x="762000" y="3651810"/>
            <a:ext cx="4857750" cy="1177245"/>
          </a:xfrm>
          <a:prstGeom prst="rect">
            <a:avLst/>
          </a:prstGeom>
          <a:noFill/>
          <a:ln>
            <a:noFill/>
          </a:ln>
        </p:spPr>
        <p:txBody>
          <a:bodyPr spcFirstLastPara="1" wrap="square" lIns="0" tIns="0" rIns="0" bIns="0" anchor="t" anchorCtr="0">
            <a:spAutoFit/>
          </a:bodyPr>
          <a:lstStyle/>
          <a:p>
            <a:pPr marL="0" marR="0" lvl="0" indent="0" algn="just" rtl="0">
              <a:lnSpc>
                <a:spcPct val="149960"/>
              </a:lnSpc>
              <a:spcBef>
                <a:spcPts val="0"/>
              </a:spcBef>
              <a:spcAft>
                <a:spcPts val="0"/>
              </a:spcAft>
              <a:buNone/>
            </a:pPr>
            <a:r>
              <a:rPr lang="en-US" sz="1275" b="1" i="0" u="none" strike="noStrike" cap="none" dirty="0">
                <a:solidFill>
                  <a:srgbClr val="000000"/>
                </a:solidFill>
                <a:latin typeface="Lato"/>
                <a:ea typeface="Lato"/>
                <a:cs typeface="Lato"/>
                <a:sym typeface="Lato"/>
              </a:rPr>
              <a:t>Virtual:</a:t>
            </a:r>
            <a:r>
              <a:rPr lang="en-US" sz="1275" b="0" i="0" u="none" strike="noStrike" cap="none" dirty="0">
                <a:solidFill>
                  <a:srgbClr val="000000"/>
                </a:solidFill>
                <a:latin typeface="Lato"/>
                <a:ea typeface="Lato"/>
                <a:cs typeface="Lato"/>
                <a:sym typeface="Lato"/>
              </a:rPr>
              <a:t> Offers flexibility, reduced travel costs, and faster processes. They are highly beneficial for geographically diverse candidates. However, technical issues and reduced interpersonal engagement may affect assessment.</a:t>
            </a:r>
            <a:endParaRPr dirty="0"/>
          </a:p>
        </p:txBody>
      </p:sp>
      <p:sp>
        <p:nvSpPr>
          <p:cNvPr id="273" name="Google Shape;273;p23"/>
          <p:cNvSpPr txBox="1"/>
          <p:nvPr/>
        </p:nvSpPr>
        <p:spPr>
          <a:xfrm>
            <a:off x="762000" y="4832910"/>
            <a:ext cx="4857750" cy="1177245"/>
          </a:xfrm>
          <a:prstGeom prst="rect">
            <a:avLst/>
          </a:prstGeom>
          <a:noFill/>
          <a:ln>
            <a:noFill/>
          </a:ln>
        </p:spPr>
        <p:txBody>
          <a:bodyPr spcFirstLastPara="1" wrap="square" lIns="0" tIns="0" rIns="0" bIns="0" anchor="t" anchorCtr="0">
            <a:spAutoFit/>
          </a:bodyPr>
          <a:lstStyle/>
          <a:p>
            <a:pPr marL="0" marR="0" lvl="0" indent="0" algn="just" rtl="0">
              <a:lnSpc>
                <a:spcPct val="149960"/>
              </a:lnSpc>
              <a:spcBef>
                <a:spcPts val="0"/>
              </a:spcBef>
              <a:spcAft>
                <a:spcPts val="0"/>
              </a:spcAft>
              <a:buNone/>
            </a:pPr>
            <a:r>
              <a:rPr lang="en-US" sz="1275" b="1" i="0" u="none" strike="noStrike" cap="none" dirty="0">
                <a:solidFill>
                  <a:srgbClr val="000000"/>
                </a:solidFill>
                <a:latin typeface="Lato"/>
                <a:ea typeface="Lato"/>
                <a:cs typeface="Lato"/>
                <a:sym typeface="Lato"/>
              </a:rPr>
              <a:t>Hybrid Strategy:</a:t>
            </a:r>
            <a:r>
              <a:rPr lang="en-US" sz="1275" b="0" i="0" u="none" strike="noStrike" cap="none" dirty="0">
                <a:solidFill>
                  <a:srgbClr val="000000"/>
                </a:solidFill>
                <a:latin typeface="Lato"/>
                <a:ea typeface="Lato"/>
                <a:cs typeface="Lato"/>
                <a:sym typeface="Lato"/>
              </a:rPr>
              <a:t> Tesco should adopt a hybrid approach, using virtual interviews for initial screening and face-to-face interviews for final-stage assessments to balance efficiency and quality (Ritter &amp; Pedersen, 2020).</a:t>
            </a:r>
            <a:endParaRPr dirty="0"/>
          </a:p>
        </p:txBody>
      </p:sp>
      <p:sp>
        <p:nvSpPr>
          <p:cNvPr id="274" name="Google Shape;274;p23"/>
          <p:cNvSpPr/>
          <p:nvPr/>
        </p:nvSpPr>
        <p:spPr>
          <a:xfrm>
            <a:off x="762000" y="4646265"/>
            <a:ext cx="4857750" cy="9525"/>
          </a:xfrm>
          <a:prstGeom prst="rect">
            <a:avLst/>
          </a:prstGeom>
          <a:solidFill>
            <a:srgbClr val="E2E8F0"/>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pic>
        <p:nvPicPr>
          <p:cNvPr id="3" name="Picture 2">
            <a:extLst>
              <a:ext uri="{FF2B5EF4-FFF2-40B4-BE49-F238E27FC236}">
                <a16:creationId xmlns:a16="http://schemas.microsoft.com/office/drawing/2014/main" xmlns="" id="{89F4417E-77EC-B79D-5ABB-E604A9AA23DB}"/>
              </a:ext>
            </a:extLst>
          </p:cNvPr>
          <p:cNvPicPr>
            <a:picLocks noChangeAspect="1"/>
          </p:cNvPicPr>
          <p:nvPr/>
        </p:nvPicPr>
        <p:blipFill>
          <a:blip r:embed="rId3"/>
          <a:stretch>
            <a:fillRect/>
          </a:stretch>
        </p:blipFill>
        <p:spPr>
          <a:xfrm>
            <a:off x="5862637" y="0"/>
            <a:ext cx="6329363" cy="68580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Shape 278"/>
        <p:cNvGrpSpPr/>
        <p:nvPr/>
      </p:nvGrpSpPr>
      <p:grpSpPr>
        <a:xfrm>
          <a:off x="0" y="0"/>
          <a:ext cx="0" cy="0"/>
          <a:chOff x="0" y="0"/>
          <a:chExt cx="0" cy="0"/>
        </a:xfrm>
      </p:grpSpPr>
      <p:pic>
        <p:nvPicPr>
          <p:cNvPr id="279" name="Google Shape;279;p24"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80" name="Google Shape;280;p24"/>
          <p:cNvSpPr txBox="1"/>
          <p:nvPr/>
        </p:nvSpPr>
        <p:spPr>
          <a:xfrm>
            <a:off x="1190625" y="2708969"/>
            <a:ext cx="10239375" cy="5485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a:solidFill>
                  <a:srgbClr val="FFFFFF"/>
                </a:solidFill>
                <a:latin typeface="Lato"/>
                <a:ea typeface="Lato"/>
                <a:cs typeface="Lato"/>
                <a:sym typeface="Lato"/>
              </a:rPr>
              <a:t>Targeted Upfront Alignment:</a:t>
            </a:r>
            <a:r>
              <a:rPr lang="en-US" sz="1350" b="0" i="0" u="none" strike="noStrike" cap="none">
                <a:solidFill>
                  <a:srgbClr val="CBD5E1"/>
                </a:solidFill>
                <a:latin typeface="Lato"/>
                <a:ea typeface="Lato"/>
                <a:cs typeface="Lato"/>
                <a:sym typeface="Lato"/>
              </a:rPr>
              <a:t> Tesco's digital transformation requires starting recruitment processes with structured job analysis, clear descriptions, specs, and strategic, targeted digital advertising.</a:t>
            </a:r>
            <a:endParaRPr/>
          </a:p>
        </p:txBody>
      </p:sp>
      <p:sp>
        <p:nvSpPr>
          <p:cNvPr id="281" name="Google Shape;281;p24"/>
          <p:cNvSpPr txBox="1"/>
          <p:nvPr/>
        </p:nvSpPr>
        <p:spPr>
          <a:xfrm>
            <a:off x="1190625" y="3486150"/>
            <a:ext cx="10239375" cy="5485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a:solidFill>
                  <a:srgbClr val="FFFFFF"/>
                </a:solidFill>
                <a:latin typeface="Lato"/>
                <a:ea typeface="Lato"/>
                <a:cs typeface="Lato"/>
                <a:sym typeface="Lato"/>
              </a:rPr>
              <a:t>Reliable Evaluation Formats:</a:t>
            </a:r>
            <a:r>
              <a:rPr lang="en-US" sz="1350" b="0" i="0" u="none" strike="noStrike" cap="none">
                <a:solidFill>
                  <a:srgbClr val="CBD5E1"/>
                </a:solidFill>
                <a:latin typeface="Lato"/>
                <a:ea typeface="Lato"/>
                <a:cs typeface="Lato"/>
                <a:sym typeface="Lato"/>
              </a:rPr>
              <a:t> Implement standardized structured, behavioural, and panel interviews alongside advanced questioning methods (probing/Socratic) to improve selection validity and limit bias.</a:t>
            </a:r>
            <a:endParaRPr/>
          </a:p>
        </p:txBody>
      </p:sp>
      <p:sp>
        <p:nvSpPr>
          <p:cNvPr id="282" name="Google Shape;282;p24"/>
          <p:cNvSpPr txBox="1"/>
          <p:nvPr/>
        </p:nvSpPr>
        <p:spPr>
          <a:xfrm>
            <a:off x="1190625" y="4263330"/>
            <a:ext cx="10239375" cy="54858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sz="1350" b="1" i="0" u="none" strike="noStrike" cap="none">
                <a:solidFill>
                  <a:srgbClr val="FFFFFF"/>
                </a:solidFill>
                <a:latin typeface="Lato"/>
                <a:ea typeface="Lato"/>
                <a:cs typeface="Lato"/>
                <a:sym typeface="Lato"/>
              </a:rPr>
              <a:t>Optimised Selection Model:</a:t>
            </a:r>
            <a:r>
              <a:rPr lang="en-US" sz="1350" b="0" i="0" u="none" strike="noStrike" cap="none">
                <a:solidFill>
                  <a:srgbClr val="CBD5E1"/>
                </a:solidFill>
                <a:latin typeface="Lato"/>
                <a:ea typeface="Lato"/>
                <a:cs typeface="Lato"/>
                <a:sym typeface="Lato"/>
              </a:rPr>
              <a:t> Adopt a cost-effective and flexible hybrid interview model (virtual screening + face-to-face finals) to secure transformation-ready professionals (Aaker and Moorman, 2023; Roy, 2024).</a:t>
            </a:r>
            <a:endParaRPr/>
          </a:p>
        </p:txBody>
      </p:sp>
      <p:pic>
        <p:nvPicPr>
          <p:cNvPr id="283" name="Google Shape;283;p24" descr="image.png"/>
          <p:cNvPicPr preferRelativeResize="0"/>
          <p:nvPr/>
        </p:nvPicPr>
        <p:blipFill rotWithShape="1">
          <a:blip r:embed="rId4">
            <a:alphaModFix/>
          </a:blip>
          <a:srcRect/>
          <a:stretch/>
        </p:blipFill>
        <p:spPr>
          <a:xfrm>
            <a:off x="809625" y="2718494"/>
            <a:ext cx="200025" cy="247650"/>
          </a:xfrm>
          <a:prstGeom prst="rect">
            <a:avLst/>
          </a:prstGeom>
          <a:noFill/>
          <a:ln>
            <a:noFill/>
          </a:ln>
        </p:spPr>
      </p:pic>
      <p:pic>
        <p:nvPicPr>
          <p:cNvPr id="284" name="Google Shape;284;p24" descr="image.png"/>
          <p:cNvPicPr preferRelativeResize="0"/>
          <p:nvPr/>
        </p:nvPicPr>
        <p:blipFill rotWithShape="1">
          <a:blip r:embed="rId4">
            <a:alphaModFix/>
          </a:blip>
          <a:srcRect/>
          <a:stretch/>
        </p:blipFill>
        <p:spPr>
          <a:xfrm>
            <a:off x="809625" y="3495675"/>
            <a:ext cx="200025" cy="247650"/>
          </a:xfrm>
          <a:prstGeom prst="rect">
            <a:avLst/>
          </a:prstGeom>
          <a:noFill/>
          <a:ln>
            <a:noFill/>
          </a:ln>
        </p:spPr>
      </p:pic>
      <p:pic>
        <p:nvPicPr>
          <p:cNvPr id="285" name="Google Shape;285;p24" descr="image.png"/>
          <p:cNvPicPr preferRelativeResize="0"/>
          <p:nvPr/>
        </p:nvPicPr>
        <p:blipFill rotWithShape="1">
          <a:blip r:embed="rId4">
            <a:alphaModFix/>
          </a:blip>
          <a:srcRect/>
          <a:stretch/>
        </p:blipFill>
        <p:spPr>
          <a:xfrm>
            <a:off x="809625" y="4272855"/>
            <a:ext cx="200025" cy="247650"/>
          </a:xfrm>
          <a:prstGeom prst="rect">
            <a:avLst/>
          </a:prstGeom>
          <a:noFill/>
          <a:ln>
            <a:noFill/>
          </a:ln>
        </p:spPr>
      </p:pic>
      <p:sp>
        <p:nvSpPr>
          <p:cNvPr id="286" name="Google Shape;286;p24"/>
          <p:cNvSpPr txBox="1"/>
          <p:nvPr/>
        </p:nvSpPr>
        <p:spPr>
          <a:xfrm>
            <a:off x="762000" y="571500"/>
            <a:ext cx="11201400" cy="46285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0" i="0" u="none" strike="noStrike" cap="none">
                <a:solidFill>
                  <a:srgbClr val="F8FAFC"/>
                </a:solidFill>
                <a:latin typeface="Poppins SemiBold"/>
                <a:ea typeface="Poppins SemiBold"/>
                <a:cs typeface="Poppins SemiBold"/>
                <a:sym typeface="Poppins SemiBold"/>
              </a:rPr>
              <a:t>Conclusion &amp; Recommendations</a:t>
            </a:r>
            <a:endParaRPr/>
          </a:p>
        </p:txBody>
      </p:sp>
      <p:sp>
        <p:nvSpPr>
          <p:cNvPr id="287" name="Google Shape;287;p24"/>
          <p:cNvSpPr/>
          <p:nvPr/>
        </p:nvSpPr>
        <p:spPr>
          <a:xfrm>
            <a:off x="762000" y="1148655"/>
            <a:ext cx="1066800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91"/>
        <p:cNvGrpSpPr/>
        <p:nvPr/>
      </p:nvGrpSpPr>
      <p:grpSpPr>
        <a:xfrm>
          <a:off x="0" y="0"/>
          <a:ext cx="0" cy="0"/>
          <a:chOff x="0" y="0"/>
          <a:chExt cx="0" cy="0"/>
        </a:xfrm>
      </p:grpSpPr>
      <p:pic>
        <p:nvPicPr>
          <p:cNvPr id="292" name="Google Shape;292;p25" descr="image.png"/>
          <p:cNvPicPr preferRelativeResize="0"/>
          <p:nvPr/>
        </p:nvPicPr>
        <p:blipFill rotWithShape="1">
          <a:blip r:embed="rId3">
            <a:alphaModFix/>
          </a:blip>
          <a:srcRect/>
          <a:stretch/>
        </p:blipFill>
        <p:spPr>
          <a:xfrm>
            <a:off x="857250" y="1852910"/>
            <a:ext cx="10572750" cy="4043660"/>
          </a:xfrm>
          <a:prstGeom prst="rect">
            <a:avLst/>
          </a:prstGeom>
          <a:noFill/>
          <a:ln>
            <a:noFill/>
          </a:ln>
        </p:spPr>
      </p:pic>
      <p:sp>
        <p:nvSpPr>
          <p:cNvPr id="293" name="Google Shape;293;p25"/>
          <p:cNvSpPr/>
          <p:nvPr/>
        </p:nvSpPr>
        <p:spPr>
          <a:xfrm>
            <a:off x="0" y="0"/>
            <a:ext cx="95250" cy="6858000"/>
          </a:xfrm>
          <a:prstGeom prst="rect">
            <a:avLst/>
          </a:prstGeom>
          <a:solidFill>
            <a:srgbClr val="47556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95" name="Google Shape;295;p25"/>
          <p:cNvSpPr/>
          <p:nvPr/>
        </p:nvSpPr>
        <p:spPr>
          <a:xfrm>
            <a:off x="857250" y="2741414"/>
            <a:ext cx="31718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96" name="Google Shape;296;p25"/>
          <p:cNvSpPr/>
          <p:nvPr/>
        </p:nvSpPr>
        <p:spPr>
          <a:xfrm>
            <a:off x="4029075" y="2741414"/>
            <a:ext cx="74009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97" name="Google Shape;297;p25"/>
          <p:cNvSpPr/>
          <p:nvPr/>
        </p:nvSpPr>
        <p:spPr>
          <a:xfrm>
            <a:off x="857250" y="3204269"/>
            <a:ext cx="31718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98" name="Google Shape;298;p25"/>
          <p:cNvSpPr/>
          <p:nvPr/>
        </p:nvSpPr>
        <p:spPr>
          <a:xfrm>
            <a:off x="4029075" y="3204269"/>
            <a:ext cx="74009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99" name="Google Shape;299;p25"/>
          <p:cNvSpPr/>
          <p:nvPr/>
        </p:nvSpPr>
        <p:spPr>
          <a:xfrm>
            <a:off x="857250" y="3667125"/>
            <a:ext cx="31718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0" name="Google Shape;300;p25"/>
          <p:cNvSpPr/>
          <p:nvPr/>
        </p:nvSpPr>
        <p:spPr>
          <a:xfrm>
            <a:off x="4029075" y="3667125"/>
            <a:ext cx="74009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1" name="Google Shape;301;p25"/>
          <p:cNvSpPr/>
          <p:nvPr/>
        </p:nvSpPr>
        <p:spPr>
          <a:xfrm>
            <a:off x="857250" y="4129980"/>
            <a:ext cx="31718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2" name="Google Shape;302;p25"/>
          <p:cNvSpPr/>
          <p:nvPr/>
        </p:nvSpPr>
        <p:spPr>
          <a:xfrm>
            <a:off x="4029075" y="4129980"/>
            <a:ext cx="74009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3" name="Google Shape;303;p25"/>
          <p:cNvSpPr/>
          <p:nvPr/>
        </p:nvSpPr>
        <p:spPr>
          <a:xfrm>
            <a:off x="857250" y="4779466"/>
            <a:ext cx="31718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4" name="Google Shape;304;p25"/>
          <p:cNvSpPr/>
          <p:nvPr/>
        </p:nvSpPr>
        <p:spPr>
          <a:xfrm>
            <a:off x="4029075" y="4779466"/>
            <a:ext cx="74009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5" name="Google Shape;305;p25"/>
          <p:cNvSpPr/>
          <p:nvPr/>
        </p:nvSpPr>
        <p:spPr>
          <a:xfrm>
            <a:off x="857250" y="5242321"/>
            <a:ext cx="31718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6" name="Google Shape;306;p25"/>
          <p:cNvSpPr/>
          <p:nvPr/>
        </p:nvSpPr>
        <p:spPr>
          <a:xfrm>
            <a:off x="4029075" y="5242321"/>
            <a:ext cx="7400925" cy="9525"/>
          </a:xfrm>
          <a:prstGeom prst="rect">
            <a:avLst/>
          </a:prstGeom>
          <a:solidFill>
            <a:srgbClr val="F1F5F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07" name="Google Shape;307;p25"/>
          <p:cNvSpPr txBox="1"/>
          <p:nvPr/>
        </p:nvSpPr>
        <p:spPr>
          <a:xfrm>
            <a:off x="857250" y="571500"/>
            <a:ext cx="11101387" cy="52629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2850" b="0" i="0" u="none" strike="noStrike" cap="none" dirty="0">
                <a:solidFill>
                  <a:srgbClr val="005088"/>
                </a:solidFill>
                <a:latin typeface="Poppins SemiBold"/>
                <a:ea typeface="Poppins SemiBold"/>
                <a:cs typeface="Poppins SemiBold"/>
                <a:sym typeface="Poppins SemiBold"/>
              </a:rPr>
              <a:t>References</a:t>
            </a:r>
            <a:endParaRPr dirty="0"/>
          </a:p>
        </p:txBody>
      </p:sp>
      <p:sp>
        <p:nvSpPr>
          <p:cNvPr id="308" name="Google Shape;308;p25"/>
          <p:cNvSpPr/>
          <p:nvPr/>
        </p:nvSpPr>
        <p:spPr>
          <a:xfrm>
            <a:off x="857250" y="1148655"/>
            <a:ext cx="10572750" cy="28575"/>
          </a:xfrm>
          <a:prstGeom prst="rect">
            <a:avLst/>
          </a:prstGeom>
          <a:solidFill>
            <a:srgbClr val="00508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 name="Google Shape;237;p21">
            <a:extLst>
              <a:ext uri="{FF2B5EF4-FFF2-40B4-BE49-F238E27FC236}">
                <a16:creationId xmlns:a16="http://schemas.microsoft.com/office/drawing/2014/main" xmlns="" id="{0A62ECA5-2DA3-2C84-82C2-4055B188838B}"/>
              </a:ext>
            </a:extLst>
          </p:cNvPr>
          <p:cNvSpPr txBox="1"/>
          <p:nvPr/>
        </p:nvSpPr>
        <p:spPr>
          <a:xfrm>
            <a:off x="857250" y="1311362"/>
            <a:ext cx="10973506" cy="5447645"/>
          </a:xfrm>
          <a:prstGeom prst="rect">
            <a:avLst/>
          </a:prstGeom>
          <a:noFill/>
          <a:ln>
            <a:noFill/>
          </a:ln>
        </p:spPr>
        <p:txBody>
          <a:bodyPr spcFirstLastPara="1" wrap="square" lIns="0" tIns="0" rIns="0" bIns="0" anchor="t" anchorCtr="0">
            <a:spAutoFit/>
          </a:bodyPr>
          <a:lstStyle/>
          <a:p>
            <a:pPr marL="285750" indent="-285750" algn="just">
              <a:lnSpc>
                <a:spcPct val="150000"/>
              </a:lnSpc>
              <a:buFont typeface="Arial" panose="020B0604020202020204" pitchFamily="34" charset="0"/>
              <a:buChar char="•"/>
            </a:pPr>
            <a:r>
              <a:rPr lang="en-GB" sz="1200" dirty="0"/>
              <a:t>Aaker, D. A., and Moorman, C. (2023). </a:t>
            </a:r>
            <a:r>
              <a:rPr lang="en-GB" sz="1200" i="1" dirty="0"/>
              <a:t>Strategic market management</a:t>
            </a:r>
            <a:r>
              <a:rPr lang="en-GB" sz="1200" dirty="0"/>
              <a:t>. John Wiley and Sons.</a:t>
            </a:r>
          </a:p>
          <a:p>
            <a:pPr marL="285750" indent="-285750" algn="just">
              <a:lnSpc>
                <a:spcPct val="150000"/>
              </a:lnSpc>
              <a:buFont typeface="Arial" panose="020B0604020202020204" pitchFamily="34" charset="0"/>
              <a:buChar char="•"/>
            </a:pPr>
            <a:r>
              <a:rPr lang="en-GB" sz="1200" dirty="0"/>
              <a:t>Chen, J. J. (2022). Tesco Plc. In </a:t>
            </a:r>
            <a:r>
              <a:rPr lang="en-GB" sz="1200" i="1" dirty="0"/>
              <a:t>International Cases of Corporate Governance</a:t>
            </a:r>
            <a:r>
              <a:rPr lang="en-GB" sz="1200" dirty="0"/>
              <a:t> (pp. 27-44). Singapore: Springer Nature Singapore.</a:t>
            </a:r>
          </a:p>
          <a:p>
            <a:pPr marL="285750" indent="-285750" algn="just">
              <a:lnSpc>
                <a:spcPct val="150000"/>
              </a:lnSpc>
              <a:buFont typeface="Arial" panose="020B0604020202020204" pitchFamily="34" charset="0"/>
              <a:buChar char="•"/>
            </a:pPr>
            <a:r>
              <a:rPr lang="en-GB" sz="1200" dirty="0"/>
              <a:t>Chernev, A. (2025). </a:t>
            </a:r>
            <a:r>
              <a:rPr lang="en-GB" sz="1200" i="1" dirty="0"/>
              <a:t>Strategic marketing management</a:t>
            </a:r>
            <a:r>
              <a:rPr lang="en-GB" sz="1200" dirty="0"/>
              <a:t>. Cerebellum Press.</a:t>
            </a:r>
          </a:p>
          <a:p>
            <a:pPr marL="285750" indent="-285750" algn="just">
              <a:lnSpc>
                <a:spcPct val="150000"/>
              </a:lnSpc>
              <a:buFont typeface="Arial" panose="020B0604020202020204" pitchFamily="34" charset="0"/>
              <a:buChar char="•"/>
            </a:pPr>
            <a:r>
              <a:rPr lang="en-GB" sz="1200" dirty="0"/>
              <a:t>Lim, W. M. (2021). A marketing mix typology for integrated care: the 10 Ps. </a:t>
            </a:r>
            <a:r>
              <a:rPr lang="en-GB" sz="1200" i="1" dirty="0"/>
              <a:t>Journal of Strategic Marketing</a:t>
            </a:r>
            <a:r>
              <a:rPr lang="en-GB" sz="1200" dirty="0"/>
              <a:t>, </a:t>
            </a:r>
            <a:r>
              <a:rPr lang="en-GB" sz="1200" i="1" dirty="0"/>
              <a:t>29</a:t>
            </a:r>
            <a:r>
              <a:rPr lang="en-GB" sz="1200" dirty="0"/>
              <a:t>(5), 453-469.</a:t>
            </a:r>
          </a:p>
          <a:p>
            <a:pPr marL="285750" indent="-285750" algn="just">
              <a:lnSpc>
                <a:spcPct val="150000"/>
              </a:lnSpc>
              <a:buFont typeface="Arial" panose="020B0604020202020204" pitchFamily="34" charset="0"/>
              <a:buChar char="•"/>
            </a:pPr>
            <a:r>
              <a:rPr lang="en-GB" sz="1200" dirty="0"/>
              <a:t>Meng, S. (2024). Operation management of a grocery retailer in the UK: a case of Tesco. </a:t>
            </a:r>
            <a:r>
              <a:rPr lang="en-GB" sz="1200" i="1" dirty="0"/>
              <a:t>Pacific International Journal</a:t>
            </a:r>
            <a:r>
              <a:rPr lang="en-GB" sz="1200" dirty="0"/>
              <a:t>, </a:t>
            </a:r>
            <a:r>
              <a:rPr lang="en-GB" sz="1200" i="1" dirty="0"/>
              <a:t>7</a:t>
            </a:r>
            <a:r>
              <a:rPr lang="en-GB" sz="1200" dirty="0"/>
              <a:t>(2), 136-142.</a:t>
            </a:r>
          </a:p>
          <a:p>
            <a:pPr marL="285750" indent="-285750" algn="just">
              <a:lnSpc>
                <a:spcPct val="150000"/>
              </a:lnSpc>
              <a:buFont typeface="Arial" panose="020B0604020202020204" pitchFamily="34" charset="0"/>
              <a:buChar char="•"/>
            </a:pPr>
            <a:r>
              <a:rPr lang="en-GB" sz="1200" dirty="0"/>
              <a:t>Morrison, A. M. (2023). </a:t>
            </a:r>
            <a:r>
              <a:rPr lang="en-GB" sz="1200" i="1" dirty="0"/>
              <a:t>Marketing and managing tourism destinations</a:t>
            </a:r>
            <a:r>
              <a:rPr lang="en-GB" sz="1200" dirty="0"/>
              <a:t>. Routledge.</a:t>
            </a:r>
          </a:p>
          <a:p>
            <a:pPr marL="285750" indent="-285750" algn="just">
              <a:lnSpc>
                <a:spcPct val="150000"/>
              </a:lnSpc>
              <a:buFont typeface="Arial" panose="020B0604020202020204" pitchFamily="34" charset="0"/>
              <a:buChar char="•"/>
            </a:pPr>
            <a:r>
              <a:rPr lang="en-GB" sz="1200" dirty="0" err="1"/>
              <a:t>Mowar</a:t>
            </a:r>
            <a:r>
              <a:rPr lang="en-GB" sz="1200" dirty="0"/>
              <a:t>, A. (2022). </a:t>
            </a:r>
            <a:r>
              <a:rPr lang="en-GB" sz="1200" i="1" dirty="0"/>
              <a:t>Marketing management</a:t>
            </a:r>
            <a:r>
              <a:rPr lang="en-GB" sz="1200" dirty="0"/>
              <a:t>. Blue Rose Publishers.</a:t>
            </a:r>
          </a:p>
          <a:p>
            <a:pPr marL="285750" indent="-285750" algn="just">
              <a:lnSpc>
                <a:spcPct val="150000"/>
              </a:lnSpc>
              <a:buFont typeface="Arial" panose="020B0604020202020204" pitchFamily="34" charset="0"/>
              <a:buChar char="•"/>
            </a:pPr>
            <a:r>
              <a:rPr lang="en-GB" sz="1200" dirty="0"/>
              <a:t>Patel, K. S., and Swamy, D. (2023). Customer Role in Relationship Marketing in Acquisition and Retention of Customers: TESCO. </a:t>
            </a:r>
            <a:r>
              <a:rPr lang="en-GB" sz="1200" i="1" dirty="0"/>
              <a:t>Modern Research in Consumer Behaviour and Marketing Research</a:t>
            </a:r>
            <a:r>
              <a:rPr lang="en-GB" sz="1200" dirty="0"/>
              <a:t>, 87.</a:t>
            </a:r>
          </a:p>
          <a:p>
            <a:pPr marL="285750" indent="-285750" algn="just">
              <a:lnSpc>
                <a:spcPct val="150000"/>
              </a:lnSpc>
              <a:buFont typeface="Arial" panose="020B0604020202020204" pitchFamily="34" charset="0"/>
              <a:buChar char="•"/>
            </a:pPr>
            <a:r>
              <a:rPr lang="en-GB" sz="1200" dirty="0"/>
              <a:t>Paul, J. (2020). Marketing in emerging markets: a review, theoretical synthesis and extension. </a:t>
            </a:r>
            <a:r>
              <a:rPr lang="en-GB" sz="1200" i="1" dirty="0"/>
              <a:t>International Journal of Emerging Markets</a:t>
            </a:r>
            <a:r>
              <a:rPr lang="en-GB" sz="1200" dirty="0"/>
              <a:t>, </a:t>
            </a:r>
            <a:r>
              <a:rPr lang="en-GB" sz="1200" i="1" dirty="0"/>
              <a:t>15</a:t>
            </a:r>
            <a:r>
              <a:rPr lang="en-GB" sz="1200" dirty="0"/>
              <a:t>(3), 446-468.</a:t>
            </a:r>
          </a:p>
          <a:p>
            <a:pPr marL="285750" indent="-285750" algn="just">
              <a:lnSpc>
                <a:spcPct val="150000"/>
              </a:lnSpc>
              <a:buFont typeface="Arial" panose="020B0604020202020204" pitchFamily="34" charset="0"/>
              <a:buChar char="•"/>
            </a:pPr>
            <a:r>
              <a:rPr lang="en-GB" sz="1200" dirty="0"/>
              <a:t>Ritter, T., and Pedersen, C. L. (2020). Digitisation capability and the digitalisation of business models in business-to-business firms: Past, present, and future. </a:t>
            </a:r>
            <a:r>
              <a:rPr lang="en-GB" sz="1200" i="1" dirty="0"/>
              <a:t>Industrial marketing management</a:t>
            </a:r>
            <a:r>
              <a:rPr lang="en-GB" sz="1200" dirty="0"/>
              <a:t>, </a:t>
            </a:r>
            <a:r>
              <a:rPr lang="en-GB" sz="1200" i="1" dirty="0"/>
              <a:t>86</a:t>
            </a:r>
            <a:r>
              <a:rPr lang="en-GB" sz="1200" dirty="0"/>
              <a:t>, 180-190.</a:t>
            </a:r>
          </a:p>
          <a:p>
            <a:pPr marL="285750" indent="-285750" algn="just">
              <a:lnSpc>
                <a:spcPct val="150000"/>
              </a:lnSpc>
              <a:buFont typeface="Arial" panose="020B0604020202020204" pitchFamily="34" charset="0"/>
              <a:buChar char="•"/>
            </a:pPr>
            <a:r>
              <a:rPr lang="en-GB" sz="1200" dirty="0"/>
              <a:t>Rivera, J., and Alarcón, V. (2020). Model for assessing the quality of marketing-management education. </a:t>
            </a:r>
            <a:r>
              <a:rPr lang="en-GB" sz="1200" i="1" dirty="0"/>
              <a:t>Journal of Economics, Finance and Administrative Science</a:t>
            </a:r>
            <a:r>
              <a:rPr lang="en-GB" sz="1200" dirty="0"/>
              <a:t>, </a:t>
            </a:r>
            <a:r>
              <a:rPr lang="en-GB" sz="1200" i="1" dirty="0"/>
              <a:t>25</a:t>
            </a:r>
            <a:r>
              <a:rPr lang="en-GB" sz="1200" dirty="0"/>
              <a:t>(49), 5-25.</a:t>
            </a:r>
          </a:p>
          <a:p>
            <a:pPr marL="285750" indent="-285750" algn="just">
              <a:lnSpc>
                <a:spcPct val="150000"/>
              </a:lnSpc>
              <a:buFont typeface="Arial" panose="020B0604020202020204" pitchFamily="34" charset="0"/>
              <a:buChar char="•"/>
            </a:pPr>
            <a:r>
              <a:rPr lang="en-GB" sz="1200" dirty="0"/>
              <a:t>Roy, B. A. S. I. L. (2024). Digital Transformation Strategies in Traditional Retail Industries: A Case of Tesco PLC.</a:t>
            </a:r>
          </a:p>
          <a:p>
            <a:pPr marL="285750" indent="-285750" algn="just">
              <a:lnSpc>
                <a:spcPct val="150000"/>
              </a:lnSpc>
              <a:buFont typeface="Arial" panose="020B0604020202020204" pitchFamily="34" charset="0"/>
              <a:buChar char="•"/>
            </a:pPr>
            <a:r>
              <a:rPr lang="en-GB" sz="1200" dirty="0"/>
              <a:t>Sarstedt, M., Hair, J. F., Pick, M., Liengaard, B. D., Radomir, L., and Ringle, C. M. (2022). Progress in partial least squares structural equation modelling use in marketing research in the last decade. </a:t>
            </a:r>
            <a:r>
              <a:rPr lang="en-GB" sz="1200" i="1" dirty="0"/>
              <a:t>Psychology and Marketing</a:t>
            </a:r>
            <a:r>
              <a:rPr lang="en-GB" sz="1200" dirty="0"/>
              <a:t>, </a:t>
            </a:r>
            <a:r>
              <a:rPr lang="en-GB" sz="1200" i="1" dirty="0"/>
              <a:t>39</a:t>
            </a:r>
            <a:r>
              <a:rPr lang="en-GB" sz="1200" dirty="0"/>
              <a:t>(5), 1035-1064.</a:t>
            </a:r>
          </a:p>
          <a:p>
            <a:pPr marL="285750" indent="-285750" algn="just">
              <a:lnSpc>
                <a:spcPct val="150000"/>
              </a:lnSpc>
              <a:buFont typeface="Arial" panose="020B0604020202020204" pitchFamily="34" charset="0"/>
              <a:buChar char="•"/>
            </a:pPr>
            <a:r>
              <a:rPr lang="en-GB" sz="1200" dirty="0"/>
              <a:t>Sheridan, N. (2024). </a:t>
            </a:r>
            <a:r>
              <a:rPr lang="en-GB" sz="1200" i="1" dirty="0"/>
              <a:t>Tesco Marketing Strategy 2024: A Case Study – Latterly.org</a:t>
            </a:r>
            <a:r>
              <a:rPr lang="en-GB" sz="1200" dirty="0"/>
              <a:t>. [online] www.latterly.org. Available at: </a:t>
            </a:r>
            <a:r>
              <a:rPr lang="en-GB" sz="1200" u="sng" dirty="0">
                <a:hlinkClick r:id="rId4"/>
              </a:rPr>
              <a:t>https://www.latterly.org/tesco-marketing-strategy/</a:t>
            </a:r>
            <a:r>
              <a:rPr lang="en-GB" sz="1200" dirty="0"/>
              <a:t>. </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2523</Words>
  <Application>Microsoft Office PowerPoint</Application>
  <PresentationFormat>Widescreen</PresentationFormat>
  <Paragraphs>132</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Poppins SemiBold</vt:lpstr>
      <vt:lpstr>Arial</vt:lpstr>
      <vt:lpstr>Poppins</vt:lpstr>
      <vt:lpstr>Calibri</vt:lpstr>
      <vt:lpstr>Lato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account</cp:lastModifiedBy>
  <cp:revision>5</cp:revision>
  <dcterms:modified xsi:type="dcterms:W3CDTF">2026-06-24T16:38:40Z</dcterms:modified>
</cp:coreProperties>
</file>