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6"/>
  </p:notesMasterIdLst>
  <p:sldIdLst>
    <p:sldId id="264" r:id="rId2"/>
    <p:sldId id="276" r:id="rId3"/>
    <p:sldId id="296" r:id="rId4"/>
    <p:sldId id="267" r:id="rId5"/>
    <p:sldId id="297" r:id="rId6"/>
    <p:sldId id="298" r:id="rId7"/>
    <p:sldId id="299" r:id="rId8"/>
    <p:sldId id="295" r:id="rId9"/>
    <p:sldId id="304" r:id="rId10"/>
    <p:sldId id="300" r:id="rId11"/>
    <p:sldId id="301" r:id="rId12"/>
    <p:sldId id="302" r:id="rId13"/>
    <p:sldId id="303" r:id="rId14"/>
    <p:sldId id="294" r:id="rId15"/>
    <p:sldId id="256" r:id="rId16"/>
    <p:sldId id="266" r:id="rId17"/>
    <p:sldId id="274" r:id="rId18"/>
    <p:sldId id="265" r:id="rId19"/>
    <p:sldId id="289" r:id="rId20"/>
    <p:sldId id="291" r:id="rId21"/>
    <p:sldId id="290" r:id="rId22"/>
    <p:sldId id="262" r:id="rId23"/>
    <p:sldId id="261" r:id="rId24"/>
    <p:sldId id="292" r:id="rId25"/>
    <p:sldId id="263" r:id="rId26"/>
    <p:sldId id="293" r:id="rId27"/>
    <p:sldId id="260" r:id="rId28"/>
    <p:sldId id="259" r:id="rId29"/>
    <p:sldId id="275" r:id="rId30"/>
    <p:sldId id="273" r:id="rId31"/>
    <p:sldId id="271" r:id="rId32"/>
    <p:sldId id="270" r:id="rId33"/>
    <p:sldId id="272" r:id="rId34"/>
    <p:sldId id="268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5C0DCEA-BECD-4F0E-8BE0-D9D3B239ED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718941-1064-4637-A400-C36D0DD1D582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604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B817A0-2A09-4ACE-A59E-68A2F6053594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727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B6AD19-3C5E-4BAC-AD3E-3B5790F7137D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737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601998-4F6A-4FCB-8F30-A7E9D04B1279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747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1A369B-79F6-444E-974F-B2E1B208DB82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860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B2FCF9-1685-498F-B9E2-2BCF899D4978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870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4B65F6-1240-4FDE-8BE6-E6FFE1A63EF4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880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21EABF-FDF4-492C-8C16-96A50D9223B5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890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64AE90-DF35-461C-B84B-C6ED87641686}" type="slidenum">
              <a:rPr lang="en-US" smtClean="0"/>
              <a:pPr/>
              <a:t>30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3AC5AE-BE9D-4114-AFFB-E27CF2B36D96}" type="slidenum">
              <a:rPr lang="en-US" smtClean="0"/>
              <a:pPr/>
              <a:t>31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CDB089-5DE1-4571-AA82-F88AA2DA14E4}" type="slidenum">
              <a:rPr lang="en-US" smtClean="0"/>
              <a:pPr/>
              <a:t>32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7B2D4B-8CB0-4DE3-A482-5FE7C72E4FBF}" type="slidenum">
              <a:rPr lang="en-US" smtClean="0"/>
              <a:pPr/>
              <a:t>33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3334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335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D85A9-88D9-4DA9-80C0-DD83240430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71D7-A5D1-4F14-8B2D-B6582C9C76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6CFCD-7B9D-421C-BA3C-9361196C25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5DE06-91F1-4A23-9FC3-1FE934A56E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B8102B-752E-46B1-B5FB-4030023FBF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06FEE-102C-4532-9096-572DF1E5CD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737A4-C541-4AC4-9867-2244D9BD01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49496-18EB-459E-B71B-5A087625B9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84AD61-023D-4CEF-B63F-B79AC4B61D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52456A-2FEC-4B15-A81E-D0248F88D0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9601E-6D3A-4505-8C38-F2CC65EFCB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BCFF25-E810-4EE4-A0AB-5E984217DA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2291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292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2293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2295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2297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298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299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300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301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2304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5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6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7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8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9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2310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2312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313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314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70FDEFC4-A6E8-4187-85DD-F5FC1F4680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7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oflondon.org.uk/archive/lbl/pages/largeImage.asp?id=720252&amp;size=3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hyperlink" Target="http://www.museumoflondon.org.uk/archive/lbl/pages/largeImage.asp?id=720229&amp;size=3" TargetMode="External"/><Relationship Id="rId7" Type="http://schemas.openxmlformats.org/officeDocument/2006/relationships/hyperlink" Target="http://www.museumoflondon.org.uk/archive/lbl/pages/largeImage.asp?id=721247&amp;size=3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hyperlink" Target="http://www.museumoflondon.org.uk/archive/lbl/pages/largeImage.asp?id=721249&amp;size=3" TargetMode="Externa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mp.berkeley.edu/pin/largeelk.gif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Early Holocene archaeology</a:t>
            </a:r>
            <a:endParaRPr lang="en-US" smtClean="0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Mesolithic/Neolithic changes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ChangeArrowheads="1"/>
          </p:cNvSpPr>
          <p:nvPr/>
        </p:nvSpPr>
        <p:spPr bwMode="auto">
          <a:xfrm>
            <a:off x="611188" y="549275"/>
            <a:ext cx="8281987" cy="496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200"/>
              <a:t>Mesolithic – mobile hunter gatherers </a:t>
            </a:r>
          </a:p>
          <a:p>
            <a:endParaRPr lang="en-GB" sz="3200"/>
          </a:p>
          <a:p>
            <a:r>
              <a:rPr lang="en-GB" sz="3200"/>
              <a:t>Neolithic – early farming; start of clearance; monuments</a:t>
            </a:r>
          </a:p>
          <a:p>
            <a:endParaRPr lang="en-GB" sz="3200"/>
          </a:p>
          <a:p>
            <a:r>
              <a:rPr lang="en-GB" sz="3200"/>
              <a:t>Bronze Age – major clearance; land divisions evident</a:t>
            </a:r>
          </a:p>
          <a:p>
            <a:endParaRPr lang="en-GB" sz="3200"/>
          </a:p>
          <a:p>
            <a:r>
              <a:rPr lang="en-GB" sz="3200"/>
              <a:t>Iron Age – developed agricultural landscape; managed woodland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300DA1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765175"/>
            <a:ext cx="8388350" cy="551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91A254D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404813"/>
            <a:ext cx="6410325" cy="556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7235825" y="6021388"/>
            <a:ext cx="1339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Vegetation </a:t>
            </a:r>
          </a:p>
          <a:p>
            <a:r>
              <a:rPr lang="en-GB"/>
              <a:t> sucession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cover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549275"/>
            <a:ext cx="8424862" cy="473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River_VO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766763"/>
            <a:ext cx="8424863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iceuk_180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914400"/>
            <a:ext cx="2478088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5" descr="iceuk_1400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4013" y="914400"/>
            <a:ext cx="25908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iceuk_1200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33525" y="3962400"/>
            <a:ext cx="2462213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7" descr="iceuk_700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40363" y="3886200"/>
            <a:ext cx="2614612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 Box 8"/>
          <p:cNvSpPr txBox="1">
            <a:spLocks noChangeArrowheads="1"/>
          </p:cNvSpPr>
          <p:nvPr/>
        </p:nvSpPr>
        <p:spPr bwMode="auto">
          <a:xfrm>
            <a:off x="304800" y="1066800"/>
            <a:ext cx="1171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>
                <a:latin typeface="Comic Sans MS" pitchFamily="66" charset="0"/>
              </a:rPr>
              <a:t>18,000kBP</a:t>
            </a:r>
          </a:p>
        </p:txBody>
      </p:sp>
      <p:sp>
        <p:nvSpPr>
          <p:cNvPr id="20487" name="Text Box 9"/>
          <p:cNvSpPr txBox="1">
            <a:spLocks noChangeArrowheads="1"/>
          </p:cNvSpPr>
          <p:nvPr/>
        </p:nvSpPr>
        <p:spPr bwMode="auto">
          <a:xfrm>
            <a:off x="4343400" y="4114800"/>
            <a:ext cx="10795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>
                <a:latin typeface="Comic Sans MS" pitchFamily="66" charset="0"/>
              </a:rPr>
              <a:t>7,000kBP</a:t>
            </a:r>
          </a:p>
        </p:txBody>
      </p:sp>
      <p:sp>
        <p:nvSpPr>
          <p:cNvPr id="20488" name="Text Box 10"/>
          <p:cNvSpPr txBox="1">
            <a:spLocks noChangeArrowheads="1"/>
          </p:cNvSpPr>
          <p:nvPr/>
        </p:nvSpPr>
        <p:spPr bwMode="auto">
          <a:xfrm>
            <a:off x="4267200" y="1066800"/>
            <a:ext cx="1171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>
                <a:latin typeface="Comic Sans MS" pitchFamily="66" charset="0"/>
              </a:rPr>
              <a:t>14,000kBP</a:t>
            </a:r>
          </a:p>
        </p:txBody>
      </p:sp>
      <p:sp>
        <p:nvSpPr>
          <p:cNvPr id="20489" name="Text Box 11"/>
          <p:cNvSpPr txBox="1">
            <a:spLocks noChangeArrowheads="1"/>
          </p:cNvSpPr>
          <p:nvPr/>
        </p:nvSpPr>
        <p:spPr bwMode="auto">
          <a:xfrm>
            <a:off x="304800" y="4114800"/>
            <a:ext cx="1171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>
                <a:latin typeface="Comic Sans MS" pitchFamily="66" charset="0"/>
              </a:rPr>
              <a:t>12,000kBP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t3.gstatic.com/images?q=tbn:XxNPbRBm5_fm7M:http://http://www.reference.com/go/http://www.sogaer.ex.ac.uk/archaeology/images/research/rdoggerland.jpg&amp;t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65175"/>
            <a:ext cx="3873500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4" descr="http://www.hwtma.org.uk/uploads/images/Archaeological%20Projects/Bouldnor/bouldnordiver%20under%20cliff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060575"/>
            <a:ext cx="42672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2420888"/>
            <a:ext cx="7050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The Final Upper Palaeolithic</a:t>
            </a:r>
            <a:endParaRPr lang="en-GB" sz="4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Trench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412875"/>
            <a:ext cx="3543300" cy="355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1042988" y="333375"/>
            <a:ext cx="7397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Three Ways Wharf, Uxbridge: Terminal Ice Age humans (10-11ka B.P.)</a:t>
            </a:r>
          </a:p>
        </p:txBody>
      </p:sp>
      <p:pic>
        <p:nvPicPr>
          <p:cNvPr id="32772" name="Picture 4" descr="B2CA747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0200" y="836613"/>
            <a:ext cx="4910138" cy="539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Untitled 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3644900"/>
            <a:ext cx="4332288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5" descr="Untitled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188913"/>
            <a:ext cx="3217863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6" descr="Untitled 4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260350"/>
            <a:ext cx="4548188" cy="302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DSCF2356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126841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1476375" y="4221163"/>
            <a:ext cx="1111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Scrapper</a:t>
            </a:r>
          </a:p>
        </p:txBody>
      </p:sp>
      <p:pic>
        <p:nvPicPr>
          <p:cNvPr id="34820" name="Picture 4" descr="Untitled 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625" y="908050"/>
            <a:ext cx="2595563" cy="390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5848350" y="4889500"/>
            <a:ext cx="1784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Battered blades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DSCF305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8891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3203575" y="981075"/>
            <a:ext cx="1365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Horse tooth</a:t>
            </a:r>
            <a:endParaRPr lang="en-US"/>
          </a:p>
        </p:txBody>
      </p:sp>
      <p:pic>
        <p:nvPicPr>
          <p:cNvPr id="35844" name="Picture 4" descr="DSCF3054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3975100" y="4313238"/>
            <a:ext cx="1606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Red deer </a:t>
            </a:r>
          </a:p>
          <a:p>
            <a:r>
              <a:rPr lang="en-GB"/>
              <a:t>skull fragment</a:t>
            </a:r>
            <a:endParaRPr lang="en-US"/>
          </a:p>
        </p:txBody>
      </p:sp>
      <p:pic>
        <p:nvPicPr>
          <p:cNvPr id="35846" name="Picture 6" descr="DSCF3052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263" y="1125538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7596188" y="4149725"/>
            <a:ext cx="1314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Reindeer</a:t>
            </a:r>
          </a:p>
          <a:p>
            <a:r>
              <a:rPr lang="en-GB"/>
              <a:t> metatarsal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ChangeArrowheads="1"/>
          </p:cNvSpPr>
          <p:nvPr/>
        </p:nvSpPr>
        <p:spPr bwMode="auto">
          <a:xfrm>
            <a:off x="611188" y="2205038"/>
            <a:ext cx="8064500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4000">
                <a:solidFill>
                  <a:srgbClr val="F7EFC7"/>
                </a:solidFill>
              </a:rPr>
              <a:t>The Mesolithic</a:t>
            </a:r>
          </a:p>
          <a:p>
            <a:endParaRPr lang="en-US" sz="3200">
              <a:solidFill>
                <a:srgbClr val="F7EFC7"/>
              </a:solidFill>
            </a:endParaRPr>
          </a:p>
          <a:p>
            <a:r>
              <a:rPr lang="en-US" sz="3200">
                <a:solidFill>
                  <a:srgbClr val="F7EFC7"/>
                </a:solidFill>
              </a:rPr>
              <a:t>Marked by trends of diversification called the broad-spectrum revolution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lepenskivirart2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476250"/>
            <a:ext cx="7848600" cy="504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Flint core, blades and tool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765175"/>
            <a:ext cx="4119562" cy="411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Text Box 6"/>
          <p:cNvSpPr txBox="1">
            <a:spLocks noChangeArrowheads="1"/>
          </p:cNvSpPr>
          <p:nvPr/>
        </p:nvSpPr>
        <p:spPr bwMode="auto">
          <a:xfrm>
            <a:off x="5292725" y="1989138"/>
            <a:ext cx="362585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Early Mesolithic flakes and cores</a:t>
            </a:r>
          </a:p>
          <a:p>
            <a:endParaRPr lang="en-US"/>
          </a:p>
          <a:p>
            <a:r>
              <a:rPr lang="en-US"/>
              <a:t>7000-6000 BC</a:t>
            </a:r>
            <a:br>
              <a:rPr lang="en-US"/>
            </a:br>
            <a:endParaRPr lang="en-US"/>
          </a:p>
          <a:p>
            <a:r>
              <a:rPr lang="en-US"/>
              <a:t>From: Wangford, Suffolk, England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spea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692150"/>
            <a:ext cx="3082925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6" descr="Slide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836613"/>
            <a:ext cx="52197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3995738" y="4941888"/>
            <a:ext cx="3841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Antler mattock heads from Star Carr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Flint microlith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404813"/>
            <a:ext cx="3903663" cy="390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4787900" y="1196975"/>
            <a:ext cx="382905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Microliths</a:t>
            </a:r>
          </a:p>
          <a:p>
            <a:endParaRPr lang="en-US"/>
          </a:p>
          <a:p>
            <a:r>
              <a:rPr lang="en-US"/>
              <a:t>5000 BP</a:t>
            </a:r>
            <a:br>
              <a:rPr lang="en-US"/>
            </a:br>
            <a:endParaRPr lang="en-US"/>
          </a:p>
          <a:p>
            <a:r>
              <a:rPr lang="en-US"/>
              <a:t>From:Lakenheath, Suffolk, England </a:t>
            </a:r>
          </a:p>
        </p:txBody>
      </p:sp>
      <p:pic>
        <p:nvPicPr>
          <p:cNvPr id="12292" name="Picture 8" descr="arrow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500438"/>
            <a:ext cx="414337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850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Star Carr: a unique site</a:t>
            </a:r>
            <a:endParaRPr lang="en-US" smtClean="0"/>
          </a:p>
        </p:txBody>
      </p:sp>
      <p:pic>
        <p:nvPicPr>
          <p:cNvPr id="13315" name="Picture 4" descr="Slide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052513"/>
            <a:ext cx="6875462" cy="515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york.ac.uk/archaeology/Projects/StarCarrWebsite/webpics/sc01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260350"/>
            <a:ext cx="7993062" cy="599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sites.google.com/site/starcarrfieldwork/_/rsrc/1280700540796/Home/excavation/trench%20plan2.jpg?height=275&amp;width=4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476250"/>
            <a:ext cx="7273925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sc08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620713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1403350" y="5589588"/>
            <a:ext cx="357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Star Carr water edge excavations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sc06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404813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1600200" y="5392738"/>
            <a:ext cx="6991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Recent excavations at Star Carr: brushwood in lacusterine deposits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http://www.york.ac.uk/archaeology/Projects/StarCarrWebsite/webpics/sc03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0350"/>
            <a:ext cx="8159750" cy="612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sc09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333375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1116013" y="5445125"/>
            <a:ext cx="7435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Worked antlers under excavation during recent excavations at Star Carr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york.ac.uk/archaeology/Projects/StarCarrWebsite/webpics/sc07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260350"/>
            <a:ext cx="8161337" cy="612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 descr="Slide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25538"/>
            <a:ext cx="56515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 Box 5"/>
          <p:cNvSpPr txBox="1">
            <a:spLocks noChangeArrowheads="1"/>
          </p:cNvSpPr>
          <p:nvPr/>
        </p:nvSpPr>
        <p:spPr bwMode="auto">
          <a:xfrm>
            <a:off x="1816100" y="5392738"/>
            <a:ext cx="567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Antlers and skulls with perforated holes from Star Carr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7" descr="Figure 3 (Click to View): The Mesolithic hut during excavation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33375"/>
            <a:ext cx="7416800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 Box 8"/>
          <p:cNvSpPr txBox="1">
            <a:spLocks noChangeArrowheads="1"/>
          </p:cNvSpPr>
          <p:nvPr/>
        </p:nvSpPr>
        <p:spPr bwMode="auto">
          <a:xfrm>
            <a:off x="2411413" y="5373688"/>
            <a:ext cx="5213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Howick, Northumberland Mesolithic hut 7800 B.P.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structure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620713"/>
            <a:ext cx="7704137" cy="513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Human impact on the landscape: burning</a:t>
            </a:r>
            <a:endParaRPr lang="en-US" sz="4000" smtClean="0"/>
          </a:p>
        </p:txBody>
      </p:sp>
      <p:pic>
        <p:nvPicPr>
          <p:cNvPr id="24579" name="Picture 3" descr="C52F99F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95325" y="1600200"/>
            <a:ext cx="7753350" cy="44958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Burning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41775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smtClean="0"/>
              <a:t>Improve pastures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Improve mobility for humans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Increase plant diversity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To make it easier to collect certain types of food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Increase the yield of berries and nuts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Produce suitable basket-making materials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Release nutrients into soil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Promotes tender new plant growth to attract grazers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Drive game</a:t>
            </a:r>
          </a:p>
          <a:p>
            <a:pPr eaLnBrk="1" hangingPunct="1">
              <a:lnSpc>
                <a:spcPct val="90000"/>
              </a:lnSpc>
            </a:pPr>
            <a:endParaRPr lang="en-GB" sz="2000" smtClean="0"/>
          </a:p>
        </p:txBody>
      </p:sp>
      <p:pic>
        <p:nvPicPr>
          <p:cNvPr id="25604" name="Picture 4" descr="GetImageServlet?ObjectID=NI000099&amp;TierName=Quick+View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22875" y="1600200"/>
            <a:ext cx="2886075" cy="44958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26627" name="Picture 3" descr="F18181F8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454150" y="476250"/>
            <a:ext cx="5195888" cy="56197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341438"/>
            <a:ext cx="8229600" cy="4495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400" smtClean="0"/>
              <a:t>Waun-Fignen-Felen, in Black Mountains a small upland lake surrounded by open birch woodland.  Charcoal and lithics below peat indicate early activity 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400" smtClean="0"/>
              <a:t>North Gill, North Yorks Moors a series of distinct woodland disturbances and charcoal depositional events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400" smtClean="0"/>
              <a:t>Weald some buried soils show shift from 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400" smtClean="0"/>
              <a:t>fertile brown earth soils to heathland, e.g. 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400" smtClean="0"/>
              <a:t>Iping common</a:t>
            </a:r>
          </a:p>
        </p:txBody>
      </p:sp>
      <p:pic>
        <p:nvPicPr>
          <p:cNvPr id="27652" name="Picture 4" descr="uk coastoutlin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3429000"/>
            <a:ext cx="1500188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250825" y="188913"/>
            <a:ext cx="58435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Human overkill: </a:t>
            </a:r>
            <a:b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Elk?</a:t>
            </a:r>
          </a:p>
        </p:txBody>
      </p:sp>
      <p:sp>
        <p:nvSpPr>
          <p:cNvPr id="28675" name="Rectangle 5"/>
          <p:cNvSpPr>
            <a:spLocks noChangeArrowheads="1"/>
          </p:cNvSpPr>
          <p:nvPr/>
        </p:nvSpPr>
        <p:spPr bwMode="auto">
          <a:xfrm>
            <a:off x="457200" y="1600200"/>
            <a:ext cx="4041775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</a:pPr>
            <a:r>
              <a:rPr lang="en-GB" sz="2000"/>
              <a:t>Elk arrived in early Mesolithic period but disappeared at the end of the Mesolithic.  </a:t>
            </a:r>
          </a:p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</a:pPr>
            <a:endParaRPr lang="en-GB" sz="2000"/>
          </a:p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</a:pPr>
            <a:r>
              <a:rPr lang="en-GB" sz="2000"/>
              <a:t>Reasons:</a:t>
            </a:r>
          </a:p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sz="2000"/>
              <a:t>Climate change, drying out in late boreal resulted in removal of favoured habitats</a:t>
            </a:r>
          </a:p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sz="2000"/>
              <a:t>Hunting by humans</a:t>
            </a:r>
          </a:p>
          <a:p>
            <a:pPr marL="609600" indent="-6096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sz="2000"/>
              <a:t>No replacement of stock from mainland Europe due to severing of land bridge</a:t>
            </a:r>
          </a:p>
        </p:txBody>
      </p:sp>
      <p:pic>
        <p:nvPicPr>
          <p:cNvPr id="28676" name="Picture 6" descr="_791385_elk_3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333375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7" descr="smallelk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825" y="2420938"/>
            <a:ext cx="2951163" cy="418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untain Top">
  <a:themeElements>
    <a:clrScheme name="Mountain Top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Mountain Top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untain Top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96</TotalTime>
  <Words>322</Words>
  <Application>Microsoft Office PowerPoint</Application>
  <PresentationFormat>On-screen Show (4:3)</PresentationFormat>
  <Paragraphs>78</Paragraphs>
  <Slides>34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Mountain Top</vt:lpstr>
      <vt:lpstr>Early Holocene archaeology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Star Carr: a unique site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Human impact on the landscape: burning</vt:lpstr>
      <vt:lpstr>Burning </vt:lpstr>
      <vt:lpstr>Slide 32</vt:lpstr>
      <vt:lpstr>Examples</vt:lpstr>
      <vt:lpstr>Slide 34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sr014</cp:lastModifiedBy>
  <cp:revision>8</cp:revision>
  <dcterms:created xsi:type="dcterms:W3CDTF">2008-02-11T09:16:17Z</dcterms:created>
  <dcterms:modified xsi:type="dcterms:W3CDTF">2011-11-01T09:45:18Z</dcterms:modified>
</cp:coreProperties>
</file>