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278" r:id="rId6"/>
    <p:sldId id="260" r:id="rId7"/>
    <p:sldId id="264" r:id="rId8"/>
    <p:sldId id="273" r:id="rId9"/>
    <p:sldId id="276" r:id="rId10"/>
    <p:sldId id="271" r:id="rId11"/>
    <p:sldId id="279" r:id="rId12"/>
    <p:sldId id="277" r:id="rId13"/>
    <p:sldId id="297" r:id="rId14"/>
    <p:sldId id="299" r:id="rId15"/>
    <p:sldId id="284" r:id="rId16"/>
    <p:sldId id="285" r:id="rId17"/>
    <p:sldId id="280" r:id="rId18"/>
    <p:sldId id="282" r:id="rId19"/>
    <p:sldId id="298" r:id="rId20"/>
    <p:sldId id="286" r:id="rId21"/>
    <p:sldId id="283" r:id="rId22"/>
    <p:sldId id="295" r:id="rId23"/>
    <p:sldId id="301" r:id="rId24"/>
    <p:sldId id="296" r:id="rId25"/>
    <p:sldId id="270" r:id="rId26"/>
    <p:sldId id="268" r:id="rId27"/>
    <p:sldId id="287" r:id="rId28"/>
    <p:sldId id="288" r:id="rId29"/>
    <p:sldId id="289" r:id="rId30"/>
    <p:sldId id="290" r:id="rId31"/>
    <p:sldId id="291" r:id="rId32"/>
    <p:sldId id="261" r:id="rId33"/>
    <p:sldId id="292" r:id="rId34"/>
    <p:sldId id="293" r:id="rId35"/>
    <p:sldId id="294" r:id="rId36"/>
  </p:sldIdLst>
  <p:sldSz cx="9144000" cy="6858000" type="screen4x3"/>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224" userDrawn="1">
          <p15:clr>
            <a:srgbClr val="A4A3A4"/>
          </p15:clr>
        </p15:guide>
        <p15:guide id="2" pos="223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08" autoAdjust="0"/>
    <p:restoredTop sz="57377" autoAdjust="0"/>
  </p:normalViewPr>
  <p:slideViewPr>
    <p:cSldViewPr>
      <p:cViewPr varScale="1">
        <p:scale>
          <a:sx n="62" d="100"/>
          <a:sy n="62" d="100"/>
        </p:scale>
        <p:origin x="225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224"/>
        <p:guide pos="223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Downes" userId="14d5f62249f64894" providerId="LiveId" clId="{9CCF45FA-9F95-48DD-BC83-E39BC7FD563D}"/>
    <pc:docChg chg="">
      <pc:chgData name="Simon Downes" userId="14d5f62249f64894" providerId="LiveId" clId="{9CCF45FA-9F95-48DD-BC83-E39BC7FD563D}" dt="2017-05-16T14:05:58.649" v="0" actId="27730"/>
      <pc:docMkLst>
        <pc:docMk/>
      </pc:docMkLst>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2"/>
            <a:ext cx="3078427" cy="511730"/>
          </a:xfrm>
          <a:prstGeom prst="rect">
            <a:avLst/>
          </a:prstGeom>
        </p:spPr>
        <p:txBody>
          <a:bodyPr vert="horz" lIns="99075" tIns="49538" rIns="99075" bIns="49538" rtlCol="0"/>
          <a:lstStyle>
            <a:lvl1pPr algn="l">
              <a:defRPr sz="1300"/>
            </a:lvl1pPr>
          </a:lstStyle>
          <a:p>
            <a:endParaRPr lang="en-GB" dirty="0"/>
          </a:p>
        </p:txBody>
      </p:sp>
      <p:sp>
        <p:nvSpPr>
          <p:cNvPr id="3" name="Date Placeholder 2"/>
          <p:cNvSpPr>
            <a:spLocks noGrp="1"/>
          </p:cNvSpPr>
          <p:nvPr>
            <p:ph type="dt" sz="quarter" idx="1"/>
          </p:nvPr>
        </p:nvSpPr>
        <p:spPr>
          <a:xfrm>
            <a:off x="4023993" y="2"/>
            <a:ext cx="3078427" cy="511730"/>
          </a:xfrm>
          <a:prstGeom prst="rect">
            <a:avLst/>
          </a:prstGeom>
        </p:spPr>
        <p:txBody>
          <a:bodyPr vert="horz" lIns="99075" tIns="49538" rIns="99075" bIns="49538" rtlCol="0"/>
          <a:lstStyle>
            <a:lvl1pPr algn="r">
              <a:defRPr sz="1300"/>
            </a:lvl1pPr>
          </a:lstStyle>
          <a:p>
            <a:fld id="{96D292DE-8B7A-4254-AA83-74C1F4DD4AF0}" type="datetimeFigureOut">
              <a:rPr lang="en-GB" smtClean="0"/>
              <a:t>17/05/2017</a:t>
            </a:fld>
            <a:endParaRPr lang="en-GB" dirty="0"/>
          </a:p>
        </p:txBody>
      </p:sp>
      <p:sp>
        <p:nvSpPr>
          <p:cNvPr id="4" name="Footer Placeholder 3"/>
          <p:cNvSpPr>
            <a:spLocks noGrp="1"/>
          </p:cNvSpPr>
          <p:nvPr>
            <p:ph type="ftr" sz="quarter" idx="2"/>
          </p:nvPr>
        </p:nvSpPr>
        <p:spPr>
          <a:xfrm>
            <a:off x="1" y="9721107"/>
            <a:ext cx="3078427" cy="511730"/>
          </a:xfrm>
          <a:prstGeom prst="rect">
            <a:avLst/>
          </a:prstGeom>
        </p:spPr>
        <p:txBody>
          <a:bodyPr vert="horz" lIns="99075" tIns="49538" rIns="99075" bIns="49538" rtlCol="0" anchor="b"/>
          <a:lstStyle>
            <a:lvl1pPr algn="l">
              <a:defRPr sz="1300"/>
            </a:lvl1pPr>
          </a:lstStyle>
          <a:p>
            <a:endParaRPr lang="en-GB" dirty="0"/>
          </a:p>
        </p:txBody>
      </p:sp>
      <p:sp>
        <p:nvSpPr>
          <p:cNvPr id="5" name="Slide Number Placeholder 4"/>
          <p:cNvSpPr>
            <a:spLocks noGrp="1"/>
          </p:cNvSpPr>
          <p:nvPr>
            <p:ph type="sldNum" sz="quarter" idx="3"/>
          </p:nvPr>
        </p:nvSpPr>
        <p:spPr>
          <a:xfrm>
            <a:off x="4023993" y="9721107"/>
            <a:ext cx="3078427" cy="511730"/>
          </a:xfrm>
          <a:prstGeom prst="rect">
            <a:avLst/>
          </a:prstGeom>
        </p:spPr>
        <p:txBody>
          <a:bodyPr vert="horz" lIns="99075" tIns="49538" rIns="99075" bIns="49538" rtlCol="0" anchor="b"/>
          <a:lstStyle>
            <a:lvl1pPr algn="r">
              <a:defRPr sz="13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078427" cy="513508"/>
          </a:xfrm>
          <a:prstGeom prst="rect">
            <a:avLst/>
          </a:prstGeom>
        </p:spPr>
        <p:txBody>
          <a:bodyPr vert="horz" lIns="99075" tIns="49538" rIns="99075" bIns="49538" rtlCol="0"/>
          <a:lstStyle>
            <a:lvl1pPr algn="l">
              <a:defRPr sz="1300"/>
            </a:lvl1pPr>
          </a:lstStyle>
          <a:p>
            <a:endParaRPr lang="en-GB" dirty="0"/>
          </a:p>
        </p:txBody>
      </p:sp>
      <p:sp>
        <p:nvSpPr>
          <p:cNvPr id="3" name="Date Placeholder 2"/>
          <p:cNvSpPr>
            <a:spLocks noGrp="1"/>
          </p:cNvSpPr>
          <p:nvPr>
            <p:ph type="dt" idx="1"/>
          </p:nvPr>
        </p:nvSpPr>
        <p:spPr>
          <a:xfrm>
            <a:off x="4023993" y="1"/>
            <a:ext cx="3078427" cy="513508"/>
          </a:xfrm>
          <a:prstGeom prst="rect">
            <a:avLst/>
          </a:prstGeom>
        </p:spPr>
        <p:txBody>
          <a:bodyPr vert="horz" lIns="99075" tIns="49538" rIns="99075" bIns="49538" rtlCol="0"/>
          <a:lstStyle>
            <a:lvl1pPr algn="r">
              <a:defRPr sz="1300"/>
            </a:lvl1pPr>
          </a:lstStyle>
          <a:p>
            <a:fld id="{D4C9B83F-8BBC-4830-9F6D-C6C685EF93B2}" type="datetimeFigureOut">
              <a:rPr lang="en-GB" smtClean="0"/>
              <a:t>17/05/2017</a:t>
            </a:fld>
            <a:endParaRPr lang="en-GB" dirty="0"/>
          </a:p>
        </p:txBody>
      </p:sp>
      <p:sp>
        <p:nvSpPr>
          <p:cNvPr id="4" name="Slide Image Placeholder 3"/>
          <p:cNvSpPr>
            <a:spLocks noGrp="1" noRot="1" noChangeAspect="1"/>
          </p:cNvSpPr>
          <p:nvPr>
            <p:ph type="sldImg" idx="2"/>
          </p:nvPr>
        </p:nvSpPr>
        <p:spPr>
          <a:xfrm>
            <a:off x="1249363" y="1277938"/>
            <a:ext cx="4605337" cy="3455987"/>
          </a:xfrm>
          <a:prstGeom prst="rect">
            <a:avLst/>
          </a:prstGeom>
          <a:noFill/>
          <a:ln w="12700">
            <a:solidFill>
              <a:prstClr val="black"/>
            </a:solidFill>
          </a:ln>
        </p:spPr>
        <p:txBody>
          <a:bodyPr vert="horz" lIns="99075" tIns="49538" rIns="99075" bIns="49538" rtlCol="0" anchor="ctr"/>
          <a:lstStyle/>
          <a:p>
            <a:endParaRPr lang="en-GB" dirty="0"/>
          </a:p>
        </p:txBody>
      </p:sp>
      <p:sp>
        <p:nvSpPr>
          <p:cNvPr id="5" name="Notes Placeholder 4"/>
          <p:cNvSpPr>
            <a:spLocks noGrp="1"/>
          </p:cNvSpPr>
          <p:nvPr>
            <p:ph type="body" sz="quarter" idx="3"/>
          </p:nvPr>
        </p:nvSpPr>
        <p:spPr>
          <a:xfrm>
            <a:off x="710407" y="4925408"/>
            <a:ext cx="5683250" cy="4029879"/>
          </a:xfrm>
          <a:prstGeom prst="rect">
            <a:avLst/>
          </a:prstGeom>
        </p:spPr>
        <p:txBody>
          <a:bodyPr vert="horz" lIns="99075" tIns="49538" rIns="99075" bIns="4953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721108"/>
            <a:ext cx="3078427" cy="513507"/>
          </a:xfrm>
          <a:prstGeom prst="rect">
            <a:avLst/>
          </a:prstGeom>
        </p:spPr>
        <p:txBody>
          <a:bodyPr vert="horz" lIns="99075" tIns="49538" rIns="99075" bIns="49538" rtlCol="0" anchor="b"/>
          <a:lstStyle>
            <a:lvl1pPr algn="l">
              <a:defRPr sz="1300"/>
            </a:lvl1pPr>
          </a:lstStyle>
          <a:p>
            <a:endParaRPr lang="en-GB" dirty="0"/>
          </a:p>
        </p:txBody>
      </p:sp>
      <p:sp>
        <p:nvSpPr>
          <p:cNvPr id="7" name="Slide Number Placeholder 6"/>
          <p:cNvSpPr>
            <a:spLocks noGrp="1"/>
          </p:cNvSpPr>
          <p:nvPr>
            <p:ph type="sldNum" sz="quarter" idx="5"/>
          </p:nvPr>
        </p:nvSpPr>
        <p:spPr>
          <a:xfrm>
            <a:off x="4023993" y="9721108"/>
            <a:ext cx="3078427" cy="513507"/>
          </a:xfrm>
          <a:prstGeom prst="rect">
            <a:avLst/>
          </a:prstGeom>
        </p:spPr>
        <p:txBody>
          <a:bodyPr vert="horz" lIns="99075" tIns="49538" rIns="99075" bIns="49538" rtlCol="0" anchor="b"/>
          <a:lstStyle>
            <a:lvl1pPr algn="r">
              <a:defRPr sz="1300"/>
            </a:lvl1pPr>
          </a:lstStyle>
          <a:p>
            <a:fld id="{A856B8AD-AE58-45D5-9189-F083B7B9824B}" type="slidenum">
              <a:rPr lang="en-GB" smtClean="0"/>
              <a:t>‹#›</a:t>
            </a:fld>
            <a:endParaRPr lang="en-GB" dirty="0"/>
          </a:p>
        </p:txBody>
      </p:sp>
    </p:spTree>
    <p:extLst>
      <p:ext uri="{BB962C8B-B14F-4D97-AF65-F5344CB8AC3E}">
        <p14:creationId xmlns:p14="http://schemas.microsoft.com/office/powerpoint/2010/main" val="3303908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1</a:t>
            </a:fld>
            <a:endParaRPr lang="en-GB" dirty="0"/>
          </a:p>
        </p:txBody>
      </p:sp>
    </p:spTree>
    <p:extLst>
      <p:ext uri="{BB962C8B-B14F-4D97-AF65-F5344CB8AC3E}">
        <p14:creationId xmlns:p14="http://schemas.microsoft.com/office/powerpoint/2010/main" val="1780137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2</a:t>
            </a:fld>
            <a:endParaRPr lang="en-GB" dirty="0"/>
          </a:p>
        </p:txBody>
      </p:sp>
    </p:spTree>
    <p:extLst>
      <p:ext uri="{BB962C8B-B14F-4D97-AF65-F5344CB8AC3E}">
        <p14:creationId xmlns:p14="http://schemas.microsoft.com/office/powerpoint/2010/main" val="1512797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990752">
              <a:spcAft>
                <a:spcPts val="433"/>
              </a:spcAft>
              <a:defRPr/>
            </a:pPr>
            <a:r>
              <a:rPr lang="en-GB" sz="1300" b="1" i="1" dirty="0"/>
              <a:t>The aim of the project</a:t>
            </a:r>
          </a:p>
          <a:p>
            <a:pPr marL="185766" indent="-185766" algn="just" defTabSz="990752">
              <a:spcAft>
                <a:spcPts val="433"/>
              </a:spcAft>
              <a:buFont typeface="Arial" panose="020B0604020202020204" pitchFamily="34" charset="0"/>
              <a:buChar char="•"/>
              <a:defRPr/>
            </a:pPr>
            <a:r>
              <a:rPr lang="en-GB" sz="1300" dirty="0">
                <a:solidFill>
                  <a:schemeClr val="accent1">
                    <a:lumMod val="50000"/>
                  </a:schemeClr>
                </a:solidFill>
              </a:rPr>
              <a:t>To demonstrate the operation of a wireless sensor network in a classroom environment</a:t>
            </a:r>
          </a:p>
          <a:p>
            <a:pPr marL="185766" indent="-185766" algn="just" defTabSz="990752">
              <a:spcAft>
                <a:spcPts val="433"/>
              </a:spcAft>
              <a:buFont typeface="Arial" panose="020B0604020202020204" pitchFamily="34" charset="0"/>
              <a:buChar char="•"/>
              <a:defRPr/>
            </a:pPr>
            <a:endParaRPr lang="en-GB" sz="1300" dirty="0">
              <a:solidFill>
                <a:schemeClr val="accent1">
                  <a:lumMod val="50000"/>
                </a:schemeClr>
              </a:solidFill>
            </a:endParaRPr>
          </a:p>
          <a:p>
            <a:pPr algn="just">
              <a:spcAft>
                <a:spcPts val="433"/>
              </a:spcAft>
            </a:pPr>
            <a:r>
              <a:rPr lang="en-GB" sz="1300" b="1" i="1" dirty="0"/>
              <a:t>Advantages of the project</a:t>
            </a:r>
          </a:p>
          <a:p>
            <a:pPr marL="185766" indent="-185766" algn="just">
              <a:spcAft>
                <a:spcPts val="433"/>
              </a:spcAft>
              <a:buFont typeface="Arial" panose="020B0604020202020204" pitchFamily="34" charset="0"/>
              <a:buChar char="•"/>
            </a:pPr>
            <a:r>
              <a:rPr lang="en-GB" sz="1300" dirty="0"/>
              <a:t>The ability to manage the classroom environment</a:t>
            </a:r>
          </a:p>
          <a:p>
            <a:pPr marL="185766" indent="-185766" algn="just">
              <a:spcAft>
                <a:spcPts val="433"/>
              </a:spcAft>
              <a:buFont typeface="Arial" panose="020B0604020202020204" pitchFamily="34" charset="0"/>
              <a:buChar char="•"/>
            </a:pPr>
            <a:r>
              <a:rPr lang="en-GB" sz="1300" dirty="0"/>
              <a:t>Utilising a WSN to automate the operations within the room</a:t>
            </a:r>
          </a:p>
          <a:p>
            <a:pPr marL="185766" indent="-185766" algn="just">
              <a:spcAft>
                <a:spcPts val="433"/>
              </a:spcAft>
              <a:buFont typeface="Arial" panose="020B0604020202020204" pitchFamily="34" charset="0"/>
              <a:buChar char="•"/>
            </a:pPr>
            <a:r>
              <a:rPr lang="en-GB" sz="1300" dirty="0"/>
              <a:t>Demonstrate the potential to reduce the Universities carbon footprint</a:t>
            </a:r>
          </a:p>
          <a:p>
            <a:pPr marL="185766" indent="-185766" algn="just">
              <a:spcAft>
                <a:spcPts val="433"/>
              </a:spcAft>
              <a:buFont typeface="Arial" panose="020B0604020202020204" pitchFamily="34" charset="0"/>
              <a:buChar char="•"/>
            </a:pPr>
            <a:endParaRPr lang="en-GB" sz="1300" dirty="0"/>
          </a:p>
          <a:p>
            <a:pPr algn="just" defTabSz="990752">
              <a:spcAft>
                <a:spcPts val="433"/>
              </a:spcAft>
              <a:defRPr/>
            </a:pPr>
            <a:r>
              <a:rPr lang="en-GB" sz="1300" b="1" i="1" dirty="0">
                <a:solidFill>
                  <a:schemeClr val="accent1">
                    <a:lumMod val="50000"/>
                  </a:schemeClr>
                </a:solidFill>
              </a:rPr>
              <a:t>Approach taken</a:t>
            </a:r>
          </a:p>
          <a:p>
            <a:pPr marL="185766" indent="-185766" algn="just" defTabSz="990752">
              <a:spcAft>
                <a:spcPts val="433"/>
              </a:spcAft>
              <a:buFont typeface="Arial" panose="020B0604020202020204" pitchFamily="34" charset="0"/>
              <a:buChar char="•"/>
              <a:defRPr/>
            </a:pPr>
            <a:r>
              <a:rPr lang="en-GB" sz="1300" dirty="0"/>
              <a:t>Research – build – simulate – evaluate – conclude </a:t>
            </a:r>
          </a:p>
          <a:p>
            <a:pPr algn="just">
              <a:spcAft>
                <a:spcPts val="433"/>
              </a:spcAft>
            </a:pPr>
            <a:endParaRPr lang="en-GB" sz="1300" dirty="0"/>
          </a:p>
          <a:p>
            <a:pPr algn="just">
              <a:spcAft>
                <a:spcPts val="433"/>
              </a:spcAft>
            </a:pPr>
            <a:r>
              <a:rPr lang="en-GB" sz="1300" b="1" i="1" dirty="0"/>
              <a:t>Research into related studies and experiments</a:t>
            </a:r>
            <a:endParaRPr lang="en-GB" sz="1300" dirty="0"/>
          </a:p>
          <a:p>
            <a:pPr marL="185766" indent="-185766" algn="just">
              <a:spcAft>
                <a:spcPts val="433"/>
              </a:spcAft>
              <a:buFont typeface="Arial" panose="020B0604020202020204" pitchFamily="34" charset="0"/>
              <a:buChar char="•"/>
            </a:pPr>
            <a:r>
              <a:rPr lang="en-GB" sz="1300" dirty="0"/>
              <a:t>What is a wireless sensor network (WSN)</a:t>
            </a:r>
          </a:p>
          <a:p>
            <a:pPr marL="185766" indent="-185766" algn="just">
              <a:spcAft>
                <a:spcPts val="433"/>
              </a:spcAft>
              <a:buFont typeface="Arial" panose="020B0604020202020204" pitchFamily="34" charset="0"/>
              <a:buChar char="•"/>
            </a:pPr>
            <a:r>
              <a:rPr lang="en-GB" sz="1300" dirty="0"/>
              <a:t>What are the more common standards deployed – Bluetooth, ZigBee and Wi-Fi</a:t>
            </a:r>
          </a:p>
          <a:p>
            <a:pPr marL="185766" indent="-185766" algn="just">
              <a:spcAft>
                <a:spcPts val="433"/>
              </a:spcAft>
              <a:buFont typeface="Arial" panose="020B0604020202020204" pitchFamily="34" charset="0"/>
              <a:buChar char="•"/>
            </a:pPr>
            <a:r>
              <a:rPr lang="en-GB" sz="1300" dirty="0"/>
              <a:t>What Sensors are being used</a:t>
            </a:r>
          </a:p>
          <a:p>
            <a:pPr marL="185766" indent="-185766" algn="just">
              <a:spcAft>
                <a:spcPts val="433"/>
              </a:spcAft>
              <a:buFont typeface="Arial" panose="020B0604020202020204" pitchFamily="34" charset="0"/>
              <a:buChar char="•"/>
            </a:pPr>
            <a:r>
              <a:rPr lang="en-GB" sz="1300" dirty="0"/>
              <a:t>Related studies – 4 main papers – IEEE Xplore database, Journals and Books</a:t>
            </a:r>
          </a:p>
          <a:p>
            <a:pPr algn="just">
              <a:spcAft>
                <a:spcPts val="433"/>
              </a:spcAft>
            </a:pPr>
            <a:endParaRPr lang="en-GB" sz="1300" dirty="0"/>
          </a:p>
          <a:p>
            <a:pPr algn="just">
              <a:spcAft>
                <a:spcPts val="433"/>
              </a:spcAft>
            </a:pPr>
            <a:r>
              <a:rPr lang="en-GB" sz="1300" b="1" i="1" dirty="0"/>
              <a:t>Software and Hardware utilised</a:t>
            </a:r>
            <a:endParaRPr lang="en-GB" sz="1300" dirty="0"/>
          </a:p>
          <a:p>
            <a:pPr marL="185766" indent="-185766" algn="just">
              <a:spcAft>
                <a:spcPts val="433"/>
              </a:spcAft>
              <a:buFont typeface="Arial" panose="020B0604020202020204" pitchFamily="34" charset="0"/>
              <a:buChar char="•"/>
            </a:pPr>
            <a:r>
              <a:rPr lang="en-GB" sz="1300" dirty="0"/>
              <a:t>iMonnit Software, Gateway and Sensors – supplied by Measurement Systems Ltd (MSL)</a:t>
            </a:r>
          </a:p>
          <a:p>
            <a:pPr marL="185766" indent="-185766" algn="just">
              <a:spcAft>
                <a:spcPts val="433"/>
              </a:spcAft>
              <a:buFont typeface="Arial" panose="020B0604020202020204" pitchFamily="34" charset="0"/>
              <a:buChar char="•"/>
            </a:pPr>
            <a:r>
              <a:rPr lang="en-GB" sz="1300" dirty="0"/>
              <a:t>Cisco Packet Tracer – Simulation software</a:t>
            </a:r>
          </a:p>
          <a:p>
            <a:pPr marL="185766" indent="-185766" algn="just">
              <a:spcAft>
                <a:spcPts val="433"/>
              </a:spcAft>
              <a:buFont typeface="Arial" panose="020B0604020202020204" pitchFamily="34" charset="0"/>
              <a:buChar char="•"/>
            </a:pPr>
            <a:r>
              <a:rPr lang="en-GB" sz="1300" dirty="0"/>
              <a:t>Microsoft Excel – production of tables for results analysis</a:t>
            </a:r>
            <a:endParaRPr lang="en-GB" sz="1300" b="1" i="1" dirty="0"/>
          </a:p>
          <a:p>
            <a:endParaRPr lang="en-GB" dirty="0"/>
          </a:p>
        </p:txBody>
      </p:sp>
      <p:sp>
        <p:nvSpPr>
          <p:cNvPr id="4" name="Slide Number Placeholder 3"/>
          <p:cNvSpPr>
            <a:spLocks noGrp="1"/>
          </p:cNvSpPr>
          <p:nvPr>
            <p:ph type="sldNum" sz="quarter" idx="10"/>
          </p:nvPr>
        </p:nvSpPr>
        <p:spPr/>
        <p:txBody>
          <a:bodyPr/>
          <a:lstStyle/>
          <a:p>
            <a:fld id="{A856B8AD-AE58-45D5-9189-F083B7B9824B}" type="slidenum">
              <a:rPr lang="en-GB" smtClean="0"/>
              <a:t>3</a:t>
            </a:fld>
            <a:endParaRPr lang="en-GB" dirty="0"/>
          </a:p>
        </p:txBody>
      </p:sp>
    </p:spTree>
    <p:extLst>
      <p:ext uri="{BB962C8B-B14F-4D97-AF65-F5344CB8AC3E}">
        <p14:creationId xmlns:p14="http://schemas.microsoft.com/office/powerpoint/2010/main" val="3933471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i="1" dirty="0"/>
              <a:t>An Intelligent Classroom Management System based on Wireless Sensor Networks</a:t>
            </a:r>
          </a:p>
          <a:p>
            <a:endParaRPr lang="en-GB" sz="1300" b="1" i="1" dirty="0"/>
          </a:p>
          <a:p>
            <a:pPr marL="185766" indent="-185766">
              <a:buFont typeface="Arial" panose="020B0604020202020204" pitchFamily="34" charset="0"/>
              <a:buChar char="•"/>
            </a:pPr>
            <a:r>
              <a:rPr lang="en-GB" sz="1300" u="sng" dirty="0"/>
              <a:t>Methodology</a:t>
            </a:r>
          </a:p>
          <a:p>
            <a:pPr marL="681142" lvl="1" indent="-185766">
              <a:buFont typeface="Arial" panose="020B0604020202020204" pitchFamily="34" charset="0"/>
              <a:buChar char="•"/>
            </a:pPr>
            <a:r>
              <a:rPr lang="en-GB" sz="1300" dirty="0"/>
              <a:t>Experimental - Physical implementation within </a:t>
            </a:r>
            <a:r>
              <a:rPr lang="en-GB" sz="1300" b="1" i="1" dirty="0"/>
              <a:t>Chung Hua University, Taiwan</a:t>
            </a:r>
          </a:p>
          <a:p>
            <a:pPr marL="1176518" lvl="2" indent="-185766">
              <a:buFont typeface="Arial" panose="020B0604020202020204" pitchFamily="34" charset="0"/>
              <a:buChar char="•"/>
            </a:pPr>
            <a:r>
              <a:rPr lang="en-GB" sz="1300" dirty="0"/>
              <a:t>Twenty-four intelligent desks and several sensors and feedback devices are built in the intelligent classroom. </a:t>
            </a:r>
          </a:p>
          <a:p>
            <a:pPr marL="1176518" lvl="2" indent="-185766">
              <a:buFont typeface="Arial" panose="020B0604020202020204" pitchFamily="34" charset="0"/>
              <a:buChar char="•"/>
            </a:pPr>
            <a:r>
              <a:rPr lang="en-GB" sz="1300" dirty="0"/>
              <a:t>ZigBee is used to construct the WSN composed of the sensors and the actuators. </a:t>
            </a:r>
          </a:p>
          <a:p>
            <a:pPr marL="1176518" lvl="2" indent="-185766">
              <a:buFont typeface="Arial" panose="020B0604020202020204" pitchFamily="34" charset="0"/>
              <a:buChar char="•"/>
            </a:pPr>
            <a:r>
              <a:rPr lang="en-GB" sz="1300" dirty="0"/>
              <a:t>The details are list as follows:</a:t>
            </a:r>
          </a:p>
          <a:p>
            <a:pPr marL="1176518" lvl="2" indent="-185766">
              <a:buFont typeface="Arial" panose="020B0604020202020204" pitchFamily="34" charset="0"/>
              <a:buChar char="•"/>
            </a:pPr>
            <a:r>
              <a:rPr lang="en-GB" sz="1300" dirty="0"/>
              <a:t>Context sensors: including a CO2 monitor (Fig. 3a) and three 3-in-1 sensors (Fig. 3b) which capture the temperature, the humidity and the illumination.</a:t>
            </a:r>
          </a:p>
          <a:p>
            <a:pPr marL="1176518" lvl="2" indent="-185766">
              <a:buFont typeface="Arial" panose="020B0604020202020204" pitchFamily="34" charset="0"/>
              <a:buChar char="•"/>
            </a:pPr>
            <a:r>
              <a:rPr lang="en-GB" sz="1300" dirty="0"/>
              <a:t>Feedback devices for reconfiguring the classroom environment: including one fan actuators, four light actuators, two curtain actuators, one air conditioner actuator, one projection screen actuator and one ventilator actuator.</a:t>
            </a:r>
          </a:p>
          <a:p>
            <a:pPr marL="1176518" lvl="2" indent="-185766">
              <a:buFont typeface="Arial" panose="020B0604020202020204" pitchFamily="34" charset="0"/>
              <a:buChar char="•"/>
            </a:pPr>
            <a:r>
              <a:rPr lang="en-GB" sz="1300" dirty="0"/>
              <a:t>Behaviour sensors: twenty-four cameras (Fig. 3c).</a:t>
            </a:r>
          </a:p>
          <a:p>
            <a:pPr marL="1176518" lvl="2" indent="-185766">
              <a:buFont typeface="Arial" panose="020B0604020202020204" pitchFamily="34" charset="0"/>
              <a:buChar char="•"/>
            </a:pPr>
            <a:r>
              <a:rPr lang="en-GB" sz="1300" dirty="0"/>
              <a:t>Feedback devices for alerting students: twenty-four LED flash light actuators (Fig 3d)</a:t>
            </a:r>
          </a:p>
          <a:p>
            <a:pPr marL="185766" indent="-185766">
              <a:buFont typeface="Arial" panose="020B0604020202020204" pitchFamily="34" charset="0"/>
              <a:buChar char="•"/>
            </a:pPr>
            <a:r>
              <a:rPr lang="en-GB" sz="1300" u="sng" dirty="0"/>
              <a:t>Paper Objectives</a:t>
            </a:r>
            <a:endParaRPr lang="en-GB" sz="1300" dirty="0"/>
          </a:p>
          <a:p>
            <a:pPr marL="681142" lvl="1" indent="-185766">
              <a:buFont typeface="Arial" panose="020B0604020202020204" pitchFamily="34" charset="0"/>
              <a:buChar char="•"/>
            </a:pPr>
            <a:r>
              <a:rPr lang="en-GB" sz="1300" dirty="0"/>
              <a:t>The proposed intelligent classroom management system includes three subsystems. </a:t>
            </a:r>
          </a:p>
          <a:p>
            <a:pPr marL="681142" lvl="1" indent="-185766">
              <a:buFont typeface="Arial" panose="020B0604020202020204" pitchFamily="34" charset="0"/>
              <a:buChar char="•"/>
            </a:pPr>
            <a:r>
              <a:rPr lang="en-GB" sz="1300" dirty="0"/>
              <a:t>1) The environment management system regulates the classroom to a suitable condition for teaching and learning; </a:t>
            </a:r>
          </a:p>
          <a:p>
            <a:pPr marL="681142" lvl="1" indent="-185766">
              <a:buFont typeface="Arial" panose="020B0604020202020204" pitchFamily="34" charset="0"/>
              <a:buChar char="•"/>
            </a:pPr>
            <a:r>
              <a:rPr lang="en-GB" sz="1300" dirty="0"/>
              <a:t>2) The instruction mode management system assists teachers to switch instruction modes quickly and smoothly to avoid wasting of time; </a:t>
            </a:r>
          </a:p>
          <a:p>
            <a:pPr marL="681142" lvl="1" indent="-185766">
              <a:buFont typeface="Arial" panose="020B0604020202020204" pitchFamily="34" charset="0"/>
              <a:buChar char="•"/>
            </a:pPr>
            <a:r>
              <a:rPr lang="en-GB" sz="1300" dirty="0"/>
              <a:t>3) The learning behaviour management system alerts students when they are inattention or fatigued.</a:t>
            </a:r>
          </a:p>
          <a:p>
            <a:pPr marL="681142" lvl="1" indent="-185766">
              <a:buFont typeface="Arial" panose="020B0604020202020204" pitchFamily="34" charset="0"/>
              <a:buChar char="•"/>
            </a:pPr>
            <a:endParaRPr lang="en-GB" sz="1300" dirty="0"/>
          </a:p>
          <a:p>
            <a:pPr marL="185766" indent="-185766">
              <a:buFont typeface="Arial" panose="020B0604020202020204" pitchFamily="34" charset="0"/>
              <a:buChar char="•"/>
            </a:pPr>
            <a:r>
              <a:rPr lang="en-GB" sz="1300" u="sng" dirty="0"/>
              <a:t>Results</a:t>
            </a:r>
          </a:p>
          <a:p>
            <a:pPr marL="681142" lvl="1" indent="-185766">
              <a:buFont typeface="Arial" panose="020B0604020202020204" pitchFamily="34" charset="0"/>
              <a:buChar char="•"/>
            </a:pPr>
            <a:r>
              <a:rPr lang="en-GB" sz="1300" dirty="0"/>
              <a:t>In order to verify the reliability of the behaviour prediction module, the results produced by the module are compared with results observed and recorded manually. </a:t>
            </a:r>
          </a:p>
          <a:p>
            <a:pPr marL="681142" lvl="1" indent="-185766">
              <a:buFont typeface="Arial" panose="020B0604020202020204" pitchFamily="34" charset="0"/>
              <a:buChar char="•"/>
            </a:pPr>
            <a:r>
              <a:rPr lang="en-GB" sz="1300" dirty="0"/>
              <a:t>Firstly, the video frames of students captured by the camera installed in front of each seat (Fig. 3c) are recorded. </a:t>
            </a:r>
          </a:p>
          <a:p>
            <a:pPr marL="681142" lvl="1" indent="-185766">
              <a:buFont typeface="Arial" panose="020B0604020202020204" pitchFamily="34" charset="0"/>
              <a:buChar char="•"/>
            </a:pPr>
            <a:r>
              <a:rPr lang="en-GB" sz="1300" dirty="0"/>
              <a:t>At the same time, the behaviour prediction results of each student are also recorded. </a:t>
            </a:r>
          </a:p>
          <a:p>
            <a:pPr marL="681142" lvl="1" indent="-185766">
              <a:buFont typeface="Arial" panose="020B0604020202020204" pitchFamily="34" charset="0"/>
              <a:buChar char="•"/>
            </a:pPr>
            <a:r>
              <a:rPr lang="en-GB" sz="1300" dirty="0"/>
              <a:t>Then, three teaching assistants determine the behaviours of each student manually by watching the video frames recorded. </a:t>
            </a:r>
          </a:p>
          <a:p>
            <a:pPr marL="681142" lvl="1" indent="-185766">
              <a:buFont typeface="Arial" panose="020B0604020202020204" pitchFamily="34" charset="0"/>
              <a:buChar char="•"/>
            </a:pPr>
            <a:r>
              <a:rPr lang="en-GB" sz="1300" dirty="0"/>
              <a:t>The correlation of the results predicted by the system and those determined by the teaching assistants will be calculated by the Spearman’s rank correlation coefficient.</a:t>
            </a:r>
          </a:p>
          <a:p>
            <a:pPr marL="681142" lvl="1" indent="-185766">
              <a:buFont typeface="Arial" panose="020B0604020202020204" pitchFamily="34" charset="0"/>
              <a:buChar char="•"/>
            </a:pPr>
            <a:endParaRPr lang="en-GB" sz="1300" dirty="0"/>
          </a:p>
          <a:p>
            <a:pPr marL="185766" indent="-185766">
              <a:buFont typeface="Arial" panose="020B0604020202020204" pitchFamily="34" charset="0"/>
              <a:buChar char="•"/>
            </a:pPr>
            <a:r>
              <a:rPr lang="en-GB" sz="1300" u="sng" dirty="0"/>
              <a:t>Conclusion</a:t>
            </a:r>
            <a:endParaRPr lang="en-GB" sz="1300" dirty="0"/>
          </a:p>
          <a:p>
            <a:pPr marL="681142" lvl="1" indent="-185766">
              <a:buFont typeface="Arial" panose="020B0604020202020204" pitchFamily="34" charset="0"/>
              <a:buChar char="•"/>
            </a:pPr>
            <a:r>
              <a:rPr lang="en-GB" sz="1300" dirty="0"/>
              <a:t>Currently, the intelligent classroom management system is implemented, and the reliability of the behaviour prediction module is verified. </a:t>
            </a:r>
          </a:p>
          <a:p>
            <a:pPr marL="681142" lvl="1" indent="-185766">
              <a:buFont typeface="Arial" panose="020B0604020202020204" pitchFamily="34" charset="0"/>
              <a:buChar char="•"/>
            </a:pPr>
            <a:r>
              <a:rPr lang="en-GB" sz="1300" dirty="0"/>
              <a:t>The Spearman’s rank correlation coefficient test shows that the behaviour predicted by the module is similar to the ones determined manually. </a:t>
            </a:r>
          </a:p>
          <a:p>
            <a:pPr marL="681142" lvl="1" indent="-185766">
              <a:buFont typeface="Arial" panose="020B0604020202020204" pitchFamily="34" charset="0"/>
              <a:buChar char="•"/>
            </a:pPr>
            <a:r>
              <a:rPr lang="en-GB" sz="1300" dirty="0"/>
              <a:t>In the near future, we are going to carry out a series of in-class experiments to verify the effectiveness of the proposed system. </a:t>
            </a:r>
          </a:p>
          <a:p>
            <a:pPr marL="681142" lvl="1" indent="-185766">
              <a:buFont typeface="Arial" panose="020B0604020202020204" pitchFamily="34" charset="0"/>
              <a:buChar char="•"/>
            </a:pPr>
            <a:r>
              <a:rPr lang="en-GB" sz="1300" dirty="0"/>
              <a:t>We will collect the contexts of the classroom and the behaviours of the students for analysis to see if the students’ behaviours and performance are improved when the proposed system is on-duty. </a:t>
            </a:r>
          </a:p>
          <a:p>
            <a:pPr marL="681142" lvl="1" indent="-185766">
              <a:buFont typeface="Arial" panose="020B0604020202020204" pitchFamily="34" charset="0"/>
              <a:buChar char="•"/>
            </a:pPr>
            <a:r>
              <a:rPr lang="en-GB" sz="1300" dirty="0"/>
              <a:t>A user satisfaction questionnaire will also be administered to investigate the satisfaction with the developed system and the learning experience of the students</a:t>
            </a:r>
          </a:p>
          <a:p>
            <a:pPr marL="681142" lvl="1" indent="-185766">
              <a:buFont typeface="Arial" panose="020B0604020202020204" pitchFamily="34" charset="0"/>
              <a:buChar char="•"/>
            </a:pPr>
            <a:endParaRPr lang="en-GB" sz="1300" dirty="0"/>
          </a:p>
          <a:p>
            <a:r>
              <a:rPr lang="en-GB" sz="1300" b="1" i="1" dirty="0"/>
              <a:t>Smart Classroom: from Conceptualization to Construction</a:t>
            </a:r>
            <a:r>
              <a:rPr lang="en-GB" sz="1500" b="1" i="1" dirty="0"/>
              <a:t> </a:t>
            </a:r>
          </a:p>
          <a:p>
            <a:endParaRPr lang="en-GB" b="1" i="1" dirty="0"/>
          </a:p>
          <a:p>
            <a:pPr marL="185766" indent="-185766">
              <a:buFont typeface="Arial" panose="020B0604020202020204" pitchFamily="34" charset="0"/>
              <a:buChar char="•"/>
            </a:pPr>
            <a:r>
              <a:rPr lang="en-GB" sz="1300" u="sng" dirty="0"/>
              <a:t>Methodology</a:t>
            </a:r>
          </a:p>
          <a:p>
            <a:pPr marL="681142" lvl="1" indent="-185766">
              <a:buFont typeface="Arial" panose="020B0604020202020204" pitchFamily="34" charset="0"/>
              <a:buChar char="•"/>
            </a:pPr>
            <a:r>
              <a:rPr lang="en-GB" sz="1300" dirty="0"/>
              <a:t>Case study on a Physical implementation at </a:t>
            </a:r>
            <a:r>
              <a:rPr lang="en-GB" sz="1300" b="1" i="1" dirty="0"/>
              <a:t>Wudaokou School of Finance of Tsinghua University</a:t>
            </a:r>
          </a:p>
          <a:p>
            <a:pPr marL="185766" indent="-185766">
              <a:buFont typeface="Arial" panose="020B0604020202020204" pitchFamily="34" charset="0"/>
              <a:buChar char="•"/>
            </a:pPr>
            <a:endParaRPr lang="en-GB" sz="1300" dirty="0"/>
          </a:p>
          <a:p>
            <a:pPr marL="185766" indent="-185766">
              <a:buFont typeface="Arial" panose="020B0604020202020204" pitchFamily="34" charset="0"/>
              <a:buChar char="•"/>
            </a:pPr>
            <a:r>
              <a:rPr lang="en-GB" sz="1300" u="sng" dirty="0"/>
              <a:t>Paper Objectives</a:t>
            </a:r>
            <a:endParaRPr lang="en-GB" sz="1300" dirty="0"/>
          </a:p>
          <a:p>
            <a:pPr marL="681142" lvl="1" indent="-185766">
              <a:buFont typeface="Arial" panose="020B0604020202020204" pitchFamily="34" charset="0"/>
              <a:buChar char="•"/>
            </a:pPr>
            <a:r>
              <a:rPr lang="en-GB" sz="1300" dirty="0"/>
              <a:t>The papers main focus is on the concept of the smart classroom</a:t>
            </a:r>
          </a:p>
          <a:p>
            <a:pPr marL="681142" lvl="1" indent="-185766">
              <a:buFont typeface="Arial" panose="020B0604020202020204" pitchFamily="34" charset="0"/>
              <a:buChar char="•"/>
            </a:pPr>
            <a:r>
              <a:rPr lang="en-GB" sz="1300" dirty="0"/>
              <a:t>From the initial concept idea to the initial implementation</a:t>
            </a:r>
          </a:p>
          <a:p>
            <a:pPr marL="681142" lvl="1" indent="-185766">
              <a:buFont typeface="Arial" panose="020B0604020202020204" pitchFamily="34" charset="0"/>
              <a:buChar char="•"/>
            </a:pPr>
            <a:r>
              <a:rPr lang="en-GB" sz="1300" b="1" dirty="0"/>
              <a:t>Practicality and advancement</a:t>
            </a:r>
            <a:r>
              <a:rPr lang="en-GB" sz="1300" dirty="0"/>
              <a:t>: </a:t>
            </a:r>
          </a:p>
          <a:p>
            <a:pPr marL="1176518" lvl="2" indent="-185766">
              <a:buFont typeface="Arial" panose="020B0604020202020204" pitchFamily="34" charset="0"/>
              <a:buChar char="•"/>
            </a:pPr>
            <a:r>
              <a:rPr lang="en-GB" sz="1300" dirty="0"/>
              <a:t>besides meeting the practical requirements of teaching instruction and ensuring the practicality of the design, we should enhance the smart level of the classroom environment to adapt to the developing trend of smart classrooms of the future.</a:t>
            </a:r>
          </a:p>
          <a:p>
            <a:pPr marL="681142" lvl="1" indent="-185766">
              <a:buFont typeface="Arial" panose="020B0604020202020204" pitchFamily="34" charset="0"/>
              <a:buChar char="•"/>
            </a:pPr>
            <a:r>
              <a:rPr lang="en-GB" sz="1300" b="1" dirty="0"/>
              <a:t>Reliability and high-efficiency</a:t>
            </a:r>
            <a:r>
              <a:rPr lang="en-GB" sz="1300" dirty="0"/>
              <a:t>: </a:t>
            </a:r>
          </a:p>
          <a:p>
            <a:pPr marL="1176518" lvl="2" indent="-185766">
              <a:buFont typeface="Arial" panose="020B0604020202020204" pitchFamily="34" charset="0"/>
              <a:buChar char="•"/>
            </a:pPr>
            <a:r>
              <a:rPr lang="en-GB" sz="1300" dirty="0"/>
              <a:t>by applying sophisticated and proven technological devices and solutions to guarantee stability, safety and reliability, we are able to provide high quality and highly efficient support.</a:t>
            </a:r>
          </a:p>
          <a:p>
            <a:pPr marL="681142" lvl="1" indent="-185766">
              <a:buFont typeface="Arial" panose="020B0604020202020204" pitchFamily="34" charset="0"/>
              <a:buChar char="•"/>
            </a:pPr>
            <a:r>
              <a:rPr lang="en-GB" sz="1300" b="1" dirty="0"/>
              <a:t>Completeness and extensibility</a:t>
            </a:r>
            <a:r>
              <a:rPr lang="en-GB" sz="1300" dirty="0"/>
              <a:t>: </a:t>
            </a:r>
          </a:p>
          <a:p>
            <a:pPr marL="1176518" lvl="2" indent="-185766">
              <a:buFont typeface="Arial" panose="020B0604020202020204" pitchFamily="34" charset="0"/>
              <a:buChar char="•"/>
            </a:pPr>
            <a:r>
              <a:rPr lang="en-GB" sz="1300" dirty="0"/>
              <a:t>by giving full consideration to physical space and integration of technical equipment, we explore the optimized function of the whole system, make the system compatible with the requirements of standardized systems, and make preparation for future upgrades and expansion</a:t>
            </a:r>
          </a:p>
          <a:p>
            <a:pPr marL="495376" lvl="1"/>
            <a:endParaRPr lang="en-GB" sz="1300" dirty="0"/>
          </a:p>
          <a:p>
            <a:pPr marL="185766" indent="-185766">
              <a:buFont typeface="Arial" panose="020B0604020202020204" pitchFamily="34" charset="0"/>
              <a:buChar char="•"/>
            </a:pPr>
            <a:r>
              <a:rPr lang="en-GB" sz="1300" u="sng" dirty="0"/>
              <a:t>Results</a:t>
            </a:r>
          </a:p>
          <a:p>
            <a:pPr marL="681142" lvl="1" indent="-185766">
              <a:buFont typeface="Arial" panose="020B0604020202020204" pitchFamily="34" charset="0"/>
              <a:buChar char="•"/>
            </a:pPr>
            <a:r>
              <a:rPr lang="en-GB" sz="1300" dirty="0"/>
              <a:t>No results are discussed within the case study</a:t>
            </a:r>
          </a:p>
          <a:p>
            <a:pPr marL="681142" lvl="1" indent="-185766">
              <a:buFont typeface="Arial" panose="020B0604020202020204" pitchFamily="34" charset="0"/>
              <a:buChar char="•"/>
            </a:pPr>
            <a:endParaRPr lang="en-GB" sz="1300" dirty="0"/>
          </a:p>
          <a:p>
            <a:pPr marL="185766" indent="-185766">
              <a:buFont typeface="Arial" panose="020B0604020202020204" pitchFamily="34" charset="0"/>
              <a:buChar char="•"/>
            </a:pPr>
            <a:r>
              <a:rPr lang="en-GB" sz="1300" u="sng" dirty="0"/>
              <a:t>Conclusion</a:t>
            </a:r>
            <a:endParaRPr lang="en-GB" sz="1300" dirty="0"/>
          </a:p>
          <a:p>
            <a:pPr marL="681142" lvl="1" indent="-185766">
              <a:buFont typeface="Arial" panose="020B0604020202020204" pitchFamily="34" charset="0"/>
              <a:buChar char="•"/>
            </a:pPr>
            <a:r>
              <a:rPr lang="en-GB" sz="1300" dirty="0"/>
              <a:t>As the core part of the teaching environment, classrooms have been moving from the multimedia period to the internet period, and will eventually move to the smart technology period.</a:t>
            </a:r>
          </a:p>
          <a:p>
            <a:pPr marL="681142" lvl="1" indent="-185766">
              <a:buFont typeface="Arial" panose="020B0604020202020204" pitchFamily="34" charset="0"/>
              <a:buChar char="•"/>
            </a:pPr>
            <a:r>
              <a:rPr lang="en-GB" sz="1300" dirty="0"/>
              <a:t>“Smart classroom” aims to provide interactive space with strong human-centred and intellectualized characteristics.</a:t>
            </a:r>
          </a:p>
          <a:p>
            <a:pPr marL="681142" lvl="1" indent="-185766">
              <a:buFont typeface="Arial" panose="020B0604020202020204" pitchFamily="34" charset="0"/>
              <a:buChar char="•"/>
            </a:pPr>
            <a:r>
              <a:rPr lang="en-GB" sz="1300" dirty="0"/>
              <a:t>It not only possesses network sensor module and central management module, but also can optimize the demonstration of the teaching content, record the whole process of teaching activities, seamlessly and integrate cloud resources and services. </a:t>
            </a:r>
          </a:p>
          <a:p>
            <a:pPr marL="681142" lvl="1" indent="-185766">
              <a:buFont typeface="Arial" panose="020B0604020202020204" pitchFamily="34" charset="0"/>
              <a:buChar char="•"/>
            </a:pPr>
            <a:r>
              <a:rPr lang="en-GB" sz="1300" dirty="0"/>
              <a:t>The smartness of “smart classroom” is not limited to the organization of the technological devices and modules. </a:t>
            </a:r>
          </a:p>
          <a:p>
            <a:pPr marL="681142" lvl="1" indent="-185766">
              <a:buFont typeface="Arial" panose="020B0604020202020204" pitchFamily="34" charset="0"/>
              <a:buChar char="•"/>
            </a:pPr>
            <a:r>
              <a:rPr lang="en-GB" sz="1300" dirty="0"/>
              <a:t>More importantly, it should be implemented to support the teaching activities more intelligently. </a:t>
            </a:r>
          </a:p>
          <a:p>
            <a:pPr marL="681142" lvl="1" indent="-185766">
              <a:buFont typeface="Arial" panose="020B0604020202020204" pitchFamily="34" charset="0"/>
              <a:buChar char="•"/>
            </a:pPr>
            <a:r>
              <a:rPr lang="en-GB" sz="1300" dirty="0"/>
              <a:t>This will be the core of our future research</a:t>
            </a:r>
          </a:p>
          <a:p>
            <a:pPr marL="185766" indent="-185766">
              <a:buFont typeface="Arial" panose="020B0604020202020204" pitchFamily="34" charset="0"/>
              <a:buChar char="•"/>
            </a:pPr>
            <a:endParaRPr lang="en-GB" sz="1300" dirty="0"/>
          </a:p>
        </p:txBody>
      </p:sp>
      <p:sp>
        <p:nvSpPr>
          <p:cNvPr id="4" name="Slide Number Placeholder 3"/>
          <p:cNvSpPr>
            <a:spLocks noGrp="1"/>
          </p:cNvSpPr>
          <p:nvPr>
            <p:ph type="sldNum" sz="quarter" idx="10"/>
          </p:nvPr>
        </p:nvSpPr>
        <p:spPr/>
        <p:txBody>
          <a:bodyPr/>
          <a:lstStyle/>
          <a:p>
            <a:fld id="{A856B8AD-AE58-45D5-9189-F083B7B9824B}" type="slidenum">
              <a:rPr lang="en-GB" smtClean="0"/>
              <a:t>4</a:t>
            </a:fld>
            <a:endParaRPr lang="en-GB" dirty="0"/>
          </a:p>
        </p:txBody>
      </p:sp>
    </p:spTree>
    <p:extLst>
      <p:ext uri="{BB962C8B-B14F-4D97-AF65-F5344CB8AC3E}">
        <p14:creationId xmlns:p14="http://schemas.microsoft.com/office/powerpoint/2010/main" val="3553133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i="1" dirty="0"/>
              <a:t>Application of the ZigBee and Go-Ahead Technology in the System of Smart Classroom </a:t>
            </a:r>
          </a:p>
          <a:p>
            <a:endParaRPr lang="en-GB" b="1" i="1" dirty="0"/>
          </a:p>
          <a:p>
            <a:pPr marL="185766" indent="-185766">
              <a:buFont typeface="Arial" panose="020B0604020202020204" pitchFamily="34" charset="0"/>
              <a:buChar char="•"/>
            </a:pPr>
            <a:r>
              <a:rPr lang="en-GB" sz="1300" u="sng" dirty="0"/>
              <a:t>Methodology</a:t>
            </a:r>
          </a:p>
          <a:p>
            <a:pPr marL="681142" lvl="1" indent="-185766">
              <a:buFont typeface="Arial" panose="020B0604020202020204" pitchFamily="34" charset="0"/>
              <a:buChar char="•"/>
            </a:pPr>
            <a:r>
              <a:rPr lang="en-GB" sz="1300" dirty="0"/>
              <a:t>Design and implementation of the network</a:t>
            </a:r>
          </a:p>
          <a:p>
            <a:pPr marL="681142" lvl="1" indent="-185766">
              <a:buFont typeface="Arial" panose="020B0604020202020204" pitchFamily="34" charset="0"/>
              <a:buChar char="•"/>
            </a:pPr>
            <a:r>
              <a:rPr lang="en-GB" sz="1300" dirty="0"/>
              <a:t>The aim of the system is to realize the intelligent management of the classrooms which are the most common campus teaching resources, the system can improve the efficiency of classroom management and reduce the human resources investment and save energy. </a:t>
            </a:r>
          </a:p>
          <a:p>
            <a:pPr marL="681142" lvl="1" indent="-185766">
              <a:buFont typeface="Arial" panose="020B0604020202020204" pitchFamily="34" charset="0"/>
              <a:buChar char="•"/>
            </a:pPr>
            <a:r>
              <a:rPr lang="en-GB" sz="1300" dirty="0"/>
              <a:t>The smart classroom system replaces the traditional method operated entirely by the staff and can create a quiet and comfortable environment.</a:t>
            </a:r>
          </a:p>
          <a:p>
            <a:pPr marL="185766" indent="-185766">
              <a:buFont typeface="Arial" panose="020B0604020202020204" pitchFamily="34" charset="0"/>
              <a:buChar char="•"/>
            </a:pPr>
            <a:endParaRPr lang="en-GB" sz="1300" dirty="0"/>
          </a:p>
          <a:p>
            <a:pPr marL="185766" indent="-185766">
              <a:buFont typeface="Arial" panose="020B0604020202020204" pitchFamily="34" charset="0"/>
              <a:buChar char="•"/>
            </a:pPr>
            <a:r>
              <a:rPr lang="en-GB" sz="1300" u="sng" dirty="0"/>
              <a:t>Paper Objectives</a:t>
            </a:r>
            <a:endParaRPr lang="en-GB" sz="1300" dirty="0"/>
          </a:p>
          <a:p>
            <a:pPr marL="681142" lvl="1" indent="-185766">
              <a:buFont typeface="Arial" panose="020B0604020202020204" pitchFamily="34" charset="0"/>
              <a:buChar char="•"/>
            </a:pPr>
            <a:r>
              <a:rPr lang="en-GB" sz="1300" dirty="0"/>
              <a:t>Software design</a:t>
            </a:r>
          </a:p>
          <a:p>
            <a:pPr marL="681142" lvl="1" indent="-185766">
              <a:buFont typeface="Arial" panose="020B0604020202020204" pitchFamily="34" charset="0"/>
              <a:buChar char="•"/>
            </a:pPr>
            <a:r>
              <a:rPr lang="en-GB" sz="1300" dirty="0"/>
              <a:t>Hardware design</a:t>
            </a:r>
          </a:p>
          <a:p>
            <a:pPr marL="681142" lvl="1" indent="-185766">
              <a:buFont typeface="Arial" panose="020B0604020202020204" pitchFamily="34" charset="0"/>
              <a:buChar char="•"/>
            </a:pPr>
            <a:r>
              <a:rPr lang="en-GB" sz="1300" dirty="0"/>
              <a:t>RFID reader utilising Smart phone technology to manage the student records</a:t>
            </a:r>
          </a:p>
          <a:p>
            <a:pPr marL="681142" lvl="1" indent="-185766">
              <a:buFont typeface="Arial" panose="020B0604020202020204" pitchFamily="34" charset="0"/>
              <a:buChar char="•"/>
            </a:pPr>
            <a:r>
              <a:rPr lang="en-GB" sz="1300" dirty="0"/>
              <a:t>ZigBee protocol</a:t>
            </a:r>
          </a:p>
          <a:p>
            <a:pPr marL="681142" lvl="1" indent="-185766">
              <a:buFont typeface="Arial" panose="020B0604020202020204" pitchFamily="34" charset="0"/>
              <a:buChar char="•"/>
            </a:pPr>
            <a:r>
              <a:rPr lang="en-GB" sz="1300" dirty="0"/>
              <a:t>Go-Ahead web interface</a:t>
            </a:r>
          </a:p>
          <a:p>
            <a:pPr marL="681142" lvl="1" indent="-185766">
              <a:buFont typeface="Arial" panose="020B0604020202020204" pitchFamily="34" charset="0"/>
              <a:buChar char="•"/>
            </a:pPr>
            <a:endParaRPr lang="en-GB" sz="1300" dirty="0"/>
          </a:p>
          <a:p>
            <a:pPr marL="185766" indent="-185766">
              <a:buFont typeface="Arial" panose="020B0604020202020204" pitchFamily="34" charset="0"/>
              <a:buChar char="•"/>
            </a:pPr>
            <a:r>
              <a:rPr lang="en-GB" sz="1300" u="sng" dirty="0"/>
              <a:t>Results</a:t>
            </a:r>
          </a:p>
          <a:p>
            <a:pPr marL="681142" lvl="1" indent="-185766">
              <a:buFont typeface="Arial" panose="020B0604020202020204" pitchFamily="34" charset="0"/>
              <a:buChar char="•"/>
            </a:pPr>
            <a:r>
              <a:rPr lang="en-GB" sz="1300" dirty="0"/>
              <a:t>No results are mentioned within the paper that can be visible </a:t>
            </a:r>
          </a:p>
          <a:p>
            <a:pPr marL="681142" lvl="1" indent="-185766">
              <a:buFont typeface="Arial" panose="020B0604020202020204" pitchFamily="34" charset="0"/>
              <a:buChar char="•"/>
            </a:pPr>
            <a:endParaRPr lang="en-GB" sz="1300" dirty="0"/>
          </a:p>
          <a:p>
            <a:pPr marL="185766" indent="-185766">
              <a:buFont typeface="Arial" panose="020B0604020202020204" pitchFamily="34" charset="0"/>
              <a:buChar char="•"/>
            </a:pPr>
            <a:r>
              <a:rPr lang="en-GB" sz="1300" u="sng" dirty="0"/>
              <a:t>Conclusion</a:t>
            </a:r>
            <a:endParaRPr lang="en-GB" sz="1300" dirty="0"/>
          </a:p>
          <a:p>
            <a:pPr marL="681142" lvl="1" indent="-185766">
              <a:buFont typeface="Arial" panose="020B0604020202020204" pitchFamily="34" charset="0"/>
              <a:buChar char="•"/>
            </a:pPr>
            <a:r>
              <a:rPr lang="en-GB" sz="1300" dirty="0"/>
              <a:t>In this paper, the low cost, low power wireless ZigBee technology and embedded Web server Go-Ahead are combined and apply in the smart classroom system. </a:t>
            </a:r>
          </a:p>
          <a:p>
            <a:pPr marL="681142" lvl="1" indent="-185766">
              <a:buFont typeface="Arial" panose="020B0604020202020204" pitchFamily="34" charset="0"/>
              <a:buChar char="•"/>
            </a:pPr>
            <a:r>
              <a:rPr lang="en-GB" sz="1300" dirty="0"/>
              <a:t>The system realizes the remote intelligent control to the classroom equipment through Internet.</a:t>
            </a:r>
          </a:p>
          <a:p>
            <a:pPr marL="681142" lvl="1" indent="-185766">
              <a:buFont typeface="Arial" panose="020B0604020202020204" pitchFamily="34" charset="0"/>
              <a:buChar char="•"/>
            </a:pPr>
            <a:r>
              <a:rPr lang="en-GB" sz="1300" dirty="0"/>
              <a:t>It improves the operational efficiency and system application flexibility by using the wireless sensor network instead of the traditional wired network, and at the same time reduces the manpower cost. </a:t>
            </a:r>
          </a:p>
          <a:p>
            <a:pPr marL="681142" lvl="1" indent="-185766">
              <a:buFont typeface="Arial" panose="020B0604020202020204" pitchFamily="34" charset="0"/>
              <a:buChar char="•"/>
            </a:pPr>
            <a:r>
              <a:rPr lang="en-GB" sz="1300" dirty="0"/>
              <a:t>It is proved that application of ZigBee wireless technology and Go-Ahead embedded Web server technology in the smart system has a certain feasibility through practice, it has high reliability and good stability. </a:t>
            </a:r>
          </a:p>
          <a:p>
            <a:pPr marL="681142" lvl="1" indent="-185766">
              <a:buFont typeface="Arial" panose="020B0604020202020204" pitchFamily="34" charset="0"/>
              <a:buChar char="•"/>
            </a:pPr>
            <a:r>
              <a:rPr lang="en-GB" sz="1300" dirty="0"/>
              <a:t>Based on the advantages of the low power consumption, high reliability, good stability, energy saving, It can be verified that the ZigBee and Go-Ahead technology will have broad prospects for development in the smart campus field.</a:t>
            </a:r>
          </a:p>
          <a:p>
            <a:pPr marL="681142" lvl="1" indent="-185766">
              <a:buFont typeface="Arial" panose="020B0604020202020204" pitchFamily="34" charset="0"/>
              <a:buChar char="•"/>
            </a:pPr>
            <a:endParaRPr lang="en-GB" sz="1300" dirty="0"/>
          </a:p>
          <a:p>
            <a:pPr algn="just"/>
            <a:r>
              <a:rPr lang="en-GB" sz="1300" b="1" i="1" dirty="0"/>
              <a:t>A Scalable Intelligent Room Based on Wireless Sensor Networks and RFIDs </a:t>
            </a:r>
          </a:p>
          <a:p>
            <a:pPr algn="just"/>
            <a:endParaRPr lang="en-GB" b="1" i="1" dirty="0"/>
          </a:p>
          <a:p>
            <a:pPr marL="185766" indent="-185766" algn="just">
              <a:buFont typeface="Arial" panose="020B0604020202020204" pitchFamily="34" charset="0"/>
              <a:buChar char="•"/>
            </a:pPr>
            <a:r>
              <a:rPr lang="en-GB" b="0" u="sng" dirty="0"/>
              <a:t>Methodology</a:t>
            </a:r>
          </a:p>
          <a:p>
            <a:pPr marL="681142" lvl="1" indent="-185766" algn="just">
              <a:buFont typeface="Arial" panose="020B0604020202020204" pitchFamily="34" charset="0"/>
              <a:buChar char="•"/>
            </a:pPr>
            <a:r>
              <a:rPr lang="en-GB" b="0" dirty="0"/>
              <a:t>This paper is unclear as to its purpose not stating if an actual implementation has been completed or this was done via simulation</a:t>
            </a:r>
          </a:p>
          <a:p>
            <a:pPr algn="just"/>
            <a:endParaRPr lang="en-GB" b="1" dirty="0"/>
          </a:p>
          <a:p>
            <a:pPr marL="185766" indent="-185766" algn="just">
              <a:buFont typeface="Arial" panose="020B0604020202020204" pitchFamily="34" charset="0"/>
              <a:buChar char="•"/>
            </a:pPr>
            <a:r>
              <a:rPr lang="en-GB" b="0" u="sng" dirty="0"/>
              <a:t>Paper Objectives</a:t>
            </a:r>
          </a:p>
          <a:p>
            <a:pPr marL="681142" lvl="1" indent="-185766" algn="just">
              <a:buFont typeface="Arial" panose="020B0604020202020204" pitchFamily="34" charset="0"/>
              <a:buChar char="•"/>
            </a:pPr>
            <a:r>
              <a:rPr lang="en-GB" b="0" u="none" dirty="0"/>
              <a:t>ZigBee</a:t>
            </a:r>
          </a:p>
          <a:p>
            <a:pPr marL="1176518" lvl="2" indent="-185766" algn="just">
              <a:buFont typeface="Arial" panose="020B0604020202020204" pitchFamily="34" charset="0"/>
              <a:buChar char="•"/>
            </a:pPr>
            <a:r>
              <a:rPr lang="en-GB" dirty="0"/>
              <a:t>ZigBee is a specification for a suite of communication protocols based on the IEEE 802.15.4-2003 standard, which targets wireless personal area networks. We note that ZigBee operates in the network layer using as a transport layer the services provided by the IEEE 802.15.4-2003 protocol. Actually, the IEEE 802.15.4 defines two physical layers both of them operating in three frequency bands that happen to be free of licences. The first physical layer works in the 868 to 915 MHz frequency band at a 40kbps transfer rate. This band can be only used in United States, Australia, New Zealand, Israel and Europe. The second physical layer is located at 2.4 GHz with a maximum transfer rate of 250 kbps. There are no restrictions for using this band around the world. Additionally, there exists a channel 0 that operates at 868 MHz, with a maximum transfer rate of 20 kbps.</a:t>
            </a:r>
          </a:p>
          <a:p>
            <a:pPr marL="681142" lvl="1" indent="-185766" algn="just">
              <a:buFont typeface="Arial" panose="020B0604020202020204" pitchFamily="34" charset="0"/>
              <a:buChar char="•"/>
            </a:pPr>
            <a:endParaRPr lang="en-GB" b="0" u="none" dirty="0"/>
          </a:p>
          <a:p>
            <a:pPr marL="681142" lvl="1" indent="-185766" algn="just">
              <a:buFont typeface="Arial" panose="020B0604020202020204" pitchFamily="34" charset="0"/>
              <a:buChar char="•"/>
            </a:pPr>
            <a:r>
              <a:rPr lang="en-GB" b="0" u="none" dirty="0"/>
              <a:t>Access control using RFID: </a:t>
            </a:r>
          </a:p>
          <a:p>
            <a:pPr marL="1176518" lvl="2" indent="-185766" algn="just">
              <a:buFont typeface="Arial" panose="020B0604020202020204" pitchFamily="34" charset="0"/>
              <a:buChar char="•"/>
            </a:pPr>
            <a:r>
              <a:rPr lang="en-GB" dirty="0"/>
              <a:t>The classroom should be accessible only by authorized people at specified times and dates. Unauthorized people should not be able to access to the intelligent space. This feature is typical on applications that involve restricted areas and also to prevent theft.</a:t>
            </a:r>
          </a:p>
          <a:p>
            <a:pPr algn="just"/>
            <a:endParaRPr lang="en-GB" dirty="0"/>
          </a:p>
          <a:p>
            <a:pPr marL="681142" lvl="1" indent="-185766" algn="just">
              <a:buFont typeface="Arial" panose="020B0604020202020204" pitchFamily="34" charset="0"/>
              <a:buChar char="•"/>
            </a:pPr>
            <a:r>
              <a:rPr lang="en-GB" b="0" u="none" dirty="0"/>
              <a:t>Temperature control:</a:t>
            </a:r>
          </a:p>
          <a:p>
            <a:pPr marL="1176518" lvl="2" indent="-185766" algn="just">
              <a:buFont typeface="Arial" panose="020B0604020202020204" pitchFamily="34" charset="0"/>
              <a:buChar char="•"/>
            </a:pPr>
            <a:r>
              <a:rPr lang="en-GB" dirty="0"/>
              <a:t>Using a transducer that is part of the wireless sensor network, our system will be able to take outside temperature samples and to take opportune decisions based on predefined rules.</a:t>
            </a:r>
          </a:p>
          <a:p>
            <a:pPr algn="just"/>
            <a:endParaRPr lang="en-GB" dirty="0"/>
          </a:p>
          <a:p>
            <a:pPr marL="681142" lvl="1" indent="-185766" algn="just">
              <a:buFont typeface="Arial" panose="020B0604020202020204" pitchFamily="34" charset="0"/>
              <a:buChar char="•"/>
            </a:pPr>
            <a:r>
              <a:rPr lang="en-GB" b="0" u="sng" dirty="0"/>
              <a:t>Lighting control:</a:t>
            </a:r>
          </a:p>
          <a:p>
            <a:pPr marL="1176518" lvl="2" indent="-185766" algn="just">
              <a:buFont typeface="Arial" panose="020B0604020202020204" pitchFamily="34" charset="0"/>
              <a:buChar char="•"/>
            </a:pPr>
            <a:r>
              <a:rPr lang="en-GB" dirty="0"/>
              <a:t>In order to make an efficient use of energy, we propose the usage of a lighting control according to the reading of the luminosity sensor installed in the wireless sensor nodes.</a:t>
            </a:r>
          </a:p>
          <a:p>
            <a:pPr algn="just"/>
            <a:endParaRPr lang="en-GB" dirty="0"/>
          </a:p>
          <a:p>
            <a:pPr marL="681142" lvl="1" indent="-185766" algn="just">
              <a:buFont typeface="Arial" panose="020B0604020202020204" pitchFamily="34" charset="0"/>
              <a:buChar char="•"/>
            </a:pPr>
            <a:r>
              <a:rPr lang="en-GB" b="0" u="none" dirty="0"/>
              <a:t>High-scalable communications:</a:t>
            </a:r>
          </a:p>
          <a:p>
            <a:pPr marL="1176518" lvl="2" indent="-185766" algn="just">
              <a:buFont typeface="Arial" panose="020B0604020202020204" pitchFamily="34" charset="0"/>
              <a:buChar char="•"/>
            </a:pPr>
            <a:r>
              <a:rPr lang="en-GB" dirty="0"/>
              <a:t>In general, buildings to be automated may have different layouts, unknown number of rooms and floors and so on. Hence, our solution must be capable of dealing with this kind of characteristics. In order to allow scalability, our proposal must include a routing protocol that can help to add more sensor nodes to the network.</a:t>
            </a:r>
          </a:p>
          <a:p>
            <a:pPr marL="185766" indent="-185766" algn="just">
              <a:buFont typeface="Arial" panose="020B0604020202020204" pitchFamily="34" charset="0"/>
              <a:buChar char="•"/>
            </a:pPr>
            <a:endParaRPr lang="en-GB" dirty="0"/>
          </a:p>
          <a:p>
            <a:pPr marL="185766" indent="-185766" algn="just">
              <a:buFont typeface="Arial" panose="020B0604020202020204" pitchFamily="34" charset="0"/>
              <a:buChar char="•"/>
            </a:pPr>
            <a:r>
              <a:rPr lang="en-GB" b="0" u="sng" dirty="0"/>
              <a:t>Results</a:t>
            </a:r>
            <a:endParaRPr lang="en-GB" b="1" dirty="0"/>
          </a:p>
          <a:p>
            <a:pPr marL="681142" lvl="1" indent="-185766" algn="just" defTabSz="990752">
              <a:buFont typeface="Arial" panose="020B0604020202020204" pitchFamily="34" charset="0"/>
              <a:buChar char="•"/>
              <a:defRPr/>
            </a:pPr>
            <a:r>
              <a:rPr lang="en-GB" sz="1300" b="1" dirty="0"/>
              <a:t>Whilst the solution above was successful in its implementation the paper fails to identify the actual results. No graphical data or defined results are included within the results section.</a:t>
            </a:r>
          </a:p>
          <a:p>
            <a:pPr marL="681142" lvl="1" indent="-185766" algn="just">
              <a:buFont typeface="Arial" panose="020B0604020202020204" pitchFamily="34" charset="0"/>
              <a:buChar char="•"/>
            </a:pPr>
            <a:endParaRPr lang="en-GB" b="1" dirty="0"/>
          </a:p>
          <a:p>
            <a:pPr marL="681142" lvl="1" indent="-185766" algn="just">
              <a:buFont typeface="Arial" panose="020B0604020202020204" pitchFamily="34" charset="0"/>
              <a:buChar char="•"/>
            </a:pPr>
            <a:r>
              <a:rPr lang="en-GB" dirty="0"/>
              <a:t>The implementation described in the previous Section was evaluated under a controlled environment and it works as expected. According to our experiments, the distance between wireless nodes was always more than 2 or 3 meters but according to further tests performed with the nodes, they can be separated until 8-10 meters without changing the antenna. Other equipment transmitting/receiving in the same frequency band were operating at the same time (Wi-Fi and Bluetooth) without any sign of interference. The access control module refused entry to unauthorized users, while users with permission were granted access. The RFID reader was able to read tags at a distance of approximately 15 cm. The main controller generates signals corresponding to the on/off of lighting and fan systems when the corresponding events occurred. The actuator node successfully receives signals from the main controller and start/stop actions as programmed.</a:t>
            </a:r>
          </a:p>
          <a:p>
            <a:pPr algn="just"/>
            <a:endParaRPr lang="en-GB" dirty="0"/>
          </a:p>
          <a:p>
            <a:pPr marL="185766" indent="-185766" algn="just">
              <a:buFont typeface="Arial" panose="020B0604020202020204" pitchFamily="34" charset="0"/>
              <a:buChar char="•"/>
            </a:pPr>
            <a:r>
              <a:rPr lang="en-GB" b="0" u="sng" dirty="0"/>
              <a:t>Conclusion</a:t>
            </a:r>
            <a:endParaRPr lang="en-GB" b="1" dirty="0"/>
          </a:p>
          <a:p>
            <a:pPr marL="681142" lvl="1" indent="-185766" algn="just">
              <a:buFont typeface="Arial" panose="020B0604020202020204" pitchFamily="34" charset="0"/>
              <a:buChar char="•"/>
            </a:pPr>
            <a:r>
              <a:rPr lang="en-GB" b="1" dirty="0"/>
              <a:t>When concluding this paper, the authors met there objectives but have no real data to prove concept works. When considering the design element the network is successful and performed as expected</a:t>
            </a:r>
          </a:p>
          <a:p>
            <a:pPr marL="681142" lvl="1" indent="-185766" algn="just">
              <a:buFont typeface="Arial" panose="020B0604020202020204" pitchFamily="34" charset="0"/>
              <a:buChar char="•"/>
            </a:pPr>
            <a:endParaRPr lang="en-GB" b="1" dirty="0"/>
          </a:p>
          <a:p>
            <a:pPr marL="681142" lvl="1" indent="-185766" algn="just">
              <a:buFont typeface="Arial" panose="020B0604020202020204" pitchFamily="34" charset="0"/>
              <a:buChar char="•"/>
            </a:pPr>
            <a:r>
              <a:rPr lang="en-GB" dirty="0"/>
              <a:t>We presented the design details of an intelligent classroom that was implemented using two wireless technologies, namely wireless sensor networks and RFID systems. Our pilot tests suggest that the architecture proposed in this paper works reasonably fine for controlling one classroom and a set of several interconnected classrooms. Our future work includes to monitor an insectary lab that requires the measuring of the humidity, temperature and room light readings. Other interesting topics to investigate in the near future are related to the combination of multiple sources of data in order to get more accurate information, a technic which is sometimes called sensor fusion.</a:t>
            </a:r>
          </a:p>
          <a:p>
            <a:pPr marL="185766" indent="-185766">
              <a:buFont typeface="Arial" panose="020B0604020202020204" pitchFamily="34" charset="0"/>
              <a:buChar char="•"/>
            </a:pPr>
            <a:endParaRPr lang="en-GB" sz="1300" dirty="0"/>
          </a:p>
          <a:p>
            <a:endParaRPr lang="en-GB" dirty="0"/>
          </a:p>
        </p:txBody>
      </p:sp>
      <p:sp>
        <p:nvSpPr>
          <p:cNvPr id="4" name="Slide Number Placeholder 3"/>
          <p:cNvSpPr>
            <a:spLocks noGrp="1"/>
          </p:cNvSpPr>
          <p:nvPr>
            <p:ph type="sldNum" sz="quarter" idx="10"/>
          </p:nvPr>
        </p:nvSpPr>
        <p:spPr/>
        <p:txBody>
          <a:bodyPr/>
          <a:lstStyle/>
          <a:p>
            <a:fld id="{A856B8AD-AE58-45D5-9189-F083B7B9824B}" type="slidenum">
              <a:rPr lang="en-GB" smtClean="0"/>
              <a:t>5</a:t>
            </a:fld>
            <a:endParaRPr lang="en-GB" dirty="0"/>
          </a:p>
        </p:txBody>
      </p:sp>
    </p:spTree>
    <p:extLst>
      <p:ext uri="{BB962C8B-B14F-4D97-AF65-F5344CB8AC3E}">
        <p14:creationId xmlns:p14="http://schemas.microsoft.com/office/powerpoint/2010/main" val="19280444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
        <p:nvSpPr>
          <p:cNvPr id="4" name="Slide Number Placeholder 3"/>
          <p:cNvSpPr>
            <a:spLocks noGrp="1"/>
          </p:cNvSpPr>
          <p:nvPr>
            <p:ph type="sldNum" sz="quarter" idx="10"/>
          </p:nvPr>
        </p:nvSpPr>
        <p:spPr/>
        <p:txBody>
          <a:bodyPr/>
          <a:lstStyle/>
          <a:p>
            <a:fld id="{A856B8AD-AE58-45D5-9189-F083B7B9824B}" type="slidenum">
              <a:rPr lang="en-GB" smtClean="0"/>
              <a:t>6</a:t>
            </a:fld>
            <a:endParaRPr lang="en-GB" dirty="0"/>
          </a:p>
        </p:txBody>
      </p:sp>
    </p:spTree>
    <p:extLst>
      <p:ext uri="{BB962C8B-B14F-4D97-AF65-F5344CB8AC3E}">
        <p14:creationId xmlns:p14="http://schemas.microsoft.com/office/powerpoint/2010/main" val="6146436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Physical Implementation</a:t>
            </a:r>
            <a:endParaRPr lang="en-GB" b="0" i="0" dirty="0"/>
          </a:p>
          <a:p>
            <a:pPr marL="185766" indent="-185766">
              <a:buFont typeface="Arial" panose="020B0604020202020204" pitchFamily="34" charset="0"/>
              <a:buChar char="•"/>
            </a:pPr>
            <a:r>
              <a:rPr lang="en-GB" b="0" i="0" dirty="0"/>
              <a:t>The room utilised MH505</a:t>
            </a:r>
          </a:p>
          <a:p>
            <a:pPr marL="185766" indent="-185766">
              <a:buFont typeface="Arial" panose="020B0604020202020204" pitchFamily="34" charset="0"/>
              <a:buChar char="•"/>
            </a:pPr>
            <a:r>
              <a:rPr lang="en-GB" b="0" i="0" dirty="0"/>
              <a:t>Installation took place from April 10</a:t>
            </a:r>
            <a:r>
              <a:rPr lang="en-GB" b="0" i="0" baseline="30000" dirty="0"/>
              <a:t>th</a:t>
            </a:r>
            <a:r>
              <a:rPr lang="en-GB" b="0" i="0" dirty="0"/>
              <a:t> to 20</a:t>
            </a:r>
            <a:r>
              <a:rPr lang="en-GB" b="0" i="0" baseline="30000" dirty="0"/>
              <a:t>th</a:t>
            </a:r>
            <a:r>
              <a:rPr lang="en-GB" b="0" i="0" dirty="0"/>
              <a:t> April (including test and calibration)</a:t>
            </a:r>
            <a:endParaRPr lang="en-GB" b="1" i="1" dirty="0"/>
          </a:p>
        </p:txBody>
      </p:sp>
      <p:sp>
        <p:nvSpPr>
          <p:cNvPr id="4" name="Slide Number Placeholder 3"/>
          <p:cNvSpPr>
            <a:spLocks noGrp="1"/>
          </p:cNvSpPr>
          <p:nvPr>
            <p:ph type="sldNum" sz="quarter" idx="10"/>
          </p:nvPr>
        </p:nvSpPr>
        <p:spPr/>
        <p:txBody>
          <a:bodyPr/>
          <a:lstStyle/>
          <a:p>
            <a:fld id="{A856B8AD-AE58-45D5-9189-F083B7B9824B}" type="slidenum">
              <a:rPr lang="en-GB" smtClean="0"/>
              <a:t>7</a:t>
            </a:fld>
            <a:endParaRPr lang="en-GB" dirty="0"/>
          </a:p>
        </p:txBody>
      </p:sp>
    </p:spTree>
    <p:extLst>
      <p:ext uri="{BB962C8B-B14F-4D97-AF65-F5344CB8AC3E}">
        <p14:creationId xmlns:p14="http://schemas.microsoft.com/office/powerpoint/2010/main" val="3465734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Physical Implementation</a:t>
            </a:r>
            <a:endParaRPr lang="en-GB" b="0" i="0" dirty="0"/>
          </a:p>
          <a:p>
            <a:pPr marL="185766" indent="-185766">
              <a:buFont typeface="Arial" panose="020B0604020202020204" pitchFamily="34" charset="0"/>
              <a:buChar char="•"/>
            </a:pPr>
            <a:r>
              <a:rPr lang="en-GB" b="0" i="0" dirty="0"/>
              <a:t>The</a:t>
            </a:r>
            <a:r>
              <a:rPr lang="en-GB" b="0" i="0" baseline="0" dirty="0"/>
              <a:t> following slide shows the sensors</a:t>
            </a:r>
          </a:p>
          <a:p>
            <a:pPr marL="681142" lvl="1" indent="-185766">
              <a:buFont typeface="Arial" panose="020B0604020202020204" pitchFamily="34" charset="0"/>
              <a:buChar char="•"/>
            </a:pPr>
            <a:r>
              <a:rPr lang="en-GB" b="0" i="0" baseline="0" dirty="0"/>
              <a:t>Light detection</a:t>
            </a:r>
          </a:p>
          <a:p>
            <a:pPr marL="681142" lvl="1" indent="-185766">
              <a:buFont typeface="Arial" panose="020B0604020202020204" pitchFamily="34" charset="0"/>
              <a:buChar char="•"/>
            </a:pPr>
            <a:r>
              <a:rPr lang="en-GB" b="0" i="0" baseline="0" dirty="0"/>
              <a:t>LUX levels</a:t>
            </a:r>
          </a:p>
          <a:p>
            <a:pPr marL="681142" lvl="1" indent="-185766">
              <a:buFont typeface="Arial" panose="020B0604020202020204" pitchFamily="34" charset="0"/>
              <a:buChar char="•"/>
            </a:pPr>
            <a:r>
              <a:rPr lang="en-GB" b="0" i="0" baseline="0" dirty="0"/>
              <a:t>Motion detection</a:t>
            </a:r>
          </a:p>
          <a:p>
            <a:pPr marL="681142" lvl="1" indent="-185766">
              <a:buFont typeface="Arial" panose="020B0604020202020204" pitchFamily="34" charset="0"/>
              <a:buChar char="•"/>
            </a:pPr>
            <a:r>
              <a:rPr lang="en-GB" b="0" i="0" baseline="0" dirty="0"/>
              <a:t>Temperature and humidity</a:t>
            </a:r>
          </a:p>
        </p:txBody>
      </p:sp>
      <p:sp>
        <p:nvSpPr>
          <p:cNvPr id="4" name="Slide Number Placeholder 3"/>
          <p:cNvSpPr>
            <a:spLocks noGrp="1"/>
          </p:cNvSpPr>
          <p:nvPr>
            <p:ph type="sldNum" sz="quarter" idx="10"/>
          </p:nvPr>
        </p:nvSpPr>
        <p:spPr/>
        <p:txBody>
          <a:bodyPr/>
          <a:lstStyle/>
          <a:p>
            <a:fld id="{A856B8AD-AE58-45D5-9189-F083B7B9824B}" type="slidenum">
              <a:rPr lang="en-GB" smtClean="0"/>
              <a:t>8</a:t>
            </a:fld>
            <a:endParaRPr lang="en-GB" dirty="0"/>
          </a:p>
        </p:txBody>
      </p:sp>
    </p:spTree>
    <p:extLst>
      <p:ext uri="{BB962C8B-B14F-4D97-AF65-F5344CB8AC3E}">
        <p14:creationId xmlns:p14="http://schemas.microsoft.com/office/powerpoint/2010/main" val="33870427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Testing and Findings</a:t>
            </a:r>
            <a:endParaRPr lang="en-GB" b="0" i="0" dirty="0"/>
          </a:p>
          <a:p>
            <a:pPr marL="185766" indent="-185766">
              <a:buFont typeface="Arial" panose="020B0604020202020204" pitchFamily="34" charset="0"/>
              <a:buChar char="•"/>
            </a:pPr>
            <a:endParaRPr lang="en-GB" b="1" i="1" dirty="0"/>
          </a:p>
        </p:txBody>
      </p:sp>
      <p:sp>
        <p:nvSpPr>
          <p:cNvPr id="4" name="Slide Number Placeholder 3"/>
          <p:cNvSpPr>
            <a:spLocks noGrp="1"/>
          </p:cNvSpPr>
          <p:nvPr>
            <p:ph type="sldNum" sz="quarter" idx="10"/>
          </p:nvPr>
        </p:nvSpPr>
        <p:spPr/>
        <p:txBody>
          <a:bodyPr/>
          <a:lstStyle/>
          <a:p>
            <a:fld id="{A856B8AD-AE58-45D5-9189-F083B7B9824B}" type="slidenum">
              <a:rPr lang="en-GB" smtClean="0"/>
              <a:t>9</a:t>
            </a:fld>
            <a:endParaRPr lang="en-GB" dirty="0"/>
          </a:p>
        </p:txBody>
      </p:sp>
    </p:spTree>
    <p:extLst>
      <p:ext uri="{BB962C8B-B14F-4D97-AF65-F5344CB8AC3E}">
        <p14:creationId xmlns:p14="http://schemas.microsoft.com/office/powerpoint/2010/main" val="31408270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10</a:t>
            </a:fld>
            <a:endParaRPr lang="en-GB" dirty="0"/>
          </a:p>
        </p:txBody>
      </p:sp>
    </p:spTree>
    <p:extLst>
      <p:ext uri="{BB962C8B-B14F-4D97-AF65-F5344CB8AC3E}">
        <p14:creationId xmlns:p14="http://schemas.microsoft.com/office/powerpoint/2010/main" val="18988620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11</a:t>
            </a:fld>
            <a:endParaRPr lang="en-GB" dirty="0"/>
          </a:p>
        </p:txBody>
      </p:sp>
    </p:spTree>
    <p:extLst>
      <p:ext uri="{BB962C8B-B14F-4D97-AF65-F5344CB8AC3E}">
        <p14:creationId xmlns:p14="http://schemas.microsoft.com/office/powerpoint/2010/main" val="3958605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Findings</a:t>
            </a:r>
            <a:endParaRPr lang="en-GB" b="0" i="0" dirty="0"/>
          </a:p>
          <a:p>
            <a:pPr marL="185766" indent="-185766">
              <a:buFont typeface="Arial" panose="020B0604020202020204" pitchFamily="34" charset="0"/>
              <a:buChar char="•"/>
            </a:pPr>
            <a:r>
              <a:rPr lang="en-GB" b="0" i="0" dirty="0"/>
              <a:t>Temperature</a:t>
            </a:r>
            <a:r>
              <a:rPr lang="en-GB" b="0" i="0" baseline="0" dirty="0"/>
              <a:t> Sensor</a:t>
            </a:r>
          </a:p>
          <a:p>
            <a:pPr marL="681142" lvl="1" indent="-185766">
              <a:buFont typeface="Arial" panose="020B0604020202020204" pitchFamily="34" charset="0"/>
              <a:buChar char="•"/>
            </a:pPr>
            <a:r>
              <a:rPr lang="en-GB" b="0" i="0" baseline="0" dirty="0"/>
              <a:t>3 events on the 21</a:t>
            </a:r>
            <a:r>
              <a:rPr lang="en-GB" b="0" i="0" baseline="30000" dirty="0"/>
              <a:t>st</a:t>
            </a:r>
            <a:r>
              <a:rPr lang="en-GB" b="0" i="0" baseline="0" dirty="0"/>
              <a:t> April 2017</a:t>
            </a:r>
          </a:p>
          <a:p>
            <a:pPr marL="1176518" lvl="2" indent="-185766">
              <a:buFont typeface="Arial" panose="020B0604020202020204" pitchFamily="34" charset="0"/>
              <a:buChar char="•"/>
            </a:pPr>
            <a:r>
              <a:rPr lang="en-GB" b="0" i="0" baseline="0" dirty="0"/>
              <a:t>10.30 am author opens windows to allow room to cool temperature over 25°C</a:t>
            </a:r>
          </a:p>
          <a:p>
            <a:pPr marL="1176518" lvl="2" indent="-185766">
              <a:buFont typeface="Arial" panose="020B0604020202020204" pitchFamily="34" charset="0"/>
              <a:buChar char="•"/>
            </a:pPr>
            <a:r>
              <a:rPr lang="en-GB" b="0" i="0" baseline="0" dirty="0"/>
              <a:t>12.30 pm room still not cool enough for occupants cooling fan started by author</a:t>
            </a:r>
          </a:p>
          <a:p>
            <a:pPr marL="1176518" lvl="2" indent="-185766">
              <a:buFont typeface="Arial" panose="020B0604020202020204" pitchFamily="34" charset="0"/>
              <a:buChar char="•"/>
            </a:pPr>
            <a:r>
              <a:rPr lang="en-GB" b="0" i="0" baseline="0" dirty="0"/>
              <a:t>16.30 pm room emptied and set for the test to be completed on 22</a:t>
            </a:r>
            <a:r>
              <a:rPr lang="en-GB" b="0" i="0" baseline="30000" dirty="0"/>
              <a:t>nd</a:t>
            </a:r>
            <a:r>
              <a:rPr lang="en-GB" b="0" i="0" baseline="0" dirty="0"/>
              <a:t> April</a:t>
            </a:r>
            <a:endParaRPr lang="en-GB" b="1" i="1" dirty="0"/>
          </a:p>
        </p:txBody>
      </p:sp>
      <p:sp>
        <p:nvSpPr>
          <p:cNvPr id="4" name="Slide Number Placeholder 3"/>
          <p:cNvSpPr>
            <a:spLocks noGrp="1"/>
          </p:cNvSpPr>
          <p:nvPr>
            <p:ph type="sldNum" sz="quarter" idx="10"/>
          </p:nvPr>
        </p:nvSpPr>
        <p:spPr/>
        <p:txBody>
          <a:bodyPr/>
          <a:lstStyle/>
          <a:p>
            <a:fld id="{A856B8AD-AE58-45D5-9189-F083B7B9824B}" type="slidenum">
              <a:rPr lang="en-GB" smtClean="0"/>
              <a:t>12</a:t>
            </a:fld>
            <a:endParaRPr lang="en-GB" dirty="0"/>
          </a:p>
        </p:txBody>
      </p:sp>
    </p:spTree>
    <p:extLst>
      <p:ext uri="{BB962C8B-B14F-4D97-AF65-F5344CB8AC3E}">
        <p14:creationId xmlns:p14="http://schemas.microsoft.com/office/powerpoint/2010/main" val="1772240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Findings</a:t>
            </a:r>
            <a:endParaRPr lang="en-GB" b="0" i="0" dirty="0"/>
          </a:p>
          <a:p>
            <a:pPr marL="185766" indent="-185766">
              <a:buFont typeface="Arial" panose="020B0604020202020204" pitchFamily="34" charset="0"/>
              <a:buChar char="•"/>
            </a:pPr>
            <a:r>
              <a:rPr lang="en-GB" b="0" i="0" dirty="0"/>
              <a:t>LUX</a:t>
            </a:r>
            <a:r>
              <a:rPr lang="en-GB" b="0" i="0" baseline="0" dirty="0"/>
              <a:t> Sensor</a:t>
            </a:r>
          </a:p>
          <a:p>
            <a:pPr marL="681142" lvl="1" indent="-185766">
              <a:buFont typeface="Arial" panose="020B0604020202020204" pitchFamily="34" charset="0"/>
              <a:buChar char="•"/>
            </a:pPr>
            <a:r>
              <a:rPr lang="en-GB" b="0" i="0" baseline="0" dirty="0"/>
              <a:t>Unlike the success of the temperature, humidity and motion sensors, the LUX sensor is incorrectly placed.</a:t>
            </a:r>
          </a:p>
          <a:p>
            <a:pPr marL="681142" lvl="1" indent="-185766">
              <a:buFont typeface="Arial" panose="020B0604020202020204" pitchFamily="34" charset="0"/>
              <a:buChar char="•"/>
            </a:pPr>
            <a:r>
              <a:rPr lang="en-GB" b="0" i="0" baseline="0" dirty="0"/>
              <a:t>Although the readings can be seen they do show that the sensor could identify light levels and allowing for correct placement it would assist in the room management.</a:t>
            </a:r>
          </a:p>
        </p:txBody>
      </p:sp>
      <p:sp>
        <p:nvSpPr>
          <p:cNvPr id="4" name="Slide Number Placeholder 3"/>
          <p:cNvSpPr>
            <a:spLocks noGrp="1"/>
          </p:cNvSpPr>
          <p:nvPr>
            <p:ph type="sldNum" sz="quarter" idx="10"/>
          </p:nvPr>
        </p:nvSpPr>
        <p:spPr/>
        <p:txBody>
          <a:bodyPr/>
          <a:lstStyle/>
          <a:p>
            <a:fld id="{A856B8AD-AE58-45D5-9189-F083B7B9824B}" type="slidenum">
              <a:rPr lang="en-GB" smtClean="0"/>
              <a:t>13</a:t>
            </a:fld>
            <a:endParaRPr lang="en-GB" dirty="0"/>
          </a:p>
        </p:txBody>
      </p:sp>
    </p:spTree>
    <p:extLst>
      <p:ext uri="{BB962C8B-B14F-4D97-AF65-F5344CB8AC3E}">
        <p14:creationId xmlns:p14="http://schemas.microsoft.com/office/powerpoint/2010/main" val="1793268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Simulation</a:t>
            </a:r>
            <a:r>
              <a:rPr lang="en-GB" b="1" i="1" baseline="0" dirty="0"/>
              <a:t> </a:t>
            </a:r>
            <a:r>
              <a:rPr lang="en-GB" b="1" i="1" dirty="0"/>
              <a:t>Implementation</a:t>
            </a:r>
            <a:endParaRPr lang="en-GB" b="0" i="0" dirty="0"/>
          </a:p>
          <a:p>
            <a:pPr marL="185766" indent="-185766">
              <a:buFont typeface="Arial" panose="020B0604020202020204" pitchFamily="34" charset="0"/>
              <a:buChar char="•"/>
            </a:pPr>
            <a:r>
              <a:rPr lang="en-GB" b="0" i="0" dirty="0"/>
              <a:t>This</a:t>
            </a:r>
            <a:r>
              <a:rPr lang="en-GB" b="0" i="0" baseline="0" dirty="0"/>
              <a:t> slide shows the creation of the simulation and related elements</a:t>
            </a:r>
          </a:p>
          <a:p>
            <a:pPr marL="681142" lvl="1" indent="-185766">
              <a:buFont typeface="Arial" panose="020B0604020202020204" pitchFamily="34" charset="0"/>
              <a:buChar char="•"/>
            </a:pPr>
            <a:r>
              <a:rPr lang="en-GB" b="0" i="0" baseline="0" dirty="0"/>
              <a:t>Light detection</a:t>
            </a:r>
          </a:p>
          <a:p>
            <a:pPr marL="681142" lvl="1" indent="-185766">
              <a:buFont typeface="Arial" panose="020B0604020202020204" pitchFamily="34" charset="0"/>
              <a:buChar char="•"/>
            </a:pPr>
            <a:r>
              <a:rPr lang="en-GB" b="0" i="0" baseline="0" dirty="0"/>
              <a:t>Motion detection</a:t>
            </a:r>
          </a:p>
          <a:p>
            <a:pPr marL="681142" lvl="1" indent="-185766">
              <a:buFont typeface="Arial" panose="020B0604020202020204" pitchFamily="34" charset="0"/>
              <a:buChar char="•"/>
            </a:pPr>
            <a:r>
              <a:rPr lang="en-GB" b="0" i="0" baseline="0" dirty="0"/>
              <a:t>Temperature and humidity</a:t>
            </a:r>
          </a:p>
          <a:p>
            <a:pPr marL="681142" lvl="1" indent="-185766">
              <a:buFont typeface="Arial" panose="020B0604020202020204" pitchFamily="34" charset="0"/>
              <a:buChar char="•"/>
            </a:pPr>
            <a:r>
              <a:rPr lang="en-GB" b="0" i="0" baseline="0" dirty="0"/>
              <a:t>Windows</a:t>
            </a:r>
          </a:p>
          <a:p>
            <a:pPr marL="681142" lvl="1" indent="-185766">
              <a:buFont typeface="Arial" panose="020B0604020202020204" pitchFamily="34" charset="0"/>
              <a:buChar char="•"/>
            </a:pPr>
            <a:r>
              <a:rPr lang="en-GB" b="0" i="0" baseline="0" dirty="0"/>
              <a:t>Automated Lighting (linked to motion)</a:t>
            </a:r>
          </a:p>
          <a:p>
            <a:pPr marL="681142" lvl="1" indent="-185766">
              <a:buFont typeface="Arial" panose="020B0604020202020204" pitchFamily="34" charset="0"/>
              <a:buChar char="•"/>
            </a:pPr>
            <a:r>
              <a:rPr lang="en-GB" b="0" i="0" baseline="0" dirty="0"/>
              <a:t>CO</a:t>
            </a:r>
            <a:r>
              <a:rPr lang="en-GB" b="0" i="0" baseline="-25000" dirty="0"/>
              <a:t>2</a:t>
            </a:r>
            <a:r>
              <a:rPr lang="en-GB" b="0" i="0" baseline="0" dirty="0"/>
              <a:t> sensor </a:t>
            </a:r>
          </a:p>
          <a:p>
            <a:pPr marL="681142" lvl="1" indent="-185766">
              <a:buFont typeface="Arial" panose="020B0604020202020204" pitchFamily="34" charset="0"/>
              <a:buChar char="•"/>
            </a:pPr>
            <a:r>
              <a:rPr lang="en-GB" b="0" i="0" baseline="0" dirty="0"/>
              <a:t>Face detection</a:t>
            </a:r>
          </a:p>
          <a:p>
            <a:pPr marL="681142" lvl="1" indent="-185766">
              <a:buFont typeface="Arial" panose="020B0604020202020204" pitchFamily="34" charset="0"/>
              <a:buChar char="•"/>
            </a:pPr>
            <a:r>
              <a:rPr lang="en-GB" b="0" i="0" baseline="0" dirty="0"/>
              <a:t>RFID reader (linked to door entry system)</a:t>
            </a:r>
          </a:p>
          <a:p>
            <a:pPr marL="681142" lvl="1" indent="-185766">
              <a:buFont typeface="Arial" panose="020B0604020202020204" pitchFamily="34" charset="0"/>
              <a:buChar char="•"/>
            </a:pPr>
            <a:r>
              <a:rPr lang="en-GB" b="0" i="0" baseline="0" dirty="0"/>
              <a:t>Gateway and related LAN – including lecturer PC for access to web based software</a:t>
            </a:r>
          </a:p>
        </p:txBody>
      </p:sp>
      <p:sp>
        <p:nvSpPr>
          <p:cNvPr id="4" name="Slide Number Placeholder 3"/>
          <p:cNvSpPr>
            <a:spLocks noGrp="1"/>
          </p:cNvSpPr>
          <p:nvPr>
            <p:ph type="sldNum" sz="quarter" idx="10"/>
          </p:nvPr>
        </p:nvSpPr>
        <p:spPr/>
        <p:txBody>
          <a:bodyPr/>
          <a:lstStyle/>
          <a:p>
            <a:fld id="{A856B8AD-AE58-45D5-9189-F083B7B9824B}" type="slidenum">
              <a:rPr lang="en-GB" smtClean="0"/>
              <a:t>14</a:t>
            </a:fld>
            <a:endParaRPr lang="en-GB" dirty="0"/>
          </a:p>
        </p:txBody>
      </p:sp>
    </p:spTree>
    <p:extLst>
      <p:ext uri="{BB962C8B-B14F-4D97-AF65-F5344CB8AC3E}">
        <p14:creationId xmlns:p14="http://schemas.microsoft.com/office/powerpoint/2010/main" val="669255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Testing and Findings</a:t>
            </a:r>
            <a:endParaRPr lang="en-GB" b="0" i="0" dirty="0"/>
          </a:p>
          <a:p>
            <a:pPr marL="185766" indent="-185766">
              <a:buFont typeface="Arial" panose="020B0604020202020204" pitchFamily="34" charset="0"/>
              <a:buChar char="•"/>
            </a:pPr>
            <a:endParaRPr lang="en-GB" b="1" i="1" dirty="0"/>
          </a:p>
        </p:txBody>
      </p:sp>
      <p:sp>
        <p:nvSpPr>
          <p:cNvPr id="4" name="Slide Number Placeholder 3"/>
          <p:cNvSpPr>
            <a:spLocks noGrp="1"/>
          </p:cNvSpPr>
          <p:nvPr>
            <p:ph type="sldNum" sz="quarter" idx="10"/>
          </p:nvPr>
        </p:nvSpPr>
        <p:spPr/>
        <p:txBody>
          <a:bodyPr/>
          <a:lstStyle/>
          <a:p>
            <a:fld id="{A856B8AD-AE58-45D5-9189-F083B7B9824B}" type="slidenum">
              <a:rPr lang="en-GB" smtClean="0"/>
              <a:t>15</a:t>
            </a:fld>
            <a:endParaRPr lang="en-GB" dirty="0"/>
          </a:p>
        </p:txBody>
      </p:sp>
    </p:spTree>
    <p:extLst>
      <p:ext uri="{BB962C8B-B14F-4D97-AF65-F5344CB8AC3E}">
        <p14:creationId xmlns:p14="http://schemas.microsoft.com/office/powerpoint/2010/main" val="21581792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16</a:t>
            </a:fld>
            <a:endParaRPr lang="en-GB" dirty="0"/>
          </a:p>
        </p:txBody>
      </p:sp>
    </p:spTree>
    <p:extLst>
      <p:ext uri="{BB962C8B-B14F-4D97-AF65-F5344CB8AC3E}">
        <p14:creationId xmlns:p14="http://schemas.microsoft.com/office/powerpoint/2010/main" val="2539856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Findings</a:t>
            </a:r>
            <a:endParaRPr lang="en-GB" b="0" i="0" dirty="0"/>
          </a:p>
          <a:p>
            <a:pPr marL="185766" indent="-185766">
              <a:buFont typeface="Arial" panose="020B0604020202020204" pitchFamily="34" charset="0"/>
              <a:buChar char="•"/>
            </a:pPr>
            <a:r>
              <a:rPr lang="en-GB" b="0" i="0" dirty="0"/>
              <a:t>Web-based monitoring system</a:t>
            </a:r>
            <a:endParaRPr lang="en-GB" b="0" i="0" baseline="0" dirty="0"/>
          </a:p>
          <a:p>
            <a:pPr marL="681142" lvl="1" indent="-185766">
              <a:buFont typeface="Arial" panose="020B0604020202020204" pitchFamily="34" charset="0"/>
              <a:buChar char="•"/>
            </a:pPr>
            <a:r>
              <a:rPr lang="en-GB" b="0" i="0" baseline="0" dirty="0"/>
              <a:t>The images prove that the CO</a:t>
            </a:r>
            <a:r>
              <a:rPr lang="en-GB" b="0" i="0" baseline="-25000" dirty="0"/>
              <a:t>2</a:t>
            </a:r>
            <a:r>
              <a:rPr lang="en-GB" b="0" i="0" baseline="0" dirty="0"/>
              <a:t> sensor moves from in-active to active status, opening the windows to help reduce the CO</a:t>
            </a:r>
            <a:r>
              <a:rPr lang="en-GB" b="0" i="0" baseline="-25000" dirty="0"/>
              <a:t>2</a:t>
            </a:r>
            <a:r>
              <a:rPr lang="en-GB" b="0" i="0" baseline="0" dirty="0"/>
              <a:t> levels.</a:t>
            </a:r>
          </a:p>
        </p:txBody>
      </p:sp>
      <p:sp>
        <p:nvSpPr>
          <p:cNvPr id="4" name="Slide Number Placeholder 3"/>
          <p:cNvSpPr>
            <a:spLocks noGrp="1"/>
          </p:cNvSpPr>
          <p:nvPr>
            <p:ph type="sldNum" sz="quarter" idx="10"/>
          </p:nvPr>
        </p:nvSpPr>
        <p:spPr/>
        <p:txBody>
          <a:bodyPr/>
          <a:lstStyle/>
          <a:p>
            <a:fld id="{A856B8AD-AE58-45D5-9189-F083B7B9824B}" type="slidenum">
              <a:rPr lang="en-GB" smtClean="0"/>
              <a:t>17</a:t>
            </a:fld>
            <a:endParaRPr lang="en-GB" dirty="0"/>
          </a:p>
        </p:txBody>
      </p:sp>
    </p:spTree>
    <p:extLst>
      <p:ext uri="{BB962C8B-B14F-4D97-AF65-F5344CB8AC3E}">
        <p14:creationId xmlns:p14="http://schemas.microsoft.com/office/powerpoint/2010/main" val="37526090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18</a:t>
            </a:fld>
            <a:endParaRPr lang="en-GB" dirty="0"/>
          </a:p>
        </p:txBody>
      </p:sp>
    </p:spTree>
    <p:extLst>
      <p:ext uri="{BB962C8B-B14F-4D97-AF65-F5344CB8AC3E}">
        <p14:creationId xmlns:p14="http://schemas.microsoft.com/office/powerpoint/2010/main" val="2853179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Possible links with other faculties</a:t>
            </a:r>
          </a:p>
          <a:p>
            <a:endParaRPr lang="en-GB" dirty="0"/>
          </a:p>
          <a:p>
            <a:pPr marL="185766" indent="-185766">
              <a:buFont typeface="Arial" panose="020B0604020202020204" pitchFamily="34" charset="0"/>
              <a:buChar char="•"/>
            </a:pPr>
            <a:r>
              <a:rPr lang="en-GB" dirty="0"/>
              <a:t>In-house sensors – Electronics</a:t>
            </a:r>
          </a:p>
          <a:p>
            <a:pPr marL="185766" indent="-185766">
              <a:buFont typeface="Arial" panose="020B0604020202020204" pitchFamily="34" charset="0"/>
              <a:buChar char="•"/>
            </a:pPr>
            <a:r>
              <a:rPr lang="en-GB" dirty="0"/>
              <a:t>Automation – Engineering</a:t>
            </a:r>
          </a:p>
          <a:p>
            <a:pPr marL="185766" indent="-185766">
              <a:buFont typeface="Arial" panose="020B0604020202020204" pitchFamily="34" charset="0"/>
              <a:buChar char="•"/>
            </a:pPr>
            <a:r>
              <a:rPr lang="en-GB" dirty="0"/>
              <a:t>Online Portal – Web development</a:t>
            </a:r>
          </a:p>
          <a:p>
            <a:pPr marL="185766" indent="-185766">
              <a:buFont typeface="Arial" panose="020B0604020202020204" pitchFamily="34" charset="0"/>
              <a:buChar char="•"/>
            </a:pPr>
            <a:r>
              <a:rPr lang="en-GB" dirty="0"/>
              <a:t>Built Environment</a:t>
            </a:r>
          </a:p>
          <a:p>
            <a:pPr marL="185766" indent="-185766">
              <a:buFont typeface="Arial" panose="020B0604020202020204" pitchFamily="34" charset="0"/>
              <a:buChar char="•"/>
            </a:pPr>
            <a:r>
              <a:rPr lang="en-GB" dirty="0"/>
              <a:t>Business School / Software Engineering – Building Management system</a:t>
            </a:r>
          </a:p>
          <a:p>
            <a:pPr marL="185766" indent="-185766">
              <a:buFont typeface="Arial" panose="020B0604020202020204" pitchFamily="34" charset="0"/>
              <a:buChar char="•"/>
            </a:pPr>
            <a:r>
              <a:rPr lang="en-GB" dirty="0"/>
              <a:t>Pedagogy – Education and Communities</a:t>
            </a:r>
          </a:p>
          <a:p>
            <a:pPr marL="185766" indent="-185766">
              <a:buFont typeface="Arial" panose="020B0604020202020204" pitchFamily="34" charset="0"/>
              <a:buChar char="•"/>
            </a:pPr>
            <a:endParaRPr lang="en-GB" dirty="0"/>
          </a:p>
          <a:p>
            <a:r>
              <a:rPr lang="en-GB" dirty="0"/>
              <a:t>Future Masters, PHD and Internship research projects</a:t>
            </a:r>
          </a:p>
          <a:p>
            <a:pPr marL="185766" indent="-185766">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A856B8AD-AE58-45D5-9189-F083B7B9824B}" type="slidenum">
              <a:rPr lang="en-GB" smtClean="0"/>
              <a:t>19</a:t>
            </a:fld>
            <a:endParaRPr lang="en-GB" dirty="0"/>
          </a:p>
        </p:txBody>
      </p:sp>
    </p:spTree>
    <p:extLst>
      <p:ext uri="{BB962C8B-B14F-4D97-AF65-F5344CB8AC3E}">
        <p14:creationId xmlns:p14="http://schemas.microsoft.com/office/powerpoint/2010/main" val="24370959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to Global partners, existing companies can add either the online portal, sensors and BMI.</a:t>
            </a:r>
          </a:p>
          <a:p>
            <a:endParaRPr lang="en-GB" dirty="0"/>
          </a:p>
          <a:p>
            <a:r>
              <a:rPr lang="en-GB" dirty="0"/>
              <a:t>Working with older buildings this research can provide a modern solution to older infrastructure</a:t>
            </a:r>
          </a:p>
        </p:txBody>
      </p:sp>
      <p:sp>
        <p:nvSpPr>
          <p:cNvPr id="4" name="Slide Number Placeholder 3"/>
          <p:cNvSpPr>
            <a:spLocks noGrp="1"/>
          </p:cNvSpPr>
          <p:nvPr>
            <p:ph type="sldNum" sz="quarter" idx="10"/>
          </p:nvPr>
        </p:nvSpPr>
        <p:spPr/>
        <p:txBody>
          <a:bodyPr/>
          <a:lstStyle/>
          <a:p>
            <a:fld id="{A856B8AD-AE58-45D5-9189-F083B7B9824B}" type="slidenum">
              <a:rPr lang="en-GB" smtClean="0"/>
              <a:t>20</a:t>
            </a:fld>
            <a:endParaRPr lang="en-GB" dirty="0"/>
          </a:p>
        </p:txBody>
      </p:sp>
    </p:spTree>
    <p:extLst>
      <p:ext uri="{BB962C8B-B14F-4D97-AF65-F5344CB8AC3E}">
        <p14:creationId xmlns:p14="http://schemas.microsoft.com/office/powerpoint/2010/main" val="18413818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21</a:t>
            </a:fld>
            <a:endParaRPr lang="en-GB" dirty="0"/>
          </a:p>
        </p:txBody>
      </p:sp>
    </p:spTree>
    <p:extLst>
      <p:ext uri="{BB962C8B-B14F-4D97-AF65-F5344CB8AC3E}">
        <p14:creationId xmlns:p14="http://schemas.microsoft.com/office/powerpoint/2010/main" val="37826494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22</a:t>
            </a:fld>
            <a:endParaRPr lang="en-GB" dirty="0"/>
          </a:p>
        </p:txBody>
      </p:sp>
    </p:spTree>
    <p:extLst>
      <p:ext uri="{BB962C8B-B14F-4D97-AF65-F5344CB8AC3E}">
        <p14:creationId xmlns:p14="http://schemas.microsoft.com/office/powerpoint/2010/main" val="10267364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23</a:t>
            </a:fld>
            <a:endParaRPr lang="en-GB" dirty="0"/>
          </a:p>
        </p:txBody>
      </p:sp>
    </p:spTree>
    <p:extLst>
      <p:ext uri="{BB962C8B-B14F-4D97-AF65-F5344CB8AC3E}">
        <p14:creationId xmlns:p14="http://schemas.microsoft.com/office/powerpoint/2010/main" val="7093989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24</a:t>
            </a:fld>
            <a:endParaRPr lang="en-GB" dirty="0"/>
          </a:p>
        </p:txBody>
      </p:sp>
    </p:spTree>
    <p:extLst>
      <p:ext uri="{BB962C8B-B14F-4D97-AF65-F5344CB8AC3E}">
        <p14:creationId xmlns:p14="http://schemas.microsoft.com/office/powerpoint/2010/main" val="10123192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25</a:t>
            </a:fld>
            <a:endParaRPr lang="en-GB" dirty="0"/>
          </a:p>
        </p:txBody>
      </p:sp>
    </p:spTree>
    <p:extLst>
      <p:ext uri="{BB962C8B-B14F-4D97-AF65-F5344CB8AC3E}">
        <p14:creationId xmlns:p14="http://schemas.microsoft.com/office/powerpoint/2010/main" val="8545047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26</a:t>
            </a:fld>
            <a:endParaRPr lang="en-GB" dirty="0"/>
          </a:p>
        </p:txBody>
      </p:sp>
    </p:spTree>
    <p:extLst>
      <p:ext uri="{BB962C8B-B14F-4D97-AF65-F5344CB8AC3E}">
        <p14:creationId xmlns:p14="http://schemas.microsoft.com/office/powerpoint/2010/main" val="13783967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27</a:t>
            </a:fld>
            <a:endParaRPr lang="en-GB" dirty="0"/>
          </a:p>
        </p:txBody>
      </p:sp>
    </p:spTree>
    <p:extLst>
      <p:ext uri="{BB962C8B-B14F-4D97-AF65-F5344CB8AC3E}">
        <p14:creationId xmlns:p14="http://schemas.microsoft.com/office/powerpoint/2010/main" val="27777385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28</a:t>
            </a:fld>
            <a:endParaRPr lang="en-GB" dirty="0"/>
          </a:p>
        </p:txBody>
      </p:sp>
    </p:spTree>
    <p:extLst>
      <p:ext uri="{BB962C8B-B14F-4D97-AF65-F5344CB8AC3E}">
        <p14:creationId xmlns:p14="http://schemas.microsoft.com/office/powerpoint/2010/main" val="28539052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29</a:t>
            </a:fld>
            <a:endParaRPr lang="en-GB" dirty="0"/>
          </a:p>
        </p:txBody>
      </p:sp>
    </p:spTree>
    <p:extLst>
      <p:ext uri="{BB962C8B-B14F-4D97-AF65-F5344CB8AC3E}">
        <p14:creationId xmlns:p14="http://schemas.microsoft.com/office/powerpoint/2010/main" val="17897787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30</a:t>
            </a:fld>
            <a:endParaRPr lang="en-GB" dirty="0"/>
          </a:p>
        </p:txBody>
      </p:sp>
    </p:spTree>
    <p:extLst>
      <p:ext uri="{BB962C8B-B14F-4D97-AF65-F5344CB8AC3E}">
        <p14:creationId xmlns:p14="http://schemas.microsoft.com/office/powerpoint/2010/main" val="15470369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31</a:t>
            </a:fld>
            <a:endParaRPr lang="en-GB" dirty="0"/>
          </a:p>
        </p:txBody>
      </p:sp>
    </p:spTree>
    <p:extLst>
      <p:ext uri="{BB962C8B-B14F-4D97-AF65-F5344CB8AC3E}">
        <p14:creationId xmlns:p14="http://schemas.microsoft.com/office/powerpoint/2010/main" val="2829686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856B8AD-AE58-45D5-9189-F083B7B9824B}" type="slidenum">
              <a:rPr lang="en-GB" smtClean="0"/>
              <a:t>32</a:t>
            </a:fld>
            <a:endParaRPr lang="en-GB" dirty="0"/>
          </a:p>
        </p:txBody>
      </p:sp>
    </p:spTree>
    <p:extLst>
      <p:ext uri="{BB962C8B-B14F-4D97-AF65-F5344CB8AC3E}">
        <p14:creationId xmlns:p14="http://schemas.microsoft.com/office/powerpoint/2010/main" val="1499699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17/05/2017</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17/05/2017</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17/05/2017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17/05/2017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17/05/2017</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17/05/2017</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17/05/2017</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17/05/2017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17/05/2017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17/05/2017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17/05/2017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17/05/2017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monnit.com/account/logo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3rd%20Year%20project%20simulation.pk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268760"/>
            <a:ext cx="7992888" cy="4464496"/>
          </a:xfrm>
        </p:spPr>
        <p:txBody>
          <a:bodyPr>
            <a:normAutofit fontScale="90000"/>
          </a:bodyPr>
          <a:lstStyle/>
          <a:p>
            <a:r>
              <a:rPr lang="en-GB" dirty="0">
                <a:solidFill>
                  <a:schemeClr val="bg1"/>
                </a:solidFill>
              </a:rPr>
              <a:t>Wireless Sensor Networks</a:t>
            </a:r>
            <a:br>
              <a:rPr lang="en-GB" dirty="0">
                <a:solidFill>
                  <a:schemeClr val="bg1"/>
                </a:solidFill>
              </a:rPr>
            </a:br>
            <a:r>
              <a:rPr lang="en-GB" dirty="0">
                <a:solidFill>
                  <a:schemeClr val="bg1"/>
                </a:solidFill>
              </a:rPr>
              <a:t>(Educational application)</a:t>
            </a:r>
            <a:br>
              <a:rPr lang="en-GB" dirty="0">
                <a:solidFill>
                  <a:schemeClr val="bg1"/>
                </a:solidFill>
              </a:rPr>
            </a:br>
            <a:br>
              <a:rPr lang="en-GB" dirty="0">
                <a:solidFill>
                  <a:schemeClr val="bg1"/>
                </a:solidFill>
              </a:rPr>
            </a:br>
            <a:r>
              <a:rPr lang="en-GB" dirty="0">
                <a:solidFill>
                  <a:schemeClr val="bg1"/>
                </a:solidFill>
              </a:rPr>
              <a:t>Simon Downes</a:t>
            </a:r>
            <a:br>
              <a:rPr lang="en-GB" dirty="0">
                <a:solidFill>
                  <a:schemeClr val="bg1"/>
                </a:solidFill>
              </a:rPr>
            </a:br>
            <a:r>
              <a:rPr lang="en-GB" dirty="0">
                <a:solidFill>
                  <a:schemeClr val="bg1"/>
                </a:solidFill>
              </a:rPr>
              <a:t>P143943</a:t>
            </a:r>
            <a:br>
              <a:rPr lang="en-GB" dirty="0">
                <a:solidFill>
                  <a:schemeClr val="bg1"/>
                </a:solidFill>
              </a:rPr>
            </a:br>
            <a:br>
              <a:rPr lang="en-GB" dirty="0">
                <a:solidFill>
                  <a:schemeClr val="bg1"/>
                </a:solidFill>
              </a:rPr>
            </a:br>
            <a:r>
              <a:rPr lang="en-GB" sz="3100" dirty="0">
                <a:solidFill>
                  <a:schemeClr val="bg1"/>
                </a:solidFill>
              </a:rPr>
              <a:t>17</a:t>
            </a:r>
            <a:r>
              <a:rPr lang="en-GB" sz="3100" baseline="30000" dirty="0">
                <a:solidFill>
                  <a:schemeClr val="bg1"/>
                </a:solidFill>
              </a:rPr>
              <a:t>th</a:t>
            </a:r>
            <a:r>
              <a:rPr lang="en-GB" sz="3100" dirty="0">
                <a:solidFill>
                  <a:schemeClr val="bg1"/>
                </a:solidFill>
              </a:rPr>
              <a:t> May 2017</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B5324-73D7-4F57-ACC5-F35E8D0B98AB}"/>
              </a:ext>
            </a:extLst>
          </p:cNvPr>
          <p:cNvSpPr>
            <a:spLocks noGrp="1"/>
          </p:cNvSpPr>
          <p:nvPr>
            <p:ph type="title"/>
          </p:nvPr>
        </p:nvSpPr>
        <p:spPr>
          <a:xfrm>
            <a:off x="457200" y="274638"/>
            <a:ext cx="8229600" cy="706090"/>
          </a:xfrm>
        </p:spPr>
        <p:txBody>
          <a:bodyPr>
            <a:normAutofit fontScale="90000"/>
          </a:bodyPr>
          <a:lstStyle/>
          <a:p>
            <a:r>
              <a:rPr lang="en-GB" dirty="0"/>
              <a:t>Overview</a:t>
            </a:r>
          </a:p>
        </p:txBody>
      </p:sp>
      <p:sp>
        <p:nvSpPr>
          <p:cNvPr id="3" name="Content Placeholder 2">
            <a:extLst>
              <a:ext uri="{FF2B5EF4-FFF2-40B4-BE49-F238E27FC236}">
                <a16:creationId xmlns:a16="http://schemas.microsoft.com/office/drawing/2014/main" id="{189C42D0-7FB3-4944-9CE4-A807A9E0F8D0}"/>
              </a:ext>
            </a:extLst>
          </p:cNvPr>
          <p:cNvSpPr>
            <a:spLocks noGrp="1"/>
          </p:cNvSpPr>
          <p:nvPr>
            <p:ph idx="1"/>
          </p:nvPr>
        </p:nvSpPr>
        <p:spPr>
          <a:xfrm>
            <a:off x="457200" y="1052736"/>
            <a:ext cx="8229600" cy="4536505"/>
          </a:xfrm>
        </p:spPr>
        <p:txBody>
          <a:bodyPr>
            <a:normAutofit/>
          </a:bodyPr>
          <a:lstStyle/>
          <a:p>
            <a:r>
              <a:rPr lang="en-GB" sz="2800" dirty="0"/>
              <a:t>Summary of Project</a:t>
            </a:r>
          </a:p>
          <a:p>
            <a:r>
              <a:rPr lang="en-GB" sz="2800" dirty="0"/>
              <a:t>Related Literature</a:t>
            </a:r>
          </a:p>
          <a:p>
            <a:r>
              <a:rPr lang="en-GB" sz="2800" dirty="0"/>
              <a:t>Design and Implementation</a:t>
            </a:r>
          </a:p>
          <a:p>
            <a:r>
              <a:rPr lang="en-GB" sz="2800" dirty="0"/>
              <a:t>Testing and Findings</a:t>
            </a:r>
          </a:p>
          <a:p>
            <a:r>
              <a:rPr lang="en-GB" sz="2800" dirty="0"/>
              <a:t>Conclusion and future work</a:t>
            </a:r>
          </a:p>
          <a:p>
            <a:r>
              <a:rPr lang="en-GB" sz="2800" dirty="0"/>
              <a:t>Reflection</a:t>
            </a:r>
          </a:p>
          <a:p>
            <a:r>
              <a:rPr lang="en-GB" sz="2800" dirty="0"/>
              <a:t>References</a:t>
            </a:r>
          </a:p>
          <a:p>
            <a:r>
              <a:rPr lang="en-GB" sz="2800" dirty="0"/>
              <a:t>Appendix</a:t>
            </a:r>
          </a:p>
        </p:txBody>
      </p:sp>
    </p:spTree>
    <p:extLst>
      <p:ext uri="{BB962C8B-B14F-4D97-AF65-F5344CB8AC3E}">
        <p14:creationId xmlns:p14="http://schemas.microsoft.com/office/powerpoint/2010/main" val="1089500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Summary of Project</a:t>
            </a:r>
          </a:p>
        </p:txBody>
      </p:sp>
      <p:sp>
        <p:nvSpPr>
          <p:cNvPr id="3" name="Content Placeholder 2"/>
          <p:cNvSpPr>
            <a:spLocks noGrp="1"/>
          </p:cNvSpPr>
          <p:nvPr>
            <p:ph idx="1"/>
          </p:nvPr>
        </p:nvSpPr>
        <p:spPr/>
        <p:txBody>
          <a:bodyPr>
            <a:normAutofit/>
          </a:bodyPr>
          <a:lstStyle/>
          <a:p>
            <a:pPr algn="just"/>
            <a:r>
              <a:rPr lang="en-GB" sz="2800" dirty="0"/>
              <a:t>The aim of the project</a:t>
            </a:r>
          </a:p>
          <a:p>
            <a:pPr marL="0" indent="0" algn="just">
              <a:buNone/>
            </a:pPr>
            <a:endParaRPr lang="en-GB" sz="1700" dirty="0"/>
          </a:p>
          <a:p>
            <a:pPr algn="just"/>
            <a:r>
              <a:rPr lang="en-GB" sz="2800" dirty="0"/>
              <a:t>Advantages of the project</a:t>
            </a:r>
          </a:p>
          <a:p>
            <a:pPr algn="just"/>
            <a:endParaRPr lang="en-GB" sz="1700" dirty="0"/>
          </a:p>
          <a:p>
            <a:pPr algn="just"/>
            <a:r>
              <a:rPr lang="en-GB" sz="2800" dirty="0"/>
              <a:t>Approach methodology</a:t>
            </a:r>
          </a:p>
          <a:p>
            <a:pPr algn="just"/>
            <a:endParaRPr lang="en-GB" sz="1600" dirty="0"/>
          </a:p>
          <a:p>
            <a:pPr algn="just"/>
            <a:r>
              <a:rPr lang="en-GB" sz="2800" dirty="0"/>
              <a:t>Research into related studies and experiments</a:t>
            </a:r>
          </a:p>
          <a:p>
            <a:pPr algn="just"/>
            <a:endParaRPr lang="en-GB" sz="1600" dirty="0"/>
          </a:p>
          <a:p>
            <a:pPr algn="just"/>
            <a:r>
              <a:rPr lang="en-GB" sz="2800" dirty="0"/>
              <a:t>Software and Hardware utilised</a:t>
            </a:r>
          </a:p>
          <a:p>
            <a:pPr algn="just"/>
            <a:endParaRPr lang="en-GB" sz="2400" dirty="0"/>
          </a:p>
        </p:txBody>
      </p:sp>
    </p:spTree>
    <p:extLst>
      <p:ext uri="{BB962C8B-B14F-4D97-AF65-F5344CB8AC3E}">
        <p14:creationId xmlns:p14="http://schemas.microsoft.com/office/powerpoint/2010/main" val="4223574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rmAutofit/>
          </a:bodyPr>
          <a:lstStyle/>
          <a:p>
            <a:r>
              <a:rPr lang="en-GB" sz="4000" dirty="0"/>
              <a:t>Related Work</a:t>
            </a:r>
          </a:p>
        </p:txBody>
      </p:sp>
      <p:sp>
        <p:nvSpPr>
          <p:cNvPr id="3" name="Content Placeholder 2"/>
          <p:cNvSpPr>
            <a:spLocks noGrp="1"/>
          </p:cNvSpPr>
          <p:nvPr>
            <p:ph idx="1"/>
          </p:nvPr>
        </p:nvSpPr>
        <p:spPr>
          <a:xfrm>
            <a:off x="457200" y="1268760"/>
            <a:ext cx="8229600" cy="4320480"/>
          </a:xfrm>
        </p:spPr>
        <p:txBody>
          <a:bodyPr>
            <a:normAutofit/>
          </a:bodyPr>
          <a:lstStyle/>
          <a:p>
            <a:pPr algn="just"/>
            <a:r>
              <a:rPr lang="en-GB" sz="2800" dirty="0"/>
              <a:t>An Intelligent Classroom Management System based on Wireless Sensor Networks</a:t>
            </a:r>
            <a:r>
              <a:rPr lang="en-GB" sz="1400" dirty="0"/>
              <a:t> [2]</a:t>
            </a:r>
          </a:p>
          <a:p>
            <a:pPr lvl="1" algn="just"/>
            <a:r>
              <a:rPr lang="en-GB" sz="2400" i="1" dirty="0">
                <a:solidFill>
                  <a:schemeClr val="accent1">
                    <a:lumMod val="75000"/>
                  </a:schemeClr>
                </a:solidFill>
              </a:rPr>
              <a:t>This experiment utilised a WSN to monitor student behaviour and used an interactive alert system for lecturers</a:t>
            </a:r>
          </a:p>
          <a:p>
            <a:pPr marL="457200" lvl="1" indent="0" algn="just">
              <a:buNone/>
            </a:pPr>
            <a:endParaRPr lang="en-GB" sz="1800" i="1" dirty="0"/>
          </a:p>
          <a:p>
            <a:pPr algn="just"/>
            <a:r>
              <a:rPr lang="en-GB" sz="2800" dirty="0"/>
              <a:t>Smart Classroom: from Conceptualization to Construction</a:t>
            </a:r>
            <a:r>
              <a:rPr lang="en-GB" sz="1400" dirty="0"/>
              <a:t> [3]</a:t>
            </a:r>
            <a:endParaRPr lang="fr-FR" sz="1400" i="1" dirty="0"/>
          </a:p>
          <a:p>
            <a:pPr lvl="1" algn="just"/>
            <a:r>
              <a:rPr lang="en-GB" sz="2400" i="1" dirty="0">
                <a:solidFill>
                  <a:schemeClr val="accent1">
                    <a:lumMod val="75000"/>
                  </a:schemeClr>
                </a:solidFill>
              </a:rPr>
              <a:t>The focus for this paper was on the concept and how they got to implementation.</a:t>
            </a:r>
          </a:p>
          <a:p>
            <a:pPr algn="just"/>
            <a:endParaRPr lang="en-GB" sz="2400" i="1" dirty="0"/>
          </a:p>
        </p:txBody>
      </p:sp>
    </p:spTree>
    <p:extLst>
      <p:ext uri="{BB962C8B-B14F-4D97-AF65-F5344CB8AC3E}">
        <p14:creationId xmlns:p14="http://schemas.microsoft.com/office/powerpoint/2010/main" val="3958240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4000" dirty="0"/>
              <a:t>Related Work - continued</a:t>
            </a:r>
          </a:p>
        </p:txBody>
      </p:sp>
      <p:sp>
        <p:nvSpPr>
          <p:cNvPr id="3" name="Content Placeholder 2"/>
          <p:cNvSpPr>
            <a:spLocks noGrp="1"/>
          </p:cNvSpPr>
          <p:nvPr>
            <p:ph idx="1"/>
          </p:nvPr>
        </p:nvSpPr>
        <p:spPr>
          <a:xfrm>
            <a:off x="323528" y="1052736"/>
            <a:ext cx="8496944" cy="4608512"/>
          </a:xfrm>
        </p:spPr>
        <p:txBody>
          <a:bodyPr>
            <a:normAutofit lnSpcReduction="10000"/>
          </a:bodyPr>
          <a:lstStyle/>
          <a:p>
            <a:r>
              <a:rPr lang="en-GB" sz="2800" dirty="0"/>
              <a:t>Application of the ZigBee and Go-Ahead Technology in the System of Smart Classroom</a:t>
            </a:r>
            <a:r>
              <a:rPr lang="en-GB" sz="1400" dirty="0"/>
              <a:t> [3]</a:t>
            </a:r>
          </a:p>
          <a:p>
            <a:pPr lvl="1"/>
            <a:r>
              <a:rPr lang="en-GB" sz="2400" i="1" dirty="0">
                <a:solidFill>
                  <a:schemeClr val="accent1">
                    <a:lumMod val="75000"/>
                  </a:schemeClr>
                </a:solidFill>
              </a:rPr>
              <a:t>A similar approach to previous studies, however this paper focussed on a embedded web-based solution utilising RFID and ZigBee technologies.</a:t>
            </a:r>
          </a:p>
          <a:p>
            <a:pPr marL="457200" lvl="1" indent="0">
              <a:buNone/>
            </a:pPr>
            <a:endParaRPr lang="en-GB" sz="1800" i="1" dirty="0"/>
          </a:p>
          <a:p>
            <a:r>
              <a:rPr lang="en-GB" sz="2800" dirty="0"/>
              <a:t>A Scalable Intelligent Room Based on Wireless Sensor Networks and RFIDs</a:t>
            </a:r>
            <a:r>
              <a:rPr lang="en-GB" sz="1400" dirty="0"/>
              <a:t> [4]</a:t>
            </a:r>
          </a:p>
          <a:p>
            <a:pPr lvl="1"/>
            <a:r>
              <a:rPr lang="en-GB" sz="2400" i="1" dirty="0">
                <a:solidFill>
                  <a:schemeClr val="accent1">
                    <a:lumMod val="75000"/>
                  </a:schemeClr>
                </a:solidFill>
              </a:rPr>
              <a:t>This paper focused on the ZigBee and RFID technologies and discussed an implementation, which on paper showed to be successful, however no results are documented.</a:t>
            </a:r>
          </a:p>
          <a:p>
            <a:pPr marL="0" indent="0">
              <a:buNone/>
            </a:pPr>
            <a:endParaRPr lang="en-GB" sz="1800" i="1" dirty="0"/>
          </a:p>
        </p:txBody>
      </p:sp>
    </p:spTree>
    <p:extLst>
      <p:ext uri="{BB962C8B-B14F-4D97-AF65-F5344CB8AC3E}">
        <p14:creationId xmlns:p14="http://schemas.microsoft.com/office/powerpoint/2010/main" val="3991908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957" y="476672"/>
            <a:ext cx="8229600" cy="706090"/>
          </a:xfrm>
        </p:spPr>
        <p:txBody>
          <a:bodyPr>
            <a:normAutofit/>
          </a:bodyPr>
          <a:lstStyle/>
          <a:p>
            <a:r>
              <a:rPr lang="en-GB" sz="4000" dirty="0"/>
              <a:t>Design and Implementation</a:t>
            </a:r>
          </a:p>
        </p:txBody>
      </p:sp>
      <p:sp>
        <p:nvSpPr>
          <p:cNvPr id="5" name="Content Placeholder 4">
            <a:extLst>
              <a:ext uri="{FF2B5EF4-FFF2-40B4-BE49-F238E27FC236}">
                <a16:creationId xmlns:a16="http://schemas.microsoft.com/office/drawing/2014/main" id="{D76DAB22-9684-4D92-A96E-52249DC0929A}"/>
              </a:ext>
            </a:extLst>
          </p:cNvPr>
          <p:cNvSpPr>
            <a:spLocks noGrp="1"/>
          </p:cNvSpPr>
          <p:nvPr>
            <p:ph idx="1"/>
          </p:nvPr>
        </p:nvSpPr>
        <p:spPr>
          <a:xfrm>
            <a:off x="452239" y="2060848"/>
            <a:ext cx="8229600" cy="2692895"/>
          </a:xfrm>
        </p:spPr>
        <p:txBody>
          <a:bodyPr/>
          <a:lstStyle/>
          <a:p>
            <a:r>
              <a:rPr lang="en-GB" dirty="0"/>
              <a:t>Physical – MH505 (Cisco Lab)</a:t>
            </a:r>
          </a:p>
          <a:p>
            <a:endParaRPr lang="en-GB" dirty="0"/>
          </a:p>
          <a:p>
            <a:r>
              <a:rPr lang="en-GB" dirty="0"/>
              <a:t>Simulation utilising Cisco Packet Tracer</a:t>
            </a:r>
          </a:p>
        </p:txBody>
      </p:sp>
    </p:spTree>
    <p:extLst>
      <p:ext uri="{BB962C8B-B14F-4D97-AF65-F5344CB8AC3E}">
        <p14:creationId xmlns:p14="http://schemas.microsoft.com/office/powerpoint/2010/main" val="1225766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74EFE5B4-D8CB-4FA2-8433-FFCFD6415F5B}"/>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11560" y="966738"/>
            <a:ext cx="7920880" cy="4694510"/>
          </a:xfrm>
        </p:spPr>
      </p:pic>
      <p:sp>
        <p:nvSpPr>
          <p:cNvPr id="2" name="Title 1"/>
          <p:cNvSpPr>
            <a:spLocks noGrp="1"/>
          </p:cNvSpPr>
          <p:nvPr>
            <p:ph type="title"/>
          </p:nvPr>
        </p:nvSpPr>
        <p:spPr>
          <a:xfrm>
            <a:off x="467544" y="188640"/>
            <a:ext cx="8229600" cy="778098"/>
          </a:xfrm>
        </p:spPr>
        <p:txBody>
          <a:bodyPr>
            <a:normAutofit/>
          </a:bodyPr>
          <a:lstStyle/>
          <a:p>
            <a:r>
              <a:rPr lang="en-GB" sz="4000" dirty="0"/>
              <a:t>Physical Implementation</a:t>
            </a:r>
          </a:p>
        </p:txBody>
      </p:sp>
      <p:sp>
        <p:nvSpPr>
          <p:cNvPr id="3" name="Oval 2">
            <a:extLst>
              <a:ext uri="{FF2B5EF4-FFF2-40B4-BE49-F238E27FC236}">
                <a16:creationId xmlns:a16="http://schemas.microsoft.com/office/drawing/2014/main" id="{147CAEAC-CE7C-43D3-906D-70C043972252}"/>
              </a:ext>
            </a:extLst>
          </p:cNvPr>
          <p:cNvSpPr/>
          <p:nvPr/>
        </p:nvSpPr>
        <p:spPr>
          <a:xfrm>
            <a:off x="2555776" y="1556792"/>
            <a:ext cx="1368152" cy="864096"/>
          </a:xfrm>
          <a:prstGeom prst="ellipse">
            <a:avLst/>
          </a:prstGeom>
          <a:noFill/>
          <a:ln w="412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5" name="Straight Arrow Connector 4"/>
          <p:cNvCxnSpPr/>
          <p:nvPr/>
        </p:nvCxnSpPr>
        <p:spPr>
          <a:xfrm flipH="1">
            <a:off x="3923928" y="1988840"/>
            <a:ext cx="1080120" cy="0"/>
          </a:xfrm>
          <a:prstGeom prst="straightConnector1">
            <a:avLst/>
          </a:prstGeom>
          <a:ln w="2540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4932040" y="1665674"/>
            <a:ext cx="1296144" cy="646331"/>
          </a:xfrm>
          <a:prstGeom prst="rect">
            <a:avLst/>
          </a:prstGeom>
          <a:noFill/>
        </p:spPr>
        <p:txBody>
          <a:bodyPr wrap="square" rtlCol="0">
            <a:spAutoFit/>
          </a:bodyPr>
          <a:lstStyle/>
          <a:p>
            <a:pPr algn="ctr"/>
            <a:r>
              <a:rPr lang="en-GB" dirty="0">
                <a:solidFill>
                  <a:srgbClr val="FFFF00"/>
                </a:solidFill>
              </a:rPr>
              <a:t>Sensor Placement</a:t>
            </a:r>
          </a:p>
        </p:txBody>
      </p:sp>
    </p:spTree>
    <p:extLst>
      <p:ext uri="{BB962C8B-B14F-4D97-AF65-F5344CB8AC3E}">
        <p14:creationId xmlns:p14="http://schemas.microsoft.com/office/powerpoint/2010/main" val="4056480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a:bodyPr>
          <a:lstStyle/>
          <a:p>
            <a:r>
              <a:rPr lang="en-GB" sz="4000" dirty="0"/>
              <a:t>Physical Implementation</a:t>
            </a:r>
          </a:p>
        </p:txBody>
      </p:sp>
      <p:pic>
        <p:nvPicPr>
          <p:cNvPr id="11" name="Content Placeholder 10">
            <a:extLst>
              <a:ext uri="{FF2B5EF4-FFF2-40B4-BE49-F238E27FC236}">
                <a16:creationId xmlns:a16="http://schemas.microsoft.com/office/drawing/2014/main" id="{B07349D2-EB55-46C5-9815-C520022F88C9}"/>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341984" y="966738"/>
            <a:ext cx="6480720" cy="4496464"/>
          </a:xfrm>
        </p:spPr>
      </p:pic>
    </p:spTree>
    <p:extLst>
      <p:ext uri="{BB962C8B-B14F-4D97-AF65-F5344CB8AC3E}">
        <p14:creationId xmlns:p14="http://schemas.microsoft.com/office/powerpoint/2010/main" val="2419941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Parameters for Testing</a:t>
            </a:r>
          </a:p>
        </p:txBody>
      </p:sp>
      <p:sp>
        <p:nvSpPr>
          <p:cNvPr id="3" name="Content Placeholder 2"/>
          <p:cNvSpPr>
            <a:spLocks noGrp="1"/>
          </p:cNvSpPr>
          <p:nvPr>
            <p:ph idx="1"/>
          </p:nvPr>
        </p:nvSpPr>
        <p:spPr/>
        <p:txBody>
          <a:bodyPr>
            <a:normAutofit/>
          </a:bodyPr>
          <a:lstStyle/>
          <a:p>
            <a:r>
              <a:rPr lang="en-GB" sz="2800" dirty="0"/>
              <a:t>Parameters for testing the Physical design implementation</a:t>
            </a:r>
          </a:p>
          <a:p>
            <a:pPr lvl="1"/>
            <a:r>
              <a:rPr lang="en-GB" sz="1800" dirty="0">
                <a:solidFill>
                  <a:schemeClr val="accent1">
                    <a:lumMod val="75000"/>
                  </a:schemeClr>
                </a:solidFill>
              </a:rPr>
              <a:t>21</a:t>
            </a:r>
            <a:r>
              <a:rPr lang="en-GB" sz="1800" baseline="30000" dirty="0">
                <a:solidFill>
                  <a:schemeClr val="accent1">
                    <a:lumMod val="75000"/>
                  </a:schemeClr>
                </a:solidFill>
              </a:rPr>
              <a:t>st</a:t>
            </a:r>
            <a:r>
              <a:rPr lang="en-GB" sz="1800" dirty="0">
                <a:solidFill>
                  <a:schemeClr val="accent1">
                    <a:lumMod val="75000"/>
                  </a:schemeClr>
                </a:solidFill>
              </a:rPr>
              <a:t> April room occupied by students, the windows, door and cooling fan are operated by author (imitating automation)</a:t>
            </a:r>
          </a:p>
          <a:p>
            <a:pPr lvl="1"/>
            <a:r>
              <a:rPr lang="en-GB" sz="1800" dirty="0">
                <a:solidFill>
                  <a:schemeClr val="accent1">
                    <a:lumMod val="75000"/>
                  </a:schemeClr>
                </a:solidFill>
              </a:rPr>
              <a:t>Cisco racks are fully turned on</a:t>
            </a:r>
          </a:p>
          <a:p>
            <a:pPr lvl="1"/>
            <a:r>
              <a:rPr lang="en-GB" sz="1800" dirty="0">
                <a:solidFill>
                  <a:schemeClr val="accent1">
                    <a:lumMod val="75000"/>
                  </a:schemeClr>
                </a:solidFill>
              </a:rPr>
              <a:t>Over temperature alert set to 25°</a:t>
            </a:r>
          </a:p>
          <a:p>
            <a:pPr lvl="1"/>
            <a:endParaRPr lang="en-GB" sz="1100" dirty="0">
              <a:solidFill>
                <a:schemeClr val="accent1">
                  <a:lumMod val="75000"/>
                </a:schemeClr>
              </a:solidFill>
            </a:endParaRPr>
          </a:p>
          <a:p>
            <a:pPr lvl="1"/>
            <a:r>
              <a:rPr lang="en-GB" sz="1800" dirty="0">
                <a:solidFill>
                  <a:schemeClr val="accent1">
                    <a:lumMod val="75000"/>
                  </a:schemeClr>
                </a:solidFill>
              </a:rPr>
              <a:t>22</a:t>
            </a:r>
            <a:r>
              <a:rPr lang="en-GB" sz="1800" baseline="30000" dirty="0">
                <a:solidFill>
                  <a:schemeClr val="accent1">
                    <a:lumMod val="75000"/>
                  </a:schemeClr>
                </a:solidFill>
              </a:rPr>
              <a:t>nd</a:t>
            </a:r>
            <a:r>
              <a:rPr lang="en-GB" sz="1800" dirty="0">
                <a:solidFill>
                  <a:schemeClr val="accent1">
                    <a:lumMod val="75000"/>
                  </a:schemeClr>
                </a:solidFill>
              </a:rPr>
              <a:t> April room not occupied by students, windows and door closed. Cooling fan switched off, no intervention in the room environment.</a:t>
            </a:r>
          </a:p>
          <a:p>
            <a:pPr lvl="1"/>
            <a:r>
              <a:rPr lang="en-GB" sz="1800" dirty="0">
                <a:solidFill>
                  <a:schemeClr val="accent1">
                    <a:lumMod val="75000"/>
                  </a:schemeClr>
                </a:solidFill>
              </a:rPr>
              <a:t>Cisco racks again remain on</a:t>
            </a:r>
          </a:p>
          <a:p>
            <a:pPr lvl="1"/>
            <a:r>
              <a:rPr lang="da-DK" sz="1800" dirty="0">
                <a:solidFill>
                  <a:schemeClr val="accent1">
                    <a:lumMod val="75000"/>
                  </a:schemeClr>
                </a:solidFill>
              </a:rPr>
              <a:t>Over temperature alert set to 25°</a:t>
            </a:r>
          </a:p>
          <a:p>
            <a:pPr lvl="1"/>
            <a:endParaRPr lang="en-GB" sz="1800" dirty="0"/>
          </a:p>
        </p:txBody>
      </p:sp>
    </p:spTree>
    <p:extLst>
      <p:ext uri="{BB962C8B-B14F-4D97-AF65-F5344CB8AC3E}">
        <p14:creationId xmlns:p14="http://schemas.microsoft.com/office/powerpoint/2010/main" val="2979771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56586-2AE8-424E-990C-58AFF5D5456B}"/>
              </a:ext>
            </a:extLst>
          </p:cNvPr>
          <p:cNvSpPr>
            <a:spLocks noGrp="1"/>
          </p:cNvSpPr>
          <p:nvPr>
            <p:ph type="title"/>
          </p:nvPr>
        </p:nvSpPr>
        <p:spPr/>
        <p:txBody>
          <a:bodyPr/>
          <a:lstStyle/>
          <a:p>
            <a:r>
              <a:rPr lang="en-GB" dirty="0"/>
              <a:t>Physical Implementation</a:t>
            </a:r>
          </a:p>
        </p:txBody>
      </p:sp>
      <p:sp>
        <p:nvSpPr>
          <p:cNvPr id="3" name="Content Placeholder 2">
            <a:extLst>
              <a:ext uri="{FF2B5EF4-FFF2-40B4-BE49-F238E27FC236}">
                <a16:creationId xmlns:a16="http://schemas.microsoft.com/office/drawing/2014/main" id="{D3FCDE46-B671-45E3-99A5-A562A8D25F13}"/>
              </a:ext>
            </a:extLst>
          </p:cNvPr>
          <p:cNvSpPr>
            <a:spLocks noGrp="1"/>
          </p:cNvSpPr>
          <p:nvPr>
            <p:ph idx="1"/>
          </p:nvPr>
        </p:nvSpPr>
        <p:spPr>
          <a:xfrm>
            <a:off x="457200" y="2204863"/>
            <a:ext cx="8229600" cy="3312369"/>
          </a:xfrm>
        </p:spPr>
        <p:txBody>
          <a:bodyPr/>
          <a:lstStyle/>
          <a:p>
            <a:pPr marL="0" indent="0" algn="ctr">
              <a:buNone/>
            </a:pPr>
            <a:r>
              <a:rPr lang="en-GB" dirty="0"/>
              <a:t>Live demonstration</a:t>
            </a:r>
          </a:p>
          <a:p>
            <a:pPr marL="0" indent="0" algn="ctr">
              <a:buNone/>
            </a:pPr>
            <a:endParaRPr lang="en-GB" dirty="0"/>
          </a:p>
          <a:p>
            <a:pPr marL="0" indent="0" algn="ctr">
              <a:buNone/>
            </a:pPr>
            <a:r>
              <a:rPr lang="en-GB" dirty="0">
                <a:hlinkClick r:id="rId3"/>
              </a:rPr>
              <a:t>iMonnit online portal</a:t>
            </a:r>
            <a:endParaRPr lang="en-GB" dirty="0"/>
          </a:p>
        </p:txBody>
      </p:sp>
    </p:spTree>
    <p:extLst>
      <p:ext uri="{BB962C8B-B14F-4D97-AF65-F5344CB8AC3E}">
        <p14:creationId xmlns:p14="http://schemas.microsoft.com/office/powerpoint/2010/main" val="1457541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E2ACE-5A20-4AAE-9A93-386CF09DC85F}"/>
              </a:ext>
            </a:extLst>
          </p:cNvPr>
          <p:cNvSpPr>
            <a:spLocks noGrp="1"/>
          </p:cNvSpPr>
          <p:nvPr>
            <p:ph type="title"/>
          </p:nvPr>
        </p:nvSpPr>
        <p:spPr>
          <a:xfrm>
            <a:off x="457200" y="274638"/>
            <a:ext cx="8229600" cy="778098"/>
          </a:xfrm>
        </p:spPr>
        <p:txBody>
          <a:bodyPr/>
          <a:lstStyle/>
          <a:p>
            <a:r>
              <a:rPr lang="en-GB" dirty="0"/>
              <a:t>iMonnit Mobile App</a:t>
            </a:r>
          </a:p>
        </p:txBody>
      </p:sp>
      <p:pic>
        <p:nvPicPr>
          <p:cNvPr id="5" name="Content Placeholder 4">
            <a:extLst>
              <a:ext uri="{FF2B5EF4-FFF2-40B4-BE49-F238E27FC236}">
                <a16:creationId xmlns:a16="http://schemas.microsoft.com/office/drawing/2014/main" id="{8773CE09-5B7C-47C4-84C7-A48F35510A2A}"/>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57200" y="1052736"/>
            <a:ext cx="2530624" cy="4498887"/>
          </a:xfrm>
        </p:spPr>
      </p:pic>
      <p:pic>
        <p:nvPicPr>
          <p:cNvPr id="7" name="Picture 6">
            <a:extLst>
              <a:ext uri="{FF2B5EF4-FFF2-40B4-BE49-F238E27FC236}">
                <a16:creationId xmlns:a16="http://schemas.microsoft.com/office/drawing/2014/main" id="{F27A16E8-9D4F-4C3E-935E-07F3D7B66B9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91931" y="1052736"/>
            <a:ext cx="2530624" cy="4498887"/>
          </a:xfrm>
          <a:prstGeom prst="rect">
            <a:avLst/>
          </a:prstGeom>
        </p:spPr>
      </p:pic>
      <p:pic>
        <p:nvPicPr>
          <p:cNvPr id="9" name="Picture 8">
            <a:extLst>
              <a:ext uri="{FF2B5EF4-FFF2-40B4-BE49-F238E27FC236}">
                <a16:creationId xmlns:a16="http://schemas.microsoft.com/office/drawing/2014/main" id="{5C3D7806-5CF0-4974-BF3F-7BC05336A36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126663" y="1052736"/>
            <a:ext cx="2530624" cy="4498887"/>
          </a:xfrm>
          <a:prstGeom prst="rect">
            <a:avLst/>
          </a:prstGeom>
        </p:spPr>
      </p:pic>
    </p:spTree>
    <p:extLst>
      <p:ext uri="{BB962C8B-B14F-4D97-AF65-F5344CB8AC3E}">
        <p14:creationId xmlns:p14="http://schemas.microsoft.com/office/powerpoint/2010/main" val="1204469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9612"/>
          </a:xfrm>
        </p:spPr>
        <p:txBody>
          <a:bodyPr>
            <a:normAutofit fontScale="90000"/>
          </a:bodyPr>
          <a:lstStyle/>
          <a:p>
            <a:r>
              <a:rPr lang="en-GB" sz="4000" dirty="0"/>
              <a:t>Findings for Physical implementation</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7584" y="1144250"/>
            <a:ext cx="7560840" cy="4516998"/>
          </a:xfrm>
        </p:spPr>
      </p:pic>
      <p:cxnSp>
        <p:nvCxnSpPr>
          <p:cNvPr id="11" name="Straight Arrow Connector 10"/>
          <p:cNvCxnSpPr/>
          <p:nvPr/>
        </p:nvCxnSpPr>
        <p:spPr>
          <a:xfrm flipH="1">
            <a:off x="2267744" y="2708920"/>
            <a:ext cx="216024" cy="432048"/>
          </a:xfrm>
          <a:prstGeom prst="straightConnector1">
            <a:avLst/>
          </a:prstGeom>
          <a:ln w="254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3491880" y="2780928"/>
            <a:ext cx="144016" cy="360040"/>
          </a:xfrm>
          <a:prstGeom prst="straightConnector1">
            <a:avLst/>
          </a:prstGeom>
          <a:ln w="254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cxnSpLocks/>
            <a:endCxn id="21" idx="0"/>
          </p:cNvCxnSpPr>
          <p:nvPr/>
        </p:nvCxnSpPr>
        <p:spPr>
          <a:xfrm>
            <a:off x="5364088" y="2924944"/>
            <a:ext cx="927103" cy="216023"/>
          </a:xfrm>
          <a:prstGeom prst="straightConnector1">
            <a:avLst/>
          </a:prstGeom>
          <a:ln w="25400">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1619672" y="3140968"/>
            <a:ext cx="1080120" cy="461665"/>
          </a:xfrm>
          <a:prstGeom prst="rect">
            <a:avLst/>
          </a:prstGeom>
          <a:noFill/>
          <a:ln>
            <a:solidFill>
              <a:srgbClr val="7030A0"/>
            </a:solidFill>
          </a:ln>
        </p:spPr>
        <p:txBody>
          <a:bodyPr wrap="square" rtlCol="0">
            <a:spAutoFit/>
          </a:bodyPr>
          <a:lstStyle/>
          <a:p>
            <a:pPr algn="ctr"/>
            <a:r>
              <a:rPr lang="en-GB" sz="1200" dirty="0"/>
              <a:t>Windows opened 25.3°</a:t>
            </a:r>
          </a:p>
        </p:txBody>
      </p:sp>
      <p:sp>
        <p:nvSpPr>
          <p:cNvPr id="19" name="TextBox 18"/>
          <p:cNvSpPr txBox="1"/>
          <p:nvPr/>
        </p:nvSpPr>
        <p:spPr>
          <a:xfrm>
            <a:off x="3070176" y="3140967"/>
            <a:ext cx="1483822" cy="461665"/>
          </a:xfrm>
          <a:prstGeom prst="rect">
            <a:avLst/>
          </a:prstGeom>
          <a:noFill/>
          <a:ln>
            <a:solidFill>
              <a:srgbClr val="7030A0"/>
            </a:solidFill>
          </a:ln>
        </p:spPr>
        <p:txBody>
          <a:bodyPr wrap="square" rtlCol="0">
            <a:spAutoFit/>
          </a:bodyPr>
          <a:lstStyle/>
          <a:p>
            <a:pPr algn="ctr"/>
            <a:r>
              <a:rPr lang="en-GB" sz="1200" dirty="0"/>
              <a:t>Cooling fan switched on 24.3°</a:t>
            </a:r>
          </a:p>
        </p:txBody>
      </p:sp>
      <p:sp>
        <p:nvSpPr>
          <p:cNvPr id="21" name="TextBox 20"/>
          <p:cNvSpPr txBox="1"/>
          <p:nvPr/>
        </p:nvSpPr>
        <p:spPr>
          <a:xfrm>
            <a:off x="5490102" y="3140967"/>
            <a:ext cx="1602178" cy="461665"/>
          </a:xfrm>
          <a:prstGeom prst="rect">
            <a:avLst/>
          </a:prstGeom>
          <a:noFill/>
          <a:ln>
            <a:solidFill>
              <a:srgbClr val="7030A0"/>
            </a:solidFill>
          </a:ln>
        </p:spPr>
        <p:txBody>
          <a:bodyPr wrap="square" rtlCol="0">
            <a:spAutoFit/>
          </a:bodyPr>
          <a:lstStyle/>
          <a:p>
            <a:pPr algn="ctr"/>
            <a:r>
              <a:rPr lang="en-GB" sz="1200" dirty="0"/>
              <a:t>Windows closed, Fan switched off 23.8°</a:t>
            </a:r>
          </a:p>
        </p:txBody>
      </p:sp>
      <p:pic>
        <p:nvPicPr>
          <p:cNvPr id="3" name="Picture 2">
            <a:extLst>
              <a:ext uri="{FF2B5EF4-FFF2-40B4-BE49-F238E27FC236}">
                <a16:creationId xmlns:a16="http://schemas.microsoft.com/office/drawing/2014/main" id="{F3C16193-9493-4A7B-AEDA-EDC37EFCB75E}"/>
              </a:ext>
            </a:extLst>
          </p:cNvPr>
          <p:cNvPicPr>
            <a:picLocks noChangeAspect="1"/>
          </p:cNvPicPr>
          <p:nvPr/>
        </p:nvPicPr>
        <p:blipFill>
          <a:blip r:embed="rId4"/>
          <a:stretch>
            <a:fillRect/>
          </a:stretch>
        </p:blipFill>
        <p:spPr>
          <a:xfrm rot="10995141">
            <a:off x="3144272" y="1722124"/>
            <a:ext cx="237765" cy="445047"/>
          </a:xfrm>
          <a:prstGeom prst="rect">
            <a:avLst/>
          </a:prstGeom>
        </p:spPr>
      </p:pic>
      <p:sp>
        <p:nvSpPr>
          <p:cNvPr id="12" name="TextBox 11">
            <a:extLst>
              <a:ext uri="{FF2B5EF4-FFF2-40B4-BE49-F238E27FC236}">
                <a16:creationId xmlns:a16="http://schemas.microsoft.com/office/drawing/2014/main" id="{970F7EBB-5F81-4F48-A291-759B8A241E99}"/>
              </a:ext>
            </a:extLst>
          </p:cNvPr>
          <p:cNvSpPr txBox="1"/>
          <p:nvPr/>
        </p:nvSpPr>
        <p:spPr>
          <a:xfrm>
            <a:off x="2730256" y="2171775"/>
            <a:ext cx="1332148" cy="461665"/>
          </a:xfrm>
          <a:prstGeom prst="rect">
            <a:avLst/>
          </a:prstGeom>
          <a:noFill/>
          <a:ln>
            <a:solidFill>
              <a:srgbClr val="7030A0"/>
            </a:solidFill>
          </a:ln>
        </p:spPr>
        <p:txBody>
          <a:bodyPr wrap="square" rtlCol="0">
            <a:spAutoFit/>
          </a:bodyPr>
          <a:lstStyle/>
          <a:p>
            <a:pPr algn="ctr"/>
            <a:r>
              <a:rPr lang="en-GB" sz="1200" dirty="0"/>
              <a:t>Warmest point of the day 33.3°</a:t>
            </a:r>
          </a:p>
        </p:txBody>
      </p:sp>
    </p:spTree>
    <p:extLst>
      <p:ext uri="{BB962C8B-B14F-4D97-AF65-F5344CB8AC3E}">
        <p14:creationId xmlns:p14="http://schemas.microsoft.com/office/powerpoint/2010/main" val="712863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9612"/>
          </a:xfrm>
        </p:spPr>
        <p:txBody>
          <a:bodyPr>
            <a:normAutofit fontScale="90000"/>
          </a:bodyPr>
          <a:lstStyle/>
          <a:p>
            <a:r>
              <a:rPr lang="en-GB" sz="4000" dirty="0"/>
              <a:t>Findings for Physical implementation</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9592" y="1144250"/>
            <a:ext cx="7344816" cy="4516998"/>
          </a:xfrm>
        </p:spPr>
      </p:pic>
    </p:spTree>
    <p:extLst>
      <p:ext uri="{BB962C8B-B14F-4D97-AF65-F5344CB8AC3E}">
        <p14:creationId xmlns:p14="http://schemas.microsoft.com/office/powerpoint/2010/main" val="2604415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a:bodyPr>
          <a:lstStyle/>
          <a:p>
            <a:r>
              <a:rPr lang="en-GB" sz="4000" dirty="0"/>
              <a:t>Simulation Implementation</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9592" y="966738"/>
            <a:ext cx="7632848" cy="4694510"/>
          </a:xfrm>
        </p:spPr>
      </p:pic>
    </p:spTree>
    <p:extLst>
      <p:ext uri="{BB962C8B-B14F-4D97-AF65-F5344CB8AC3E}">
        <p14:creationId xmlns:p14="http://schemas.microsoft.com/office/powerpoint/2010/main" val="3911588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Parameters for Testing</a:t>
            </a:r>
          </a:p>
        </p:txBody>
      </p:sp>
      <p:sp>
        <p:nvSpPr>
          <p:cNvPr id="3" name="Content Placeholder 2"/>
          <p:cNvSpPr>
            <a:spLocks noGrp="1"/>
          </p:cNvSpPr>
          <p:nvPr>
            <p:ph idx="1"/>
          </p:nvPr>
        </p:nvSpPr>
        <p:spPr/>
        <p:txBody>
          <a:bodyPr>
            <a:normAutofit/>
          </a:bodyPr>
          <a:lstStyle/>
          <a:p>
            <a:r>
              <a:rPr lang="en-GB" sz="2800" dirty="0"/>
              <a:t>Parameters for testing the Simulation design implementation</a:t>
            </a:r>
          </a:p>
          <a:p>
            <a:pPr lvl="1"/>
            <a:r>
              <a:rPr lang="en-GB" sz="1800" dirty="0">
                <a:solidFill>
                  <a:schemeClr val="accent1">
                    <a:lumMod val="75000"/>
                  </a:schemeClr>
                </a:solidFill>
              </a:rPr>
              <a:t>No specific date or times monitored utilising the environment settings</a:t>
            </a:r>
          </a:p>
          <a:p>
            <a:pPr lvl="1"/>
            <a:r>
              <a:rPr lang="en-GB" sz="1800" dirty="0">
                <a:solidFill>
                  <a:schemeClr val="accent1">
                    <a:lumMod val="75000"/>
                  </a:schemeClr>
                </a:solidFill>
              </a:rPr>
              <a:t>CO</a:t>
            </a:r>
            <a:r>
              <a:rPr lang="en-GB" sz="1800" baseline="-25000" dirty="0">
                <a:solidFill>
                  <a:schemeClr val="accent1">
                    <a:lumMod val="75000"/>
                  </a:schemeClr>
                </a:solidFill>
              </a:rPr>
              <a:t>2</a:t>
            </a:r>
            <a:r>
              <a:rPr lang="en-GB" sz="1800" dirty="0">
                <a:solidFill>
                  <a:schemeClr val="accent1">
                    <a:lumMod val="75000"/>
                  </a:schemeClr>
                </a:solidFill>
              </a:rPr>
              <a:t> monitor set to alert at a level of 25%</a:t>
            </a:r>
          </a:p>
          <a:p>
            <a:pPr lvl="1"/>
            <a:r>
              <a:rPr lang="en-GB" sz="1800" dirty="0">
                <a:solidFill>
                  <a:schemeClr val="accent1">
                    <a:lumMod val="75000"/>
                  </a:schemeClr>
                </a:solidFill>
              </a:rPr>
              <a:t>Humidity set to 50%</a:t>
            </a:r>
          </a:p>
          <a:p>
            <a:pPr lvl="1"/>
            <a:r>
              <a:rPr lang="en-GB" sz="1800" dirty="0">
                <a:solidFill>
                  <a:schemeClr val="accent1">
                    <a:lumMod val="75000"/>
                  </a:schemeClr>
                </a:solidFill>
              </a:rPr>
              <a:t>Temperature set to alert at 25°C</a:t>
            </a:r>
          </a:p>
          <a:p>
            <a:pPr lvl="1"/>
            <a:r>
              <a:rPr lang="en-GB" sz="1800" dirty="0">
                <a:solidFill>
                  <a:schemeClr val="accent1">
                    <a:lumMod val="75000"/>
                  </a:schemeClr>
                </a:solidFill>
              </a:rPr>
              <a:t>Window activation controlled by temperature, humidity and CO</a:t>
            </a:r>
            <a:r>
              <a:rPr lang="en-GB" sz="1800" baseline="-25000" dirty="0">
                <a:solidFill>
                  <a:schemeClr val="accent1">
                    <a:lumMod val="75000"/>
                  </a:schemeClr>
                </a:solidFill>
              </a:rPr>
              <a:t>2</a:t>
            </a:r>
            <a:r>
              <a:rPr lang="en-GB" sz="1800" dirty="0">
                <a:solidFill>
                  <a:schemeClr val="accent1">
                    <a:lumMod val="75000"/>
                  </a:schemeClr>
                </a:solidFill>
              </a:rPr>
              <a:t> levels</a:t>
            </a:r>
          </a:p>
          <a:p>
            <a:pPr lvl="1"/>
            <a:r>
              <a:rPr lang="en-GB" sz="1800" dirty="0">
                <a:solidFill>
                  <a:schemeClr val="accent1">
                    <a:lumMod val="75000"/>
                  </a:schemeClr>
                </a:solidFill>
              </a:rPr>
              <a:t>RFID reader – one valid and invalid card</a:t>
            </a:r>
          </a:p>
          <a:p>
            <a:pPr lvl="1"/>
            <a:r>
              <a:rPr lang="en-GB" sz="1800" dirty="0">
                <a:solidFill>
                  <a:schemeClr val="accent1">
                    <a:lumMod val="75000"/>
                  </a:schemeClr>
                </a:solidFill>
              </a:rPr>
              <a:t>Face detection set to activate upon motion detection</a:t>
            </a:r>
          </a:p>
          <a:p>
            <a:pPr lvl="1"/>
            <a:r>
              <a:rPr lang="en-GB" sz="1800" dirty="0">
                <a:solidFill>
                  <a:schemeClr val="accent1">
                    <a:lumMod val="75000"/>
                  </a:schemeClr>
                </a:solidFill>
              </a:rPr>
              <a:t>Lights individually controlled by motion detection</a:t>
            </a:r>
          </a:p>
        </p:txBody>
      </p:sp>
    </p:spTree>
    <p:extLst>
      <p:ext uri="{BB962C8B-B14F-4D97-AF65-F5344CB8AC3E}">
        <p14:creationId xmlns:p14="http://schemas.microsoft.com/office/powerpoint/2010/main" val="1221504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56586-2AE8-424E-990C-58AFF5D5456B}"/>
              </a:ext>
            </a:extLst>
          </p:cNvPr>
          <p:cNvSpPr>
            <a:spLocks noGrp="1"/>
          </p:cNvSpPr>
          <p:nvPr>
            <p:ph type="title"/>
          </p:nvPr>
        </p:nvSpPr>
        <p:spPr/>
        <p:txBody>
          <a:bodyPr/>
          <a:lstStyle/>
          <a:p>
            <a:r>
              <a:rPr lang="en-GB" dirty="0"/>
              <a:t>Simulation Implementation</a:t>
            </a:r>
          </a:p>
        </p:txBody>
      </p:sp>
      <p:sp>
        <p:nvSpPr>
          <p:cNvPr id="3" name="Content Placeholder 2">
            <a:extLst>
              <a:ext uri="{FF2B5EF4-FFF2-40B4-BE49-F238E27FC236}">
                <a16:creationId xmlns:a16="http://schemas.microsoft.com/office/drawing/2014/main" id="{D3FCDE46-B671-45E3-99A5-A562A8D25F13}"/>
              </a:ext>
            </a:extLst>
          </p:cNvPr>
          <p:cNvSpPr>
            <a:spLocks noGrp="1"/>
          </p:cNvSpPr>
          <p:nvPr>
            <p:ph idx="1"/>
          </p:nvPr>
        </p:nvSpPr>
        <p:spPr>
          <a:xfrm>
            <a:off x="457200" y="2204863"/>
            <a:ext cx="8229600" cy="3312369"/>
          </a:xfrm>
        </p:spPr>
        <p:txBody>
          <a:bodyPr/>
          <a:lstStyle/>
          <a:p>
            <a:pPr marL="0" indent="0" algn="ctr">
              <a:buNone/>
            </a:pPr>
            <a:r>
              <a:rPr lang="en-GB" dirty="0"/>
              <a:t>Live demonstration</a:t>
            </a:r>
          </a:p>
          <a:p>
            <a:pPr marL="0" indent="0" algn="ctr">
              <a:buNone/>
            </a:pPr>
            <a:endParaRPr lang="en-GB" dirty="0"/>
          </a:p>
          <a:p>
            <a:pPr marL="0" indent="0" algn="ctr">
              <a:buNone/>
            </a:pPr>
            <a:r>
              <a:rPr lang="en-GB" dirty="0">
                <a:hlinkClick r:id="rId3" action="ppaction://hlinkfile"/>
              </a:rPr>
              <a:t>MH505 - Packet Tracer simulation</a:t>
            </a:r>
            <a:endParaRPr lang="en-GB" dirty="0"/>
          </a:p>
        </p:txBody>
      </p:sp>
    </p:spTree>
    <p:extLst>
      <p:ext uri="{BB962C8B-B14F-4D97-AF65-F5344CB8AC3E}">
        <p14:creationId xmlns:p14="http://schemas.microsoft.com/office/powerpoint/2010/main" val="1868484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9612"/>
          </a:xfrm>
        </p:spPr>
        <p:txBody>
          <a:bodyPr>
            <a:normAutofit fontScale="90000"/>
          </a:bodyPr>
          <a:lstStyle/>
          <a:p>
            <a:r>
              <a:rPr lang="en-GB" sz="4000" dirty="0"/>
              <a:t>Findings for Simulation implementation</a:t>
            </a:r>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8485" y="1144250"/>
            <a:ext cx="4117644" cy="4184889"/>
          </a:xfr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16016" y="1144250"/>
            <a:ext cx="4072309" cy="4217343"/>
          </a:xfrm>
          <a:prstGeom prst="rect">
            <a:avLst/>
          </a:prstGeom>
        </p:spPr>
      </p:pic>
    </p:spTree>
    <p:extLst>
      <p:ext uri="{BB962C8B-B14F-4D97-AF65-F5344CB8AC3E}">
        <p14:creationId xmlns:p14="http://schemas.microsoft.com/office/powerpoint/2010/main" val="1682164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Conclusion</a:t>
            </a:r>
          </a:p>
        </p:txBody>
      </p:sp>
      <p:sp>
        <p:nvSpPr>
          <p:cNvPr id="3" name="Content Placeholder 2"/>
          <p:cNvSpPr>
            <a:spLocks noGrp="1"/>
          </p:cNvSpPr>
          <p:nvPr>
            <p:ph idx="1"/>
          </p:nvPr>
        </p:nvSpPr>
        <p:spPr>
          <a:xfrm>
            <a:off x="457200" y="1417638"/>
            <a:ext cx="8229600" cy="4099595"/>
          </a:xfrm>
        </p:spPr>
        <p:txBody>
          <a:bodyPr/>
          <a:lstStyle/>
          <a:p>
            <a:pPr marL="0" indent="0" algn="just">
              <a:spcBef>
                <a:spcPts val="600"/>
              </a:spcBef>
              <a:spcAft>
                <a:spcPts val="600"/>
              </a:spcAft>
              <a:buNone/>
            </a:pPr>
            <a:r>
              <a:rPr lang="en-GB" sz="2000" dirty="0"/>
              <a:t>This project set-out to demonstrate the operation of a wireless sensor network. In fact whilst the aim has been achieved further objectives have been met and future work identified.</a:t>
            </a:r>
          </a:p>
          <a:p>
            <a:pPr marL="0" indent="0" algn="just">
              <a:spcBef>
                <a:spcPts val="600"/>
              </a:spcBef>
              <a:spcAft>
                <a:spcPts val="600"/>
              </a:spcAft>
              <a:buNone/>
            </a:pPr>
            <a:endParaRPr lang="en-GB" sz="1000" dirty="0"/>
          </a:p>
          <a:p>
            <a:pPr algn="just">
              <a:spcBef>
                <a:spcPts val="600"/>
              </a:spcBef>
              <a:spcAft>
                <a:spcPts val="600"/>
              </a:spcAft>
            </a:pPr>
            <a:r>
              <a:rPr lang="en-GB" sz="2000" dirty="0">
                <a:solidFill>
                  <a:schemeClr val="accent1">
                    <a:lumMod val="75000"/>
                  </a:schemeClr>
                </a:solidFill>
              </a:rPr>
              <a:t>Knowledge of IEEE standards – Bluetooth, ZigBee and Wi-Fi</a:t>
            </a:r>
          </a:p>
          <a:p>
            <a:pPr algn="just">
              <a:spcBef>
                <a:spcPts val="600"/>
              </a:spcBef>
              <a:spcAft>
                <a:spcPts val="600"/>
              </a:spcAft>
            </a:pPr>
            <a:r>
              <a:rPr lang="en-GB" sz="2000" dirty="0">
                <a:solidFill>
                  <a:schemeClr val="accent1">
                    <a:lumMod val="75000"/>
                  </a:schemeClr>
                </a:solidFill>
              </a:rPr>
              <a:t>Sensor technology available in the marketplace today</a:t>
            </a:r>
          </a:p>
          <a:p>
            <a:pPr algn="just">
              <a:spcBef>
                <a:spcPts val="600"/>
              </a:spcBef>
              <a:spcAft>
                <a:spcPts val="600"/>
              </a:spcAft>
            </a:pPr>
            <a:r>
              <a:rPr lang="en-GB" sz="2000" dirty="0">
                <a:solidFill>
                  <a:schemeClr val="accent1">
                    <a:lumMod val="75000"/>
                  </a:schemeClr>
                </a:solidFill>
              </a:rPr>
              <a:t>Simulation model created using Cisco Packet Tracer</a:t>
            </a:r>
          </a:p>
          <a:p>
            <a:pPr algn="just">
              <a:spcBef>
                <a:spcPts val="600"/>
              </a:spcBef>
              <a:spcAft>
                <a:spcPts val="600"/>
              </a:spcAft>
            </a:pPr>
            <a:r>
              <a:rPr lang="en-GB" sz="2000" dirty="0">
                <a:solidFill>
                  <a:schemeClr val="accent1">
                    <a:lumMod val="75000"/>
                  </a:schemeClr>
                </a:solidFill>
              </a:rPr>
              <a:t>A working physical implementation in MH505</a:t>
            </a:r>
          </a:p>
          <a:p>
            <a:pPr algn="just">
              <a:spcBef>
                <a:spcPts val="600"/>
              </a:spcBef>
              <a:spcAft>
                <a:spcPts val="600"/>
              </a:spcAft>
            </a:pPr>
            <a:r>
              <a:rPr lang="en-GB" sz="2000" dirty="0">
                <a:solidFill>
                  <a:schemeClr val="accent1">
                    <a:lumMod val="75000"/>
                  </a:schemeClr>
                </a:solidFill>
              </a:rPr>
              <a:t>Production of results for analysis</a:t>
            </a:r>
          </a:p>
          <a:p>
            <a:endParaRPr lang="en-GB" dirty="0"/>
          </a:p>
        </p:txBody>
      </p:sp>
    </p:spTree>
    <p:extLst>
      <p:ext uri="{BB962C8B-B14F-4D97-AF65-F5344CB8AC3E}">
        <p14:creationId xmlns:p14="http://schemas.microsoft.com/office/powerpoint/2010/main" val="3289613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Future Research - Academic</a:t>
            </a:r>
          </a:p>
        </p:txBody>
      </p:sp>
      <p:sp>
        <p:nvSpPr>
          <p:cNvPr id="3" name="Content Placeholder 2"/>
          <p:cNvSpPr>
            <a:spLocks noGrp="1"/>
          </p:cNvSpPr>
          <p:nvPr>
            <p:ph idx="1"/>
          </p:nvPr>
        </p:nvSpPr>
        <p:spPr>
          <a:xfrm>
            <a:off x="457200" y="1417638"/>
            <a:ext cx="8229600" cy="4099595"/>
          </a:xfrm>
        </p:spPr>
        <p:txBody>
          <a:bodyPr>
            <a:normAutofit/>
          </a:bodyPr>
          <a:lstStyle/>
          <a:p>
            <a:r>
              <a:rPr lang="en-GB" sz="2800" dirty="0"/>
              <a:t>Identify further research with cross inter disciplines within the university</a:t>
            </a:r>
          </a:p>
          <a:p>
            <a:r>
              <a:rPr lang="en-GB" sz="2800" dirty="0"/>
              <a:t>Implementation of motor control - automation</a:t>
            </a:r>
          </a:p>
          <a:p>
            <a:r>
              <a:rPr lang="en-GB" sz="2800" dirty="0"/>
              <a:t>Creation of in-house sensors (electronics)</a:t>
            </a:r>
          </a:p>
          <a:p>
            <a:r>
              <a:rPr lang="en-GB" sz="2800" dirty="0"/>
              <a:t>Online Portal</a:t>
            </a:r>
          </a:p>
          <a:p>
            <a:r>
              <a:rPr lang="en-GB" sz="2800" dirty="0"/>
              <a:t>Built Environment </a:t>
            </a:r>
          </a:p>
          <a:p>
            <a:r>
              <a:rPr lang="en-GB" sz="2800" dirty="0"/>
              <a:t>Pedagogy</a:t>
            </a:r>
          </a:p>
          <a:p>
            <a:r>
              <a:rPr lang="en-GB" sz="2800" dirty="0"/>
              <a:t>Business School / Software development - BMI</a:t>
            </a:r>
          </a:p>
          <a:p>
            <a:endParaRPr lang="en-GB" sz="2800" dirty="0"/>
          </a:p>
        </p:txBody>
      </p:sp>
    </p:spTree>
    <p:extLst>
      <p:ext uri="{BB962C8B-B14F-4D97-AF65-F5344CB8AC3E}">
        <p14:creationId xmlns:p14="http://schemas.microsoft.com/office/powerpoint/2010/main" val="23533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Future Research - Industry</a:t>
            </a:r>
          </a:p>
        </p:txBody>
      </p:sp>
      <p:sp>
        <p:nvSpPr>
          <p:cNvPr id="3" name="Content Placeholder 2"/>
          <p:cNvSpPr>
            <a:spLocks noGrp="1"/>
          </p:cNvSpPr>
          <p:nvPr>
            <p:ph idx="1"/>
          </p:nvPr>
        </p:nvSpPr>
        <p:spPr>
          <a:xfrm>
            <a:off x="457200" y="1417638"/>
            <a:ext cx="8229600" cy="4099595"/>
          </a:xfrm>
        </p:spPr>
        <p:txBody>
          <a:bodyPr>
            <a:normAutofit/>
          </a:bodyPr>
          <a:lstStyle/>
          <a:p>
            <a:r>
              <a:rPr lang="en-GB" sz="2800" dirty="0"/>
              <a:t>Identify further research with global businesses</a:t>
            </a:r>
          </a:p>
          <a:p>
            <a:r>
              <a:rPr lang="en-GB" sz="2800" dirty="0"/>
              <a:t>Additional element to existing BMI software</a:t>
            </a:r>
          </a:p>
          <a:p>
            <a:r>
              <a:rPr lang="en-GB" sz="2800" dirty="0"/>
              <a:t>Modernise older buildings and infrastructure</a:t>
            </a:r>
          </a:p>
          <a:p>
            <a:r>
              <a:rPr lang="en-GB" sz="2800" dirty="0"/>
              <a:t>Sustainability and Environmental impact</a:t>
            </a:r>
          </a:p>
          <a:p>
            <a:r>
              <a:rPr lang="en-GB" sz="2800" dirty="0"/>
              <a:t>Carbon footprint</a:t>
            </a:r>
          </a:p>
          <a:p>
            <a:r>
              <a:rPr lang="en-GB" sz="2800" dirty="0"/>
              <a:t>Viable global product</a:t>
            </a:r>
          </a:p>
          <a:p>
            <a:endParaRPr lang="en-GB" sz="2800" dirty="0"/>
          </a:p>
        </p:txBody>
      </p:sp>
    </p:spTree>
    <p:extLst>
      <p:ext uri="{BB962C8B-B14F-4D97-AF65-F5344CB8AC3E}">
        <p14:creationId xmlns:p14="http://schemas.microsoft.com/office/powerpoint/2010/main" val="1375279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Reflection</a:t>
            </a:r>
          </a:p>
        </p:txBody>
      </p:sp>
      <p:sp>
        <p:nvSpPr>
          <p:cNvPr id="3" name="Content Placeholder 2"/>
          <p:cNvSpPr>
            <a:spLocks noGrp="1"/>
          </p:cNvSpPr>
          <p:nvPr>
            <p:ph idx="1"/>
          </p:nvPr>
        </p:nvSpPr>
        <p:spPr>
          <a:xfrm>
            <a:off x="457200" y="1417638"/>
            <a:ext cx="8229600" cy="4099595"/>
          </a:xfrm>
        </p:spPr>
        <p:txBody>
          <a:bodyPr>
            <a:normAutofit/>
          </a:bodyPr>
          <a:lstStyle/>
          <a:p>
            <a:r>
              <a:rPr lang="en-GB" sz="2400" dirty="0"/>
              <a:t>Positives taken from the project</a:t>
            </a:r>
          </a:p>
          <a:p>
            <a:pPr lvl="1"/>
            <a:r>
              <a:rPr lang="en-GB" sz="1800" dirty="0">
                <a:solidFill>
                  <a:schemeClr val="accent1">
                    <a:lumMod val="75000"/>
                  </a:schemeClr>
                </a:solidFill>
              </a:rPr>
              <a:t>Improvement in time management</a:t>
            </a:r>
          </a:p>
          <a:p>
            <a:pPr lvl="1"/>
            <a:r>
              <a:rPr lang="en-GB" sz="1800" dirty="0">
                <a:solidFill>
                  <a:schemeClr val="accent1">
                    <a:lumMod val="75000"/>
                  </a:schemeClr>
                </a:solidFill>
              </a:rPr>
              <a:t>Multitasking (ability to swap from task-to-task)</a:t>
            </a:r>
          </a:p>
          <a:p>
            <a:pPr lvl="1"/>
            <a:r>
              <a:rPr lang="en-GB" sz="1800" dirty="0">
                <a:solidFill>
                  <a:schemeClr val="accent1">
                    <a:lumMod val="75000"/>
                  </a:schemeClr>
                </a:solidFill>
              </a:rPr>
              <a:t>Prioritising (what needs to be done when, what and how)</a:t>
            </a:r>
          </a:p>
          <a:p>
            <a:pPr lvl="1"/>
            <a:r>
              <a:rPr lang="en-GB" sz="1800" dirty="0">
                <a:solidFill>
                  <a:schemeClr val="accent1">
                    <a:lumMod val="75000"/>
                  </a:schemeClr>
                </a:solidFill>
              </a:rPr>
              <a:t>Keeping on-track, not deviating away from aims and objectives</a:t>
            </a:r>
          </a:p>
          <a:p>
            <a:pPr lvl="1"/>
            <a:endParaRPr lang="en-GB" sz="1800" dirty="0"/>
          </a:p>
          <a:p>
            <a:r>
              <a:rPr lang="en-GB" sz="2400" dirty="0"/>
              <a:t>Areas for improvement</a:t>
            </a:r>
          </a:p>
          <a:p>
            <a:pPr lvl="1"/>
            <a:r>
              <a:rPr lang="en-GB" sz="1800" dirty="0">
                <a:solidFill>
                  <a:schemeClr val="accent1">
                    <a:lumMod val="75000"/>
                  </a:schemeClr>
                </a:solidFill>
              </a:rPr>
              <a:t>Communication with supervisor</a:t>
            </a:r>
          </a:p>
          <a:p>
            <a:pPr lvl="1"/>
            <a:r>
              <a:rPr lang="en-GB" sz="1800" dirty="0">
                <a:solidFill>
                  <a:schemeClr val="accent1">
                    <a:lumMod val="75000"/>
                  </a:schemeClr>
                </a:solidFill>
              </a:rPr>
              <a:t>Procurement of software, hardware and sensors</a:t>
            </a:r>
          </a:p>
          <a:p>
            <a:pPr lvl="1"/>
            <a:r>
              <a:rPr lang="en-GB" sz="1800" dirty="0">
                <a:solidFill>
                  <a:schemeClr val="accent1">
                    <a:lumMod val="75000"/>
                  </a:schemeClr>
                </a:solidFill>
              </a:rPr>
              <a:t>Initiate the write up from the start off the project to allow for delays</a:t>
            </a:r>
          </a:p>
          <a:p>
            <a:pPr lvl="1"/>
            <a:endParaRPr lang="en-GB" sz="1800" dirty="0"/>
          </a:p>
        </p:txBody>
      </p:sp>
    </p:spTree>
    <p:extLst>
      <p:ext uri="{BB962C8B-B14F-4D97-AF65-F5344CB8AC3E}">
        <p14:creationId xmlns:p14="http://schemas.microsoft.com/office/powerpoint/2010/main" val="3705265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4000" dirty="0"/>
              <a:t>References</a:t>
            </a:r>
          </a:p>
        </p:txBody>
      </p:sp>
      <p:sp>
        <p:nvSpPr>
          <p:cNvPr id="3" name="Content Placeholder 2"/>
          <p:cNvSpPr>
            <a:spLocks noGrp="1"/>
          </p:cNvSpPr>
          <p:nvPr>
            <p:ph idx="1"/>
          </p:nvPr>
        </p:nvSpPr>
        <p:spPr>
          <a:xfrm>
            <a:off x="457200" y="1340768"/>
            <a:ext cx="8229600" cy="3954148"/>
          </a:xfrm>
        </p:spPr>
        <p:txBody>
          <a:bodyPr>
            <a:normAutofit lnSpcReduction="10000"/>
          </a:bodyPr>
          <a:lstStyle/>
          <a:p>
            <a:pPr algn="just">
              <a:spcBef>
                <a:spcPts val="600"/>
              </a:spcBef>
              <a:spcAft>
                <a:spcPts val="600"/>
              </a:spcAft>
              <a:buFont typeface="+mj-lt"/>
              <a:buAutoNum type="arabicPeriod"/>
            </a:pPr>
            <a:r>
              <a:rPr lang="en-GB" sz="1600" dirty="0"/>
              <a:t>iMonnit Software - </a:t>
            </a:r>
            <a:r>
              <a:rPr lang="fi-FI" sz="1600" dirty="0"/>
              <a:t>Monnit, “Monnit Software,” p. 2, 2015.</a:t>
            </a:r>
            <a:endParaRPr lang="en-GB" sz="1600" dirty="0"/>
          </a:p>
          <a:p>
            <a:pPr algn="just">
              <a:spcBef>
                <a:spcPts val="600"/>
              </a:spcBef>
              <a:spcAft>
                <a:spcPts val="600"/>
              </a:spcAft>
              <a:buFont typeface="+mj-lt"/>
              <a:buAutoNum type="arabicPeriod"/>
            </a:pPr>
            <a:r>
              <a:rPr lang="en-GB" sz="1600" dirty="0"/>
              <a:t>C.-K. Chiou and J. C. R. Tseng, “An intelligent classroom management system based on wireless sensor networks,” in </a:t>
            </a:r>
            <a:r>
              <a:rPr lang="en-GB" sz="1600" i="1" dirty="0"/>
              <a:t>2015 8th International Conference on Ubi-Media Computing (UMEDIA)</a:t>
            </a:r>
            <a:r>
              <a:rPr lang="en-GB" sz="1600" dirty="0"/>
              <a:t>, 2015, pp. 44–48.</a:t>
            </a:r>
          </a:p>
          <a:p>
            <a:pPr algn="just">
              <a:spcBef>
                <a:spcPts val="600"/>
              </a:spcBef>
              <a:spcAft>
                <a:spcPts val="600"/>
              </a:spcAft>
              <a:buFont typeface="+mj-lt"/>
              <a:buAutoNum type="arabicPeriod"/>
            </a:pPr>
            <a:r>
              <a:rPr lang="en-GB" sz="1600" dirty="0"/>
              <a:t>S. Song, X. Zhong, H. Li, J. Du, and F. Nie, “Smart Classroom: From Conceptualization to Construction,” in </a:t>
            </a:r>
            <a:r>
              <a:rPr lang="en-GB" sz="1600" i="1" dirty="0"/>
              <a:t>2014 International Conference on Intelligent Environments</a:t>
            </a:r>
            <a:r>
              <a:rPr lang="en-GB" sz="1600" dirty="0"/>
              <a:t>, 2014, pp. 330–332.</a:t>
            </a:r>
          </a:p>
          <a:p>
            <a:pPr algn="just">
              <a:spcBef>
                <a:spcPts val="600"/>
              </a:spcBef>
              <a:spcAft>
                <a:spcPts val="600"/>
              </a:spcAft>
              <a:buFont typeface="+mj-lt"/>
              <a:buAutoNum type="arabicPeriod"/>
            </a:pPr>
            <a:r>
              <a:rPr lang="en-GB" sz="1600" dirty="0"/>
              <a:t>S. Jianmei and L. Dan, “Application of the ZigBee and Go-Ahead technology in the system of smart classroom,” in </a:t>
            </a:r>
            <a:r>
              <a:rPr lang="en-GB" sz="1600" i="1" dirty="0"/>
              <a:t>Proceedings of 2013 3rd International Conference on Computer Science and Network Technology</a:t>
            </a:r>
            <a:r>
              <a:rPr lang="en-GB" sz="1600" dirty="0"/>
              <a:t>, 2013, pp. 646–649.</a:t>
            </a:r>
          </a:p>
          <a:p>
            <a:pPr algn="just">
              <a:spcBef>
                <a:spcPts val="600"/>
              </a:spcBef>
              <a:spcAft>
                <a:spcPts val="600"/>
              </a:spcAft>
              <a:buFont typeface="+mj-lt"/>
              <a:buAutoNum type="arabicPeriod"/>
            </a:pPr>
            <a:r>
              <a:rPr lang="en-GB" sz="1600" dirty="0"/>
              <a:t>I. I. Cabrera Altamirano, F. Rodríguez Henriquez, and F. Rodriguez Henriquez, “A scalable intelligent room based on wireless sensor networks and RFIDs,” </a:t>
            </a:r>
            <a:r>
              <a:rPr lang="en-GB" sz="1600" i="1" dirty="0"/>
              <a:t>Progr. Abstr. B. - 2010 7th Int. Conf. Electr. Eng. Comput. Sci. Autom. Control. CCE 2010</a:t>
            </a:r>
            <a:r>
              <a:rPr lang="en-GB" sz="1600" dirty="0"/>
              <a:t>, no. Cce, pp. 434–439, Sep. 2010.</a:t>
            </a:r>
          </a:p>
        </p:txBody>
      </p:sp>
    </p:spTree>
    <p:extLst>
      <p:ext uri="{BB962C8B-B14F-4D97-AF65-F5344CB8AC3E}">
        <p14:creationId xmlns:p14="http://schemas.microsoft.com/office/powerpoint/2010/main" val="1752817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754" y="1484784"/>
            <a:ext cx="8229600" cy="1143000"/>
          </a:xfrm>
        </p:spPr>
        <p:txBody>
          <a:bodyPr>
            <a:normAutofit/>
          </a:bodyPr>
          <a:lstStyle/>
          <a:p>
            <a:r>
              <a:rPr lang="en-GB" sz="4000" dirty="0"/>
              <a:t>Thank you for your time</a:t>
            </a:r>
          </a:p>
        </p:txBody>
      </p:sp>
      <p:sp>
        <p:nvSpPr>
          <p:cNvPr id="3" name="Content Placeholder 2"/>
          <p:cNvSpPr>
            <a:spLocks noGrp="1"/>
          </p:cNvSpPr>
          <p:nvPr>
            <p:ph idx="1"/>
          </p:nvPr>
        </p:nvSpPr>
        <p:spPr>
          <a:xfrm>
            <a:off x="625942" y="3212976"/>
            <a:ext cx="7931224" cy="648072"/>
          </a:xfrm>
        </p:spPr>
        <p:txBody>
          <a:bodyPr>
            <a:normAutofit/>
          </a:bodyPr>
          <a:lstStyle/>
          <a:p>
            <a:pPr marL="0" indent="0" algn="ctr">
              <a:buNone/>
            </a:pPr>
            <a:r>
              <a:rPr lang="en-GB" dirty="0"/>
              <a:t>Any Questions?</a:t>
            </a:r>
          </a:p>
          <a:p>
            <a:pPr marL="0" indent="0" algn="ctr">
              <a:buNone/>
            </a:pPr>
            <a:endParaRPr lang="en-GB" sz="2000" dirty="0"/>
          </a:p>
        </p:txBody>
      </p:sp>
    </p:spTree>
    <p:extLst>
      <p:ext uri="{BB962C8B-B14F-4D97-AF65-F5344CB8AC3E}">
        <p14:creationId xmlns:p14="http://schemas.microsoft.com/office/powerpoint/2010/main" val="37452266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888" y="260648"/>
            <a:ext cx="8229600" cy="792088"/>
          </a:xfrm>
        </p:spPr>
        <p:txBody>
          <a:bodyPr>
            <a:normAutofit/>
          </a:bodyPr>
          <a:lstStyle/>
          <a:p>
            <a:r>
              <a:rPr lang="en-GB" sz="4000" dirty="0"/>
              <a:t>Appendix</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7272" y="1052736"/>
            <a:ext cx="7488832" cy="4574186"/>
          </a:xfrm>
        </p:spPr>
      </p:pic>
    </p:spTree>
    <p:extLst>
      <p:ext uri="{BB962C8B-B14F-4D97-AF65-F5344CB8AC3E}">
        <p14:creationId xmlns:p14="http://schemas.microsoft.com/office/powerpoint/2010/main" val="12356734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888" y="260648"/>
            <a:ext cx="8229600" cy="792088"/>
          </a:xfrm>
        </p:spPr>
        <p:txBody>
          <a:bodyPr>
            <a:normAutofit/>
          </a:bodyPr>
          <a:lstStyle/>
          <a:p>
            <a:r>
              <a:rPr lang="en-GB" sz="4000" dirty="0"/>
              <a:t>Appendix</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3256" y="1052736"/>
            <a:ext cx="7776864" cy="4536504"/>
          </a:xfrm>
        </p:spPr>
      </p:pic>
    </p:spTree>
    <p:extLst>
      <p:ext uri="{BB962C8B-B14F-4D97-AF65-F5344CB8AC3E}">
        <p14:creationId xmlns:p14="http://schemas.microsoft.com/office/powerpoint/2010/main" val="3853445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888" y="260648"/>
            <a:ext cx="8229600" cy="792088"/>
          </a:xfrm>
        </p:spPr>
        <p:txBody>
          <a:bodyPr>
            <a:normAutofit/>
          </a:bodyPr>
          <a:lstStyle/>
          <a:p>
            <a:r>
              <a:rPr lang="en-GB" sz="4000" dirty="0"/>
              <a:t>Appendix</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50422" y="1052736"/>
            <a:ext cx="7402531" cy="4536504"/>
          </a:xfrm>
        </p:spPr>
      </p:pic>
    </p:spTree>
    <p:extLst>
      <p:ext uri="{BB962C8B-B14F-4D97-AF65-F5344CB8AC3E}">
        <p14:creationId xmlns:p14="http://schemas.microsoft.com/office/powerpoint/2010/main" val="22999407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888" y="260648"/>
            <a:ext cx="8229600" cy="792088"/>
          </a:xfrm>
        </p:spPr>
        <p:txBody>
          <a:bodyPr>
            <a:normAutofit/>
          </a:bodyPr>
          <a:lstStyle/>
          <a:p>
            <a:r>
              <a:rPr lang="en-GB" sz="4000" dirty="0"/>
              <a:t>Appendix</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05128" y="1052736"/>
            <a:ext cx="7293120" cy="4427663"/>
          </a:xfrm>
        </p:spPr>
      </p:pic>
    </p:spTree>
    <p:extLst>
      <p:ext uri="{BB962C8B-B14F-4D97-AF65-F5344CB8AC3E}">
        <p14:creationId xmlns:p14="http://schemas.microsoft.com/office/powerpoint/2010/main" val="2665887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888" y="260648"/>
            <a:ext cx="8229600" cy="792088"/>
          </a:xfrm>
        </p:spPr>
        <p:txBody>
          <a:bodyPr>
            <a:normAutofit/>
          </a:bodyPr>
          <a:lstStyle/>
          <a:p>
            <a:r>
              <a:rPr lang="en-GB" sz="4000" dirty="0"/>
              <a:t>Appendix</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51288" y="1052736"/>
            <a:ext cx="7200800" cy="4595824"/>
          </a:xfrm>
        </p:spPr>
      </p:pic>
    </p:spTree>
    <p:extLst>
      <p:ext uri="{BB962C8B-B14F-4D97-AF65-F5344CB8AC3E}">
        <p14:creationId xmlns:p14="http://schemas.microsoft.com/office/powerpoint/2010/main" val="3858306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78098"/>
          </a:xfrm>
        </p:spPr>
        <p:txBody>
          <a:bodyPr>
            <a:normAutofit/>
          </a:bodyPr>
          <a:lstStyle/>
          <a:p>
            <a:r>
              <a:rPr lang="en-GB" sz="4000" dirty="0"/>
              <a:t>Project plan (Gantt chart)</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1918" y="1268760"/>
            <a:ext cx="8280163" cy="3788669"/>
          </a:xfrm>
        </p:spPr>
      </p:pic>
    </p:spTree>
    <p:extLst>
      <p:ext uri="{BB962C8B-B14F-4D97-AF65-F5344CB8AC3E}">
        <p14:creationId xmlns:p14="http://schemas.microsoft.com/office/powerpoint/2010/main" val="33798171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78098"/>
          </a:xfrm>
        </p:spPr>
        <p:txBody>
          <a:bodyPr>
            <a:normAutofit/>
          </a:bodyPr>
          <a:lstStyle/>
          <a:p>
            <a:r>
              <a:rPr lang="en-GB" sz="4000" dirty="0"/>
              <a:t>Project plan (Gantt chart)</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556792"/>
            <a:ext cx="8229600" cy="3600399"/>
          </a:xfrm>
        </p:spPr>
      </p:pic>
    </p:spTree>
    <p:extLst>
      <p:ext uri="{BB962C8B-B14F-4D97-AF65-F5344CB8AC3E}">
        <p14:creationId xmlns:p14="http://schemas.microsoft.com/office/powerpoint/2010/main" val="32236112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78098"/>
          </a:xfrm>
        </p:spPr>
        <p:txBody>
          <a:bodyPr>
            <a:normAutofit/>
          </a:bodyPr>
          <a:lstStyle/>
          <a:p>
            <a:r>
              <a:rPr lang="en-GB" sz="4000" dirty="0"/>
              <a:t>Project plan (Gantt chart)</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3166" y="966738"/>
            <a:ext cx="8437667" cy="1886198"/>
          </a:xfrm>
        </p:spPr>
      </p:pic>
      <p:pic>
        <p:nvPicPr>
          <p:cNvPr id="10" name="Picture 9"/>
          <p:cNvPicPr>
            <a:picLocks noChangeAspect="1"/>
          </p:cNvPicPr>
          <p:nvPr/>
        </p:nvPicPr>
        <p:blipFill>
          <a:blip r:embed="rId4"/>
          <a:stretch>
            <a:fillRect/>
          </a:stretch>
        </p:blipFill>
        <p:spPr>
          <a:xfrm>
            <a:off x="353167" y="3212976"/>
            <a:ext cx="8437666" cy="2042337"/>
          </a:xfrm>
          <a:prstGeom prst="rect">
            <a:avLst/>
          </a:prstGeom>
        </p:spPr>
      </p:pic>
    </p:spTree>
    <p:extLst>
      <p:ext uri="{BB962C8B-B14F-4D97-AF65-F5344CB8AC3E}">
        <p14:creationId xmlns:p14="http://schemas.microsoft.com/office/powerpoint/2010/main" val="466487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78098"/>
          </a:xfrm>
        </p:spPr>
        <p:txBody>
          <a:bodyPr>
            <a:normAutofit/>
          </a:bodyPr>
          <a:lstStyle/>
          <a:p>
            <a:r>
              <a:rPr lang="en-GB" sz="4000" dirty="0"/>
              <a:t>Project plan (Gantt chart)</a:t>
            </a: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5251" y="1412776"/>
            <a:ext cx="8113498" cy="2304256"/>
          </a:xfrm>
          <a:prstGeom prst="rect">
            <a:avLst/>
          </a:prstGeom>
        </p:spPr>
      </p:pic>
    </p:spTree>
    <p:extLst>
      <p:ext uri="{BB962C8B-B14F-4D97-AF65-F5344CB8AC3E}">
        <p14:creationId xmlns:p14="http://schemas.microsoft.com/office/powerpoint/2010/main" val="28281507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2443</TotalTime>
  <Words>3116</Words>
  <Application>Microsoft Office PowerPoint</Application>
  <PresentationFormat>On-screen Show (4:3)</PresentationFormat>
  <Paragraphs>337</Paragraphs>
  <Slides>32</Slides>
  <Notes>32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Myriad Pro</vt:lpstr>
      <vt:lpstr>20140311PresentationUWTSDTemplate</vt:lpstr>
      <vt:lpstr>Wireless Sensor Networks (Educational application)  Simon Downes P143943  17th May 2017</vt:lpstr>
      <vt:lpstr>Overview</vt:lpstr>
      <vt:lpstr>Summary of Project</vt:lpstr>
      <vt:lpstr>Related Work</vt:lpstr>
      <vt:lpstr>Related Work - continued</vt:lpstr>
      <vt:lpstr>Design and Implementation</vt:lpstr>
      <vt:lpstr>Physical Implementation</vt:lpstr>
      <vt:lpstr>Physical Implementation</vt:lpstr>
      <vt:lpstr>Parameters for Testing</vt:lpstr>
      <vt:lpstr>Physical Implementation</vt:lpstr>
      <vt:lpstr>iMonnit Mobile App</vt:lpstr>
      <vt:lpstr>Findings for Physical implementation</vt:lpstr>
      <vt:lpstr>Findings for Physical implementation</vt:lpstr>
      <vt:lpstr>Simulation Implementation</vt:lpstr>
      <vt:lpstr>Parameters for Testing</vt:lpstr>
      <vt:lpstr>Simulation Implementation</vt:lpstr>
      <vt:lpstr>Findings for Simulation implementation</vt:lpstr>
      <vt:lpstr>Conclusion</vt:lpstr>
      <vt:lpstr>Future Research - Academic</vt:lpstr>
      <vt:lpstr>Future Research - Industry</vt:lpstr>
      <vt:lpstr>Reflection</vt:lpstr>
      <vt:lpstr>References</vt:lpstr>
      <vt:lpstr>Thank you for your time</vt:lpstr>
      <vt:lpstr>Appendix</vt:lpstr>
      <vt:lpstr>Appendix</vt:lpstr>
      <vt:lpstr>Appendix</vt:lpstr>
      <vt:lpstr>Appendix</vt:lpstr>
      <vt:lpstr>Appendix</vt:lpstr>
      <vt:lpstr>Project plan (Gantt chart)</vt:lpstr>
      <vt:lpstr>Project plan (Gantt chart)</vt:lpstr>
      <vt:lpstr>Project plan (Gantt chart)</vt:lpstr>
      <vt:lpstr>Project plan (Gantt chart)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Simon Downes</cp:lastModifiedBy>
  <cp:revision>57</cp:revision>
  <cp:lastPrinted>2017-05-16T23:25:43Z</cp:lastPrinted>
  <dcterms:created xsi:type="dcterms:W3CDTF">2015-04-14T15:21:28Z</dcterms:created>
  <dcterms:modified xsi:type="dcterms:W3CDTF">2017-05-16T23:28:29Z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