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3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1" r:id="rId6"/>
    <p:sldId id="262" r:id="rId7"/>
    <p:sldId id="271" r:id="rId8"/>
    <p:sldId id="263" r:id="rId9"/>
    <p:sldId id="264" r:id="rId10"/>
    <p:sldId id="259" r:id="rId11"/>
    <p:sldId id="268" r:id="rId12"/>
    <p:sldId id="265" r:id="rId13"/>
    <p:sldId id="267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qeel Shakir" initials="AS" lastIdx="6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1584" autoAdjust="0"/>
  </p:normalViewPr>
  <p:slideViewPr>
    <p:cSldViewPr snapToGrid="0">
      <p:cViewPr varScale="1">
        <p:scale>
          <a:sx n="76" d="100"/>
          <a:sy n="76" d="100"/>
        </p:scale>
        <p:origin x="-1104" y="-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E7426C-4F98-40A2-A8A1-F98763B018A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C307F4-7C6E-43F1-81CD-CE3BD47B2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757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0924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5670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807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6029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6031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9148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270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4511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3029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174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1762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1335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C307F4-7C6E-43F1-81CD-CE3BD47B206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608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0244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819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699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140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320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367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987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873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74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835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217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89547E70-4A6A-4EE1-8DD3-37A666FC356C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9878AF7B-C098-496E-919B-354884F28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091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Expanding TESCO to Pakistan</a:t>
            </a: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Feasibility Study for Management</a:t>
            </a:r>
            <a:endParaRPr lang="en-GB" dirty="0"/>
          </a:p>
        </p:txBody>
      </p:sp>
      <p:sp>
        <p:nvSpPr>
          <p:cNvPr id="8" name="AutoShape 2" descr="Image result for Tesco plc"/>
          <p:cNvSpPr>
            <a:spLocks noChangeAspect="1" noChangeArrowheads="1"/>
          </p:cNvSpPr>
          <p:nvPr/>
        </p:nvSpPr>
        <p:spPr bwMode="auto">
          <a:xfrm>
            <a:off x="155575" y="-974725"/>
            <a:ext cx="762000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6548" y="4873240"/>
            <a:ext cx="5248436" cy="139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31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Tesco PLC is a UK based retailer. </a:t>
            </a:r>
          </a:p>
          <a:p>
            <a:pPr>
              <a:lnSpc>
                <a:spcPct val="150000"/>
              </a:lnSpc>
            </a:pPr>
            <a:r>
              <a:rPr lang="en-US" dirty="0"/>
              <a:t>Continuously in the phase of expansion since 1990s (Tesco, 2019).</a:t>
            </a:r>
          </a:p>
          <a:p>
            <a:pPr>
              <a:lnSpc>
                <a:spcPct val="150000"/>
              </a:lnSpc>
            </a:pPr>
            <a:r>
              <a:rPr lang="en-US" dirty="0"/>
              <a:t>Currently, it has retail operations in 11 countries (Tesco, 2019).</a:t>
            </a:r>
          </a:p>
          <a:p>
            <a:pPr>
              <a:lnSpc>
                <a:spcPct val="150000"/>
              </a:lnSpc>
            </a:pPr>
            <a:r>
              <a:rPr lang="en-US" dirty="0"/>
              <a:t>Sells diversified products including clothing, books, mobile phones, etc.</a:t>
            </a:r>
          </a:p>
          <a:p>
            <a:pPr>
              <a:lnSpc>
                <a:spcPct val="150000"/>
              </a:lnSpc>
            </a:pPr>
            <a:r>
              <a:rPr lang="en-US" dirty="0"/>
              <a:t>Tesco is listed on London Stock Exchange.</a:t>
            </a:r>
          </a:p>
          <a:p>
            <a:pPr>
              <a:lnSpc>
                <a:spcPct val="150000"/>
              </a:lnSpc>
            </a:pPr>
            <a:r>
              <a:rPr lang="en-US" dirty="0"/>
              <a:t>One of the 100 constituents in FTSE-100 index (Tesco, 2019).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022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Tesco PLC has decided to enter one of the developing economies i.e. Pakistan.</a:t>
            </a:r>
          </a:p>
          <a:p>
            <a:pPr>
              <a:lnSpc>
                <a:spcPct val="150000"/>
              </a:lnSpc>
            </a:pPr>
            <a:r>
              <a:rPr lang="en-US" dirty="0"/>
              <a:t>The country’s retail sector especially supermarkets are growing.</a:t>
            </a:r>
          </a:p>
          <a:p>
            <a:pPr>
              <a:lnSpc>
                <a:spcPct val="150000"/>
              </a:lnSpc>
            </a:pPr>
            <a:r>
              <a:rPr lang="en-US" dirty="0"/>
              <a:t>However, the country risk is also high.</a:t>
            </a:r>
          </a:p>
          <a:p>
            <a:pPr>
              <a:lnSpc>
                <a:spcPct val="150000"/>
              </a:lnSpc>
            </a:pPr>
            <a:r>
              <a:rPr lang="en-US" dirty="0"/>
              <a:t>The key focus of this presentation is to analyze the potential benefits and risks of Pakistani market in view of Tesco.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711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Opportunities 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1) Growing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67990"/>
            <a:ext cx="9872871" cy="4038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Pakistan’s retail sector is growing instantaneously at almost 15% per annum (Statista, 2018).</a:t>
            </a:r>
          </a:p>
          <a:p>
            <a:pPr>
              <a:lnSpc>
                <a:spcPct val="150000"/>
              </a:lnSpc>
            </a:pPr>
            <a:r>
              <a:rPr lang="en-US" dirty="0"/>
              <a:t>Major portion of growth relates to supermarkets.</a:t>
            </a:r>
          </a:p>
          <a:p>
            <a:pPr>
              <a:lnSpc>
                <a:spcPct val="150000"/>
              </a:lnSpc>
            </a:pPr>
            <a:r>
              <a:rPr lang="en-US" dirty="0"/>
              <a:t>Retail sector is growing leading to growth of multiple sectors i.e. clothing, groceries and numerous others. </a:t>
            </a:r>
          </a:p>
          <a:p>
            <a:pPr>
              <a:lnSpc>
                <a:spcPct val="150000"/>
              </a:lnSpc>
            </a:pPr>
            <a:r>
              <a:rPr lang="en-US" dirty="0"/>
              <a:t>Therefore, retailers such as Tesco PLC can benefit from this growing market.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57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Opportunities 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2) Cheap Labor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62447"/>
            <a:ext cx="9872871" cy="4038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Pakistan’s labor is available to work at a reasonable wage.</a:t>
            </a:r>
          </a:p>
          <a:p>
            <a:pPr>
              <a:lnSpc>
                <a:spcPct val="150000"/>
              </a:lnSpc>
            </a:pPr>
            <a:r>
              <a:rPr lang="en-US" dirty="0"/>
              <a:t>Minimum wage rate in Pakistan is around $130 a month.</a:t>
            </a:r>
          </a:p>
          <a:p>
            <a:pPr>
              <a:lnSpc>
                <a:spcPct val="150000"/>
              </a:lnSpc>
            </a:pPr>
            <a:r>
              <a:rPr lang="en-US" dirty="0"/>
              <a:t>Unemployment rate in Pakistan is around 6% creating opportunities for new businesses (CEIC, 2018).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902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Opportunities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3) Medium Competition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95698"/>
            <a:ext cx="9872871" cy="40386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The industry is in its growth stage.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Small number of big retailers.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Few foreign retail chains are present, which include </a:t>
            </a:r>
            <a:r>
              <a:rPr lang="en-US" sz="2400" dirty="0" err="1"/>
              <a:t>Hyperstar</a:t>
            </a:r>
            <a:r>
              <a:rPr lang="en-US" sz="2400" dirty="0"/>
              <a:t>, Carrefour, and Chen One.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Low threat of new entrants.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Supply available at easy terms (</a:t>
            </a:r>
            <a:r>
              <a:rPr lang="en-GB" sz="2400" dirty="0"/>
              <a:t>Ali et al., 2017</a:t>
            </a:r>
            <a:r>
              <a:rPr lang="en-US" sz="2400" dirty="0"/>
              <a:t>). 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Overall, a low to medium competition can be drawn for retail industry.</a:t>
            </a: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726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Opportunities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4) Unavailability of Foreign Brands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67988"/>
            <a:ext cx="9872871" cy="43898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One of the common problem faced by Pakistani population.</a:t>
            </a:r>
          </a:p>
          <a:p>
            <a:pPr>
              <a:lnSpc>
                <a:spcPct val="150000"/>
              </a:lnSpc>
            </a:pPr>
            <a:r>
              <a:rPr lang="en-US" dirty="0"/>
              <a:t>The unavailability of foreign brands leads to online orders for those products.</a:t>
            </a:r>
          </a:p>
          <a:p>
            <a:pPr>
              <a:lnSpc>
                <a:spcPct val="150000"/>
              </a:lnSpc>
            </a:pPr>
            <a:r>
              <a:rPr lang="en-US" dirty="0"/>
              <a:t>Pakistani population intends to make physical purchases and finds online orders undesirable. </a:t>
            </a:r>
          </a:p>
          <a:p>
            <a:pPr>
              <a:lnSpc>
                <a:spcPct val="150000"/>
              </a:lnSpc>
            </a:pPr>
            <a:r>
              <a:rPr lang="en-US" dirty="0"/>
              <a:t>Therefore, the expansion of Tesco to Pakistan can lead to supply of those brands to the territory.</a:t>
            </a:r>
          </a:p>
          <a:p>
            <a:pPr>
              <a:lnSpc>
                <a:spcPct val="150000"/>
              </a:lnSpc>
            </a:pPr>
            <a:r>
              <a:rPr lang="en-US" dirty="0"/>
              <a:t>It highlights an immense opportunity for the Tesco to grow in Pakistan.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092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1) Regulatory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312323"/>
            <a:ext cx="9872871" cy="40386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Pakistan ranked 136 out of 190 for ease of doing business (Trading Economics, 2019). </a:t>
            </a:r>
          </a:p>
          <a:p>
            <a:pPr>
              <a:lnSpc>
                <a:spcPct val="150000"/>
              </a:lnSpc>
            </a:pPr>
            <a:r>
              <a:rPr lang="en-US" dirty="0"/>
              <a:t>Regulatory framework to promote international businesses in Pakistan is weak. </a:t>
            </a:r>
          </a:p>
          <a:p>
            <a:pPr>
              <a:lnSpc>
                <a:spcPct val="150000"/>
              </a:lnSpc>
            </a:pPr>
            <a:r>
              <a:rPr lang="en-US" dirty="0"/>
              <a:t>The framework is weak mainly due to in-competitive public sector and culture of bribery.</a:t>
            </a:r>
          </a:p>
          <a:p>
            <a:pPr>
              <a:lnSpc>
                <a:spcPct val="150000"/>
              </a:lnSpc>
            </a:pPr>
            <a:r>
              <a:rPr lang="en-US" dirty="0"/>
              <a:t>International businesses often struggle to gain momentum and generate profitability in Pakistan.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748" y="564611"/>
            <a:ext cx="2577274" cy="1288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762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2) Lack of Consumer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84614"/>
            <a:ext cx="9872871" cy="4038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Pakistan’s consumers are more prone towards regular grocery and clothing shops.</a:t>
            </a:r>
          </a:p>
          <a:p>
            <a:pPr>
              <a:lnSpc>
                <a:spcPct val="150000"/>
              </a:lnSpc>
            </a:pPr>
            <a:r>
              <a:rPr lang="en-US" dirty="0"/>
              <a:t>Lack of intent to go to supermarkets. </a:t>
            </a:r>
          </a:p>
          <a:p>
            <a:pPr>
              <a:lnSpc>
                <a:spcPct val="150000"/>
              </a:lnSpc>
            </a:pPr>
            <a:r>
              <a:rPr lang="en-US" dirty="0"/>
              <a:t>Majority of the population is based in rural areas.</a:t>
            </a:r>
          </a:p>
          <a:p>
            <a:pPr>
              <a:lnSpc>
                <a:spcPct val="150000"/>
              </a:lnSpc>
            </a:pPr>
            <a:r>
              <a:rPr lang="en-US" dirty="0"/>
              <a:t>The rural areas are not intended towards supermarkets in particulars.</a:t>
            </a:r>
          </a:p>
          <a:p>
            <a:pPr>
              <a:lnSpc>
                <a:spcPct val="150000"/>
              </a:lnSpc>
            </a:pPr>
            <a:r>
              <a:rPr lang="en-US" dirty="0"/>
              <a:t>The customer awareness relating to supermarkets in Pakistan is termed as poor. </a:t>
            </a:r>
          </a:p>
        </p:txBody>
      </p:sp>
    </p:spTree>
    <p:extLst>
      <p:ext uri="{BB962C8B-B14F-4D97-AF65-F5344CB8AC3E}">
        <p14:creationId xmlns:p14="http://schemas.microsoft.com/office/powerpoint/2010/main" val="100742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3) Cultural Differences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423160"/>
            <a:ext cx="9872871" cy="4038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The culture of Pakistan is different from countries, where Tesco is operating currently.</a:t>
            </a:r>
          </a:p>
          <a:p>
            <a:pPr>
              <a:lnSpc>
                <a:spcPct val="150000"/>
              </a:lnSpc>
            </a:pPr>
            <a:r>
              <a:rPr lang="en-US" dirty="0"/>
              <a:t>As compared to the parent country i.e. UK, the culture of Pakistan is absolutely different as suggested by </a:t>
            </a:r>
            <a:r>
              <a:rPr lang="en-US" dirty="0" err="1"/>
              <a:t>Hofstede’s</a:t>
            </a:r>
            <a:r>
              <a:rPr lang="en-US" dirty="0"/>
              <a:t> score for two countries.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7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3) Cultural Differences 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0969" y="2768957"/>
            <a:ext cx="6781515" cy="2734481"/>
          </a:xfrm>
        </p:spPr>
      </p:pic>
      <p:sp>
        <p:nvSpPr>
          <p:cNvPr id="9" name="TextBox 8"/>
          <p:cNvSpPr txBox="1"/>
          <p:nvPr/>
        </p:nvSpPr>
        <p:spPr>
          <a:xfrm>
            <a:off x="2886819" y="5503438"/>
            <a:ext cx="6053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(Source: </a:t>
            </a:r>
            <a:r>
              <a:rPr lang="en-US" dirty="0" err="1"/>
              <a:t>Hofstede</a:t>
            </a:r>
            <a:r>
              <a:rPr lang="en-US" dirty="0"/>
              <a:t> Insights, 2019).</a:t>
            </a:r>
          </a:p>
          <a:p>
            <a:r>
              <a:rPr lang="en-US" dirty="0"/>
              <a:t>Blue line indicates Pakistan’s score and purple line is for UK.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581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Challenges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4) Law &amp; Order Situation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362200"/>
            <a:ext cx="9872871" cy="4038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Law and order situation in Pakistan has been uncertain since early 21</a:t>
            </a:r>
            <a:r>
              <a:rPr lang="en-US" baseline="30000" dirty="0"/>
              <a:t>st</a:t>
            </a:r>
            <a:r>
              <a:rPr lang="en-US" dirty="0"/>
              <a:t> century.</a:t>
            </a:r>
          </a:p>
          <a:p>
            <a:pPr>
              <a:lnSpc>
                <a:spcPct val="150000"/>
              </a:lnSpc>
            </a:pPr>
            <a:r>
              <a:rPr lang="en-US" dirty="0"/>
              <a:t>Strikes, terrorist attacks and political uncertainty has peaked over the years. </a:t>
            </a:r>
          </a:p>
          <a:p>
            <a:pPr>
              <a:lnSpc>
                <a:spcPct val="150000"/>
              </a:lnSpc>
            </a:pPr>
            <a:r>
              <a:rPr lang="en-US" dirty="0"/>
              <a:t>It has implications for all the businesses.</a:t>
            </a:r>
          </a:p>
          <a:p>
            <a:pPr>
              <a:lnSpc>
                <a:spcPct val="150000"/>
              </a:lnSpc>
            </a:pPr>
            <a:r>
              <a:rPr lang="en-US" dirty="0"/>
              <a:t>Further analysis suggests that the situation has bettered in recent years.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6831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Pakistani market offers a mix of opportunities and challenges for Tesco.</a:t>
            </a:r>
          </a:p>
          <a:p>
            <a:pPr>
              <a:lnSpc>
                <a:spcPct val="150000"/>
              </a:lnSpc>
            </a:pPr>
            <a:r>
              <a:rPr lang="en-US" dirty="0"/>
              <a:t>Overall, it can be drawn that the market can be attractive if Tesco PLC’s strategies are effective and can counter external threats. </a:t>
            </a:r>
          </a:p>
          <a:p>
            <a:pPr>
              <a:lnSpc>
                <a:spcPct val="150000"/>
              </a:lnSpc>
            </a:pPr>
            <a:r>
              <a:rPr lang="en-US" dirty="0"/>
              <a:t>Therefore, Tesco PLC is recommended to expand to Pakistan.</a:t>
            </a:r>
          </a:p>
          <a:p>
            <a:pPr>
              <a:lnSpc>
                <a:spcPct val="150000"/>
              </a:lnSpc>
            </a:pPr>
            <a:r>
              <a:rPr lang="en-US" dirty="0"/>
              <a:t>Key rationale is the less tapped retail market in Pakistan. </a:t>
            </a:r>
          </a:p>
        </p:txBody>
      </p:sp>
    </p:spTree>
    <p:extLst>
      <p:ext uri="{BB962C8B-B14F-4D97-AF65-F5344CB8AC3E}">
        <p14:creationId xmlns:p14="http://schemas.microsoft.com/office/powerpoint/2010/main" val="1148516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7582" y="1774768"/>
            <a:ext cx="9872871" cy="427689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CA" dirty="0"/>
              <a:t>Ali, S., Mariam, S., Ahmed, M., Khan, M., Shah, N. and Rafiq, S. (2017). Models for Online Grocery Shopping – A Study of Pakistani Online Market. </a:t>
            </a:r>
            <a:r>
              <a:rPr lang="en-CA" i="1" dirty="0"/>
              <a:t>Journal of Internet and e-business Studies</a:t>
            </a:r>
            <a:r>
              <a:rPr lang="en-CA" dirty="0"/>
              <a:t>, pp.1-15.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CA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CEIC. (2018). </a:t>
            </a:r>
            <a:r>
              <a:rPr lang="en-US" i="1" dirty="0"/>
              <a:t>Pakistan Unemployment Rate Data</a:t>
            </a:r>
            <a:r>
              <a:rPr lang="en-US" dirty="0"/>
              <a:t>. [online] Available at: </a:t>
            </a:r>
            <a:r>
              <a:rPr lang="en-GB" dirty="0"/>
              <a:t>https://www.ceicdata.com/en/indicator/pakistan/unemployment-rate </a:t>
            </a:r>
            <a:r>
              <a:rPr lang="en-US" dirty="0"/>
              <a:t>[Accessed 27 Feb. 2019].</a:t>
            </a:r>
          </a:p>
          <a:p>
            <a:pPr marL="4572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Hofstede Insights. (2019). </a:t>
            </a:r>
            <a:r>
              <a:rPr lang="en-US" i="1" dirty="0"/>
              <a:t>Country Comparison</a:t>
            </a:r>
            <a:r>
              <a:rPr lang="en-US" dirty="0"/>
              <a:t>. [online] Available at: https://www.hofstede-insights.com/country-comparison/pakistan,the-uk [Accessed 01 Mar. 2019].</a:t>
            </a:r>
          </a:p>
        </p:txBody>
      </p:sp>
    </p:spTree>
    <p:extLst>
      <p:ext uri="{BB962C8B-B14F-4D97-AF65-F5344CB8AC3E}">
        <p14:creationId xmlns:p14="http://schemas.microsoft.com/office/powerpoint/2010/main" val="3865827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Statista. (2018). </a:t>
            </a:r>
            <a:r>
              <a:rPr lang="en-US" i="1" dirty="0"/>
              <a:t>Net Retail Sales of Pakistan</a:t>
            </a:r>
            <a:r>
              <a:rPr lang="en-US" dirty="0"/>
              <a:t>. [online] Available at: </a:t>
            </a:r>
            <a:r>
              <a:rPr lang="en-GB" dirty="0"/>
              <a:t>https://www.statista.com/statistics/234906/total-of-retail-net-sales-in-pakistan </a:t>
            </a:r>
            <a:r>
              <a:rPr lang="en-US" dirty="0"/>
              <a:t>[Accessed 27 Feb. 2019].</a:t>
            </a:r>
          </a:p>
          <a:p>
            <a:r>
              <a:rPr lang="en-US" dirty="0"/>
              <a:t>Tesco. (2019). </a:t>
            </a:r>
            <a:r>
              <a:rPr lang="en-US" i="1" dirty="0"/>
              <a:t>About Us</a:t>
            </a:r>
            <a:r>
              <a:rPr lang="en-US" dirty="0"/>
              <a:t>. [online] Available at: https://www.tescoplc.com/about-us [Accessed 27 Feb. 2019].</a:t>
            </a:r>
          </a:p>
          <a:p>
            <a:r>
              <a:rPr lang="en-US" dirty="0"/>
              <a:t>Trading Economics. (2019). </a:t>
            </a:r>
            <a:r>
              <a:rPr lang="en-US" i="1" dirty="0"/>
              <a:t>Ease of Doing Business – Pakistan</a:t>
            </a:r>
            <a:r>
              <a:rPr lang="en-US" dirty="0"/>
              <a:t>. [online] Available at: https://tradingeconomics.com/pakistan/ease-of-doing-business [Accessed 28 Feb. 2019].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56565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asis" id="{5665723A-49BA-4B57-8411-A56F8F207965}" vid="{D9D01AC2-EE7D-4E49-99EE-8E62E4E7E8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384</TotalTime>
  <Words>848</Words>
  <Application>Microsoft Office PowerPoint</Application>
  <PresentationFormat>Custom</PresentationFormat>
  <Paragraphs>86</Paragraphs>
  <Slides>15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Basis</vt:lpstr>
      <vt:lpstr>Expanding TESCO to Pakistan</vt:lpstr>
      <vt:lpstr>Introduction to Company</vt:lpstr>
      <vt:lpstr>Scenario</vt:lpstr>
      <vt:lpstr>Opportunities   1) Growing Market</vt:lpstr>
      <vt:lpstr>Opportunities   2) Cheap Labor </vt:lpstr>
      <vt:lpstr>Opportunities  3) Medium Competition </vt:lpstr>
      <vt:lpstr>Opportunities  4) Unavailability of Foreign Brands</vt:lpstr>
      <vt:lpstr>Challenges  1) Regulatory Framework</vt:lpstr>
      <vt:lpstr>Challenges  2) Lack of Consumer Awareness</vt:lpstr>
      <vt:lpstr>Challenges  3) Cultural Differences</vt:lpstr>
      <vt:lpstr>Challenges  3) Cultural Differences </vt:lpstr>
      <vt:lpstr>Challenges  4) Law &amp; Order Situation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Expanding TESCO to Pakistan</dc:title>
  <dc:creator>Aqeel Shakir</dc:creator>
  <cp:lastModifiedBy>Shakir, Aqeel (Contractor)</cp:lastModifiedBy>
  <cp:revision>8</cp:revision>
  <dcterms:created xsi:type="dcterms:W3CDTF">2019-03-02T07:08:21Z</dcterms:created>
  <dcterms:modified xsi:type="dcterms:W3CDTF">2019-03-11T18:17:41Z</dcterms:modified>
</cp:coreProperties>
</file>