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3" r:id="rId8"/>
    <p:sldId id="270" r:id="rId9"/>
    <p:sldId id="271" r:id="rId10"/>
    <p:sldId id="263" r:id="rId11"/>
    <p:sldId id="264" r:id="rId12"/>
    <p:sldId id="265" r:id="rId13"/>
    <p:sldId id="267" r:id="rId14"/>
    <p:sldId id="266" r:id="rId15"/>
    <p:sldId id="268" r:id="rId16"/>
    <p:sldId id="274" r:id="rId17"/>
    <p:sldId id="275" r:id="rId18"/>
    <p:sldId id="269" r:id="rId19"/>
    <p:sldId id="27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Parallelisation techniques for simulation of tissue photonics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Tim Bashford</a:t>
            </a:r>
          </a:p>
        </p:txBody>
      </p:sp>
    </p:spTree>
    <p:extLst>
      <p:ext uri="{BB962C8B-B14F-4D97-AF65-F5344CB8AC3E}">
        <p14:creationId xmlns:p14="http://schemas.microsoft.com/office/powerpoint/2010/main" val="45455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Major change to the structure of consumer-grade CPUs in late ‘90s/early 2000s.</a:t>
            </a:r>
          </a:p>
          <a:p>
            <a:pPr lvl="1"/>
            <a:r>
              <a:rPr lang="en-GB" dirty="0"/>
              <a:t>Moore’s Law.</a:t>
            </a:r>
          </a:p>
          <a:p>
            <a:pPr lvl="1"/>
            <a:r>
              <a:rPr lang="en-GB" dirty="0"/>
              <a:t>Transistors no longer getting significantly smaller.</a:t>
            </a:r>
          </a:p>
          <a:p>
            <a:pPr lvl="1"/>
            <a:r>
              <a:rPr lang="en-GB" dirty="0"/>
              <a:t>CPUs generally not getting “faster”, only more parallel.</a:t>
            </a:r>
          </a:p>
          <a:p>
            <a:r>
              <a:rPr lang="en-GB" dirty="0"/>
              <a:t>Changes to how we write code.</a:t>
            </a:r>
          </a:p>
          <a:p>
            <a:pPr lvl="1"/>
            <a:r>
              <a:rPr lang="en-GB" dirty="0"/>
              <a:t>Parallel code adds a significant layer of abstraction.</a:t>
            </a:r>
          </a:p>
          <a:p>
            <a:pPr lvl="1"/>
            <a:r>
              <a:rPr lang="en-GB" dirty="0"/>
              <a:t>No longer sufficient to just write maths as code and wait for Moore’s law to catch up.</a:t>
            </a:r>
          </a:p>
        </p:txBody>
      </p:sp>
    </p:spTree>
    <p:extLst>
      <p:ext uri="{BB962C8B-B14F-4D97-AF65-F5344CB8AC3E}">
        <p14:creationId xmlns:p14="http://schemas.microsoft.com/office/powerpoint/2010/main" val="3970797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Multithreaded programming explained (with puppies)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0550" y="1919968"/>
            <a:ext cx="4839238" cy="4793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2595" y="1919968"/>
            <a:ext cx="4828172" cy="479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802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Now, more than ever, we need to be active participants in writing optimised code.</a:t>
            </a:r>
          </a:p>
          <a:p>
            <a:pPr lvl="1"/>
            <a:r>
              <a:rPr lang="en-GB" dirty="0"/>
              <a:t>Moore’s Law won’t catch up without parallelism.</a:t>
            </a:r>
          </a:p>
          <a:p>
            <a:pPr lvl="1"/>
            <a:r>
              <a:rPr lang="en-GB" dirty="0" err="1"/>
              <a:t>Unparallelisable</a:t>
            </a:r>
            <a:r>
              <a:rPr lang="en-GB" dirty="0"/>
              <a:t> problems might be entirely out of reach without other optimisations.</a:t>
            </a:r>
          </a:p>
          <a:p>
            <a:r>
              <a:rPr lang="en-GB" dirty="0"/>
              <a:t>This presentation will focus on tissue photonics problems, </a:t>
            </a:r>
            <a:r>
              <a:rPr lang="en-GB" dirty="0" smtClean="0"/>
              <a:t>and specifically </a:t>
            </a:r>
            <a:r>
              <a:rPr lang="en-GB" dirty="0"/>
              <a:t>their optimisation.</a:t>
            </a:r>
          </a:p>
        </p:txBody>
      </p:sp>
    </p:spTree>
    <p:extLst>
      <p:ext uri="{BB962C8B-B14F-4D97-AF65-F5344CB8AC3E}">
        <p14:creationId xmlns:p14="http://schemas.microsoft.com/office/powerpoint/2010/main" val="365159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Clinical agenda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Light-based therapies are increasingly popular, from cancer therapies to acne treatment.</a:t>
            </a:r>
          </a:p>
          <a:p>
            <a:pPr lvl="1"/>
            <a:r>
              <a:rPr lang="en-GB" dirty="0"/>
              <a:t>An imprecise science – many different factors to account for when irradiating skin.</a:t>
            </a:r>
          </a:p>
          <a:p>
            <a:pPr lvl="1"/>
            <a:r>
              <a:rPr lang="en-GB" dirty="0"/>
              <a:t>Too much energy results in a </a:t>
            </a:r>
            <a:r>
              <a:rPr lang="en-GB" dirty="0" smtClean="0"/>
              <a:t>(potentially severe) </a:t>
            </a:r>
            <a:r>
              <a:rPr lang="en-GB" dirty="0"/>
              <a:t>burn, too little is an ineffective treatment.</a:t>
            </a:r>
          </a:p>
          <a:p>
            <a:r>
              <a:rPr lang="en-GB" dirty="0"/>
              <a:t>There is a clinical desire to be able to simulate the result of these therapies before “hitting the button”.</a:t>
            </a:r>
          </a:p>
          <a:p>
            <a:pPr lvl="1"/>
            <a:r>
              <a:rPr lang="en-GB" dirty="0"/>
              <a:t>Must be able to simulate quickly enough for realistic clinical treatment</a:t>
            </a:r>
            <a:r>
              <a:rPr lang="en-GB" dirty="0" smtClean="0"/>
              <a:t>.  5-10 minutes established as a “reasonable” time.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519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Computational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Only recently have CPUs become sufficiently fast to move into 3D.</a:t>
            </a:r>
          </a:p>
          <a:p>
            <a:r>
              <a:rPr lang="en-GB" dirty="0"/>
              <a:t>Computational models within the research group solve for steady state radiative transport, then add a time-dependent thermal term.</a:t>
            </a:r>
          </a:p>
          <a:p>
            <a:r>
              <a:rPr lang="en-GB" dirty="0"/>
              <a:t>We have two radiative solvers:</a:t>
            </a:r>
          </a:p>
          <a:p>
            <a:pPr lvl="1"/>
            <a:r>
              <a:rPr lang="en-GB" dirty="0"/>
              <a:t>3D Monte Carlo model – written by me.</a:t>
            </a:r>
          </a:p>
          <a:p>
            <a:pPr lvl="1"/>
            <a:r>
              <a:rPr lang="en-GB" dirty="0"/>
              <a:t>Dual Reciprocity Boundary Element Method – written by </a:t>
            </a:r>
            <a:r>
              <a:rPr lang="en-GB" dirty="0" smtClean="0"/>
              <a:t>Dr </a:t>
            </a:r>
            <a:r>
              <a:rPr lang="en-GB" dirty="0"/>
              <a:t>Ala Al-Hussany</a:t>
            </a:r>
          </a:p>
          <a:p>
            <a:r>
              <a:rPr lang="en-GB" dirty="0"/>
              <a:t>And one thermal solver:</a:t>
            </a:r>
          </a:p>
          <a:p>
            <a:pPr lvl="1"/>
            <a:r>
              <a:rPr lang="en-GB" dirty="0"/>
              <a:t>Transient Thermal Boundary Element Method – written by </a:t>
            </a:r>
            <a:r>
              <a:rPr lang="en-GB" dirty="0" smtClean="0"/>
              <a:t>Dr </a:t>
            </a:r>
            <a:r>
              <a:rPr lang="en-GB" dirty="0"/>
              <a:t>Arnaud Marotin</a:t>
            </a:r>
            <a:r>
              <a:rPr lang="en-GB" dirty="0" smtClean="0"/>
              <a:t>.</a:t>
            </a:r>
          </a:p>
          <a:p>
            <a:r>
              <a:rPr lang="en-GB" dirty="0" smtClean="0"/>
              <a:t>Much of the work done is in the context of laser hair </a:t>
            </a:r>
            <a:r>
              <a:rPr lang="en-GB" dirty="0" err="1" smtClean="0"/>
              <a:t>depolation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151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Simulation output (results?)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8196" y="1898090"/>
            <a:ext cx="9375608" cy="4959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93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results generated by these models are extremely good – qualitatively and quantitatively.</a:t>
            </a:r>
          </a:p>
          <a:p>
            <a:pPr lvl="1"/>
            <a:r>
              <a:rPr lang="en-GB" dirty="0"/>
              <a:t>Not what this presentation’s about.</a:t>
            </a:r>
          </a:p>
          <a:p>
            <a:r>
              <a:rPr lang="en-GB" dirty="0"/>
              <a:t>These models are slow.  The DRBEM, in its original state took 71 days to complete, the Monte Carlo 60 days, TTBEM 6 days.</a:t>
            </a:r>
          </a:p>
          <a:p>
            <a:pPr lvl="1"/>
            <a:r>
              <a:rPr lang="en-GB" dirty="0"/>
              <a:t>Time requirement not viable for research, let alone clinical work.  The clinical threshold for a simulation is ~10 minutes.</a:t>
            </a:r>
          </a:p>
          <a:p>
            <a:pPr lvl="1"/>
            <a:r>
              <a:rPr lang="en-GB" dirty="0"/>
              <a:t>Required a fundamental re-assessment of how each model operates.</a:t>
            </a:r>
          </a:p>
          <a:p>
            <a:r>
              <a:rPr lang="en-GB" dirty="0"/>
              <a:t>Parallelise, optimise.</a:t>
            </a:r>
          </a:p>
          <a:p>
            <a:pPr lvl="1"/>
            <a:r>
              <a:rPr lang="en-GB" dirty="0"/>
              <a:t>Take a step back from the maths, focus on the computer science.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362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Solutions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Parallelism firstly achieves a near-linear improvement in time taken.  </a:t>
            </a:r>
          </a:p>
          <a:p>
            <a:pPr lvl="1"/>
            <a:r>
              <a:rPr lang="en-GB" dirty="0"/>
              <a:t>By running the DRBEM (71 days) on a machine with 16 cores, we achieve a time of </a:t>
            </a:r>
            <a:r>
              <a:rPr lang="en-GB" dirty="0" smtClean="0"/>
              <a:t>~4.5 </a:t>
            </a:r>
            <a:r>
              <a:rPr lang="en-GB" dirty="0"/>
              <a:t>days – far better, still a long way from 10 minutes.</a:t>
            </a:r>
          </a:p>
          <a:p>
            <a:pPr lvl="1"/>
            <a:r>
              <a:rPr lang="en-GB" dirty="0"/>
              <a:t>Optimisation work needed.  Investigate where the code is slow, and consider resolutions.</a:t>
            </a:r>
          </a:p>
          <a:p>
            <a:r>
              <a:rPr lang="en-GB" dirty="0"/>
              <a:t>Some optimisations are obvious.  Replaced a non-parallelisable Gauss-Jordan matrix inversion routine with a parallelisable LU decomposition routine.</a:t>
            </a:r>
          </a:p>
          <a:p>
            <a:r>
              <a:rPr lang="en-GB" dirty="0"/>
              <a:t>Some are less so.  Micro-optimisations are a much-maligned approach to achieving performance improvements in regularly repeated code.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5670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Code example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4355" y="1887523"/>
            <a:ext cx="557632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8000"/>
                </a:solidFill>
                <a:latin typeface="F146"/>
              </a:rPr>
              <a:t>for</a:t>
            </a:r>
            <a:r>
              <a:rPr lang="en-GB" dirty="0">
                <a:solidFill>
                  <a:srgbClr val="666666"/>
                </a:solidFill>
                <a:latin typeface="F146"/>
              </a:rPr>
              <a:t>(</a:t>
            </a:r>
            <a:r>
              <a:rPr lang="en-GB" dirty="0" err="1">
                <a:solidFill>
                  <a:srgbClr val="B10040"/>
                </a:solidFill>
                <a:latin typeface="F146"/>
              </a:rPr>
              <a:t>int</a:t>
            </a:r>
            <a:r>
              <a:rPr lang="en-GB" dirty="0">
                <a:solidFill>
                  <a:srgbClr val="B10040"/>
                </a:solidFill>
                <a:latin typeface="F146"/>
              </a:rPr>
              <a:t> </a:t>
            </a:r>
            <a:r>
              <a:rPr lang="en-GB" dirty="0">
                <a:solidFill>
                  <a:srgbClr val="000000"/>
                </a:solidFill>
                <a:latin typeface="F146"/>
              </a:rPr>
              <a:t>L</a:t>
            </a:r>
            <a:r>
              <a:rPr lang="en-GB" dirty="0">
                <a:solidFill>
                  <a:srgbClr val="666666"/>
                </a:solidFill>
                <a:latin typeface="F146"/>
              </a:rPr>
              <a:t>=0;</a:t>
            </a:r>
            <a:r>
              <a:rPr lang="en-GB" dirty="0">
                <a:solidFill>
                  <a:srgbClr val="000000"/>
                </a:solidFill>
                <a:latin typeface="F146"/>
              </a:rPr>
              <a:t>L</a:t>
            </a:r>
            <a:r>
              <a:rPr lang="en-GB" dirty="0">
                <a:solidFill>
                  <a:srgbClr val="666666"/>
                </a:solidFill>
                <a:latin typeface="F146"/>
              </a:rPr>
              <a:t>&lt;</a:t>
            </a:r>
            <a:r>
              <a:rPr lang="en-GB" dirty="0">
                <a:solidFill>
                  <a:srgbClr val="000000"/>
                </a:solidFill>
                <a:latin typeface="F146"/>
              </a:rPr>
              <a:t>MTOT</a:t>
            </a:r>
            <a:r>
              <a:rPr lang="en-GB" dirty="0">
                <a:solidFill>
                  <a:srgbClr val="666666"/>
                </a:solidFill>
                <a:latin typeface="F146"/>
              </a:rPr>
              <a:t>;</a:t>
            </a:r>
            <a:r>
              <a:rPr lang="en-GB" dirty="0">
                <a:solidFill>
                  <a:srgbClr val="000000"/>
                </a:solidFill>
                <a:latin typeface="F146"/>
              </a:rPr>
              <a:t>L</a:t>
            </a:r>
            <a:r>
              <a:rPr lang="en-GB" dirty="0">
                <a:solidFill>
                  <a:srgbClr val="666666"/>
                </a:solidFill>
                <a:latin typeface="F146"/>
              </a:rPr>
              <a:t>++)</a:t>
            </a:r>
          </a:p>
          <a:p>
            <a:r>
              <a:rPr lang="en-GB" dirty="0">
                <a:solidFill>
                  <a:srgbClr val="666666"/>
                </a:solidFill>
                <a:latin typeface="F146"/>
              </a:rPr>
              <a:t>{</a:t>
            </a:r>
          </a:p>
          <a:p>
            <a:r>
              <a:rPr lang="en-GB" dirty="0">
                <a:solidFill>
                  <a:srgbClr val="008000"/>
                </a:solidFill>
                <a:latin typeface="F146"/>
              </a:rPr>
              <a:t>	for</a:t>
            </a:r>
            <a:r>
              <a:rPr lang="en-GB" dirty="0">
                <a:solidFill>
                  <a:srgbClr val="666666"/>
                </a:solidFill>
                <a:latin typeface="F146"/>
              </a:rPr>
              <a:t>(</a:t>
            </a:r>
            <a:r>
              <a:rPr lang="en-GB" dirty="0" err="1">
                <a:solidFill>
                  <a:srgbClr val="B10040"/>
                </a:solidFill>
                <a:latin typeface="F146"/>
              </a:rPr>
              <a:t>int</a:t>
            </a:r>
            <a:r>
              <a:rPr lang="en-GB" dirty="0">
                <a:solidFill>
                  <a:srgbClr val="B10040"/>
                </a:solidFill>
                <a:latin typeface="F146"/>
              </a:rPr>
              <a:t> </a:t>
            </a:r>
            <a:r>
              <a:rPr lang="en-GB" dirty="0">
                <a:solidFill>
                  <a:srgbClr val="000000"/>
                </a:solidFill>
                <a:latin typeface="F146"/>
              </a:rPr>
              <a:t>I</a:t>
            </a:r>
            <a:r>
              <a:rPr lang="en-GB" dirty="0">
                <a:solidFill>
                  <a:srgbClr val="666666"/>
                </a:solidFill>
                <a:latin typeface="F146"/>
              </a:rPr>
              <a:t>=0;</a:t>
            </a:r>
            <a:r>
              <a:rPr lang="en-GB" dirty="0">
                <a:solidFill>
                  <a:srgbClr val="000000"/>
                </a:solidFill>
                <a:latin typeface="F146"/>
              </a:rPr>
              <a:t>I</a:t>
            </a:r>
            <a:r>
              <a:rPr lang="en-GB" dirty="0">
                <a:solidFill>
                  <a:srgbClr val="666666"/>
                </a:solidFill>
                <a:latin typeface="F146"/>
              </a:rPr>
              <a:t>&lt;</a:t>
            </a:r>
            <a:r>
              <a:rPr lang="en-GB" dirty="0">
                <a:solidFill>
                  <a:srgbClr val="000000"/>
                </a:solidFill>
                <a:latin typeface="F146"/>
              </a:rPr>
              <a:t>MTOT</a:t>
            </a:r>
            <a:r>
              <a:rPr lang="en-GB" dirty="0">
                <a:solidFill>
                  <a:srgbClr val="666666"/>
                </a:solidFill>
                <a:latin typeface="F146"/>
              </a:rPr>
              <a:t>;</a:t>
            </a:r>
            <a:r>
              <a:rPr lang="en-GB" dirty="0">
                <a:solidFill>
                  <a:srgbClr val="000000"/>
                </a:solidFill>
                <a:latin typeface="F146"/>
              </a:rPr>
              <a:t>I</a:t>
            </a:r>
            <a:r>
              <a:rPr lang="en-GB" dirty="0">
                <a:solidFill>
                  <a:srgbClr val="666666"/>
                </a:solidFill>
                <a:latin typeface="F146"/>
              </a:rPr>
              <a:t>++)</a:t>
            </a:r>
          </a:p>
          <a:p>
            <a:r>
              <a:rPr lang="en-GB" dirty="0">
                <a:solidFill>
                  <a:srgbClr val="666666"/>
                </a:solidFill>
                <a:latin typeface="F146"/>
              </a:rPr>
              <a:t>	{</a:t>
            </a:r>
          </a:p>
          <a:p>
            <a:r>
              <a:rPr lang="en-GB" dirty="0">
                <a:solidFill>
                  <a:srgbClr val="B10040"/>
                </a:solidFill>
                <a:latin typeface="F146"/>
              </a:rPr>
              <a:t>		</a:t>
            </a:r>
            <a:r>
              <a:rPr lang="en-GB" dirty="0" err="1">
                <a:solidFill>
                  <a:srgbClr val="B10040"/>
                </a:solidFill>
                <a:latin typeface="F146"/>
              </a:rPr>
              <a:t>int</a:t>
            </a:r>
            <a:r>
              <a:rPr lang="en-GB" dirty="0">
                <a:solidFill>
                  <a:srgbClr val="B10040"/>
                </a:solidFill>
                <a:latin typeface="F146"/>
              </a:rPr>
              <a:t> </a:t>
            </a:r>
            <a:r>
              <a:rPr lang="en-GB" dirty="0">
                <a:solidFill>
                  <a:srgbClr val="000000"/>
                </a:solidFill>
                <a:latin typeface="F146"/>
              </a:rPr>
              <a:t>b</a:t>
            </a:r>
            <a:r>
              <a:rPr lang="en-GB" dirty="0">
                <a:solidFill>
                  <a:srgbClr val="666666"/>
                </a:solidFill>
                <a:latin typeface="F146"/>
              </a:rPr>
              <a:t>=</a:t>
            </a:r>
            <a:r>
              <a:rPr lang="en-GB" dirty="0">
                <a:solidFill>
                  <a:srgbClr val="000000"/>
                </a:solidFill>
                <a:latin typeface="F146"/>
              </a:rPr>
              <a:t>L</a:t>
            </a:r>
            <a:r>
              <a:rPr lang="en-GB" dirty="0">
                <a:solidFill>
                  <a:srgbClr val="666666"/>
                </a:solidFill>
                <a:latin typeface="F146"/>
              </a:rPr>
              <a:t>*</a:t>
            </a:r>
            <a:r>
              <a:rPr lang="en-GB" dirty="0">
                <a:solidFill>
                  <a:srgbClr val="000000"/>
                </a:solidFill>
                <a:latin typeface="F146"/>
              </a:rPr>
              <a:t>MTOT</a:t>
            </a:r>
            <a:r>
              <a:rPr lang="en-GB" dirty="0">
                <a:solidFill>
                  <a:srgbClr val="666666"/>
                </a:solidFill>
                <a:latin typeface="F146"/>
              </a:rPr>
              <a:t>+</a:t>
            </a:r>
            <a:r>
              <a:rPr lang="en-GB" dirty="0">
                <a:solidFill>
                  <a:srgbClr val="000000"/>
                </a:solidFill>
                <a:latin typeface="F146"/>
              </a:rPr>
              <a:t>I</a:t>
            </a:r>
            <a:r>
              <a:rPr lang="en-GB" dirty="0">
                <a:solidFill>
                  <a:srgbClr val="666666"/>
                </a:solidFill>
                <a:latin typeface="F146"/>
              </a:rPr>
              <a:t>;</a:t>
            </a:r>
          </a:p>
          <a:p>
            <a:r>
              <a:rPr lang="en-GB" dirty="0">
                <a:solidFill>
                  <a:srgbClr val="000000"/>
                </a:solidFill>
                <a:latin typeface="F146"/>
              </a:rPr>
              <a:t>		</a:t>
            </a:r>
            <a:r>
              <a:rPr lang="en-GB" dirty="0" err="1">
                <a:solidFill>
                  <a:srgbClr val="000000"/>
                </a:solidFill>
                <a:latin typeface="F146"/>
              </a:rPr>
              <a:t>FDash</a:t>
            </a:r>
            <a:r>
              <a:rPr lang="en-GB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dirty="0">
                <a:solidFill>
                  <a:srgbClr val="000000"/>
                </a:solidFill>
                <a:latin typeface="F146"/>
              </a:rPr>
              <a:t>b</a:t>
            </a:r>
            <a:r>
              <a:rPr lang="en-GB" dirty="0">
                <a:solidFill>
                  <a:srgbClr val="666666"/>
                </a:solidFill>
                <a:latin typeface="F146"/>
              </a:rPr>
              <a:t>]=0.0;</a:t>
            </a:r>
          </a:p>
          <a:p>
            <a:r>
              <a:rPr lang="en-GB" dirty="0">
                <a:solidFill>
                  <a:srgbClr val="000000"/>
                </a:solidFill>
                <a:latin typeface="F146"/>
              </a:rPr>
              <a:t>		HUGQF</a:t>
            </a:r>
            <a:r>
              <a:rPr lang="en-GB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dirty="0">
                <a:solidFill>
                  <a:srgbClr val="000000"/>
                </a:solidFill>
                <a:latin typeface="F146"/>
              </a:rPr>
              <a:t>b</a:t>
            </a:r>
            <a:r>
              <a:rPr lang="en-GB" dirty="0">
                <a:solidFill>
                  <a:srgbClr val="666666"/>
                </a:solidFill>
                <a:latin typeface="F146"/>
              </a:rPr>
              <a:t>]=0.0;</a:t>
            </a:r>
          </a:p>
          <a:p>
            <a:r>
              <a:rPr lang="en-GB" dirty="0">
                <a:solidFill>
                  <a:srgbClr val="008000"/>
                </a:solidFill>
                <a:latin typeface="F146"/>
              </a:rPr>
              <a:t>		for</a:t>
            </a:r>
            <a:r>
              <a:rPr lang="en-GB" dirty="0">
                <a:solidFill>
                  <a:srgbClr val="666666"/>
                </a:solidFill>
                <a:latin typeface="F146"/>
              </a:rPr>
              <a:t>(</a:t>
            </a:r>
            <a:r>
              <a:rPr lang="en-GB" dirty="0" err="1">
                <a:solidFill>
                  <a:srgbClr val="B10040"/>
                </a:solidFill>
                <a:latin typeface="F146"/>
              </a:rPr>
              <a:t>int</a:t>
            </a:r>
            <a:r>
              <a:rPr lang="en-GB" dirty="0">
                <a:solidFill>
                  <a:srgbClr val="B10040"/>
                </a:solidFill>
                <a:latin typeface="F146"/>
              </a:rPr>
              <a:t> </a:t>
            </a:r>
            <a:r>
              <a:rPr lang="en-GB" dirty="0">
                <a:solidFill>
                  <a:srgbClr val="000000"/>
                </a:solidFill>
                <a:latin typeface="F146"/>
              </a:rPr>
              <a:t>J</a:t>
            </a:r>
            <a:r>
              <a:rPr lang="en-GB" dirty="0">
                <a:solidFill>
                  <a:srgbClr val="666666"/>
                </a:solidFill>
                <a:latin typeface="F146"/>
              </a:rPr>
              <a:t>=0;</a:t>
            </a:r>
            <a:r>
              <a:rPr lang="en-GB" dirty="0">
                <a:solidFill>
                  <a:srgbClr val="000000"/>
                </a:solidFill>
                <a:latin typeface="F146"/>
              </a:rPr>
              <a:t>J</a:t>
            </a:r>
            <a:r>
              <a:rPr lang="en-GB" dirty="0">
                <a:solidFill>
                  <a:srgbClr val="666666"/>
                </a:solidFill>
                <a:latin typeface="F146"/>
              </a:rPr>
              <a:t>&lt;</a:t>
            </a:r>
            <a:r>
              <a:rPr lang="en-GB" dirty="0">
                <a:solidFill>
                  <a:srgbClr val="000000"/>
                </a:solidFill>
                <a:latin typeface="F146"/>
              </a:rPr>
              <a:t>MTOT</a:t>
            </a:r>
            <a:r>
              <a:rPr lang="en-GB" dirty="0">
                <a:solidFill>
                  <a:srgbClr val="666666"/>
                </a:solidFill>
                <a:latin typeface="F146"/>
              </a:rPr>
              <a:t>;</a:t>
            </a:r>
            <a:r>
              <a:rPr lang="en-GB" dirty="0">
                <a:solidFill>
                  <a:srgbClr val="000000"/>
                </a:solidFill>
                <a:latin typeface="F146"/>
              </a:rPr>
              <a:t>J</a:t>
            </a:r>
            <a:r>
              <a:rPr lang="en-GB" dirty="0">
                <a:solidFill>
                  <a:srgbClr val="666666"/>
                </a:solidFill>
                <a:latin typeface="F146"/>
              </a:rPr>
              <a:t>++)</a:t>
            </a:r>
          </a:p>
          <a:p>
            <a:r>
              <a:rPr lang="en-GB" dirty="0">
                <a:solidFill>
                  <a:srgbClr val="666666"/>
                </a:solidFill>
                <a:latin typeface="F146"/>
              </a:rPr>
              <a:t>		{</a:t>
            </a:r>
          </a:p>
          <a:p>
            <a:r>
              <a:rPr lang="en-GB" dirty="0">
                <a:solidFill>
                  <a:srgbClr val="B10040"/>
                </a:solidFill>
                <a:latin typeface="F146"/>
              </a:rPr>
              <a:t>			</a:t>
            </a:r>
            <a:r>
              <a:rPr lang="en-GB" dirty="0" err="1">
                <a:solidFill>
                  <a:srgbClr val="B10040"/>
                </a:solidFill>
                <a:latin typeface="F146"/>
              </a:rPr>
              <a:t>int</a:t>
            </a:r>
            <a:r>
              <a:rPr lang="en-GB" dirty="0">
                <a:solidFill>
                  <a:srgbClr val="B10040"/>
                </a:solidFill>
                <a:latin typeface="F146"/>
              </a:rPr>
              <a:t> </a:t>
            </a:r>
            <a:r>
              <a:rPr lang="en-GB" dirty="0">
                <a:solidFill>
                  <a:srgbClr val="000000"/>
                </a:solidFill>
                <a:latin typeface="F146"/>
              </a:rPr>
              <a:t>k1</a:t>
            </a:r>
            <a:r>
              <a:rPr lang="en-GB" dirty="0">
                <a:solidFill>
                  <a:srgbClr val="666666"/>
                </a:solidFill>
                <a:latin typeface="F146"/>
              </a:rPr>
              <a:t>=</a:t>
            </a:r>
            <a:r>
              <a:rPr lang="en-GB" dirty="0">
                <a:solidFill>
                  <a:srgbClr val="000000"/>
                </a:solidFill>
                <a:latin typeface="F146"/>
              </a:rPr>
              <a:t>L</a:t>
            </a:r>
            <a:r>
              <a:rPr lang="en-GB" dirty="0">
                <a:solidFill>
                  <a:srgbClr val="666666"/>
                </a:solidFill>
                <a:latin typeface="F146"/>
              </a:rPr>
              <a:t>*</a:t>
            </a:r>
            <a:r>
              <a:rPr lang="en-GB" dirty="0">
                <a:solidFill>
                  <a:srgbClr val="000000"/>
                </a:solidFill>
                <a:latin typeface="F146"/>
              </a:rPr>
              <a:t>MTOT</a:t>
            </a:r>
            <a:r>
              <a:rPr lang="en-GB" dirty="0">
                <a:solidFill>
                  <a:srgbClr val="666666"/>
                </a:solidFill>
                <a:latin typeface="F146"/>
              </a:rPr>
              <a:t>+</a:t>
            </a:r>
            <a:r>
              <a:rPr lang="en-GB" dirty="0">
                <a:solidFill>
                  <a:srgbClr val="000000"/>
                </a:solidFill>
                <a:latin typeface="F146"/>
              </a:rPr>
              <a:t>J</a:t>
            </a:r>
            <a:r>
              <a:rPr lang="en-GB" dirty="0">
                <a:solidFill>
                  <a:srgbClr val="666666"/>
                </a:solidFill>
                <a:latin typeface="F146"/>
              </a:rPr>
              <a:t>;</a:t>
            </a:r>
          </a:p>
          <a:p>
            <a:r>
              <a:rPr lang="en-GB" dirty="0">
                <a:solidFill>
                  <a:srgbClr val="B10040"/>
                </a:solidFill>
                <a:latin typeface="F146"/>
              </a:rPr>
              <a:t>			</a:t>
            </a:r>
            <a:r>
              <a:rPr lang="en-GB" dirty="0" err="1">
                <a:solidFill>
                  <a:srgbClr val="B10040"/>
                </a:solidFill>
                <a:latin typeface="F146"/>
              </a:rPr>
              <a:t>int</a:t>
            </a:r>
            <a:r>
              <a:rPr lang="en-GB" dirty="0">
                <a:solidFill>
                  <a:srgbClr val="B10040"/>
                </a:solidFill>
                <a:latin typeface="F146"/>
              </a:rPr>
              <a:t> </a:t>
            </a:r>
            <a:r>
              <a:rPr lang="en-GB" dirty="0">
                <a:solidFill>
                  <a:srgbClr val="000000"/>
                </a:solidFill>
                <a:latin typeface="F146"/>
              </a:rPr>
              <a:t>k2</a:t>
            </a:r>
            <a:r>
              <a:rPr lang="en-GB" dirty="0">
                <a:solidFill>
                  <a:srgbClr val="666666"/>
                </a:solidFill>
                <a:latin typeface="F146"/>
              </a:rPr>
              <a:t>=</a:t>
            </a:r>
            <a:r>
              <a:rPr lang="en-GB" dirty="0">
                <a:solidFill>
                  <a:srgbClr val="000000"/>
                </a:solidFill>
                <a:latin typeface="F146"/>
              </a:rPr>
              <a:t>I</a:t>
            </a:r>
            <a:r>
              <a:rPr lang="en-GB" dirty="0">
                <a:solidFill>
                  <a:srgbClr val="666666"/>
                </a:solidFill>
                <a:latin typeface="F146"/>
              </a:rPr>
              <a:t>+</a:t>
            </a:r>
            <a:r>
              <a:rPr lang="en-GB" dirty="0">
                <a:solidFill>
                  <a:srgbClr val="000000"/>
                </a:solidFill>
                <a:latin typeface="F146"/>
              </a:rPr>
              <a:t>J</a:t>
            </a:r>
            <a:r>
              <a:rPr lang="en-GB" dirty="0">
                <a:solidFill>
                  <a:srgbClr val="666666"/>
                </a:solidFill>
                <a:latin typeface="F146"/>
              </a:rPr>
              <a:t>*</a:t>
            </a:r>
            <a:r>
              <a:rPr lang="en-GB" dirty="0">
                <a:solidFill>
                  <a:srgbClr val="000000"/>
                </a:solidFill>
                <a:latin typeface="F146"/>
              </a:rPr>
              <a:t>MTOT</a:t>
            </a:r>
            <a:r>
              <a:rPr lang="en-GB" dirty="0">
                <a:solidFill>
                  <a:srgbClr val="666666"/>
                </a:solidFill>
                <a:latin typeface="F146"/>
              </a:rPr>
              <a:t>;</a:t>
            </a:r>
          </a:p>
          <a:p>
            <a:r>
              <a:rPr lang="en-GB" dirty="0">
                <a:solidFill>
                  <a:srgbClr val="000000"/>
                </a:solidFill>
                <a:latin typeface="F146"/>
              </a:rPr>
              <a:t>			</a:t>
            </a:r>
            <a:r>
              <a:rPr lang="en-GB" dirty="0" err="1">
                <a:solidFill>
                  <a:srgbClr val="000000"/>
                </a:solidFill>
                <a:latin typeface="F146"/>
              </a:rPr>
              <a:t>FDash</a:t>
            </a:r>
            <a:r>
              <a:rPr lang="en-GB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dirty="0">
                <a:solidFill>
                  <a:srgbClr val="000000"/>
                </a:solidFill>
                <a:latin typeface="F146"/>
              </a:rPr>
              <a:t>b</a:t>
            </a:r>
            <a:r>
              <a:rPr lang="en-GB" dirty="0">
                <a:solidFill>
                  <a:srgbClr val="666666"/>
                </a:solidFill>
                <a:latin typeface="F146"/>
              </a:rPr>
              <a:t>]+=</a:t>
            </a:r>
            <a:r>
              <a:rPr lang="en-GB" dirty="0" err="1">
                <a:solidFill>
                  <a:srgbClr val="000000"/>
                </a:solidFill>
                <a:latin typeface="F146"/>
              </a:rPr>
              <a:t>Hij</a:t>
            </a:r>
            <a:r>
              <a:rPr lang="en-GB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dirty="0">
                <a:solidFill>
                  <a:srgbClr val="000000"/>
                </a:solidFill>
                <a:latin typeface="F146"/>
              </a:rPr>
              <a:t>k1</a:t>
            </a:r>
            <a:r>
              <a:rPr lang="en-GB" dirty="0">
                <a:solidFill>
                  <a:srgbClr val="666666"/>
                </a:solidFill>
                <a:latin typeface="F146"/>
              </a:rPr>
              <a:t>]*</a:t>
            </a:r>
            <a:r>
              <a:rPr lang="en-GB" dirty="0" err="1">
                <a:solidFill>
                  <a:srgbClr val="000000"/>
                </a:solidFill>
                <a:latin typeface="F146"/>
              </a:rPr>
              <a:t>UDash</a:t>
            </a:r>
            <a:r>
              <a:rPr lang="en-GB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dirty="0">
                <a:solidFill>
                  <a:srgbClr val="000000"/>
                </a:solidFill>
                <a:latin typeface="F146"/>
              </a:rPr>
              <a:t>k2</a:t>
            </a:r>
            <a:r>
              <a:rPr lang="en-GB" dirty="0">
                <a:solidFill>
                  <a:srgbClr val="666666"/>
                </a:solidFill>
                <a:latin typeface="F146"/>
              </a:rPr>
              <a:t>];</a:t>
            </a:r>
          </a:p>
          <a:p>
            <a:r>
              <a:rPr lang="en-GB" dirty="0">
                <a:solidFill>
                  <a:srgbClr val="000000"/>
                </a:solidFill>
                <a:latin typeface="F146"/>
              </a:rPr>
              <a:t>			HUGQF</a:t>
            </a:r>
            <a:r>
              <a:rPr lang="en-GB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dirty="0">
                <a:solidFill>
                  <a:srgbClr val="000000"/>
                </a:solidFill>
                <a:latin typeface="F146"/>
              </a:rPr>
              <a:t>b</a:t>
            </a:r>
            <a:r>
              <a:rPr lang="en-GB" dirty="0">
                <a:solidFill>
                  <a:srgbClr val="666666"/>
                </a:solidFill>
                <a:latin typeface="F146"/>
              </a:rPr>
              <a:t>]+=</a:t>
            </a:r>
            <a:r>
              <a:rPr lang="en-GB" dirty="0" err="1">
                <a:solidFill>
                  <a:srgbClr val="000000"/>
                </a:solidFill>
                <a:latin typeface="F146"/>
              </a:rPr>
              <a:t>Gij</a:t>
            </a:r>
            <a:r>
              <a:rPr lang="en-GB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dirty="0">
                <a:solidFill>
                  <a:srgbClr val="000000"/>
                </a:solidFill>
                <a:latin typeface="F146"/>
              </a:rPr>
              <a:t>k1</a:t>
            </a:r>
            <a:r>
              <a:rPr lang="en-GB" dirty="0">
                <a:solidFill>
                  <a:srgbClr val="666666"/>
                </a:solidFill>
                <a:latin typeface="F146"/>
              </a:rPr>
              <a:t>]*</a:t>
            </a:r>
            <a:r>
              <a:rPr lang="en-GB" dirty="0" err="1">
                <a:solidFill>
                  <a:srgbClr val="000000"/>
                </a:solidFill>
                <a:latin typeface="F146"/>
              </a:rPr>
              <a:t>QDash</a:t>
            </a:r>
            <a:r>
              <a:rPr lang="en-GB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dirty="0">
                <a:solidFill>
                  <a:srgbClr val="000000"/>
                </a:solidFill>
                <a:latin typeface="F146"/>
              </a:rPr>
              <a:t>k2</a:t>
            </a:r>
            <a:r>
              <a:rPr lang="en-GB" dirty="0">
                <a:solidFill>
                  <a:srgbClr val="666666"/>
                </a:solidFill>
                <a:latin typeface="F146"/>
              </a:rPr>
              <a:t>];</a:t>
            </a:r>
          </a:p>
          <a:p>
            <a:r>
              <a:rPr lang="en-GB" dirty="0">
                <a:solidFill>
                  <a:srgbClr val="666666"/>
                </a:solidFill>
                <a:latin typeface="F146"/>
              </a:rPr>
              <a:t>		}</a:t>
            </a:r>
          </a:p>
          <a:p>
            <a:r>
              <a:rPr lang="en-GB" dirty="0">
                <a:solidFill>
                  <a:srgbClr val="666666"/>
                </a:solidFill>
                <a:latin typeface="F146"/>
              </a:rPr>
              <a:t>	}</a:t>
            </a:r>
          </a:p>
          <a:p>
            <a:r>
              <a:rPr lang="en-GB" dirty="0">
                <a:solidFill>
                  <a:srgbClr val="666666"/>
                </a:solidFill>
                <a:latin typeface="F146"/>
              </a:rPr>
              <a:t>}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5880682" y="1887523"/>
            <a:ext cx="54220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this example, MTOT = ~29,000.  This code is repeated 243,890,000,000,000 (~2.4 x 10</a:t>
            </a:r>
            <a:r>
              <a:rPr lang="en-GB" baseline="30000" dirty="0"/>
              <a:t>14</a:t>
            </a:r>
            <a:r>
              <a:rPr lang="en-GB" dirty="0"/>
              <a:t> times).</a:t>
            </a:r>
          </a:p>
          <a:p>
            <a:endParaRPr lang="en-GB" dirty="0"/>
          </a:p>
          <a:p>
            <a:r>
              <a:rPr lang="en-GB" dirty="0"/>
              <a:t>This takes approximately 21 hours to complete.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340768" y="3641849"/>
            <a:ext cx="65019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is, however, a flaw in how this maths was translated into code.</a:t>
            </a:r>
          </a:p>
          <a:p>
            <a:endParaRPr lang="en-GB" dirty="0"/>
          </a:p>
          <a:p>
            <a:r>
              <a:rPr lang="en-GB" dirty="0"/>
              <a:t>These large matrices are flattened, and stored in 1D.  In doing so, the two matrices </a:t>
            </a:r>
            <a:r>
              <a:rPr lang="en-GB" dirty="0" err="1"/>
              <a:t>UDash</a:t>
            </a:r>
            <a:r>
              <a:rPr lang="en-GB" dirty="0"/>
              <a:t> and </a:t>
            </a:r>
            <a:r>
              <a:rPr lang="en-GB" dirty="0" err="1"/>
              <a:t>QDash</a:t>
            </a:r>
            <a:r>
              <a:rPr lang="en-GB" dirty="0"/>
              <a:t> are accessed by column.  This has a major impact on cache hit rate.</a:t>
            </a:r>
          </a:p>
        </p:txBody>
      </p:sp>
    </p:spTree>
    <p:extLst>
      <p:ext uri="{BB962C8B-B14F-4D97-AF65-F5344CB8AC3E}">
        <p14:creationId xmlns:p14="http://schemas.microsoft.com/office/powerpoint/2010/main" val="3755944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Code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524" y="2243491"/>
            <a:ext cx="11029615" cy="826880"/>
          </a:xfrm>
        </p:spPr>
        <p:txBody>
          <a:bodyPr>
            <a:normAutofit/>
          </a:bodyPr>
          <a:lstStyle/>
          <a:p>
            <a:r>
              <a:rPr lang="en-GB" dirty="0"/>
              <a:t>When fetching data from main memory (RAM), the CPU doesn’t just take one piece – it takes a small block of the next few pieces of data too.</a:t>
            </a:r>
          </a:p>
        </p:txBody>
      </p:sp>
      <p:sp>
        <p:nvSpPr>
          <p:cNvPr id="4" name="Rectangle 3"/>
          <p:cNvSpPr/>
          <p:nvPr/>
        </p:nvSpPr>
        <p:spPr>
          <a:xfrm>
            <a:off x="926984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5" name="Rectangle 4"/>
          <p:cNvSpPr/>
          <p:nvPr/>
        </p:nvSpPr>
        <p:spPr>
          <a:xfrm>
            <a:off x="1371601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6" name="Rectangle 5"/>
          <p:cNvSpPr/>
          <p:nvPr/>
        </p:nvSpPr>
        <p:spPr>
          <a:xfrm>
            <a:off x="1816218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7" name="Rectangle 6"/>
          <p:cNvSpPr/>
          <p:nvPr/>
        </p:nvSpPr>
        <p:spPr>
          <a:xfrm>
            <a:off x="2260835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80524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150069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6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594686" y="4043709"/>
            <a:ext cx="444617" cy="394282"/>
          </a:xfrm>
          <a:prstGeom prst="rect">
            <a:avLst/>
          </a:prstGeom>
          <a:solidFill>
            <a:schemeClr val="accent6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7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039303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8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83920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9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703609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374997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11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819614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12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64231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708848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928537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599925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16</a:t>
            </a:r>
          </a:p>
        </p:txBody>
      </p:sp>
      <p:sp>
        <p:nvSpPr>
          <p:cNvPr id="30" name="Rectangle 29"/>
          <p:cNvSpPr/>
          <p:nvPr/>
        </p:nvSpPr>
        <p:spPr>
          <a:xfrm>
            <a:off x="8044542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17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489159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18</a:t>
            </a:r>
          </a:p>
        </p:txBody>
      </p:sp>
      <p:sp>
        <p:nvSpPr>
          <p:cNvPr id="32" name="Rectangle 31"/>
          <p:cNvSpPr/>
          <p:nvPr/>
        </p:nvSpPr>
        <p:spPr>
          <a:xfrm>
            <a:off x="8933776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19</a:t>
            </a:r>
          </a:p>
        </p:txBody>
      </p:sp>
      <p:sp>
        <p:nvSpPr>
          <p:cNvPr id="33" name="Rectangle 32"/>
          <p:cNvSpPr/>
          <p:nvPr/>
        </p:nvSpPr>
        <p:spPr>
          <a:xfrm>
            <a:off x="7153465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15</a:t>
            </a:r>
          </a:p>
        </p:txBody>
      </p:sp>
      <p:sp>
        <p:nvSpPr>
          <p:cNvPr id="34" name="Rectangle 33"/>
          <p:cNvSpPr/>
          <p:nvPr/>
        </p:nvSpPr>
        <p:spPr>
          <a:xfrm>
            <a:off x="9824853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21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0269470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22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0714087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23</a:t>
            </a:r>
          </a:p>
        </p:txBody>
      </p:sp>
      <p:sp>
        <p:nvSpPr>
          <p:cNvPr id="37" name="Rectangle 36"/>
          <p:cNvSpPr/>
          <p:nvPr/>
        </p:nvSpPr>
        <p:spPr>
          <a:xfrm>
            <a:off x="11158704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24</a:t>
            </a:r>
          </a:p>
        </p:txBody>
      </p:sp>
      <p:sp>
        <p:nvSpPr>
          <p:cNvPr id="38" name="Rectangle 37"/>
          <p:cNvSpPr/>
          <p:nvPr/>
        </p:nvSpPr>
        <p:spPr>
          <a:xfrm>
            <a:off x="9378393" y="404370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157681" y="3372374"/>
            <a:ext cx="7732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Let’s say we have a block of memory, and we want to read the value in location 7:</a:t>
            </a:r>
          </a:p>
        </p:txBody>
      </p:sp>
      <p:sp>
        <p:nvSpPr>
          <p:cNvPr id="40" name="Rectangle 39"/>
          <p:cNvSpPr/>
          <p:nvPr/>
        </p:nvSpPr>
        <p:spPr>
          <a:xfrm>
            <a:off x="926984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371601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42" name="Rectangle 41"/>
          <p:cNvSpPr/>
          <p:nvPr/>
        </p:nvSpPr>
        <p:spPr>
          <a:xfrm>
            <a:off x="1816218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260835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4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80524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0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150069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6</a:t>
            </a:r>
          </a:p>
        </p:txBody>
      </p:sp>
      <p:sp>
        <p:nvSpPr>
          <p:cNvPr id="46" name="Rectangle 45"/>
          <p:cNvSpPr/>
          <p:nvPr/>
        </p:nvSpPr>
        <p:spPr>
          <a:xfrm>
            <a:off x="3594686" y="5872318"/>
            <a:ext cx="444617" cy="394282"/>
          </a:xfrm>
          <a:prstGeom prst="rect">
            <a:avLst/>
          </a:prstGeom>
          <a:solidFill>
            <a:schemeClr val="accent6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7</a:t>
            </a:r>
          </a:p>
        </p:txBody>
      </p:sp>
      <p:sp>
        <p:nvSpPr>
          <p:cNvPr id="47" name="Rectangle 46"/>
          <p:cNvSpPr/>
          <p:nvPr/>
        </p:nvSpPr>
        <p:spPr>
          <a:xfrm>
            <a:off x="4039303" y="5872318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8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483920" y="5872318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9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703609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374997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11</a:t>
            </a:r>
          </a:p>
        </p:txBody>
      </p:sp>
      <p:sp>
        <p:nvSpPr>
          <p:cNvPr id="51" name="Rectangle 50"/>
          <p:cNvSpPr/>
          <p:nvPr/>
        </p:nvSpPr>
        <p:spPr>
          <a:xfrm>
            <a:off x="5819614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12</a:t>
            </a:r>
          </a:p>
        </p:txBody>
      </p:sp>
      <p:sp>
        <p:nvSpPr>
          <p:cNvPr id="52" name="Rectangle 51"/>
          <p:cNvSpPr/>
          <p:nvPr/>
        </p:nvSpPr>
        <p:spPr>
          <a:xfrm>
            <a:off x="6264231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13</a:t>
            </a:r>
          </a:p>
        </p:txBody>
      </p:sp>
      <p:sp>
        <p:nvSpPr>
          <p:cNvPr id="53" name="Rectangle 52"/>
          <p:cNvSpPr/>
          <p:nvPr/>
        </p:nvSpPr>
        <p:spPr>
          <a:xfrm>
            <a:off x="6708848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14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928537" y="5872318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10</a:t>
            </a:r>
          </a:p>
        </p:txBody>
      </p:sp>
      <p:sp>
        <p:nvSpPr>
          <p:cNvPr id="55" name="Rectangle 54"/>
          <p:cNvSpPr/>
          <p:nvPr/>
        </p:nvSpPr>
        <p:spPr>
          <a:xfrm>
            <a:off x="7599925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16</a:t>
            </a:r>
          </a:p>
        </p:txBody>
      </p:sp>
      <p:sp>
        <p:nvSpPr>
          <p:cNvPr id="56" name="Rectangle 55"/>
          <p:cNvSpPr/>
          <p:nvPr/>
        </p:nvSpPr>
        <p:spPr>
          <a:xfrm>
            <a:off x="8044542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17</a:t>
            </a:r>
          </a:p>
        </p:txBody>
      </p:sp>
      <p:sp>
        <p:nvSpPr>
          <p:cNvPr id="57" name="Rectangle 56"/>
          <p:cNvSpPr/>
          <p:nvPr/>
        </p:nvSpPr>
        <p:spPr>
          <a:xfrm>
            <a:off x="8489159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18</a:t>
            </a:r>
          </a:p>
        </p:txBody>
      </p:sp>
      <p:sp>
        <p:nvSpPr>
          <p:cNvPr id="58" name="Rectangle 57"/>
          <p:cNvSpPr/>
          <p:nvPr/>
        </p:nvSpPr>
        <p:spPr>
          <a:xfrm>
            <a:off x="8933776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19</a:t>
            </a:r>
          </a:p>
        </p:txBody>
      </p:sp>
      <p:sp>
        <p:nvSpPr>
          <p:cNvPr id="59" name="Rectangle 58"/>
          <p:cNvSpPr/>
          <p:nvPr/>
        </p:nvSpPr>
        <p:spPr>
          <a:xfrm>
            <a:off x="7153465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15</a:t>
            </a:r>
          </a:p>
        </p:txBody>
      </p:sp>
      <p:sp>
        <p:nvSpPr>
          <p:cNvPr id="60" name="Rectangle 59"/>
          <p:cNvSpPr/>
          <p:nvPr/>
        </p:nvSpPr>
        <p:spPr>
          <a:xfrm>
            <a:off x="9824853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21</a:t>
            </a:r>
          </a:p>
        </p:txBody>
      </p:sp>
      <p:sp>
        <p:nvSpPr>
          <p:cNvPr id="61" name="Rectangle 60"/>
          <p:cNvSpPr/>
          <p:nvPr/>
        </p:nvSpPr>
        <p:spPr>
          <a:xfrm>
            <a:off x="10269470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22</a:t>
            </a:r>
          </a:p>
        </p:txBody>
      </p:sp>
      <p:sp>
        <p:nvSpPr>
          <p:cNvPr id="62" name="Rectangle 61"/>
          <p:cNvSpPr/>
          <p:nvPr/>
        </p:nvSpPr>
        <p:spPr>
          <a:xfrm>
            <a:off x="10714087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23</a:t>
            </a:r>
          </a:p>
        </p:txBody>
      </p:sp>
      <p:sp>
        <p:nvSpPr>
          <p:cNvPr id="63" name="Rectangle 62"/>
          <p:cNvSpPr/>
          <p:nvPr/>
        </p:nvSpPr>
        <p:spPr>
          <a:xfrm>
            <a:off x="11158704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24</a:t>
            </a:r>
          </a:p>
        </p:txBody>
      </p:sp>
      <p:sp>
        <p:nvSpPr>
          <p:cNvPr id="64" name="Rectangle 63"/>
          <p:cNvSpPr/>
          <p:nvPr/>
        </p:nvSpPr>
        <p:spPr>
          <a:xfrm>
            <a:off x="9378393" y="587231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144200" y="4726789"/>
            <a:ext cx="100741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CPU will actually copy a small block next to 7 to its “cache”: there’s a good chance we’ll want to use</a:t>
            </a:r>
          </a:p>
          <a:p>
            <a:r>
              <a:rPr lang="en-GB" dirty="0"/>
              <a:t>this data in subsequent calculations, and by taking this block, we can access it quickly.  So we might actually</a:t>
            </a:r>
          </a:p>
          <a:p>
            <a:r>
              <a:rPr lang="en-GB" dirty="0"/>
              <a:t>take elements 7 through 10.</a:t>
            </a:r>
          </a:p>
        </p:txBody>
      </p:sp>
    </p:spTree>
    <p:extLst>
      <p:ext uri="{BB962C8B-B14F-4D97-AF65-F5344CB8AC3E}">
        <p14:creationId xmlns:p14="http://schemas.microsoft.com/office/powerpoint/2010/main" val="306090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Code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071922"/>
            <a:ext cx="11029615" cy="826880"/>
          </a:xfrm>
        </p:spPr>
        <p:txBody>
          <a:bodyPr>
            <a:normAutofit/>
          </a:bodyPr>
          <a:lstStyle/>
          <a:p>
            <a:r>
              <a:rPr lang="en-GB" dirty="0"/>
              <a:t>Now let’s consider this when applied to a matrix.  We flatten our matrix out, so:</a:t>
            </a:r>
          </a:p>
        </p:txBody>
      </p:sp>
      <p:sp>
        <p:nvSpPr>
          <p:cNvPr id="4" name="Rectangle 3"/>
          <p:cNvSpPr/>
          <p:nvPr/>
        </p:nvSpPr>
        <p:spPr>
          <a:xfrm>
            <a:off x="5041784" y="2860486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5" name="Rectangle 4"/>
          <p:cNvSpPr/>
          <p:nvPr/>
        </p:nvSpPr>
        <p:spPr>
          <a:xfrm>
            <a:off x="5486401" y="2860486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6" name="Rectangle 5"/>
          <p:cNvSpPr/>
          <p:nvPr/>
        </p:nvSpPr>
        <p:spPr>
          <a:xfrm>
            <a:off x="5931018" y="2860486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7" name="Rectangle 6"/>
          <p:cNvSpPr/>
          <p:nvPr/>
        </p:nvSpPr>
        <p:spPr>
          <a:xfrm>
            <a:off x="6375635" y="2860486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595324" y="2860486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041784" y="325476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6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486401" y="3254768"/>
            <a:ext cx="444617" cy="394282"/>
          </a:xfrm>
          <a:prstGeom prst="rect">
            <a:avLst/>
          </a:prstGeom>
          <a:solidFill>
            <a:schemeClr val="accent6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7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931018" y="3254768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8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375635" y="3254768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9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595324" y="325476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041784" y="3649050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11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486401" y="3649050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12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931018" y="3649050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375635" y="3649050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595324" y="3649050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041784" y="404333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16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486401" y="404333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17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931018" y="404333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18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375635" y="404333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19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595324" y="404333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15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041784" y="4437614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21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486401" y="4437614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22</a:t>
            </a:r>
          </a:p>
        </p:txBody>
      </p:sp>
      <p:sp>
        <p:nvSpPr>
          <p:cNvPr id="36" name="Rectangle 35"/>
          <p:cNvSpPr/>
          <p:nvPr/>
        </p:nvSpPr>
        <p:spPr>
          <a:xfrm>
            <a:off x="5931018" y="4437614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23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375635" y="4437614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24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595324" y="4437614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20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027652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66" name="Rectangle 65"/>
          <p:cNvSpPr/>
          <p:nvPr/>
        </p:nvSpPr>
        <p:spPr>
          <a:xfrm>
            <a:off x="1472269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67" name="Rectangle 66"/>
          <p:cNvSpPr/>
          <p:nvPr/>
        </p:nvSpPr>
        <p:spPr>
          <a:xfrm>
            <a:off x="1916886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68" name="Rectangle 67"/>
          <p:cNvSpPr/>
          <p:nvPr/>
        </p:nvSpPr>
        <p:spPr>
          <a:xfrm>
            <a:off x="2361503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4</a:t>
            </a:r>
          </a:p>
        </p:txBody>
      </p:sp>
      <p:sp>
        <p:nvSpPr>
          <p:cNvPr id="69" name="Rectangle 68"/>
          <p:cNvSpPr/>
          <p:nvPr/>
        </p:nvSpPr>
        <p:spPr>
          <a:xfrm>
            <a:off x="581192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0</a:t>
            </a:r>
          </a:p>
        </p:txBody>
      </p:sp>
      <p:sp>
        <p:nvSpPr>
          <p:cNvPr id="70" name="Rectangle 69"/>
          <p:cNvSpPr/>
          <p:nvPr/>
        </p:nvSpPr>
        <p:spPr>
          <a:xfrm>
            <a:off x="3250737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6</a:t>
            </a:r>
          </a:p>
        </p:txBody>
      </p:sp>
      <p:sp>
        <p:nvSpPr>
          <p:cNvPr id="71" name="Rectangle 70"/>
          <p:cNvSpPr/>
          <p:nvPr/>
        </p:nvSpPr>
        <p:spPr>
          <a:xfrm>
            <a:off x="3695354" y="5385003"/>
            <a:ext cx="444617" cy="394282"/>
          </a:xfrm>
          <a:prstGeom prst="rect">
            <a:avLst/>
          </a:prstGeom>
          <a:solidFill>
            <a:schemeClr val="accent6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7</a:t>
            </a:r>
          </a:p>
        </p:txBody>
      </p:sp>
      <p:sp>
        <p:nvSpPr>
          <p:cNvPr id="72" name="Rectangle 71"/>
          <p:cNvSpPr/>
          <p:nvPr/>
        </p:nvSpPr>
        <p:spPr>
          <a:xfrm>
            <a:off x="4139971" y="5385003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8</a:t>
            </a:r>
          </a:p>
        </p:txBody>
      </p:sp>
      <p:sp>
        <p:nvSpPr>
          <p:cNvPr id="73" name="Rectangle 72"/>
          <p:cNvSpPr/>
          <p:nvPr/>
        </p:nvSpPr>
        <p:spPr>
          <a:xfrm>
            <a:off x="4584588" y="5385003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9</a:t>
            </a:r>
          </a:p>
        </p:txBody>
      </p:sp>
      <p:sp>
        <p:nvSpPr>
          <p:cNvPr id="74" name="Rectangle 73"/>
          <p:cNvSpPr/>
          <p:nvPr/>
        </p:nvSpPr>
        <p:spPr>
          <a:xfrm>
            <a:off x="2804277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75" name="Rectangle 74"/>
          <p:cNvSpPr/>
          <p:nvPr/>
        </p:nvSpPr>
        <p:spPr>
          <a:xfrm>
            <a:off x="5475665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11</a:t>
            </a:r>
          </a:p>
        </p:txBody>
      </p:sp>
      <p:sp>
        <p:nvSpPr>
          <p:cNvPr id="76" name="Rectangle 75"/>
          <p:cNvSpPr/>
          <p:nvPr/>
        </p:nvSpPr>
        <p:spPr>
          <a:xfrm>
            <a:off x="5920282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12</a:t>
            </a:r>
          </a:p>
        </p:txBody>
      </p:sp>
      <p:sp>
        <p:nvSpPr>
          <p:cNvPr id="77" name="Rectangle 76"/>
          <p:cNvSpPr/>
          <p:nvPr/>
        </p:nvSpPr>
        <p:spPr>
          <a:xfrm>
            <a:off x="6364899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13</a:t>
            </a:r>
          </a:p>
        </p:txBody>
      </p:sp>
      <p:sp>
        <p:nvSpPr>
          <p:cNvPr id="78" name="Rectangle 77"/>
          <p:cNvSpPr/>
          <p:nvPr/>
        </p:nvSpPr>
        <p:spPr>
          <a:xfrm>
            <a:off x="6809516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14</a:t>
            </a:r>
          </a:p>
        </p:txBody>
      </p:sp>
      <p:sp>
        <p:nvSpPr>
          <p:cNvPr id="79" name="Rectangle 78"/>
          <p:cNvSpPr/>
          <p:nvPr/>
        </p:nvSpPr>
        <p:spPr>
          <a:xfrm>
            <a:off x="5029205" y="5385003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10</a:t>
            </a:r>
          </a:p>
        </p:txBody>
      </p:sp>
      <p:sp>
        <p:nvSpPr>
          <p:cNvPr id="80" name="Rectangle 79"/>
          <p:cNvSpPr/>
          <p:nvPr/>
        </p:nvSpPr>
        <p:spPr>
          <a:xfrm>
            <a:off x="7700593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16</a:t>
            </a:r>
          </a:p>
        </p:txBody>
      </p:sp>
      <p:sp>
        <p:nvSpPr>
          <p:cNvPr id="81" name="Rectangle 80"/>
          <p:cNvSpPr/>
          <p:nvPr/>
        </p:nvSpPr>
        <p:spPr>
          <a:xfrm>
            <a:off x="8145210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17</a:t>
            </a:r>
          </a:p>
        </p:txBody>
      </p:sp>
      <p:sp>
        <p:nvSpPr>
          <p:cNvPr id="82" name="Rectangle 81"/>
          <p:cNvSpPr/>
          <p:nvPr/>
        </p:nvSpPr>
        <p:spPr>
          <a:xfrm>
            <a:off x="8589827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18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034444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19</a:t>
            </a:r>
          </a:p>
        </p:txBody>
      </p:sp>
      <p:sp>
        <p:nvSpPr>
          <p:cNvPr id="84" name="Rectangle 83"/>
          <p:cNvSpPr/>
          <p:nvPr/>
        </p:nvSpPr>
        <p:spPr>
          <a:xfrm>
            <a:off x="7254133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15</a:t>
            </a:r>
          </a:p>
        </p:txBody>
      </p:sp>
      <p:sp>
        <p:nvSpPr>
          <p:cNvPr id="85" name="Rectangle 84"/>
          <p:cNvSpPr/>
          <p:nvPr/>
        </p:nvSpPr>
        <p:spPr>
          <a:xfrm>
            <a:off x="9925521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21</a:t>
            </a:r>
          </a:p>
        </p:txBody>
      </p:sp>
      <p:sp>
        <p:nvSpPr>
          <p:cNvPr id="86" name="Rectangle 85"/>
          <p:cNvSpPr/>
          <p:nvPr/>
        </p:nvSpPr>
        <p:spPr>
          <a:xfrm>
            <a:off x="10370138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22</a:t>
            </a:r>
          </a:p>
        </p:txBody>
      </p:sp>
      <p:sp>
        <p:nvSpPr>
          <p:cNvPr id="87" name="Rectangle 86"/>
          <p:cNvSpPr/>
          <p:nvPr/>
        </p:nvSpPr>
        <p:spPr>
          <a:xfrm>
            <a:off x="10814755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23</a:t>
            </a:r>
          </a:p>
        </p:txBody>
      </p:sp>
      <p:sp>
        <p:nvSpPr>
          <p:cNvPr id="88" name="Rectangle 87"/>
          <p:cNvSpPr/>
          <p:nvPr/>
        </p:nvSpPr>
        <p:spPr>
          <a:xfrm>
            <a:off x="11259372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24</a:t>
            </a:r>
          </a:p>
        </p:txBody>
      </p:sp>
      <p:sp>
        <p:nvSpPr>
          <p:cNvPr id="89" name="Rectangle 88"/>
          <p:cNvSpPr/>
          <p:nvPr/>
        </p:nvSpPr>
        <p:spPr>
          <a:xfrm>
            <a:off x="9479061" y="538500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20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1258349" y="4831896"/>
            <a:ext cx="1080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Becomes: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1154204" y="5870704"/>
            <a:ext cx="54233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This works out nicely if we’re accessing our data by row.</a:t>
            </a:r>
          </a:p>
        </p:txBody>
      </p:sp>
      <p:cxnSp>
        <p:nvCxnSpPr>
          <p:cNvPr id="92" name="Straight Arrow Connector 91"/>
          <p:cNvCxnSpPr>
            <a:cxnSpLocks/>
          </p:cNvCxnSpPr>
          <p:nvPr/>
        </p:nvCxnSpPr>
        <p:spPr>
          <a:xfrm>
            <a:off x="4158387" y="3059679"/>
            <a:ext cx="442774" cy="4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6167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Code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071922"/>
            <a:ext cx="11029615" cy="826880"/>
          </a:xfrm>
        </p:spPr>
        <p:txBody>
          <a:bodyPr>
            <a:normAutofit/>
          </a:bodyPr>
          <a:lstStyle/>
          <a:p>
            <a:r>
              <a:rPr lang="en-GB" dirty="0"/>
              <a:t>But what if we’re accessing our data by column?</a:t>
            </a:r>
          </a:p>
        </p:txBody>
      </p:sp>
      <p:sp>
        <p:nvSpPr>
          <p:cNvPr id="4" name="Rectangle 3"/>
          <p:cNvSpPr/>
          <p:nvPr/>
        </p:nvSpPr>
        <p:spPr>
          <a:xfrm>
            <a:off x="5041784" y="325476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5" name="Rectangle 4"/>
          <p:cNvSpPr/>
          <p:nvPr/>
        </p:nvSpPr>
        <p:spPr>
          <a:xfrm>
            <a:off x="5486401" y="325476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6" name="Rectangle 5"/>
          <p:cNvSpPr/>
          <p:nvPr/>
        </p:nvSpPr>
        <p:spPr>
          <a:xfrm>
            <a:off x="5931018" y="325476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7" name="Rectangle 6"/>
          <p:cNvSpPr/>
          <p:nvPr/>
        </p:nvSpPr>
        <p:spPr>
          <a:xfrm>
            <a:off x="6375635" y="325476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595324" y="3254768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041784" y="3649050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6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486401" y="3649050"/>
            <a:ext cx="444617" cy="394282"/>
          </a:xfrm>
          <a:prstGeom prst="rect">
            <a:avLst/>
          </a:prstGeom>
          <a:solidFill>
            <a:schemeClr val="accent6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7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931018" y="3649050"/>
            <a:ext cx="444617" cy="394282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8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375635" y="3649050"/>
            <a:ext cx="444617" cy="394282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9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595324" y="3649050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041784" y="404333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11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486401" y="4043332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12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931018" y="404333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375635" y="404333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595324" y="4043332"/>
            <a:ext cx="444617" cy="394282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041784" y="4437614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16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486401" y="4437614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17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931018" y="4437614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18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375635" y="4437614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19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595324" y="4437614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15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041784" y="4831896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21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486401" y="4831896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22</a:t>
            </a:r>
          </a:p>
        </p:txBody>
      </p:sp>
      <p:sp>
        <p:nvSpPr>
          <p:cNvPr id="36" name="Rectangle 35"/>
          <p:cNvSpPr/>
          <p:nvPr/>
        </p:nvSpPr>
        <p:spPr>
          <a:xfrm>
            <a:off x="5931018" y="4831896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23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375635" y="4831896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24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595324" y="4831896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20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1258349" y="5107950"/>
            <a:ext cx="1080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Becomes:</a:t>
            </a:r>
          </a:p>
        </p:txBody>
      </p:sp>
      <p:cxnSp>
        <p:nvCxnSpPr>
          <p:cNvPr id="60" name="Straight Arrow Connector 59"/>
          <p:cNvCxnSpPr>
            <a:cxnSpLocks/>
          </p:cNvCxnSpPr>
          <p:nvPr/>
        </p:nvCxnSpPr>
        <p:spPr>
          <a:xfrm>
            <a:off x="4817632" y="2958950"/>
            <a:ext cx="5837" cy="2739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1280758" y="6056230"/>
            <a:ext cx="7862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Suddenly, we aren’t caching much, if any data at all – this is a huge performance hit.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1111627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1556244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116" name="Rectangle 115"/>
          <p:cNvSpPr/>
          <p:nvPr/>
        </p:nvSpPr>
        <p:spPr>
          <a:xfrm>
            <a:off x="2000861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117" name="Rectangle 116"/>
          <p:cNvSpPr/>
          <p:nvPr/>
        </p:nvSpPr>
        <p:spPr>
          <a:xfrm>
            <a:off x="2445478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4</a:t>
            </a:r>
          </a:p>
        </p:txBody>
      </p:sp>
      <p:sp>
        <p:nvSpPr>
          <p:cNvPr id="118" name="Rectangle 117"/>
          <p:cNvSpPr/>
          <p:nvPr/>
        </p:nvSpPr>
        <p:spPr>
          <a:xfrm>
            <a:off x="665167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0</a:t>
            </a:r>
          </a:p>
        </p:txBody>
      </p:sp>
      <p:sp>
        <p:nvSpPr>
          <p:cNvPr id="119" name="Rectangle 118"/>
          <p:cNvSpPr/>
          <p:nvPr/>
        </p:nvSpPr>
        <p:spPr>
          <a:xfrm>
            <a:off x="3334712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6</a:t>
            </a:r>
          </a:p>
        </p:txBody>
      </p:sp>
      <p:sp>
        <p:nvSpPr>
          <p:cNvPr id="120" name="Rectangle 119"/>
          <p:cNvSpPr/>
          <p:nvPr/>
        </p:nvSpPr>
        <p:spPr>
          <a:xfrm>
            <a:off x="3779329" y="5569615"/>
            <a:ext cx="444617" cy="394282"/>
          </a:xfrm>
          <a:prstGeom prst="rect">
            <a:avLst/>
          </a:prstGeom>
          <a:solidFill>
            <a:schemeClr val="accent6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7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4223946" y="5569615"/>
            <a:ext cx="444617" cy="394282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8</a:t>
            </a:r>
          </a:p>
        </p:txBody>
      </p:sp>
      <p:sp>
        <p:nvSpPr>
          <p:cNvPr id="122" name="Rectangle 121"/>
          <p:cNvSpPr/>
          <p:nvPr/>
        </p:nvSpPr>
        <p:spPr>
          <a:xfrm>
            <a:off x="4668563" y="5569615"/>
            <a:ext cx="444617" cy="394282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9</a:t>
            </a:r>
          </a:p>
        </p:txBody>
      </p:sp>
      <p:sp>
        <p:nvSpPr>
          <p:cNvPr id="123" name="Rectangle 122"/>
          <p:cNvSpPr/>
          <p:nvPr/>
        </p:nvSpPr>
        <p:spPr>
          <a:xfrm>
            <a:off x="2888252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124" name="Rectangle 123"/>
          <p:cNvSpPr/>
          <p:nvPr/>
        </p:nvSpPr>
        <p:spPr>
          <a:xfrm>
            <a:off x="5559640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11</a:t>
            </a:r>
          </a:p>
        </p:txBody>
      </p:sp>
      <p:sp>
        <p:nvSpPr>
          <p:cNvPr id="125" name="Rectangle 124"/>
          <p:cNvSpPr/>
          <p:nvPr/>
        </p:nvSpPr>
        <p:spPr>
          <a:xfrm>
            <a:off x="6004257" y="5569615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12</a:t>
            </a:r>
          </a:p>
        </p:txBody>
      </p:sp>
      <p:sp>
        <p:nvSpPr>
          <p:cNvPr id="126" name="Rectangle 125"/>
          <p:cNvSpPr/>
          <p:nvPr/>
        </p:nvSpPr>
        <p:spPr>
          <a:xfrm>
            <a:off x="6448874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13</a:t>
            </a:r>
          </a:p>
        </p:txBody>
      </p:sp>
      <p:sp>
        <p:nvSpPr>
          <p:cNvPr id="127" name="Rectangle 126"/>
          <p:cNvSpPr/>
          <p:nvPr/>
        </p:nvSpPr>
        <p:spPr>
          <a:xfrm>
            <a:off x="6893491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14</a:t>
            </a:r>
          </a:p>
        </p:txBody>
      </p:sp>
      <p:sp>
        <p:nvSpPr>
          <p:cNvPr id="128" name="Rectangle 127"/>
          <p:cNvSpPr/>
          <p:nvPr/>
        </p:nvSpPr>
        <p:spPr>
          <a:xfrm>
            <a:off x="5113180" y="5569615"/>
            <a:ext cx="444617" cy="394282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10</a:t>
            </a:r>
          </a:p>
        </p:txBody>
      </p:sp>
      <p:sp>
        <p:nvSpPr>
          <p:cNvPr id="129" name="Rectangle 128"/>
          <p:cNvSpPr/>
          <p:nvPr/>
        </p:nvSpPr>
        <p:spPr>
          <a:xfrm>
            <a:off x="7784568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16</a:t>
            </a:r>
          </a:p>
        </p:txBody>
      </p:sp>
      <p:sp>
        <p:nvSpPr>
          <p:cNvPr id="130" name="Rectangle 129"/>
          <p:cNvSpPr/>
          <p:nvPr/>
        </p:nvSpPr>
        <p:spPr>
          <a:xfrm>
            <a:off x="8229185" y="5569615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17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8673802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18</a:t>
            </a:r>
          </a:p>
        </p:txBody>
      </p:sp>
      <p:sp>
        <p:nvSpPr>
          <p:cNvPr id="132" name="Rectangle 131"/>
          <p:cNvSpPr/>
          <p:nvPr/>
        </p:nvSpPr>
        <p:spPr>
          <a:xfrm>
            <a:off x="9118419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19</a:t>
            </a:r>
          </a:p>
        </p:txBody>
      </p:sp>
      <p:sp>
        <p:nvSpPr>
          <p:cNvPr id="133" name="Rectangle 132"/>
          <p:cNvSpPr/>
          <p:nvPr/>
        </p:nvSpPr>
        <p:spPr>
          <a:xfrm>
            <a:off x="7338108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15</a:t>
            </a:r>
          </a:p>
        </p:txBody>
      </p:sp>
      <p:sp>
        <p:nvSpPr>
          <p:cNvPr id="134" name="Rectangle 133"/>
          <p:cNvSpPr/>
          <p:nvPr/>
        </p:nvSpPr>
        <p:spPr>
          <a:xfrm>
            <a:off x="10009496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21</a:t>
            </a:r>
          </a:p>
        </p:txBody>
      </p:sp>
      <p:sp>
        <p:nvSpPr>
          <p:cNvPr id="135" name="Rectangle 134"/>
          <p:cNvSpPr/>
          <p:nvPr/>
        </p:nvSpPr>
        <p:spPr>
          <a:xfrm>
            <a:off x="10454113" y="5569615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22</a:t>
            </a:r>
          </a:p>
        </p:txBody>
      </p:sp>
      <p:sp>
        <p:nvSpPr>
          <p:cNvPr id="136" name="Rectangle 135"/>
          <p:cNvSpPr/>
          <p:nvPr/>
        </p:nvSpPr>
        <p:spPr>
          <a:xfrm>
            <a:off x="10898730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23</a:t>
            </a:r>
          </a:p>
        </p:txBody>
      </p:sp>
      <p:sp>
        <p:nvSpPr>
          <p:cNvPr id="137" name="Rectangle 136"/>
          <p:cNvSpPr/>
          <p:nvPr/>
        </p:nvSpPr>
        <p:spPr>
          <a:xfrm>
            <a:off x="11343347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24</a:t>
            </a:r>
          </a:p>
        </p:txBody>
      </p:sp>
      <p:sp>
        <p:nvSpPr>
          <p:cNvPr id="138" name="Rectangle 137"/>
          <p:cNvSpPr/>
          <p:nvPr/>
        </p:nvSpPr>
        <p:spPr>
          <a:xfrm>
            <a:off x="9563036" y="556961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20</a:t>
            </a:r>
          </a:p>
        </p:txBody>
      </p:sp>
      <p:sp>
        <p:nvSpPr>
          <p:cNvPr id="139" name="Rectangle 138"/>
          <p:cNvSpPr/>
          <p:nvPr/>
        </p:nvSpPr>
        <p:spPr>
          <a:xfrm>
            <a:off x="7562259" y="3248503"/>
            <a:ext cx="2785390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What we want to cache</a:t>
            </a:r>
          </a:p>
        </p:txBody>
      </p:sp>
      <p:sp>
        <p:nvSpPr>
          <p:cNvPr id="141" name="Rectangle 140"/>
          <p:cNvSpPr/>
          <p:nvPr/>
        </p:nvSpPr>
        <p:spPr>
          <a:xfrm>
            <a:off x="7560416" y="3642785"/>
            <a:ext cx="2785390" cy="394282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What we actually cache</a:t>
            </a:r>
          </a:p>
        </p:txBody>
      </p:sp>
    </p:spTree>
    <p:extLst>
      <p:ext uri="{BB962C8B-B14F-4D97-AF65-F5344CB8AC3E}">
        <p14:creationId xmlns:p14="http://schemas.microsoft.com/office/powerpoint/2010/main" val="132056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1725286"/>
            <a:ext cx="11029615" cy="1223443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Change the structure of the data – break from the original maths and transpose the matrices around their pivots, and access by row.</a:t>
            </a:r>
          </a:p>
          <a:p>
            <a:pPr lvl="1"/>
            <a:r>
              <a:rPr lang="en-GB" dirty="0"/>
              <a:t>We’re only reading from them, so this transformation can be reversed later.</a:t>
            </a:r>
          </a:p>
          <a:p>
            <a:r>
              <a:rPr lang="en-GB" dirty="0"/>
              <a:t>Now:</a:t>
            </a:r>
          </a:p>
        </p:txBody>
      </p:sp>
      <p:sp>
        <p:nvSpPr>
          <p:cNvPr id="4" name="Rectangle 3"/>
          <p:cNvSpPr/>
          <p:nvPr/>
        </p:nvSpPr>
        <p:spPr>
          <a:xfrm>
            <a:off x="1470426" y="293939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5" name="Rectangle 4"/>
          <p:cNvSpPr/>
          <p:nvPr/>
        </p:nvSpPr>
        <p:spPr>
          <a:xfrm>
            <a:off x="1915043" y="293939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6" name="Rectangle 5"/>
          <p:cNvSpPr/>
          <p:nvPr/>
        </p:nvSpPr>
        <p:spPr>
          <a:xfrm>
            <a:off x="2359660" y="293939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7" name="Rectangle 6"/>
          <p:cNvSpPr/>
          <p:nvPr/>
        </p:nvSpPr>
        <p:spPr>
          <a:xfrm>
            <a:off x="2804277" y="293939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4</a:t>
            </a:r>
          </a:p>
        </p:txBody>
      </p:sp>
      <p:sp>
        <p:nvSpPr>
          <p:cNvPr id="8" name="Rectangle 7"/>
          <p:cNvSpPr/>
          <p:nvPr/>
        </p:nvSpPr>
        <p:spPr>
          <a:xfrm>
            <a:off x="1023966" y="293939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0</a:t>
            </a:r>
          </a:p>
        </p:txBody>
      </p:sp>
      <p:sp>
        <p:nvSpPr>
          <p:cNvPr id="9" name="Rectangle 8"/>
          <p:cNvSpPr/>
          <p:nvPr/>
        </p:nvSpPr>
        <p:spPr>
          <a:xfrm>
            <a:off x="1470426" y="3333681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6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15043" y="3333681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7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359660" y="3333681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8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804277" y="3333681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9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23966" y="3333681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470426" y="372796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915043" y="372796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12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359660" y="372796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804277" y="372796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14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23966" y="372796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470426" y="412224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16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915043" y="412224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17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359660" y="412224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18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804277" y="412224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19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023966" y="412224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15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470426" y="4516527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21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915043" y="4516527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22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359660" y="4516527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804277" y="4516527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023966" y="4516527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027652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30" name="Rectangle 29"/>
          <p:cNvSpPr/>
          <p:nvPr/>
        </p:nvSpPr>
        <p:spPr>
          <a:xfrm>
            <a:off x="1472269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10</a:t>
            </a:r>
          </a:p>
        </p:txBody>
      </p:sp>
      <p:sp>
        <p:nvSpPr>
          <p:cNvPr id="31" name="Rectangle 30"/>
          <p:cNvSpPr/>
          <p:nvPr/>
        </p:nvSpPr>
        <p:spPr>
          <a:xfrm>
            <a:off x="1916886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15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361503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20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81192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0</a:t>
            </a:r>
          </a:p>
        </p:txBody>
      </p:sp>
      <p:sp>
        <p:nvSpPr>
          <p:cNvPr id="34" name="Rectangle 33"/>
          <p:cNvSpPr/>
          <p:nvPr/>
        </p:nvSpPr>
        <p:spPr>
          <a:xfrm>
            <a:off x="3250737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6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695354" y="5477282"/>
            <a:ext cx="444617" cy="39428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11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139971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16</a:t>
            </a:r>
          </a:p>
        </p:txBody>
      </p:sp>
      <p:sp>
        <p:nvSpPr>
          <p:cNvPr id="37" name="Rectangle 36"/>
          <p:cNvSpPr/>
          <p:nvPr/>
        </p:nvSpPr>
        <p:spPr>
          <a:xfrm>
            <a:off x="4584588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21</a:t>
            </a:r>
          </a:p>
        </p:txBody>
      </p:sp>
      <p:sp>
        <p:nvSpPr>
          <p:cNvPr id="38" name="Rectangle 37"/>
          <p:cNvSpPr/>
          <p:nvPr/>
        </p:nvSpPr>
        <p:spPr>
          <a:xfrm>
            <a:off x="2804277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475665" y="5477282"/>
            <a:ext cx="444617" cy="394282"/>
          </a:xfrm>
          <a:prstGeom prst="rect">
            <a:avLst/>
          </a:prstGeom>
          <a:solidFill>
            <a:schemeClr val="accent6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7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920282" y="5477282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12</a:t>
            </a:r>
          </a:p>
        </p:txBody>
      </p:sp>
      <p:sp>
        <p:nvSpPr>
          <p:cNvPr id="41" name="Rectangle 40"/>
          <p:cNvSpPr/>
          <p:nvPr/>
        </p:nvSpPr>
        <p:spPr>
          <a:xfrm>
            <a:off x="6364899" y="5477282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17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809516" y="5477282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22</a:t>
            </a:r>
          </a:p>
        </p:txBody>
      </p:sp>
      <p:sp>
        <p:nvSpPr>
          <p:cNvPr id="43" name="Rectangle 42"/>
          <p:cNvSpPr/>
          <p:nvPr/>
        </p:nvSpPr>
        <p:spPr>
          <a:xfrm>
            <a:off x="5029205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44" name="Rectangle 43"/>
          <p:cNvSpPr/>
          <p:nvPr/>
        </p:nvSpPr>
        <p:spPr>
          <a:xfrm>
            <a:off x="7700593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8</a:t>
            </a:r>
          </a:p>
        </p:txBody>
      </p:sp>
      <p:sp>
        <p:nvSpPr>
          <p:cNvPr id="45" name="Rectangle 44"/>
          <p:cNvSpPr/>
          <p:nvPr/>
        </p:nvSpPr>
        <p:spPr>
          <a:xfrm>
            <a:off x="8145210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13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589827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18</a:t>
            </a:r>
          </a:p>
        </p:txBody>
      </p:sp>
      <p:sp>
        <p:nvSpPr>
          <p:cNvPr id="47" name="Rectangle 46"/>
          <p:cNvSpPr/>
          <p:nvPr/>
        </p:nvSpPr>
        <p:spPr>
          <a:xfrm>
            <a:off x="9034444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23</a:t>
            </a:r>
          </a:p>
        </p:txBody>
      </p:sp>
      <p:sp>
        <p:nvSpPr>
          <p:cNvPr id="48" name="Rectangle 47"/>
          <p:cNvSpPr/>
          <p:nvPr/>
        </p:nvSpPr>
        <p:spPr>
          <a:xfrm>
            <a:off x="7254133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49" name="Rectangle 48"/>
          <p:cNvSpPr/>
          <p:nvPr/>
        </p:nvSpPr>
        <p:spPr>
          <a:xfrm>
            <a:off x="9925521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9</a:t>
            </a:r>
          </a:p>
        </p:txBody>
      </p:sp>
      <p:sp>
        <p:nvSpPr>
          <p:cNvPr id="50" name="Rectangle 49"/>
          <p:cNvSpPr/>
          <p:nvPr/>
        </p:nvSpPr>
        <p:spPr>
          <a:xfrm>
            <a:off x="10370138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14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0814755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19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1259372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24</a:t>
            </a:r>
          </a:p>
        </p:txBody>
      </p:sp>
      <p:sp>
        <p:nvSpPr>
          <p:cNvPr id="53" name="Rectangle 52"/>
          <p:cNvSpPr/>
          <p:nvPr/>
        </p:nvSpPr>
        <p:spPr>
          <a:xfrm>
            <a:off x="9479061" y="5477282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4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258349" y="5107950"/>
            <a:ext cx="1080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Becomes:</a:t>
            </a:r>
          </a:p>
        </p:txBody>
      </p:sp>
      <p:sp>
        <p:nvSpPr>
          <p:cNvPr id="56" name="Rectangle 55"/>
          <p:cNvSpPr/>
          <p:nvPr/>
        </p:nvSpPr>
        <p:spPr>
          <a:xfrm>
            <a:off x="6142590" y="293939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87207" y="293939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10</a:t>
            </a:r>
          </a:p>
        </p:txBody>
      </p:sp>
      <p:sp>
        <p:nvSpPr>
          <p:cNvPr id="58" name="Rectangle 57"/>
          <p:cNvSpPr/>
          <p:nvPr/>
        </p:nvSpPr>
        <p:spPr>
          <a:xfrm>
            <a:off x="7031824" y="293939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15</a:t>
            </a:r>
          </a:p>
        </p:txBody>
      </p:sp>
      <p:sp>
        <p:nvSpPr>
          <p:cNvPr id="59" name="Rectangle 58"/>
          <p:cNvSpPr/>
          <p:nvPr/>
        </p:nvSpPr>
        <p:spPr>
          <a:xfrm>
            <a:off x="7476441" y="293939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20</a:t>
            </a:r>
          </a:p>
        </p:txBody>
      </p:sp>
      <p:sp>
        <p:nvSpPr>
          <p:cNvPr id="60" name="Rectangle 59"/>
          <p:cNvSpPr/>
          <p:nvPr/>
        </p:nvSpPr>
        <p:spPr>
          <a:xfrm>
            <a:off x="5696130" y="2939399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0</a:t>
            </a:r>
          </a:p>
        </p:txBody>
      </p:sp>
      <p:sp>
        <p:nvSpPr>
          <p:cNvPr id="61" name="Rectangle 60"/>
          <p:cNvSpPr/>
          <p:nvPr/>
        </p:nvSpPr>
        <p:spPr>
          <a:xfrm>
            <a:off x="6142590" y="3333681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6</a:t>
            </a:r>
          </a:p>
        </p:txBody>
      </p:sp>
      <p:sp>
        <p:nvSpPr>
          <p:cNvPr id="62" name="Rectangle 61"/>
          <p:cNvSpPr/>
          <p:nvPr/>
        </p:nvSpPr>
        <p:spPr>
          <a:xfrm>
            <a:off x="6587207" y="3333681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11</a:t>
            </a:r>
          </a:p>
        </p:txBody>
      </p:sp>
      <p:sp>
        <p:nvSpPr>
          <p:cNvPr id="63" name="Rectangle 62"/>
          <p:cNvSpPr/>
          <p:nvPr/>
        </p:nvSpPr>
        <p:spPr>
          <a:xfrm>
            <a:off x="7031824" y="3333681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16</a:t>
            </a:r>
          </a:p>
        </p:txBody>
      </p:sp>
      <p:sp>
        <p:nvSpPr>
          <p:cNvPr id="64" name="Rectangle 63"/>
          <p:cNvSpPr/>
          <p:nvPr/>
        </p:nvSpPr>
        <p:spPr>
          <a:xfrm>
            <a:off x="7476441" y="3333681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21</a:t>
            </a:r>
          </a:p>
        </p:txBody>
      </p:sp>
      <p:sp>
        <p:nvSpPr>
          <p:cNvPr id="65" name="Rectangle 64"/>
          <p:cNvSpPr/>
          <p:nvPr/>
        </p:nvSpPr>
        <p:spPr>
          <a:xfrm>
            <a:off x="5696130" y="3333681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66" name="Rectangle 65"/>
          <p:cNvSpPr/>
          <p:nvPr/>
        </p:nvSpPr>
        <p:spPr>
          <a:xfrm>
            <a:off x="6142590" y="3727963"/>
            <a:ext cx="444617" cy="394282"/>
          </a:xfrm>
          <a:prstGeom prst="rect">
            <a:avLst/>
          </a:prstGeom>
          <a:solidFill>
            <a:schemeClr val="accent6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7</a:t>
            </a:r>
          </a:p>
        </p:txBody>
      </p:sp>
      <p:sp>
        <p:nvSpPr>
          <p:cNvPr id="67" name="Rectangle 66"/>
          <p:cNvSpPr/>
          <p:nvPr/>
        </p:nvSpPr>
        <p:spPr>
          <a:xfrm>
            <a:off x="6587207" y="3727963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12</a:t>
            </a:r>
          </a:p>
        </p:txBody>
      </p:sp>
      <p:sp>
        <p:nvSpPr>
          <p:cNvPr id="68" name="Rectangle 67"/>
          <p:cNvSpPr/>
          <p:nvPr/>
        </p:nvSpPr>
        <p:spPr>
          <a:xfrm>
            <a:off x="7031824" y="3727963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17</a:t>
            </a:r>
          </a:p>
        </p:txBody>
      </p:sp>
      <p:sp>
        <p:nvSpPr>
          <p:cNvPr id="69" name="Rectangle 68"/>
          <p:cNvSpPr/>
          <p:nvPr/>
        </p:nvSpPr>
        <p:spPr>
          <a:xfrm>
            <a:off x="7476441" y="3727963"/>
            <a:ext cx="444617" cy="394282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22</a:t>
            </a:r>
          </a:p>
        </p:txBody>
      </p:sp>
      <p:sp>
        <p:nvSpPr>
          <p:cNvPr id="70" name="Rectangle 69"/>
          <p:cNvSpPr/>
          <p:nvPr/>
        </p:nvSpPr>
        <p:spPr>
          <a:xfrm>
            <a:off x="5696130" y="3727963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</a:t>
            </a:r>
          </a:p>
        </p:txBody>
      </p:sp>
      <p:sp>
        <p:nvSpPr>
          <p:cNvPr id="71" name="Rectangle 70"/>
          <p:cNvSpPr/>
          <p:nvPr/>
        </p:nvSpPr>
        <p:spPr>
          <a:xfrm>
            <a:off x="6142590" y="412224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8</a:t>
            </a:r>
          </a:p>
        </p:txBody>
      </p:sp>
      <p:sp>
        <p:nvSpPr>
          <p:cNvPr id="72" name="Rectangle 71"/>
          <p:cNvSpPr/>
          <p:nvPr/>
        </p:nvSpPr>
        <p:spPr>
          <a:xfrm>
            <a:off x="6587207" y="412224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13</a:t>
            </a:r>
          </a:p>
        </p:txBody>
      </p:sp>
      <p:sp>
        <p:nvSpPr>
          <p:cNvPr id="73" name="Rectangle 72"/>
          <p:cNvSpPr/>
          <p:nvPr/>
        </p:nvSpPr>
        <p:spPr>
          <a:xfrm>
            <a:off x="7031824" y="412224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18</a:t>
            </a:r>
          </a:p>
        </p:txBody>
      </p:sp>
      <p:sp>
        <p:nvSpPr>
          <p:cNvPr id="74" name="Rectangle 73"/>
          <p:cNvSpPr/>
          <p:nvPr/>
        </p:nvSpPr>
        <p:spPr>
          <a:xfrm>
            <a:off x="7476441" y="412224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23</a:t>
            </a:r>
          </a:p>
        </p:txBody>
      </p:sp>
      <p:sp>
        <p:nvSpPr>
          <p:cNvPr id="75" name="Rectangle 74"/>
          <p:cNvSpPr/>
          <p:nvPr/>
        </p:nvSpPr>
        <p:spPr>
          <a:xfrm>
            <a:off x="5696130" y="4122245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76" name="Rectangle 75"/>
          <p:cNvSpPr/>
          <p:nvPr/>
        </p:nvSpPr>
        <p:spPr>
          <a:xfrm>
            <a:off x="6142590" y="4516527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9</a:t>
            </a:r>
          </a:p>
        </p:txBody>
      </p:sp>
      <p:sp>
        <p:nvSpPr>
          <p:cNvPr id="77" name="Rectangle 76"/>
          <p:cNvSpPr/>
          <p:nvPr/>
        </p:nvSpPr>
        <p:spPr>
          <a:xfrm>
            <a:off x="6587207" y="4516527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14</a:t>
            </a:r>
          </a:p>
        </p:txBody>
      </p:sp>
      <p:sp>
        <p:nvSpPr>
          <p:cNvPr id="78" name="Rectangle 77"/>
          <p:cNvSpPr/>
          <p:nvPr/>
        </p:nvSpPr>
        <p:spPr>
          <a:xfrm>
            <a:off x="7031824" y="4516527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19</a:t>
            </a:r>
          </a:p>
        </p:txBody>
      </p:sp>
      <p:sp>
        <p:nvSpPr>
          <p:cNvPr id="79" name="Rectangle 78"/>
          <p:cNvSpPr/>
          <p:nvPr/>
        </p:nvSpPr>
        <p:spPr>
          <a:xfrm>
            <a:off x="7476441" y="4516527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24</a:t>
            </a:r>
          </a:p>
        </p:txBody>
      </p:sp>
      <p:sp>
        <p:nvSpPr>
          <p:cNvPr id="80" name="Rectangle 79"/>
          <p:cNvSpPr/>
          <p:nvPr/>
        </p:nvSpPr>
        <p:spPr>
          <a:xfrm>
            <a:off x="5696130" y="4516527"/>
            <a:ext cx="444617" cy="39428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4</a:t>
            </a:r>
          </a:p>
        </p:txBody>
      </p:sp>
      <p:cxnSp>
        <p:nvCxnSpPr>
          <p:cNvPr id="84" name="Straight Arrow Connector 83"/>
          <p:cNvCxnSpPr>
            <a:cxnSpLocks/>
          </p:cNvCxnSpPr>
          <p:nvPr/>
        </p:nvCxnSpPr>
        <p:spPr>
          <a:xfrm>
            <a:off x="3820398" y="3925104"/>
            <a:ext cx="152837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73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After all that…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4355" y="1887523"/>
            <a:ext cx="557632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8000"/>
                </a:solidFill>
                <a:latin typeface="F146"/>
              </a:rPr>
              <a:t>for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(</a:t>
            </a:r>
            <a:r>
              <a:rPr lang="en-GB" sz="1400" dirty="0" err="1">
                <a:solidFill>
                  <a:srgbClr val="B10040"/>
                </a:solidFill>
                <a:latin typeface="F146"/>
              </a:rPr>
              <a:t>int</a:t>
            </a:r>
            <a:r>
              <a:rPr lang="en-GB" sz="1400" dirty="0">
                <a:solidFill>
                  <a:srgbClr val="B10040"/>
                </a:solidFill>
                <a:latin typeface="F146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L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=0;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L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&lt;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MTOT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;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L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++)</a:t>
            </a:r>
          </a:p>
          <a:p>
            <a:r>
              <a:rPr lang="en-GB" sz="1400" dirty="0">
                <a:solidFill>
                  <a:srgbClr val="666666"/>
                </a:solidFill>
                <a:latin typeface="F146"/>
              </a:rPr>
              <a:t>{</a:t>
            </a:r>
          </a:p>
          <a:p>
            <a:r>
              <a:rPr lang="en-GB" sz="1400" dirty="0">
                <a:solidFill>
                  <a:srgbClr val="008000"/>
                </a:solidFill>
                <a:latin typeface="F146"/>
              </a:rPr>
              <a:t>	for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(</a:t>
            </a:r>
            <a:r>
              <a:rPr lang="en-GB" sz="1400" dirty="0" err="1">
                <a:solidFill>
                  <a:srgbClr val="B10040"/>
                </a:solidFill>
                <a:latin typeface="F146"/>
              </a:rPr>
              <a:t>int</a:t>
            </a:r>
            <a:r>
              <a:rPr lang="en-GB" sz="1400" dirty="0">
                <a:solidFill>
                  <a:srgbClr val="B10040"/>
                </a:solidFill>
                <a:latin typeface="F146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I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=0;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I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&lt;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MTOT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;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I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++)</a:t>
            </a:r>
          </a:p>
          <a:p>
            <a:r>
              <a:rPr lang="en-GB" sz="1400" dirty="0">
                <a:solidFill>
                  <a:srgbClr val="666666"/>
                </a:solidFill>
                <a:latin typeface="F146"/>
              </a:rPr>
              <a:t>	{</a:t>
            </a:r>
          </a:p>
          <a:p>
            <a:r>
              <a:rPr lang="en-GB" sz="1400" dirty="0">
                <a:solidFill>
                  <a:srgbClr val="B10040"/>
                </a:solidFill>
                <a:latin typeface="F146"/>
              </a:rPr>
              <a:t>		</a:t>
            </a:r>
            <a:r>
              <a:rPr lang="en-GB" sz="1400" dirty="0" err="1">
                <a:solidFill>
                  <a:srgbClr val="B10040"/>
                </a:solidFill>
                <a:latin typeface="F146"/>
              </a:rPr>
              <a:t>int</a:t>
            </a:r>
            <a:r>
              <a:rPr lang="en-GB" sz="1400" dirty="0">
                <a:solidFill>
                  <a:srgbClr val="B10040"/>
                </a:solidFill>
                <a:latin typeface="F146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b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=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L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*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MTOT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+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I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;</a:t>
            </a:r>
          </a:p>
          <a:p>
            <a:r>
              <a:rPr lang="en-GB" sz="1400" dirty="0">
                <a:solidFill>
                  <a:srgbClr val="000000"/>
                </a:solidFill>
                <a:latin typeface="F146"/>
              </a:rPr>
              <a:t>		</a:t>
            </a:r>
            <a:r>
              <a:rPr lang="en-GB" sz="1400" dirty="0" err="1">
                <a:solidFill>
                  <a:srgbClr val="000000"/>
                </a:solidFill>
                <a:latin typeface="F146"/>
              </a:rPr>
              <a:t>FDash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b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]=0.0;</a:t>
            </a:r>
          </a:p>
          <a:p>
            <a:r>
              <a:rPr lang="en-GB" sz="1400" dirty="0">
                <a:solidFill>
                  <a:srgbClr val="000000"/>
                </a:solidFill>
                <a:latin typeface="F146"/>
              </a:rPr>
              <a:t>		HUGQF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b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]=0.0;</a:t>
            </a:r>
          </a:p>
          <a:p>
            <a:r>
              <a:rPr lang="en-GB" sz="1400" dirty="0">
                <a:solidFill>
                  <a:srgbClr val="008000"/>
                </a:solidFill>
                <a:latin typeface="F146"/>
              </a:rPr>
              <a:t>		for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(</a:t>
            </a:r>
            <a:r>
              <a:rPr lang="en-GB" sz="1400" dirty="0" err="1">
                <a:solidFill>
                  <a:srgbClr val="B10040"/>
                </a:solidFill>
                <a:latin typeface="F146"/>
              </a:rPr>
              <a:t>int</a:t>
            </a:r>
            <a:r>
              <a:rPr lang="en-GB" sz="1400" dirty="0">
                <a:solidFill>
                  <a:srgbClr val="B10040"/>
                </a:solidFill>
                <a:latin typeface="F146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J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=0;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J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&lt;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MTOT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;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J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++)</a:t>
            </a:r>
          </a:p>
          <a:p>
            <a:r>
              <a:rPr lang="en-GB" sz="1400" dirty="0">
                <a:solidFill>
                  <a:srgbClr val="666666"/>
                </a:solidFill>
                <a:latin typeface="F146"/>
              </a:rPr>
              <a:t>		{</a:t>
            </a:r>
          </a:p>
          <a:p>
            <a:r>
              <a:rPr lang="en-GB" sz="1400" dirty="0">
                <a:solidFill>
                  <a:srgbClr val="B10040"/>
                </a:solidFill>
                <a:latin typeface="F146"/>
              </a:rPr>
              <a:t>			</a:t>
            </a:r>
            <a:r>
              <a:rPr lang="en-GB" sz="1400" dirty="0" err="1">
                <a:solidFill>
                  <a:srgbClr val="B10040"/>
                </a:solidFill>
                <a:latin typeface="F146"/>
              </a:rPr>
              <a:t>int</a:t>
            </a:r>
            <a:r>
              <a:rPr lang="en-GB" sz="1400" dirty="0">
                <a:solidFill>
                  <a:srgbClr val="B10040"/>
                </a:solidFill>
                <a:latin typeface="F146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k1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=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L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*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MTOT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+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J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;</a:t>
            </a:r>
          </a:p>
          <a:p>
            <a:r>
              <a:rPr lang="en-GB" sz="1400" dirty="0">
                <a:solidFill>
                  <a:srgbClr val="B10040"/>
                </a:solidFill>
                <a:latin typeface="F146"/>
              </a:rPr>
              <a:t>			</a:t>
            </a:r>
            <a:r>
              <a:rPr lang="en-GB" sz="1400" dirty="0" err="1">
                <a:solidFill>
                  <a:srgbClr val="B10040"/>
                </a:solidFill>
                <a:latin typeface="F146"/>
              </a:rPr>
              <a:t>int</a:t>
            </a:r>
            <a:r>
              <a:rPr lang="en-GB" sz="1400" dirty="0">
                <a:solidFill>
                  <a:srgbClr val="B10040"/>
                </a:solidFill>
                <a:latin typeface="F146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k2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=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I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+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J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*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MTOT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;</a:t>
            </a:r>
          </a:p>
          <a:p>
            <a:r>
              <a:rPr lang="en-GB" sz="1400" dirty="0">
                <a:solidFill>
                  <a:srgbClr val="000000"/>
                </a:solidFill>
                <a:latin typeface="F146"/>
              </a:rPr>
              <a:t>			</a:t>
            </a:r>
            <a:r>
              <a:rPr lang="en-GB" sz="1400" dirty="0" err="1">
                <a:solidFill>
                  <a:srgbClr val="000000"/>
                </a:solidFill>
                <a:latin typeface="F146"/>
              </a:rPr>
              <a:t>FDash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b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]+=</a:t>
            </a:r>
            <a:r>
              <a:rPr lang="en-GB" sz="1400" dirty="0" err="1">
                <a:solidFill>
                  <a:srgbClr val="000000"/>
                </a:solidFill>
                <a:latin typeface="F146"/>
              </a:rPr>
              <a:t>Hij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k1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]*</a:t>
            </a:r>
            <a:r>
              <a:rPr lang="en-GB" sz="1400" dirty="0" err="1">
                <a:solidFill>
                  <a:srgbClr val="000000"/>
                </a:solidFill>
                <a:latin typeface="F146"/>
              </a:rPr>
              <a:t>UDash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k2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];</a:t>
            </a:r>
          </a:p>
          <a:p>
            <a:r>
              <a:rPr lang="en-GB" sz="1400" dirty="0">
                <a:solidFill>
                  <a:srgbClr val="000000"/>
                </a:solidFill>
                <a:latin typeface="F146"/>
              </a:rPr>
              <a:t>			HUGQF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b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]+=</a:t>
            </a:r>
            <a:r>
              <a:rPr lang="en-GB" sz="1400" dirty="0" err="1">
                <a:solidFill>
                  <a:srgbClr val="000000"/>
                </a:solidFill>
                <a:latin typeface="F146"/>
              </a:rPr>
              <a:t>Gij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k1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]*</a:t>
            </a:r>
            <a:r>
              <a:rPr lang="en-GB" sz="1400" dirty="0" err="1">
                <a:solidFill>
                  <a:srgbClr val="000000"/>
                </a:solidFill>
                <a:latin typeface="F146"/>
              </a:rPr>
              <a:t>QDash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k2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];</a:t>
            </a:r>
          </a:p>
          <a:p>
            <a:r>
              <a:rPr lang="en-GB" sz="1400" dirty="0">
                <a:solidFill>
                  <a:srgbClr val="666666"/>
                </a:solidFill>
                <a:latin typeface="F146"/>
              </a:rPr>
              <a:t>		}</a:t>
            </a:r>
          </a:p>
          <a:p>
            <a:r>
              <a:rPr lang="en-GB" sz="1400" dirty="0">
                <a:solidFill>
                  <a:srgbClr val="666666"/>
                </a:solidFill>
                <a:latin typeface="F146"/>
              </a:rPr>
              <a:t>	}</a:t>
            </a:r>
          </a:p>
          <a:p>
            <a:r>
              <a:rPr lang="en-GB" sz="1400" dirty="0">
                <a:solidFill>
                  <a:srgbClr val="666666"/>
                </a:solidFill>
                <a:latin typeface="F146"/>
              </a:rPr>
              <a:t>}</a:t>
            </a:r>
            <a:endParaRPr lang="en-GB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6034481" y="1887523"/>
            <a:ext cx="557632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8000"/>
                </a:solidFill>
                <a:latin typeface="F152"/>
              </a:rPr>
              <a:t>for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(</a:t>
            </a:r>
            <a:r>
              <a:rPr lang="en-GB" sz="1400" dirty="0" err="1">
                <a:solidFill>
                  <a:srgbClr val="B10040"/>
                </a:solidFill>
                <a:latin typeface="F152"/>
              </a:rPr>
              <a:t>int</a:t>
            </a:r>
            <a:r>
              <a:rPr lang="en-GB" sz="1400" dirty="0">
                <a:solidFill>
                  <a:srgbClr val="B10040"/>
                </a:solidFill>
                <a:latin typeface="F152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L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=0;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L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&lt;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MTOT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;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L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++)</a:t>
            </a:r>
          </a:p>
          <a:p>
            <a:r>
              <a:rPr lang="en-GB" sz="1400" dirty="0">
                <a:solidFill>
                  <a:srgbClr val="666666"/>
                </a:solidFill>
                <a:latin typeface="F152"/>
              </a:rPr>
              <a:t>{</a:t>
            </a:r>
          </a:p>
          <a:p>
            <a:r>
              <a:rPr lang="en-GB" sz="1400" dirty="0">
                <a:solidFill>
                  <a:srgbClr val="008000"/>
                </a:solidFill>
                <a:latin typeface="F152"/>
              </a:rPr>
              <a:t>	for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(</a:t>
            </a:r>
            <a:r>
              <a:rPr lang="en-GB" sz="1400" dirty="0" err="1">
                <a:solidFill>
                  <a:srgbClr val="B10040"/>
                </a:solidFill>
                <a:latin typeface="F152"/>
              </a:rPr>
              <a:t>int</a:t>
            </a:r>
            <a:r>
              <a:rPr lang="en-GB" sz="1400" dirty="0">
                <a:solidFill>
                  <a:srgbClr val="B10040"/>
                </a:solidFill>
                <a:latin typeface="F152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I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=0;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I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&lt;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MTOT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;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I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++)</a:t>
            </a:r>
          </a:p>
          <a:p>
            <a:r>
              <a:rPr lang="en-GB" sz="1400" dirty="0">
                <a:solidFill>
                  <a:srgbClr val="666666"/>
                </a:solidFill>
                <a:latin typeface="F152"/>
              </a:rPr>
              <a:t>	{</a:t>
            </a:r>
          </a:p>
          <a:p>
            <a:r>
              <a:rPr lang="en-GB" sz="1400" dirty="0">
                <a:solidFill>
                  <a:srgbClr val="B10040"/>
                </a:solidFill>
                <a:latin typeface="F152"/>
              </a:rPr>
              <a:t>		</a:t>
            </a:r>
            <a:r>
              <a:rPr lang="en-GB" sz="1400" dirty="0" err="1">
                <a:solidFill>
                  <a:srgbClr val="B10040"/>
                </a:solidFill>
                <a:latin typeface="F152"/>
              </a:rPr>
              <a:t>int</a:t>
            </a:r>
            <a:r>
              <a:rPr lang="en-GB" sz="1400" dirty="0">
                <a:solidFill>
                  <a:srgbClr val="B10040"/>
                </a:solidFill>
                <a:latin typeface="F152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b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=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L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*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MTOT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+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I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;</a:t>
            </a:r>
          </a:p>
          <a:p>
            <a:r>
              <a:rPr lang="en-GB" sz="1400" dirty="0">
                <a:solidFill>
                  <a:srgbClr val="B10040"/>
                </a:solidFill>
                <a:latin typeface="F152"/>
              </a:rPr>
              <a:t>		</a:t>
            </a:r>
            <a:r>
              <a:rPr lang="en-GB" sz="1400" dirty="0" err="1">
                <a:solidFill>
                  <a:srgbClr val="B10040"/>
                </a:solidFill>
                <a:latin typeface="F152"/>
              </a:rPr>
              <a:t>int</a:t>
            </a:r>
            <a:r>
              <a:rPr lang="en-GB" sz="1400" dirty="0">
                <a:solidFill>
                  <a:srgbClr val="B10040"/>
                </a:solidFill>
                <a:latin typeface="F152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k1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=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L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*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MTOT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;</a:t>
            </a:r>
          </a:p>
          <a:p>
            <a:r>
              <a:rPr lang="en-GB" sz="1400" dirty="0">
                <a:solidFill>
                  <a:srgbClr val="000000"/>
                </a:solidFill>
                <a:latin typeface="F152"/>
              </a:rPr>
              <a:t>		</a:t>
            </a:r>
            <a:r>
              <a:rPr lang="en-GB" sz="1400" dirty="0" err="1">
                <a:solidFill>
                  <a:srgbClr val="000000"/>
                </a:solidFill>
                <a:latin typeface="F146"/>
              </a:rPr>
              <a:t>FDash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b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]=0.0;</a:t>
            </a:r>
          </a:p>
          <a:p>
            <a:r>
              <a:rPr lang="en-GB" sz="1400" dirty="0">
                <a:solidFill>
                  <a:srgbClr val="000000"/>
                </a:solidFill>
                <a:latin typeface="F146"/>
              </a:rPr>
              <a:t>		HUGQF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b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]=0.0;</a:t>
            </a:r>
          </a:p>
          <a:p>
            <a:r>
              <a:rPr lang="en-GB" sz="1400" dirty="0">
                <a:solidFill>
                  <a:srgbClr val="008000"/>
                </a:solidFill>
                <a:latin typeface="F152"/>
              </a:rPr>
              <a:t>		for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(</a:t>
            </a:r>
            <a:r>
              <a:rPr lang="en-GB" sz="1400" dirty="0" err="1">
                <a:solidFill>
                  <a:srgbClr val="B10040"/>
                </a:solidFill>
                <a:latin typeface="F152"/>
              </a:rPr>
              <a:t>int</a:t>
            </a:r>
            <a:r>
              <a:rPr lang="en-GB" sz="1400" dirty="0">
                <a:solidFill>
                  <a:srgbClr val="B10040"/>
                </a:solidFill>
                <a:latin typeface="F152"/>
              </a:rPr>
              <a:t> 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k2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=(I * MTOT);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k2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&lt;(I*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MTOT)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;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k1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++, </a:t>
            </a:r>
            <a:r>
              <a:rPr lang="en-GB" sz="1400" dirty="0">
                <a:solidFill>
                  <a:srgbClr val="000000"/>
                </a:solidFill>
                <a:latin typeface="F152"/>
              </a:rPr>
              <a:t>k2</a:t>
            </a:r>
            <a:r>
              <a:rPr lang="en-GB" sz="1400" dirty="0">
                <a:solidFill>
                  <a:srgbClr val="666666"/>
                </a:solidFill>
                <a:latin typeface="F152"/>
              </a:rPr>
              <a:t>++)</a:t>
            </a:r>
          </a:p>
          <a:p>
            <a:r>
              <a:rPr lang="en-GB" sz="1400" dirty="0">
                <a:solidFill>
                  <a:srgbClr val="666666"/>
                </a:solidFill>
                <a:latin typeface="F152"/>
              </a:rPr>
              <a:t>		{</a:t>
            </a:r>
          </a:p>
          <a:p>
            <a:r>
              <a:rPr lang="en-GB" sz="1400" dirty="0">
                <a:solidFill>
                  <a:srgbClr val="B10040"/>
                </a:solidFill>
                <a:latin typeface="F152"/>
              </a:rPr>
              <a:t>			</a:t>
            </a:r>
            <a:r>
              <a:rPr lang="en-GB" sz="1400" dirty="0" err="1">
                <a:solidFill>
                  <a:srgbClr val="000000"/>
                </a:solidFill>
                <a:latin typeface="F146"/>
              </a:rPr>
              <a:t>FDash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b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]+=</a:t>
            </a:r>
            <a:r>
              <a:rPr lang="en-GB" sz="1400" dirty="0" err="1">
                <a:solidFill>
                  <a:srgbClr val="000000"/>
                </a:solidFill>
                <a:latin typeface="F146"/>
              </a:rPr>
              <a:t>Hij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k1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]*</a:t>
            </a:r>
            <a:r>
              <a:rPr lang="en-GB" sz="1400" dirty="0" err="1">
                <a:solidFill>
                  <a:srgbClr val="000000"/>
                </a:solidFill>
                <a:latin typeface="F146"/>
              </a:rPr>
              <a:t>UDash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k2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];</a:t>
            </a:r>
          </a:p>
          <a:p>
            <a:r>
              <a:rPr lang="en-GB" sz="1400" dirty="0">
                <a:solidFill>
                  <a:srgbClr val="000000"/>
                </a:solidFill>
                <a:latin typeface="F146"/>
              </a:rPr>
              <a:t>			HUGQF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b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]+=</a:t>
            </a:r>
            <a:r>
              <a:rPr lang="en-GB" sz="1400" dirty="0" err="1">
                <a:solidFill>
                  <a:srgbClr val="000000"/>
                </a:solidFill>
                <a:latin typeface="F146"/>
              </a:rPr>
              <a:t>Gij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k1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]*</a:t>
            </a:r>
            <a:r>
              <a:rPr lang="en-GB" sz="1400" dirty="0" err="1">
                <a:solidFill>
                  <a:srgbClr val="000000"/>
                </a:solidFill>
                <a:latin typeface="F146"/>
              </a:rPr>
              <a:t>QDash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[</a:t>
            </a:r>
            <a:r>
              <a:rPr lang="en-GB" sz="1400" dirty="0">
                <a:solidFill>
                  <a:srgbClr val="000000"/>
                </a:solidFill>
                <a:latin typeface="F146"/>
              </a:rPr>
              <a:t>k2</a:t>
            </a:r>
            <a:r>
              <a:rPr lang="en-GB" sz="1400" dirty="0">
                <a:solidFill>
                  <a:srgbClr val="666666"/>
                </a:solidFill>
                <a:latin typeface="F146"/>
              </a:rPr>
              <a:t>];</a:t>
            </a:r>
          </a:p>
          <a:p>
            <a:r>
              <a:rPr lang="en-GB" sz="1400" dirty="0">
                <a:solidFill>
                  <a:srgbClr val="666666"/>
                </a:solidFill>
                <a:latin typeface="F152"/>
              </a:rPr>
              <a:t>		}</a:t>
            </a:r>
          </a:p>
          <a:p>
            <a:r>
              <a:rPr lang="en-GB" sz="1400" dirty="0">
                <a:solidFill>
                  <a:srgbClr val="666666"/>
                </a:solidFill>
                <a:latin typeface="F152"/>
              </a:rPr>
              <a:t>	}</a:t>
            </a:r>
          </a:p>
          <a:p>
            <a:r>
              <a:rPr lang="en-GB" sz="1400" dirty="0">
                <a:solidFill>
                  <a:srgbClr val="666666"/>
                </a:solidFill>
                <a:latin typeface="F152"/>
              </a:rPr>
              <a:t>}</a:t>
            </a:r>
            <a:endParaRPr lang="en-GB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1337211" y="5796285"/>
            <a:ext cx="283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~21 hours.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64138" y="5796285"/>
            <a:ext cx="283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~40 minutes.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37211" y="5426953"/>
            <a:ext cx="283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Cache hit rate ~55%.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164138" y="5426953"/>
            <a:ext cx="2833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Cache hit rate ~96%.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8544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all else fails, compromise.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581189" y="2123992"/>
            <a:ext cx="11029615" cy="3948562"/>
          </a:xfrm>
        </p:spPr>
        <p:txBody>
          <a:bodyPr>
            <a:normAutofit/>
          </a:bodyPr>
          <a:lstStyle/>
          <a:p>
            <a:r>
              <a:rPr lang="en-GB" dirty="0" smtClean="0"/>
              <a:t>The DRBEM operates by calculating from each field point to each other field point.</a:t>
            </a:r>
          </a:p>
          <a:p>
            <a:r>
              <a:rPr lang="en-GB" dirty="0" smtClean="0"/>
              <a:t>Uses an </a:t>
            </a:r>
            <a:r>
              <a:rPr lang="en-GB" dirty="0"/>
              <a:t>interpolating function to represent the volume term, </a:t>
            </a:r>
            <a:r>
              <a:rPr lang="en-GB" dirty="0" smtClean="0"/>
              <a:t>we </a:t>
            </a:r>
            <a:r>
              <a:rPr lang="en-GB" dirty="0"/>
              <a:t>can separate the number of internal poles from the volume elements.	</a:t>
            </a:r>
            <a:endParaRPr lang="en-GB" dirty="0" smtClean="0"/>
          </a:p>
          <a:p>
            <a:pPr lvl="1"/>
            <a:r>
              <a:rPr lang="en-GB" dirty="0" smtClean="0"/>
              <a:t>Has an </a:t>
            </a:r>
            <a:r>
              <a:rPr lang="en-GB" dirty="0"/>
              <a:t>interesting feature – we can tune its accuracy, in proportion to the time it takes.</a:t>
            </a:r>
          </a:p>
          <a:p>
            <a:pPr lvl="1"/>
            <a:r>
              <a:rPr lang="en-GB" dirty="0"/>
              <a:t>The algorithm is O(N</a:t>
            </a:r>
            <a:r>
              <a:rPr lang="en-GB" baseline="30000" dirty="0"/>
              <a:t>3</a:t>
            </a:r>
            <a:r>
              <a:rPr lang="en-GB" dirty="0" smtClean="0"/>
              <a:t>) time complexity, </a:t>
            </a:r>
            <a:r>
              <a:rPr lang="en-GB" dirty="0"/>
              <a:t>so a modest reduction in accuracy can yield a significant improvement in time taken</a:t>
            </a:r>
            <a:r>
              <a:rPr lang="en-GB" dirty="0" smtClean="0"/>
              <a:t>.</a:t>
            </a:r>
          </a:p>
          <a:p>
            <a:r>
              <a:rPr lang="en-GB" dirty="0" smtClean="0"/>
              <a:t>Meshes tend to be most dense around the region of interest, and extremely coarse elsewhere.</a:t>
            </a:r>
          </a:p>
          <a:p>
            <a:pPr lvl="1"/>
            <a:r>
              <a:rPr lang="en-GB" dirty="0" smtClean="0"/>
              <a:t>By taking a histogram of element size, and selecting the smallest elements only, we end up with a good estimate of the number of elements to select.</a:t>
            </a:r>
          </a:p>
          <a:p>
            <a:pPr lvl="1"/>
            <a:r>
              <a:rPr lang="en-GB" dirty="0" smtClean="0"/>
              <a:t>In our mesh of 29,000 elements, using 10,000 elements we get a ~0.6% MSE, but reduce the time taken to calculate by 850%.</a:t>
            </a:r>
          </a:p>
        </p:txBody>
      </p:sp>
    </p:spTree>
    <p:extLst>
      <p:ext uri="{BB962C8B-B14F-4D97-AF65-F5344CB8AC3E}">
        <p14:creationId xmlns:p14="http://schemas.microsoft.com/office/powerpoint/2010/main" val="68155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Results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7"/>
            <a:ext cx="11029615" cy="1258272"/>
          </a:xfrm>
        </p:spPr>
        <p:txBody>
          <a:bodyPr/>
          <a:lstStyle/>
          <a:p>
            <a:r>
              <a:rPr lang="en-GB" dirty="0" smtClean="0"/>
              <a:t>Optimisation techniques have yielded a significant improvement in time taken for each method:</a:t>
            </a: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2995686"/>
              </p:ext>
            </p:extLst>
          </p:nvPr>
        </p:nvGraphicFramePr>
        <p:xfrm>
          <a:off x="773723" y="2931420"/>
          <a:ext cx="10837084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271"/>
                <a:gridCol w="2709271"/>
                <a:gridCol w="2709271"/>
                <a:gridCol w="2709271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Method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Serial </a:t>
                      </a:r>
                      <a:r>
                        <a:rPr lang="en-GB" dirty="0" err="1" smtClean="0"/>
                        <a:t>unoptimised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Serial optimised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Parallel optimised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Monte Carlo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~2 months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~1 hour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~4 mins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DRBEM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~2 ½</a:t>
                      </a:r>
                      <a:r>
                        <a:rPr lang="en-GB" baseline="0" dirty="0" smtClean="0"/>
                        <a:t> months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~10 hours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~40 mins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TTBEM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~6 days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~2</a:t>
                      </a:r>
                      <a:r>
                        <a:rPr lang="en-GB" baseline="0" dirty="0" smtClean="0"/>
                        <a:t> hours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~7 mins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Content Placeholder 2"/>
          <p:cNvSpPr txBox="1">
            <a:spLocks/>
          </p:cNvSpPr>
          <p:nvPr/>
        </p:nvSpPr>
        <p:spPr>
          <a:xfrm>
            <a:off x="581192" y="4841636"/>
            <a:ext cx="11029615" cy="12582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This gives a combined time of ~11 minutes.</a:t>
            </a:r>
          </a:p>
          <a:p>
            <a:pPr lvl="1"/>
            <a:r>
              <a:rPr lang="en-GB" dirty="0" smtClean="0"/>
              <a:t>Very close to the clinical threshold – now we can wait for Moore’s Law (or the company can buy a faster CPU)!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128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It’s no longer sufficient to turns maths into code</a:t>
            </a:r>
            <a:r>
              <a:rPr lang="en-GB" dirty="0" smtClean="0"/>
              <a:t>.</a:t>
            </a:r>
            <a:endParaRPr lang="en-GB" dirty="0"/>
          </a:p>
          <a:p>
            <a:r>
              <a:rPr lang="en-GB" dirty="0" smtClean="0"/>
              <a:t>Only parallel code will get meaningfully faster as computer hardware advances – at least for the foreseeable future.</a:t>
            </a:r>
            <a:endParaRPr lang="en-GB" dirty="0"/>
          </a:p>
          <a:p>
            <a:r>
              <a:rPr lang="en-GB" dirty="0" smtClean="0"/>
              <a:t>Compromise can be good – as long as you can quantify it.</a:t>
            </a:r>
          </a:p>
        </p:txBody>
      </p:sp>
    </p:spTree>
    <p:extLst>
      <p:ext uri="{BB962C8B-B14F-4D97-AF65-F5344CB8AC3E}">
        <p14:creationId xmlns:p14="http://schemas.microsoft.com/office/powerpoint/2010/main" val="64238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Future 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DRBEM shows significant promise, and may eventually overtake the Monte Carlo model.</a:t>
            </a:r>
          </a:p>
          <a:p>
            <a:pPr lvl="1"/>
            <a:r>
              <a:rPr lang="en-GB" dirty="0" smtClean="0"/>
              <a:t>Fast multipole method – use a multi-level multipole expansion series to combine near-field sources in the Green’s function.</a:t>
            </a:r>
          </a:p>
          <a:p>
            <a:r>
              <a:rPr lang="en-GB" dirty="0" smtClean="0"/>
              <a:t>TTBEM singularity challenge.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466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545</TotalTime>
  <Words>1310</Words>
  <Application>Microsoft Office PowerPoint</Application>
  <PresentationFormat>Widescreen</PresentationFormat>
  <Paragraphs>387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F146</vt:lpstr>
      <vt:lpstr>F152</vt:lpstr>
      <vt:lpstr>Gill Sans MT</vt:lpstr>
      <vt:lpstr>Wingdings 2</vt:lpstr>
      <vt:lpstr>Dividend</vt:lpstr>
      <vt:lpstr>Parallelisation techniques for simulation of tissue photonics</vt:lpstr>
      <vt:lpstr>Context</vt:lpstr>
      <vt:lpstr>Multithreaded programming explained (with puppies)</vt:lpstr>
      <vt:lpstr>Context</vt:lpstr>
      <vt:lpstr>Clinical agenda</vt:lpstr>
      <vt:lpstr>Computational models</vt:lpstr>
      <vt:lpstr>Simulation output (results?)</vt:lpstr>
      <vt:lpstr>The problem</vt:lpstr>
      <vt:lpstr>Solutions</vt:lpstr>
      <vt:lpstr>Code example</vt:lpstr>
      <vt:lpstr>Code example</vt:lpstr>
      <vt:lpstr>Code example</vt:lpstr>
      <vt:lpstr>Code example</vt:lpstr>
      <vt:lpstr>Solution</vt:lpstr>
      <vt:lpstr>After all that…</vt:lpstr>
      <vt:lpstr>When all else fails, compromise.</vt:lpstr>
      <vt:lpstr>Results</vt:lpstr>
      <vt:lpstr>Conclusions</vt:lpstr>
      <vt:lpstr>Future work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Parallelisation techniques for simulation of tissue photonics</dc:title>
  <dc:creator>Tim Bashford</dc:creator>
  <cp:lastModifiedBy>Tim Bashford</cp:lastModifiedBy>
  <cp:revision>33</cp:revision>
  <dcterms:created xsi:type="dcterms:W3CDTF">2017-01-17T14:27:53Z</dcterms:created>
  <dcterms:modified xsi:type="dcterms:W3CDTF">2017-01-18T12:35:51Z</dcterms:modified>
</cp:coreProperties>
</file>