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70" r:id="rId2"/>
    <p:sldId id="271" r:id="rId3"/>
    <p:sldId id="272" r:id="rId4"/>
    <p:sldId id="256" r:id="rId5"/>
    <p:sldId id="257" r:id="rId6"/>
    <p:sldId id="258" r:id="rId7"/>
    <p:sldId id="260" r:id="rId8"/>
    <p:sldId id="261" r:id="rId9"/>
    <p:sldId id="273" r:id="rId10"/>
    <p:sldId id="274" r:id="rId11"/>
    <p:sldId id="275" r:id="rId12"/>
    <p:sldId id="277" r:id="rId13"/>
    <p:sldId id="278" r:id="rId14"/>
    <p:sldId id="259" r:id="rId15"/>
    <p:sldId id="269" r:id="rId16"/>
    <p:sldId id="28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C7D84D-AEE8-7147-839B-754D75AF0C1B}" v="12" dt="2025-11-05T18:29:34.7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p:restoredTop sz="94667"/>
  </p:normalViewPr>
  <p:slideViewPr>
    <p:cSldViewPr snapToGrid="0">
      <p:cViewPr varScale="1">
        <p:scale>
          <a:sx n="110" d="100"/>
          <a:sy n="110" d="100"/>
        </p:scale>
        <p:origin x="65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6FEAB0-6BC0-4106-B425-8C1055410CC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7AB9E41-4760-4518-ABB3-7A471AABA48F}">
      <dgm:prSet/>
      <dgm:spPr/>
      <dgm:t>
        <a:bodyPr/>
        <a:lstStyle/>
        <a:p>
          <a:pPr>
            <a:buFont typeface="Arial" panose="020B0604020202020204" pitchFamily="34" charset="0"/>
            <a:buChar char="•"/>
          </a:pPr>
          <a:r>
            <a:rPr lang="en-GB"/>
            <a:t>Dementia is a general term for a decline in mental ability severe enough to interfere with daily life (Arvanitakis &amp; Bennett, 2020).</a:t>
          </a:r>
        </a:p>
      </dgm:t>
    </dgm:pt>
    <dgm:pt modelId="{18F3F148-751A-408D-83E9-613560B6FEE7}" type="parTrans" cxnId="{C2698116-DC82-43A4-9C54-D60A628A873F}">
      <dgm:prSet/>
      <dgm:spPr/>
      <dgm:t>
        <a:bodyPr/>
        <a:lstStyle/>
        <a:p>
          <a:endParaRPr lang="en-GB"/>
        </a:p>
      </dgm:t>
    </dgm:pt>
    <dgm:pt modelId="{0429DE50-8059-4892-871B-DD76430C224B}" type="sibTrans" cxnId="{C2698116-DC82-43A4-9C54-D60A628A873F}">
      <dgm:prSet/>
      <dgm:spPr/>
      <dgm:t>
        <a:bodyPr/>
        <a:lstStyle/>
        <a:p>
          <a:endParaRPr lang="en-GB"/>
        </a:p>
      </dgm:t>
    </dgm:pt>
    <dgm:pt modelId="{A0F3EA90-FF57-4CA6-BF64-E064DA3AE7CF}">
      <dgm:prSet/>
      <dgm:spPr/>
      <dgm:t>
        <a:bodyPr/>
        <a:lstStyle/>
        <a:p>
          <a:pPr>
            <a:buFont typeface="Arial" panose="020B0604020202020204" pitchFamily="34" charset="0"/>
            <a:buChar char="•"/>
          </a:pPr>
          <a:r>
            <a:rPr lang="en-GB"/>
            <a:t>It affects memory, thinking, and behavior, and is more common in older adults.</a:t>
          </a:r>
        </a:p>
      </dgm:t>
    </dgm:pt>
    <dgm:pt modelId="{C649822B-4DD3-43E6-B101-C4B41331749C}" type="parTrans" cxnId="{BF7487C5-4574-429E-A086-70B1491263B9}">
      <dgm:prSet/>
      <dgm:spPr/>
      <dgm:t>
        <a:bodyPr/>
        <a:lstStyle/>
        <a:p>
          <a:endParaRPr lang="en-GB"/>
        </a:p>
      </dgm:t>
    </dgm:pt>
    <dgm:pt modelId="{2B7C19BD-D260-44D0-8886-8358F51ED37F}" type="sibTrans" cxnId="{BF7487C5-4574-429E-A086-70B1491263B9}">
      <dgm:prSet/>
      <dgm:spPr/>
      <dgm:t>
        <a:bodyPr/>
        <a:lstStyle/>
        <a:p>
          <a:endParaRPr lang="en-GB"/>
        </a:p>
      </dgm:t>
    </dgm:pt>
    <dgm:pt modelId="{1288F216-168A-41EE-80E5-E07D56092572}">
      <dgm:prSet/>
      <dgm:spPr/>
      <dgm:t>
        <a:bodyPr/>
        <a:lstStyle/>
        <a:p>
          <a:pPr>
            <a:buFont typeface="Arial" panose="020B0604020202020204" pitchFamily="34" charset="0"/>
            <a:buChar char="•"/>
          </a:pPr>
          <a:r>
            <a:rPr lang="en-GB"/>
            <a:t>Alzheimer’s disease is the most common type, but there are others, such as vascular dementia (Arvanitakis &amp; Bennett, 2020).</a:t>
          </a:r>
        </a:p>
      </dgm:t>
    </dgm:pt>
    <dgm:pt modelId="{CBE158EC-932D-44D2-857C-C8E5AC6B2D09}" type="parTrans" cxnId="{15FD213C-2C76-48E9-841F-41422D33BC85}">
      <dgm:prSet/>
      <dgm:spPr/>
      <dgm:t>
        <a:bodyPr/>
        <a:lstStyle/>
        <a:p>
          <a:endParaRPr lang="en-GB"/>
        </a:p>
      </dgm:t>
    </dgm:pt>
    <dgm:pt modelId="{677D837F-A22C-47E5-A55F-4FF299C43A7D}" type="sibTrans" cxnId="{15FD213C-2C76-48E9-841F-41422D33BC85}">
      <dgm:prSet/>
      <dgm:spPr/>
      <dgm:t>
        <a:bodyPr/>
        <a:lstStyle/>
        <a:p>
          <a:endParaRPr lang="en-GB"/>
        </a:p>
      </dgm:t>
    </dgm:pt>
    <dgm:pt modelId="{6145586F-C995-489D-B70F-31EF8DB8340A}">
      <dgm:prSet/>
      <dgm:spPr/>
      <dgm:t>
        <a:bodyPr/>
        <a:lstStyle/>
        <a:p>
          <a:pPr>
            <a:buFont typeface="Arial" panose="020B0604020202020204" pitchFamily="34" charset="0"/>
            <a:buChar char="•"/>
          </a:pPr>
          <a:r>
            <a:rPr lang="en-GB"/>
            <a:t>Early detection and support are important to improve quality of life (Craig et al., 2024)</a:t>
          </a:r>
        </a:p>
      </dgm:t>
    </dgm:pt>
    <dgm:pt modelId="{C3227F3D-9691-4D35-8E12-55FF3E7EA9B1}" type="parTrans" cxnId="{8EC7C14D-4931-4F06-A318-53EE870F7498}">
      <dgm:prSet/>
      <dgm:spPr/>
      <dgm:t>
        <a:bodyPr/>
        <a:lstStyle/>
        <a:p>
          <a:endParaRPr lang="en-GB"/>
        </a:p>
      </dgm:t>
    </dgm:pt>
    <dgm:pt modelId="{7FC4A4A5-DDB9-4FC8-89A4-3E2293322086}" type="sibTrans" cxnId="{8EC7C14D-4931-4F06-A318-53EE870F7498}">
      <dgm:prSet/>
      <dgm:spPr/>
      <dgm:t>
        <a:bodyPr/>
        <a:lstStyle/>
        <a:p>
          <a:endParaRPr lang="en-GB"/>
        </a:p>
      </dgm:t>
    </dgm:pt>
    <dgm:pt modelId="{5E39CC16-2116-4D8D-9DEF-B0803E5761EE}" type="pres">
      <dgm:prSet presAssocID="{E26FEAB0-6BC0-4106-B425-8C1055410CCE}" presName="diagram" presStyleCnt="0">
        <dgm:presLayoutVars>
          <dgm:dir/>
          <dgm:resizeHandles val="exact"/>
        </dgm:presLayoutVars>
      </dgm:prSet>
      <dgm:spPr/>
    </dgm:pt>
    <dgm:pt modelId="{0536E2F7-B190-4815-A2C4-711615D5B6D4}" type="pres">
      <dgm:prSet presAssocID="{E7AB9E41-4760-4518-ABB3-7A471AABA48F}" presName="node" presStyleLbl="node1" presStyleIdx="0" presStyleCnt="4">
        <dgm:presLayoutVars>
          <dgm:bulletEnabled val="1"/>
        </dgm:presLayoutVars>
      </dgm:prSet>
      <dgm:spPr/>
    </dgm:pt>
    <dgm:pt modelId="{0D19F4AC-967A-45B1-93AD-80F05CACDCB6}" type="pres">
      <dgm:prSet presAssocID="{0429DE50-8059-4892-871B-DD76430C224B}" presName="sibTrans" presStyleCnt="0"/>
      <dgm:spPr/>
    </dgm:pt>
    <dgm:pt modelId="{4FBD93CF-122B-4E5E-A6BE-D89EF9C110B8}" type="pres">
      <dgm:prSet presAssocID="{A0F3EA90-FF57-4CA6-BF64-E064DA3AE7CF}" presName="node" presStyleLbl="node1" presStyleIdx="1" presStyleCnt="4">
        <dgm:presLayoutVars>
          <dgm:bulletEnabled val="1"/>
        </dgm:presLayoutVars>
      </dgm:prSet>
      <dgm:spPr/>
    </dgm:pt>
    <dgm:pt modelId="{4200E716-E3A8-4BFC-B4E1-DC102EA392EC}" type="pres">
      <dgm:prSet presAssocID="{2B7C19BD-D260-44D0-8886-8358F51ED37F}" presName="sibTrans" presStyleCnt="0"/>
      <dgm:spPr/>
    </dgm:pt>
    <dgm:pt modelId="{69B417E7-EFA4-487A-9082-1C3CF6A93744}" type="pres">
      <dgm:prSet presAssocID="{1288F216-168A-41EE-80E5-E07D56092572}" presName="node" presStyleLbl="node1" presStyleIdx="2" presStyleCnt="4">
        <dgm:presLayoutVars>
          <dgm:bulletEnabled val="1"/>
        </dgm:presLayoutVars>
      </dgm:prSet>
      <dgm:spPr/>
    </dgm:pt>
    <dgm:pt modelId="{859585CD-4EA7-4A06-8C8B-80FF8E9FE3B8}" type="pres">
      <dgm:prSet presAssocID="{677D837F-A22C-47E5-A55F-4FF299C43A7D}" presName="sibTrans" presStyleCnt="0"/>
      <dgm:spPr/>
    </dgm:pt>
    <dgm:pt modelId="{34CE589F-745A-4220-8A55-71C376CEEC3E}" type="pres">
      <dgm:prSet presAssocID="{6145586F-C995-489D-B70F-31EF8DB8340A}" presName="node" presStyleLbl="node1" presStyleIdx="3" presStyleCnt="4">
        <dgm:presLayoutVars>
          <dgm:bulletEnabled val="1"/>
        </dgm:presLayoutVars>
      </dgm:prSet>
      <dgm:spPr/>
    </dgm:pt>
  </dgm:ptLst>
  <dgm:cxnLst>
    <dgm:cxn modelId="{EFCCC712-D969-4CB2-B172-5AF45B9EB84F}" type="presOf" srcId="{6145586F-C995-489D-B70F-31EF8DB8340A}" destId="{34CE589F-745A-4220-8A55-71C376CEEC3E}" srcOrd="0" destOrd="0" presId="urn:microsoft.com/office/officeart/2005/8/layout/default"/>
    <dgm:cxn modelId="{C2698116-DC82-43A4-9C54-D60A628A873F}" srcId="{E26FEAB0-6BC0-4106-B425-8C1055410CCE}" destId="{E7AB9E41-4760-4518-ABB3-7A471AABA48F}" srcOrd="0" destOrd="0" parTransId="{18F3F148-751A-408D-83E9-613560B6FEE7}" sibTransId="{0429DE50-8059-4892-871B-DD76430C224B}"/>
    <dgm:cxn modelId="{15FD213C-2C76-48E9-841F-41422D33BC85}" srcId="{E26FEAB0-6BC0-4106-B425-8C1055410CCE}" destId="{1288F216-168A-41EE-80E5-E07D56092572}" srcOrd="2" destOrd="0" parTransId="{CBE158EC-932D-44D2-857C-C8E5AC6B2D09}" sibTransId="{677D837F-A22C-47E5-A55F-4FF299C43A7D}"/>
    <dgm:cxn modelId="{7F8A2144-6F2D-4504-AD98-13C3069657C6}" type="presOf" srcId="{E7AB9E41-4760-4518-ABB3-7A471AABA48F}" destId="{0536E2F7-B190-4815-A2C4-711615D5B6D4}" srcOrd="0" destOrd="0" presId="urn:microsoft.com/office/officeart/2005/8/layout/default"/>
    <dgm:cxn modelId="{8EC7C14D-4931-4F06-A318-53EE870F7498}" srcId="{E26FEAB0-6BC0-4106-B425-8C1055410CCE}" destId="{6145586F-C995-489D-B70F-31EF8DB8340A}" srcOrd="3" destOrd="0" parTransId="{C3227F3D-9691-4D35-8E12-55FF3E7EA9B1}" sibTransId="{7FC4A4A5-DDB9-4FC8-89A4-3E2293322086}"/>
    <dgm:cxn modelId="{EDEC2873-60AA-4BF2-A973-C9923569F411}" type="presOf" srcId="{E26FEAB0-6BC0-4106-B425-8C1055410CCE}" destId="{5E39CC16-2116-4D8D-9DEF-B0803E5761EE}" srcOrd="0" destOrd="0" presId="urn:microsoft.com/office/officeart/2005/8/layout/default"/>
    <dgm:cxn modelId="{DF13EB75-D5D4-486C-ADA6-6D2FF6026ED7}" type="presOf" srcId="{A0F3EA90-FF57-4CA6-BF64-E064DA3AE7CF}" destId="{4FBD93CF-122B-4E5E-A6BE-D89EF9C110B8}" srcOrd="0" destOrd="0" presId="urn:microsoft.com/office/officeart/2005/8/layout/default"/>
    <dgm:cxn modelId="{75E247A5-2F34-4B38-BF2F-80BAEE23BA59}" type="presOf" srcId="{1288F216-168A-41EE-80E5-E07D56092572}" destId="{69B417E7-EFA4-487A-9082-1C3CF6A93744}" srcOrd="0" destOrd="0" presId="urn:microsoft.com/office/officeart/2005/8/layout/default"/>
    <dgm:cxn modelId="{BF7487C5-4574-429E-A086-70B1491263B9}" srcId="{E26FEAB0-6BC0-4106-B425-8C1055410CCE}" destId="{A0F3EA90-FF57-4CA6-BF64-E064DA3AE7CF}" srcOrd="1" destOrd="0" parTransId="{C649822B-4DD3-43E6-B101-C4B41331749C}" sibTransId="{2B7C19BD-D260-44D0-8886-8358F51ED37F}"/>
    <dgm:cxn modelId="{69F17940-A6DC-4820-8336-70F0E8ED1FFB}" type="presParOf" srcId="{5E39CC16-2116-4D8D-9DEF-B0803E5761EE}" destId="{0536E2F7-B190-4815-A2C4-711615D5B6D4}" srcOrd="0" destOrd="0" presId="urn:microsoft.com/office/officeart/2005/8/layout/default"/>
    <dgm:cxn modelId="{4396CDBD-CF61-418A-9E52-82B1ACF35CA3}" type="presParOf" srcId="{5E39CC16-2116-4D8D-9DEF-B0803E5761EE}" destId="{0D19F4AC-967A-45B1-93AD-80F05CACDCB6}" srcOrd="1" destOrd="0" presId="urn:microsoft.com/office/officeart/2005/8/layout/default"/>
    <dgm:cxn modelId="{85088648-98B1-4D26-B4BA-874784EFB050}" type="presParOf" srcId="{5E39CC16-2116-4D8D-9DEF-B0803E5761EE}" destId="{4FBD93CF-122B-4E5E-A6BE-D89EF9C110B8}" srcOrd="2" destOrd="0" presId="urn:microsoft.com/office/officeart/2005/8/layout/default"/>
    <dgm:cxn modelId="{28920296-6366-4D15-9FEC-56C6C5B39106}" type="presParOf" srcId="{5E39CC16-2116-4D8D-9DEF-B0803E5761EE}" destId="{4200E716-E3A8-4BFC-B4E1-DC102EA392EC}" srcOrd="3" destOrd="0" presId="urn:microsoft.com/office/officeart/2005/8/layout/default"/>
    <dgm:cxn modelId="{E951373B-D4DE-4DD6-BAA4-D313093F2E05}" type="presParOf" srcId="{5E39CC16-2116-4D8D-9DEF-B0803E5761EE}" destId="{69B417E7-EFA4-487A-9082-1C3CF6A93744}" srcOrd="4" destOrd="0" presId="urn:microsoft.com/office/officeart/2005/8/layout/default"/>
    <dgm:cxn modelId="{9F1C5FDB-6770-403F-B003-14D41ACBD5DC}" type="presParOf" srcId="{5E39CC16-2116-4D8D-9DEF-B0803E5761EE}" destId="{859585CD-4EA7-4A06-8C8B-80FF8E9FE3B8}" srcOrd="5" destOrd="0" presId="urn:microsoft.com/office/officeart/2005/8/layout/default"/>
    <dgm:cxn modelId="{4A63C8B4-C347-4204-A52F-D55636B1DD13}" type="presParOf" srcId="{5E39CC16-2116-4D8D-9DEF-B0803E5761EE}" destId="{34CE589F-745A-4220-8A55-71C376CEEC3E}"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E075A7-DA8B-436E-A67A-7A2F5905CADA}" type="doc">
      <dgm:prSet loTypeId="urn:microsoft.com/office/officeart/2005/8/layout/default" loCatId="list" qsTypeId="urn:microsoft.com/office/officeart/2005/8/quickstyle/simple5" qsCatId="simple" csTypeId="urn:microsoft.com/office/officeart/2005/8/colors/colorful1" csCatId="colorful"/>
      <dgm:spPr/>
      <dgm:t>
        <a:bodyPr/>
        <a:lstStyle/>
        <a:p>
          <a:endParaRPr lang="en-US"/>
        </a:p>
      </dgm:t>
    </dgm:pt>
    <dgm:pt modelId="{E6EDCD5E-8AD9-47DC-9D99-2BFD3A07E5E1}">
      <dgm:prSet/>
      <dgm:spPr/>
      <dgm:t>
        <a:bodyPr/>
        <a:lstStyle/>
        <a:p>
          <a:r>
            <a:rPr lang="en-US" b="0" i="0" baseline="0"/>
            <a:t>Spotting dementia early is important: check-ups and brain tests can help (WHO, 2022).</a:t>
          </a:r>
          <a:endParaRPr lang="en-US"/>
        </a:p>
      </dgm:t>
    </dgm:pt>
    <dgm:pt modelId="{F7318274-8170-457D-ACCE-09CB8B4AA0FA}" type="parTrans" cxnId="{ED2B46CF-4F60-4A43-833F-6209D775F9A4}">
      <dgm:prSet/>
      <dgm:spPr/>
      <dgm:t>
        <a:bodyPr/>
        <a:lstStyle/>
        <a:p>
          <a:endParaRPr lang="en-US"/>
        </a:p>
      </dgm:t>
    </dgm:pt>
    <dgm:pt modelId="{82788FA2-FEE4-472A-AA04-838D2EB8DE52}" type="sibTrans" cxnId="{ED2B46CF-4F60-4A43-833F-6209D775F9A4}">
      <dgm:prSet/>
      <dgm:spPr/>
      <dgm:t>
        <a:bodyPr/>
        <a:lstStyle/>
        <a:p>
          <a:endParaRPr lang="en-US"/>
        </a:p>
      </dgm:t>
    </dgm:pt>
    <dgm:pt modelId="{FA6AAE04-0731-4E65-8C79-285517613614}">
      <dgm:prSet/>
      <dgm:spPr/>
      <dgm:t>
        <a:bodyPr/>
        <a:lstStyle/>
        <a:p>
          <a:r>
            <a:rPr lang="en-US" b="0" i="0" baseline="0"/>
            <a:t>Ways communities help:</a:t>
          </a:r>
          <a:endParaRPr lang="en-US"/>
        </a:p>
      </dgm:t>
    </dgm:pt>
    <dgm:pt modelId="{86AE0FE3-6A6E-4C46-9DDF-838BF671D69B}" type="parTrans" cxnId="{599F11CA-BF0A-487E-B761-F2986A501086}">
      <dgm:prSet/>
      <dgm:spPr/>
      <dgm:t>
        <a:bodyPr/>
        <a:lstStyle/>
        <a:p>
          <a:endParaRPr lang="en-US"/>
        </a:p>
      </dgm:t>
    </dgm:pt>
    <dgm:pt modelId="{8266C58E-1CD3-4B20-BB23-11BD0F45267D}" type="sibTrans" cxnId="{599F11CA-BF0A-487E-B761-F2986A501086}">
      <dgm:prSet/>
      <dgm:spPr/>
      <dgm:t>
        <a:bodyPr/>
        <a:lstStyle/>
        <a:p>
          <a:endParaRPr lang="en-US"/>
        </a:p>
      </dgm:t>
    </dgm:pt>
    <dgm:pt modelId="{1C6FE1B2-8A7E-4804-886C-DEA42D3133B2}">
      <dgm:prSet/>
      <dgm:spPr/>
      <dgm:t>
        <a:bodyPr/>
        <a:lstStyle/>
        <a:p>
          <a:r>
            <a:rPr lang="en-US" b="0" i="0" baseline="0"/>
            <a:t>Memory clinics and doctors’ appointments</a:t>
          </a:r>
          <a:endParaRPr lang="en-US"/>
        </a:p>
      </dgm:t>
    </dgm:pt>
    <dgm:pt modelId="{A297911D-36AC-4505-B37B-2FBFAA476E7B}" type="parTrans" cxnId="{792A31ED-16AB-4C74-AA5F-65C5C7380929}">
      <dgm:prSet/>
      <dgm:spPr/>
      <dgm:t>
        <a:bodyPr/>
        <a:lstStyle/>
        <a:p>
          <a:endParaRPr lang="en-US"/>
        </a:p>
      </dgm:t>
    </dgm:pt>
    <dgm:pt modelId="{4D587F30-94FF-449E-B751-F21E99C5B5F0}" type="sibTrans" cxnId="{792A31ED-16AB-4C74-AA5F-65C5C7380929}">
      <dgm:prSet/>
      <dgm:spPr/>
      <dgm:t>
        <a:bodyPr/>
        <a:lstStyle/>
        <a:p>
          <a:endParaRPr lang="en-US"/>
        </a:p>
      </dgm:t>
    </dgm:pt>
    <dgm:pt modelId="{175F5216-818F-4E79-9F6A-5BCFD954864B}">
      <dgm:prSet/>
      <dgm:spPr/>
      <dgm:t>
        <a:bodyPr/>
        <a:lstStyle/>
        <a:p>
          <a:r>
            <a:rPr lang="en-US" b="0" i="0" baseline="0"/>
            <a:t>Social groups and activities</a:t>
          </a:r>
          <a:endParaRPr lang="en-US"/>
        </a:p>
      </dgm:t>
    </dgm:pt>
    <dgm:pt modelId="{3E109641-2DDB-4C2F-BD1A-AF9AC7A80EF2}" type="parTrans" cxnId="{F88106DD-BED9-4215-ABD3-4BEC85053271}">
      <dgm:prSet/>
      <dgm:spPr/>
      <dgm:t>
        <a:bodyPr/>
        <a:lstStyle/>
        <a:p>
          <a:endParaRPr lang="en-US"/>
        </a:p>
      </dgm:t>
    </dgm:pt>
    <dgm:pt modelId="{5C38B39D-EF76-4C68-97E9-EA43558C5269}" type="sibTrans" cxnId="{F88106DD-BED9-4215-ABD3-4BEC85053271}">
      <dgm:prSet/>
      <dgm:spPr/>
      <dgm:t>
        <a:bodyPr/>
        <a:lstStyle/>
        <a:p>
          <a:endParaRPr lang="en-US"/>
        </a:p>
      </dgm:t>
    </dgm:pt>
    <dgm:pt modelId="{FEE26946-E652-42A6-A465-0B24C30BB7D4}">
      <dgm:prSet/>
      <dgm:spPr/>
      <dgm:t>
        <a:bodyPr/>
        <a:lstStyle/>
        <a:p>
          <a:r>
            <a:rPr lang="en-US" b="0" i="0" baseline="0"/>
            <a:t>Teaching families how to care for loved ones</a:t>
          </a:r>
          <a:endParaRPr lang="en-US"/>
        </a:p>
      </dgm:t>
    </dgm:pt>
    <dgm:pt modelId="{40552CDB-8BAB-4F18-AB2D-6562C26EED04}" type="parTrans" cxnId="{CEAEC194-0F0B-48AE-9827-E224B79008A4}">
      <dgm:prSet/>
      <dgm:spPr/>
      <dgm:t>
        <a:bodyPr/>
        <a:lstStyle/>
        <a:p>
          <a:endParaRPr lang="en-US"/>
        </a:p>
      </dgm:t>
    </dgm:pt>
    <dgm:pt modelId="{1128C858-959E-455B-AEB8-F5DA4DE5D2ED}" type="sibTrans" cxnId="{CEAEC194-0F0B-48AE-9827-E224B79008A4}">
      <dgm:prSet/>
      <dgm:spPr/>
      <dgm:t>
        <a:bodyPr/>
        <a:lstStyle/>
        <a:p>
          <a:endParaRPr lang="en-US"/>
        </a:p>
      </dgm:t>
    </dgm:pt>
    <dgm:pt modelId="{E2E8FB1A-4046-4148-83B8-FB5535D9EAFC}">
      <dgm:prSet/>
      <dgm:spPr/>
      <dgm:t>
        <a:bodyPr/>
        <a:lstStyle/>
        <a:p>
          <a:r>
            <a:rPr lang="en-US" b="0" i="0" baseline="0"/>
            <a:t>Keeping track of cases helps improve care and support (Prince et al., 2016)</a:t>
          </a:r>
          <a:endParaRPr lang="en-US"/>
        </a:p>
      </dgm:t>
    </dgm:pt>
    <dgm:pt modelId="{6946AA72-89FA-4B10-B3E1-E670660E71F5}" type="parTrans" cxnId="{D6DFE5FF-7CF1-4FD2-B916-CEF584AC954E}">
      <dgm:prSet/>
      <dgm:spPr/>
      <dgm:t>
        <a:bodyPr/>
        <a:lstStyle/>
        <a:p>
          <a:endParaRPr lang="en-US"/>
        </a:p>
      </dgm:t>
    </dgm:pt>
    <dgm:pt modelId="{AA13D368-9586-4DB9-BF52-311DA53CFFAC}" type="sibTrans" cxnId="{D6DFE5FF-7CF1-4FD2-B916-CEF584AC954E}">
      <dgm:prSet/>
      <dgm:spPr/>
      <dgm:t>
        <a:bodyPr/>
        <a:lstStyle/>
        <a:p>
          <a:endParaRPr lang="en-US"/>
        </a:p>
      </dgm:t>
    </dgm:pt>
    <dgm:pt modelId="{E9E492E3-5A47-4167-A2A0-25E2E01C5AAB}" type="pres">
      <dgm:prSet presAssocID="{95E075A7-DA8B-436E-A67A-7A2F5905CADA}" presName="diagram" presStyleCnt="0">
        <dgm:presLayoutVars>
          <dgm:dir/>
          <dgm:resizeHandles val="exact"/>
        </dgm:presLayoutVars>
      </dgm:prSet>
      <dgm:spPr/>
    </dgm:pt>
    <dgm:pt modelId="{4E784FE9-340D-4957-9A0A-2CA085D3A0EC}" type="pres">
      <dgm:prSet presAssocID="{E6EDCD5E-8AD9-47DC-9D99-2BFD3A07E5E1}" presName="node" presStyleLbl="node1" presStyleIdx="0" presStyleCnt="6">
        <dgm:presLayoutVars>
          <dgm:bulletEnabled val="1"/>
        </dgm:presLayoutVars>
      </dgm:prSet>
      <dgm:spPr/>
    </dgm:pt>
    <dgm:pt modelId="{F8970704-5123-479B-B5B0-6BC0F23D40CE}" type="pres">
      <dgm:prSet presAssocID="{82788FA2-FEE4-472A-AA04-838D2EB8DE52}" presName="sibTrans" presStyleCnt="0"/>
      <dgm:spPr/>
    </dgm:pt>
    <dgm:pt modelId="{DF975079-DFE7-4B8B-B19C-D3FF6A590C30}" type="pres">
      <dgm:prSet presAssocID="{FA6AAE04-0731-4E65-8C79-285517613614}" presName="node" presStyleLbl="node1" presStyleIdx="1" presStyleCnt="6">
        <dgm:presLayoutVars>
          <dgm:bulletEnabled val="1"/>
        </dgm:presLayoutVars>
      </dgm:prSet>
      <dgm:spPr/>
    </dgm:pt>
    <dgm:pt modelId="{0368EDB1-FA32-4E8E-BAE5-483D643BBE16}" type="pres">
      <dgm:prSet presAssocID="{8266C58E-1CD3-4B20-BB23-11BD0F45267D}" presName="sibTrans" presStyleCnt="0"/>
      <dgm:spPr/>
    </dgm:pt>
    <dgm:pt modelId="{F63BB311-5F25-44C8-9EA4-C9C0B0392D89}" type="pres">
      <dgm:prSet presAssocID="{1C6FE1B2-8A7E-4804-886C-DEA42D3133B2}" presName="node" presStyleLbl="node1" presStyleIdx="2" presStyleCnt="6">
        <dgm:presLayoutVars>
          <dgm:bulletEnabled val="1"/>
        </dgm:presLayoutVars>
      </dgm:prSet>
      <dgm:spPr/>
    </dgm:pt>
    <dgm:pt modelId="{F36DE659-269E-429D-BEE5-6FFB8A43625A}" type="pres">
      <dgm:prSet presAssocID="{4D587F30-94FF-449E-B751-F21E99C5B5F0}" presName="sibTrans" presStyleCnt="0"/>
      <dgm:spPr/>
    </dgm:pt>
    <dgm:pt modelId="{72E0B7C3-485E-4880-9F47-D09031A53E4C}" type="pres">
      <dgm:prSet presAssocID="{175F5216-818F-4E79-9F6A-5BCFD954864B}" presName="node" presStyleLbl="node1" presStyleIdx="3" presStyleCnt="6">
        <dgm:presLayoutVars>
          <dgm:bulletEnabled val="1"/>
        </dgm:presLayoutVars>
      </dgm:prSet>
      <dgm:spPr/>
    </dgm:pt>
    <dgm:pt modelId="{0DD98F26-1BDF-4230-A5E0-994284A907EA}" type="pres">
      <dgm:prSet presAssocID="{5C38B39D-EF76-4C68-97E9-EA43558C5269}" presName="sibTrans" presStyleCnt="0"/>
      <dgm:spPr/>
    </dgm:pt>
    <dgm:pt modelId="{E5F59DEE-EB18-4038-A6DB-BDDFABD4907E}" type="pres">
      <dgm:prSet presAssocID="{FEE26946-E652-42A6-A465-0B24C30BB7D4}" presName="node" presStyleLbl="node1" presStyleIdx="4" presStyleCnt="6">
        <dgm:presLayoutVars>
          <dgm:bulletEnabled val="1"/>
        </dgm:presLayoutVars>
      </dgm:prSet>
      <dgm:spPr/>
    </dgm:pt>
    <dgm:pt modelId="{A771A948-44D8-49EC-891F-D85B138B822F}" type="pres">
      <dgm:prSet presAssocID="{1128C858-959E-455B-AEB8-F5DA4DE5D2ED}" presName="sibTrans" presStyleCnt="0"/>
      <dgm:spPr/>
    </dgm:pt>
    <dgm:pt modelId="{450A9B71-7FBF-48AF-AE14-182F6372AEC0}" type="pres">
      <dgm:prSet presAssocID="{E2E8FB1A-4046-4148-83B8-FB5535D9EAFC}" presName="node" presStyleLbl="node1" presStyleIdx="5" presStyleCnt="6">
        <dgm:presLayoutVars>
          <dgm:bulletEnabled val="1"/>
        </dgm:presLayoutVars>
      </dgm:prSet>
      <dgm:spPr/>
    </dgm:pt>
  </dgm:ptLst>
  <dgm:cxnLst>
    <dgm:cxn modelId="{EEBAE61E-CC6C-4246-BFB3-A17C38630191}" type="presOf" srcId="{FA6AAE04-0731-4E65-8C79-285517613614}" destId="{DF975079-DFE7-4B8B-B19C-D3FF6A590C30}" srcOrd="0" destOrd="0" presId="urn:microsoft.com/office/officeart/2005/8/layout/default"/>
    <dgm:cxn modelId="{0B8CE749-A1C3-4581-BC85-AE12C13813A2}" type="presOf" srcId="{FEE26946-E652-42A6-A465-0B24C30BB7D4}" destId="{E5F59DEE-EB18-4038-A6DB-BDDFABD4907E}" srcOrd="0" destOrd="0" presId="urn:microsoft.com/office/officeart/2005/8/layout/default"/>
    <dgm:cxn modelId="{23F2636D-1E1D-4155-8919-5B3D2F48576F}" type="presOf" srcId="{95E075A7-DA8B-436E-A67A-7A2F5905CADA}" destId="{E9E492E3-5A47-4167-A2A0-25E2E01C5AAB}" srcOrd="0" destOrd="0" presId="urn:microsoft.com/office/officeart/2005/8/layout/default"/>
    <dgm:cxn modelId="{DD46988B-BA18-4705-837C-A8A3E94C5255}" type="presOf" srcId="{1C6FE1B2-8A7E-4804-886C-DEA42D3133B2}" destId="{F63BB311-5F25-44C8-9EA4-C9C0B0392D89}" srcOrd="0" destOrd="0" presId="urn:microsoft.com/office/officeart/2005/8/layout/default"/>
    <dgm:cxn modelId="{BFD79993-C722-4956-90D6-CF23EC09AC5B}" type="presOf" srcId="{175F5216-818F-4E79-9F6A-5BCFD954864B}" destId="{72E0B7C3-485E-4880-9F47-D09031A53E4C}" srcOrd="0" destOrd="0" presId="urn:microsoft.com/office/officeart/2005/8/layout/default"/>
    <dgm:cxn modelId="{CEAEC194-0F0B-48AE-9827-E224B79008A4}" srcId="{95E075A7-DA8B-436E-A67A-7A2F5905CADA}" destId="{FEE26946-E652-42A6-A465-0B24C30BB7D4}" srcOrd="4" destOrd="0" parTransId="{40552CDB-8BAB-4F18-AB2D-6562C26EED04}" sibTransId="{1128C858-959E-455B-AEB8-F5DA4DE5D2ED}"/>
    <dgm:cxn modelId="{599F11CA-BF0A-487E-B761-F2986A501086}" srcId="{95E075A7-DA8B-436E-A67A-7A2F5905CADA}" destId="{FA6AAE04-0731-4E65-8C79-285517613614}" srcOrd="1" destOrd="0" parTransId="{86AE0FE3-6A6E-4C46-9DDF-838BF671D69B}" sibTransId="{8266C58E-1CD3-4B20-BB23-11BD0F45267D}"/>
    <dgm:cxn modelId="{ED2B46CF-4F60-4A43-833F-6209D775F9A4}" srcId="{95E075A7-DA8B-436E-A67A-7A2F5905CADA}" destId="{E6EDCD5E-8AD9-47DC-9D99-2BFD3A07E5E1}" srcOrd="0" destOrd="0" parTransId="{F7318274-8170-457D-ACCE-09CB8B4AA0FA}" sibTransId="{82788FA2-FEE4-472A-AA04-838D2EB8DE52}"/>
    <dgm:cxn modelId="{F88106DD-BED9-4215-ABD3-4BEC85053271}" srcId="{95E075A7-DA8B-436E-A67A-7A2F5905CADA}" destId="{175F5216-818F-4E79-9F6A-5BCFD954864B}" srcOrd="3" destOrd="0" parTransId="{3E109641-2DDB-4C2F-BD1A-AF9AC7A80EF2}" sibTransId="{5C38B39D-EF76-4C68-97E9-EA43558C5269}"/>
    <dgm:cxn modelId="{F7FC6CE7-5A99-4BD8-B8CA-37834D148122}" type="presOf" srcId="{E6EDCD5E-8AD9-47DC-9D99-2BFD3A07E5E1}" destId="{4E784FE9-340D-4957-9A0A-2CA085D3A0EC}" srcOrd="0" destOrd="0" presId="urn:microsoft.com/office/officeart/2005/8/layout/default"/>
    <dgm:cxn modelId="{792A31ED-16AB-4C74-AA5F-65C5C7380929}" srcId="{95E075A7-DA8B-436E-A67A-7A2F5905CADA}" destId="{1C6FE1B2-8A7E-4804-886C-DEA42D3133B2}" srcOrd="2" destOrd="0" parTransId="{A297911D-36AC-4505-B37B-2FBFAA476E7B}" sibTransId="{4D587F30-94FF-449E-B751-F21E99C5B5F0}"/>
    <dgm:cxn modelId="{24E5FDFD-737A-4ECE-87D7-8853BE914293}" type="presOf" srcId="{E2E8FB1A-4046-4148-83B8-FB5535D9EAFC}" destId="{450A9B71-7FBF-48AF-AE14-182F6372AEC0}" srcOrd="0" destOrd="0" presId="urn:microsoft.com/office/officeart/2005/8/layout/default"/>
    <dgm:cxn modelId="{D6DFE5FF-7CF1-4FD2-B916-CEF584AC954E}" srcId="{95E075A7-DA8B-436E-A67A-7A2F5905CADA}" destId="{E2E8FB1A-4046-4148-83B8-FB5535D9EAFC}" srcOrd="5" destOrd="0" parTransId="{6946AA72-89FA-4B10-B3E1-E670660E71F5}" sibTransId="{AA13D368-9586-4DB9-BF52-311DA53CFFAC}"/>
    <dgm:cxn modelId="{3BDE087E-D22E-4F8F-B317-EECD9F49411F}" type="presParOf" srcId="{E9E492E3-5A47-4167-A2A0-25E2E01C5AAB}" destId="{4E784FE9-340D-4957-9A0A-2CA085D3A0EC}" srcOrd="0" destOrd="0" presId="urn:microsoft.com/office/officeart/2005/8/layout/default"/>
    <dgm:cxn modelId="{DA36D8B7-DEF7-41B7-B4F4-B64C2B0FB634}" type="presParOf" srcId="{E9E492E3-5A47-4167-A2A0-25E2E01C5AAB}" destId="{F8970704-5123-479B-B5B0-6BC0F23D40CE}" srcOrd="1" destOrd="0" presId="urn:microsoft.com/office/officeart/2005/8/layout/default"/>
    <dgm:cxn modelId="{C41A94BD-96A8-4EAD-BBF8-39EB9D9A6DCA}" type="presParOf" srcId="{E9E492E3-5A47-4167-A2A0-25E2E01C5AAB}" destId="{DF975079-DFE7-4B8B-B19C-D3FF6A590C30}" srcOrd="2" destOrd="0" presId="urn:microsoft.com/office/officeart/2005/8/layout/default"/>
    <dgm:cxn modelId="{1C3B01A3-116E-400F-818E-924D1594D185}" type="presParOf" srcId="{E9E492E3-5A47-4167-A2A0-25E2E01C5AAB}" destId="{0368EDB1-FA32-4E8E-BAE5-483D643BBE16}" srcOrd="3" destOrd="0" presId="urn:microsoft.com/office/officeart/2005/8/layout/default"/>
    <dgm:cxn modelId="{0727FFE0-0BC3-4478-97FD-2E2012129D99}" type="presParOf" srcId="{E9E492E3-5A47-4167-A2A0-25E2E01C5AAB}" destId="{F63BB311-5F25-44C8-9EA4-C9C0B0392D89}" srcOrd="4" destOrd="0" presId="urn:microsoft.com/office/officeart/2005/8/layout/default"/>
    <dgm:cxn modelId="{C73E94D9-DF15-4478-8FDE-86D29BB679A5}" type="presParOf" srcId="{E9E492E3-5A47-4167-A2A0-25E2E01C5AAB}" destId="{F36DE659-269E-429D-BEE5-6FFB8A43625A}" srcOrd="5" destOrd="0" presId="urn:microsoft.com/office/officeart/2005/8/layout/default"/>
    <dgm:cxn modelId="{E7386A28-94D0-4472-BA28-40A2EC4BB91C}" type="presParOf" srcId="{E9E492E3-5A47-4167-A2A0-25E2E01C5AAB}" destId="{72E0B7C3-485E-4880-9F47-D09031A53E4C}" srcOrd="6" destOrd="0" presId="urn:microsoft.com/office/officeart/2005/8/layout/default"/>
    <dgm:cxn modelId="{A4C33680-CBB9-4ACC-B1E3-675894DB2CF2}" type="presParOf" srcId="{E9E492E3-5A47-4167-A2A0-25E2E01C5AAB}" destId="{0DD98F26-1BDF-4230-A5E0-994284A907EA}" srcOrd="7" destOrd="0" presId="urn:microsoft.com/office/officeart/2005/8/layout/default"/>
    <dgm:cxn modelId="{45989314-6965-43DB-ABE5-6CA28ED124C0}" type="presParOf" srcId="{E9E492E3-5A47-4167-A2A0-25E2E01C5AAB}" destId="{E5F59DEE-EB18-4038-A6DB-BDDFABD4907E}" srcOrd="8" destOrd="0" presId="urn:microsoft.com/office/officeart/2005/8/layout/default"/>
    <dgm:cxn modelId="{ABAAB71A-8233-4436-AF13-3FAE07A59663}" type="presParOf" srcId="{E9E492E3-5A47-4167-A2A0-25E2E01C5AAB}" destId="{A771A948-44D8-49EC-891F-D85B138B822F}" srcOrd="9" destOrd="0" presId="urn:microsoft.com/office/officeart/2005/8/layout/default"/>
    <dgm:cxn modelId="{67A5D253-EE6C-427C-A5D2-8A2422E6CBC1}" type="presParOf" srcId="{E9E492E3-5A47-4167-A2A0-25E2E01C5AAB}" destId="{450A9B71-7FBF-48AF-AE14-182F6372AEC0}"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6E2F7-B190-4815-A2C4-711615D5B6D4}">
      <dsp:nvSpPr>
        <dsp:cNvPr id="0" name=""/>
        <dsp:cNvSpPr/>
      </dsp:nvSpPr>
      <dsp:spPr>
        <a:xfrm>
          <a:off x="741" y="846688"/>
          <a:ext cx="2893173" cy="173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 typeface="Arial" panose="020B0604020202020204" pitchFamily="34" charset="0"/>
            <a:buNone/>
          </a:pPr>
          <a:r>
            <a:rPr lang="en-GB" sz="1900" kern="1200"/>
            <a:t>Dementia is a general term for a decline in mental ability severe enough to interfere with daily life (Arvanitakis &amp; Bennett, 2020).</a:t>
          </a:r>
        </a:p>
      </dsp:txBody>
      <dsp:txXfrm>
        <a:off x="741" y="846688"/>
        <a:ext cx="2893173" cy="1735904"/>
      </dsp:txXfrm>
    </dsp:sp>
    <dsp:sp modelId="{4FBD93CF-122B-4E5E-A6BE-D89EF9C110B8}">
      <dsp:nvSpPr>
        <dsp:cNvPr id="0" name=""/>
        <dsp:cNvSpPr/>
      </dsp:nvSpPr>
      <dsp:spPr>
        <a:xfrm>
          <a:off x="3183232" y="846688"/>
          <a:ext cx="2893173" cy="173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 typeface="Arial" panose="020B0604020202020204" pitchFamily="34" charset="0"/>
            <a:buNone/>
          </a:pPr>
          <a:r>
            <a:rPr lang="en-GB" sz="1900" kern="1200"/>
            <a:t>It affects memory, thinking, and behavior, and is more common in older adults.</a:t>
          </a:r>
        </a:p>
      </dsp:txBody>
      <dsp:txXfrm>
        <a:off x="3183232" y="846688"/>
        <a:ext cx="2893173" cy="1735904"/>
      </dsp:txXfrm>
    </dsp:sp>
    <dsp:sp modelId="{69B417E7-EFA4-487A-9082-1C3CF6A93744}">
      <dsp:nvSpPr>
        <dsp:cNvPr id="0" name=""/>
        <dsp:cNvSpPr/>
      </dsp:nvSpPr>
      <dsp:spPr>
        <a:xfrm>
          <a:off x="741" y="2871909"/>
          <a:ext cx="2893173" cy="173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 typeface="Arial" panose="020B0604020202020204" pitchFamily="34" charset="0"/>
            <a:buNone/>
          </a:pPr>
          <a:r>
            <a:rPr lang="en-GB" sz="1900" kern="1200"/>
            <a:t>Alzheimer’s disease is the most common type, but there are others, such as vascular dementia (Arvanitakis &amp; Bennett, 2020).</a:t>
          </a:r>
        </a:p>
      </dsp:txBody>
      <dsp:txXfrm>
        <a:off x="741" y="2871909"/>
        <a:ext cx="2893173" cy="1735904"/>
      </dsp:txXfrm>
    </dsp:sp>
    <dsp:sp modelId="{34CE589F-745A-4220-8A55-71C376CEEC3E}">
      <dsp:nvSpPr>
        <dsp:cNvPr id="0" name=""/>
        <dsp:cNvSpPr/>
      </dsp:nvSpPr>
      <dsp:spPr>
        <a:xfrm>
          <a:off x="3183232" y="2871909"/>
          <a:ext cx="2893173" cy="173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 typeface="Arial" panose="020B0604020202020204" pitchFamily="34" charset="0"/>
            <a:buNone/>
          </a:pPr>
          <a:r>
            <a:rPr lang="en-GB" sz="1900" kern="1200"/>
            <a:t>Early detection and support are important to improve quality of life (Craig et al., 2024)</a:t>
          </a:r>
        </a:p>
      </dsp:txBody>
      <dsp:txXfrm>
        <a:off x="3183232" y="2871909"/>
        <a:ext cx="2893173" cy="1735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84FE9-340D-4957-9A0A-2CA085D3A0EC}">
      <dsp:nvSpPr>
        <dsp:cNvPr id="0" name=""/>
        <dsp:cNvSpPr/>
      </dsp:nvSpPr>
      <dsp:spPr>
        <a:xfrm>
          <a:off x="466" y="51735"/>
          <a:ext cx="1819645" cy="109178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Spotting dementia early is important: check-ups and brain tests can help (WHO, 2022).</a:t>
          </a:r>
          <a:endParaRPr lang="en-US" sz="1400" kern="1200"/>
        </a:p>
      </dsp:txBody>
      <dsp:txXfrm>
        <a:off x="466" y="51735"/>
        <a:ext cx="1819645" cy="1091787"/>
      </dsp:txXfrm>
    </dsp:sp>
    <dsp:sp modelId="{DF975079-DFE7-4B8B-B19C-D3FF6A590C30}">
      <dsp:nvSpPr>
        <dsp:cNvPr id="0" name=""/>
        <dsp:cNvSpPr/>
      </dsp:nvSpPr>
      <dsp:spPr>
        <a:xfrm>
          <a:off x="2002076" y="51735"/>
          <a:ext cx="1819645" cy="109178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Ways communities help:</a:t>
          </a:r>
          <a:endParaRPr lang="en-US" sz="1400" kern="1200"/>
        </a:p>
      </dsp:txBody>
      <dsp:txXfrm>
        <a:off x="2002076" y="51735"/>
        <a:ext cx="1819645" cy="1091787"/>
      </dsp:txXfrm>
    </dsp:sp>
    <dsp:sp modelId="{F63BB311-5F25-44C8-9EA4-C9C0B0392D89}">
      <dsp:nvSpPr>
        <dsp:cNvPr id="0" name=""/>
        <dsp:cNvSpPr/>
      </dsp:nvSpPr>
      <dsp:spPr>
        <a:xfrm>
          <a:off x="466" y="1325487"/>
          <a:ext cx="1819645" cy="1091787"/>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Memory clinics and doctors’ appointments</a:t>
          </a:r>
          <a:endParaRPr lang="en-US" sz="1400" kern="1200"/>
        </a:p>
      </dsp:txBody>
      <dsp:txXfrm>
        <a:off x="466" y="1325487"/>
        <a:ext cx="1819645" cy="1091787"/>
      </dsp:txXfrm>
    </dsp:sp>
    <dsp:sp modelId="{72E0B7C3-485E-4880-9F47-D09031A53E4C}">
      <dsp:nvSpPr>
        <dsp:cNvPr id="0" name=""/>
        <dsp:cNvSpPr/>
      </dsp:nvSpPr>
      <dsp:spPr>
        <a:xfrm>
          <a:off x="2002076" y="1325487"/>
          <a:ext cx="1819645" cy="109178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Social groups and activities</a:t>
          </a:r>
          <a:endParaRPr lang="en-US" sz="1400" kern="1200"/>
        </a:p>
      </dsp:txBody>
      <dsp:txXfrm>
        <a:off x="2002076" y="1325487"/>
        <a:ext cx="1819645" cy="1091787"/>
      </dsp:txXfrm>
    </dsp:sp>
    <dsp:sp modelId="{E5F59DEE-EB18-4038-A6DB-BDDFABD4907E}">
      <dsp:nvSpPr>
        <dsp:cNvPr id="0" name=""/>
        <dsp:cNvSpPr/>
      </dsp:nvSpPr>
      <dsp:spPr>
        <a:xfrm>
          <a:off x="466" y="2599239"/>
          <a:ext cx="1819645" cy="10917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Teaching families how to care for loved ones</a:t>
          </a:r>
          <a:endParaRPr lang="en-US" sz="1400" kern="1200"/>
        </a:p>
      </dsp:txBody>
      <dsp:txXfrm>
        <a:off x="466" y="2599239"/>
        <a:ext cx="1819645" cy="1091787"/>
      </dsp:txXfrm>
    </dsp:sp>
    <dsp:sp modelId="{450A9B71-7FBF-48AF-AE14-182F6372AEC0}">
      <dsp:nvSpPr>
        <dsp:cNvPr id="0" name=""/>
        <dsp:cNvSpPr/>
      </dsp:nvSpPr>
      <dsp:spPr>
        <a:xfrm>
          <a:off x="2002076" y="2599239"/>
          <a:ext cx="1819645" cy="109178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Keeping track of cases helps improve care and support (Prince et al., 2016)</a:t>
          </a:r>
          <a:endParaRPr lang="en-US" sz="1400" kern="1200"/>
        </a:p>
      </dsp:txBody>
      <dsp:txXfrm>
        <a:off x="2002076" y="2599239"/>
        <a:ext cx="1819645" cy="109178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D98D089C-3E1B-E6EE-183B-54A4717E1B6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9" name="Date Placeholder 2">
            <a:extLst>
              <a:ext uri="{FF2B5EF4-FFF2-40B4-BE49-F238E27FC236}">
                <a16:creationId xmlns:a16="http://schemas.microsoft.com/office/drawing/2014/main" id="{7B6521D9-58BE-A452-2A08-F6F848C0C52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A2F54C25-3301-4A2B-B25E-F5F649D903B1}" type="datetime1">
              <a:rPr lang="en-GB"/>
              <a:pPr lvl="0"/>
              <a:t>05/11/2025</a:t>
            </a:fld>
            <a:endParaRPr lang="en-GB"/>
          </a:p>
        </p:txBody>
      </p:sp>
      <p:sp>
        <p:nvSpPr>
          <p:cNvPr id="10" name="Slide Image Placeholder 3">
            <a:extLst>
              <a:ext uri="{FF2B5EF4-FFF2-40B4-BE49-F238E27FC236}">
                <a16:creationId xmlns:a16="http://schemas.microsoft.com/office/drawing/2014/main" id="{D527FA4B-9410-15BD-99C2-5CCF72EDF2D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miter/>
          </a:ln>
        </p:spPr>
      </p:sp>
      <p:sp>
        <p:nvSpPr>
          <p:cNvPr id="11" name="Notes Placeholder 4">
            <a:extLst>
              <a:ext uri="{FF2B5EF4-FFF2-40B4-BE49-F238E27FC236}">
                <a16:creationId xmlns:a16="http://schemas.microsoft.com/office/drawing/2014/main" id="{84DC5C6F-FF87-3952-08F1-FA57A1C773F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258839E2-AE0F-B12B-A84E-FBBC637A242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13" name="Slide Number Placeholder 6">
            <a:extLst>
              <a:ext uri="{FF2B5EF4-FFF2-40B4-BE49-F238E27FC236}">
                <a16:creationId xmlns:a16="http://schemas.microsoft.com/office/drawing/2014/main" id="{94B2A7A7-8127-21F8-143A-779FEA39FE8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12845F8A-2375-4DA9-BBBC-4C0322C8D8A1}"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D8A83-EE1A-4011-A002-FA3A7AC79D7C}" type="datetimeFigureOut">
              <a:t>11/5/25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26C849-8DE8-4901-AAD1-A3EA20667EB2}" type="slidenum">
              <a:t>‹#›</a:t>
            </a:fld>
            <a:endParaRPr lang="en-US"/>
          </a:p>
        </p:txBody>
      </p:sp>
    </p:spTree>
    <p:extLst>
      <p:ext uri="{BB962C8B-B14F-4D97-AF65-F5344CB8AC3E}">
        <p14:creationId xmlns:p14="http://schemas.microsoft.com/office/powerpoint/2010/main" val="106170494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pPr>
              <a:buNone/>
            </a:pPr>
            <a:r>
              <a:rPr lang="en-GB"/>
              <a:t>“Dementia is not a single disease; it’s a group of conditions that lead to cognitive decline. This decline can affect memory, reasoning, problem-solving, and even personality.”</a:t>
            </a:r>
          </a:p>
          <a:p>
            <a:pPr>
              <a:buNone/>
            </a:pPr>
            <a:r>
              <a:rPr lang="en-GB"/>
              <a:t>“Although it is more common in older adults, dementia is not a normal part of aging. Early recognition of symptoms can help manage the condition more effectively.”</a:t>
            </a:r>
          </a:p>
          <a:p>
            <a:pPr>
              <a:buNone/>
            </a:pPr>
            <a:r>
              <a:rPr lang="en-GB"/>
              <a:t>“Alzheimer’s disease is the most well-known type of dementia, but other forms, like vascular dementia, also affect many people.”</a:t>
            </a:r>
          </a:p>
          <a:p>
            <a:pPr>
              <a:buNone/>
            </a:pPr>
            <a:r>
              <a:rPr lang="en-GB"/>
              <a:t>“Early diagnosis and support can improve quality of life. People with dementia can continue to live independently for longer if they have the right care and strategies in place.</a:t>
            </a:r>
          </a:p>
          <a:p>
            <a:endParaRPr lang="en-GB"/>
          </a:p>
        </p:txBody>
      </p:sp>
      <p:sp>
        <p:nvSpPr>
          <p:cNvPr id="4" name="Slide Number Placeholder 3"/>
          <p:cNvSpPr>
            <a:spLocks noGrp="1"/>
          </p:cNvSpPr>
          <p:nvPr>
            <p:ph type="sldNum" sz="quarter" idx="5"/>
          </p:nvPr>
        </p:nvSpPr>
        <p:spPr/>
        <p:txBody>
          <a:bodyPr/>
          <a:lstStyle/>
          <a:p>
            <a:fld id="{EF1D8C33-CAEE-4D53-950A-D8A120E6A77A}" type="slidenum">
              <a:rPr lang="en-GB" smtClean="0"/>
              <a:t>2</a:t>
            </a:fld>
            <a:endParaRPr lang="en-GB"/>
          </a:p>
        </p:txBody>
      </p:sp>
    </p:spTree>
    <p:extLst>
      <p:ext uri="{BB962C8B-B14F-4D97-AF65-F5344CB8AC3E}">
        <p14:creationId xmlns:p14="http://schemas.microsoft.com/office/powerpoint/2010/main" val="3850635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Dementia impacts families and caregivers as much as it affects the person with the condition. Caregiving can be very stressful, so support for families is critical.”</a:t>
            </a:r>
          </a:p>
          <a:p>
            <a:r>
              <a:rPr lang="en-GB"/>
              <a:t>“Communities with proper monitoring and support programs can help manage dementia more effectively, reducing pressure on hospitals and healthcare services.”</a:t>
            </a:r>
          </a:p>
          <a:p>
            <a:r>
              <a:rPr lang="en-GB"/>
              <a:t>“Providing dementia-friendly community initiatives, such as memory clinics and educational programs, helps people with dementia live more safely and independently.”</a:t>
            </a:r>
          </a:p>
          <a:p>
            <a:r>
              <a:rPr lang="en-GB"/>
              <a:t>“Awareness campaigns, early screening, and intervention programs can make a big difference in improving quality of life for both patients and their families.</a:t>
            </a:r>
          </a:p>
          <a:p>
            <a:pPr>
              <a:buNone/>
            </a:pPr>
            <a:endParaRPr lang="en-GB"/>
          </a:p>
        </p:txBody>
      </p:sp>
      <p:sp>
        <p:nvSpPr>
          <p:cNvPr id="4" name="Slide Number Placeholder 3"/>
          <p:cNvSpPr>
            <a:spLocks noGrp="1"/>
          </p:cNvSpPr>
          <p:nvPr>
            <p:ph type="sldNum" sz="quarter" idx="5"/>
          </p:nvPr>
        </p:nvSpPr>
        <p:spPr/>
        <p:txBody>
          <a:bodyPr/>
          <a:lstStyle/>
          <a:p>
            <a:fld id="{EF1D8C33-CAEE-4D53-950A-D8A120E6A77A}" type="slidenum">
              <a:rPr lang="en-GB" smtClean="0"/>
              <a:t>3</a:t>
            </a:fld>
            <a:endParaRPr lang="en-GB"/>
          </a:p>
        </p:txBody>
      </p:sp>
    </p:spTree>
    <p:extLst>
      <p:ext uri="{BB962C8B-B14F-4D97-AF65-F5344CB8AC3E}">
        <p14:creationId xmlns:p14="http://schemas.microsoft.com/office/powerpoint/2010/main" val="1537052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Dementia occurs when certain areas of the brain become damaged and cannot function properly. This affects memory, thinking, and decision-making. Alzheimer’s disease is the most common cause, but other problems like strokes or issues with blood flow in the brain—called vascular dementia—can also lead to dementia.</a:t>
            </a:r>
          </a:p>
          <a:p>
            <a:r>
              <a:rPr lang="en-GB"/>
              <a:t>Head injuries or infections can damage the brain too, especially if someone has repeated injuries or serious illness.</a:t>
            </a:r>
          </a:p>
          <a:p>
            <a:r>
              <a:rPr lang="en-GB"/>
              <a:t>There are also risk factors that increase the chances of developing dementia. Age is the biggest one—people over 65 are more likely to develop it. Family history matters as well, meaning if close relatives have had dementia, someone’s risk can be higher.</a:t>
            </a:r>
          </a:p>
          <a:p>
            <a:r>
              <a:rPr lang="en-GB"/>
              <a:t>Lifestyle choices also play a role. Smoking, being inactive, and eating an unhealthy diet can all increase risk. This shows that while some causes are out of our control, there are steps people can take to reduce their risk (Livingston et al., 2020).</a:t>
            </a:r>
          </a:p>
          <a:p>
            <a:endParaRPr lang="en-GB"/>
          </a:p>
        </p:txBody>
      </p:sp>
      <p:sp>
        <p:nvSpPr>
          <p:cNvPr id="4" name="Slide Number Placeholder 3"/>
          <p:cNvSpPr>
            <a:spLocks noGrp="1"/>
          </p:cNvSpPr>
          <p:nvPr>
            <p:ph type="sldNum" sz="quarter" idx="5"/>
          </p:nvPr>
        </p:nvSpPr>
        <p:spPr/>
        <p:txBody>
          <a:bodyPr/>
          <a:lstStyle/>
          <a:p>
            <a:fld id="{EF1D8C33-CAEE-4D53-950A-D8A120E6A77A}" type="slidenum">
              <a:rPr lang="en-GB" smtClean="0"/>
              <a:t>5</a:t>
            </a:fld>
            <a:endParaRPr lang="en-GB"/>
          </a:p>
        </p:txBody>
      </p:sp>
    </p:spTree>
    <p:extLst>
      <p:ext uri="{BB962C8B-B14F-4D97-AF65-F5344CB8AC3E}">
        <p14:creationId xmlns:p14="http://schemas.microsoft.com/office/powerpoint/2010/main" val="788740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Communities can really make a big difference in the lives of people with dementia. Early detection is key because the sooner someone is diagnosed, the sooner they can get support and treatment that can slow down symptoms and improve quality of life. Regular health check-ups and cognitive assessments are very important here (WHO, 2022).</a:t>
            </a:r>
          </a:p>
          <a:p>
            <a:r>
              <a:rPr lang="en-GB"/>
              <a:t>Communities provide help in several ways. Memory clinics and doctors’ appointments allow people to get medical advice and treatment. Social groups and activities keep people engaged, reduce isolation, and help maintain skills for daily living.</a:t>
            </a:r>
          </a:p>
          <a:p>
            <a:r>
              <a:rPr lang="en-GB"/>
              <a:t>Families also need support. Educational programs and guidance can teach caregivers how to manage daily challenges, which can reduce stress and improve care for the person with dementia.</a:t>
            </a:r>
          </a:p>
          <a:p>
            <a:r>
              <a:rPr lang="en-GB"/>
              <a:t>Monitoring dementia in the community helps track how common it is, which is essential for planning resources, providing enough services, and making sure patients and families get the care they need (Prince et al., 2016).</a:t>
            </a:r>
          </a:p>
          <a:p>
            <a:endParaRPr lang="en-GB"/>
          </a:p>
        </p:txBody>
      </p:sp>
      <p:sp>
        <p:nvSpPr>
          <p:cNvPr id="4" name="Slide Number Placeholder 3"/>
          <p:cNvSpPr>
            <a:spLocks noGrp="1"/>
          </p:cNvSpPr>
          <p:nvPr>
            <p:ph type="sldNum" sz="quarter" idx="5"/>
          </p:nvPr>
        </p:nvSpPr>
        <p:spPr/>
        <p:txBody>
          <a:bodyPr/>
          <a:lstStyle/>
          <a:p>
            <a:fld id="{EF1D8C33-CAEE-4D53-950A-D8A120E6A77A}" type="slidenum">
              <a:rPr lang="en-GB" smtClean="0"/>
              <a:t>6</a:t>
            </a:fld>
            <a:endParaRPr lang="en-GB"/>
          </a:p>
        </p:txBody>
      </p:sp>
    </p:spTree>
    <p:extLst>
      <p:ext uri="{BB962C8B-B14F-4D97-AF65-F5344CB8AC3E}">
        <p14:creationId xmlns:p14="http://schemas.microsoft.com/office/powerpoint/2010/main" val="37837482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A7DF9E-FF8E-C6B1-EDA2-2CA2D37B16D5}"/>
              </a:ext>
            </a:extLst>
          </p:cNvPr>
          <p:cNvSpPr>
            <a:spLocks noGrp="1" noRot="1" noChangeAspect="1"/>
          </p:cNvSpPr>
          <p:nvPr>
            <p:ph type="sldImg"/>
          </p:nvPr>
        </p:nvSpPr>
        <p:spPr>
          <a:xfrm>
            <a:off x="685800" y="1143000"/>
            <a:ext cx="5486400" cy="3086100"/>
          </a:xfrm>
          <a:noFill/>
          <a:ln w="12701">
            <a:solidFill>
              <a:srgbClr val="000000"/>
            </a:solidFill>
            <a:prstDash val="solid"/>
            <a:miter/>
          </a:ln>
        </p:spPr>
      </p:sp>
      <p:sp>
        <p:nvSpPr>
          <p:cNvPr id="3" name="Notes Placeholder 2">
            <a:extLst>
              <a:ext uri="{FF2B5EF4-FFF2-40B4-BE49-F238E27FC236}">
                <a16:creationId xmlns:a16="http://schemas.microsoft.com/office/drawing/2014/main" id="{9C9C5461-4655-3DBF-D14D-19EA7DED03E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latin typeface="Aptos" pitchFamily="34"/>
              </a:rPr>
              <a:t> m</a:t>
            </a:r>
          </a:p>
        </p:txBody>
      </p:sp>
      <p:sp>
        <p:nvSpPr>
          <p:cNvPr id="4" name="Slide Number Placeholder 3">
            <a:extLst>
              <a:ext uri="{FF2B5EF4-FFF2-40B4-BE49-F238E27FC236}">
                <a16:creationId xmlns:a16="http://schemas.microsoft.com/office/drawing/2014/main" id="{8BD04F1C-F2DF-1DB6-AE58-1F7E5E8EB4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AD9EE05-0868-4586-9393-34BAB23F4663}" type="slidenum">
              <a:t>7</a:t>
            </a:fld>
            <a:endParaRPr lang="en-GB" sz="1200" b="0" i="0" u="none" strike="noStrike" kern="1200" cap="none" spc="0" baseline="0">
              <a:solidFill>
                <a:srgbClr val="000000"/>
              </a:solidFill>
              <a:uFillTx/>
              <a:latin typeface="Aptos" pitchFamily="34"/>
            </a:endParaRPr>
          </a:p>
        </p:txBody>
      </p:sp>
    </p:spTree>
    <p:extLst>
      <p:ext uri="{BB962C8B-B14F-4D97-AF65-F5344CB8AC3E}">
        <p14:creationId xmlns:p14="http://schemas.microsoft.com/office/powerpoint/2010/main" val="437062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FCA1D8-9E22-54F1-1781-1148A0A821D3}"/>
              </a:ext>
            </a:extLst>
          </p:cNvPr>
          <p:cNvSpPr>
            <a:spLocks noGrp="1" noRot="1" noChangeAspect="1"/>
          </p:cNvSpPr>
          <p:nvPr>
            <p:ph type="sldImg"/>
          </p:nvPr>
        </p:nvSpPr>
        <p:spPr>
          <a:xfrm>
            <a:off x="685800" y="1143000"/>
            <a:ext cx="5486400" cy="3086100"/>
          </a:xfrm>
          <a:noFill/>
          <a:ln w="12701">
            <a:solidFill>
              <a:srgbClr val="000000"/>
            </a:solidFill>
            <a:prstDash val="solid"/>
            <a:miter/>
          </a:ln>
        </p:spPr>
      </p:sp>
      <p:sp>
        <p:nvSpPr>
          <p:cNvPr id="3" name="Notes Placeholder 2">
            <a:extLst>
              <a:ext uri="{FF2B5EF4-FFF2-40B4-BE49-F238E27FC236}">
                <a16:creationId xmlns:a16="http://schemas.microsoft.com/office/drawing/2014/main" id="{E8EB9AA8-4626-58A1-4CEF-3AB1D44FA2CF}"/>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82AA2F3E-B822-FBAF-FFD1-452BB110534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ECEA61F-7921-450A-B2EB-75807CAC7815}" type="slidenum">
              <a:t>15</a:t>
            </a:fld>
            <a:endParaRPr lang="en-US"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19702960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09B1BAE-6A7C-4F57-1B5E-0385DDE2593B}"/>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8014D4B8-14A6-F7C2-26C0-66CC2DB9E548}"/>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B522E6D7-7E41-BF77-D2D1-42D40DF3BAA4}"/>
              </a:ext>
            </a:extLst>
          </p:cNvPr>
          <p:cNvSpPr txBox="1">
            <a:spLocks noGrp="1"/>
          </p:cNvSpPr>
          <p:nvPr>
            <p:ph type="ctrTitle"/>
          </p:nvPr>
        </p:nvSpPr>
        <p:spPr>
          <a:xfrm>
            <a:off x="704088" y="889820"/>
            <a:ext cx="9989573" cy="3598602"/>
          </a:xfrm>
        </p:spPr>
        <p:txBody>
          <a:bodyPr/>
          <a:lstStyle>
            <a:lvl1pPr>
              <a:defRPr sz="54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1393A5E6-55B2-42F2-3781-C410465FCF30}"/>
              </a:ext>
            </a:extLst>
          </p:cNvPr>
          <p:cNvSpPr txBox="1">
            <a:spLocks noGrp="1"/>
          </p:cNvSpPr>
          <p:nvPr>
            <p:ph type="subTitle" idx="1"/>
          </p:nvPr>
        </p:nvSpPr>
        <p:spPr>
          <a:xfrm>
            <a:off x="704088" y="4488423"/>
            <a:ext cx="6991776" cy="1302773"/>
          </a:xfrm>
        </p:spPr>
        <p:txBody>
          <a:bodyPr anchor="b"/>
          <a:lstStyle>
            <a:lvl1pPr marL="0" indent="0">
              <a:buNone/>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83134F14-FAC1-9939-0381-A87493157EFA}"/>
              </a:ext>
            </a:extLst>
          </p:cNvPr>
          <p:cNvSpPr txBox="1">
            <a:spLocks noGrp="1"/>
          </p:cNvSpPr>
          <p:nvPr>
            <p:ph type="dt" sz="half" idx="7"/>
          </p:nvPr>
        </p:nvSpPr>
        <p:spPr>
          <a:xfrm>
            <a:off x="8369302" y="6356351"/>
            <a:ext cx="2549520" cy="365129"/>
          </a:xfrm>
        </p:spPr>
        <p:txBody>
          <a:bodyPr/>
          <a:lstStyle>
            <a:lvl1pPr>
              <a:defRPr/>
            </a:lvl1pPr>
          </a:lstStyle>
          <a:p>
            <a:pPr lvl="0"/>
            <a:fld id="{70FBBE24-7EC8-47A5-A940-AFAA5E52B14A}" type="datetime1">
              <a:rPr lang="en-US"/>
              <a:pPr lvl="0"/>
              <a:t>11/5/25</a:t>
            </a:fld>
            <a:endParaRPr lang="en-US"/>
          </a:p>
        </p:txBody>
      </p:sp>
      <p:sp>
        <p:nvSpPr>
          <p:cNvPr id="5" name="Footer Placeholder 4">
            <a:extLst>
              <a:ext uri="{FF2B5EF4-FFF2-40B4-BE49-F238E27FC236}">
                <a16:creationId xmlns:a16="http://schemas.microsoft.com/office/drawing/2014/main" id="{005FC1F7-8866-67D9-6FFA-F1E0D8C9BCF8}"/>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FF5A6A3-8C8C-D5B2-6B92-44B2E47EF7A4}"/>
              </a:ext>
            </a:extLst>
          </p:cNvPr>
          <p:cNvSpPr txBox="1">
            <a:spLocks noGrp="1"/>
          </p:cNvSpPr>
          <p:nvPr>
            <p:ph type="sldNum" sz="quarter" idx="8"/>
          </p:nvPr>
        </p:nvSpPr>
        <p:spPr>
          <a:xfrm>
            <a:off x="10918822" y="6356351"/>
            <a:ext cx="673098" cy="365129"/>
          </a:xfrm>
        </p:spPr>
        <p:txBody>
          <a:bodyPr/>
          <a:lstStyle>
            <a:lvl1pPr>
              <a:defRPr/>
            </a:lvl1pPr>
          </a:lstStyle>
          <a:p>
            <a:pPr lvl="0"/>
            <a:fld id="{A279B688-4CD7-4937-A14F-7943664F95C8}" type="slidenum">
              <a:t>‹#›</a:t>
            </a:fld>
            <a:endParaRPr lang="en-US"/>
          </a:p>
        </p:txBody>
      </p:sp>
    </p:spTree>
    <p:extLst>
      <p:ext uri="{BB962C8B-B14F-4D97-AF65-F5344CB8AC3E}">
        <p14:creationId xmlns:p14="http://schemas.microsoft.com/office/powerpoint/2010/main" val="289011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56A1F9B2-F988-FF9C-F230-DABF0AD4E8F0}"/>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00C7FBAB-96F9-5ED8-A5DF-E1200E520DFA}"/>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913FD8BF-CB30-147A-747E-53902DCAB358}"/>
              </a:ext>
            </a:extLst>
          </p:cNvPr>
          <p:cNvSpPr txBox="1">
            <a:spLocks noGrp="1"/>
          </p:cNvSpPr>
          <p:nvPr>
            <p:ph type="title"/>
          </p:nvPr>
        </p:nvSpPr>
        <p:spPr>
          <a:xfrm>
            <a:off x="700092" y="914400"/>
            <a:ext cx="10691814" cy="1308104"/>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D4669DD-BA56-652D-BA40-6892B77EED79}"/>
              </a:ext>
            </a:extLst>
          </p:cNvPr>
          <p:cNvSpPr txBox="1">
            <a:spLocks noGrp="1"/>
          </p:cNvSpPr>
          <p:nvPr>
            <p:ph idx="1"/>
          </p:nvPr>
        </p:nvSpPr>
        <p:spPr>
          <a:xfrm>
            <a:off x="700092" y="2222504"/>
            <a:ext cx="10691814" cy="374015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493E96-DC4E-0D7E-6AB7-8DC8B864929E}"/>
              </a:ext>
            </a:extLst>
          </p:cNvPr>
          <p:cNvSpPr txBox="1">
            <a:spLocks noGrp="1"/>
          </p:cNvSpPr>
          <p:nvPr>
            <p:ph type="dt" sz="half" idx="7"/>
          </p:nvPr>
        </p:nvSpPr>
        <p:spPr>
          <a:xfrm>
            <a:off x="8369302" y="6356351"/>
            <a:ext cx="2549520" cy="365129"/>
          </a:xfrm>
        </p:spPr>
        <p:txBody>
          <a:bodyPr/>
          <a:lstStyle>
            <a:lvl1pPr>
              <a:defRPr/>
            </a:lvl1pPr>
          </a:lstStyle>
          <a:p>
            <a:pPr lvl="0"/>
            <a:fld id="{2021D49E-09E4-403D-9E72-9F91BBD3F7B5}" type="datetime1">
              <a:rPr lang="en-US"/>
              <a:pPr lvl="0"/>
              <a:t>11/5/25</a:t>
            </a:fld>
            <a:endParaRPr lang="en-US"/>
          </a:p>
        </p:txBody>
      </p:sp>
      <p:sp>
        <p:nvSpPr>
          <p:cNvPr id="5" name="Footer Placeholder 4">
            <a:extLst>
              <a:ext uri="{FF2B5EF4-FFF2-40B4-BE49-F238E27FC236}">
                <a16:creationId xmlns:a16="http://schemas.microsoft.com/office/drawing/2014/main" id="{924DF06C-0DB4-9098-8AF5-2C4C938342E3}"/>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1421933-91BB-B1FA-8DEF-85468689F9B7}"/>
              </a:ext>
            </a:extLst>
          </p:cNvPr>
          <p:cNvSpPr txBox="1">
            <a:spLocks noGrp="1"/>
          </p:cNvSpPr>
          <p:nvPr>
            <p:ph type="sldNum" sz="quarter" idx="8"/>
          </p:nvPr>
        </p:nvSpPr>
        <p:spPr>
          <a:xfrm>
            <a:off x="10918822" y="6356351"/>
            <a:ext cx="673098" cy="365129"/>
          </a:xfrm>
        </p:spPr>
        <p:txBody>
          <a:bodyPr/>
          <a:lstStyle>
            <a:lvl1pPr>
              <a:defRPr/>
            </a:lvl1pPr>
          </a:lstStyle>
          <a:p>
            <a:pPr lvl="0"/>
            <a:fld id="{5EC3D70E-21AA-4D40-A9F0-6C3F3952408F}" type="slidenum">
              <a:t>‹#›</a:t>
            </a:fld>
            <a:endParaRPr lang="en-US"/>
          </a:p>
        </p:txBody>
      </p:sp>
    </p:spTree>
    <p:extLst>
      <p:ext uri="{BB962C8B-B14F-4D97-AF65-F5344CB8AC3E}">
        <p14:creationId xmlns:p14="http://schemas.microsoft.com/office/powerpoint/2010/main" val="3666280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2CC8856D-177B-F5CB-E6E0-DF520D3D4DFB}"/>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A81DAC68-B5A3-5F6E-84E1-AD8E803F0E6A}"/>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2EBE24F8-F6DE-0040-C6CE-93C568BCE8C3}"/>
              </a:ext>
            </a:extLst>
          </p:cNvPr>
          <p:cNvSpPr txBox="1">
            <a:spLocks noGrp="1"/>
          </p:cNvSpPr>
          <p:nvPr>
            <p:ph type="title"/>
          </p:nvPr>
        </p:nvSpPr>
        <p:spPr>
          <a:xfrm>
            <a:off x="715380" y="1709735"/>
            <a:ext cx="10632067" cy="2852735"/>
          </a:xfrm>
        </p:spPr>
        <p:txBody>
          <a:bodyPr anchor="b"/>
          <a:lstStyle>
            <a:lvl1pPr>
              <a:defRPr sz="6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2D284A0-20BA-AC5F-D7EC-99E363833F23}"/>
              </a:ext>
            </a:extLst>
          </p:cNvPr>
          <p:cNvSpPr txBox="1">
            <a:spLocks noGrp="1"/>
          </p:cNvSpPr>
          <p:nvPr>
            <p:ph type="body" idx="1"/>
          </p:nvPr>
        </p:nvSpPr>
        <p:spPr>
          <a:xfrm>
            <a:off x="715380" y="4589465"/>
            <a:ext cx="10632067" cy="1500182"/>
          </a:xfrm>
        </p:spPr>
        <p:txBody>
          <a:bodyPr/>
          <a:lstStyle>
            <a:lvl1pPr marL="0" indent="0">
              <a:buNone/>
              <a:defRPr sz="2400">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A6A56CFD-B4D7-2D7A-D261-63319294EAE3}"/>
              </a:ext>
            </a:extLst>
          </p:cNvPr>
          <p:cNvSpPr txBox="1">
            <a:spLocks noGrp="1"/>
          </p:cNvSpPr>
          <p:nvPr>
            <p:ph type="dt" sz="half" idx="7"/>
          </p:nvPr>
        </p:nvSpPr>
        <p:spPr>
          <a:xfrm>
            <a:off x="8369302" y="6356351"/>
            <a:ext cx="2549520" cy="365129"/>
          </a:xfrm>
        </p:spPr>
        <p:txBody>
          <a:bodyPr/>
          <a:lstStyle>
            <a:lvl1pPr>
              <a:defRPr/>
            </a:lvl1pPr>
          </a:lstStyle>
          <a:p>
            <a:pPr lvl="0"/>
            <a:fld id="{28A569EE-A1DC-4470-A550-ADF2F79C768D}" type="datetime1">
              <a:rPr lang="en-US"/>
              <a:pPr lvl="0"/>
              <a:t>11/5/25</a:t>
            </a:fld>
            <a:endParaRPr lang="en-US"/>
          </a:p>
        </p:txBody>
      </p:sp>
      <p:sp>
        <p:nvSpPr>
          <p:cNvPr id="5" name="Footer Placeholder 4">
            <a:extLst>
              <a:ext uri="{FF2B5EF4-FFF2-40B4-BE49-F238E27FC236}">
                <a16:creationId xmlns:a16="http://schemas.microsoft.com/office/drawing/2014/main" id="{2D10BE91-D269-6534-BF63-D543C022D598}"/>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86A5419-C3E8-3D12-0B7D-D2C93E0CAE4A}"/>
              </a:ext>
            </a:extLst>
          </p:cNvPr>
          <p:cNvSpPr txBox="1">
            <a:spLocks noGrp="1"/>
          </p:cNvSpPr>
          <p:nvPr>
            <p:ph type="sldNum" sz="quarter" idx="8"/>
          </p:nvPr>
        </p:nvSpPr>
        <p:spPr>
          <a:xfrm>
            <a:off x="10918822" y="6356351"/>
            <a:ext cx="673098" cy="365129"/>
          </a:xfrm>
        </p:spPr>
        <p:txBody>
          <a:bodyPr/>
          <a:lstStyle>
            <a:lvl1pPr>
              <a:defRPr/>
            </a:lvl1pPr>
          </a:lstStyle>
          <a:p>
            <a:pPr lvl="0"/>
            <a:fld id="{63C2CF92-F50B-4F50-A3C1-3944AE8F83B8}" type="slidenum">
              <a:t>‹#›</a:t>
            </a:fld>
            <a:endParaRPr lang="en-US"/>
          </a:p>
        </p:txBody>
      </p:sp>
    </p:spTree>
    <p:extLst>
      <p:ext uri="{BB962C8B-B14F-4D97-AF65-F5344CB8AC3E}">
        <p14:creationId xmlns:p14="http://schemas.microsoft.com/office/powerpoint/2010/main" val="116020575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6">
            <a:extLst>
              <a:ext uri="{FF2B5EF4-FFF2-40B4-BE49-F238E27FC236}">
                <a16:creationId xmlns:a16="http://schemas.microsoft.com/office/drawing/2014/main" id="{993B3D03-4905-2E89-3607-124BDCF8A7BB}"/>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9" name="Straight Connector 7">
            <a:extLst>
              <a:ext uri="{FF2B5EF4-FFF2-40B4-BE49-F238E27FC236}">
                <a16:creationId xmlns:a16="http://schemas.microsoft.com/office/drawing/2014/main" id="{C02CCC86-4CED-D533-2D92-7CD62041EEFD}"/>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B1180896-E0FA-5FF4-3DE4-955A7B52E46C}"/>
              </a:ext>
            </a:extLst>
          </p:cNvPr>
          <p:cNvSpPr txBox="1">
            <a:spLocks noGrp="1"/>
          </p:cNvSpPr>
          <p:nvPr>
            <p:ph type="title"/>
          </p:nvPr>
        </p:nvSpPr>
        <p:spPr>
          <a:xfrm>
            <a:off x="700092" y="914400"/>
            <a:ext cx="10691814" cy="1308104"/>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F8FAB0BF-C7E0-0A9D-5F33-2BE1FEBD745A}"/>
              </a:ext>
            </a:extLst>
          </p:cNvPr>
          <p:cNvSpPr txBox="1">
            <a:spLocks noGrp="1"/>
          </p:cNvSpPr>
          <p:nvPr>
            <p:ph idx="1"/>
          </p:nvPr>
        </p:nvSpPr>
        <p:spPr>
          <a:xfrm>
            <a:off x="704088" y="2221991"/>
            <a:ext cx="5212080" cy="373989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2EFF4CD-9054-6D0C-23E9-667F9EA4D2A9}"/>
              </a:ext>
            </a:extLst>
          </p:cNvPr>
          <p:cNvSpPr txBox="1">
            <a:spLocks noGrp="1"/>
          </p:cNvSpPr>
          <p:nvPr>
            <p:ph idx="2"/>
          </p:nvPr>
        </p:nvSpPr>
        <p:spPr>
          <a:xfrm>
            <a:off x="6181344" y="2221991"/>
            <a:ext cx="5212080" cy="373989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2B46A8BE-1513-3634-A534-938DD45F638E}"/>
              </a:ext>
            </a:extLst>
          </p:cNvPr>
          <p:cNvSpPr txBox="1">
            <a:spLocks noGrp="1"/>
          </p:cNvSpPr>
          <p:nvPr>
            <p:ph type="dt" sz="half" idx="7"/>
          </p:nvPr>
        </p:nvSpPr>
        <p:spPr>
          <a:xfrm>
            <a:off x="8369302" y="6356351"/>
            <a:ext cx="2549520" cy="365129"/>
          </a:xfrm>
        </p:spPr>
        <p:txBody>
          <a:bodyPr/>
          <a:lstStyle>
            <a:lvl1pPr>
              <a:defRPr/>
            </a:lvl1pPr>
          </a:lstStyle>
          <a:p>
            <a:pPr lvl="0"/>
            <a:fld id="{8D9D8C34-E736-4C3C-B692-47F28E999E7A}" type="datetime1">
              <a:rPr lang="en-US"/>
              <a:pPr lvl="0"/>
              <a:t>11/5/25</a:t>
            </a:fld>
            <a:endParaRPr lang="en-US"/>
          </a:p>
        </p:txBody>
      </p:sp>
      <p:sp>
        <p:nvSpPr>
          <p:cNvPr id="6" name="Footer Placeholder 4">
            <a:extLst>
              <a:ext uri="{FF2B5EF4-FFF2-40B4-BE49-F238E27FC236}">
                <a16:creationId xmlns:a16="http://schemas.microsoft.com/office/drawing/2014/main" id="{8295F949-49E9-600F-C13A-8AB927223DF5}"/>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6462288F-3333-BFDE-AE71-BCF0C33C540C}"/>
              </a:ext>
            </a:extLst>
          </p:cNvPr>
          <p:cNvSpPr txBox="1">
            <a:spLocks noGrp="1"/>
          </p:cNvSpPr>
          <p:nvPr>
            <p:ph type="sldNum" sz="quarter" idx="8"/>
          </p:nvPr>
        </p:nvSpPr>
        <p:spPr>
          <a:xfrm>
            <a:off x="10918822" y="6356351"/>
            <a:ext cx="673098" cy="365129"/>
          </a:xfrm>
        </p:spPr>
        <p:txBody>
          <a:bodyPr/>
          <a:lstStyle>
            <a:lvl1pPr>
              <a:defRPr/>
            </a:lvl1pPr>
          </a:lstStyle>
          <a:p>
            <a:pPr lvl="0"/>
            <a:fld id="{0ABB031F-A09C-4BAB-B397-2C4336BBE6EA}" type="slidenum">
              <a:t>‹#›</a:t>
            </a:fld>
            <a:endParaRPr lang="en-US"/>
          </a:p>
        </p:txBody>
      </p:sp>
    </p:spTree>
    <p:extLst>
      <p:ext uri="{BB962C8B-B14F-4D97-AF65-F5344CB8AC3E}">
        <p14:creationId xmlns:p14="http://schemas.microsoft.com/office/powerpoint/2010/main" val="3494374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10" name="Straight Connector 6">
            <a:extLst>
              <a:ext uri="{FF2B5EF4-FFF2-40B4-BE49-F238E27FC236}">
                <a16:creationId xmlns:a16="http://schemas.microsoft.com/office/drawing/2014/main" id="{F96DAA43-B921-B09C-6A8E-95754CBC47D8}"/>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11" name="Straight Connector 7">
            <a:extLst>
              <a:ext uri="{FF2B5EF4-FFF2-40B4-BE49-F238E27FC236}">
                <a16:creationId xmlns:a16="http://schemas.microsoft.com/office/drawing/2014/main" id="{5B1178D5-622F-67E3-4218-5574CED5AC69}"/>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7F3D7858-63BD-83DC-BC22-A59B9E7E1DCE}"/>
              </a:ext>
            </a:extLst>
          </p:cNvPr>
          <p:cNvSpPr txBox="1">
            <a:spLocks noGrp="1"/>
          </p:cNvSpPr>
          <p:nvPr>
            <p:ph type="title"/>
          </p:nvPr>
        </p:nvSpPr>
        <p:spPr>
          <a:xfrm>
            <a:off x="704088" y="929149"/>
            <a:ext cx="10689336" cy="798454"/>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01F72B6B-0085-9841-47A8-6A4C5AAB2B19}"/>
              </a:ext>
            </a:extLst>
          </p:cNvPr>
          <p:cNvSpPr txBox="1">
            <a:spLocks noGrp="1"/>
          </p:cNvSpPr>
          <p:nvPr>
            <p:ph type="body" idx="1"/>
          </p:nvPr>
        </p:nvSpPr>
        <p:spPr>
          <a:xfrm>
            <a:off x="704088" y="1756534"/>
            <a:ext cx="5212080" cy="657225"/>
          </a:xfrm>
        </p:spPr>
        <p:txBody>
          <a:bodyPr anchor="b"/>
          <a:lstStyle>
            <a:lvl1pPr marL="0" indent="0">
              <a:buNone/>
              <a:defRPr sz="1600" b="1">
                <a:latin typeface="Univers Condensed"/>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F3787100-8CB3-7867-5809-AF7F1055CD1C}"/>
              </a:ext>
            </a:extLst>
          </p:cNvPr>
          <p:cNvSpPr txBox="1">
            <a:spLocks noGrp="1"/>
          </p:cNvSpPr>
          <p:nvPr>
            <p:ph idx="2"/>
          </p:nvPr>
        </p:nvSpPr>
        <p:spPr>
          <a:xfrm>
            <a:off x="704088" y="2442700"/>
            <a:ext cx="5212080" cy="351918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EDA095-90A4-53C1-EC26-8E85962FC025}"/>
              </a:ext>
            </a:extLst>
          </p:cNvPr>
          <p:cNvSpPr txBox="1">
            <a:spLocks noGrp="1"/>
          </p:cNvSpPr>
          <p:nvPr>
            <p:ph type="body" idx="3"/>
          </p:nvPr>
        </p:nvSpPr>
        <p:spPr>
          <a:xfrm>
            <a:off x="6181344" y="1756534"/>
            <a:ext cx="5212080" cy="657225"/>
          </a:xfrm>
        </p:spPr>
        <p:txBody>
          <a:bodyPr anchor="b"/>
          <a:lstStyle>
            <a:lvl1pPr marL="0" indent="0">
              <a:buNone/>
              <a:defRPr sz="1600" b="1">
                <a:latin typeface="Univers Condensed"/>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9A0CF594-F150-B75E-AAD2-10109059F673}"/>
              </a:ext>
            </a:extLst>
          </p:cNvPr>
          <p:cNvSpPr txBox="1">
            <a:spLocks noGrp="1"/>
          </p:cNvSpPr>
          <p:nvPr>
            <p:ph idx="4"/>
          </p:nvPr>
        </p:nvSpPr>
        <p:spPr>
          <a:xfrm>
            <a:off x="6181344" y="2442700"/>
            <a:ext cx="5212080" cy="351918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D7091817-02BC-2D3E-91A4-9D05AC05164F}"/>
              </a:ext>
            </a:extLst>
          </p:cNvPr>
          <p:cNvSpPr txBox="1">
            <a:spLocks noGrp="1"/>
          </p:cNvSpPr>
          <p:nvPr>
            <p:ph type="dt" sz="half" idx="7"/>
          </p:nvPr>
        </p:nvSpPr>
        <p:spPr>
          <a:xfrm>
            <a:off x="8369302" y="6356351"/>
            <a:ext cx="2549520" cy="365129"/>
          </a:xfrm>
        </p:spPr>
        <p:txBody>
          <a:bodyPr/>
          <a:lstStyle>
            <a:lvl1pPr>
              <a:defRPr/>
            </a:lvl1pPr>
          </a:lstStyle>
          <a:p>
            <a:pPr lvl="0"/>
            <a:fld id="{4C61BE68-D6CB-4F10-B0D1-CB2B8478483B}" type="datetime1">
              <a:rPr lang="en-US"/>
              <a:pPr lvl="0"/>
              <a:t>11/5/25</a:t>
            </a:fld>
            <a:endParaRPr lang="en-US"/>
          </a:p>
        </p:txBody>
      </p:sp>
      <p:sp>
        <p:nvSpPr>
          <p:cNvPr id="8" name="Footer Placeholder 4">
            <a:extLst>
              <a:ext uri="{FF2B5EF4-FFF2-40B4-BE49-F238E27FC236}">
                <a16:creationId xmlns:a16="http://schemas.microsoft.com/office/drawing/2014/main" id="{57490310-BCB0-6ED4-4A81-9C44085C0939}"/>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5D390643-E27D-ABA4-AAC2-DCC12781555C}"/>
              </a:ext>
            </a:extLst>
          </p:cNvPr>
          <p:cNvSpPr txBox="1">
            <a:spLocks noGrp="1"/>
          </p:cNvSpPr>
          <p:nvPr>
            <p:ph type="sldNum" sz="quarter" idx="8"/>
          </p:nvPr>
        </p:nvSpPr>
        <p:spPr>
          <a:xfrm>
            <a:off x="10918822" y="6356351"/>
            <a:ext cx="673098" cy="365129"/>
          </a:xfrm>
        </p:spPr>
        <p:txBody>
          <a:bodyPr/>
          <a:lstStyle>
            <a:lvl1pPr>
              <a:defRPr/>
            </a:lvl1pPr>
          </a:lstStyle>
          <a:p>
            <a:pPr lvl="0"/>
            <a:fld id="{3FE22107-B92F-4A9F-8AFD-9F68C1B3671A}" type="slidenum">
              <a:t>‹#›</a:t>
            </a:fld>
            <a:endParaRPr lang="en-US"/>
          </a:p>
        </p:txBody>
      </p:sp>
    </p:spTree>
    <p:extLst>
      <p:ext uri="{BB962C8B-B14F-4D97-AF65-F5344CB8AC3E}">
        <p14:creationId xmlns:p14="http://schemas.microsoft.com/office/powerpoint/2010/main" val="3306501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6" name="Straight Connector 6">
            <a:extLst>
              <a:ext uri="{FF2B5EF4-FFF2-40B4-BE49-F238E27FC236}">
                <a16:creationId xmlns:a16="http://schemas.microsoft.com/office/drawing/2014/main" id="{DA8A888C-322C-5C52-E3DC-444CC2F0F1BD}"/>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7" name="Straight Connector 7">
            <a:extLst>
              <a:ext uri="{FF2B5EF4-FFF2-40B4-BE49-F238E27FC236}">
                <a16:creationId xmlns:a16="http://schemas.microsoft.com/office/drawing/2014/main" id="{1003E20B-5457-51A6-24BD-756E1E21C9B2}"/>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9A3375EE-B77A-7809-CF38-B58EAEEDDE73}"/>
              </a:ext>
            </a:extLst>
          </p:cNvPr>
          <p:cNvSpPr txBox="1">
            <a:spLocks noGrp="1"/>
          </p:cNvSpPr>
          <p:nvPr>
            <p:ph type="title"/>
          </p:nvPr>
        </p:nvSpPr>
        <p:spPr>
          <a:xfrm>
            <a:off x="700092" y="914400"/>
            <a:ext cx="10691814" cy="1308104"/>
          </a:xfrm>
        </p:spPr>
        <p:txBody>
          <a:bodyPr/>
          <a:lstStyle>
            <a:lvl1pPr>
              <a:defRPr/>
            </a:lvl1pPr>
          </a:lstStyle>
          <a:p>
            <a:pPr lvl="0"/>
            <a:r>
              <a:rPr lang="en-GB"/>
              <a:t>Click to edit Master title style</a:t>
            </a:r>
            <a:endParaRPr lang="en-US"/>
          </a:p>
        </p:txBody>
      </p:sp>
      <p:sp>
        <p:nvSpPr>
          <p:cNvPr id="3" name="Date Placeholder 3">
            <a:extLst>
              <a:ext uri="{FF2B5EF4-FFF2-40B4-BE49-F238E27FC236}">
                <a16:creationId xmlns:a16="http://schemas.microsoft.com/office/drawing/2014/main" id="{1ED45538-8CA6-0B88-229A-FE5DD1F7A389}"/>
              </a:ext>
            </a:extLst>
          </p:cNvPr>
          <p:cNvSpPr txBox="1">
            <a:spLocks noGrp="1"/>
          </p:cNvSpPr>
          <p:nvPr>
            <p:ph type="dt" sz="half" idx="7"/>
          </p:nvPr>
        </p:nvSpPr>
        <p:spPr>
          <a:xfrm>
            <a:off x="8369302" y="6356351"/>
            <a:ext cx="2549520" cy="365129"/>
          </a:xfrm>
        </p:spPr>
        <p:txBody>
          <a:bodyPr/>
          <a:lstStyle>
            <a:lvl1pPr>
              <a:defRPr/>
            </a:lvl1pPr>
          </a:lstStyle>
          <a:p>
            <a:pPr lvl="0"/>
            <a:fld id="{FD89EC64-756B-4D25-940A-1F2C1A8B0AF0}" type="datetime1">
              <a:rPr lang="en-US"/>
              <a:pPr lvl="0"/>
              <a:t>11/5/25</a:t>
            </a:fld>
            <a:endParaRPr lang="en-US"/>
          </a:p>
        </p:txBody>
      </p:sp>
      <p:sp>
        <p:nvSpPr>
          <p:cNvPr id="4" name="Footer Placeholder 4">
            <a:extLst>
              <a:ext uri="{FF2B5EF4-FFF2-40B4-BE49-F238E27FC236}">
                <a16:creationId xmlns:a16="http://schemas.microsoft.com/office/drawing/2014/main" id="{A28FADD0-FADE-404E-6375-C9A7A580A73F}"/>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5486F30C-DE9B-52FB-ABBF-5B46BD7DEC45}"/>
              </a:ext>
            </a:extLst>
          </p:cNvPr>
          <p:cNvSpPr txBox="1">
            <a:spLocks noGrp="1"/>
          </p:cNvSpPr>
          <p:nvPr>
            <p:ph type="sldNum" sz="quarter" idx="8"/>
          </p:nvPr>
        </p:nvSpPr>
        <p:spPr>
          <a:xfrm>
            <a:off x="10918822" y="6356351"/>
            <a:ext cx="673098" cy="365129"/>
          </a:xfrm>
        </p:spPr>
        <p:txBody>
          <a:bodyPr/>
          <a:lstStyle>
            <a:lvl1pPr>
              <a:defRPr/>
            </a:lvl1pPr>
          </a:lstStyle>
          <a:p>
            <a:pPr lvl="0"/>
            <a:fld id="{B9033E54-84B5-4551-BCF8-19CDE4362CE4}" type="slidenum">
              <a:t>‹#›</a:t>
            </a:fld>
            <a:endParaRPr lang="en-US"/>
          </a:p>
        </p:txBody>
      </p:sp>
    </p:spTree>
    <p:extLst>
      <p:ext uri="{BB962C8B-B14F-4D97-AF65-F5344CB8AC3E}">
        <p14:creationId xmlns:p14="http://schemas.microsoft.com/office/powerpoint/2010/main" val="3985610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6">
            <a:extLst>
              <a:ext uri="{FF2B5EF4-FFF2-40B4-BE49-F238E27FC236}">
                <a16:creationId xmlns:a16="http://schemas.microsoft.com/office/drawing/2014/main" id="{722BC839-67E2-1103-04E5-89661E28EA53}"/>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6" name="Straight Connector 7">
            <a:extLst>
              <a:ext uri="{FF2B5EF4-FFF2-40B4-BE49-F238E27FC236}">
                <a16:creationId xmlns:a16="http://schemas.microsoft.com/office/drawing/2014/main" id="{5830AE22-8A26-A3E7-CEA4-95137EB7CD6E}"/>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Date Placeholder 3">
            <a:extLst>
              <a:ext uri="{FF2B5EF4-FFF2-40B4-BE49-F238E27FC236}">
                <a16:creationId xmlns:a16="http://schemas.microsoft.com/office/drawing/2014/main" id="{7868BA9C-4AE4-97B0-6A7E-80C22251BDE4}"/>
              </a:ext>
            </a:extLst>
          </p:cNvPr>
          <p:cNvSpPr txBox="1">
            <a:spLocks noGrp="1"/>
          </p:cNvSpPr>
          <p:nvPr>
            <p:ph type="dt" sz="half" idx="7"/>
          </p:nvPr>
        </p:nvSpPr>
        <p:spPr>
          <a:xfrm>
            <a:off x="8369302" y="6356351"/>
            <a:ext cx="2549520" cy="365129"/>
          </a:xfrm>
        </p:spPr>
        <p:txBody>
          <a:bodyPr/>
          <a:lstStyle>
            <a:lvl1pPr>
              <a:defRPr/>
            </a:lvl1pPr>
          </a:lstStyle>
          <a:p>
            <a:pPr lvl="0"/>
            <a:fld id="{A730F902-072B-4DC9-8513-E3B321BBCA8F}" type="datetime1">
              <a:rPr lang="en-US"/>
              <a:pPr lvl="0"/>
              <a:t>11/5/25</a:t>
            </a:fld>
            <a:endParaRPr lang="en-US"/>
          </a:p>
        </p:txBody>
      </p:sp>
      <p:sp>
        <p:nvSpPr>
          <p:cNvPr id="3" name="Footer Placeholder 4">
            <a:extLst>
              <a:ext uri="{FF2B5EF4-FFF2-40B4-BE49-F238E27FC236}">
                <a16:creationId xmlns:a16="http://schemas.microsoft.com/office/drawing/2014/main" id="{08D88159-8D54-533C-FB47-875216B0C2FC}"/>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4" name="Slide Number Placeholder 5">
            <a:extLst>
              <a:ext uri="{FF2B5EF4-FFF2-40B4-BE49-F238E27FC236}">
                <a16:creationId xmlns:a16="http://schemas.microsoft.com/office/drawing/2014/main" id="{CD1FB76A-C7CC-C493-D3BD-865A3E0C38C1}"/>
              </a:ext>
            </a:extLst>
          </p:cNvPr>
          <p:cNvSpPr txBox="1">
            <a:spLocks noGrp="1"/>
          </p:cNvSpPr>
          <p:nvPr>
            <p:ph type="sldNum" sz="quarter" idx="8"/>
          </p:nvPr>
        </p:nvSpPr>
        <p:spPr>
          <a:xfrm>
            <a:off x="10918822" y="6356351"/>
            <a:ext cx="673098" cy="365129"/>
          </a:xfrm>
        </p:spPr>
        <p:txBody>
          <a:bodyPr/>
          <a:lstStyle>
            <a:lvl1pPr>
              <a:defRPr/>
            </a:lvl1pPr>
          </a:lstStyle>
          <a:p>
            <a:pPr lvl="0"/>
            <a:fld id="{85AEC8D0-38CD-46E5-9D5A-1E0D420E298B}" type="slidenum">
              <a:t>‹#›</a:t>
            </a:fld>
            <a:endParaRPr lang="en-US"/>
          </a:p>
        </p:txBody>
      </p:sp>
    </p:spTree>
    <p:extLst>
      <p:ext uri="{BB962C8B-B14F-4D97-AF65-F5344CB8AC3E}">
        <p14:creationId xmlns:p14="http://schemas.microsoft.com/office/powerpoint/2010/main" val="3571136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8" name="Straight Connector 6">
            <a:extLst>
              <a:ext uri="{FF2B5EF4-FFF2-40B4-BE49-F238E27FC236}">
                <a16:creationId xmlns:a16="http://schemas.microsoft.com/office/drawing/2014/main" id="{1928A395-DB4E-AD02-0DB1-D5AB9604D165}"/>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9" name="Straight Connector 7">
            <a:extLst>
              <a:ext uri="{FF2B5EF4-FFF2-40B4-BE49-F238E27FC236}">
                <a16:creationId xmlns:a16="http://schemas.microsoft.com/office/drawing/2014/main" id="{0D3B6AAA-216A-4EF5-1DC4-44B591A4292D}"/>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0E8E9B40-011E-852B-8DFD-3F5D9B5BC4BE}"/>
              </a:ext>
            </a:extLst>
          </p:cNvPr>
          <p:cNvSpPr txBox="1">
            <a:spLocks noGrp="1"/>
          </p:cNvSpPr>
          <p:nvPr>
            <p:ph type="title"/>
          </p:nvPr>
        </p:nvSpPr>
        <p:spPr>
          <a:xfrm>
            <a:off x="704088" y="1069848"/>
            <a:ext cx="4093595" cy="1316736"/>
          </a:xfrm>
        </p:spPr>
        <p:txBody>
          <a:bodyPr anchor="b"/>
          <a:lstStyle>
            <a:lvl1pPr>
              <a:defRPr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E9C0CB41-EB9D-BAE8-5BA1-A54F0C277C51}"/>
              </a:ext>
            </a:extLst>
          </p:cNvPr>
          <p:cNvSpPr txBox="1">
            <a:spLocks noGrp="1"/>
          </p:cNvSpPr>
          <p:nvPr>
            <p:ph idx="1"/>
          </p:nvPr>
        </p:nvSpPr>
        <p:spPr>
          <a:xfrm>
            <a:off x="5183184" y="1069848"/>
            <a:ext cx="6172200" cy="4791199"/>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E4342E-0DD3-4389-BE79-8C211A017CE2}"/>
              </a:ext>
            </a:extLst>
          </p:cNvPr>
          <p:cNvSpPr txBox="1">
            <a:spLocks noGrp="1"/>
          </p:cNvSpPr>
          <p:nvPr>
            <p:ph type="body" idx="2"/>
          </p:nvPr>
        </p:nvSpPr>
        <p:spPr>
          <a:xfrm>
            <a:off x="704088" y="2551176"/>
            <a:ext cx="4093595" cy="3319272"/>
          </a:xfrm>
        </p:spPr>
        <p:txBody>
          <a:bodyPr/>
          <a:lstStyle>
            <a:lvl1pPr marL="0" indent="0">
              <a:buNone/>
              <a:defRPr sz="1600"/>
            </a:lvl1pPr>
          </a:lstStyle>
          <a:p>
            <a:pPr lvl="0"/>
            <a:r>
              <a:rPr lang="en-GB"/>
              <a:t>Click to edit Master text styles</a:t>
            </a:r>
          </a:p>
        </p:txBody>
      </p:sp>
      <p:sp>
        <p:nvSpPr>
          <p:cNvPr id="5" name="Date Placeholder 3">
            <a:extLst>
              <a:ext uri="{FF2B5EF4-FFF2-40B4-BE49-F238E27FC236}">
                <a16:creationId xmlns:a16="http://schemas.microsoft.com/office/drawing/2014/main" id="{969C3A7D-B8BC-E0A7-E723-97BEC71CDEB9}"/>
              </a:ext>
            </a:extLst>
          </p:cNvPr>
          <p:cNvSpPr txBox="1">
            <a:spLocks noGrp="1"/>
          </p:cNvSpPr>
          <p:nvPr>
            <p:ph type="dt" sz="half" idx="7"/>
          </p:nvPr>
        </p:nvSpPr>
        <p:spPr>
          <a:xfrm>
            <a:off x="8369302" y="6356351"/>
            <a:ext cx="2549520" cy="365129"/>
          </a:xfrm>
        </p:spPr>
        <p:txBody>
          <a:bodyPr/>
          <a:lstStyle>
            <a:lvl1pPr>
              <a:defRPr/>
            </a:lvl1pPr>
          </a:lstStyle>
          <a:p>
            <a:pPr lvl="0"/>
            <a:fld id="{F02EE779-0F76-449D-93A3-204D3E5059B2}" type="datetime1">
              <a:rPr lang="en-US"/>
              <a:pPr lvl="0"/>
              <a:t>11/5/25</a:t>
            </a:fld>
            <a:endParaRPr lang="en-US"/>
          </a:p>
        </p:txBody>
      </p:sp>
      <p:sp>
        <p:nvSpPr>
          <p:cNvPr id="6" name="Footer Placeholder 4">
            <a:extLst>
              <a:ext uri="{FF2B5EF4-FFF2-40B4-BE49-F238E27FC236}">
                <a16:creationId xmlns:a16="http://schemas.microsoft.com/office/drawing/2014/main" id="{C875A382-D4FB-6ED7-31FC-5454FAA6D194}"/>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9427C850-D425-7209-2C2C-277719C86AFE}"/>
              </a:ext>
            </a:extLst>
          </p:cNvPr>
          <p:cNvSpPr txBox="1">
            <a:spLocks noGrp="1"/>
          </p:cNvSpPr>
          <p:nvPr>
            <p:ph type="sldNum" sz="quarter" idx="8"/>
          </p:nvPr>
        </p:nvSpPr>
        <p:spPr>
          <a:xfrm>
            <a:off x="10918822" y="6356351"/>
            <a:ext cx="673098" cy="365129"/>
          </a:xfrm>
        </p:spPr>
        <p:txBody>
          <a:bodyPr/>
          <a:lstStyle>
            <a:lvl1pPr>
              <a:defRPr/>
            </a:lvl1pPr>
          </a:lstStyle>
          <a:p>
            <a:pPr lvl="0"/>
            <a:fld id="{A7181B98-BA98-4B66-96AA-08AB13B6EB92}" type="slidenum">
              <a:t>‹#›</a:t>
            </a:fld>
            <a:endParaRPr lang="en-US"/>
          </a:p>
        </p:txBody>
      </p:sp>
    </p:spTree>
    <p:extLst>
      <p:ext uri="{BB962C8B-B14F-4D97-AF65-F5344CB8AC3E}">
        <p14:creationId xmlns:p14="http://schemas.microsoft.com/office/powerpoint/2010/main" val="3497935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cxnSp>
        <p:nvCxnSpPr>
          <p:cNvPr id="8" name="Straight Connector 6">
            <a:extLst>
              <a:ext uri="{FF2B5EF4-FFF2-40B4-BE49-F238E27FC236}">
                <a16:creationId xmlns:a16="http://schemas.microsoft.com/office/drawing/2014/main" id="{035FEB14-D581-A5DC-0DC7-2BF9473C20D6}"/>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9" name="Straight Connector 7">
            <a:extLst>
              <a:ext uri="{FF2B5EF4-FFF2-40B4-BE49-F238E27FC236}">
                <a16:creationId xmlns:a16="http://schemas.microsoft.com/office/drawing/2014/main" id="{DEC3858E-5A91-99DE-4580-5288099A13B8}"/>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D5804ABE-F9BC-3983-209B-1D192E68D573}"/>
              </a:ext>
            </a:extLst>
          </p:cNvPr>
          <p:cNvSpPr txBox="1">
            <a:spLocks noGrp="1"/>
          </p:cNvSpPr>
          <p:nvPr>
            <p:ph type="title"/>
          </p:nvPr>
        </p:nvSpPr>
        <p:spPr>
          <a:xfrm>
            <a:off x="704088" y="1066803"/>
            <a:ext cx="4103434" cy="1317522"/>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3D18FA6E-8CBC-B513-F862-48CF85747081}"/>
              </a:ext>
            </a:extLst>
          </p:cNvPr>
          <p:cNvSpPr txBox="1">
            <a:spLocks noGrp="1"/>
          </p:cNvSpPr>
          <p:nvPr>
            <p:ph type="pic" idx="1"/>
          </p:nvPr>
        </p:nvSpPr>
        <p:spPr>
          <a:xfrm>
            <a:off x="5183184" y="1066803"/>
            <a:ext cx="6172200" cy="4794254"/>
          </a:xfrm>
        </p:spPr>
        <p:txBody>
          <a:bodyPr>
            <a:normAutofit/>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294E4C7A-96EB-656D-8622-000B83FCF429}"/>
              </a:ext>
            </a:extLst>
          </p:cNvPr>
          <p:cNvSpPr txBox="1">
            <a:spLocks noGrp="1"/>
          </p:cNvSpPr>
          <p:nvPr>
            <p:ph type="body" idx="2"/>
          </p:nvPr>
        </p:nvSpPr>
        <p:spPr>
          <a:xfrm>
            <a:off x="704088" y="2552703"/>
            <a:ext cx="4103434" cy="3316291"/>
          </a:xfrm>
        </p:spPr>
        <p:txBody>
          <a:bodyPr/>
          <a:lstStyle>
            <a:lvl1pPr marL="0" indent="0">
              <a:buNone/>
              <a:defRPr sz="1600"/>
            </a:lvl1pPr>
          </a:lstStyle>
          <a:p>
            <a:pPr lvl="0"/>
            <a:r>
              <a:rPr lang="en-GB"/>
              <a:t>Click to edit Master text styles</a:t>
            </a:r>
          </a:p>
        </p:txBody>
      </p:sp>
      <p:sp>
        <p:nvSpPr>
          <p:cNvPr id="5" name="Date Placeholder 3">
            <a:extLst>
              <a:ext uri="{FF2B5EF4-FFF2-40B4-BE49-F238E27FC236}">
                <a16:creationId xmlns:a16="http://schemas.microsoft.com/office/drawing/2014/main" id="{8601E6BE-D371-D5C7-1C6A-EF4BD9B028FF}"/>
              </a:ext>
            </a:extLst>
          </p:cNvPr>
          <p:cNvSpPr txBox="1">
            <a:spLocks noGrp="1"/>
          </p:cNvSpPr>
          <p:nvPr>
            <p:ph type="dt" sz="half" idx="7"/>
          </p:nvPr>
        </p:nvSpPr>
        <p:spPr>
          <a:xfrm>
            <a:off x="8369302" y="6356351"/>
            <a:ext cx="2549520" cy="365129"/>
          </a:xfrm>
        </p:spPr>
        <p:txBody>
          <a:bodyPr/>
          <a:lstStyle>
            <a:lvl1pPr>
              <a:defRPr/>
            </a:lvl1pPr>
          </a:lstStyle>
          <a:p>
            <a:pPr lvl="0"/>
            <a:fld id="{FC04D4D0-3268-4D3C-BC19-20CF4955F3C2}" type="datetime1">
              <a:rPr lang="en-US"/>
              <a:pPr lvl="0"/>
              <a:t>11/5/25</a:t>
            </a:fld>
            <a:endParaRPr lang="en-US"/>
          </a:p>
        </p:txBody>
      </p:sp>
      <p:sp>
        <p:nvSpPr>
          <p:cNvPr id="6" name="Footer Placeholder 4">
            <a:extLst>
              <a:ext uri="{FF2B5EF4-FFF2-40B4-BE49-F238E27FC236}">
                <a16:creationId xmlns:a16="http://schemas.microsoft.com/office/drawing/2014/main" id="{ED171CF6-3F80-3F9E-E475-07045505662C}"/>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ECA949A-D7D3-6080-9607-E14C9ED45434}"/>
              </a:ext>
            </a:extLst>
          </p:cNvPr>
          <p:cNvSpPr txBox="1">
            <a:spLocks noGrp="1"/>
          </p:cNvSpPr>
          <p:nvPr>
            <p:ph type="sldNum" sz="quarter" idx="8"/>
          </p:nvPr>
        </p:nvSpPr>
        <p:spPr>
          <a:xfrm>
            <a:off x="10918822" y="6356351"/>
            <a:ext cx="673098" cy="365129"/>
          </a:xfrm>
        </p:spPr>
        <p:txBody>
          <a:bodyPr/>
          <a:lstStyle>
            <a:lvl1pPr>
              <a:defRPr/>
            </a:lvl1pPr>
          </a:lstStyle>
          <a:p>
            <a:pPr lvl="0"/>
            <a:fld id="{3AB9DC20-4FEE-46DB-8C4F-6ED53D56ECE7}" type="slidenum">
              <a:t>‹#›</a:t>
            </a:fld>
            <a:endParaRPr lang="en-US"/>
          </a:p>
        </p:txBody>
      </p:sp>
    </p:spTree>
    <p:extLst>
      <p:ext uri="{BB962C8B-B14F-4D97-AF65-F5344CB8AC3E}">
        <p14:creationId xmlns:p14="http://schemas.microsoft.com/office/powerpoint/2010/main" val="356738364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80834B69-E394-0462-372D-166CC5367474}"/>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24E875A7-B81D-2353-D737-EB7152F20D85}"/>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1655D520-F4A2-D05B-0D65-9D27970E4F44}"/>
              </a:ext>
            </a:extLst>
          </p:cNvPr>
          <p:cNvSpPr txBox="1">
            <a:spLocks noGrp="1"/>
          </p:cNvSpPr>
          <p:nvPr>
            <p:ph type="title"/>
          </p:nvPr>
        </p:nvSpPr>
        <p:spPr>
          <a:xfrm>
            <a:off x="700092" y="914400"/>
            <a:ext cx="10691814" cy="1308104"/>
          </a:xfrm>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FDB151D8-1E79-C750-D6D7-E36973CECD72}"/>
              </a:ext>
            </a:extLst>
          </p:cNvPr>
          <p:cNvSpPr txBox="1">
            <a:spLocks noGrp="1"/>
          </p:cNvSpPr>
          <p:nvPr>
            <p:ph type="body" orient="vert" idx="1"/>
          </p:nvPr>
        </p:nvSpPr>
        <p:spPr>
          <a:xfrm>
            <a:off x="700092" y="2222504"/>
            <a:ext cx="10691814" cy="3740152"/>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D477C7-B19D-4BBA-D237-FCB2C8634FB4}"/>
              </a:ext>
            </a:extLst>
          </p:cNvPr>
          <p:cNvSpPr txBox="1">
            <a:spLocks noGrp="1"/>
          </p:cNvSpPr>
          <p:nvPr>
            <p:ph type="dt" sz="half" idx="7"/>
          </p:nvPr>
        </p:nvSpPr>
        <p:spPr>
          <a:xfrm>
            <a:off x="8369302" y="6356351"/>
            <a:ext cx="2549520" cy="365129"/>
          </a:xfrm>
        </p:spPr>
        <p:txBody>
          <a:bodyPr/>
          <a:lstStyle>
            <a:lvl1pPr>
              <a:defRPr/>
            </a:lvl1pPr>
          </a:lstStyle>
          <a:p>
            <a:pPr lvl="0"/>
            <a:fld id="{26FEE4B0-7ACD-44AE-A6C8-849C757F578E}" type="datetime1">
              <a:rPr lang="en-US"/>
              <a:pPr lvl="0"/>
              <a:t>11/5/25</a:t>
            </a:fld>
            <a:endParaRPr lang="en-US"/>
          </a:p>
        </p:txBody>
      </p:sp>
      <p:sp>
        <p:nvSpPr>
          <p:cNvPr id="5" name="Footer Placeholder 4">
            <a:extLst>
              <a:ext uri="{FF2B5EF4-FFF2-40B4-BE49-F238E27FC236}">
                <a16:creationId xmlns:a16="http://schemas.microsoft.com/office/drawing/2014/main" id="{6DFBAD9D-011F-8761-949A-5F98AF5B53A5}"/>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38C38CE-04C7-6C60-6063-5AD9397193F8}"/>
              </a:ext>
            </a:extLst>
          </p:cNvPr>
          <p:cNvSpPr txBox="1">
            <a:spLocks noGrp="1"/>
          </p:cNvSpPr>
          <p:nvPr>
            <p:ph type="sldNum" sz="quarter" idx="8"/>
          </p:nvPr>
        </p:nvSpPr>
        <p:spPr>
          <a:xfrm>
            <a:off x="10918822" y="6356351"/>
            <a:ext cx="673098" cy="365129"/>
          </a:xfrm>
        </p:spPr>
        <p:txBody>
          <a:bodyPr/>
          <a:lstStyle>
            <a:lvl1pPr>
              <a:defRPr/>
            </a:lvl1pPr>
          </a:lstStyle>
          <a:p>
            <a:pPr lvl="0"/>
            <a:fld id="{0CC59615-2622-47A8-A27F-5C3C76EAD87F}" type="slidenum">
              <a:t>‹#›</a:t>
            </a:fld>
            <a:endParaRPr lang="en-US"/>
          </a:p>
        </p:txBody>
      </p:sp>
    </p:spTree>
    <p:extLst>
      <p:ext uri="{BB962C8B-B14F-4D97-AF65-F5344CB8AC3E}">
        <p14:creationId xmlns:p14="http://schemas.microsoft.com/office/powerpoint/2010/main" val="1344359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A9BCCE50-1992-5D8D-A0A1-A9934065F9BA}"/>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DFA2352D-E30B-D51E-6740-1B3B518E404B}"/>
              </a:ext>
            </a:extLst>
          </p:cNvPr>
          <p:cNvCxnSpPr/>
          <p:nvPr/>
        </p:nvCxnSpPr>
        <p:spPr>
          <a:xfrm>
            <a:off x="800100" y="6142033"/>
            <a:ext cx="10591796" cy="0"/>
          </a:xfrm>
          <a:prstGeom prst="straightConnector1">
            <a:avLst/>
          </a:prstGeom>
          <a:noFill/>
          <a:ln w="12701" cap="flat">
            <a:solidFill>
              <a:srgbClr val="000000"/>
            </a:solidFill>
            <a:prstDash val="solid"/>
            <a:miter/>
          </a:ln>
        </p:spPr>
      </p:cxnSp>
      <p:sp>
        <p:nvSpPr>
          <p:cNvPr id="2" name="Vertical Title 1">
            <a:extLst>
              <a:ext uri="{FF2B5EF4-FFF2-40B4-BE49-F238E27FC236}">
                <a16:creationId xmlns:a16="http://schemas.microsoft.com/office/drawing/2014/main" id="{9A837105-5260-B02B-D572-2F2E77852A87}"/>
              </a:ext>
            </a:extLst>
          </p:cNvPr>
          <p:cNvSpPr txBox="1">
            <a:spLocks noGrp="1"/>
          </p:cNvSpPr>
          <p:nvPr>
            <p:ph type="title" orient="vert"/>
          </p:nvPr>
        </p:nvSpPr>
        <p:spPr>
          <a:xfrm>
            <a:off x="9242325" y="997976"/>
            <a:ext cx="2349038" cy="4984952"/>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DEC31200-7479-A949-7280-9F9F447E5548}"/>
              </a:ext>
            </a:extLst>
          </p:cNvPr>
          <p:cNvSpPr txBox="1">
            <a:spLocks noGrp="1"/>
          </p:cNvSpPr>
          <p:nvPr>
            <p:ph type="body" orient="vert" idx="1"/>
          </p:nvPr>
        </p:nvSpPr>
        <p:spPr>
          <a:xfrm>
            <a:off x="768928" y="997976"/>
            <a:ext cx="8473397" cy="4984952"/>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541702-9994-76A6-01F4-942CCC08E8C9}"/>
              </a:ext>
            </a:extLst>
          </p:cNvPr>
          <p:cNvSpPr txBox="1">
            <a:spLocks noGrp="1"/>
          </p:cNvSpPr>
          <p:nvPr>
            <p:ph type="dt" sz="half" idx="7"/>
          </p:nvPr>
        </p:nvSpPr>
        <p:spPr>
          <a:xfrm>
            <a:off x="8369302" y="6356351"/>
            <a:ext cx="2549520" cy="365129"/>
          </a:xfrm>
        </p:spPr>
        <p:txBody>
          <a:bodyPr/>
          <a:lstStyle>
            <a:lvl1pPr>
              <a:defRPr/>
            </a:lvl1pPr>
          </a:lstStyle>
          <a:p>
            <a:pPr lvl="0"/>
            <a:fld id="{76DEAF8C-62DF-40D0-87BC-701F3E16AB00}" type="datetime1">
              <a:rPr lang="en-US"/>
              <a:pPr lvl="0"/>
              <a:t>11/5/25</a:t>
            </a:fld>
            <a:endParaRPr lang="en-US"/>
          </a:p>
        </p:txBody>
      </p:sp>
      <p:sp>
        <p:nvSpPr>
          <p:cNvPr id="5" name="Footer Placeholder 4">
            <a:extLst>
              <a:ext uri="{FF2B5EF4-FFF2-40B4-BE49-F238E27FC236}">
                <a16:creationId xmlns:a16="http://schemas.microsoft.com/office/drawing/2014/main" id="{DCDC7C1B-114C-003F-6A05-D941D8761F31}"/>
              </a:ext>
            </a:extLst>
          </p:cNvPr>
          <p:cNvSpPr txBox="1">
            <a:spLocks noGrp="1"/>
          </p:cNvSpPr>
          <p:nvPr>
            <p:ph type="ftr" sz="quarter" idx="9"/>
          </p:nvPr>
        </p:nvSpPr>
        <p:spPr>
          <a:xfrm>
            <a:off x="704846" y="6356351"/>
            <a:ext cx="453866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6CF112C-D993-93BB-210C-CB3D8E642D4A}"/>
              </a:ext>
            </a:extLst>
          </p:cNvPr>
          <p:cNvSpPr txBox="1">
            <a:spLocks noGrp="1"/>
          </p:cNvSpPr>
          <p:nvPr>
            <p:ph type="sldNum" sz="quarter" idx="8"/>
          </p:nvPr>
        </p:nvSpPr>
        <p:spPr>
          <a:xfrm>
            <a:off x="10918822" y="6356351"/>
            <a:ext cx="673098" cy="365129"/>
          </a:xfrm>
        </p:spPr>
        <p:txBody>
          <a:bodyPr/>
          <a:lstStyle>
            <a:lvl1pPr>
              <a:defRPr/>
            </a:lvl1pPr>
          </a:lstStyle>
          <a:p>
            <a:pPr lvl="0"/>
            <a:fld id="{6D21192E-4B69-4498-A92C-5D942A20A429}" type="slidenum">
              <a:t>‹#›</a:t>
            </a:fld>
            <a:endParaRPr lang="en-US"/>
          </a:p>
        </p:txBody>
      </p:sp>
    </p:spTree>
    <p:extLst>
      <p:ext uri="{BB962C8B-B14F-4D97-AF65-F5344CB8AC3E}">
        <p14:creationId xmlns:p14="http://schemas.microsoft.com/office/powerpoint/2010/main" val="4178914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45FC39-26F0-9B3A-D110-604D6073CF38}"/>
              </a:ext>
            </a:extLst>
          </p:cNvPr>
          <p:cNvSpPr txBox="1">
            <a:spLocks noGrp="1"/>
          </p:cNvSpPr>
          <p:nvPr>
            <p:ph type="title"/>
          </p:nvPr>
        </p:nvSpPr>
        <p:spPr>
          <a:xfrm>
            <a:off x="700092" y="914400"/>
            <a:ext cx="10691814" cy="1308104"/>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8714D5B-30E5-AD56-9E15-CF6AE3B4B95B}"/>
              </a:ext>
            </a:extLst>
          </p:cNvPr>
          <p:cNvSpPr txBox="1">
            <a:spLocks noGrp="1"/>
          </p:cNvSpPr>
          <p:nvPr>
            <p:ph type="body" idx="1"/>
          </p:nvPr>
        </p:nvSpPr>
        <p:spPr>
          <a:xfrm>
            <a:off x="700092" y="2222504"/>
            <a:ext cx="10691814" cy="3740152"/>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E29788-DDBF-9ED4-88F8-50B82267B1A2}"/>
              </a:ext>
            </a:extLst>
          </p:cNvPr>
          <p:cNvSpPr txBox="1">
            <a:spLocks noGrp="1"/>
          </p:cNvSpPr>
          <p:nvPr>
            <p:ph type="dt" sz="half" idx="2"/>
          </p:nvPr>
        </p:nvSpPr>
        <p:spPr>
          <a:xfrm>
            <a:off x="8369302" y="6356351"/>
            <a:ext cx="254952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000000"/>
                </a:solidFill>
                <a:uFillTx/>
                <a:latin typeface="Univers Condensed"/>
              </a:defRPr>
            </a:lvl1pPr>
          </a:lstStyle>
          <a:p>
            <a:pPr lvl="0"/>
            <a:fld id="{424E1ED8-3F84-4704-B422-24599C1441B5}" type="datetime1">
              <a:rPr lang="en-US"/>
              <a:pPr lvl="0"/>
              <a:t>11/5/25</a:t>
            </a:fld>
            <a:endParaRPr lang="en-US"/>
          </a:p>
        </p:txBody>
      </p:sp>
      <p:sp>
        <p:nvSpPr>
          <p:cNvPr id="5" name="Footer Placeholder 4">
            <a:extLst>
              <a:ext uri="{FF2B5EF4-FFF2-40B4-BE49-F238E27FC236}">
                <a16:creationId xmlns:a16="http://schemas.microsoft.com/office/drawing/2014/main" id="{1383561D-76F8-D5FE-7435-3A06A5C7EE4D}"/>
              </a:ext>
            </a:extLst>
          </p:cNvPr>
          <p:cNvSpPr txBox="1">
            <a:spLocks noGrp="1"/>
          </p:cNvSpPr>
          <p:nvPr>
            <p:ph type="ftr" sz="quarter" idx="3"/>
          </p:nvPr>
        </p:nvSpPr>
        <p:spPr>
          <a:xfrm>
            <a:off x="704846" y="6356351"/>
            <a:ext cx="453866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50" b="0" i="0" u="none" strike="noStrike" kern="1200" cap="none" spc="0" baseline="0">
                <a:solidFill>
                  <a:srgbClr val="000000"/>
                </a:solidFill>
                <a:uFillTx/>
                <a:latin typeface="Univers Condensed"/>
              </a:defRPr>
            </a:lvl1pPr>
          </a:lstStyle>
          <a:p>
            <a:pPr lvl="0"/>
            <a:endParaRPr lang="en-US"/>
          </a:p>
        </p:txBody>
      </p:sp>
      <p:sp>
        <p:nvSpPr>
          <p:cNvPr id="6" name="Slide Number Placeholder 5">
            <a:extLst>
              <a:ext uri="{FF2B5EF4-FFF2-40B4-BE49-F238E27FC236}">
                <a16:creationId xmlns:a16="http://schemas.microsoft.com/office/drawing/2014/main" id="{82FE4142-4219-AC9C-C170-2710E6790017}"/>
              </a:ext>
            </a:extLst>
          </p:cNvPr>
          <p:cNvSpPr txBox="1">
            <a:spLocks noGrp="1"/>
          </p:cNvSpPr>
          <p:nvPr>
            <p:ph type="sldNum" sz="quarter" idx="4"/>
          </p:nvPr>
        </p:nvSpPr>
        <p:spPr>
          <a:xfrm>
            <a:off x="10918822" y="6356351"/>
            <a:ext cx="67309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sto MT"/>
              </a:defRPr>
            </a:lvl1pPr>
          </a:lstStyle>
          <a:p>
            <a:pPr lvl="0"/>
            <a:fld id="{2AF1F8AE-0274-409F-B552-0B8121A5FF5D}" type="slidenum">
              <a:t>‹#›</a:t>
            </a:fld>
            <a:endParaRPr lang="en-US"/>
          </a:p>
        </p:txBody>
      </p:sp>
      <p:cxnSp>
        <p:nvCxnSpPr>
          <p:cNvPr id="7" name="Straight Connector 6">
            <a:extLst>
              <a:ext uri="{FF2B5EF4-FFF2-40B4-BE49-F238E27FC236}">
                <a16:creationId xmlns:a16="http://schemas.microsoft.com/office/drawing/2014/main" id="{BADFC156-86A8-50B3-EDA3-2F3825A09267}"/>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C5A02DDF-B004-BA7F-FF95-D4AC8FD761D3}"/>
              </a:ext>
            </a:extLst>
          </p:cNvPr>
          <p:cNvCxnSpPr/>
          <p:nvPr/>
        </p:nvCxnSpPr>
        <p:spPr>
          <a:xfrm>
            <a:off x="800100" y="6142033"/>
            <a:ext cx="10591796" cy="0"/>
          </a:xfrm>
          <a:prstGeom prst="straightConnector1">
            <a:avLst/>
          </a:prstGeom>
          <a:noFill/>
          <a:ln w="12701" cap="flat">
            <a:solidFill>
              <a:srgbClr val="000000"/>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GB" sz="4000" b="0" i="0" u="none" strike="noStrike" kern="1200" cap="all" spc="30" baseline="0">
          <a:solidFill>
            <a:srgbClr val="000000"/>
          </a:solidFill>
          <a:uFillTx/>
          <a:latin typeface="Univers Condensed"/>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GB" sz="2000" b="0" i="0" u="none" strike="noStrike" kern="1200" cap="none" spc="0" baseline="0">
          <a:solidFill>
            <a:srgbClr val="000000"/>
          </a:solidFill>
          <a:uFillTx/>
          <a:latin typeface="Calisto MT"/>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sto MT"/>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GB" sz="1600" b="0" i="0" u="none" strike="noStrike" kern="1200" cap="none" spc="0" baseline="0">
          <a:solidFill>
            <a:srgbClr val="000000"/>
          </a:solidFill>
          <a:uFillTx/>
          <a:latin typeface="Calisto MT"/>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GB" sz="1400" b="0" i="0" u="none" strike="noStrike" kern="1200" cap="none" spc="0" baseline="0">
          <a:solidFill>
            <a:srgbClr val="000000"/>
          </a:solidFill>
          <a:uFillTx/>
          <a:latin typeface="Calisto MT"/>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GB" sz="1400" b="0" i="0" u="none" strike="noStrike" kern="1200" cap="none" spc="0" baseline="0">
          <a:solidFill>
            <a:srgbClr val="000000"/>
          </a:solidFill>
          <a:uFillTx/>
          <a:latin typeface="Calisto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hyperlink" Target="https://creativecommons.org/licenses/by/3.0/" TargetMode="External"/><Relationship Id="rId4" Type="http://schemas.openxmlformats.org/officeDocument/2006/relationships/hyperlink" Target="https://www.bmj.com/content/358/bmj.j2856"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loonylabs.org/2016/07/11/" TargetMode="External"/><Relationship Id="rId2" Type="http://schemas.openxmlformats.org/officeDocument/2006/relationships/image" Target="../media/image6.jpeg"/><Relationship Id="rId1" Type="http://schemas.openxmlformats.org/officeDocument/2006/relationships/slideLayout" Target="../slideLayouts/slideLayout9.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alzheimers.org.uk/"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hyperlink" Target="https://jamanetwork.com/journals/jama/fullarticle/275390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nes-room/fact-sheets/detail/dementia"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3.xml"/><Relationship Id="rId5" Type="http://schemas.openxmlformats.org/officeDocument/2006/relationships/hyperlink" Target="https://doi.org/10.1002/gps.4987" TargetMode="External"/><Relationship Id="rId4"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45906-876F-3040-8C81-D23B00CC2466}"/>
              </a:ext>
            </a:extLst>
          </p:cNvPr>
          <p:cNvSpPr>
            <a:spLocks noGrp="1"/>
          </p:cNvSpPr>
          <p:nvPr>
            <p:ph type="ctrTitle"/>
          </p:nvPr>
        </p:nvSpPr>
        <p:spPr>
          <a:xfrm>
            <a:off x="1524000" y="1122363"/>
            <a:ext cx="9144000" cy="1365656"/>
          </a:xfrm>
        </p:spPr>
        <p:txBody>
          <a:bodyPr/>
          <a:lstStyle/>
          <a:p>
            <a:r>
              <a:rPr lang="en-GB"/>
              <a:t>Introduction to dementia </a:t>
            </a:r>
          </a:p>
        </p:txBody>
      </p:sp>
      <p:sp>
        <p:nvSpPr>
          <p:cNvPr id="3" name="Subtitle 2">
            <a:extLst>
              <a:ext uri="{FF2B5EF4-FFF2-40B4-BE49-F238E27FC236}">
                <a16:creationId xmlns:a16="http://schemas.microsoft.com/office/drawing/2014/main" id="{8B8470EA-8773-C4AF-D970-084C6FBC986D}"/>
              </a:ext>
            </a:extLst>
          </p:cNvPr>
          <p:cNvSpPr>
            <a:spLocks noGrp="1"/>
          </p:cNvSpPr>
          <p:nvPr>
            <p:ph type="subTitle" idx="1"/>
          </p:nvPr>
        </p:nvSpPr>
        <p:spPr>
          <a:xfrm>
            <a:off x="1524000" y="3602038"/>
            <a:ext cx="9144000" cy="2649906"/>
          </a:xfrm>
        </p:spPr>
        <p:txBody>
          <a:bodyPr>
            <a:normAutofit/>
          </a:bodyPr>
          <a:lstStyle/>
          <a:p>
            <a:pPr algn="l"/>
            <a:r>
              <a:rPr lang="en-GB" b="1"/>
              <a:t>Student name: </a:t>
            </a:r>
            <a:r>
              <a:rPr lang="en-GB"/>
              <a:t>Lois Gyau</a:t>
            </a:r>
          </a:p>
          <a:p>
            <a:pPr algn="l"/>
            <a:r>
              <a:rPr lang="en-GB" b="1"/>
              <a:t>Student number: </a:t>
            </a:r>
            <a:r>
              <a:rPr lang="en-GB"/>
              <a:t>2438039</a:t>
            </a:r>
          </a:p>
          <a:p>
            <a:pPr algn="l"/>
            <a:r>
              <a:rPr lang="en-GB" b="1"/>
              <a:t>Module code</a:t>
            </a:r>
            <a:r>
              <a:rPr lang="en-GB"/>
              <a:t>:LCHS4008</a:t>
            </a:r>
          </a:p>
        </p:txBody>
      </p:sp>
    </p:spTree>
    <p:extLst>
      <p:ext uri="{BB962C8B-B14F-4D97-AF65-F5344CB8AC3E}">
        <p14:creationId xmlns:p14="http://schemas.microsoft.com/office/powerpoint/2010/main" val="3849339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C3DDA-A6F3-6C03-0BEF-B5445C07A4C2}"/>
              </a:ext>
            </a:extLst>
          </p:cNvPr>
          <p:cNvSpPr>
            <a:spLocks noGrp="1"/>
          </p:cNvSpPr>
          <p:nvPr>
            <p:ph type="title"/>
          </p:nvPr>
        </p:nvSpPr>
        <p:spPr>
          <a:xfrm>
            <a:off x="829340" y="83290"/>
            <a:ext cx="4456175" cy="1320208"/>
          </a:xfrm>
        </p:spPr>
        <p:txBody>
          <a:bodyPr vert="horz" lIns="91440" tIns="45720" rIns="91440" bIns="45720" rtlCol="0" anchor="ctr">
            <a:normAutofit/>
          </a:bodyPr>
          <a:lstStyle/>
          <a:p>
            <a:r>
              <a:rPr lang="en-US" sz="4000"/>
              <a:t>Introduction to dementia </a:t>
            </a:r>
          </a:p>
        </p:txBody>
      </p:sp>
      <p:pic>
        <p:nvPicPr>
          <p:cNvPr id="7" name="Picture 6" descr="Red Triangles">
            <a:extLst>
              <a:ext uri="{FF2B5EF4-FFF2-40B4-BE49-F238E27FC236}">
                <a16:creationId xmlns:a16="http://schemas.microsoft.com/office/drawing/2014/main" id="{A5597E66-C08E-CA2D-10A8-4CD83F7AC626}"/>
              </a:ext>
            </a:extLst>
          </p:cNvPr>
          <p:cNvPicPr>
            <a:picLocks noChangeAspect="1"/>
          </p:cNvPicPr>
          <p:nvPr/>
        </p:nvPicPr>
        <p:blipFill>
          <a:blip r:embed="rId3">
            <a:extLst>
              <a:ext uri="{28A0092B-C50C-407E-A947-70E740481C1C}">
                <a14:useLocalDpi xmlns:a14="http://schemas.microsoft.com/office/drawing/2010/main" val="0"/>
              </a:ext>
            </a:extLst>
          </a:blip>
          <a:srcRect l="20325" r="20325"/>
          <a:stretch/>
        </p:blipFill>
        <p:spPr>
          <a:xfrm>
            <a:off x="6669148" y="873324"/>
            <a:ext cx="5122238" cy="5122238"/>
          </a:xfrm>
          <a:prstGeom prst="rect">
            <a:avLst/>
          </a:prstGeom>
          <a:effectLst>
            <a:outerShdw blurRad="127000" dist="50800" dir="10800000" sx="99000" sy="99000" algn="r" rotWithShape="0">
              <a:prstClr val="black">
                <a:alpha val="40000"/>
              </a:prstClr>
            </a:outerShdw>
          </a:effectLst>
        </p:spPr>
      </p:pic>
      <p:graphicFrame>
        <p:nvGraphicFramePr>
          <p:cNvPr id="6" name="TextBox 3">
            <a:extLst>
              <a:ext uri="{FF2B5EF4-FFF2-40B4-BE49-F238E27FC236}">
                <a16:creationId xmlns:a16="http://schemas.microsoft.com/office/drawing/2014/main" id="{BFBAD8A3-B645-7702-2833-7CA04CCB910F}"/>
              </a:ext>
            </a:extLst>
          </p:cNvPr>
          <p:cNvGraphicFramePr/>
          <p:nvPr>
            <p:extLst>
              <p:ext uri="{D42A27DB-BD31-4B8C-83A1-F6EECF244321}">
                <p14:modId xmlns:p14="http://schemas.microsoft.com/office/powerpoint/2010/main" val="260602393"/>
              </p:ext>
            </p:extLst>
          </p:nvPr>
        </p:nvGraphicFramePr>
        <p:xfrm>
          <a:off x="191386" y="1360968"/>
          <a:ext cx="6077148" cy="54545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85533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One glowing light bulb in sea of unlit bulbs">
            <a:extLst>
              <a:ext uri="{FF2B5EF4-FFF2-40B4-BE49-F238E27FC236}">
                <a16:creationId xmlns:a16="http://schemas.microsoft.com/office/drawing/2014/main" id="{ECB2C64A-D93D-FAA9-910E-2A3BC6E22CCE}"/>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24867" r="15966"/>
          <a:stretch>
            <a:fillRect/>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0F450-92D9-56B0-631D-37513CF70056}"/>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Impact of dementia in community </a:t>
            </a:r>
          </a:p>
        </p:txBody>
      </p:sp>
      <p:sp>
        <p:nvSpPr>
          <p:cNvPr id="7" name="Rectangle 4">
            <a:extLst>
              <a:ext uri="{FF2B5EF4-FFF2-40B4-BE49-F238E27FC236}">
                <a16:creationId xmlns:a16="http://schemas.microsoft.com/office/drawing/2014/main" id="{E1174F1F-2505-E38C-A4EF-AE5996C9EBF4}"/>
              </a:ext>
            </a:extLst>
          </p:cNvPr>
          <p:cNvSpPr>
            <a:spLocks noGrp="1" noChangeArrowheads="1"/>
          </p:cNvSpPr>
          <p:nvPr>
            <p:ph type="body" sz="half" idx="2"/>
          </p:nvPr>
        </p:nvSpPr>
        <p:spPr bwMode="auto">
          <a:xfrm>
            <a:off x="6115317" y="2743200"/>
            <a:ext cx="5247340" cy="349687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a:bodyPr>
          <a:lstStyle/>
          <a:p>
            <a:pPr marL="0" marR="0" lvl="0" indent="-228600" fontAlgn="base">
              <a:spcBef>
                <a:spcPct val="0"/>
              </a:spcBef>
              <a:spcAft>
                <a:spcPts val="600"/>
              </a:spcAft>
              <a:buClrTx/>
              <a:buSzTx/>
              <a:buFont typeface="Arial" panose="020B0604020202020204" pitchFamily="34" charset="0"/>
              <a:buChar char="•"/>
              <a:tabLst/>
            </a:pPr>
            <a:r>
              <a:rPr kumimoji="0" lang="en-US" altLang="en-US" sz="2000" b="0" i="0" u="none" strike="noStrike" cap="none" normalizeH="0" baseline="0">
                <a:ln>
                  <a:noFill/>
                </a:ln>
                <a:effectLst/>
              </a:rPr>
              <a:t>Dementia affects not only the individual but also families and caregivers.</a:t>
            </a:r>
          </a:p>
          <a:p>
            <a:pPr marL="0" marR="0" lvl="0" indent="-228600" fontAlgn="base">
              <a:spcBef>
                <a:spcPct val="0"/>
              </a:spcBef>
              <a:spcAft>
                <a:spcPts val="600"/>
              </a:spcAft>
              <a:buClrTx/>
              <a:buSzTx/>
              <a:buFont typeface="Arial" panose="020B0604020202020204" pitchFamily="34" charset="0"/>
              <a:buChar char="•"/>
              <a:tabLst/>
            </a:pPr>
            <a:r>
              <a:rPr kumimoji="0" lang="en-US" altLang="en-US" sz="2000" b="0" i="0" u="none" strike="noStrike" cap="none" normalizeH="0" baseline="0">
                <a:ln>
                  <a:noFill/>
                </a:ln>
                <a:effectLst/>
              </a:rPr>
              <a:t>It increases the need for healthcare services and community support programs (Pepper &amp; Harrison Dening, 2024).</a:t>
            </a:r>
          </a:p>
          <a:p>
            <a:pPr marL="0" marR="0" lvl="0" indent="-228600" fontAlgn="base">
              <a:spcBef>
                <a:spcPct val="0"/>
              </a:spcBef>
              <a:spcAft>
                <a:spcPts val="600"/>
              </a:spcAft>
              <a:buClrTx/>
              <a:buSzTx/>
              <a:buFont typeface="Arial" panose="020B0604020202020204" pitchFamily="34" charset="0"/>
              <a:buChar char="•"/>
              <a:tabLst/>
            </a:pPr>
            <a:r>
              <a:rPr kumimoji="0" lang="en-US" altLang="en-US" sz="2000" b="0" i="0" u="none" strike="noStrike" cap="none" normalizeH="0" baseline="0">
                <a:ln>
                  <a:noFill/>
                </a:ln>
                <a:effectLst/>
              </a:rPr>
              <a:t>Monitoring and managing dementia in communities helps provide better care and reduces hospital admissions (Craig et al., 2024).</a:t>
            </a:r>
          </a:p>
          <a:p>
            <a:pPr marL="0" marR="0" lvl="0" indent="-228600" fontAlgn="base">
              <a:spcBef>
                <a:spcPct val="0"/>
              </a:spcBef>
              <a:spcAft>
                <a:spcPts val="600"/>
              </a:spcAft>
              <a:buClrTx/>
              <a:buSzTx/>
              <a:buFont typeface="Arial" panose="020B0604020202020204" pitchFamily="34" charset="0"/>
              <a:buChar char="•"/>
              <a:tabLst/>
            </a:pPr>
            <a:r>
              <a:rPr kumimoji="0" lang="en-US" altLang="en-US" sz="2000" b="0" i="0" u="none" strike="noStrike" cap="none" normalizeH="0" baseline="0">
                <a:ln>
                  <a:noFill/>
                </a:ln>
                <a:effectLst/>
              </a:rPr>
              <a:t>Community awareness, screening, and early interventions are key strategies</a:t>
            </a:r>
          </a:p>
        </p:txBody>
      </p:sp>
    </p:spTree>
    <p:extLst>
      <p:ext uri="{BB962C8B-B14F-4D97-AF65-F5344CB8AC3E}">
        <p14:creationId xmlns:p14="http://schemas.microsoft.com/office/powerpoint/2010/main" val="2916723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45906-876F-3040-8C81-D23B00CC2466}"/>
              </a:ext>
            </a:extLst>
          </p:cNvPr>
          <p:cNvSpPr>
            <a:spLocks noGrp="1"/>
          </p:cNvSpPr>
          <p:nvPr>
            <p:ph type="title"/>
          </p:nvPr>
        </p:nvSpPr>
        <p:spPr>
          <a:xfrm>
            <a:off x="700092" y="914400"/>
            <a:ext cx="10691814" cy="1308104"/>
          </a:xfrm>
        </p:spPr>
        <p:txBody>
          <a:bodyPr wrap="square" anchor="t">
            <a:normAutofit/>
          </a:bodyPr>
          <a:lstStyle/>
          <a:p>
            <a:r>
              <a:rPr kumimoji="0" lang="en-GB" b="1" i="0" u="none" strike="noStrike" kern="1200" cap="none" spc="0" normalizeH="0" baseline="0" noProof="0">
                <a:ln>
                  <a:noFill/>
                </a:ln>
                <a:effectLst/>
                <a:uLnTx/>
                <a:uFillTx/>
              </a:rPr>
              <a:t>Why Dementia Happens</a:t>
            </a:r>
            <a:endParaRPr lang="en-GB"/>
          </a:p>
        </p:txBody>
      </p:sp>
      <p:sp>
        <p:nvSpPr>
          <p:cNvPr id="3" name="Subtitle 2">
            <a:extLst>
              <a:ext uri="{FF2B5EF4-FFF2-40B4-BE49-F238E27FC236}">
                <a16:creationId xmlns:a16="http://schemas.microsoft.com/office/drawing/2014/main" id="{8B8470EA-8773-C4AF-D970-084C6FBC986D}"/>
              </a:ext>
            </a:extLst>
          </p:cNvPr>
          <p:cNvSpPr>
            <a:spLocks noGrp="1"/>
          </p:cNvSpPr>
          <p:nvPr>
            <p:ph idx="1"/>
          </p:nvPr>
        </p:nvSpPr>
        <p:spPr>
          <a:xfrm>
            <a:off x="700092" y="2222504"/>
            <a:ext cx="10691814" cy="3740152"/>
          </a:xfrm>
        </p:spPr>
        <p:txBody>
          <a:bodyPr wrap="square" anchor="t">
            <a:normAutofit/>
          </a:bodyPr>
          <a:lstStyle/>
          <a:p>
            <a:endParaRPr lang="en-GB" b="1"/>
          </a:p>
          <a:p>
            <a:r>
              <a:rPr lang="en-GB" b="1"/>
              <a:t>Student name: </a:t>
            </a:r>
            <a:r>
              <a:rPr lang="en-GB"/>
              <a:t>Ria O’Shaughnessy</a:t>
            </a:r>
          </a:p>
          <a:p>
            <a:r>
              <a:rPr lang="en-GB" b="1"/>
              <a:t>Student number: </a:t>
            </a:r>
            <a:r>
              <a:rPr lang="en-GB"/>
              <a:t>2437847</a:t>
            </a:r>
          </a:p>
          <a:p>
            <a:r>
              <a:rPr lang="en-GB" b="1"/>
              <a:t>Module code</a:t>
            </a:r>
            <a:r>
              <a:rPr lang="en-GB"/>
              <a:t>:LCHS4008</a:t>
            </a:r>
          </a:p>
        </p:txBody>
      </p:sp>
    </p:spTree>
    <p:extLst>
      <p:ext uri="{BB962C8B-B14F-4D97-AF65-F5344CB8AC3E}">
        <p14:creationId xmlns:p14="http://schemas.microsoft.com/office/powerpoint/2010/main" val="3772695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C3DDA-A6F3-6C03-0BEF-B5445C07A4C2}"/>
              </a:ext>
            </a:extLst>
          </p:cNvPr>
          <p:cNvSpPr>
            <a:spLocks noGrp="1"/>
          </p:cNvSpPr>
          <p:nvPr>
            <p:ph type="title"/>
          </p:nvPr>
        </p:nvSpPr>
        <p:spPr>
          <a:xfrm>
            <a:off x="838201" y="365125"/>
            <a:ext cx="5251316" cy="1807305"/>
          </a:xfrm>
        </p:spPr>
        <p:txBody>
          <a:bodyPr vert="horz" lIns="91440" tIns="45720" rIns="91440" bIns="45720" rtlCol="0" anchor="ctr">
            <a:normAutofit fontScale="90000"/>
          </a:bodyPr>
          <a:lstStyle/>
          <a:p>
            <a:br>
              <a:rPr lang="en-US" sz="4100"/>
            </a:br>
            <a:r>
              <a:rPr lang="en-US" sz="4100"/>
              <a:t>Causes &amp; Risk Factors</a:t>
            </a:r>
            <a:br>
              <a:rPr lang="en-US" sz="4100"/>
            </a:br>
            <a:endParaRPr lang="en-US" sz="4100"/>
          </a:p>
        </p:txBody>
      </p:sp>
      <p:sp>
        <p:nvSpPr>
          <p:cNvPr id="5" name="Rectangle 1">
            <a:extLst>
              <a:ext uri="{FF2B5EF4-FFF2-40B4-BE49-F238E27FC236}">
                <a16:creationId xmlns:a16="http://schemas.microsoft.com/office/drawing/2014/main" id="{49551C1D-5FFC-3789-BF93-8CFBCB77BDA1}"/>
              </a:ext>
            </a:extLst>
          </p:cNvPr>
          <p:cNvSpPr>
            <a:spLocks noChangeArrowheads="1"/>
          </p:cNvSpPr>
          <p:nvPr/>
        </p:nvSpPr>
        <p:spPr bwMode="auto">
          <a:xfrm>
            <a:off x="838200" y="2333297"/>
            <a:ext cx="4619621" cy="38436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Dementia happens when the brain stops working as well as it should.</a:t>
            </a:r>
          </a:p>
          <a:p>
            <a:pPr marR="0" lvl="0" fontAlgn="base">
              <a:lnSpc>
                <a:spcPct val="90000"/>
              </a:lnSpc>
              <a:spcBef>
                <a:spcPct val="0"/>
              </a:spcBef>
              <a:spcAft>
                <a:spcPts val="600"/>
              </a:spcAft>
              <a:buClrTx/>
              <a:buSzTx/>
              <a:tabLst/>
            </a:pPr>
            <a:r>
              <a:rPr kumimoji="0" lang="en-US" altLang="en-US" sz="1700" b="0" i="0" u="none" strike="noStrike" cap="none" normalizeH="0" baseline="0">
                <a:ln>
                  <a:noFill/>
                </a:ln>
                <a:effectLst/>
              </a:rPr>
              <a:t>Main causes: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Alzheimer’s disease</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Problems with blood flow in the brain (vascular dementia)</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Head injuries or infections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Things that increase risk:</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Getting old</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Family history</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Unhealthy lifestyle (smoking, not enough exercise, poor diet) (Livingston et al., 2020)</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700" b="0" i="0" u="none" strike="noStrike" cap="none" normalizeH="0" baseline="0">
              <a:ln>
                <a:noFill/>
              </a:ln>
              <a:effectLst/>
            </a:endParaRPr>
          </a:p>
        </p:txBody>
      </p:sp>
      <p:pic>
        <p:nvPicPr>
          <p:cNvPr id="42" name="Picture 41" descr="Wood human figure">
            <a:extLst>
              <a:ext uri="{FF2B5EF4-FFF2-40B4-BE49-F238E27FC236}">
                <a16:creationId xmlns:a16="http://schemas.microsoft.com/office/drawing/2014/main" id="{AE769C4F-43F1-E625-D851-A1555F37EAA8}"/>
              </a:ext>
            </a:extLst>
          </p:cNvPr>
          <p:cNvPicPr>
            <a:picLocks noChangeAspect="1"/>
          </p:cNvPicPr>
          <p:nvPr/>
        </p:nvPicPr>
        <p:blipFill>
          <a:blip r:embed="rId3"/>
          <a:srcRect r="41962"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72987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Hands forming circle">
            <a:extLst>
              <a:ext uri="{FF2B5EF4-FFF2-40B4-BE49-F238E27FC236}">
                <a16:creationId xmlns:a16="http://schemas.microsoft.com/office/drawing/2014/main" id="{B3338DD7-859F-9273-A9FD-181803F0FD55}"/>
              </a:ext>
            </a:extLst>
          </p:cNvPr>
          <p:cNvPicPr>
            <a:picLocks noChangeAspect="1"/>
          </p:cNvPicPr>
          <p:nvPr/>
        </p:nvPicPr>
        <p:blipFill>
          <a:blip r:embed="rId3">
            <a:extLst>
              <a:ext uri="{28A0092B-C50C-407E-A947-70E740481C1C}">
                <a14:useLocalDpi xmlns:a14="http://schemas.microsoft.com/office/drawing/2010/main" val="0"/>
              </a:ext>
            </a:extLst>
          </a:blip>
          <a:srcRect b="2845"/>
          <a:stretch>
            <a:fillRect/>
          </a:stretch>
        </p:blipFill>
        <p:spPr>
          <a:xfrm>
            <a:off x="2522356"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0F450-92D9-56B0-631D-37513CF70056}"/>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Monitoring &amp; Support</a:t>
            </a:r>
          </a:p>
        </p:txBody>
      </p:sp>
      <p:graphicFrame>
        <p:nvGraphicFramePr>
          <p:cNvPr id="17" name="Rectangle 1">
            <a:extLst>
              <a:ext uri="{FF2B5EF4-FFF2-40B4-BE49-F238E27FC236}">
                <a16:creationId xmlns:a16="http://schemas.microsoft.com/office/drawing/2014/main" id="{250375A7-618E-8EEE-827A-61B2B43CC02A}"/>
              </a:ext>
            </a:extLst>
          </p:cNvPr>
          <p:cNvGraphicFramePr/>
          <p:nvPr>
            <p:extLst>
              <p:ext uri="{D42A27DB-BD31-4B8C-83A1-F6EECF244321}">
                <p14:modId xmlns:p14="http://schemas.microsoft.com/office/powerpoint/2010/main" val="592249095"/>
              </p:ext>
            </p:extLst>
          </p:nvPr>
        </p:nvGraphicFramePr>
        <p:xfrm>
          <a:off x="838200" y="2434201"/>
          <a:ext cx="3822189" cy="37427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0273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66D0-4BDB-728A-7B63-E9B3C88365F1}"/>
              </a:ext>
            </a:extLst>
          </p:cNvPr>
          <p:cNvSpPr txBox="1">
            <a:spLocks noGrp="1"/>
          </p:cNvSpPr>
          <p:nvPr>
            <p:ph type="title"/>
          </p:nvPr>
        </p:nvSpPr>
        <p:spPr>
          <a:xfrm>
            <a:off x="465136" y="806445"/>
            <a:ext cx="11793538" cy="1573216"/>
          </a:xfrm>
        </p:spPr>
        <p:txBody>
          <a:bodyPr/>
          <a:lstStyle/>
          <a:p>
            <a:pPr lvl="0"/>
            <a:r>
              <a:rPr lang="en-GB" sz="2500" b="1" i="1">
                <a:latin typeface="Arial" pitchFamily="34"/>
                <a:cs typeface="Arial" pitchFamily="34"/>
              </a:rPr>
              <a:t>Planning Dementia Support in the community:                        strategies and national approach</a:t>
            </a:r>
            <a:br>
              <a:rPr lang="en-GB" sz="2500" b="1" i="1">
                <a:latin typeface="Arial" pitchFamily="34"/>
                <a:cs typeface="Arial" pitchFamily="34"/>
              </a:rPr>
            </a:br>
            <a:r>
              <a:rPr lang="en-GB" sz="2100" b="1" i="1">
                <a:latin typeface="Arial" pitchFamily="34"/>
                <a:cs typeface="Arial" pitchFamily="34"/>
              </a:rPr>
              <a:t>                                                                                                               </a:t>
            </a:r>
            <a:r>
              <a:rPr lang="en-GB" sz="1600" i="1">
                <a:latin typeface="Arial" pitchFamily="34"/>
                <a:cs typeface="Arial" pitchFamily="34"/>
              </a:rPr>
              <a:t>Fig 1 </a:t>
            </a:r>
            <a:r>
              <a:rPr lang="en-GB" sz="1600" b="1" i="1">
                <a:latin typeface="Arial" pitchFamily="34"/>
                <a:cs typeface="Arial" pitchFamily="34"/>
              </a:rPr>
              <a:t>        </a:t>
            </a:r>
            <a:br>
              <a:rPr lang="en-GB" sz="2300" b="1" i="1">
                <a:latin typeface="Arial" pitchFamily="34"/>
                <a:cs typeface="Arial" pitchFamily="34"/>
              </a:rPr>
            </a:br>
            <a:endParaRPr lang="en-GB" sz="2300" b="1" i="1">
              <a:latin typeface="Arial" pitchFamily="34"/>
              <a:cs typeface="Arial" pitchFamily="34"/>
            </a:endParaRPr>
          </a:p>
        </p:txBody>
      </p:sp>
      <p:sp>
        <p:nvSpPr>
          <p:cNvPr id="3" name="Text Placeholder 3">
            <a:extLst>
              <a:ext uri="{FF2B5EF4-FFF2-40B4-BE49-F238E27FC236}">
                <a16:creationId xmlns:a16="http://schemas.microsoft.com/office/drawing/2014/main" id="{83B1FE8C-84BF-D3D9-ACE2-C9E105C129CC}"/>
              </a:ext>
            </a:extLst>
          </p:cNvPr>
          <p:cNvSpPr txBox="1">
            <a:spLocks noGrp="1"/>
          </p:cNvSpPr>
          <p:nvPr>
            <p:ph type="body" idx="2"/>
          </p:nvPr>
        </p:nvSpPr>
        <p:spPr>
          <a:xfrm>
            <a:off x="465136" y="1819271"/>
            <a:ext cx="6161090" cy="4051304"/>
          </a:xfrm>
        </p:spPr>
        <p:txBody>
          <a:bodyPr/>
          <a:lstStyle/>
          <a:p>
            <a:pPr marL="285750" lvl="0" indent="-285750">
              <a:buChar char="•"/>
            </a:pPr>
            <a:r>
              <a:rPr lang="en-GB" sz="2000" i="1">
                <a:latin typeface="Arial" pitchFamily="34"/>
                <a:cs typeface="Arial" pitchFamily="34"/>
              </a:rPr>
              <a:t>Dementia = progressive neurological (WHO,2024).</a:t>
            </a:r>
          </a:p>
          <a:p>
            <a:pPr marL="285750" lvl="0" indent="-285750">
              <a:buChar char="•"/>
            </a:pPr>
            <a:r>
              <a:rPr lang="en-GB" sz="2000" i="1">
                <a:latin typeface="Arial" pitchFamily="34"/>
                <a:cs typeface="Arial" pitchFamily="34"/>
              </a:rPr>
              <a:t>944.000 in UK = 1.6 million by 2040 ( Alzheimer’s Society, 2023 )</a:t>
            </a:r>
          </a:p>
          <a:p>
            <a:pPr marL="285750" lvl="0" indent="-285750">
              <a:buChar char="•"/>
            </a:pPr>
            <a:r>
              <a:rPr lang="en-GB" sz="2000" i="1">
                <a:latin typeface="Arial" pitchFamily="34"/>
                <a:cs typeface="Arial" pitchFamily="34"/>
              </a:rPr>
              <a:t>Weekly sessions = memory games and music therapy.</a:t>
            </a:r>
          </a:p>
          <a:p>
            <a:pPr marL="285750" lvl="0" indent="-285750">
              <a:buChar char="•"/>
            </a:pPr>
            <a:r>
              <a:rPr lang="en-GB" sz="2000" i="1">
                <a:latin typeface="Arial" pitchFamily="34"/>
                <a:cs typeface="Arial" pitchFamily="34"/>
              </a:rPr>
              <a:t>Monthly dementia-nurse visits + carer workshop</a:t>
            </a:r>
          </a:p>
          <a:p>
            <a:pPr marL="285750" lvl="0" indent="-285750">
              <a:buChar char="•"/>
            </a:pPr>
            <a:r>
              <a:rPr lang="en-GB" sz="2000" i="1">
                <a:latin typeface="Arial" pitchFamily="34"/>
                <a:cs typeface="Arial" pitchFamily="34"/>
              </a:rPr>
              <a:t>Aim: awareness, inclusion and early support Aligned with NHS Long Term Plan (2019)</a:t>
            </a:r>
          </a:p>
          <a:p>
            <a:pPr marL="285750" lvl="0" indent="-285750">
              <a:buChar char="•"/>
            </a:pPr>
            <a:endParaRPr lang="en-GB" sz="1800" i="1">
              <a:latin typeface="Arial" pitchFamily="34"/>
              <a:cs typeface="Arial" pitchFamily="34"/>
            </a:endParaRPr>
          </a:p>
          <a:p>
            <a:pPr lvl="0"/>
            <a:r>
              <a:rPr lang="en-GB" sz="1800" i="1">
                <a:latin typeface="Arial" pitchFamily="34"/>
                <a:cs typeface="Arial" pitchFamily="34"/>
              </a:rPr>
              <a:t>                                                                              Ana Silva </a:t>
            </a:r>
          </a:p>
        </p:txBody>
      </p:sp>
      <p:pic>
        <p:nvPicPr>
          <p:cNvPr id="4" name="Picture 18" descr="A graph of different colored bars">
            <a:extLst>
              <a:ext uri="{FF2B5EF4-FFF2-40B4-BE49-F238E27FC236}">
                <a16:creationId xmlns:a16="http://schemas.microsoft.com/office/drawing/2014/main" id="{11AA024C-4A64-147A-8F5E-9DC6F5011985}"/>
              </a:ext>
            </a:extLst>
          </p:cNvPr>
          <p:cNvPicPr>
            <a:picLocks noChangeAspect="1"/>
          </p:cNvPicPr>
          <p:nvPr/>
        </p:nvPicPr>
        <p:blipFill>
          <a:blip r:embed="rId3"/>
          <a:srcRect/>
          <a:stretch>
            <a:fillRect/>
          </a:stretch>
        </p:blipFill>
        <p:spPr>
          <a:xfrm>
            <a:off x="6626227" y="1966910"/>
            <a:ext cx="4764088" cy="3332165"/>
          </a:xfrm>
          <a:prstGeom prst="rect">
            <a:avLst/>
          </a:prstGeom>
          <a:noFill/>
          <a:ln cap="flat">
            <a:noFill/>
          </a:ln>
        </p:spPr>
      </p:pic>
      <p:sp>
        <p:nvSpPr>
          <p:cNvPr id="5" name="TextBox 19">
            <a:extLst>
              <a:ext uri="{FF2B5EF4-FFF2-40B4-BE49-F238E27FC236}">
                <a16:creationId xmlns:a16="http://schemas.microsoft.com/office/drawing/2014/main" id="{6FBF0CF9-A4B0-63FA-544E-E90496C60106}"/>
              </a:ext>
            </a:extLst>
          </p:cNvPr>
          <p:cNvSpPr txBox="1"/>
          <p:nvPr/>
        </p:nvSpPr>
        <p:spPr>
          <a:xfrm>
            <a:off x="6967535" y="5299076"/>
            <a:ext cx="5086349" cy="23177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ptos" pitchFamily="34"/>
                <a:hlinkClick r:id="rId4" tooltip="https://www.bmj.com/content/358/bmj.j2856">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000000"/>
                </a:solidFill>
                <a:uFillTx/>
                <a:latin typeface="Aptos" pitchFamily="34"/>
              </a:rPr>
              <a:t> by Unknown Author is licensed under </a:t>
            </a:r>
            <a:r>
              <a:rPr lang="en-GB" sz="900" b="0" i="0" u="none" strike="noStrike" kern="1200" cap="none" spc="0" baseline="0">
                <a:solidFill>
                  <a:srgbClr val="000000"/>
                </a:solidFill>
                <a:uFillTx/>
                <a:latin typeface="Aptos" pitchFamily="34"/>
                <a:hlinkClick r:id="rId5" tooltip="https://creativecommons.org/licenses/by/3.0/">
                  <a:extLst>
                    <a:ext uri="{A12FA001-AC4F-418D-AE19-62706E023703}">
                      <ahyp:hlinkClr xmlns:ahyp="http://schemas.microsoft.com/office/drawing/2018/hyperlinkcolor" val="tx"/>
                    </a:ext>
                  </a:extLst>
                </a:hlinkClick>
              </a:rPr>
              <a:t>CC BY</a:t>
            </a:r>
            <a:endParaRPr lang="en-GB" sz="900" b="0" i="0" u="none" strike="noStrike" kern="1200" cap="none" spc="0" baseline="0">
              <a:solidFill>
                <a:srgbClr val="000000"/>
              </a:solidFill>
              <a:uFillTx/>
              <a:latin typeface="Aptos" pitchFamily="34"/>
            </a:endParaRPr>
          </a:p>
        </p:txBody>
      </p:sp>
    </p:spTree>
    <p:extLst>
      <p:ext uri="{BB962C8B-B14F-4D97-AF65-F5344CB8AC3E}">
        <p14:creationId xmlns:p14="http://schemas.microsoft.com/office/powerpoint/2010/main" val="2887271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1EF6E-4177-2E9C-1781-2391196D71B3}"/>
              </a:ext>
            </a:extLst>
          </p:cNvPr>
          <p:cNvSpPr txBox="1">
            <a:spLocks noGrp="1"/>
          </p:cNvSpPr>
          <p:nvPr>
            <p:ph type="title"/>
          </p:nvPr>
        </p:nvSpPr>
        <p:spPr>
          <a:xfrm>
            <a:off x="606420" y="-407986"/>
            <a:ext cx="11585576" cy="2100267"/>
          </a:xfrm>
        </p:spPr>
        <p:txBody>
          <a:bodyPr/>
          <a:lstStyle/>
          <a:p>
            <a:pPr lvl="0"/>
            <a:r>
              <a:rPr lang="en-GB" sz="2800" b="1" i="1">
                <a:latin typeface="Arial" pitchFamily="34"/>
                <a:cs typeface="Arial" pitchFamily="34"/>
              </a:rPr>
              <a:t>National Policies and international Approach to Dementia care                                                                     </a:t>
            </a:r>
            <a:r>
              <a:rPr lang="en-GB" sz="1800" i="1">
                <a:latin typeface="Arial" pitchFamily="34"/>
                <a:cs typeface="Arial" pitchFamily="34"/>
              </a:rPr>
              <a:t>Fig 2 </a:t>
            </a:r>
          </a:p>
        </p:txBody>
      </p:sp>
      <p:sp>
        <p:nvSpPr>
          <p:cNvPr id="3" name="Text Placeholder 3">
            <a:extLst>
              <a:ext uri="{FF2B5EF4-FFF2-40B4-BE49-F238E27FC236}">
                <a16:creationId xmlns:a16="http://schemas.microsoft.com/office/drawing/2014/main" id="{BA45A3D8-1394-BBDB-7299-6D120479CE40}"/>
              </a:ext>
            </a:extLst>
          </p:cNvPr>
          <p:cNvSpPr txBox="1">
            <a:spLocks noGrp="1"/>
          </p:cNvSpPr>
          <p:nvPr>
            <p:ph type="body" idx="2"/>
          </p:nvPr>
        </p:nvSpPr>
        <p:spPr>
          <a:xfrm>
            <a:off x="438153" y="1901823"/>
            <a:ext cx="6592888" cy="4068759"/>
          </a:xfrm>
        </p:spPr>
        <p:txBody>
          <a:bodyPr/>
          <a:lstStyle/>
          <a:p>
            <a:pPr marL="285750" lvl="0" indent="-285750">
              <a:buChar char="•"/>
            </a:pPr>
            <a:r>
              <a:rPr lang="en-GB" sz="1800" i="1">
                <a:latin typeface="Arial" pitchFamily="34"/>
                <a:cs typeface="Arial" pitchFamily="34"/>
              </a:rPr>
              <a:t>National Dementia Strategy (2009) – awareness, earlier diagnosis and staff training (Department of Health)</a:t>
            </a:r>
          </a:p>
          <a:p>
            <a:pPr marL="285750" lvl="0" indent="-285750">
              <a:buChar char="•"/>
            </a:pPr>
            <a:r>
              <a:rPr lang="en-GB" sz="1800" i="1">
                <a:latin typeface="Arial" pitchFamily="34"/>
                <a:cs typeface="Arial" pitchFamily="34"/>
              </a:rPr>
              <a:t>NHS Long Term Plan (2019)m – person-centred, community support and post-diagnosis care (HHS England, 2019)</a:t>
            </a:r>
          </a:p>
          <a:p>
            <a:pPr marL="285750" lvl="0" indent="-285750">
              <a:buChar char="•"/>
            </a:pPr>
            <a:r>
              <a:rPr lang="en-GB" sz="1800" i="1">
                <a:latin typeface="Arial" pitchFamily="34"/>
                <a:cs typeface="Arial" pitchFamily="34"/>
              </a:rPr>
              <a:t>Care Act (2014) – dignity, independence and carers’ right (UK Gov, 2014)</a:t>
            </a:r>
          </a:p>
          <a:p>
            <a:pPr marL="285750" lvl="0" indent="-285750">
              <a:buChar char="•"/>
            </a:pPr>
            <a:r>
              <a:rPr lang="en-GB" sz="1800" i="1">
                <a:latin typeface="Arial" pitchFamily="34"/>
                <a:cs typeface="Arial" pitchFamily="34"/>
              </a:rPr>
              <a:t>International rates (65+): UK = 17/1,000, France = 15/1,000, Japan = 23/1,000 (OECD, 2023)</a:t>
            </a:r>
          </a:p>
          <a:p>
            <a:pPr marL="285750" lvl="0" indent="-285750">
              <a:buChar char="•"/>
            </a:pPr>
            <a:r>
              <a:rPr lang="en-GB" sz="1800" i="1">
                <a:latin typeface="Arial" pitchFamily="34"/>
                <a:cs typeface="Arial" pitchFamily="34"/>
              </a:rPr>
              <a:t>Builds dementia-friendly communities -  reduces isolation and stress for families (OECD,2023; NHS England, 2019)                                      </a:t>
            </a:r>
          </a:p>
          <a:p>
            <a:pPr lvl="0"/>
            <a:r>
              <a:rPr lang="en-GB" i="1">
                <a:latin typeface="Arial" pitchFamily="34"/>
                <a:cs typeface="Arial" pitchFamily="34"/>
              </a:rPr>
              <a:t>                                                                                      Ana Silva </a:t>
            </a:r>
          </a:p>
          <a:p>
            <a:pPr lvl="0"/>
            <a:endParaRPr lang="en-GB" i="1">
              <a:latin typeface="Arial" pitchFamily="34"/>
              <a:cs typeface="Arial" pitchFamily="34"/>
            </a:endParaRPr>
          </a:p>
          <a:p>
            <a:pPr marL="285750" lvl="0" indent="-285750">
              <a:buChar char="•"/>
            </a:pPr>
            <a:endParaRPr lang="en-GB" i="1">
              <a:latin typeface="Arial" pitchFamily="34"/>
              <a:cs typeface="Arial" pitchFamily="34"/>
            </a:endParaRPr>
          </a:p>
          <a:p>
            <a:pPr lvl="0"/>
            <a:r>
              <a:rPr lang="en-GB" i="1">
                <a:latin typeface="Arial" pitchFamily="34"/>
                <a:cs typeface="Arial" pitchFamily="34"/>
              </a:rPr>
              <a:t>      </a:t>
            </a:r>
          </a:p>
        </p:txBody>
      </p:sp>
      <p:pic>
        <p:nvPicPr>
          <p:cNvPr id="4" name="Picture Placeholder 21" descr="A person with his hand in his head">
            <a:extLst>
              <a:ext uri="{FF2B5EF4-FFF2-40B4-BE49-F238E27FC236}">
                <a16:creationId xmlns:a16="http://schemas.microsoft.com/office/drawing/2014/main" id="{BD357C1D-C7DA-7AF1-79BB-8670AC4011CC}"/>
              </a:ext>
            </a:extLst>
          </p:cNvPr>
          <p:cNvPicPr>
            <a:picLocks noGrp="1" noChangeAspect="1"/>
          </p:cNvPicPr>
          <p:nvPr>
            <p:ph type="pic" idx="1"/>
          </p:nvPr>
        </p:nvPicPr>
        <p:blipFill>
          <a:blip r:embed="rId2"/>
          <a:srcRect l="648" r="648"/>
          <a:stretch>
            <a:fillRect/>
          </a:stretch>
        </p:blipFill>
        <p:spPr>
          <a:xfrm>
            <a:off x="7031041" y="1692270"/>
            <a:ext cx="4973641" cy="4168777"/>
          </a:xfrm>
        </p:spPr>
      </p:pic>
      <p:sp>
        <p:nvSpPr>
          <p:cNvPr id="5" name="TextBox 22">
            <a:extLst>
              <a:ext uri="{FF2B5EF4-FFF2-40B4-BE49-F238E27FC236}">
                <a16:creationId xmlns:a16="http://schemas.microsoft.com/office/drawing/2014/main" id="{4C429280-1550-EA1C-2693-7279D6A46AE5}"/>
              </a:ext>
            </a:extLst>
          </p:cNvPr>
          <p:cNvSpPr txBox="1"/>
          <p:nvPr/>
        </p:nvSpPr>
        <p:spPr>
          <a:xfrm>
            <a:off x="7031041" y="5930898"/>
            <a:ext cx="4973641" cy="23019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ptos" pitchFamily="34"/>
                <a:hlinkClick r:id="rId3" tooltip="https://loonylabs.org/2016/07/11/">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000000"/>
                </a:solidFill>
                <a:uFillTx/>
                <a:latin typeface="Aptos" pitchFamily="34"/>
              </a:rPr>
              <a:t> by Unknown Author is licensed under </a:t>
            </a:r>
            <a:r>
              <a:rPr lang="en-GB" sz="900" b="0" i="0" u="none" strike="noStrike" kern="1200" cap="none" spc="0" baseline="0">
                <a:solidFill>
                  <a:srgbClr val="000000"/>
                </a:solidFill>
                <a:uFillTx/>
                <a:latin typeface="Aptos" pitchFamily="34"/>
                <a:hlinkClick r:id="rId4" tooltip="https://creativecommons.org/licenses/by-nc-nd/3.0/">
                  <a:extLst>
                    <a:ext uri="{A12FA001-AC4F-418D-AE19-62706E023703}">
                      <ahyp:hlinkClr xmlns:ahyp="http://schemas.microsoft.com/office/drawing/2018/hyperlinkcolor" val="tx"/>
                    </a:ext>
                  </a:extLst>
                </a:hlinkClick>
              </a:rPr>
              <a:t>CC BY-NC-ND</a:t>
            </a:r>
            <a:endParaRPr lang="en-GB" sz="900" b="0" i="0" u="none" strike="noStrike" kern="1200" cap="none" spc="0" baseline="0">
              <a:solidFill>
                <a:srgbClr val="000000"/>
              </a:solidFill>
              <a:uFillTx/>
              <a:latin typeface="Aptos" pitchFamily="34"/>
            </a:endParaRPr>
          </a:p>
        </p:txBody>
      </p:sp>
    </p:spTree>
    <p:extLst>
      <p:ext uri="{BB962C8B-B14F-4D97-AF65-F5344CB8AC3E}">
        <p14:creationId xmlns:p14="http://schemas.microsoft.com/office/powerpoint/2010/main" val="138977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DBC09E-10FE-C48A-8AE5-2DE3D7D70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p:cNvSpPr>
            <a:spLocks noGrp="1"/>
          </p:cNvSpPr>
          <p:nvPr>
            <p:ph type="ctrTitle"/>
          </p:nvPr>
        </p:nvSpPr>
        <p:spPr>
          <a:xfrm>
            <a:off x="578345" y="978408"/>
            <a:ext cx="11258138" cy="1040409"/>
          </a:xfrm>
        </p:spPr>
        <p:txBody>
          <a:bodyPr anchor="t">
            <a:normAutofit/>
          </a:bodyPr>
          <a:lstStyle/>
          <a:p>
            <a:r>
              <a:rPr lang="es-ES" sz="3200" b="0" err="1">
                <a:latin typeface="Arial"/>
                <a:ea typeface="Calibri"/>
                <a:cs typeface="Arial"/>
              </a:rPr>
              <a:t>Services</a:t>
            </a:r>
            <a:r>
              <a:rPr lang="es-ES" sz="3200" b="0">
                <a:latin typeface="Arial"/>
                <a:ea typeface="Calibri"/>
                <a:cs typeface="Arial"/>
              </a:rPr>
              <a:t>, </a:t>
            </a:r>
            <a:r>
              <a:rPr lang="es-ES" sz="3200" b="0" err="1">
                <a:latin typeface="Arial"/>
                <a:ea typeface="Calibri"/>
                <a:cs typeface="Arial"/>
              </a:rPr>
              <a:t>Professionals</a:t>
            </a:r>
            <a:r>
              <a:rPr lang="es-ES" sz="3200" b="0">
                <a:latin typeface="Arial"/>
                <a:ea typeface="Calibri"/>
                <a:cs typeface="Arial"/>
              </a:rPr>
              <a:t> &amp; </a:t>
            </a:r>
            <a:r>
              <a:rPr lang="es-ES" sz="3200" b="0" err="1">
                <a:latin typeface="Arial"/>
                <a:ea typeface="Calibri"/>
                <a:cs typeface="Arial"/>
              </a:rPr>
              <a:t>Safeguarding</a:t>
            </a:r>
            <a:endParaRPr lang="en-US" sz="3200">
              <a:latin typeface="Arial"/>
              <a:ea typeface="Calibri"/>
              <a:cs typeface="Calibri"/>
            </a:endParaRPr>
          </a:p>
        </p:txBody>
      </p:sp>
      <p:sp>
        <p:nvSpPr>
          <p:cNvPr id="3" name="Subtítulo 2"/>
          <p:cNvSpPr>
            <a:spLocks noGrp="1"/>
          </p:cNvSpPr>
          <p:nvPr>
            <p:ph type="subTitle" idx="1"/>
          </p:nvPr>
        </p:nvSpPr>
        <p:spPr>
          <a:xfrm>
            <a:off x="554155" y="3173060"/>
            <a:ext cx="6105260" cy="3033419"/>
          </a:xfrm>
        </p:spPr>
        <p:txBody>
          <a:bodyPr anchor="t">
            <a:normAutofit/>
          </a:bodyPr>
          <a:lstStyle/>
          <a:p>
            <a:r>
              <a:rPr lang="es-ES" b="1" err="1">
                <a:latin typeface="Arial"/>
                <a:cs typeface="Arial"/>
              </a:rPr>
              <a:t>Student</a:t>
            </a:r>
            <a:r>
              <a:rPr lang="es-ES" b="1">
                <a:latin typeface="Arial"/>
                <a:cs typeface="Arial"/>
              </a:rPr>
              <a:t> </a:t>
            </a:r>
            <a:r>
              <a:rPr lang="es-ES" b="1" err="1">
                <a:latin typeface="Arial"/>
                <a:cs typeface="Arial"/>
              </a:rPr>
              <a:t>name</a:t>
            </a:r>
            <a:r>
              <a:rPr lang="es-ES" b="1">
                <a:latin typeface="Arial"/>
                <a:cs typeface="Arial"/>
              </a:rPr>
              <a:t>:</a:t>
            </a:r>
            <a:r>
              <a:rPr lang="es-ES" b="1"/>
              <a:t> </a:t>
            </a:r>
            <a:r>
              <a:rPr lang="es-ES"/>
              <a:t>Mihaela </a:t>
            </a:r>
            <a:r>
              <a:rPr lang="es-ES" err="1"/>
              <a:t>Achim</a:t>
            </a:r>
            <a:endParaRPr lang="es-ES"/>
          </a:p>
          <a:p>
            <a:r>
              <a:rPr lang="es-ES" b="1" err="1">
                <a:latin typeface="Bierstadt"/>
                <a:cs typeface="Arial"/>
              </a:rPr>
              <a:t>Student</a:t>
            </a:r>
            <a:r>
              <a:rPr lang="es-ES" b="1">
                <a:latin typeface="Bierstadt"/>
                <a:cs typeface="Arial"/>
              </a:rPr>
              <a:t> </a:t>
            </a:r>
            <a:r>
              <a:rPr lang="es-ES" b="1" err="1">
                <a:latin typeface="Bierstadt"/>
                <a:cs typeface="Arial"/>
              </a:rPr>
              <a:t>number</a:t>
            </a:r>
            <a:r>
              <a:rPr lang="es-ES" b="1">
                <a:latin typeface="Bierstadt"/>
                <a:cs typeface="Arial"/>
              </a:rPr>
              <a:t>:</a:t>
            </a:r>
            <a:r>
              <a:rPr lang="es-ES">
                <a:latin typeface="Bierstadt"/>
                <a:cs typeface="Arial"/>
              </a:rPr>
              <a:t>  2435447</a:t>
            </a:r>
          </a:p>
          <a:p>
            <a:r>
              <a:rPr lang="es-ES" b="1">
                <a:latin typeface="Bierstadt"/>
                <a:cs typeface="Arial"/>
              </a:rPr>
              <a:t>Module </a:t>
            </a:r>
            <a:r>
              <a:rPr lang="es-ES" b="1" err="1">
                <a:latin typeface="Bierstadt"/>
                <a:cs typeface="Arial"/>
              </a:rPr>
              <a:t>code</a:t>
            </a:r>
            <a:r>
              <a:rPr lang="es-ES" b="1">
                <a:latin typeface="Bierstadt"/>
                <a:cs typeface="Arial"/>
              </a:rPr>
              <a:t>:</a:t>
            </a:r>
            <a:r>
              <a:rPr lang="es-ES">
                <a:latin typeface="Bierstadt"/>
                <a:cs typeface="Arial"/>
              </a:rPr>
              <a:t> LCHS4008</a:t>
            </a:r>
          </a:p>
        </p:txBody>
      </p:sp>
      <p:sp>
        <p:nvSpPr>
          <p:cNvPr id="10" name="Rectangle 9">
            <a:extLst>
              <a:ext uri="{FF2B5EF4-FFF2-40B4-BE49-F238E27FC236}">
                <a16:creationId xmlns:a16="http://schemas.microsoft.com/office/drawing/2014/main" id="{31EBD83C-D653-7B6E-791C-91DC49F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8B09CB6-CBCC-A221-E35E-4FA215926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696" y="4617503"/>
            <a:ext cx="6071583" cy="45719"/>
          </a:xfrm>
          <a:custGeom>
            <a:avLst/>
            <a:gdLst>
              <a:gd name="connsiteX0" fmla="*/ 0 w 6071583"/>
              <a:gd name="connsiteY0" fmla="*/ 0 h 45719"/>
              <a:gd name="connsiteX1" fmla="*/ 3434358 w 6071583"/>
              <a:gd name="connsiteY1" fmla="*/ 0 h 45719"/>
              <a:gd name="connsiteX2" fmla="*/ 4667593 w 6071583"/>
              <a:gd name="connsiteY2" fmla="*/ 0 h 45719"/>
              <a:gd name="connsiteX3" fmla="*/ 6071583 w 6071583"/>
              <a:gd name="connsiteY3" fmla="*/ 0 h 45719"/>
              <a:gd name="connsiteX4" fmla="*/ 6071583 w 6071583"/>
              <a:gd name="connsiteY4" fmla="*/ 45719 h 45719"/>
              <a:gd name="connsiteX5" fmla="*/ 4667593 w 6071583"/>
              <a:gd name="connsiteY5" fmla="*/ 45719 h 45719"/>
              <a:gd name="connsiteX6" fmla="*/ 3434358 w 6071583"/>
              <a:gd name="connsiteY6" fmla="*/ 45719 h 45719"/>
              <a:gd name="connsiteX7" fmla="*/ 0 w 6071583"/>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1583" h="45719">
                <a:moveTo>
                  <a:pt x="0" y="0"/>
                </a:moveTo>
                <a:lnTo>
                  <a:pt x="3434358" y="0"/>
                </a:lnTo>
                <a:lnTo>
                  <a:pt x="4667593" y="0"/>
                </a:lnTo>
                <a:lnTo>
                  <a:pt x="6071583" y="0"/>
                </a:lnTo>
                <a:lnTo>
                  <a:pt x="6071583" y="45719"/>
                </a:lnTo>
                <a:lnTo>
                  <a:pt x="4667593" y="45719"/>
                </a:lnTo>
                <a:lnTo>
                  <a:pt x="3434358"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66185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A1FC9-DF22-0DEF-64DA-D8B8E92C9189}"/>
              </a:ext>
            </a:extLst>
          </p:cNvPr>
          <p:cNvSpPr>
            <a:spLocks noGrp="1"/>
          </p:cNvSpPr>
          <p:nvPr>
            <p:ph type="title"/>
          </p:nvPr>
        </p:nvSpPr>
        <p:spPr>
          <a:xfrm>
            <a:off x="700092" y="914400"/>
            <a:ext cx="10691814" cy="1308104"/>
          </a:xfrm>
        </p:spPr>
        <p:txBody>
          <a:bodyPr wrap="square" anchor="t">
            <a:normAutofit/>
          </a:bodyPr>
          <a:lstStyle/>
          <a:p>
            <a:pPr>
              <a:lnSpc>
                <a:spcPct val="90000"/>
              </a:lnSpc>
            </a:pPr>
            <a:r>
              <a:rPr lang="en-US" sz="2800" b="0"/>
              <a:t> </a:t>
            </a:r>
            <a:r>
              <a:rPr lang="en-US" sz="2800"/>
              <a:t>Professionals and Dementia Support</a:t>
            </a:r>
          </a:p>
          <a:p>
            <a:pPr>
              <a:lnSpc>
                <a:spcPct val="90000"/>
              </a:lnSpc>
            </a:pPr>
            <a:br>
              <a:rPr lang="en-US" sz="2800"/>
            </a:br>
            <a:endParaRPr lang="en-US" sz="2800"/>
          </a:p>
        </p:txBody>
      </p:sp>
      <p:pic>
        <p:nvPicPr>
          <p:cNvPr id="19" name="Content Placeholder 18">
            <a:extLst>
              <a:ext uri="{FF2B5EF4-FFF2-40B4-BE49-F238E27FC236}">
                <a16:creationId xmlns:a16="http://schemas.microsoft.com/office/drawing/2014/main" id="{178557F1-7C62-519A-4C5C-34050BEED7E5}"/>
              </a:ext>
            </a:extLst>
          </p:cNvPr>
          <p:cNvPicPr>
            <a:picLocks noChangeAspect="1"/>
          </p:cNvPicPr>
          <p:nvPr/>
        </p:nvPicPr>
        <p:blipFill>
          <a:blip r:embed="rId2"/>
          <a:srcRect l="5844" r="14290" b="1"/>
          <a:stretch>
            <a:fillRect/>
          </a:stretch>
        </p:blipFill>
        <p:spPr>
          <a:xfrm>
            <a:off x="733678" y="2221991"/>
            <a:ext cx="5152900" cy="3739896"/>
          </a:xfrm>
          <a:prstGeom prst="rect">
            <a:avLst/>
          </a:prstGeom>
          <a:noFill/>
        </p:spPr>
      </p:pic>
      <p:sp>
        <p:nvSpPr>
          <p:cNvPr id="43" name="Content Placeholder 42">
            <a:extLst>
              <a:ext uri="{FF2B5EF4-FFF2-40B4-BE49-F238E27FC236}">
                <a16:creationId xmlns:a16="http://schemas.microsoft.com/office/drawing/2014/main" id="{1D0C2A5C-E3C7-DE72-2A36-D2EF3CB8382C}"/>
              </a:ext>
            </a:extLst>
          </p:cNvPr>
          <p:cNvSpPr>
            <a:spLocks noGrp="1"/>
          </p:cNvSpPr>
          <p:nvPr>
            <p:ph idx="2"/>
          </p:nvPr>
        </p:nvSpPr>
        <p:spPr>
          <a:xfrm>
            <a:off x="6181344" y="2221991"/>
            <a:ext cx="5212080" cy="3739896"/>
          </a:xfrm>
        </p:spPr>
        <p:txBody>
          <a:bodyPr vert="horz" wrap="square" lIns="91440" tIns="45720" rIns="91440" bIns="45720" rtlCol="0" anchor="t">
            <a:normAutofit/>
          </a:bodyPr>
          <a:lstStyle/>
          <a:p>
            <a:pPr>
              <a:lnSpc>
                <a:spcPct val="100000"/>
              </a:lnSpc>
            </a:pPr>
            <a:r>
              <a:rPr lang="en-US" sz="1300" b="1"/>
              <a:t>GP (Family Doctor):</a:t>
            </a:r>
            <a:r>
              <a:rPr lang="en-US" sz="1300"/>
              <a:t> First contact when memory problems start. Refers the person to a </a:t>
            </a:r>
            <a:r>
              <a:rPr lang="en-US" sz="1300" b="1"/>
              <a:t>Memory Clinic</a:t>
            </a:r>
            <a:r>
              <a:rPr lang="en-US" sz="1300"/>
              <a:t>.</a:t>
            </a:r>
          </a:p>
          <a:p>
            <a:pPr>
              <a:lnSpc>
                <a:spcPct val="100000"/>
              </a:lnSpc>
            </a:pPr>
            <a:r>
              <a:rPr lang="en-US" sz="1300" b="1"/>
              <a:t>Memory Clinic:</a:t>
            </a:r>
            <a:r>
              <a:rPr lang="en-US" sz="1300"/>
              <a:t> Specialists check memory and confirm the type of dementia (Alzheimer’s, Vascular, or Lewy Body).</a:t>
            </a:r>
          </a:p>
          <a:p>
            <a:pPr>
              <a:lnSpc>
                <a:spcPct val="100000"/>
              </a:lnSpc>
            </a:pPr>
            <a:r>
              <a:rPr lang="en-US" sz="1300" b="1"/>
              <a:t>Nurses and Social Workers:</a:t>
            </a:r>
            <a:r>
              <a:rPr lang="en-US" sz="1300"/>
              <a:t> Help with medication, home visits, and care plans.</a:t>
            </a:r>
          </a:p>
          <a:p>
            <a:pPr>
              <a:lnSpc>
                <a:spcPct val="100000"/>
              </a:lnSpc>
            </a:pPr>
            <a:r>
              <a:rPr lang="en-US" sz="1300" b="1"/>
              <a:t>Family Carers and Community Support:</a:t>
            </a:r>
            <a:r>
              <a:rPr lang="en-US" sz="1300"/>
              <a:t> Give daily help, emotional support, and safety.</a:t>
            </a:r>
          </a:p>
          <a:p>
            <a:pPr>
              <a:lnSpc>
                <a:spcPct val="100000"/>
              </a:lnSpc>
            </a:pPr>
            <a:r>
              <a:rPr lang="en-US" sz="1300"/>
              <a:t>All professionals work together as a </a:t>
            </a:r>
            <a:r>
              <a:rPr lang="en-US" sz="1300" b="1"/>
              <a:t>team</a:t>
            </a:r>
            <a:r>
              <a:rPr lang="en-US" sz="1300"/>
              <a:t> to improve quality of life and independence.</a:t>
            </a:r>
            <a:br>
              <a:rPr lang="en-US" sz="1300"/>
            </a:br>
            <a:br>
              <a:rPr lang="en-US" sz="1300"/>
            </a:br>
            <a:endParaRPr lang="en-US" sz="1300"/>
          </a:p>
          <a:p>
            <a:pPr marL="0" indent="0">
              <a:lnSpc>
                <a:spcPct val="100000"/>
              </a:lnSpc>
              <a:buNone/>
            </a:pPr>
            <a:endParaRPr lang="en-US" sz="1300"/>
          </a:p>
          <a:p>
            <a:pPr marL="0" indent="0">
              <a:lnSpc>
                <a:spcPct val="100000"/>
              </a:lnSpc>
              <a:buNone/>
            </a:pPr>
            <a:r>
              <a:rPr lang="en-US" sz="1300"/>
              <a:t>Good dementia care needs teamwork, empathy, and communication.</a:t>
            </a:r>
          </a:p>
        </p:txBody>
      </p:sp>
    </p:spTree>
    <p:extLst>
      <p:ext uri="{BB962C8B-B14F-4D97-AF65-F5344CB8AC3E}">
        <p14:creationId xmlns:p14="http://schemas.microsoft.com/office/powerpoint/2010/main" val="622736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11075-0EE9-7926-F99A-DABF17D26147}"/>
              </a:ext>
            </a:extLst>
          </p:cNvPr>
          <p:cNvSpPr>
            <a:spLocks noGrp="1"/>
          </p:cNvSpPr>
          <p:nvPr>
            <p:ph type="title"/>
          </p:nvPr>
        </p:nvSpPr>
        <p:spPr>
          <a:xfrm>
            <a:off x="521208" y="978408"/>
            <a:ext cx="11155680" cy="1115568"/>
          </a:xfrm>
        </p:spPr>
        <p:txBody>
          <a:bodyPr>
            <a:normAutofit fontScale="90000"/>
          </a:bodyPr>
          <a:lstStyle/>
          <a:p>
            <a:r>
              <a:rPr lang="en-US" b="0">
                <a:ea typeface="+mj-lt"/>
                <a:cs typeface="+mj-lt"/>
              </a:rPr>
              <a:t>Respect and humanity are the heart of good dementia care</a:t>
            </a:r>
            <a:endParaRPr lang="en-US"/>
          </a:p>
        </p:txBody>
      </p:sp>
      <p:sp>
        <p:nvSpPr>
          <p:cNvPr id="25" name="Freeform: Shape 24">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4B6AD98B-DFA0-FC13-913A-F8581E6704EF}"/>
              </a:ext>
            </a:extLst>
          </p:cNvPr>
          <p:cNvPicPr>
            <a:picLocks noChangeAspect="1"/>
          </p:cNvPicPr>
          <p:nvPr/>
        </p:nvPicPr>
        <p:blipFill>
          <a:blip r:embed="rId2"/>
          <a:srcRect t="9696" r="1" b="17726"/>
          <a:stretch>
            <a:fillRect/>
          </a:stretch>
        </p:blipFill>
        <p:spPr>
          <a:xfrm>
            <a:off x="517866" y="2299390"/>
            <a:ext cx="5578133" cy="4048568"/>
          </a:xfrm>
          <a:prstGeom prst="rect">
            <a:avLst/>
          </a:prstGeom>
        </p:spPr>
      </p:pic>
      <p:sp>
        <p:nvSpPr>
          <p:cNvPr id="26" name="Content Placeholder 7">
            <a:extLst>
              <a:ext uri="{FF2B5EF4-FFF2-40B4-BE49-F238E27FC236}">
                <a16:creationId xmlns:a16="http://schemas.microsoft.com/office/drawing/2014/main" id="{29864C00-7A4C-5685-3E73-336C8C596F57}"/>
              </a:ext>
            </a:extLst>
          </p:cNvPr>
          <p:cNvSpPr>
            <a:spLocks noGrp="1"/>
          </p:cNvSpPr>
          <p:nvPr>
            <p:ph idx="1"/>
          </p:nvPr>
        </p:nvSpPr>
        <p:spPr>
          <a:xfrm>
            <a:off x="6510528" y="2086574"/>
            <a:ext cx="5157216" cy="4280601"/>
          </a:xfrm>
        </p:spPr>
        <p:txBody>
          <a:bodyPr vert="horz" lIns="91440" tIns="45720" rIns="91440" bIns="45720" rtlCol="0" anchor="t">
            <a:normAutofit lnSpcReduction="10000"/>
          </a:bodyPr>
          <a:lstStyle/>
          <a:p>
            <a:r>
              <a:rPr lang="en-US" sz="1600" b="1">
                <a:latin typeface="Arial"/>
                <a:cs typeface="Arial"/>
              </a:rPr>
              <a:t>Safeguarding:</a:t>
            </a:r>
            <a:r>
              <a:rPr lang="en-US" sz="1600">
                <a:latin typeface="Arial"/>
                <a:cs typeface="Arial"/>
              </a:rPr>
              <a:t> Protects adults from abuse or neglect.</a:t>
            </a:r>
            <a:br>
              <a:rPr lang="en-US" sz="1600">
                <a:latin typeface="Arial"/>
                <a:cs typeface="Arial"/>
              </a:rPr>
            </a:br>
            <a:r>
              <a:rPr lang="en-US" sz="1600">
                <a:latin typeface="Arial"/>
                <a:cs typeface="Arial"/>
              </a:rPr>
              <a:t> Based on the </a:t>
            </a:r>
            <a:r>
              <a:rPr lang="en-US" sz="1600" b="1">
                <a:latin typeface="Arial"/>
                <a:cs typeface="Arial"/>
              </a:rPr>
              <a:t>UK Care Act 2014</a:t>
            </a:r>
            <a:r>
              <a:rPr lang="en-US" sz="1600">
                <a:latin typeface="Arial"/>
                <a:cs typeface="Arial"/>
              </a:rPr>
              <a:t>, ensuring safety, dignity, and respect.</a:t>
            </a:r>
          </a:p>
          <a:p>
            <a:r>
              <a:rPr lang="en-US" sz="1600" b="1">
                <a:latin typeface="Arial"/>
                <a:cs typeface="Arial"/>
              </a:rPr>
              <a:t>Carer Support:</a:t>
            </a:r>
            <a:r>
              <a:rPr lang="en-US" sz="1600">
                <a:latin typeface="Arial"/>
                <a:cs typeface="Arial"/>
              </a:rPr>
              <a:t> Family carers need help and rest (</a:t>
            </a:r>
            <a:r>
              <a:rPr lang="en-US" sz="1600" i="1">
                <a:latin typeface="Arial"/>
                <a:cs typeface="Arial"/>
              </a:rPr>
              <a:t>respite care</a:t>
            </a:r>
            <a:r>
              <a:rPr lang="en-US" sz="1600">
                <a:latin typeface="Arial"/>
                <a:cs typeface="Arial"/>
              </a:rPr>
              <a:t>).</a:t>
            </a:r>
          </a:p>
          <a:p>
            <a:r>
              <a:rPr lang="en-US" sz="1600" b="1">
                <a:latin typeface="Arial"/>
                <a:cs typeface="Arial"/>
              </a:rPr>
              <a:t>Person-</a:t>
            </a:r>
            <a:r>
              <a:rPr lang="en-US" sz="1600" b="1" err="1">
                <a:latin typeface="Arial"/>
                <a:cs typeface="Arial"/>
              </a:rPr>
              <a:t>Centred</a:t>
            </a:r>
            <a:r>
              <a:rPr lang="en-US" sz="1600" b="1">
                <a:latin typeface="Arial"/>
                <a:cs typeface="Arial"/>
              </a:rPr>
              <a:t> Care:</a:t>
            </a:r>
            <a:r>
              <a:rPr lang="en-US" sz="1600">
                <a:latin typeface="Arial"/>
                <a:cs typeface="Arial"/>
              </a:rPr>
              <a:t> Focus on the </a:t>
            </a:r>
            <a:r>
              <a:rPr lang="en-US" sz="1600" b="1">
                <a:latin typeface="Arial"/>
                <a:cs typeface="Arial"/>
              </a:rPr>
              <a:t>individual</a:t>
            </a:r>
            <a:r>
              <a:rPr lang="en-US" sz="1600">
                <a:latin typeface="Arial"/>
                <a:cs typeface="Arial"/>
              </a:rPr>
              <a:t>, not only the illness.</a:t>
            </a:r>
            <a:br>
              <a:rPr lang="en-US" sz="1600">
                <a:latin typeface="Arial"/>
                <a:cs typeface="Arial"/>
              </a:rPr>
            </a:br>
            <a:r>
              <a:rPr lang="en-US" sz="1600">
                <a:latin typeface="Arial"/>
                <a:cs typeface="Arial"/>
              </a:rPr>
              <a:t> Respect culture, language, and personal values.</a:t>
            </a:r>
            <a:br>
              <a:rPr lang="en-US" sz="1600">
                <a:latin typeface="Arial"/>
                <a:cs typeface="Arial"/>
              </a:rPr>
            </a:br>
            <a:r>
              <a:rPr lang="en-US" sz="1600">
                <a:latin typeface="Arial"/>
                <a:cs typeface="Arial"/>
              </a:rPr>
              <a:t> Promote </a:t>
            </a:r>
            <a:r>
              <a:rPr lang="en-US" sz="1600" b="1">
                <a:latin typeface="Arial"/>
                <a:cs typeface="Arial"/>
              </a:rPr>
              <a:t>equality, diversity, and inclusion.</a:t>
            </a:r>
          </a:p>
          <a:p>
            <a:r>
              <a:rPr lang="en-US" sz="1600">
                <a:latin typeface="Arial"/>
                <a:cs typeface="Arial"/>
              </a:rPr>
              <a:t>The </a:t>
            </a:r>
            <a:r>
              <a:rPr lang="en-US" sz="1600" b="1">
                <a:latin typeface="Arial"/>
                <a:cs typeface="Arial"/>
              </a:rPr>
              <a:t>NICE (2018)</a:t>
            </a:r>
            <a:r>
              <a:rPr lang="en-US" sz="1600">
                <a:latin typeface="Arial"/>
                <a:cs typeface="Arial"/>
              </a:rPr>
              <a:t> guidelines say person-</a:t>
            </a:r>
            <a:r>
              <a:rPr lang="en-US" sz="1600" err="1">
                <a:latin typeface="Arial"/>
                <a:cs typeface="Arial"/>
              </a:rPr>
              <a:t>centred</a:t>
            </a:r>
            <a:r>
              <a:rPr lang="en-US" sz="1600">
                <a:latin typeface="Arial"/>
                <a:cs typeface="Arial"/>
              </a:rPr>
              <a:t> care improves wellbeing and confidence.</a:t>
            </a:r>
            <a:br>
              <a:rPr lang="en-US" sz="1600"/>
            </a:br>
            <a:endParaRPr lang="en-US" sz="1600">
              <a:latin typeface="Arial"/>
              <a:cs typeface="Arial"/>
            </a:endParaRPr>
          </a:p>
          <a:p>
            <a:pPr marL="0" indent="0">
              <a:buNone/>
            </a:pPr>
            <a:r>
              <a:rPr lang="en-US" sz="1600">
                <a:latin typeface="Arial"/>
                <a:cs typeface="Arial"/>
              </a:rPr>
              <a:t>       Respect and humanity are the heart of good dementia care.</a:t>
            </a:r>
            <a:endParaRPr lang="en-US" sz="1600"/>
          </a:p>
          <a:p>
            <a:pPr marL="0" indent="0">
              <a:buNone/>
            </a:pPr>
            <a:endParaRPr lang="en-US" sz="1600"/>
          </a:p>
        </p:txBody>
      </p:sp>
    </p:spTree>
    <p:extLst>
      <p:ext uri="{BB962C8B-B14F-4D97-AF65-F5344CB8AC3E}">
        <p14:creationId xmlns:p14="http://schemas.microsoft.com/office/powerpoint/2010/main" val="1989771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4C7C3-F194-43A6-4D5E-E022C6F0A1B8}"/>
              </a:ext>
            </a:extLst>
          </p:cNvPr>
          <p:cNvSpPr>
            <a:spLocks noGrp="1"/>
          </p:cNvSpPr>
          <p:nvPr>
            <p:ph type="ctrTitle"/>
          </p:nvPr>
        </p:nvSpPr>
        <p:spPr/>
        <p:txBody>
          <a:bodyPr/>
          <a:lstStyle/>
          <a:p>
            <a:r>
              <a:rPr lang="en-US" dirty="0"/>
              <a:t>Evaluation, Outcomes,</a:t>
            </a:r>
            <a:br>
              <a:rPr lang="en-US" dirty="0"/>
            </a:br>
            <a:r>
              <a:rPr lang="en-US" dirty="0"/>
              <a:t>And Conclusion</a:t>
            </a:r>
          </a:p>
        </p:txBody>
      </p:sp>
      <p:sp>
        <p:nvSpPr>
          <p:cNvPr id="3" name="Subtitle 2">
            <a:extLst>
              <a:ext uri="{FF2B5EF4-FFF2-40B4-BE49-F238E27FC236}">
                <a16:creationId xmlns:a16="http://schemas.microsoft.com/office/drawing/2014/main" id="{27BAF600-F9BD-21DD-D65A-6195BB986192}"/>
              </a:ext>
            </a:extLst>
          </p:cNvPr>
          <p:cNvSpPr>
            <a:spLocks noGrp="1"/>
          </p:cNvSpPr>
          <p:nvPr>
            <p:ph type="subTitle" idx="1"/>
          </p:nvPr>
        </p:nvSpPr>
        <p:spPr>
          <a:xfrm>
            <a:off x="1524000" y="3429000"/>
            <a:ext cx="9144000" cy="1655762"/>
          </a:xfrm>
        </p:spPr>
        <p:txBody>
          <a:bodyPr>
            <a:normAutofit fontScale="70000" lnSpcReduction="20000"/>
          </a:bodyPr>
          <a:lstStyle/>
          <a:p>
            <a:endParaRPr lang="en-US" dirty="0"/>
          </a:p>
          <a:p>
            <a:endParaRPr lang="en-US" dirty="0"/>
          </a:p>
          <a:p>
            <a:r>
              <a:rPr lang="en-US" dirty="0"/>
              <a:t>Student Name: Sydney Mungoza</a:t>
            </a:r>
          </a:p>
          <a:p>
            <a:r>
              <a:rPr lang="en-US" dirty="0"/>
              <a:t>Student Number: 2437221</a:t>
            </a:r>
          </a:p>
          <a:p>
            <a:r>
              <a:rPr lang="en-US" dirty="0"/>
              <a:t>Module Code: LCHS4008</a:t>
            </a:r>
          </a:p>
        </p:txBody>
      </p:sp>
    </p:spTree>
    <p:extLst>
      <p:ext uri="{BB962C8B-B14F-4D97-AF65-F5344CB8AC3E}">
        <p14:creationId xmlns:p14="http://schemas.microsoft.com/office/powerpoint/2010/main" val="3646097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F98C-DD9B-0BE4-ECC7-76FD87DDDDF5}"/>
              </a:ext>
            </a:extLst>
          </p:cNvPr>
          <p:cNvSpPr>
            <a:spLocks noGrp="1"/>
          </p:cNvSpPr>
          <p:nvPr>
            <p:ph type="title"/>
          </p:nvPr>
        </p:nvSpPr>
        <p:spPr>
          <a:xfrm>
            <a:off x="562708" y="283277"/>
            <a:ext cx="8862646" cy="1259071"/>
          </a:xfrm>
        </p:spPr>
        <p:txBody>
          <a:bodyPr>
            <a:normAutofit fontScale="90000"/>
          </a:bodyPr>
          <a:lstStyle/>
          <a:p>
            <a:r>
              <a:rPr lang="en-US" dirty="0"/>
              <a:t> </a:t>
            </a:r>
            <a:r>
              <a:rPr lang="en-US" b="1" u="sng" dirty="0"/>
              <a:t>EVALUATION</a:t>
            </a:r>
            <a:br>
              <a:rPr lang="en-US" dirty="0"/>
            </a:br>
            <a:r>
              <a:rPr lang="en-US" dirty="0"/>
              <a:t>What The Plan Achieves And Why It Matters</a:t>
            </a:r>
          </a:p>
        </p:txBody>
      </p:sp>
      <p:sp>
        <p:nvSpPr>
          <p:cNvPr id="3" name="Content Placeholder 2">
            <a:extLst>
              <a:ext uri="{FF2B5EF4-FFF2-40B4-BE49-F238E27FC236}">
                <a16:creationId xmlns:a16="http://schemas.microsoft.com/office/drawing/2014/main" id="{31129C33-418D-DA4A-74EA-375C894479E4}"/>
              </a:ext>
            </a:extLst>
          </p:cNvPr>
          <p:cNvSpPr>
            <a:spLocks noGrp="1"/>
          </p:cNvSpPr>
          <p:nvPr>
            <p:ph idx="1"/>
          </p:nvPr>
        </p:nvSpPr>
        <p:spPr>
          <a:xfrm>
            <a:off x="0" y="1905240"/>
            <a:ext cx="10515600" cy="5032375"/>
          </a:xfrm>
        </p:spPr>
        <p:txBody>
          <a:bodyPr>
            <a:normAutofit fontScale="92500" lnSpcReduction="20000"/>
          </a:bodyPr>
          <a:lstStyle/>
          <a:p>
            <a:r>
              <a:rPr lang="en-US" sz="2400" dirty="0"/>
              <a:t>Creating  a new service for people in the local community who have dementia would impact the diagnosed in a positive way as it is a local environment where people with dementia will feel included, supported, and empowered. It improves well being for older people living at home with dementia, by providing a safe, welcoming community of people in similar situations. Where they can have social and structured sessions with healthcare professionals. </a:t>
            </a:r>
          </a:p>
          <a:p>
            <a:r>
              <a:rPr lang="en-US" sz="2400" dirty="0"/>
              <a:t>It will also reduce hospital admissions and the stress of carers, by offering preventive support. For example, better community safeguarding and support can avoid hospital admissions for people with dementia.</a:t>
            </a:r>
          </a:p>
          <a:p>
            <a:r>
              <a:rPr lang="en-US" sz="2400" dirty="0"/>
              <a:t>Strengthens local systems by collaborating with community centers, community workers, and healthcare professionals which is known as a (DFC) Dementia Friendly Community. It also offers targeted community support which makes the service relevant and responsive to local need. Most of these communities are located in areas where they have the greatest impact. </a:t>
            </a:r>
          </a:p>
          <a:p>
            <a:endParaRPr lang="en-US" sz="2400" dirty="0"/>
          </a:p>
        </p:txBody>
      </p:sp>
      <p:pic>
        <p:nvPicPr>
          <p:cNvPr id="7" name="Picture 6" descr="Red Triangles">
            <a:extLst>
              <a:ext uri="{FF2B5EF4-FFF2-40B4-BE49-F238E27FC236}">
                <a16:creationId xmlns:a16="http://schemas.microsoft.com/office/drawing/2014/main" id="{3BFC0699-EC5D-AB82-47A1-E35EA6A97366}"/>
              </a:ext>
            </a:extLst>
          </p:cNvPr>
          <p:cNvPicPr>
            <a:picLocks noChangeAspect="1"/>
          </p:cNvPicPr>
          <p:nvPr/>
        </p:nvPicPr>
        <p:blipFill>
          <a:blip r:embed="rId2"/>
          <a:stretch>
            <a:fillRect/>
          </a:stretch>
        </p:blipFill>
        <p:spPr>
          <a:xfrm>
            <a:off x="8651630" y="1"/>
            <a:ext cx="3540369" cy="1905239"/>
          </a:xfrm>
          <a:prstGeom prst="rect">
            <a:avLst/>
          </a:prstGeom>
        </p:spPr>
      </p:pic>
    </p:spTree>
    <p:extLst>
      <p:ext uri="{BB962C8B-B14F-4D97-AF65-F5344CB8AC3E}">
        <p14:creationId xmlns:p14="http://schemas.microsoft.com/office/powerpoint/2010/main" val="70289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3FAE1-D246-9666-D1C8-8027930B3867}"/>
              </a:ext>
            </a:extLst>
          </p:cNvPr>
          <p:cNvSpPr>
            <a:spLocks noGrp="1"/>
          </p:cNvSpPr>
          <p:nvPr>
            <p:ph type="title"/>
          </p:nvPr>
        </p:nvSpPr>
        <p:spPr>
          <a:xfrm>
            <a:off x="532435" y="92598"/>
            <a:ext cx="4876272" cy="1319514"/>
          </a:xfrm>
        </p:spPr>
        <p:txBody>
          <a:bodyPr anchor="ctr">
            <a:normAutofit fontScale="90000"/>
          </a:bodyPr>
          <a:lstStyle/>
          <a:p>
            <a:r>
              <a:rPr lang="en-US" sz="4000" dirty="0"/>
              <a:t>Conclusion &amp; Future Recommendations</a:t>
            </a:r>
          </a:p>
        </p:txBody>
      </p:sp>
      <p:sp>
        <p:nvSpPr>
          <p:cNvPr id="3" name="Content Placeholder 2">
            <a:extLst>
              <a:ext uri="{FF2B5EF4-FFF2-40B4-BE49-F238E27FC236}">
                <a16:creationId xmlns:a16="http://schemas.microsoft.com/office/drawing/2014/main" id="{C535025C-5901-D221-ABC8-CF1AAF8E0C77}"/>
              </a:ext>
            </a:extLst>
          </p:cNvPr>
          <p:cNvSpPr>
            <a:spLocks noGrp="1"/>
          </p:cNvSpPr>
          <p:nvPr>
            <p:ph idx="1"/>
          </p:nvPr>
        </p:nvSpPr>
        <p:spPr>
          <a:xfrm>
            <a:off x="-13651" y="1528763"/>
            <a:ext cx="6102824" cy="5329237"/>
          </a:xfrm>
        </p:spPr>
        <p:txBody>
          <a:bodyPr anchor="ctr">
            <a:noAutofit/>
          </a:bodyPr>
          <a:lstStyle/>
          <a:p>
            <a:r>
              <a:rPr lang="en-US" sz="1400" dirty="0"/>
              <a:t>The establishment of a support group to help people with dementia meets a recognized local need for many and aligns well with local policy ambitions around DFC.</a:t>
            </a:r>
          </a:p>
          <a:p>
            <a:r>
              <a:rPr lang="en-US" sz="1400" dirty="0"/>
              <a:t>It matters because it is set up to enable people with dementia to remain active, engaged and be valued member of society, and have positive outcomes like better quality of life, less carer burden, reduced </a:t>
            </a:r>
            <a:r>
              <a:rPr lang="en-US" sz="1400" dirty="0" err="1"/>
              <a:t>hospitalisation</a:t>
            </a:r>
            <a:r>
              <a:rPr lang="en-US" sz="1400" dirty="0"/>
              <a:t>, and stronger community ties.</a:t>
            </a:r>
          </a:p>
          <a:p>
            <a:r>
              <a:rPr lang="en-US" sz="1400" dirty="0"/>
              <a:t>Expansion of awareness programs in communities can help build a better understanding of dementia and reduce stigma which can cause more engagement with the group and people who may want to help.</a:t>
            </a:r>
          </a:p>
          <a:p>
            <a:r>
              <a:rPr lang="en-US" sz="1400" dirty="0"/>
              <a:t>Explore digital apps to help memory e.g. memory support technologies / reminder systems or activities. </a:t>
            </a:r>
          </a:p>
          <a:p>
            <a:r>
              <a:rPr lang="en-US" sz="1400" dirty="0"/>
              <a:t>Structured Social participation programs, peer support, social outings, to keep the people living with dementia active and socially connected.</a:t>
            </a:r>
          </a:p>
          <a:p>
            <a:r>
              <a:rPr lang="en-US" sz="1400" dirty="0"/>
              <a:t>Monitor and evaluate the patients living with dementia. Gather data, like wellbeing checks, independence, hospital admissions. This helps the service to be tailored and refined to each individual.</a:t>
            </a:r>
          </a:p>
          <a:p>
            <a:r>
              <a:rPr lang="en-US" sz="1400" dirty="0"/>
              <a:t>Ensure sustainability, like funding so that all expenses can be covered to ensure the </a:t>
            </a:r>
            <a:r>
              <a:rPr lang="en-US" sz="1400" dirty="0" err="1"/>
              <a:t>longetivity</a:t>
            </a:r>
            <a:r>
              <a:rPr lang="en-US" sz="1400" dirty="0"/>
              <a:t> of the service. Potentially partner up with agencies that provide volunteers &amp; staff regularly</a:t>
            </a:r>
          </a:p>
        </p:txBody>
      </p:sp>
      <p:pic>
        <p:nvPicPr>
          <p:cNvPr id="5" name="Picture 4" descr="Two people holding each other's hands">
            <a:extLst>
              <a:ext uri="{FF2B5EF4-FFF2-40B4-BE49-F238E27FC236}">
                <a16:creationId xmlns:a16="http://schemas.microsoft.com/office/drawing/2014/main" id="{758035A2-D218-ECD8-2505-2C37695EE4FF}"/>
              </a:ext>
            </a:extLst>
          </p:cNvPr>
          <p:cNvPicPr>
            <a:picLocks noChangeAspect="1"/>
          </p:cNvPicPr>
          <p:nvPr/>
        </p:nvPicPr>
        <p:blipFill>
          <a:blip r:embed="rId2"/>
          <a:srcRect l="17246" r="2335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26602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278D-4D55-358E-ACC8-05001A5C8B43}"/>
              </a:ext>
            </a:extLst>
          </p:cNvPr>
          <p:cNvSpPr txBox="1">
            <a:spLocks noGrp="1"/>
          </p:cNvSpPr>
          <p:nvPr>
            <p:ph type="title"/>
          </p:nvPr>
        </p:nvSpPr>
        <p:spPr>
          <a:xfrm>
            <a:off x="594360" y="1005840"/>
            <a:ext cx="10932036" cy="297180"/>
          </a:xfrm>
        </p:spPr>
        <p:txBody>
          <a:bodyPr>
            <a:noAutofit/>
          </a:bodyPr>
          <a:lstStyle/>
          <a:p>
            <a:pPr lvl="0"/>
            <a:r>
              <a:rPr lang="en-GB" sz="2400" b="1" i="1">
                <a:latin typeface="Arial" pitchFamily="34"/>
                <a:cs typeface="Arial" pitchFamily="34"/>
              </a:rPr>
              <a:t>References (A-M)</a:t>
            </a:r>
          </a:p>
        </p:txBody>
      </p:sp>
      <p:sp>
        <p:nvSpPr>
          <p:cNvPr id="3" name="Text Placeholder 2">
            <a:extLst>
              <a:ext uri="{FF2B5EF4-FFF2-40B4-BE49-F238E27FC236}">
                <a16:creationId xmlns:a16="http://schemas.microsoft.com/office/drawing/2014/main" id="{347A3A64-9C7F-0ECA-06B1-A2568FA260D4}"/>
              </a:ext>
            </a:extLst>
          </p:cNvPr>
          <p:cNvSpPr txBox="1">
            <a:spLocks noGrp="1"/>
          </p:cNvSpPr>
          <p:nvPr>
            <p:ph type="body" idx="1"/>
          </p:nvPr>
        </p:nvSpPr>
        <p:spPr>
          <a:xfrm>
            <a:off x="262890" y="1485900"/>
            <a:ext cx="10698480" cy="5902452"/>
          </a:xfrm>
        </p:spPr>
        <p:txBody>
          <a:bodyPr/>
          <a:lstStyle/>
          <a:p>
            <a:pPr marL="342900" lvl="0" indent="-342900">
              <a:buChar char="•"/>
            </a:pPr>
            <a:r>
              <a:rPr lang="en-GB" sz="1800" i="1">
                <a:solidFill>
                  <a:srgbClr val="000000"/>
                </a:solidFill>
                <a:latin typeface="Arial" pitchFamily="34"/>
                <a:cs typeface="Arial" pitchFamily="34"/>
              </a:rPr>
              <a:t>Alzheimer's Association. (2023) What is dementia? Available at: https://www.alz.org (Accessed: 5 November 2025).</a:t>
            </a:r>
          </a:p>
          <a:p>
            <a:pPr marL="342900" lvl="0" indent="-342900">
              <a:buChar char="•"/>
            </a:pPr>
            <a:r>
              <a:rPr lang="en-GB" sz="1800" i="1">
                <a:solidFill>
                  <a:srgbClr val="000000"/>
                </a:solidFill>
                <a:latin typeface="Arial" pitchFamily="34"/>
                <a:cs typeface="Arial" pitchFamily="34"/>
              </a:rPr>
              <a:t>Alzheimer's Society. (2022) Causes and risk factors of dementia. Available at: </a:t>
            </a:r>
            <a:r>
              <a:rPr lang="en-GB" sz="1800" i="1">
                <a:solidFill>
                  <a:srgbClr val="000000"/>
                </a:solidFill>
                <a:latin typeface="Arial" pitchFamily="34"/>
                <a:cs typeface="Arial" pitchFamily="34"/>
                <a:hlinkClick r:id="rId3">
                  <a:extLst>
                    <a:ext uri="{A12FA001-AC4F-418D-AE19-62706E023703}">
                      <ahyp:hlinkClr xmlns:ahyp="http://schemas.microsoft.com/office/drawing/2018/hyperlinkcolor" val="tx"/>
                    </a:ext>
                  </a:extLst>
                </a:hlinkClick>
              </a:rPr>
              <a:t>https://www.alzheimers.org.uk</a:t>
            </a:r>
            <a:r>
              <a:rPr lang="en-GB" sz="1800" i="1">
                <a:solidFill>
                  <a:srgbClr val="000000"/>
                </a:solidFill>
                <a:latin typeface="Arial" pitchFamily="34"/>
                <a:cs typeface="Arial" pitchFamily="34"/>
              </a:rPr>
              <a:t> (Accessed: 5 November 2025).</a:t>
            </a:r>
          </a:p>
          <a:p>
            <a:pPr marL="342900" lvl="0" indent="-342900">
              <a:buChar char="•"/>
            </a:pPr>
            <a:r>
              <a:rPr lang="en-GB" sz="1800" i="1">
                <a:solidFill>
                  <a:srgbClr val="000000"/>
                </a:solidFill>
                <a:latin typeface="Arial" pitchFamily="34"/>
                <a:cs typeface="Arial" pitchFamily="34"/>
              </a:rPr>
              <a:t> Alzheimer's Society (2023) Dementia statistics. Available at </a:t>
            </a:r>
            <a:r>
              <a:rPr lang="en-GB" sz="1800" i="1">
                <a:solidFill>
                  <a:srgbClr val="778BA2"/>
                </a:solidFill>
                <a:latin typeface="Arial" pitchFamily="34"/>
                <a:cs typeface="Arial" pitchFamily="34"/>
                <a:hlinkClick r:id="rId3">
                  <a:extLst>
                    <a:ext uri="{A12FA001-AC4F-418D-AE19-62706E023703}">
                      <ahyp:hlinkClr xmlns:ahyp="http://schemas.microsoft.com/office/drawing/2018/hyperlinkcolor" val="tx"/>
                    </a:ext>
                  </a:extLst>
                </a:hlinkClick>
              </a:rPr>
              <a:t>https://www.alzheimers.org.</a:t>
            </a:r>
            <a:r>
              <a:rPr lang="en-GB" sz="1800" i="1">
                <a:solidFill>
                  <a:srgbClr val="000000"/>
                </a:solidFill>
                <a:latin typeface="Arial" pitchFamily="34"/>
                <a:cs typeface="Arial" pitchFamily="34"/>
                <a:hlinkClick r:id="rId3">
                  <a:extLst>
                    <a:ext uri="{A12FA001-AC4F-418D-AE19-62706E023703}">
                      <ahyp:hlinkClr xmlns:ahyp="http://schemas.microsoft.com/office/drawing/2018/hyperlinkcolor" val="tx"/>
                    </a:ext>
                  </a:extLst>
                </a:hlinkClick>
              </a:rPr>
              <a:t>uk</a:t>
            </a:r>
            <a:r>
              <a:rPr lang="en-GB" sz="1800" i="1">
                <a:solidFill>
                  <a:srgbClr val="000000"/>
                </a:solidFill>
                <a:latin typeface="Arial" pitchFamily="34"/>
                <a:cs typeface="Arial" pitchFamily="34"/>
              </a:rPr>
              <a:t> (Accessed: 5 November 2025).</a:t>
            </a:r>
          </a:p>
          <a:p>
            <a:pPr marL="342900" lvl="0" indent="-342900">
              <a:buChar char="•"/>
            </a:pPr>
            <a:r>
              <a:rPr lang="en-GB" sz="1800" i="1">
                <a:solidFill>
                  <a:srgbClr val="000000"/>
                </a:solidFill>
                <a:latin typeface="Arial" pitchFamily="34"/>
                <a:cs typeface="Arial" pitchFamily="34"/>
              </a:rPr>
              <a:t>Arvanitakis, Z. and Bennett, D.A. (2020) ‘what is dementia?’, JAMA. Available at: </a:t>
            </a:r>
            <a:r>
              <a:rPr lang="en-GB" sz="1800" i="1">
                <a:solidFill>
                  <a:srgbClr val="000000"/>
                </a:solidFill>
                <a:latin typeface="Arial" pitchFamily="34"/>
                <a:cs typeface="Arial" pitchFamily="34"/>
                <a:hlinkClick r:id="rId4">
                  <a:extLst>
                    <a:ext uri="{A12FA001-AC4F-418D-AE19-62706E023703}">
                      <ahyp:hlinkClr xmlns:ahyp="http://schemas.microsoft.com/office/drawing/2018/hyperlinkcolor" val="tx"/>
                    </a:ext>
                  </a:extLst>
                </a:hlinkClick>
              </a:rPr>
              <a:t>https://jamanetwork.com/journals/jama/fullarticle/2753900</a:t>
            </a:r>
            <a:r>
              <a:rPr lang="en-GB" sz="1800" i="1">
                <a:solidFill>
                  <a:srgbClr val="000000"/>
                </a:solidFill>
                <a:latin typeface="Arial" pitchFamily="34"/>
                <a:cs typeface="Arial" pitchFamily="34"/>
              </a:rPr>
              <a:t> (Accessed: 5 November 2025).</a:t>
            </a:r>
          </a:p>
          <a:p>
            <a:pPr marL="342900" lvl="0" indent="-342900">
              <a:buChar char="•"/>
            </a:pPr>
            <a:r>
              <a:rPr lang="en-GB" sz="1800" i="1">
                <a:solidFill>
                  <a:srgbClr val="000000"/>
                </a:solidFill>
                <a:latin typeface="Arial" pitchFamily="34"/>
                <a:cs typeface="Arial" pitchFamily="34"/>
              </a:rPr>
              <a:t>Craig, S., Halloran, P.O., Mitchell, G. et al. (2024) ‘Dementia-friendly communities (DFCs) to improve quality of life for people with dementia: a realist review’, BMC Geriatrics, 24, p.776.</a:t>
            </a:r>
          </a:p>
          <a:p>
            <a:pPr marL="342900" lvl="0" indent="-342900">
              <a:buChar char="•"/>
            </a:pPr>
            <a:r>
              <a:rPr lang="en-GB" sz="1800" i="1">
                <a:solidFill>
                  <a:srgbClr val="000000"/>
                </a:solidFill>
                <a:latin typeface="Arial" pitchFamily="34"/>
                <a:cs typeface="Arial" pitchFamily="34"/>
              </a:rPr>
              <a:t>Department oh Health (2009) living Well with Dementia: A National Dementia Strategy. London: HM Government (Accessed: 5 November 2025).</a:t>
            </a:r>
          </a:p>
          <a:p>
            <a:pPr lvl="0"/>
            <a:endParaRPr lang="en-GB" sz="1400" i="1">
              <a:solidFill>
                <a:srgbClr val="000000"/>
              </a:solidFill>
              <a:latin typeface="Arial" pitchFamily="34"/>
              <a:cs typeface="Arial" pitchFamily="34"/>
            </a:endParaRPr>
          </a:p>
        </p:txBody>
      </p:sp>
    </p:spTree>
    <p:extLst>
      <p:ext uri="{BB962C8B-B14F-4D97-AF65-F5344CB8AC3E}">
        <p14:creationId xmlns:p14="http://schemas.microsoft.com/office/powerpoint/2010/main" val="1709719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2E48-A2AB-50CC-1862-03A1F56530F2}"/>
              </a:ext>
            </a:extLst>
          </p:cNvPr>
          <p:cNvSpPr txBox="1">
            <a:spLocks noGrp="1"/>
          </p:cNvSpPr>
          <p:nvPr>
            <p:ph type="title"/>
          </p:nvPr>
        </p:nvSpPr>
        <p:spPr>
          <a:xfrm>
            <a:off x="434340" y="548640"/>
            <a:ext cx="10913107" cy="605790"/>
          </a:xfrm>
        </p:spPr>
        <p:txBody>
          <a:bodyPr>
            <a:noAutofit/>
          </a:bodyPr>
          <a:lstStyle/>
          <a:p>
            <a:pPr lvl="0"/>
            <a:r>
              <a:rPr lang="en-GB" sz="2400" b="1" i="1">
                <a:latin typeface="Arial" pitchFamily="34"/>
                <a:cs typeface="Arial" pitchFamily="34"/>
              </a:rPr>
              <a:t>References (N-Z)</a:t>
            </a:r>
          </a:p>
        </p:txBody>
      </p:sp>
      <p:sp>
        <p:nvSpPr>
          <p:cNvPr id="3" name="Text Placeholder 2">
            <a:extLst>
              <a:ext uri="{FF2B5EF4-FFF2-40B4-BE49-F238E27FC236}">
                <a16:creationId xmlns:a16="http://schemas.microsoft.com/office/drawing/2014/main" id="{727539EA-EF03-4C36-D3AF-1C6C626D6D95}"/>
              </a:ext>
            </a:extLst>
          </p:cNvPr>
          <p:cNvSpPr txBox="1">
            <a:spLocks noGrp="1"/>
          </p:cNvSpPr>
          <p:nvPr>
            <p:ph type="body" idx="1"/>
          </p:nvPr>
        </p:nvSpPr>
        <p:spPr>
          <a:xfrm>
            <a:off x="0" y="1257300"/>
            <a:ext cx="11864340" cy="5600700"/>
          </a:xfrm>
        </p:spPr>
        <p:txBody>
          <a:bodyPr/>
          <a:lstStyle/>
          <a:p>
            <a:pPr marL="342900" lvl="0" indent="-342900">
              <a:buChar char="•"/>
            </a:pPr>
            <a:r>
              <a:rPr lang="en-GB" sz="1800" i="1" dirty="0">
                <a:solidFill>
                  <a:srgbClr val="000000"/>
                </a:solidFill>
                <a:latin typeface="Arial" pitchFamily="34"/>
                <a:cs typeface="Arial" pitchFamily="34"/>
              </a:rPr>
              <a:t>NHS England (2019)  The NHS Long Term Plan. Available at: </a:t>
            </a:r>
            <a:r>
              <a:rPr lang="en-GB" sz="1800" i="1" dirty="0">
                <a:solidFill>
                  <a:srgbClr val="000000"/>
                </a:solidFill>
                <a:latin typeface="Arial" pitchFamily="34"/>
                <a:cs typeface="Arial" pitchFamily="34"/>
                <a:hlinkClick r:id="rId2">
                  <a:extLst>
                    <a:ext uri="{A12FA001-AC4F-418D-AE19-62706E023703}">
                      <ahyp:hlinkClr xmlns:ahyp="http://schemas.microsoft.com/office/drawing/2018/hyperlinkcolor" val="tx"/>
                    </a:ext>
                  </a:extLst>
                </a:hlinkClick>
              </a:rPr>
              <a:t>https://www.england.nhs.uk</a:t>
            </a:r>
            <a:r>
              <a:rPr lang="en-GB" sz="1800" i="1" dirty="0">
                <a:solidFill>
                  <a:srgbClr val="000000"/>
                </a:solidFill>
                <a:latin typeface="Arial" pitchFamily="34"/>
                <a:cs typeface="Arial" pitchFamily="34"/>
              </a:rPr>
              <a:t> (Accessed: 5 November 2025).</a:t>
            </a:r>
          </a:p>
          <a:p>
            <a:pPr marL="342900" lvl="0" indent="-342900">
              <a:buChar char="•"/>
            </a:pPr>
            <a:r>
              <a:rPr lang="en-GB" sz="1800" i="1" dirty="0">
                <a:solidFill>
                  <a:srgbClr val="000000"/>
                </a:solidFill>
                <a:latin typeface="Arial" pitchFamily="34"/>
                <a:cs typeface="Arial" pitchFamily="34"/>
              </a:rPr>
              <a:t>OECD (2023) Health at a Glance 2023. Paris: OECD Publishing. (Accessed: 5 November 2025).</a:t>
            </a:r>
          </a:p>
          <a:p>
            <a:pPr marL="342900" lvl="0" indent="-342900">
              <a:buChar char="•"/>
            </a:pPr>
            <a:r>
              <a:rPr lang="en-GB" sz="1800" i="1" dirty="0">
                <a:solidFill>
                  <a:srgbClr val="000000"/>
                </a:solidFill>
                <a:latin typeface="Arial" pitchFamily="34"/>
                <a:cs typeface="Arial" pitchFamily="34"/>
              </a:rPr>
              <a:t>Pepper, A. and Harrison Dening, K. (2024) ‘Community support for families affected by dementia’, British Journal of Community Nursing, 29(5).</a:t>
            </a:r>
          </a:p>
          <a:p>
            <a:pPr marL="342900" lvl="0" indent="-342900">
              <a:buChar char="•"/>
            </a:pPr>
            <a:r>
              <a:rPr lang="en-GB" sz="1800" i="1" dirty="0">
                <a:solidFill>
                  <a:srgbClr val="000000"/>
                </a:solidFill>
                <a:latin typeface="Arial" pitchFamily="34"/>
                <a:cs typeface="Arial" pitchFamily="34"/>
              </a:rPr>
              <a:t>Prince, M., Wimo, A., </a:t>
            </a:r>
            <a:r>
              <a:rPr lang="en-GB" sz="1800" i="1" dirty="0" err="1">
                <a:solidFill>
                  <a:srgbClr val="000000"/>
                </a:solidFill>
                <a:latin typeface="Arial" pitchFamily="34"/>
                <a:cs typeface="Arial" pitchFamily="34"/>
              </a:rPr>
              <a:t>Guerchet</a:t>
            </a:r>
            <a:r>
              <a:rPr lang="en-GB" sz="1800" i="1" dirty="0">
                <a:solidFill>
                  <a:srgbClr val="000000"/>
                </a:solidFill>
                <a:latin typeface="Arial" pitchFamily="34"/>
                <a:cs typeface="Arial" pitchFamily="34"/>
              </a:rPr>
              <a:t>, M., Ali, G,C., Wu, Y.T. and Prina, M. (2016) World Alzheimer report 2015: the global impact of dementia. London: Alzheimer's Disease International.</a:t>
            </a:r>
          </a:p>
          <a:p>
            <a:pPr marL="342900" lvl="0" indent="-342900">
              <a:buChar char="•"/>
            </a:pPr>
            <a:r>
              <a:rPr lang="en-GB" sz="1800" i="1" dirty="0">
                <a:solidFill>
                  <a:srgbClr val="000000"/>
                </a:solidFill>
                <a:latin typeface="Arial" pitchFamily="34"/>
                <a:cs typeface="Arial" pitchFamily="34"/>
              </a:rPr>
              <a:t>UK Government (2014) The Care Act. London: HM Government. (Accessed 5 November 2025).</a:t>
            </a:r>
          </a:p>
          <a:p>
            <a:pPr marL="342900" lvl="0" indent="-342900">
              <a:buChar char="•"/>
            </a:pPr>
            <a:r>
              <a:rPr lang="en-GB" sz="1800" i="1" dirty="0">
                <a:solidFill>
                  <a:srgbClr val="000000"/>
                </a:solidFill>
                <a:latin typeface="Arial" pitchFamily="34"/>
                <a:cs typeface="Arial" pitchFamily="34"/>
              </a:rPr>
              <a:t>WHO (World Health Organization). (2022) Dementia. Available at: </a:t>
            </a:r>
            <a:r>
              <a:rPr lang="en-GB" sz="1800" i="1" dirty="0">
                <a:solidFill>
                  <a:srgbClr val="000000"/>
                </a:solidFill>
                <a:latin typeface="Arial" pitchFamily="34"/>
                <a:cs typeface="Arial" pitchFamily="34"/>
                <a:hlinkClick r:id="rId3">
                  <a:extLst>
                    <a:ext uri="{A12FA001-AC4F-418D-AE19-62706E023703}">
                      <ahyp:hlinkClr xmlns:ahyp="http://schemas.microsoft.com/office/drawing/2018/hyperlinkcolor" val="tx"/>
                    </a:ext>
                  </a:extLst>
                </a:hlinkClick>
              </a:rPr>
              <a:t>https://www.who.int/nes-room/fact-sheets/detail/dementia</a:t>
            </a:r>
            <a:r>
              <a:rPr lang="en-GB" sz="1800" i="1" dirty="0">
                <a:solidFill>
                  <a:srgbClr val="000000"/>
                </a:solidFill>
                <a:latin typeface="Arial" pitchFamily="34"/>
                <a:cs typeface="Arial" pitchFamily="34"/>
              </a:rPr>
              <a:t> (Accessed 5 of November 2025).</a:t>
            </a:r>
          </a:p>
          <a:p>
            <a:pPr marL="342900" lvl="0" indent="-342900">
              <a:buChar char="•"/>
            </a:pPr>
            <a:r>
              <a:rPr lang="en-GB" sz="1800" i="1" dirty="0">
                <a:solidFill>
                  <a:srgbClr val="000000"/>
                </a:solidFill>
                <a:latin typeface="Arial" pitchFamily="34"/>
                <a:cs typeface="Arial" pitchFamily="34"/>
              </a:rPr>
              <a:t>World Health Organization (WHO) (2024) Dementia Fact Sheet. Available at: </a:t>
            </a:r>
            <a:r>
              <a:rPr lang="en-GB" sz="1800" i="1" dirty="0">
                <a:solidFill>
                  <a:srgbClr val="000000"/>
                </a:solidFill>
                <a:latin typeface="Arial" pitchFamily="34"/>
                <a:cs typeface="Arial" pitchFamily="34"/>
                <a:hlinkClick r:id="rId4">
                  <a:extLst>
                    <a:ext uri="{A12FA001-AC4F-418D-AE19-62706E023703}">
                      <ahyp:hlinkClr xmlns:ahyp="http://schemas.microsoft.com/office/drawing/2018/hyperlinkcolor" val="tx"/>
                    </a:ext>
                  </a:extLst>
                </a:hlinkClick>
              </a:rPr>
              <a:t>https://www.who.int</a:t>
            </a:r>
            <a:r>
              <a:rPr lang="en-GB" sz="1800" i="1" dirty="0">
                <a:solidFill>
                  <a:srgbClr val="000000"/>
                </a:solidFill>
                <a:latin typeface="Arial" pitchFamily="34"/>
                <a:cs typeface="Arial" pitchFamily="34"/>
              </a:rPr>
              <a:t> (Accessed 5 November 2025).</a:t>
            </a:r>
          </a:p>
          <a:p>
            <a:pPr marL="342900" lvl="0" indent="-342900">
              <a:buChar char="•"/>
            </a:pPr>
            <a:r>
              <a:rPr lang="en-GB" sz="1800" i="1" dirty="0">
                <a:solidFill>
                  <a:srgbClr val="000000"/>
                </a:solidFill>
                <a:latin typeface="Arial" pitchFamily="34"/>
                <a:cs typeface="Arial" pitchFamily="34"/>
              </a:rPr>
              <a:t>Woodward, M. et al.(2018) ‘The place for dementia-friendly communities in England and its relationship with epidemiology need’, international Journal of Geriatric Psychiatry, 34(1), pp, 67-71. Available at: </a:t>
            </a:r>
            <a:r>
              <a:rPr lang="en-GB" sz="1800" i="1" dirty="0">
                <a:solidFill>
                  <a:srgbClr val="000000"/>
                </a:solidFill>
                <a:latin typeface="Arial" pitchFamily="34"/>
                <a:cs typeface="Arial" pitchFamily="34"/>
                <a:hlinkClick r:id="rId5">
                  <a:extLst>
                    <a:ext uri="{A12FA001-AC4F-418D-AE19-62706E023703}">
                      <ahyp:hlinkClr xmlns:ahyp="http://schemas.microsoft.com/office/drawing/2018/hyperlinkcolor" val="tx"/>
                    </a:ext>
                  </a:extLst>
                </a:hlinkClick>
              </a:rPr>
              <a:t>https://doi.org/10.1002/gps.4987</a:t>
            </a:r>
            <a:r>
              <a:rPr lang="en-GB" sz="1800" i="1" dirty="0">
                <a:solidFill>
                  <a:srgbClr val="000000"/>
                </a:solidFill>
                <a:latin typeface="Arial" pitchFamily="34"/>
                <a:cs typeface="Arial" pitchFamily="34"/>
              </a:rPr>
              <a:t> (Accessed 5 November 2025).</a:t>
            </a:r>
          </a:p>
          <a:p>
            <a:pPr lvl="0"/>
            <a:endParaRPr lang="en-GB" dirty="0"/>
          </a:p>
        </p:txBody>
      </p:sp>
    </p:spTree>
    <p:extLst>
      <p:ext uri="{BB962C8B-B14F-4D97-AF65-F5344CB8AC3E}">
        <p14:creationId xmlns:p14="http://schemas.microsoft.com/office/powerpoint/2010/main" val="3517462971"/>
      </p:ext>
    </p:extLst>
  </p:cSld>
  <p:clrMapOvr>
    <a:masterClrMapping/>
  </p:clrMapOvr>
</p:sld>
</file>

<file path=ppt/theme/theme1.xml><?xml version="1.0" encoding="utf-8"?>
<a:theme xmlns:a="http://schemas.openxmlformats.org/drawingml/2006/main" name="Chronicle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Presentation1%20Dementia</Template>
  <TotalTime>88</TotalTime>
  <Words>2242</Words>
  <Application>Microsoft Macintosh PowerPoint</Application>
  <PresentationFormat>Widescreen</PresentationFormat>
  <Paragraphs>132</Paragraphs>
  <Slides>16</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Bierstadt</vt:lpstr>
      <vt:lpstr>Calibri</vt:lpstr>
      <vt:lpstr>Calisto MT</vt:lpstr>
      <vt:lpstr>Univers Condensed</vt:lpstr>
      <vt:lpstr>ChronicleVTI</vt:lpstr>
      <vt:lpstr>Introduction to dementia </vt:lpstr>
      <vt:lpstr>Introduction to dementia </vt:lpstr>
      <vt:lpstr>Impact of dementia in community </vt:lpstr>
      <vt:lpstr>Why Dementia Happens</vt:lpstr>
      <vt:lpstr> Causes &amp; Risk Factors </vt:lpstr>
      <vt:lpstr>Monitoring &amp; Support</vt:lpstr>
      <vt:lpstr>Planning Dementia Support in the community:                        strategies and national approach                                                                                                                Fig 1          </vt:lpstr>
      <vt:lpstr>National Policies and international Approach to Dementia care                                                                     Fig 2 </vt:lpstr>
      <vt:lpstr>Services, Professionals &amp; Safeguarding</vt:lpstr>
      <vt:lpstr> Professionals and Dementia Support  </vt:lpstr>
      <vt:lpstr>Respect and humanity are the heart of good dementia care</vt:lpstr>
      <vt:lpstr>Evaluation, Outcomes, And Conclusion</vt:lpstr>
      <vt:lpstr> EVALUATION What The Plan Achieves And Why It Matters</vt:lpstr>
      <vt:lpstr>Conclusion &amp; Future Recommendations</vt:lpstr>
      <vt:lpstr>References (A-M)</vt:lpstr>
      <vt:lpstr>References (N-Z)</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Dementia Support in the community:                        strategies and national approach                                                                                                                Fig 1          </dc:title>
  <dc:creator>Ana Maria Dias Da Silva (2439686)</dc:creator>
  <cp:lastModifiedBy>Ria Teresa Samantha O'Shaughnessy (2437847)</cp:lastModifiedBy>
  <cp:revision>2</cp:revision>
  <dcterms:created xsi:type="dcterms:W3CDTF">2025-10-30T16:55:58Z</dcterms:created>
  <dcterms:modified xsi:type="dcterms:W3CDTF">2025-11-05T19:52:42Z</dcterms:modified>
</cp:coreProperties>
</file>