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3"/>
  </p:notesMasterIdLst>
  <p:sldIdLst>
    <p:sldId id="269" r:id="rId5"/>
    <p:sldId id="312" r:id="rId6"/>
    <p:sldId id="314" r:id="rId7"/>
    <p:sldId id="308" r:id="rId8"/>
    <p:sldId id="316" r:id="rId9"/>
    <p:sldId id="307" r:id="rId10"/>
    <p:sldId id="315" r:id="rId11"/>
    <p:sldId id="317" r:id="rId12"/>
    <p:sldId id="290" r:id="rId13"/>
    <p:sldId id="309" r:id="rId14"/>
    <p:sldId id="318" r:id="rId15"/>
    <p:sldId id="310" r:id="rId16"/>
    <p:sldId id="303" r:id="rId17"/>
    <p:sldId id="313" r:id="rId18"/>
    <p:sldId id="301" r:id="rId19"/>
    <p:sldId id="268" r:id="rId20"/>
    <p:sldId id="306" r:id="rId21"/>
    <p:sldId id="289" r:id="rId22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12"/>
            <p14:sldId id="314"/>
            <p14:sldId id="308"/>
            <p14:sldId id="316"/>
            <p14:sldId id="307"/>
            <p14:sldId id="315"/>
            <p14:sldId id="317"/>
            <p14:sldId id="290"/>
            <p14:sldId id="309"/>
            <p14:sldId id="318"/>
            <p14:sldId id="310"/>
            <p14:sldId id="303"/>
            <p14:sldId id="313"/>
            <p14:sldId id="301"/>
            <p14:sldId id="268"/>
            <p14:sldId id="306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B7DCE6-3FC9-4CD6-A0B3-769C3540167A}" v="3" dt="2020-09-22T09:54:34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22" autoAdjust="0"/>
    <p:restoredTop sz="94660"/>
  </p:normalViewPr>
  <p:slideViewPr>
    <p:cSldViewPr snapToGrid="0">
      <p:cViewPr>
        <p:scale>
          <a:sx n="61" d="100"/>
          <a:sy n="61" d="100"/>
        </p:scale>
        <p:origin x="3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E8B7DCE6-3FC9-4CD6-A0B3-769C3540167A}"/>
    <pc:docChg chg="undo custSel addSld delSld modSld sldOrd modSection">
      <pc:chgData name="James Williams" userId="c957a50b-491f-4d94-b4bc-52aca3e2340d" providerId="ADAL" clId="{E8B7DCE6-3FC9-4CD6-A0B3-769C3540167A}" dt="2020-09-22T10:01:16.309" v="66"/>
      <pc:docMkLst>
        <pc:docMk/>
      </pc:docMkLst>
      <pc:sldChg chg="ord">
        <pc:chgData name="James Williams" userId="c957a50b-491f-4d94-b4bc-52aca3e2340d" providerId="ADAL" clId="{E8B7DCE6-3FC9-4CD6-A0B3-769C3540167A}" dt="2020-09-22T10:01:16.309" v="66"/>
        <pc:sldMkLst>
          <pc:docMk/>
          <pc:sldMk cId="2744674804" sldId="268"/>
        </pc:sldMkLst>
      </pc:sldChg>
      <pc:sldChg chg="del">
        <pc:chgData name="James Williams" userId="c957a50b-491f-4d94-b4bc-52aca3e2340d" providerId="ADAL" clId="{E8B7DCE6-3FC9-4CD6-A0B3-769C3540167A}" dt="2020-09-22T09:36:31.366" v="1" actId="2696"/>
        <pc:sldMkLst>
          <pc:docMk/>
          <pc:sldMk cId="3285734299" sldId="279"/>
        </pc:sldMkLst>
      </pc:sldChg>
      <pc:sldChg chg="modSp add del mod">
        <pc:chgData name="James Williams" userId="c957a50b-491f-4d94-b4bc-52aca3e2340d" providerId="ADAL" clId="{E8B7DCE6-3FC9-4CD6-A0B3-769C3540167A}" dt="2020-09-22T09:43:11.383" v="6"/>
        <pc:sldMkLst>
          <pc:docMk/>
          <pc:sldMk cId="1871085260" sldId="281"/>
        </pc:sldMkLst>
        <pc:spChg chg="mod">
          <ac:chgData name="James Williams" userId="c957a50b-491f-4d94-b4bc-52aca3e2340d" providerId="ADAL" clId="{E8B7DCE6-3FC9-4CD6-A0B3-769C3540167A}" dt="2020-09-22T09:43:11.383" v="6"/>
          <ac:spMkLst>
            <pc:docMk/>
            <pc:sldMk cId="1871085260" sldId="281"/>
            <ac:spMk id="4" creationId="{0833C173-4216-4B13-AEB2-DD282EBE7E44}"/>
          </ac:spMkLst>
        </pc:spChg>
      </pc:sldChg>
      <pc:sldChg chg="add del">
        <pc:chgData name="James Williams" userId="c957a50b-491f-4d94-b4bc-52aca3e2340d" providerId="ADAL" clId="{E8B7DCE6-3FC9-4CD6-A0B3-769C3540167A}" dt="2020-09-22T09:43:36.449" v="7" actId="2696"/>
        <pc:sldMkLst>
          <pc:docMk/>
          <pc:sldMk cId="503530117" sldId="296"/>
        </pc:sldMkLst>
      </pc:sldChg>
      <pc:sldChg chg="add">
        <pc:chgData name="James Williams" userId="c957a50b-491f-4d94-b4bc-52aca3e2340d" providerId="ADAL" clId="{E8B7DCE6-3FC9-4CD6-A0B3-769C3540167A}" dt="2020-09-22T09:36:27.902" v="0"/>
        <pc:sldMkLst>
          <pc:docMk/>
          <pc:sldMk cId="3367023721" sldId="299"/>
        </pc:sldMkLst>
      </pc:sldChg>
      <pc:sldChg chg="modSp add mod">
        <pc:chgData name="James Williams" userId="c957a50b-491f-4d94-b4bc-52aca3e2340d" providerId="ADAL" clId="{E8B7DCE6-3FC9-4CD6-A0B3-769C3540167A}" dt="2020-09-22T09:56:00.391" v="64" actId="403"/>
        <pc:sldMkLst>
          <pc:docMk/>
          <pc:sldMk cId="755997143" sldId="300"/>
        </pc:sldMkLst>
        <pc:spChg chg="mod">
          <ac:chgData name="James Williams" userId="c957a50b-491f-4d94-b4bc-52aca3e2340d" providerId="ADAL" clId="{E8B7DCE6-3FC9-4CD6-A0B3-769C3540167A}" dt="2020-09-22T09:56:00.391" v="64" actId="403"/>
          <ac:spMkLst>
            <pc:docMk/>
            <pc:sldMk cId="755997143" sldId="300"/>
            <ac:spMk id="4" creationId="{0833C173-4216-4B13-AEB2-DD282EBE7E4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BA9F9D-E9F8-46CD-8DAF-F5F663E8F9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BB30F3E-4FEE-4EF5-B462-DA0A47D68B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Use your ‘Module document’ to save all notes and activity answers as you progress through the online LOs/topics, to answer the Assignment task.</a:t>
          </a:r>
          <a:endParaRPr lang="en-US" dirty="0"/>
        </a:p>
      </dgm:t>
    </dgm:pt>
    <dgm:pt modelId="{54F25856-4B03-447F-ADEE-810952DCC12E}" type="parTrans" cxnId="{E5B7455F-B06F-45DF-8420-D6CF75BC1965}">
      <dgm:prSet/>
      <dgm:spPr/>
      <dgm:t>
        <a:bodyPr/>
        <a:lstStyle/>
        <a:p>
          <a:endParaRPr lang="en-US"/>
        </a:p>
      </dgm:t>
    </dgm:pt>
    <dgm:pt modelId="{4FC7161D-15F3-4040-BCCD-9C4B51019C2E}" type="sibTrans" cxnId="{E5B7455F-B06F-45DF-8420-D6CF75BC19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9F3673-8C61-43EE-97A1-E0B60BC2C9EC}" type="pres">
      <dgm:prSet presAssocID="{E4BA9F9D-E9F8-46CD-8DAF-F5F663E8F958}" presName="root" presStyleCnt="0">
        <dgm:presLayoutVars>
          <dgm:dir/>
          <dgm:resizeHandles val="exact"/>
        </dgm:presLayoutVars>
      </dgm:prSet>
      <dgm:spPr/>
    </dgm:pt>
    <dgm:pt modelId="{5DF36D4E-3995-4441-B57C-3107C84D8FF5}" type="pres">
      <dgm:prSet presAssocID="{6BB30F3E-4FEE-4EF5-B462-DA0A47D68BEB}" presName="compNode" presStyleCnt="0"/>
      <dgm:spPr/>
    </dgm:pt>
    <dgm:pt modelId="{3C591971-261C-4453-A04D-E4D3852D7862}" type="pres">
      <dgm:prSet presAssocID="{6BB30F3E-4FEE-4EF5-B462-DA0A47D68BEB}" presName="bgRect" presStyleLbl="bgShp" presStyleIdx="0" presStyleCnt="1" custLinFactNeighborX="-570" custLinFactNeighborY="-66028"/>
      <dgm:spPr/>
    </dgm:pt>
    <dgm:pt modelId="{E1E83204-6D03-4F7D-9767-70824E4815C7}" type="pres">
      <dgm:prSet presAssocID="{6BB30F3E-4FEE-4EF5-B462-DA0A47D68BEB}" presName="iconRect" presStyleLbl="node1" presStyleIdx="0" presStyleCnt="1" custLinFactY="-2305" custLinFactNeighborX="8351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0B7DC8F-AC13-42C9-8B8E-15D359220443}" type="pres">
      <dgm:prSet presAssocID="{6BB30F3E-4FEE-4EF5-B462-DA0A47D68BEB}" presName="spaceRect" presStyleCnt="0"/>
      <dgm:spPr/>
    </dgm:pt>
    <dgm:pt modelId="{8886C7D1-C53C-4935-82A8-4985A9CA015B}" type="pres">
      <dgm:prSet presAssocID="{6BB30F3E-4FEE-4EF5-B462-DA0A47D68BEB}" presName="parTx" presStyleLbl="revTx" presStyleIdx="0" presStyleCnt="1" custLinFactNeighborX="0" custLinFactNeighborY="-56268">
        <dgm:presLayoutVars>
          <dgm:chMax val="0"/>
          <dgm:chPref val="0"/>
        </dgm:presLayoutVars>
      </dgm:prSet>
      <dgm:spPr/>
    </dgm:pt>
  </dgm:ptLst>
  <dgm:cxnLst>
    <dgm:cxn modelId="{E5B7455F-B06F-45DF-8420-D6CF75BC1965}" srcId="{E4BA9F9D-E9F8-46CD-8DAF-F5F663E8F958}" destId="{6BB30F3E-4FEE-4EF5-B462-DA0A47D68BEB}" srcOrd="0" destOrd="0" parTransId="{54F25856-4B03-447F-ADEE-810952DCC12E}" sibTransId="{4FC7161D-15F3-4040-BCCD-9C4B51019C2E}"/>
    <dgm:cxn modelId="{DFF64374-A230-43E5-874C-338E6C676C63}" type="presOf" srcId="{6BB30F3E-4FEE-4EF5-B462-DA0A47D68BEB}" destId="{8886C7D1-C53C-4935-82A8-4985A9CA015B}" srcOrd="0" destOrd="0" presId="urn:microsoft.com/office/officeart/2018/2/layout/IconVerticalSolidList"/>
    <dgm:cxn modelId="{B66D6CF1-EF3F-452A-A22B-C9B9BE087CB2}" type="presOf" srcId="{E4BA9F9D-E9F8-46CD-8DAF-F5F663E8F958}" destId="{479F3673-8C61-43EE-97A1-E0B60BC2C9EC}" srcOrd="0" destOrd="0" presId="urn:microsoft.com/office/officeart/2018/2/layout/IconVerticalSolidList"/>
    <dgm:cxn modelId="{867E2D53-50AA-4E46-BFC5-41F6F935828D}" type="presParOf" srcId="{479F3673-8C61-43EE-97A1-E0B60BC2C9EC}" destId="{5DF36D4E-3995-4441-B57C-3107C84D8FF5}" srcOrd="0" destOrd="0" presId="urn:microsoft.com/office/officeart/2018/2/layout/IconVerticalSolidList"/>
    <dgm:cxn modelId="{6BA87216-7013-4DF7-8D2F-05CBAB1DFFB1}" type="presParOf" srcId="{5DF36D4E-3995-4441-B57C-3107C84D8FF5}" destId="{3C591971-261C-4453-A04D-E4D3852D7862}" srcOrd="0" destOrd="0" presId="urn:microsoft.com/office/officeart/2018/2/layout/IconVerticalSolidList"/>
    <dgm:cxn modelId="{B7B6A0E4-796D-4603-8D85-1E498E386526}" type="presParOf" srcId="{5DF36D4E-3995-4441-B57C-3107C84D8FF5}" destId="{E1E83204-6D03-4F7D-9767-70824E4815C7}" srcOrd="1" destOrd="0" presId="urn:microsoft.com/office/officeart/2018/2/layout/IconVerticalSolidList"/>
    <dgm:cxn modelId="{7F07B7F1-F232-496F-865C-0CED574E06CE}" type="presParOf" srcId="{5DF36D4E-3995-4441-B57C-3107C84D8FF5}" destId="{F0B7DC8F-AC13-42C9-8B8E-15D359220443}" srcOrd="2" destOrd="0" presId="urn:microsoft.com/office/officeart/2018/2/layout/IconVerticalSolidList"/>
    <dgm:cxn modelId="{609744EE-0112-4ECB-AF27-43225C4D66E6}" type="presParOf" srcId="{5DF36D4E-3995-4441-B57C-3107C84D8FF5}" destId="{8886C7D1-C53C-4935-82A8-4985A9CA01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91971-261C-4453-A04D-E4D3852D7862}">
      <dsp:nvSpPr>
        <dsp:cNvPr id="0" name=""/>
        <dsp:cNvSpPr/>
      </dsp:nvSpPr>
      <dsp:spPr>
        <a:xfrm>
          <a:off x="0" y="661037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83204-6D03-4F7D-9767-70824E4815C7}">
      <dsp:nvSpPr>
        <dsp:cNvPr id="0" name=""/>
        <dsp:cNvSpPr/>
      </dsp:nvSpPr>
      <dsp:spPr>
        <a:xfrm>
          <a:off x="454841" y="1082163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6C7D1-C53C-4935-82A8-4985A9CA015B}">
      <dsp:nvSpPr>
        <dsp:cNvPr id="0" name=""/>
        <dsp:cNvSpPr/>
      </dsp:nvSpPr>
      <dsp:spPr>
        <a:xfrm>
          <a:off x="1507738" y="788445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Use your ‘Module document’ to save all notes and activity answers as you progress through the online LOs/topics, to answer the Assignment task.</a:t>
          </a:r>
          <a:endParaRPr lang="en-US" sz="2200" kern="1200" dirty="0"/>
        </a:p>
      </dsp:txBody>
      <dsp:txXfrm>
        <a:off x="1507738" y="788445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803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079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ug.com/post/golang-docker-and-new-tech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4services@me.com" TargetMode="External"/><Relationship Id="rId2" Type="http://schemas.openxmlformats.org/officeDocument/2006/relationships/hyperlink" Target="mailto:info@brdsports.co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whilehewasnapping.com/2016/01/how-to-make-a-snack-stadium-for-the-big-game/" TargetMode="External"/><Relationship Id="rId7" Type="http://schemas.openxmlformats.org/officeDocument/2006/relationships/hyperlink" Target="https://en.wikipedia.org/wiki/Yin_and_yan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clamorworld.com/hyderabads-high-on-tea-with-international-tea-day-today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5.jpg"/><Relationship Id="rId9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Yin_and_yang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s://chewymoon.com/blog/healthy-snacks-childrens-sleepover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800" b="1"/>
              <a:t>L5: Changemakers: Creativity &amp; Value Creation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/>
              <a:t>Support Tutorial 2.</a:t>
            </a:r>
          </a:p>
        </p:txBody>
      </p:sp>
      <p:sp>
        <p:nvSpPr>
          <p:cNvPr id="90" name="Rectangle 8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1" name="Rectangle 8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84" r="16274" b="1"/>
          <a:stretch/>
        </p:blipFill>
        <p:spPr>
          <a:xfrm>
            <a:off x="4868487" y="10"/>
            <a:ext cx="7323513" cy="685799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340B752-BAEA-46A1-BFCA-42DBE5032596}"/>
              </a:ext>
            </a:extLst>
          </p:cNvPr>
          <p:cNvSpPr txBox="1">
            <a:spLocks/>
          </p:cNvSpPr>
          <p:nvPr/>
        </p:nvSpPr>
        <p:spPr>
          <a:xfrm>
            <a:off x="1599934" y="920753"/>
            <a:ext cx="4921447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L5 </a:t>
            </a:r>
            <a:r>
              <a:rPr lang="en-GB" sz="2000" b="1" dirty="0"/>
              <a:t>Online</a:t>
            </a:r>
            <a:r>
              <a:rPr lang="en-GB" sz="2000" dirty="0"/>
              <a:t> Learning module.</a:t>
            </a:r>
            <a:r>
              <a:rPr lang="en-US" sz="2000" dirty="0"/>
              <a:t> Enhancing Creativity &amp; Innovation in the 21</a:t>
            </a:r>
            <a:r>
              <a:rPr lang="en-US" sz="2000" baseline="30000" dirty="0"/>
              <a:t>st</a:t>
            </a:r>
            <a:r>
              <a:rPr lang="en-US" sz="2000" dirty="0"/>
              <a:t> Century.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b="1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echug.com/post/golang-docker-and-new-tec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DB9AB-4F48-4C91-8A9A-E26D0F428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/>
              <a:t>Reminders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AF526-9707-41BF-B98B-B176E92B00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5037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Industry projects: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err="1"/>
              <a:t>BrdSports</a:t>
            </a:r>
            <a:r>
              <a:rPr lang="en-GB" dirty="0"/>
              <a:t> </a:t>
            </a:r>
            <a:r>
              <a:rPr lang="en-GB" dirty="0" err="1"/>
              <a:t>Lrd</a:t>
            </a:r>
            <a:r>
              <a:rPr lang="en-GB" dirty="0"/>
              <a:t>.: A Downhill boarding/carting sports company looking for someone interested in developing an Augmented Reality (AR) downhill boarding/carting solution. If you are really interested, please contact Ben Room on </a:t>
            </a:r>
            <a:r>
              <a:rPr lang="en-GB" dirty="0">
                <a:hlinkClick r:id="rId2"/>
              </a:rPr>
              <a:t>info@brdsports.co.uk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DIMAX GYMNASTICS: The club is a not for profit organisation and it has a number of children with different disabilities amongst it’s members. They need a modern website to heighten &amp; improve the profile of the club. Based in Cross Hands. If really interested, please contact Michelle Bury on </a:t>
            </a:r>
            <a:r>
              <a:rPr lang="en-GB" dirty="0">
                <a:hlinkClick r:id="rId3"/>
              </a:rPr>
              <a:t>m4services@me.com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Tip: Start in this module, continue to develop idea in Res. Methods module in Semester 2 and design/development over Summer and in L6 Independent Project or Emerging Trends module.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698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atin typeface="+mj-lt"/>
                <a:ea typeface="+mj-ea"/>
                <a:cs typeface="+mj-cs"/>
              </a:rPr>
              <a:t>Last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-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Unit 1: Ideas and Values</a:t>
            </a:r>
          </a:p>
          <a:p>
            <a:pPr marL="1028700" indent="-514350">
              <a:buFont typeface="+mj-lt"/>
              <a:buAutoNum type="arabicPeriod"/>
            </a:pPr>
            <a:r>
              <a:rPr lang="en-US" sz="3200" b="1" dirty="0"/>
              <a:t>Topic 3 </a:t>
            </a:r>
            <a:r>
              <a:rPr lang="en-US" sz="3200" dirty="0"/>
              <a:t>- Addressing Sustainability</a:t>
            </a:r>
          </a:p>
          <a:p>
            <a:pPr marL="1028700" indent="-514350">
              <a:buFont typeface="+mj-lt"/>
              <a:buAutoNum type="arabicPeriod"/>
            </a:pPr>
            <a:r>
              <a:rPr lang="en-US" sz="3200" b="1" dirty="0"/>
              <a:t>Topic 4 </a:t>
            </a:r>
            <a:r>
              <a:rPr lang="en-US" sz="3200" dirty="0"/>
              <a:t>- Making Statements.</a:t>
            </a:r>
          </a:p>
          <a:p>
            <a:pPr marL="1028700" indent="-514350">
              <a:buFont typeface="+mj-lt"/>
              <a:buAutoNum type="arabicPeriod"/>
            </a:pPr>
            <a:r>
              <a:rPr lang="en-US" sz="3200" b="1" dirty="0"/>
              <a:t>Task 1 - </a:t>
            </a:r>
            <a:r>
              <a:rPr lang="en-US" sz="3200" dirty="0"/>
              <a:t>Assignment 1.</a:t>
            </a:r>
          </a:p>
        </p:txBody>
      </p:sp>
    </p:spTree>
    <p:extLst>
      <p:ext uri="{BB962C8B-B14F-4D97-AF65-F5344CB8AC3E}">
        <p14:creationId xmlns:p14="http://schemas.microsoft.com/office/powerpoint/2010/main" val="4289173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fferent types of food on a table&#10;&#10;Description automatically generated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778" r="13974" b="2"/>
          <a:stretch/>
        </p:blipFill>
        <p:spPr>
          <a:xfrm>
            <a:off x="3793813" y="744344"/>
            <a:ext cx="4627646" cy="4627648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8" name="Picture 7" descr="A cup of coffee on a table&#10;&#10;Description automatically generated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207" r="8275" b="-5"/>
          <a:stretch/>
        </p:blipFill>
        <p:spPr>
          <a:xfrm>
            <a:off x="1319706" y="1757695"/>
            <a:ext cx="2590737" cy="2926956"/>
          </a:xfrm>
          <a:custGeom>
            <a:avLst/>
            <a:gdLst/>
            <a:ahLst/>
            <a:cxnLst/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11923" b="-5"/>
          <a:stretch/>
        </p:blipFill>
        <p:spPr>
          <a:xfrm>
            <a:off x="8297994" y="1757695"/>
            <a:ext cx="2577829" cy="2926956"/>
          </a:xfrm>
          <a:custGeom>
            <a:avLst/>
            <a:gdLst/>
            <a:ahLst/>
            <a:cxnLst/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7533155" y="6870700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hilehewasnapping.com/2016/01/how-to-make-a-snack-stadium-for-the-big-ga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F0019-0B59-4D4F-A163-9535918816F7}"/>
              </a:ext>
            </a:extLst>
          </p:cNvPr>
          <p:cNvSpPr txBox="1"/>
          <p:nvPr/>
        </p:nvSpPr>
        <p:spPr>
          <a:xfrm>
            <a:off x="10005183" y="687070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clamorworld.com/hyderabads-high-on-tea-with-international-tea-day-toda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5213413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845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E4C9C7-42E2-4684-819D-185BA2147A68}"/>
              </a:ext>
            </a:extLst>
          </p:cNvPr>
          <p:cNvSpPr txBox="1"/>
          <p:nvPr/>
        </p:nvSpPr>
        <p:spPr>
          <a:xfrm>
            <a:off x="741096" y="1935244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effectLst/>
              </a:rPr>
              <a:t>COMPLETION OF ACTIVITIES </a:t>
            </a:r>
            <a:r>
              <a:rPr lang="en-US" sz="2800" dirty="0">
                <a:solidFill>
                  <a:srgbClr val="FFFFFF"/>
                </a:solidFill>
                <a:effectLst/>
              </a:rPr>
              <a:t>will </a:t>
            </a:r>
            <a:r>
              <a:rPr lang="en-US" sz="2800" b="1" dirty="0">
                <a:solidFill>
                  <a:srgbClr val="FFFFFF"/>
                </a:solidFill>
                <a:effectLst/>
              </a:rPr>
              <a:t>EARN YOU MARKS AND BADGES </a:t>
            </a:r>
            <a:r>
              <a:rPr lang="en-US" sz="2800" dirty="0">
                <a:solidFill>
                  <a:srgbClr val="FFFFFF"/>
                </a:solidFill>
                <a:effectLst/>
              </a:rPr>
              <a:t>towards the participation assessment element of the module.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A6D92D-05B4-48CF-8448-7726AD3C0E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773"/>
          <a:stretch/>
        </p:blipFill>
        <p:spPr>
          <a:xfrm>
            <a:off x="6220207" y="3229103"/>
            <a:ext cx="5170711" cy="84007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scene3d>
            <a:camera prst="perspectiveAbove"/>
            <a:lightRig rig="soft" dir="t">
              <a:rot lat="0" lon="0" rev="0"/>
            </a:lightRig>
          </a:scene3d>
          <a:sp3d contourW="44450" prstMaterial="matte">
            <a:bevelT w="63500" h="63500" prst="coolSlant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676" y="348393"/>
            <a:ext cx="842718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Progressing</a:t>
            </a:r>
            <a:r>
              <a:rPr lang="en-US" sz="3700" b="1" u="sng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through the Module</a:t>
            </a:r>
            <a:endParaRPr lang="en-US" sz="37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78664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-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dirty="0"/>
              <a:t>Unit 2: Creative Solutions </a:t>
            </a:r>
          </a:p>
          <a:p>
            <a:pPr marL="285750" indent="-514350">
              <a:buFont typeface="+mj-lt"/>
              <a:buAutoNum type="arabicPeriod"/>
            </a:pPr>
            <a:r>
              <a:rPr lang="en-GB" sz="3200" b="1" dirty="0"/>
              <a:t>Topic 1 </a:t>
            </a:r>
            <a:r>
              <a:rPr lang="en-GB" sz="3200" dirty="0"/>
              <a:t>- Changemaking - The Act of Creating Value</a:t>
            </a:r>
          </a:p>
          <a:p>
            <a:pPr marL="285750" indent="-514350">
              <a:buFont typeface="+mj-lt"/>
              <a:buAutoNum type="arabicPeriod"/>
            </a:pPr>
            <a:r>
              <a:rPr lang="en-GB" sz="3200" b="1" dirty="0"/>
              <a:t>Topic 2 </a:t>
            </a:r>
            <a:r>
              <a:rPr lang="en-GB" sz="3200" dirty="0"/>
              <a:t>– Storytelling</a:t>
            </a:r>
            <a:endParaRPr lang="en-US" sz="3200" dirty="0"/>
          </a:p>
          <a:p>
            <a:pPr marL="285750" indent="-514350">
              <a:buFont typeface="+mj-lt"/>
              <a:buAutoNum type="arabicPeriod"/>
            </a:pPr>
            <a:r>
              <a:rPr lang="en-US" sz="3200" b="1" dirty="0"/>
              <a:t>Look at Task 2 - </a:t>
            </a:r>
            <a:r>
              <a:rPr lang="en-US" sz="3200" dirty="0"/>
              <a:t>Assignment 1.</a:t>
            </a:r>
          </a:p>
        </p:txBody>
      </p:sp>
    </p:spTree>
    <p:extLst>
      <p:ext uri="{BB962C8B-B14F-4D97-AF65-F5344CB8AC3E}">
        <p14:creationId xmlns:p14="http://schemas.microsoft.com/office/powerpoint/2010/main" val="897329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ands holding cup of hot drink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8" r="30443" b="2"/>
          <a:stretch/>
        </p:blipFill>
        <p:spPr>
          <a:xfrm>
            <a:off x="-6507" y="1183339"/>
            <a:ext cx="4046132" cy="5707537"/>
          </a:xfrm>
          <a:prstGeom prst="rect">
            <a:avLst/>
          </a:prstGeom>
        </p:spPr>
      </p:pic>
      <p:pic>
        <p:nvPicPr>
          <p:cNvPr id="5" name="Content Placeholder 4" descr="A bowl of fruit sitting on a table&#10;&#10;Description automatically generated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469" r="26471" b="1"/>
          <a:stretch/>
        </p:blipFill>
        <p:spPr>
          <a:xfrm>
            <a:off x="4094960" y="10"/>
            <a:ext cx="4029005" cy="5707527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3" r="29544" b="1"/>
          <a:stretch/>
        </p:blipFill>
        <p:spPr>
          <a:xfrm>
            <a:off x="8179347" y="1183339"/>
            <a:ext cx="4012654" cy="5707537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5816923" y="5507482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hewymoon.com/blog/healthy-snacks-childrens-sleepov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9" y="669082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159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62425" y="2515313"/>
            <a:ext cx="5022437" cy="25043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You will not be able to leave it until the end.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7404575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Assignment 1: Task 2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379730"/>
            <a:ext cx="10452978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2 – Image based Video presentation (15 marks):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Create a (2-3min) Image-based Video presentation that makes reference to some of the concepts &amp; some of your answers to activities in Unit 2 and how you came up with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project idea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Note: See Assignment for full task description.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957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139090" cy="1454051"/>
          </a:xfrm>
        </p:spPr>
        <p:txBody>
          <a:bodyPr>
            <a:noAutofit/>
          </a:bodyPr>
          <a:lstStyle/>
          <a:p>
            <a:r>
              <a:rPr lang="en-GB" sz="5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Tips for this week: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685" y="1508640"/>
            <a:ext cx="10104040" cy="4782745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Save key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concept notes &amp; images and your answers to activities in Topic 1 &amp; 2 of Unit 2 in your Module Learning document.</a:t>
            </a:r>
          </a:p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Make notes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about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project idea.</a:t>
            </a:r>
          </a:p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 new slide deck using presentation software of your choice e.g. PowerPoint. </a:t>
            </a:r>
          </a:p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 Topic 1 &amp; 2 concept notes, images and activity answers to the slide deck.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159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BB38A1E2-3BDC-4484-999A-5C61E8E1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9492"/>
            <a:ext cx="9367203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Next: Moodle and the following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2177978" y="2023481"/>
            <a:ext cx="8716668" cy="3814964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/>
              <a:t>Unit 2: Creative Solutions</a:t>
            </a:r>
            <a:endParaRPr lang="en-US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19138" indent="-547688">
              <a:buFont typeface="+mj-lt"/>
              <a:buAutoNum type="arabicPeriod"/>
            </a:pPr>
            <a:r>
              <a:rPr lang="en-GB" sz="3600" b="1" dirty="0"/>
              <a:t>Topic 1 </a:t>
            </a:r>
            <a:r>
              <a:rPr lang="en-GB" sz="3600" dirty="0"/>
              <a:t>- Changemaking - The Act of Creating Value </a:t>
            </a:r>
            <a:r>
              <a:rPr lang="en-US" sz="3600" dirty="0"/>
              <a:t>(a.2hrs).</a:t>
            </a:r>
          </a:p>
          <a:p>
            <a:pPr marL="719138" indent="-547688">
              <a:buFont typeface="+mj-lt"/>
              <a:buAutoNum type="arabicPeriod"/>
            </a:pPr>
            <a:r>
              <a:rPr lang="en-GB" sz="3600" b="1" dirty="0"/>
              <a:t>Topic 2 </a:t>
            </a:r>
            <a:r>
              <a:rPr lang="en-GB" sz="3600" dirty="0"/>
              <a:t>– Storytelling</a:t>
            </a:r>
            <a:r>
              <a:rPr lang="en-US" sz="3600" dirty="0"/>
              <a:t> (a.2hrs+1).</a:t>
            </a:r>
          </a:p>
          <a:p>
            <a:pPr marL="1200150" lvl="1" indent="-561975">
              <a:buFont typeface="Arial" panose="020B0604020202020204" pitchFamily="34" charset="0"/>
              <a:buChar char="•"/>
            </a:pPr>
            <a:r>
              <a:rPr lang="en-US" sz="3400" b="1" dirty="0"/>
              <a:t>+ Start Task 2 of Assignment 1.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4051D-2979-4332-8AC9-139DCCD45428}"/>
              </a:ext>
            </a:extLst>
          </p:cNvPr>
          <p:cNvSpPr txBox="1"/>
          <p:nvPr/>
        </p:nvSpPr>
        <p:spPr>
          <a:xfrm>
            <a:off x="330201" y="5382619"/>
            <a:ext cx="54297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654192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1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43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0B3B46BE-8FDE-4B84-A3B7-BDFC1BDA9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E982C-D7DD-42A6-9A54-81917DA02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0137" y="1397184"/>
            <a:ext cx="5928605" cy="44133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</a:rPr>
              <a:t>Tip: make progress on your personal project throughout the module. E.g.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October: Ideation &amp; Start Design work.</a:t>
            </a:r>
            <a:b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</a:b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</a:rPr>
              <a:t>Create</a:t>
            </a: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</a:rPr>
              <a:t>and refine your idea.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November: Design &amp; Start Dev.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December: Development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January </a:t>
            </a:r>
            <a:r>
              <a:rPr lang="en-GB" sz="2400" b="1" dirty="0" err="1">
                <a:solidFill>
                  <a:schemeClr val="tx2"/>
                </a:solidFill>
                <a:latin typeface="Calibri" panose="020F0502020204030204" pitchFamily="34" charset="0"/>
              </a:rPr>
              <a:t>wk</a:t>
            </a: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</a:rPr>
              <a:t> 1: Create Project Video presentation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</a:rPr>
              <a:t>and submit.</a:t>
            </a:r>
          </a:p>
        </p:txBody>
      </p:sp>
      <p:grpSp>
        <p:nvGrpSpPr>
          <p:cNvPr id="53" name="Group 45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54" name="Freeform: Shape 46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47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48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E7F2C3-1653-4740-8F69-6ED8FF30857A}"/>
              </a:ext>
            </a:extLst>
          </p:cNvPr>
          <p:cNvSpPr txBox="1"/>
          <p:nvPr/>
        </p:nvSpPr>
        <p:spPr>
          <a:xfrm>
            <a:off x="645174" y="417288"/>
            <a:ext cx="842416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/>
              <a:t>Example Timeline for Personal Project:</a:t>
            </a:r>
          </a:p>
        </p:txBody>
      </p:sp>
    </p:spTree>
    <p:extLst>
      <p:ext uri="{BB962C8B-B14F-4D97-AF65-F5344CB8AC3E}">
        <p14:creationId xmlns:p14="http://schemas.microsoft.com/office/powerpoint/2010/main" val="3749101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Reminder: Project Innovation tip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83348"/>
            <a:ext cx="10783277" cy="4762744"/>
          </a:xfrm>
        </p:spPr>
        <p:txBody>
          <a:bodyPr>
            <a:normAutofit fontScale="55000" lnSpcReduction="20000"/>
          </a:bodyPr>
          <a:lstStyle/>
          <a:p>
            <a:r>
              <a:rPr lang="en-GB" sz="4500" b="0" i="0" dirty="0">
                <a:effectLst/>
              </a:rPr>
              <a:t>Make sure your project helps you to develop new up-to-date skills, in ways other modules are not. You could use new up-to-date or emerging technologies to create it. OR use existing technology in a contemporary way (see below*). This will help you to meet the 'innovation' requirement of the project.</a:t>
            </a:r>
          </a:p>
          <a:p>
            <a:r>
              <a:rPr lang="en-GB" sz="4500" dirty="0"/>
              <a:t>*Due to the time limitation, even if you decided to learn a new language / software / tool using some online tutorials e.g. for AR/VR testing, Mobile App dev, Game des./dev. or Cloud tools (e.g. testing new Cloud based AI tools), or if you'd always wanted to learn python and wanted to use it for AI, </a:t>
            </a:r>
            <a:r>
              <a:rPr lang="en-GB" sz="4500" dirty="0" err="1"/>
              <a:t>CyberSec</a:t>
            </a:r>
            <a:r>
              <a:rPr lang="en-GB" sz="4500" dirty="0"/>
              <a:t> or Game des/dev etc., you could do this for your project and document what you have learned and why** you have done it. </a:t>
            </a:r>
          </a:p>
          <a:p>
            <a:r>
              <a:rPr lang="en-GB" sz="4500" dirty="0"/>
              <a:t>**Why? You will need to state a purpose e.g. to serve the community in some way, to help a group of people, for an Organisation, to solve a problem, to offer a product or service that would add value and benefit society in some way. </a:t>
            </a:r>
          </a:p>
          <a:p>
            <a:pPr marL="0" indent="0">
              <a:buNone/>
            </a:pPr>
            <a:r>
              <a:rPr lang="en-GB" sz="1400" dirty="0"/>
              <a:t>Tutor Note: </a:t>
            </a:r>
          </a:p>
          <a:p>
            <a:r>
              <a:rPr lang="en-GB" sz="1400" dirty="0"/>
              <a:t>The central </a:t>
            </a:r>
            <a:r>
              <a:rPr lang="en-GB" sz="1400" dirty="0" err="1"/>
              <a:t>esign</a:t>
            </a:r>
            <a:r>
              <a:rPr lang="en-GB" sz="1400" dirty="0"/>
              <a:t> team have informed me a project verification document is not required. There was originally discussion about this.  Instead any queries about the project </a:t>
            </a:r>
            <a:r>
              <a:rPr lang="en-GB" sz="1400" dirty="0" err="1"/>
              <a:t>aan</a:t>
            </a:r>
            <a:r>
              <a:rPr lang="en-GB" sz="1400" dirty="0"/>
              <a:t> to be asked during the weekly tutorial sessions where all students can benefit from the answers. = Consistent Tutor support method across the University.</a:t>
            </a:r>
          </a:p>
        </p:txBody>
      </p:sp>
    </p:spTree>
    <p:extLst>
      <p:ext uri="{BB962C8B-B14F-4D97-AF65-F5344CB8AC3E}">
        <p14:creationId xmlns:p14="http://schemas.microsoft.com/office/powerpoint/2010/main" val="3303396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Note: For more information about the module please read the ‘</a:t>
            </a:r>
            <a:r>
              <a:rPr lang="en-US" sz="2000" b="1" dirty="0">
                <a:solidFill>
                  <a:srgbClr val="FFFFFF"/>
                </a:solidFill>
              </a:rPr>
              <a:t>Module introduction</a:t>
            </a:r>
            <a:r>
              <a:rPr lang="en-US" sz="2000" dirty="0">
                <a:solidFill>
                  <a:srgbClr val="FFFFFF"/>
                </a:solidFill>
              </a:rPr>
              <a:t>’ document in the ‘Welcome and Information’ section on Moodle.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80" b="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Support.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other.)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962</Words>
  <Application>Microsoft Office PowerPoint</Application>
  <PresentationFormat>Widescreen</PresentationFormat>
  <Paragraphs>64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Reminders</vt:lpstr>
      <vt:lpstr>Industry projects:</vt:lpstr>
      <vt:lpstr>PowerPoint Presentation</vt:lpstr>
      <vt:lpstr>PowerPoint Presentation</vt:lpstr>
      <vt:lpstr>Progressing through the Module</vt:lpstr>
      <vt:lpstr>PowerPoint Presentation</vt:lpstr>
      <vt:lpstr>PowerPoint Presentation</vt:lpstr>
      <vt:lpstr>The Key to Success</vt:lpstr>
      <vt:lpstr>Assignment 1: Task 2 </vt:lpstr>
      <vt:lpstr>Tips for this week: </vt:lpstr>
      <vt:lpstr>Next: Moodle and the following</vt:lpstr>
      <vt:lpstr>PowerPoint Presentation</vt:lpstr>
      <vt:lpstr>Reminder: Project Innovation tip</vt:lpstr>
      <vt:lpstr>Register.</vt:lpstr>
      <vt:lpstr> Questions.</vt:lpstr>
      <vt:lpstr>Student Social Support. (Chat &amp; Support each other.)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1</cp:revision>
  <dcterms:created xsi:type="dcterms:W3CDTF">2020-10-11T17:59:33Z</dcterms:created>
  <dcterms:modified xsi:type="dcterms:W3CDTF">2020-10-11T18:01:00Z</dcterms:modified>
</cp:coreProperties>
</file>