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5FD78C-2FCA-1E87-9BEE-B6FB799B7E93}" v="881" dt="2026-07-10T14:13:30.759"/>
    <p1510:client id="{A4D432E9-503B-5D65-49B0-C303E43F0BA1}" v="6" dt="2026-07-11T01:18:23.483"/>
    <p1510:client id="{FF12AF88-E2B1-3AF8-E1E7-772270746843}" v="1149" dt="2026-07-09T23:51:32.7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11/07/2026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11/07/2026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D884E5-22AA-7E50-132D-9E870F42DCAC}"/>
              </a:ext>
            </a:extLst>
          </p:cNvPr>
          <p:cNvSpPr txBox="1"/>
          <p:nvPr/>
        </p:nvSpPr>
        <p:spPr>
          <a:xfrm>
            <a:off x="1499775" y="808916"/>
            <a:ext cx="8875690" cy="61247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b="1"/>
              <a:t>Student Name</a:t>
            </a:r>
            <a:r>
              <a:rPr lang="en-GB" sz="2800"/>
              <a:t>: </a:t>
            </a:r>
            <a:r>
              <a:rPr lang="en-GB" sz="2800" b="1"/>
              <a:t>Reace Reid</a:t>
            </a:r>
            <a:endParaRPr lang="en-US" sz="2800" b="1"/>
          </a:p>
          <a:p>
            <a:pPr algn="ctr"/>
            <a:endParaRPr lang="en-GB" sz="2800" dirty="0"/>
          </a:p>
          <a:p>
            <a:pPr algn="ctr"/>
            <a:r>
              <a:rPr lang="en-GB" sz="2800" b="1"/>
              <a:t>Student Number</a:t>
            </a:r>
            <a:r>
              <a:rPr lang="en-GB" sz="2800"/>
              <a:t>: </a:t>
            </a:r>
            <a:r>
              <a:rPr lang="en-GB" sz="2800" b="1"/>
              <a:t>2525320</a:t>
            </a:r>
            <a:endParaRPr lang="en-GB" sz="2800" b="1" dirty="0"/>
          </a:p>
          <a:p>
            <a:pPr algn="ctr"/>
            <a:endParaRPr lang="en-GB" sz="2800" dirty="0"/>
          </a:p>
          <a:p>
            <a:pPr algn="ctr"/>
            <a:r>
              <a:rPr lang="en-GB" sz="2800" b="1"/>
              <a:t>Lecturer</a:t>
            </a:r>
            <a:r>
              <a:rPr lang="en-GB" sz="2800"/>
              <a:t>: </a:t>
            </a:r>
            <a:r>
              <a:rPr lang="en-GB" sz="2800" b="1"/>
              <a:t>Fa Wang</a:t>
            </a:r>
            <a:endParaRPr lang="en-GB" sz="2800" b="1" dirty="0"/>
          </a:p>
          <a:p>
            <a:pPr algn="ctr"/>
            <a:endParaRPr lang="en-GB" sz="2800" dirty="0"/>
          </a:p>
          <a:p>
            <a:pPr algn="ctr"/>
            <a:r>
              <a:rPr lang="en-GB" sz="2800" b="1"/>
              <a:t>Module Code</a:t>
            </a:r>
            <a:r>
              <a:rPr lang="en-GB" sz="2800"/>
              <a:t>: </a:t>
            </a:r>
            <a:r>
              <a:rPr lang="en-GB" sz="2800" b="1"/>
              <a:t>LCLM4003</a:t>
            </a:r>
            <a:endParaRPr lang="en-GB" sz="2800" b="1" dirty="0"/>
          </a:p>
          <a:p>
            <a:pPr algn="ctr"/>
            <a:endParaRPr lang="en-GB" sz="2800" dirty="0"/>
          </a:p>
          <a:p>
            <a:pPr algn="ctr"/>
            <a:r>
              <a:rPr lang="en-GB" sz="2800" b="1" dirty="0"/>
              <a:t>Module Name</a:t>
            </a:r>
            <a:r>
              <a:rPr lang="en-GB" sz="2800" dirty="0"/>
              <a:t>: </a:t>
            </a:r>
            <a:r>
              <a:rPr lang="en-GB" sz="2800" b="1" dirty="0"/>
              <a:t>Effective Teamworking and Communica</a:t>
            </a:r>
            <a:r>
              <a:rPr lang="en-GB" sz="2800" b="1"/>
              <a:t>tion</a:t>
            </a:r>
            <a:endParaRPr lang="en-GB" sz="2800" b="1" dirty="0"/>
          </a:p>
          <a:p>
            <a:pPr algn="ctr"/>
            <a:endParaRPr lang="en-GB" sz="2800" dirty="0"/>
          </a:p>
          <a:p>
            <a:pPr algn="ctr"/>
            <a:r>
              <a:rPr lang="en-GB" sz="2800" b="1"/>
              <a:t>Flight Food LTD</a:t>
            </a:r>
            <a:endParaRPr lang="en-GB" sz="2800" b="1" dirty="0"/>
          </a:p>
          <a:p>
            <a:pPr algn="ctr"/>
            <a:endParaRPr lang="en-GB" sz="2800" dirty="0"/>
          </a:p>
          <a:p>
            <a:pPr algn="ctr"/>
            <a:endParaRPr lang="en-GB" sz="2800"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55B49C1-3157-F088-91E3-1FDC3F0E4B11}"/>
              </a:ext>
            </a:extLst>
          </p:cNvPr>
          <p:cNvSpPr txBox="1"/>
          <p:nvPr/>
        </p:nvSpPr>
        <p:spPr>
          <a:xfrm>
            <a:off x="472225" y="560924"/>
            <a:ext cx="11204619" cy="58477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GB" sz="2800" b="1" u="sng" dirty="0">
              <a:solidFill>
                <a:schemeClr val="tx1">
                  <a:lumMod val="85000"/>
                  <a:lumOff val="15000"/>
                </a:schemeClr>
              </a:solidFill>
            </a:endParaRPr>
          </a:p>
          <a:p>
            <a:r>
              <a:rPr lang="en-GB" sz="4400" b="1" dirty="0">
                <a:solidFill>
                  <a:schemeClr val="tx1">
                    <a:lumMod val="85000"/>
                    <a:lumOff val="15000"/>
                  </a:schemeClr>
                </a:solidFill>
              </a:rPr>
              <a:t>    </a:t>
            </a:r>
            <a:r>
              <a:rPr lang="en-GB" sz="4400" b="1" u="sng">
                <a:solidFill>
                  <a:schemeClr val="tx1">
                    <a:lumMod val="85000"/>
                    <a:lumOff val="15000"/>
                  </a:schemeClr>
                </a:solidFill>
              </a:rPr>
              <a:t>Content</a:t>
            </a:r>
          </a:p>
          <a:p>
            <a:pPr>
              <a:lnSpc>
                <a:spcPct val="150000"/>
              </a:lnSpc>
            </a:pPr>
            <a:endParaRPr lang="en-GB" sz="2800" u="sng" dirty="0"/>
          </a:p>
          <a:p>
            <a:r>
              <a:rPr lang="en-GB" sz="2800" b="1"/>
              <a:t>      Content..........................................................................   1</a:t>
            </a:r>
          </a:p>
          <a:p>
            <a:pPr lvl="1"/>
            <a:r>
              <a:rPr lang="en-GB" sz="2800" b="1"/>
              <a:t>Introduction....................................................................  2</a:t>
            </a:r>
            <a:endParaRPr lang="en-GB"/>
          </a:p>
          <a:p>
            <a:pPr lvl="1"/>
            <a:r>
              <a:rPr lang="en-GB" sz="2800" b="1"/>
              <a:t> Summary Of Case Study..................................................   3</a:t>
            </a:r>
          </a:p>
          <a:p>
            <a:pPr lvl="1"/>
            <a:r>
              <a:rPr lang="en-GB" sz="2800" b="1"/>
              <a:t>Communication Barrier....................................................  4</a:t>
            </a:r>
          </a:p>
          <a:p>
            <a:pPr lvl="1"/>
            <a:r>
              <a:rPr lang="en-GB" sz="2800" b="1"/>
              <a:t>Theoretical Framework....................................................   5</a:t>
            </a:r>
          </a:p>
          <a:p>
            <a:pPr lvl="1"/>
            <a:r>
              <a:rPr lang="en-GB" sz="2800" b="1"/>
              <a:t>Strategies To Overcome Barriers.......................................  6</a:t>
            </a:r>
            <a:endParaRPr lang="en-GB" sz="2800" b="1" dirty="0"/>
          </a:p>
          <a:p>
            <a:pPr lvl="1"/>
            <a:r>
              <a:rPr lang="en-GB" sz="2800" b="1"/>
              <a:t>Conclusion......................................................................  7</a:t>
            </a:r>
            <a:endParaRPr lang="en-GB" sz="2800" b="1" dirty="0"/>
          </a:p>
          <a:p>
            <a:pPr lvl="1"/>
            <a:r>
              <a:rPr lang="en-GB" sz="2800" b="1"/>
              <a:t>References......................................................................  8</a:t>
            </a:r>
            <a:endParaRPr lang="en-GB" sz="2800" b="1" dirty="0"/>
          </a:p>
          <a:p>
            <a:pPr lvl="1"/>
            <a:endParaRPr lang="en-GB" b="1" dirty="0"/>
          </a:p>
          <a:p>
            <a:endParaRPr lang="en-GB" b="1" dirty="0"/>
          </a:p>
        </p:txBody>
      </p:sp>
    </p:spTree>
    <p:extLst>
      <p:ext uri="{BB962C8B-B14F-4D97-AF65-F5344CB8AC3E}">
        <p14:creationId xmlns:p14="http://schemas.microsoft.com/office/powerpoint/2010/main" val="3171686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B3F54B-5845-2D9E-B5E9-B5CDEDD59B8E}"/>
              </a:ext>
            </a:extLst>
          </p:cNvPr>
          <p:cNvSpPr txBox="1"/>
          <p:nvPr/>
        </p:nvSpPr>
        <p:spPr>
          <a:xfrm>
            <a:off x="504422" y="407831"/>
            <a:ext cx="11118760" cy="60101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52B234E0-2ADF-CA4E-7DBF-80C2B0CCF2F4}"/>
              </a:ext>
            </a:extLst>
          </p:cNvPr>
          <p:cNvSpPr txBox="1"/>
          <p:nvPr/>
        </p:nvSpPr>
        <p:spPr>
          <a:xfrm>
            <a:off x="425514" y="1012422"/>
            <a:ext cx="11344140" cy="66479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u="sng" dirty="0"/>
              <a:t>Introduc</a:t>
            </a:r>
            <a:r>
              <a:rPr lang="en-GB" sz="4400" b="1" u="sng"/>
              <a:t>tion</a:t>
            </a:r>
            <a:endParaRPr lang="en-GB" sz="4400" b="1" u="sng" dirty="0"/>
          </a:p>
          <a:p>
            <a:pPr algn="ctr"/>
            <a:endParaRPr lang="en-GB" sz="2800" b="1" u="sng" dirty="0"/>
          </a:p>
          <a:p>
            <a:pPr algn="ctr"/>
            <a:endParaRPr lang="en-GB" sz="2800" b="1" dirty="0"/>
          </a:p>
          <a:p>
            <a:pPr algn="ctr"/>
            <a:r>
              <a:rPr lang="en-GB" sz="2800" b="1" dirty="0"/>
              <a:t>Business Communication is the process of sharing feedback, information, instructions, ideas and updates between parties inside &amp; outside the organisation. The business expects for those </a:t>
            </a:r>
            <a:r>
              <a:rPr lang="en-GB" sz="2800" b="1"/>
              <a:t>individuals </a:t>
            </a:r>
            <a:r>
              <a:rPr lang="en-GB" sz="2800" b="1" dirty="0"/>
              <a:t>to achieve the business goals that have been set out.</a:t>
            </a:r>
          </a:p>
          <a:p>
            <a:pPr algn="ctr"/>
            <a:endParaRPr lang="en-GB" b="1" dirty="0"/>
          </a:p>
          <a:p>
            <a:pPr algn="ctr"/>
            <a:endParaRPr lang="en-GB" sz="2800" b="1" dirty="0"/>
          </a:p>
          <a:p>
            <a:pPr algn="ctr"/>
            <a:r>
              <a:rPr lang="en-GB" sz="2800" b="1" dirty="0"/>
              <a:t>Today, I will be explaining "Language, Communication &amp; Body </a:t>
            </a:r>
            <a:r>
              <a:rPr lang="en-GB" sz="2800" b="1"/>
              <a:t>Language, in the Berlo's SMCR model." I will now start. </a:t>
            </a:r>
          </a:p>
          <a:p>
            <a:pPr algn="ctr"/>
            <a:endParaRPr lang="en-GB" sz="2800" b="1" u="sng" dirty="0"/>
          </a:p>
          <a:p>
            <a:pPr algn="ctr"/>
            <a:endParaRPr lang="en-GB" sz="2800" b="1" u="sng" dirty="0"/>
          </a:p>
          <a:p>
            <a:pPr algn="ctr"/>
            <a:endParaRPr lang="en-GB" sz="2800" b="1" u="sng" dirty="0"/>
          </a:p>
          <a:p>
            <a:pPr algn="ctr"/>
            <a:endParaRPr lang="en-GB" sz="2800" b="1" u="sng" dirty="0"/>
          </a:p>
        </p:txBody>
      </p:sp>
    </p:spTree>
    <p:extLst>
      <p:ext uri="{BB962C8B-B14F-4D97-AF65-F5344CB8AC3E}">
        <p14:creationId xmlns:p14="http://schemas.microsoft.com/office/powerpoint/2010/main" val="100388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23263F-1A75-6D73-F74C-2136CBA66CC4}"/>
              </a:ext>
            </a:extLst>
          </p:cNvPr>
          <p:cNvSpPr txBox="1"/>
          <p:nvPr/>
        </p:nvSpPr>
        <p:spPr>
          <a:xfrm>
            <a:off x="410079" y="220473"/>
            <a:ext cx="11215352" cy="76636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u="sng"/>
              <a:t>Summary Of The Case Study</a:t>
            </a:r>
            <a:endParaRPr lang="en-US" sz="4400" u="sng"/>
          </a:p>
          <a:p>
            <a:pPr algn="ctr"/>
            <a:endParaRPr lang="en-GB" sz="2800" b="1" u="sng" dirty="0"/>
          </a:p>
          <a:p>
            <a:pPr algn="ctr"/>
            <a:r>
              <a:rPr lang="en-GB" sz="2800" b="1"/>
              <a:t>For some time now, Flight Food Ltd has been having problems with </a:t>
            </a:r>
            <a:r>
              <a:rPr lang="en-GB" sz="2800" b="1" dirty="0"/>
              <a:t>increasing their market share due to airlines complaining about poor food standards, food being under-cooked, poor packaging and meat being found in vegetarian meals. </a:t>
            </a:r>
          </a:p>
          <a:p>
            <a:pPr algn="ctr"/>
            <a:endParaRPr lang="en-GB" sz="2800" b="1" dirty="0"/>
          </a:p>
          <a:p>
            <a:pPr algn="ctr"/>
            <a:r>
              <a:rPr lang="en-GB" sz="2800" b="1" dirty="0"/>
              <a:t>The factory floor manager has been managing 40 staff. All staff he manages are not trained in food hygiene. He complains that the staff don't listen, the staff ignore him, they don't understand due to </a:t>
            </a:r>
            <a:r>
              <a:rPr lang="en-GB" sz="2800" b="1"/>
              <a:t>only speaking different languages, however, they speak a few words of English.</a:t>
            </a:r>
          </a:p>
          <a:p>
            <a:pPr algn="ctr"/>
            <a:endParaRPr lang="en-GB" sz="2800" b="1" dirty="0"/>
          </a:p>
          <a:p>
            <a:pPr algn="ctr"/>
            <a:endParaRPr lang="en-GB" sz="2800" b="1" u="sng" dirty="0"/>
          </a:p>
          <a:p>
            <a:pPr algn="ctr"/>
            <a:endParaRPr lang="en-GB" sz="2800" b="1" u="sng" dirty="0"/>
          </a:p>
          <a:p>
            <a:pPr algn="ctr"/>
            <a:endParaRPr lang="en-GB" sz="2800" b="1" u="sng" dirty="0"/>
          </a:p>
          <a:p>
            <a:pPr algn="ctr"/>
            <a:endParaRPr lang="en-GB" sz="2800" b="1" u="sng" dirty="0"/>
          </a:p>
        </p:txBody>
      </p:sp>
    </p:spTree>
    <p:extLst>
      <p:ext uri="{BB962C8B-B14F-4D97-AF65-F5344CB8AC3E}">
        <p14:creationId xmlns:p14="http://schemas.microsoft.com/office/powerpoint/2010/main" val="318600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DAF836-09C1-29A3-AC93-84240CA3DD8E}"/>
              </a:ext>
            </a:extLst>
          </p:cNvPr>
          <p:cNvSpPr txBox="1"/>
          <p:nvPr/>
        </p:nvSpPr>
        <p:spPr>
          <a:xfrm>
            <a:off x="525887" y="-1592717"/>
            <a:ext cx="11311943" cy="10556736"/>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endParaRPr lang="en-GB" sz="2800" b="1" u="sng" dirty="0"/>
          </a:p>
          <a:p>
            <a:pPr algn="ctr"/>
            <a:endParaRPr lang="en-GB" sz="2800" b="1" u="sng" dirty="0"/>
          </a:p>
          <a:p>
            <a:pPr algn="ctr"/>
            <a:endParaRPr lang="en-GB" sz="3200" b="1" u="sng" dirty="0"/>
          </a:p>
          <a:p>
            <a:pPr algn="ctr"/>
            <a:endParaRPr lang="en-GB" sz="3200" b="1" u="sng" dirty="0"/>
          </a:p>
          <a:p>
            <a:pPr algn="ctr"/>
            <a:r>
              <a:rPr lang="en-GB" sz="4400" b="1" u="sng"/>
              <a:t>Communication Barriers</a:t>
            </a:r>
            <a:endParaRPr lang="en-US" sz="4400" u="sng"/>
          </a:p>
          <a:p>
            <a:pPr algn="ctr"/>
            <a:endParaRPr lang="en-GB" sz="3600" b="1" u="sng" dirty="0"/>
          </a:p>
          <a:p>
            <a:pPr algn="ctr"/>
            <a:endParaRPr lang="en-GB" sz="3200" b="1" dirty="0"/>
          </a:p>
          <a:p>
            <a:pPr algn="ctr"/>
            <a:r>
              <a:rPr lang="en-GB" sz="3200" b="1" dirty="0"/>
              <a:t>The staff speak their native language with only having basic English. All the signs and instructions are displa</a:t>
            </a:r>
            <a:r>
              <a:rPr lang="en-GB" sz="3200" b="1"/>
              <a:t>yed only in </a:t>
            </a:r>
            <a:r>
              <a:rPr lang="en-GB" sz="3200" b="1" dirty="0"/>
              <a:t>English Language.</a:t>
            </a:r>
            <a:endParaRPr lang="en-GB" sz="3600" b="1" u="sng" dirty="0"/>
          </a:p>
          <a:p>
            <a:pPr algn="ctr"/>
            <a:endParaRPr lang="en-GB" sz="3200" b="1" dirty="0"/>
          </a:p>
          <a:p>
            <a:pPr algn="ctr"/>
            <a:r>
              <a:rPr lang="en-GB" sz="3200" b="1"/>
              <a:t>Example is; Gary shouts and calls staff "idiots" when </a:t>
            </a:r>
            <a:r>
              <a:rPr lang="en-GB" sz="3200" b="1" dirty="0"/>
              <a:t>mistakes can happen, using aggressive tone and body language.</a:t>
            </a:r>
          </a:p>
          <a:p>
            <a:pPr algn="ctr"/>
            <a:endParaRPr lang="en-GB" sz="2800" b="1" dirty="0"/>
          </a:p>
          <a:p>
            <a:pPr algn="ctr"/>
            <a:endParaRPr lang="en-GB" sz="2800" b="1" u="sng" dirty="0"/>
          </a:p>
          <a:p>
            <a:pPr algn="ctr"/>
            <a:endParaRPr lang="en-GB" sz="2800" b="1" u="sng" dirty="0"/>
          </a:p>
          <a:p>
            <a:pPr algn="ctr"/>
            <a:endParaRPr lang="en-GB" sz="2800" b="1" u="sng" dirty="0"/>
          </a:p>
          <a:p>
            <a:pPr algn="ctr"/>
            <a:endParaRPr lang="en-GB" sz="2800" b="1" u="sng" dirty="0"/>
          </a:p>
          <a:p>
            <a:pPr algn="ctr"/>
            <a:endParaRPr lang="en-GB" sz="2800" b="1" u="sng" dirty="0"/>
          </a:p>
          <a:p>
            <a:pPr algn="ctr"/>
            <a:endParaRPr lang="en-GB" sz="2800" b="1" u="sng" dirty="0"/>
          </a:p>
          <a:p>
            <a:pPr algn="ctr"/>
            <a:endParaRPr lang="en-GB" sz="2800" b="1" u="sng" dirty="0"/>
          </a:p>
        </p:txBody>
      </p:sp>
    </p:spTree>
    <p:extLst>
      <p:ext uri="{BB962C8B-B14F-4D97-AF65-F5344CB8AC3E}">
        <p14:creationId xmlns:p14="http://schemas.microsoft.com/office/powerpoint/2010/main" val="3945458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6BFA4A-9593-705B-21A3-22D78A77B29F}"/>
              </a:ext>
            </a:extLst>
          </p:cNvPr>
          <p:cNvSpPr txBox="1"/>
          <p:nvPr/>
        </p:nvSpPr>
        <p:spPr>
          <a:xfrm>
            <a:off x="643943" y="536619"/>
            <a:ext cx="10882647" cy="68634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u="sng"/>
              <a:t>Theoretical Framework.</a:t>
            </a:r>
          </a:p>
          <a:p>
            <a:pPr algn="ctr"/>
            <a:endParaRPr lang="en-GB" sz="2800" b="1" u="sng" dirty="0"/>
          </a:p>
          <a:p>
            <a:pPr algn="ctr"/>
            <a:endParaRPr lang="en-GB" sz="2000" dirty="0"/>
          </a:p>
          <a:p>
            <a:pPr algn="ctr"/>
            <a:endParaRPr lang="en-GB" sz="2000" dirty="0"/>
          </a:p>
          <a:p>
            <a:pPr algn="ctr"/>
            <a:endParaRPr lang="en-GB" sz="2000" dirty="0"/>
          </a:p>
          <a:p>
            <a:pPr algn="ctr"/>
            <a:r>
              <a:rPr lang="en-GB" sz="2400" b="1" dirty="0"/>
              <a:t>The Framework I will be using today will be the Berlo's SMCR Model. Using this model helps me to address communication barriers more efficiently this is because it shows us communication fails when we are not matching the </a:t>
            </a:r>
            <a:r>
              <a:rPr lang="en-GB" sz="2400" b="1"/>
              <a:t>sender, message, channel, or receiver to each other. By adjusting the way we </a:t>
            </a:r>
            <a:r>
              <a:rPr lang="en-GB" sz="2400" b="1" dirty="0"/>
              <a:t>send information, what/how we share, the way we've delivered it, and the way we check it to understand, we directly fix the language barriers and hostile communication, which prevents mistakes from happening.</a:t>
            </a:r>
          </a:p>
          <a:p>
            <a:pPr marL="342900" indent="-342900" algn="ctr">
              <a:buFont typeface="Arial"/>
              <a:buChar char="•"/>
            </a:pPr>
            <a:endParaRPr lang="en-GB" sz="2400" b="1" dirty="0"/>
          </a:p>
          <a:p>
            <a:pPr marL="342900" indent="-342900" algn="ctr">
              <a:buFont typeface="Arial"/>
              <a:buChar char="•"/>
            </a:pPr>
            <a:endParaRPr lang="en-GB" sz="2000" b="1" dirty="0"/>
          </a:p>
          <a:p>
            <a:pPr marL="342900" indent="-342900" algn="ctr">
              <a:buFont typeface="Arial"/>
              <a:buChar char="•"/>
            </a:pPr>
            <a:endParaRPr lang="en-GB" sz="2000" b="1" dirty="0"/>
          </a:p>
          <a:p>
            <a:pPr marL="342900" indent="-342900" algn="ctr">
              <a:buFont typeface="Arial"/>
              <a:buChar char="•"/>
            </a:pPr>
            <a:endParaRPr lang="en-GB" sz="2000" dirty="0"/>
          </a:p>
          <a:p>
            <a:pPr algn="ctr"/>
            <a:endParaRPr lang="en-GB" sz="2800" b="1" u="sng" dirty="0"/>
          </a:p>
          <a:p>
            <a:pPr algn="ctr"/>
            <a:endParaRPr lang="en-GB" sz="2800" b="1" u="sng" dirty="0"/>
          </a:p>
        </p:txBody>
      </p:sp>
    </p:spTree>
    <p:extLst>
      <p:ext uri="{BB962C8B-B14F-4D97-AF65-F5344CB8AC3E}">
        <p14:creationId xmlns:p14="http://schemas.microsoft.com/office/powerpoint/2010/main" val="667544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0B5BB6-4487-9515-9040-ACC76CB80540}"/>
              </a:ext>
            </a:extLst>
          </p:cNvPr>
          <p:cNvSpPr txBox="1"/>
          <p:nvPr/>
        </p:nvSpPr>
        <p:spPr>
          <a:xfrm>
            <a:off x="475087" y="121917"/>
            <a:ext cx="11097295" cy="66171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u="sng" dirty="0"/>
              <a:t>Strategies to Overc</a:t>
            </a:r>
            <a:r>
              <a:rPr lang="en-GB" sz="4400" b="1" u="sng"/>
              <a:t>ome Barriers</a:t>
            </a:r>
            <a:endParaRPr lang="en-US" sz="4400"/>
          </a:p>
          <a:p>
            <a:pPr algn="ctr"/>
            <a:r>
              <a:rPr lang="en-GB" sz="2000" b="1"/>
              <a:t>The Strategies I have chosen is:</a:t>
            </a:r>
            <a:endParaRPr lang="en-GB" sz="2000" b="1" u="sng"/>
          </a:p>
          <a:p>
            <a:pPr algn="ctr"/>
            <a:r>
              <a:rPr lang="en-GB" sz="2000" b="1" dirty="0"/>
              <a:t>      </a:t>
            </a:r>
          </a:p>
          <a:p>
            <a:pPr marL="342900" indent="-342900" algn="ctr">
              <a:buFont typeface="Arial"/>
              <a:buChar char="•"/>
            </a:pPr>
            <a:r>
              <a:rPr lang="en-GB" sz="2000" b="1"/>
              <a:t> Translate all the rules, signs and instructions into the 5</a:t>
            </a:r>
            <a:endParaRPr lang="en-GB" sz="2000" b="1" dirty="0"/>
          </a:p>
          <a:p>
            <a:pPr algn="ctr"/>
            <a:r>
              <a:rPr lang="en-GB" sz="2000" b="1" dirty="0"/>
              <a:t> languages your workers speak, add simple pictograms. This will increase language barriers between managers and staff; pictograms adds visual support to avoid complex words or confusion or different language </a:t>
            </a:r>
            <a:r>
              <a:rPr lang="en-GB" sz="2000" b="1"/>
              <a:t>proficiences</a:t>
            </a:r>
            <a:r>
              <a:rPr lang="en-GB" sz="2000" b="1" dirty="0"/>
              <a:t>.</a:t>
            </a:r>
          </a:p>
          <a:p>
            <a:pPr marL="457200" indent="-457200" algn="ctr">
              <a:buFont typeface="Arial"/>
              <a:buChar char="•"/>
            </a:pPr>
            <a:endParaRPr lang="en-GB" sz="2000" b="1" dirty="0"/>
          </a:p>
          <a:p>
            <a:pPr marL="457200" indent="-457200" algn="ctr">
              <a:buFont typeface="Arial"/>
              <a:buChar char="•"/>
            </a:pPr>
            <a:r>
              <a:rPr lang="en-GB" sz="2000" b="1" dirty="0"/>
              <a:t>Manage staff correctly, teach them food hygiene and health and safety before starting work, set up 4 classes per week with 10 staff members in each class. This will improve food packaging, undercooked food and cross conta</a:t>
            </a:r>
            <a:r>
              <a:rPr lang="en-GB" sz="2000" b="1"/>
              <a:t>mination. This also minimises mistakes, unsafe practices, improper food handling  and wasted resources. </a:t>
            </a:r>
            <a:endParaRPr lang="en-GB" sz="2000" b="1" dirty="0"/>
          </a:p>
          <a:p>
            <a:pPr marL="457200" indent="-457200" algn="ctr">
              <a:buFont typeface="Arial"/>
              <a:buChar char="•"/>
            </a:pPr>
            <a:endParaRPr lang="en-GB" sz="2000" b="1" dirty="0"/>
          </a:p>
          <a:p>
            <a:pPr marL="457200" indent="-457200" algn="ctr">
              <a:buFont typeface="Arial"/>
              <a:buChar char="•"/>
            </a:pPr>
            <a:r>
              <a:rPr lang="en-GB" sz="2000" b="1" dirty="0"/>
              <a:t>Train Gary and leaders on constructive communication, explain the mistakes to staff members instead of blaming them, invite questions and always be respectful. This will </a:t>
            </a:r>
            <a:r>
              <a:rPr lang="en-GB" sz="2000" b="1"/>
              <a:t>improve communication with the staff and managers, reduces misunderstandings, wasted time and conflicts from poor communication.</a:t>
            </a:r>
            <a:endParaRPr lang="en-GB" sz="2000" b="1" dirty="0"/>
          </a:p>
          <a:p>
            <a:pPr marL="457200" indent="-457200" algn="ctr">
              <a:buFont typeface="Arial"/>
              <a:buChar char="•"/>
            </a:pPr>
            <a:endParaRPr lang="en-GB" sz="2000" b="1" dirty="0"/>
          </a:p>
          <a:p>
            <a:pPr marL="457200" indent="-457200" algn="ctr">
              <a:buFont typeface="Arial"/>
              <a:buChar char="•"/>
            </a:pPr>
            <a:r>
              <a:rPr lang="en-GB" sz="2000" b="1" dirty="0"/>
              <a:t>Appoint bilingual team members to support clarification and translation. This will eliminate mistranslation or cultural misinterpretation that causes misunders</a:t>
            </a:r>
            <a:r>
              <a:rPr lang="en-GB" sz="2000" b="1"/>
              <a:t>tandings.</a:t>
            </a:r>
            <a:endParaRPr lang="en-GB" sz="2000" b="1" dirty="0"/>
          </a:p>
        </p:txBody>
      </p:sp>
    </p:spTree>
    <p:extLst>
      <p:ext uri="{BB962C8B-B14F-4D97-AF65-F5344CB8AC3E}">
        <p14:creationId xmlns:p14="http://schemas.microsoft.com/office/powerpoint/2010/main" val="357615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2DE804-C3CC-F9FE-605B-A7F6FD527098}"/>
              </a:ext>
            </a:extLst>
          </p:cNvPr>
          <p:cNvSpPr txBox="1"/>
          <p:nvPr/>
        </p:nvSpPr>
        <p:spPr>
          <a:xfrm>
            <a:off x="595085" y="354884"/>
            <a:ext cx="10753859" cy="68018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u="sng" dirty="0"/>
              <a:t>Conclu</a:t>
            </a:r>
            <a:r>
              <a:rPr lang="en-GB" sz="4400" b="1" u="sng"/>
              <a:t>sion</a:t>
            </a:r>
            <a:endParaRPr lang="en-GB" sz="4400" b="1" u="sng" dirty="0"/>
          </a:p>
          <a:p>
            <a:pPr algn="ctr"/>
            <a:endParaRPr lang="en-GB" sz="2800" b="1" u="sng" dirty="0"/>
          </a:p>
          <a:p>
            <a:pPr algn="ctr"/>
            <a:endParaRPr lang="en-GB" sz="2800" b="1" u="sng" dirty="0"/>
          </a:p>
          <a:p>
            <a:pPr marL="457200" indent="-457200" algn="ctr">
              <a:buFont typeface="Arial"/>
              <a:buChar char="•"/>
            </a:pPr>
            <a:r>
              <a:rPr lang="en-GB" sz="2800" b="1"/>
              <a:t>Manager needs to treat staff with more respect.</a:t>
            </a:r>
          </a:p>
          <a:p>
            <a:pPr marL="457200" indent="-457200" algn="ctr">
              <a:buFont typeface="Arial"/>
              <a:buChar char="•"/>
            </a:pPr>
            <a:endParaRPr lang="en-GB" sz="2800" b="1" dirty="0"/>
          </a:p>
          <a:p>
            <a:pPr marL="457200" indent="-457200" algn="ctr">
              <a:buFont typeface="Arial"/>
              <a:buChar char="•"/>
            </a:pPr>
            <a:r>
              <a:rPr lang="en-GB" sz="2800" b="1"/>
              <a:t>Food quality/packaging needs to be checked properly before being sent out.</a:t>
            </a:r>
            <a:endParaRPr lang="en-GB" sz="2800" b="1" dirty="0"/>
          </a:p>
          <a:p>
            <a:pPr marL="457200" indent="-457200" algn="ctr">
              <a:buFont typeface="Arial"/>
              <a:buChar char="•"/>
            </a:pPr>
            <a:endParaRPr lang="en-GB" sz="2800" b="1" dirty="0"/>
          </a:p>
          <a:p>
            <a:pPr marL="457200" indent="-457200" algn="ctr">
              <a:buFont typeface="Arial"/>
              <a:buChar char="•"/>
            </a:pPr>
            <a:r>
              <a:rPr lang="en-GB" sz="2800" b="1"/>
              <a:t>Signs/instructions put up on the walls in the languages the workers talk, boosts communication levels.</a:t>
            </a:r>
            <a:endParaRPr lang="en-GB" sz="2800" b="1" dirty="0"/>
          </a:p>
          <a:p>
            <a:pPr marL="457200" indent="-457200" algn="ctr">
              <a:buFont typeface="Arial"/>
              <a:buChar char="•"/>
            </a:pPr>
            <a:endParaRPr lang="en-GB" sz="2800" b="1" dirty="0"/>
          </a:p>
          <a:p>
            <a:pPr marL="457200" indent="-457200" algn="ctr">
              <a:buFont typeface="Arial"/>
              <a:buChar char="•"/>
            </a:pPr>
            <a:r>
              <a:rPr lang="en-GB" sz="2800" b="1" dirty="0"/>
              <a:t>Making sure </a:t>
            </a:r>
            <a:r>
              <a:rPr lang="en-GB" sz="2800" b="1"/>
              <a:t>that staff are cleaning up after the factory has closed and storing meat away correctly.</a:t>
            </a:r>
          </a:p>
          <a:p>
            <a:pPr marL="457200" indent="-457200" algn="ctr">
              <a:buFont typeface="Arial"/>
              <a:buChar char="•"/>
            </a:pPr>
            <a:endParaRPr lang="en-GB" sz="2800" b="1" dirty="0"/>
          </a:p>
          <a:p>
            <a:pPr marL="457200" indent="-457200" algn="ctr">
              <a:buFont typeface="Arial"/>
              <a:buChar char="•"/>
            </a:pPr>
            <a:endParaRPr lang="en-GB" sz="2800" b="1" dirty="0"/>
          </a:p>
        </p:txBody>
      </p:sp>
    </p:spTree>
    <p:extLst>
      <p:ext uri="{BB962C8B-B14F-4D97-AF65-F5344CB8AC3E}">
        <p14:creationId xmlns:p14="http://schemas.microsoft.com/office/powerpoint/2010/main" val="3830261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833462-49C2-F576-EC77-703C0839F60E}"/>
              </a:ext>
            </a:extLst>
          </p:cNvPr>
          <p:cNvSpPr txBox="1"/>
          <p:nvPr/>
        </p:nvSpPr>
        <p:spPr>
          <a:xfrm>
            <a:off x="654675" y="601013"/>
            <a:ext cx="10861183"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u="sng"/>
              <a:t>References</a:t>
            </a:r>
            <a:endParaRPr lang="en-GB" sz="4400" b="1" u="sng" dirty="0"/>
          </a:p>
          <a:p>
            <a:pPr algn="ctr"/>
            <a:endParaRPr lang="en-GB" sz="4400" b="1" u="sng" dirty="0"/>
          </a:p>
          <a:p>
            <a:pPr marL="457200" indent="-457200" algn="ctr">
              <a:buFont typeface="Arial"/>
              <a:buChar char="•"/>
            </a:pPr>
            <a:r>
              <a:rPr lang="en-GB" sz="2800" b="1" u="sng" dirty="0"/>
              <a:t>Shannon, C.E. &amp; Weaver, W. (1949) The Mathematical Theory </a:t>
            </a:r>
            <a:r>
              <a:rPr lang="en-GB" sz="2800" b="1" u="sng"/>
              <a:t>of communication. (P6-28) (P95-117).</a:t>
            </a:r>
          </a:p>
          <a:p>
            <a:pPr marL="457200" indent="-457200" algn="ctr">
              <a:buFont typeface="Arial"/>
              <a:buChar char="•"/>
            </a:pPr>
            <a:endParaRPr lang="en-GB" sz="2800" b="1" u="sng" dirty="0"/>
          </a:p>
          <a:p>
            <a:pPr marL="457200" indent="-457200" algn="ctr">
              <a:buFont typeface="Arial"/>
              <a:buChar char="•"/>
            </a:pPr>
            <a:r>
              <a:rPr lang="en-GB" sz="2800" b="1" u="sng" dirty="0"/>
              <a:t>Berlo, D.K. (1960) The Process of </a:t>
            </a:r>
            <a:r>
              <a:rPr lang="en-GB" sz="2800" b="1" u="sng"/>
              <a:t>communication. (P30-42) (P150-188).</a:t>
            </a:r>
            <a:endParaRPr lang="en-GB" sz="2800" b="1" u="sng" dirty="0"/>
          </a:p>
          <a:p>
            <a:pPr marL="457200" indent="-457200" algn="ctr">
              <a:buFont typeface="Arial"/>
              <a:buChar char="•"/>
            </a:pPr>
            <a:endParaRPr lang="en-GB" sz="2800" b="1" u="sng" dirty="0"/>
          </a:p>
          <a:p>
            <a:pPr marL="457200" indent="-457200" algn="ctr">
              <a:buFont typeface="Arial"/>
              <a:buChar char="•"/>
            </a:pPr>
            <a:r>
              <a:rPr lang="en-GB" sz="2800" b="1" u="sng" dirty="0"/>
              <a:t>Schramm, W. (1954) How communica</a:t>
            </a:r>
            <a:r>
              <a:rPr lang="en-GB" sz="2800" b="1" u="sng"/>
              <a:t>tions works. (P3-18).</a:t>
            </a:r>
            <a:endParaRPr lang="en-GB" sz="2800" b="1" u="sng" dirty="0"/>
          </a:p>
          <a:p>
            <a:pPr marL="457200" indent="-457200" algn="ctr">
              <a:buFont typeface="Arial"/>
              <a:buChar char="•"/>
            </a:pPr>
            <a:endParaRPr lang="en-GB" sz="2800" b="1" u="sng" dirty="0"/>
          </a:p>
          <a:p>
            <a:pPr marL="457200" indent="-457200" algn="ctr">
              <a:buFont typeface="Arial"/>
              <a:buChar char="•"/>
            </a:pPr>
            <a:r>
              <a:rPr lang="en-GB" sz="2800" b="1" u="sng"/>
              <a:t>Wheelan, S.A. (2005) Creating Effective Teams. (P19-42), (P43-76).</a:t>
            </a:r>
          </a:p>
          <a:p>
            <a:pPr marL="457200" indent="-457200" algn="ctr">
              <a:buFont typeface="Arial"/>
              <a:buChar char="•"/>
            </a:pPr>
            <a:endParaRPr lang="en-GB" sz="2800" b="1" u="sng" dirty="0"/>
          </a:p>
        </p:txBody>
      </p:sp>
    </p:spTree>
    <p:extLst>
      <p:ext uri="{BB962C8B-B14F-4D97-AF65-F5344CB8AC3E}">
        <p14:creationId xmlns:p14="http://schemas.microsoft.com/office/powerpoint/2010/main" val="3668677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1082</cp:revision>
  <dcterms:created xsi:type="dcterms:W3CDTF">2026-07-05T21:20:18Z</dcterms:created>
  <dcterms:modified xsi:type="dcterms:W3CDTF">2026-07-11T13:12:39Z</dcterms:modified>
</cp:coreProperties>
</file>