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9"/>
  </p:notesMasterIdLst>
  <p:sldIdLst>
    <p:sldId id="256" r:id="rId2"/>
    <p:sldId id="262" r:id="rId3"/>
    <p:sldId id="263" r:id="rId4"/>
    <p:sldId id="264" r:id="rId5"/>
    <p:sldId id="257" r:id="rId6"/>
    <p:sldId id="304" r:id="rId7"/>
    <p:sldId id="258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6" r:id="rId18"/>
    <p:sldId id="274" r:id="rId19"/>
    <p:sldId id="275" r:id="rId20"/>
    <p:sldId id="277" r:id="rId21"/>
    <p:sldId id="305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8" r:id="rId43"/>
    <p:sldId id="299" r:id="rId44"/>
    <p:sldId id="300" r:id="rId45"/>
    <p:sldId id="301" r:id="rId46"/>
    <p:sldId id="302" r:id="rId47"/>
    <p:sldId id="303" r:id="rId4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987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08/10/2019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youtube.com/watch?v=wlytAGpd9aw" TargetMode="Externa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6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7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9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0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1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0.jpg"/><Relationship Id="rId4" Type="http://schemas.openxmlformats.org/officeDocument/2006/relationships/image" Target="../media/image39.jp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smtClean="0"/>
              <a:t>Ferriz-Papi</a:t>
            </a:r>
            <a:endParaRPr lang="es-ES" b="1" dirty="0"/>
          </a:p>
        </p:txBody>
      </p:sp>
      <p:sp>
        <p:nvSpPr>
          <p:cNvPr id="8" name="Rectangle 10"/>
          <p:cNvSpPr/>
          <p:nvPr/>
        </p:nvSpPr>
        <p:spPr>
          <a:xfrm>
            <a:off x="2023264" y="3091056"/>
            <a:ext cx="5020606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2. RETAINING WALLS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77082" y="458134"/>
            <a:ext cx="8712968" cy="138499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MODERN AND TRADITIONAL CONSTRUCTION</a:t>
            </a:r>
          </a:p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MANAGING THE DESIGN AND CONSTRUCTION PROCESS/</a:t>
            </a:r>
          </a:p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CIVIL ENGINEERING TECHNOLOGY</a:t>
            </a:r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5 CuadroTexto"/>
          <p:cNvSpPr txBox="1"/>
          <p:nvPr/>
        </p:nvSpPr>
        <p:spPr>
          <a:xfrm>
            <a:off x="5862439" y="692696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TENSION</a:t>
            </a:r>
            <a:endParaRPr lang="es-ES" sz="2400" b="1" dirty="0"/>
          </a:p>
        </p:txBody>
      </p:sp>
      <p:sp>
        <p:nvSpPr>
          <p:cNvPr id="4" name="5 CuadroTexto"/>
          <p:cNvSpPr txBox="1"/>
          <p:nvPr/>
        </p:nvSpPr>
        <p:spPr>
          <a:xfrm>
            <a:off x="1939516" y="5861843"/>
            <a:ext cx="25118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COMPRESSION</a:t>
            </a:r>
            <a:endParaRPr lang="es-ES" sz="2400" b="1" dirty="0"/>
          </a:p>
        </p:txBody>
      </p:sp>
      <p:pic>
        <p:nvPicPr>
          <p:cNvPr id="2" name="Picture 2" descr="http://upload.wikimedia.org/wikipedia/commons/8/83/Tug_Of_War_Tension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728192"/>
            <a:ext cx="5543550" cy="2628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2.bp.blogspot.com/-CoPwdCi8VWc/Ut6u_aJna6I/AAAAAAAAAC0/PzEtmfOc37Q/s1600/compression-icon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129558"/>
            <a:ext cx="3444974" cy="3444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9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0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REMINDER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1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3" name="TextBox 2"/>
          <p:cNvSpPr txBox="1"/>
          <p:nvPr/>
        </p:nvSpPr>
        <p:spPr>
          <a:xfrm>
            <a:off x="340330" y="4273314"/>
            <a:ext cx="3768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These are both axial loads</a:t>
            </a:r>
            <a:endParaRPr lang="en-GB" sz="24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696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psas.pdx.edu/lv2cguidance/spur_gear_tooth_stress__44___strain__44___and_deflection_for_static_loading/positive_shea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476672"/>
            <a:ext cx="5352211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508104" y="1268760"/>
            <a:ext cx="2952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SHEAR FORCE</a:t>
            </a:r>
            <a:endParaRPr lang="en-GB" sz="2400" b="1" dirty="0"/>
          </a:p>
        </p:txBody>
      </p:sp>
      <p:pic>
        <p:nvPicPr>
          <p:cNvPr id="2052" name="Picture 4" descr="http://www.tecnerife.com/estructuras/esfuerzo_torsion_0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3157" y="3933056"/>
            <a:ext cx="4867275" cy="2133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27584" y="4999856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 smtClean="0"/>
              <a:t>TORSION</a:t>
            </a:r>
            <a:endParaRPr lang="en-GB" sz="2400" b="1" dirty="0"/>
          </a:p>
        </p:txBody>
      </p:sp>
      <p:grpSp>
        <p:nvGrpSpPr>
          <p:cNvPr id="8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1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REMINDER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2" name="Picture 5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7662895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3"/>
          <p:cNvGrpSpPr/>
          <p:nvPr/>
        </p:nvGrpSpPr>
        <p:grpSpPr>
          <a:xfrm>
            <a:off x="0" y="44624"/>
            <a:ext cx="9035406" cy="683568"/>
            <a:chOff x="1149" y="66530"/>
            <a:chExt cx="9035406" cy="683568"/>
          </a:xfrm>
        </p:grpSpPr>
        <p:pic>
          <p:nvPicPr>
            <p:cNvPr id="7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8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REMINDER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0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26" name="Picture 2" descr="http://www.learneasy.info/MDME/MEMmods/MEM30006A/Bending_Stress/Bending_Stress_files/beam_bendin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119" y="2060848"/>
            <a:ext cx="8815132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55585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FUNCTION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03648" y="1636730"/>
            <a:ext cx="65576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Hold a permanent vertical position a wall of earth that in an unsupported state would be unstable</a:t>
            </a:r>
            <a:endParaRPr lang="en-GB" sz="2400" dirty="0"/>
          </a:p>
        </p:txBody>
      </p:sp>
      <p:pic>
        <p:nvPicPr>
          <p:cNvPr id="10" name="Picture 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2658825"/>
            <a:ext cx="6336704" cy="38090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678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EXERCISE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1141" y="1713346"/>
            <a:ext cx="655766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Think about how to build a retaining wall:</a:t>
            </a:r>
          </a:p>
          <a:p>
            <a:endParaRPr lang="en-GB" sz="2400" dirty="0"/>
          </a:p>
          <a:p>
            <a:pPr marL="457200" indent="-457200">
              <a:buAutoNum type="alphaLcParenR"/>
            </a:pPr>
            <a:r>
              <a:rPr lang="en-GB" sz="2400" dirty="0" smtClean="0"/>
              <a:t>To hold a cohesive soil</a:t>
            </a:r>
          </a:p>
          <a:p>
            <a:pPr marL="457200" indent="-457200">
              <a:buAutoNum type="alphaLcParenR"/>
            </a:pPr>
            <a:r>
              <a:rPr lang="en-GB" sz="2400" dirty="0" smtClean="0"/>
              <a:t>To hold a non-cohesive soil</a:t>
            </a:r>
            <a:endParaRPr lang="en-GB" sz="2400" dirty="0"/>
          </a:p>
        </p:txBody>
      </p:sp>
      <p:pic>
        <p:nvPicPr>
          <p:cNvPr id="1026" name="Picture 2" descr="http://stevton.com/wp-content/uploads/2010/09/Thinkin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09573"/>
            <a:ext cx="3162061" cy="4288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8688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TYPES OF RETAINING WALLS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403648" y="1605888"/>
            <a:ext cx="6363435" cy="49408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b="1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Gravity	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indent="457200"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mass wall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-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crib walls or gabions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reinforced earth</a:t>
            </a: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400" b="1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Cantilever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concrete (counterfort and buttressed)</a:t>
            </a:r>
          </a:p>
          <a:p>
            <a:pPr indent="457200"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steel (sheet piling) (already seen)</a:t>
            </a:r>
          </a:p>
          <a:p>
            <a:pPr indent="457200"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bored piles (secant or contiguous) </a:t>
            </a:r>
          </a:p>
          <a:p>
            <a:pPr indent="457200" algn="just">
              <a:lnSpc>
                <a:spcPct val="115000"/>
              </a:lnSpc>
              <a:spcAft>
                <a:spcPts val="10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diaphragm walls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525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MASS WALL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241763"/>
            <a:ext cx="6363435" cy="8563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Concrete, brickwork or masonry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Relies on mass and friction on the base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286900"/>
            <a:ext cx="7848872" cy="4220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9474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CRIB WALL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241763"/>
            <a:ext cx="6363435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Small concrete or hardwood beams interlocked to form small boxes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Filled with granular material 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798175"/>
            <a:ext cx="6336704" cy="3475164"/>
          </a:xfrm>
          <a:prstGeom prst="rect">
            <a:avLst/>
          </a:prstGeom>
        </p:spPr>
      </p:pic>
      <p:sp>
        <p:nvSpPr>
          <p:cNvPr id="3" name="TextBox 2">
            <a:hlinkClick r:id="rId5"/>
          </p:cNvPr>
          <p:cNvSpPr txBox="1"/>
          <p:nvPr/>
        </p:nvSpPr>
        <p:spPr>
          <a:xfrm>
            <a:off x="7047433" y="2053974"/>
            <a:ext cx="148500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/>
              <a:t>VIDEO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30696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CRIB WALL</a:t>
            </a:r>
          </a:p>
        </p:txBody>
      </p:sp>
      <p:pic>
        <p:nvPicPr>
          <p:cNvPr id="2052" name="Picture 4" descr="https://upload.wikimedia.org/wikipedia/commons/thumb/a/a1/Crib_wall.JPG/1280px-Crib_wal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3" y="1424767"/>
            <a:ext cx="3797019" cy="2530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roadtraffic-technology.com/contractor_images/phi-group/4-Timber-Crib-South-Benwel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33" y="4114118"/>
            <a:ext cx="3449543" cy="258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img.archiexpo.com/images_ae/photo-g/wooden-retaining-wall-modular-60794-4835275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51644"/>
            <a:ext cx="3712199" cy="258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gibbonscontractors.co.nz/site/images/433217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9887" y="1424766"/>
            <a:ext cx="3829050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3773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GABIONS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241763"/>
            <a:ext cx="6363435" cy="8771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Wire mesh boxes filled with well-packed stones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Placed on top of each other to form a wall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074" name="Picture 2" descr="https://s-media-cache-ak0.pinimg.com/originals/ce/a6/54/cea65435caa4293623d40ea72e7bc1ab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7041" y="2359751"/>
            <a:ext cx="4859759" cy="3644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sultado de imagen de gabions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924848"/>
            <a:ext cx="3299448" cy="2903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9590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REINFORCED EARTH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241763"/>
            <a:ext cx="6363435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250 mm thick soil compacted layers between reinforcing mesh or strips of reinforcement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Attached to precast concrete facing panels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 descr="http://www.gitam.edu/eresource/IRCPAPERS/IRC%20TECHNICAL%20PAPERS%202006/images/p43.jpg"/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6" t="2212" r="1846" b="2655"/>
          <a:stretch/>
        </p:blipFill>
        <p:spPr bwMode="auto">
          <a:xfrm>
            <a:off x="1956516" y="2863108"/>
            <a:ext cx="5090917" cy="364743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991848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REINFORCED EARTH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241763"/>
            <a:ext cx="6363435" cy="13080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Speed and low cost construction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Half the weight of a concrete wall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Cannot retain liquids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7990" y="2487870"/>
            <a:ext cx="4630274" cy="4233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35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REINFORCED EARTH</a:t>
            </a:r>
          </a:p>
        </p:txBody>
      </p:sp>
      <p:pic>
        <p:nvPicPr>
          <p:cNvPr id="12" name="Picture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2276872"/>
            <a:ext cx="6840760" cy="3909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072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REINFORCED EARTH</a:t>
            </a:r>
          </a:p>
        </p:txBody>
      </p:sp>
      <p:pic>
        <p:nvPicPr>
          <p:cNvPr id="4102" name="Picture 6" descr="http://www.retainingsolutions.com.au/images/gallery/repanel/10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733" y="691897"/>
            <a:ext cx="5147791" cy="386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www.reinforcedearth.co.uk/lib/img/content/earth-walls/hemsworth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02" y="4034626"/>
            <a:ext cx="6230875" cy="249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495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CONCRETE RETAINING WALL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241763"/>
            <a:ext cx="6363435" cy="4255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foundation should avoid sliding and overturning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 descr="http://www.aboutcivil.org/imajes/Retaining-wall.jpg"/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982"/>
          <a:stretch/>
        </p:blipFill>
        <p:spPr bwMode="auto">
          <a:xfrm>
            <a:off x="2336027" y="2007031"/>
            <a:ext cx="4688160" cy="453842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6252063" y="4386046"/>
            <a:ext cx="273587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Reinforcement can help reduce concrete section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40090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765098"/>
            <a:ext cx="4608512" cy="5956378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CONCRETE RETAINING WALL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9" y="2047517"/>
            <a:ext cx="1727761" cy="11541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b="1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Steel reinforcement distribution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6892519" y="1048980"/>
            <a:ext cx="1190625" cy="47625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Load spreading beam</a:t>
            </a:r>
            <a:endParaRPr lang="en-GB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6851540" y="2651234"/>
            <a:ext cx="1608892" cy="476250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Nominal reinforcement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6578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4224" y="598020"/>
            <a:ext cx="6413648" cy="6259980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CONCRETE RETAINING WALL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2047517"/>
            <a:ext cx="6363435" cy="4255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b="1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Forces occurring diagram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7818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CONCRETE RETAINING WALL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2047517"/>
            <a:ext cx="6363435" cy="4255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b="1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Deformation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/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86"/>
          <a:stretch/>
        </p:blipFill>
        <p:spPr bwMode="auto">
          <a:xfrm>
            <a:off x="3101589" y="1139750"/>
            <a:ext cx="5615905" cy="530361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4" name="Rectangle 13"/>
          <p:cNvSpPr/>
          <p:nvPr/>
        </p:nvSpPr>
        <p:spPr>
          <a:xfrm>
            <a:off x="6372200" y="4171796"/>
            <a:ext cx="1038225" cy="4857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Tension cracking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2627785" y="2358705"/>
            <a:ext cx="1512030" cy="485775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en-GB">
                <a:solidFill>
                  <a:srgbClr val="000000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Deformation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817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692399"/>
            <a:ext cx="4500056" cy="6073104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CONCRETE RETAINING WALL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2047517"/>
            <a:ext cx="6363435" cy="4255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b="1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Additional reinforcement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7137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CONCRETE RETAINING WALL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317615"/>
            <a:ext cx="6363435" cy="4255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b="1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Exercise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3998" y="1988840"/>
            <a:ext cx="77044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Draw the deformation of the following concrete retaining walls and say where you would put additional steel reinforcement.</a:t>
            </a:r>
            <a:endParaRPr lang="en-GB" dirty="0"/>
          </a:p>
        </p:txBody>
      </p:sp>
      <p:sp>
        <p:nvSpPr>
          <p:cNvPr id="12" name="Rectangle 11"/>
          <p:cNvSpPr/>
          <p:nvPr/>
        </p:nvSpPr>
        <p:spPr>
          <a:xfrm>
            <a:off x="1187624" y="3284984"/>
            <a:ext cx="504056" cy="2232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187624" y="5517232"/>
            <a:ext cx="1224136" cy="576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4536211" y="3284984"/>
            <a:ext cx="467837" cy="22322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779912" y="5517232"/>
            <a:ext cx="1224136" cy="57606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948264" y="3284984"/>
            <a:ext cx="432048" cy="325392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9" name="Straight Connector 18"/>
          <p:cNvCxnSpPr/>
          <p:nvPr/>
        </p:nvCxnSpPr>
        <p:spPr>
          <a:xfrm flipH="1">
            <a:off x="611560" y="3284984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>
            <a:off x="2411760" y="5517232"/>
            <a:ext cx="2160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3865715" y="3284984"/>
            <a:ext cx="6704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5004048" y="551723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/>
          <p:cNvCxnSpPr/>
          <p:nvPr/>
        </p:nvCxnSpPr>
        <p:spPr>
          <a:xfrm flipH="1">
            <a:off x="6553200" y="5517232"/>
            <a:ext cx="395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Connector 28"/>
          <p:cNvCxnSpPr/>
          <p:nvPr/>
        </p:nvCxnSpPr>
        <p:spPr>
          <a:xfrm>
            <a:off x="7380312" y="3284984"/>
            <a:ext cx="581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Rectangle 30"/>
          <p:cNvSpPr/>
          <p:nvPr/>
        </p:nvSpPr>
        <p:spPr>
          <a:xfrm>
            <a:off x="611560" y="3308030"/>
            <a:ext cx="576064" cy="150980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Rectangle 31"/>
          <p:cNvSpPr/>
          <p:nvPr/>
        </p:nvSpPr>
        <p:spPr>
          <a:xfrm>
            <a:off x="2411902" y="5537843"/>
            <a:ext cx="215882" cy="144017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Rectangle 32"/>
          <p:cNvSpPr/>
          <p:nvPr/>
        </p:nvSpPr>
        <p:spPr>
          <a:xfrm>
            <a:off x="3865715" y="3290374"/>
            <a:ext cx="670496" cy="168636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Rectangle 33"/>
          <p:cNvSpPr/>
          <p:nvPr/>
        </p:nvSpPr>
        <p:spPr>
          <a:xfrm>
            <a:off x="5017853" y="5530880"/>
            <a:ext cx="274227" cy="150980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5" name="Rectangle 34"/>
          <p:cNvSpPr/>
          <p:nvPr/>
        </p:nvSpPr>
        <p:spPr>
          <a:xfrm>
            <a:off x="7385248" y="3293925"/>
            <a:ext cx="576064" cy="150980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6" name="Rectangle 35"/>
          <p:cNvSpPr/>
          <p:nvPr/>
        </p:nvSpPr>
        <p:spPr>
          <a:xfrm>
            <a:off x="6553200" y="5530880"/>
            <a:ext cx="390128" cy="150980"/>
          </a:xfrm>
          <a:prstGeom prst="rect">
            <a:avLst/>
          </a:prstGeom>
          <a:pattFill prst="ltUpDiag">
            <a:fgClr>
              <a:schemeClr val="accent1"/>
            </a:fgClr>
            <a:bgClr>
              <a:schemeClr val="bg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334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CONCRETE RETAINING WALL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480783"/>
            <a:ext cx="6363435" cy="13080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b="1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 height: </a:t>
            </a: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about 7 metres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b="1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Increasing height </a:t>
            </a:r>
            <a:r>
              <a:rPr lang="en-GB" sz="20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using counterforts or buttressing</a:t>
            </a:r>
          </a:p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Behind the wall or in the open face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584" y="3098220"/>
            <a:ext cx="6552728" cy="3258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37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SHEET PILING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480783"/>
            <a:ext cx="8002802" cy="4462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Very useful when the retained soil cannot be disturbed or with limit space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2991" y="2780928"/>
            <a:ext cx="7344816" cy="309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804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DIAPHRAGM WALLS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480783"/>
            <a:ext cx="2663866" cy="32108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2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situ concrete wall cast in the ground</a:t>
            </a:r>
          </a:p>
          <a:p>
            <a:pPr algn="just">
              <a:lnSpc>
                <a:spcPct val="115000"/>
              </a:lnSpc>
              <a:spcAft>
                <a:spcPts val="1200"/>
              </a:spcAft>
            </a:pPr>
            <a:r>
              <a:rPr lang="en-GB" sz="20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Very useful for deep basement construction</a:t>
            </a:r>
          </a:p>
          <a:p>
            <a:pPr algn="just">
              <a:lnSpc>
                <a:spcPct val="115000"/>
              </a:lnSpc>
              <a:spcAft>
                <a:spcPts val="12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Expensive solution. Good as permanent, incorporated into the finished structure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2" name="Picture 11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980728"/>
            <a:ext cx="4824536" cy="5673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843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3BEC3FC-3973-4B4E-9030-3E212CD01583}" type="slidenum">
              <a:rPr lang="es-ES_tradnl"/>
              <a:pPr/>
              <a:t>25</a:t>
            </a:fld>
            <a:endParaRPr lang="es-ES_tradnl"/>
          </a:p>
        </p:txBody>
      </p:sp>
      <p:pic>
        <p:nvPicPr>
          <p:cNvPr id="781314" name="Picture 2" descr="06180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83568" y="1916832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Guide trench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475656" y="2420888"/>
            <a:ext cx="2808312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565497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0FFA166-2979-4E16-9215-AFDEE4B05B13}" type="slidenum">
              <a:rPr lang="es-ES_tradnl"/>
              <a:pPr/>
              <a:t>26</a:t>
            </a:fld>
            <a:endParaRPr lang="es-ES_tradnl"/>
          </a:p>
        </p:txBody>
      </p:sp>
      <p:pic>
        <p:nvPicPr>
          <p:cNvPr id="782338" name="Picture 2" descr="06200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539552" y="234888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Grab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115616" y="2564904"/>
            <a:ext cx="3456384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4696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37A582-D0FC-4440-A4E0-71E83B54C539}" type="slidenum">
              <a:rPr lang="es-ES_tradnl"/>
              <a:pPr/>
              <a:t>27</a:t>
            </a:fld>
            <a:endParaRPr lang="es-ES_tradnl"/>
          </a:p>
        </p:txBody>
      </p:sp>
      <p:pic>
        <p:nvPicPr>
          <p:cNvPr id="783362" name="Picture 2" descr="0626000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1495418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B870BB6-ED24-4EFD-BAA1-2D483CD511F3}" type="slidenum">
              <a:rPr lang="es-ES_tradnl"/>
              <a:pPr/>
              <a:t>28</a:t>
            </a:fld>
            <a:endParaRPr lang="es-ES_tradnl"/>
          </a:p>
        </p:txBody>
      </p:sp>
      <p:pic>
        <p:nvPicPr>
          <p:cNvPr id="784386" name="Picture 2" descr="0613000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611560" y="3933056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Former pipes</a:t>
            </a: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403648" y="4365104"/>
            <a:ext cx="2736304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424489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9B946D6-757F-4E0B-961B-B0A6F176D82C}" type="slidenum">
              <a:rPr lang="es-ES_tradnl"/>
              <a:pPr/>
              <a:t>29</a:t>
            </a:fld>
            <a:endParaRPr lang="es-ES_tradnl"/>
          </a:p>
        </p:txBody>
      </p:sp>
      <p:pic>
        <p:nvPicPr>
          <p:cNvPr id="785410" name="Picture 2" descr="0613000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1512430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2 Marcador de número de diapositiva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6A952A-DB99-45DD-ACD0-2932655510C6}" type="slidenum">
              <a:rPr lang="es-ES_tradnl"/>
              <a:pPr/>
              <a:t>30</a:t>
            </a:fld>
            <a:endParaRPr lang="es-ES_tradnl"/>
          </a:p>
        </p:txBody>
      </p:sp>
      <p:pic>
        <p:nvPicPr>
          <p:cNvPr id="788482" name="Picture 2" descr="09190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Box 1"/>
          <p:cNvSpPr txBox="1"/>
          <p:nvPr/>
        </p:nvSpPr>
        <p:spPr>
          <a:xfrm>
            <a:off x="7668344" y="2132856"/>
            <a:ext cx="12961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Load spreading beam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179235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1" descr="G:\Juanan\Mi despacho\Mediopie\Clientes\Promociones Gonzalez\Aguilera\Dirección de Obra\Fotos\2007\Enero\19 30-01-07\DSC000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88640"/>
            <a:ext cx="8784976" cy="65887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700347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RETAINING WALLS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8504" y="765098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400" b="1" dirty="0" smtClean="0"/>
              <a:t>CONTIGUOUS AND SECANT PILING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83998" y="1480783"/>
            <a:ext cx="7560410" cy="14619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2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Cheaper. Alternative method to diaphragm walls</a:t>
            </a:r>
          </a:p>
          <a:p>
            <a:pPr algn="just">
              <a:lnSpc>
                <a:spcPct val="115000"/>
              </a:lnSpc>
              <a:spcAft>
                <a:spcPts val="1200"/>
              </a:spcAft>
            </a:pPr>
            <a:r>
              <a:rPr lang="en-GB" sz="2000" dirty="0" smtClean="0">
                <a:solidFill>
                  <a:schemeClr val="tx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Drilling holes at close centres </a:t>
            </a:r>
          </a:p>
          <a:p>
            <a:pPr algn="just">
              <a:lnSpc>
                <a:spcPct val="115000"/>
              </a:lnSpc>
              <a:spcAft>
                <a:spcPts val="1200"/>
              </a:spcAft>
            </a:pPr>
            <a:r>
              <a:rPr lang="en-GB" sz="2000" dirty="0" smtClean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small gap is left between piles (it depends on the soil)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" name="Picture 12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3748" y="4895163"/>
            <a:ext cx="4536504" cy="1643749"/>
          </a:xfrm>
          <a:prstGeom prst="rect">
            <a:avLst/>
          </a:prstGeom>
        </p:spPr>
      </p:pic>
      <p:pic>
        <p:nvPicPr>
          <p:cNvPr id="14" name="Picture 13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4227" y="3017573"/>
            <a:ext cx="4539952" cy="1819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213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7826" name="Picture 2" descr="G:\Juanan\Mi despacho\Mediopie\Clientes\Valdeprocasa\Onil\FOTOS\2006\marzo\130306 pilotes\DSC017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0412122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8850" name="Picture 2" descr="G:\Juanan\Mi despacho\Mediopie\Clientes\Valdeprocasa\Onil\FOTOS\2006\marzo\080306 pilotes\DSC017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0210775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3731" name="Picture 3" descr="G:\Juanan\Mi despacho\Mediopie\Clientes\Valdeprocasa\Onil\FOTOS\2006\marzo\080306 pilotes\DSC0177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061442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9874" name="Picture 2" descr="G:\Juanan\Mi despacho\Mediopie\Clientes\Valdeprocasa\Onil\FOTOS\2006\marzo\080306 pilotes\DSC0178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634"/>
            <a:ext cx="8784976" cy="65887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8258809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0898" name="Picture 2" descr="G:\Juanan\Mi despacho\Mediopie\Clientes\Valdeprocasa\Onil\FOTOS\2006\marzo\080306 pilotes\DSC0178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0"/>
            <a:ext cx="51435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873598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2" descr="G:\Juanan\Mi despacho\Mediopie\Clientes\Valdeprocasa\Onil\FOTOS\2006\marzo\130306 pilotes\DSC0179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634"/>
            <a:ext cx="8784976" cy="65887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968850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946" name="Picture 2" descr="G:\Juanan\Mi despacho\Mediopie\Clientes\Valdeprocasa\Onil\FOTOS\2006\marzo\230306\DSC0183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634"/>
            <a:ext cx="8784976" cy="65887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742912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970" name="Picture 2" descr="G:\Juanan\Mi despacho\Mediopie\Clientes\Valdeprocasa\Onil\FOTOS\2006\marzo\280306\DSC018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634"/>
            <a:ext cx="8784976" cy="65887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491625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2" descr="G:\Juanan\Mi despacho\Mediopie\Clientes\Valdeprocasa\Onil\FOTOS\2006\mayo\030506\DSC0193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634"/>
            <a:ext cx="8784976" cy="65887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0423551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994" name="Picture 2" descr="G:\Juanan\Mi despacho\Mediopie\Clientes\Valdeprocasa\Onil\FOTOS\2006\mayo\030506\DSC0193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634"/>
            <a:ext cx="8784976" cy="65887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350943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042" name="Picture 2" descr="G:\Juanan\Mi despacho\Mediopie\Clientes\Valdeprocasa\Onil\FOTOS\2006\mayo\230506\DSC020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634"/>
            <a:ext cx="8784976" cy="65887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0559910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8067" name="Picture 3" descr="G:\Juanan\Mi despacho\Mediopie\Clientes\Valdeprocasa\Onil\FOTOS\2006\julio\030706\DSC0229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634"/>
            <a:ext cx="8784976" cy="65887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0196115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9090" name="Picture 2" descr="G:\Juanan\Mi despacho\Mediopie\Clientes\Valdeprocasa\Onil\FOTOS\2006\julio\210706\DSC_237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826" y="476672"/>
            <a:ext cx="8904348" cy="59046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982879863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0114" name="Picture 2" descr="G:\Juanan\Mi despacho\Mediopie\Clientes\Valdeprocasa\Onil\FOTOS\2006\julio\210706\DSC_237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826" y="476671"/>
            <a:ext cx="8844662" cy="58650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418826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1" descr="G:\Juanan\Mi despacho\Mediopie\Clientes\Valdeprocasa\Onil\FOTOS\2006\agosto 06\210806\DSC_24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826" y="476671"/>
            <a:ext cx="8844662" cy="586507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503971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1916</TotalTime>
  <Words>413</Words>
  <Application>Microsoft Office PowerPoint</Application>
  <PresentationFormat>On-screen Show (4:3)</PresentationFormat>
  <Paragraphs>135</Paragraphs>
  <Slides>47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51" baseType="lpstr"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75</cp:revision>
  <dcterms:created xsi:type="dcterms:W3CDTF">2015-09-15T12:16:09Z</dcterms:created>
  <dcterms:modified xsi:type="dcterms:W3CDTF">2019-10-08T10:40:17Z</dcterms:modified>
</cp:coreProperties>
</file>