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40"/>
  </p:notesMasterIdLst>
  <p:sldIdLst>
    <p:sldId id="280" r:id="rId2"/>
    <p:sldId id="281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93" r:id="rId14"/>
    <p:sldId id="295" r:id="rId15"/>
    <p:sldId id="296" r:id="rId16"/>
    <p:sldId id="297" r:id="rId17"/>
    <p:sldId id="298" r:id="rId18"/>
    <p:sldId id="299" r:id="rId19"/>
    <p:sldId id="301" r:id="rId20"/>
    <p:sldId id="300" r:id="rId21"/>
    <p:sldId id="302" r:id="rId22"/>
    <p:sldId id="303" r:id="rId23"/>
    <p:sldId id="304" r:id="rId24"/>
    <p:sldId id="305" r:id="rId25"/>
    <p:sldId id="306" r:id="rId26"/>
    <p:sldId id="307" r:id="rId27"/>
    <p:sldId id="308" r:id="rId28"/>
    <p:sldId id="309" r:id="rId29"/>
    <p:sldId id="310" r:id="rId30"/>
    <p:sldId id="311" r:id="rId31"/>
    <p:sldId id="312" r:id="rId32"/>
    <p:sldId id="313" r:id="rId33"/>
    <p:sldId id="314" r:id="rId34"/>
    <p:sldId id="315" r:id="rId35"/>
    <p:sldId id="316" r:id="rId36"/>
    <p:sldId id="317" r:id="rId37"/>
    <p:sldId id="318" r:id="rId38"/>
    <p:sldId id="319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5" d="100"/>
          <a:sy n="95" d="100"/>
        </p:scale>
        <p:origin x="864" y="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10/17/2017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7049112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800415" y="8538147"/>
            <a:ext cx="795130" cy="282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467" tIns="0" rIns="18467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2839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75ECC62-78AC-A949-A1CD-34249F1AC0F8}" type="slidenum">
              <a:rPr lang="en-US" sz="800"/>
              <a:pPr/>
              <a:t>3</a:t>
            </a:fld>
            <a:endParaRPr lang="en-US" sz="80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26444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5AC3BBA-D463-F44C-8752-00196D404507}" type="slidenum">
              <a:rPr lang="en-US" sz="800"/>
              <a:pPr/>
              <a:t>4</a:t>
            </a:fld>
            <a:endParaRPr lang="en-US" sz="8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43326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0F5DD48-9362-964E-A84E-7CA301B444CD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72211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62E776F-9F84-E64F-B86B-88FB808E7E2E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42350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FB6A7E5-BA24-8244-BB90-5D5C919E4DDE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14381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B8DB5FB5-EF59-3F4E-9533-24DE96D673A9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09014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031AACB-708B-284D-A916-66A7FB77742E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88596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9D6DFC64-A7A9-2348-9493-929FB16E468A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01611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9D741E8-40CE-BC4F-BCD9-E380DA1C8156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6503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9EFEB9F9-38EE-3C4A-8AB2-A7C69126EE13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34703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030F8DD-2482-214C-8AFB-31B853766638}" type="slidenum">
              <a:rPr lang="en-US" sz="800"/>
              <a:pPr/>
              <a:t>13</a:t>
            </a:fld>
            <a:endParaRPr lang="en-US" sz="800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10000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E1207C5-1137-7544-8A82-2BDEDB5282BB}" type="slidenum">
              <a:rPr lang="en-US" sz="800"/>
              <a:pPr/>
              <a:t>14</a:t>
            </a:fld>
            <a:endParaRPr lang="en-US" sz="800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79637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859ABDF-D66B-5940-8519-E9017544AB13}" type="slidenum">
              <a:rPr lang="en-US" sz="800"/>
              <a:pPr/>
              <a:t>15</a:t>
            </a:fld>
            <a:endParaRPr lang="en-US" sz="800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96203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ADD2DBC-FC3F-D641-8E1D-7FE98634F1CD}" type="slidenum">
              <a:rPr lang="en-US" sz="800"/>
              <a:pPr/>
              <a:t>16</a:t>
            </a:fld>
            <a:endParaRPr lang="en-US" sz="800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611189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16756AC-EEDD-7041-ADFD-1DCFEF6BC1D9}" type="slidenum">
              <a:rPr lang="en-US" sz="800"/>
              <a:pPr/>
              <a:t>17</a:t>
            </a:fld>
            <a:endParaRPr lang="en-US" sz="800"/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266274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D9FE341-CDAE-0646-B9FA-BCFE31716F80}" type="slidenum">
              <a:rPr lang="en-US" sz="800"/>
              <a:pPr/>
              <a:t>18</a:t>
            </a:fld>
            <a:endParaRPr lang="en-US" sz="800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46816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5311183-2278-DD44-AEE2-0359559B6345}" type="slidenum">
              <a:rPr lang="en-US" sz="800"/>
              <a:pPr/>
              <a:t>19</a:t>
            </a:fld>
            <a:endParaRPr lang="en-US" sz="800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604719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17C9A95-5F05-E44C-B077-49A1104930EB}" type="slidenum">
              <a:rPr lang="en-US" sz="800"/>
              <a:pPr/>
              <a:t>20</a:t>
            </a:fld>
            <a:endParaRPr lang="en-US" sz="800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603916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CA1E82A-5E1B-3E40-8138-C2CF76DF52DA}" type="slidenum">
              <a:rPr lang="en-US" sz="800"/>
              <a:pPr/>
              <a:t>21</a:t>
            </a:fld>
            <a:endParaRPr lang="en-US" sz="800"/>
          </a:p>
        </p:txBody>
      </p:sp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977215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E35EA4A-A3A7-684D-B2D1-777FEEBA9B0C}" type="slidenum">
              <a:rPr lang="en-US" sz="800"/>
              <a:pPr/>
              <a:t>22</a:t>
            </a:fld>
            <a:endParaRPr lang="en-US" sz="800"/>
          </a:p>
        </p:txBody>
      </p:sp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905144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BC02162E-FF1D-A047-BDF3-C41D158B696F}" type="slidenum">
              <a:rPr lang="en-US" sz="800"/>
              <a:pPr/>
              <a:t>23</a:t>
            </a:fld>
            <a:endParaRPr lang="en-US" sz="800"/>
          </a:p>
        </p:txBody>
      </p:sp>
      <p:sp>
        <p:nvSpPr>
          <p:cNvPr id="5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36892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91A6BBD-F54E-2342-86BC-C242B7C08922}" type="slidenum">
              <a:rPr lang="en-US" sz="800"/>
              <a:pPr/>
              <a:t>24</a:t>
            </a:fld>
            <a:endParaRPr lang="en-US" sz="80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238679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25AD203-C5D2-8545-9F67-6340BEF9FBB8}" type="slidenum">
              <a:rPr lang="en-US" sz="800"/>
              <a:pPr/>
              <a:t>25</a:t>
            </a:fld>
            <a:endParaRPr lang="en-US" sz="800"/>
          </a:p>
        </p:txBody>
      </p:sp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530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8335F6D-B997-8E40-82E2-05ED6650C517}" type="slidenum">
              <a:rPr lang="en-US" sz="800"/>
              <a:pPr/>
              <a:t>26</a:t>
            </a:fld>
            <a:endParaRPr lang="en-US" sz="800"/>
          </a:p>
        </p:txBody>
      </p:sp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93277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B45199D4-13D0-3644-A9E9-7CFB82FD4B4D}" type="slidenum">
              <a:rPr lang="en-US" sz="800"/>
              <a:pPr/>
              <a:t>27</a:t>
            </a:fld>
            <a:endParaRPr lang="en-US" sz="800"/>
          </a:p>
        </p:txBody>
      </p:sp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663575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990F82D-02B1-2C4D-A57F-953BFB99D964}" type="slidenum">
              <a:rPr lang="en-US" sz="800"/>
              <a:pPr/>
              <a:t>28</a:t>
            </a:fld>
            <a:endParaRPr lang="en-US" sz="800"/>
          </a:p>
        </p:txBody>
      </p:sp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8345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63750B6-4B74-8C4B-9B0D-8C4EECE63261}" type="slidenum">
              <a:rPr lang="en-US" sz="800"/>
              <a:pPr/>
              <a:t>29</a:t>
            </a:fld>
            <a:endParaRPr lang="en-US" sz="800"/>
          </a:p>
        </p:txBody>
      </p:sp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82942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283B4692-A36C-104D-AB06-9159FA6ACA3A}" type="slidenum">
              <a:rPr lang="en-US" sz="800"/>
              <a:pPr/>
              <a:t>30</a:t>
            </a:fld>
            <a:endParaRPr lang="en-US" sz="800"/>
          </a:p>
        </p:txBody>
      </p:sp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25599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D4E7E6D-0E40-C74E-A58C-87AE2B46601F}" type="slidenum">
              <a:rPr lang="en-US" sz="800"/>
              <a:pPr/>
              <a:t>31</a:t>
            </a:fld>
            <a:endParaRPr lang="en-US" sz="800"/>
          </a:p>
        </p:txBody>
      </p:sp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271904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40F3101-7792-AA41-93FF-A87EC4BB2F76}" type="slidenum">
              <a:rPr lang="en-US" sz="800"/>
              <a:pPr/>
              <a:t>32</a:t>
            </a:fld>
            <a:endParaRPr lang="en-US" sz="800"/>
          </a:p>
        </p:txBody>
      </p:sp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838956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FBF1D1D-4D12-E04C-ACC5-9C920AB6C8B2}" type="slidenum">
              <a:rPr lang="en-US" sz="800"/>
              <a:pPr/>
              <a:t>33</a:t>
            </a:fld>
            <a:endParaRPr lang="en-US" sz="800"/>
          </a:p>
        </p:txBody>
      </p:sp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140620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95BA9CC-FC80-7044-9A5E-B346E26CF6EC}" type="slidenum">
              <a:rPr lang="en-US" sz="800"/>
              <a:pPr/>
              <a:t>34</a:t>
            </a:fld>
            <a:endParaRPr lang="en-US" sz="800"/>
          </a:p>
        </p:txBody>
      </p:sp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263101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4B68352-8120-EA4A-BCFB-61DE67E1E0E2}" type="slidenum">
              <a:rPr lang="en-US" sz="800"/>
              <a:pPr/>
              <a:t>35</a:t>
            </a:fld>
            <a:endParaRPr lang="en-US" sz="800"/>
          </a:p>
        </p:txBody>
      </p:sp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874680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A7AF211-02D4-CA4C-B739-BDD3E82BAC44}" type="slidenum">
              <a:rPr lang="en-US" sz="800"/>
              <a:pPr/>
              <a:t>36</a:t>
            </a:fld>
            <a:endParaRPr lang="en-US" sz="800"/>
          </a:p>
        </p:txBody>
      </p:sp>
      <p:sp>
        <p:nvSpPr>
          <p:cNvPr id="120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153318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A7AF211-02D4-CA4C-B739-BDD3E82BAC44}" type="slidenum">
              <a:rPr lang="en-US" sz="800"/>
              <a:pPr/>
              <a:t>37</a:t>
            </a:fld>
            <a:endParaRPr lang="en-US" sz="800"/>
          </a:p>
        </p:txBody>
      </p:sp>
      <p:sp>
        <p:nvSpPr>
          <p:cNvPr id="120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774163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A7AF211-02D4-CA4C-B739-BDD3E82BAC44}" type="slidenum">
              <a:rPr lang="en-US" sz="800"/>
              <a:pPr/>
              <a:t>38</a:t>
            </a:fld>
            <a:endParaRPr lang="en-US" sz="800"/>
          </a:p>
        </p:txBody>
      </p:sp>
      <p:sp>
        <p:nvSpPr>
          <p:cNvPr id="120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39111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10/17/2017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10/17/2017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10/17/2017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10/17/2017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 userDrawn="1"/>
        </p:nvSpPr>
        <p:spPr>
          <a:xfrm>
            <a:off x="6822742" y="6444945"/>
            <a:ext cx="22187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b="0" dirty="0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  <a:cs typeface="Apple Chancery"/>
              </a:rPr>
              <a:t>Lecture 2</a:t>
            </a:r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" y="-2393"/>
            <a:ext cx="2196148" cy="819531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wmf"/><Relationship Id="rId5" Type="http://schemas.openxmlformats.org/officeDocument/2006/relationships/image" Target="../media/image34.wmf"/><Relationship Id="rId4" Type="http://schemas.openxmlformats.org/officeDocument/2006/relationships/image" Target="../media/image3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7" Type="http://schemas.openxmlformats.org/officeDocument/2006/relationships/image" Target="../media/image35.wmf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wmf"/><Relationship Id="rId5" Type="http://schemas.openxmlformats.org/officeDocument/2006/relationships/image" Target="../media/image33.png"/><Relationship Id="rId4" Type="http://schemas.openxmlformats.org/officeDocument/2006/relationships/image" Target="../media/image32.w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41627" y="1705693"/>
            <a:ext cx="5175249" cy="1843752"/>
          </a:xfrm>
        </p:spPr>
        <p:txBody>
          <a:bodyPr/>
          <a:lstStyle/>
          <a:p>
            <a:pPr eaLnBrk="1" hangingPunct="1"/>
            <a:r>
              <a:rPr lang="en-US" sz="4000" dirty="0">
                <a:latin typeface="Arial" charset="0"/>
              </a:rPr>
              <a:t>Network Protocols and Communications</a:t>
            </a:r>
            <a:endParaRPr lang="en-US" sz="4000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3"/>
          <p:cNvSpPr>
            <a:spLocks noGrp="1" noChangeArrowheads="1"/>
          </p:cNvSpPr>
          <p:nvPr>
            <p:ph type="title" idx="4294967295"/>
          </p:nvPr>
        </p:nvSpPr>
        <p:spPr>
          <a:xfrm>
            <a:off x="655638" y="609600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/>
              <a:t>Objectives</a:t>
            </a:r>
          </a:p>
        </p:txBody>
      </p:sp>
      <p:sp>
        <p:nvSpPr>
          <p:cNvPr id="4099" name="Rectangle 34"/>
          <p:cNvSpPr>
            <a:spLocks noGrp="1" noChangeArrowheads="1"/>
          </p:cNvSpPr>
          <p:nvPr>
            <p:ph type="body" idx="4294967295"/>
          </p:nvPr>
        </p:nvSpPr>
        <p:spPr>
          <a:xfrm>
            <a:off x="655638" y="1828800"/>
            <a:ext cx="7940675" cy="4625788"/>
          </a:xfrm>
        </p:spPr>
        <p:txBody>
          <a:bodyPr/>
          <a:lstStyle/>
          <a:p>
            <a:pPr>
              <a:buFont typeface="Wingdings" charset="2"/>
              <a:buChar char="§"/>
            </a:pPr>
            <a:r>
              <a:rPr lang="en-CA" dirty="0">
                <a:solidFill>
                  <a:schemeClr val="tx1"/>
                </a:solidFill>
              </a:rPr>
              <a:t>How rules are used to facilitate communication.</a:t>
            </a:r>
          </a:p>
          <a:p>
            <a:pPr>
              <a:buFont typeface="Wingdings" charset="2"/>
              <a:buChar char="§"/>
            </a:pPr>
            <a:r>
              <a:rPr lang="en-US" dirty="0">
                <a:solidFill>
                  <a:schemeClr val="tx1"/>
                </a:solidFill>
              </a:rPr>
              <a:t>The role of protocols and standards organizations in facilitating interoperability in network communications</a:t>
            </a:r>
            <a:r>
              <a:rPr lang="en-CA" dirty="0">
                <a:solidFill>
                  <a:schemeClr val="tx1"/>
                </a:solidFill>
              </a:rPr>
              <a:t>.</a:t>
            </a:r>
          </a:p>
          <a:p>
            <a:pPr>
              <a:buFont typeface="Wingdings" charset="2"/>
              <a:buChar char="§"/>
            </a:pPr>
            <a:r>
              <a:rPr lang="en-US" dirty="0">
                <a:solidFill>
                  <a:schemeClr val="tx1"/>
                </a:solidFill>
              </a:rPr>
              <a:t>How devices on a LAN access resources in a small to medium-sized business network</a:t>
            </a:r>
            <a:r>
              <a:rPr lang="en-CA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97582368"/>
      </p:ext>
    </p:extLst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73538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What is Communication?</a:t>
            </a:r>
          </a:p>
        </p:txBody>
      </p:sp>
      <p:pic>
        <p:nvPicPr>
          <p:cNvPr id="11266" name="Content Placeholder 1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7317" r="-17317"/>
          <a:stretch>
            <a:fillRect/>
          </a:stretch>
        </p:blipFill>
        <p:spPr>
          <a:xfrm>
            <a:off x="549275" y="1786076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1006317308"/>
      </p:ext>
    </p:extLst>
  </p:cSld>
  <p:clrMapOvr>
    <a:masterClrMapping/>
  </p:clrMapOvr>
  <p:transition spd="med"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Establishing the Rules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" charset="0"/>
              <a:buNone/>
              <a:defRPr/>
            </a:pPr>
            <a:r>
              <a:rPr lang="en-US" dirty="0">
                <a:solidFill>
                  <a:srgbClr val="000000"/>
                </a:solidFill>
              </a:rPr>
              <a:t>Establishing the Rules</a:t>
            </a:r>
            <a:br>
              <a:rPr lang="en-US" dirty="0">
                <a:solidFill>
                  <a:srgbClr val="000000"/>
                </a:solidFill>
              </a:rPr>
            </a:br>
            <a:endParaRPr lang="en-US" sz="1200" dirty="0">
              <a:solidFill>
                <a:srgbClr val="000000"/>
              </a:solidFill>
            </a:endParaRPr>
          </a:p>
          <a:p>
            <a:pPr>
              <a:defRPr/>
            </a:pPr>
            <a:r>
              <a:rPr lang="en-US" dirty="0">
                <a:solidFill>
                  <a:srgbClr val="000000"/>
                </a:solidFill>
              </a:rPr>
              <a:t>An identified sender and receiver</a:t>
            </a:r>
          </a:p>
          <a:p>
            <a:pPr>
              <a:defRPr/>
            </a:pPr>
            <a:r>
              <a:rPr lang="en-US" dirty="0">
                <a:solidFill>
                  <a:srgbClr val="000000"/>
                </a:solidFill>
              </a:rPr>
              <a:t>Agreed upon method of communicating (face-to-face, telephone, letter, photograph)</a:t>
            </a:r>
          </a:p>
          <a:p>
            <a:pPr>
              <a:defRPr/>
            </a:pPr>
            <a:r>
              <a:rPr lang="en-US" dirty="0">
                <a:solidFill>
                  <a:srgbClr val="000000"/>
                </a:solidFill>
              </a:rPr>
              <a:t>Common language and grammar</a:t>
            </a:r>
          </a:p>
          <a:p>
            <a:pPr>
              <a:defRPr/>
            </a:pPr>
            <a:r>
              <a:rPr lang="en-US" dirty="0">
                <a:solidFill>
                  <a:srgbClr val="000000"/>
                </a:solidFill>
              </a:rPr>
              <a:t>Speed and timing of delivery</a:t>
            </a:r>
          </a:p>
          <a:p>
            <a:pPr>
              <a:defRPr/>
            </a:pPr>
            <a:r>
              <a:rPr lang="en-US" dirty="0">
                <a:solidFill>
                  <a:srgbClr val="000000"/>
                </a:solidFill>
              </a:rPr>
              <a:t>Confirmation or acknowledgement requirements </a:t>
            </a:r>
          </a:p>
          <a:p>
            <a:pPr>
              <a:defRPr/>
            </a:pPr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7791723"/>
      </p:ext>
    </p:extLst>
  </p:cSld>
  <p:clrMapOvr>
    <a:masterClrMapping/>
  </p:clrMapOvr>
  <p:transition spd="med"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370899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Message Encoding</a:t>
            </a:r>
          </a:p>
        </p:txBody>
      </p:sp>
      <p:pic>
        <p:nvPicPr>
          <p:cNvPr id="15362" name="Content Placeholder 1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286" r="-10286"/>
          <a:stretch>
            <a:fillRect/>
          </a:stretch>
        </p:blipFill>
        <p:spPr>
          <a:xfrm>
            <a:off x="549275" y="2080377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1818357957"/>
      </p:ext>
    </p:extLst>
  </p:cSld>
  <p:clrMapOvr>
    <a:masterClrMapping/>
  </p:clrMapOvr>
  <p:transition spd="med"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452350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Message Formatting and Encapsulation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9883" y="2204311"/>
            <a:ext cx="8042276" cy="4343400"/>
          </a:xfrm>
        </p:spPr>
        <p:txBody>
          <a:bodyPr/>
          <a:lstStyle/>
          <a:p>
            <a:pPr marL="0" indent="0">
              <a:buFont typeface="Wingdings" charset="0"/>
              <a:buNone/>
              <a:defRPr/>
            </a:pPr>
            <a:r>
              <a:rPr lang="en-US" dirty="0">
                <a:solidFill>
                  <a:srgbClr val="000000"/>
                </a:solidFill>
              </a:rPr>
              <a:t>Example: Personal letter contains the following elements:</a:t>
            </a:r>
          </a:p>
          <a:p>
            <a:pPr>
              <a:defRPr/>
            </a:pPr>
            <a:r>
              <a:rPr lang="en-US" dirty="0">
                <a:solidFill>
                  <a:srgbClr val="000000"/>
                </a:solidFill>
              </a:rPr>
              <a:t>An identifier of the recipient</a:t>
            </a:r>
          </a:p>
          <a:p>
            <a:pPr>
              <a:defRPr/>
            </a:pPr>
            <a:r>
              <a:rPr lang="en-US" dirty="0">
                <a:solidFill>
                  <a:srgbClr val="000000"/>
                </a:solidFill>
              </a:rPr>
              <a:t>A salutation or greeting</a:t>
            </a:r>
          </a:p>
          <a:p>
            <a:pPr>
              <a:defRPr/>
            </a:pPr>
            <a:r>
              <a:rPr lang="en-US" dirty="0">
                <a:solidFill>
                  <a:srgbClr val="000000"/>
                </a:solidFill>
              </a:rPr>
              <a:t>The message content</a:t>
            </a:r>
          </a:p>
          <a:p>
            <a:pPr>
              <a:defRPr/>
            </a:pPr>
            <a:r>
              <a:rPr lang="en-US" dirty="0">
                <a:solidFill>
                  <a:srgbClr val="000000"/>
                </a:solidFill>
              </a:rPr>
              <a:t>A closing phrase</a:t>
            </a:r>
          </a:p>
          <a:p>
            <a:pPr>
              <a:defRPr/>
            </a:pPr>
            <a:r>
              <a:rPr lang="en-US" dirty="0">
                <a:solidFill>
                  <a:srgbClr val="000000"/>
                </a:solidFill>
              </a:rPr>
              <a:t>An identifier of the sender</a:t>
            </a:r>
          </a:p>
        </p:txBody>
      </p:sp>
      <p:pic>
        <p:nvPicPr>
          <p:cNvPr id="17411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2583" y="3020462"/>
            <a:ext cx="3875947" cy="2520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74383660"/>
      </p:ext>
    </p:extLst>
  </p:cSld>
  <p:clrMapOvr>
    <a:masterClrMapping/>
  </p:clrMapOvr>
  <p:transition spd="med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Message Size</a:t>
            </a:r>
          </a:p>
        </p:txBody>
      </p:sp>
      <p:sp>
        <p:nvSpPr>
          <p:cNvPr id="1945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" charset="0"/>
              <a:buNone/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The size restrictions of frames require the source host to break a long message into individual pieces that meet both the minimum and maximum size requirements. </a:t>
            </a:r>
          </a:p>
          <a:p>
            <a:pPr marL="0" indent="0">
              <a:buFont typeface="Wingdings" charset="0"/>
              <a:buNone/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This is known as segmenting. </a:t>
            </a:r>
          </a:p>
          <a:p>
            <a:pPr marL="0" indent="0">
              <a:buFont typeface="Wingdings" charset="0"/>
              <a:buNone/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Each segment is encapsulated in a separate frame with the address information, and is sent over the network. </a:t>
            </a:r>
          </a:p>
          <a:p>
            <a:pPr marL="0" indent="0">
              <a:buFont typeface="Wingdings" charset="0"/>
              <a:buNone/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At the receiving host, the messages are de-encapsulated and put back together to be processed and interpreted.</a:t>
            </a:r>
          </a:p>
        </p:txBody>
      </p:sp>
    </p:spTree>
    <p:extLst>
      <p:ext uri="{BB962C8B-B14F-4D97-AF65-F5344CB8AC3E}">
        <p14:creationId xmlns:p14="http://schemas.microsoft.com/office/powerpoint/2010/main" val="2172108893"/>
      </p:ext>
    </p:extLst>
  </p:cSld>
  <p:clrMapOvr>
    <a:masterClrMapping/>
  </p:clrMapOvr>
  <p:transition spd="med"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58048"/>
            <a:ext cx="8042276" cy="1336956"/>
          </a:xfrm>
        </p:spPr>
        <p:txBody>
          <a:bodyPr/>
          <a:lstStyle/>
          <a:p>
            <a:pPr eaLnBrk="1" hangingPunct="1"/>
            <a:br>
              <a:rPr lang="en-US" sz="36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Message Timing</a:t>
            </a:r>
          </a:p>
        </p:txBody>
      </p:sp>
      <p:sp>
        <p:nvSpPr>
          <p:cNvPr id="21506" name="Content Placeholder 2"/>
          <p:cNvSpPr>
            <a:spLocks noGrp="1"/>
          </p:cNvSpPr>
          <p:nvPr>
            <p:ph idx="1"/>
          </p:nvPr>
        </p:nvSpPr>
        <p:spPr>
          <a:xfrm>
            <a:off x="549275" y="2400881"/>
            <a:ext cx="8042276" cy="3542720"/>
          </a:xfrm>
        </p:spPr>
        <p:txBody>
          <a:bodyPr/>
          <a:lstStyle/>
          <a:p>
            <a:r>
              <a:rPr lang="en-US">
                <a:solidFill>
                  <a:srgbClr val="000000"/>
                </a:solidFill>
                <a:latin typeface="Arial" charset="0"/>
              </a:rPr>
              <a:t>Access Method</a:t>
            </a:r>
          </a:p>
          <a:p>
            <a:r>
              <a:rPr lang="en-US">
                <a:solidFill>
                  <a:srgbClr val="000000"/>
                </a:solidFill>
                <a:latin typeface="Arial" charset="0"/>
              </a:rPr>
              <a:t>Flow Control</a:t>
            </a:r>
          </a:p>
          <a:p>
            <a:r>
              <a:rPr lang="en-US">
                <a:solidFill>
                  <a:srgbClr val="000000"/>
                </a:solidFill>
                <a:latin typeface="Arial" charset="0"/>
              </a:rPr>
              <a:t>Response Timeout</a:t>
            </a:r>
          </a:p>
        </p:txBody>
      </p:sp>
    </p:spTree>
    <p:extLst>
      <p:ext uri="{BB962C8B-B14F-4D97-AF65-F5344CB8AC3E}">
        <p14:creationId xmlns:p14="http://schemas.microsoft.com/office/powerpoint/2010/main" val="399741572"/>
      </p:ext>
    </p:extLst>
  </p:cSld>
  <p:clrMapOvr>
    <a:masterClrMapping/>
  </p:clrMapOvr>
  <p:transition spd="med"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Message Delivery Options</a:t>
            </a:r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6" b="5148"/>
          <a:stretch>
            <a:fillRect/>
          </a:stretch>
        </p:blipFill>
        <p:spPr>
          <a:xfrm>
            <a:off x="212725" y="1518948"/>
            <a:ext cx="8734425" cy="4854575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3555" name="Straight Connector 4"/>
          <p:cNvCxnSpPr>
            <a:cxnSpLocks noChangeShapeType="1"/>
          </p:cNvCxnSpPr>
          <p:nvPr/>
        </p:nvCxnSpPr>
        <p:spPr bwMode="auto">
          <a:xfrm flipV="1">
            <a:off x="4762113" y="1486860"/>
            <a:ext cx="0" cy="48545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3435960704"/>
      </p:ext>
    </p:extLst>
  </p:cSld>
  <p:clrMapOvr>
    <a:masterClrMapping/>
  </p:clrMapOvr>
  <p:transition spd="med"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Protocols</a:t>
            </a:r>
          </a:p>
        </p:txBody>
      </p:sp>
      <p:pic>
        <p:nvPicPr>
          <p:cNvPr id="25602" name="Content Placeholder 2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7454" r="-27454"/>
          <a:stretch>
            <a:fillRect/>
          </a:stretch>
        </p:blipFill>
        <p:spPr>
          <a:xfrm>
            <a:off x="0" y="1907947"/>
            <a:ext cx="8859399" cy="4343400"/>
          </a:xfrm>
        </p:spPr>
      </p:pic>
    </p:spTree>
    <p:extLst>
      <p:ext uri="{BB962C8B-B14F-4D97-AF65-F5344CB8AC3E}">
        <p14:creationId xmlns:p14="http://schemas.microsoft.com/office/powerpoint/2010/main" val="175452763"/>
      </p:ext>
    </p:extLst>
  </p:cSld>
  <p:clrMapOvr>
    <a:masterClrMapping/>
  </p:clrMapOvr>
  <p:transition spd="med"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Network Protocols</a:t>
            </a:r>
          </a:p>
        </p:txBody>
      </p:sp>
      <p:sp>
        <p:nvSpPr>
          <p:cNvPr id="27650" name="Content Placeholder 1"/>
          <p:cNvSpPr>
            <a:spLocks noGrp="1"/>
          </p:cNvSpPr>
          <p:nvPr>
            <p:ph idx="1"/>
          </p:nvPr>
        </p:nvSpPr>
        <p:spPr>
          <a:xfrm>
            <a:off x="549275" y="1894503"/>
            <a:ext cx="8042276" cy="4343400"/>
          </a:xfrm>
        </p:spPr>
        <p:txBody>
          <a:bodyPr/>
          <a:lstStyle/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How the message is formatted or structured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process by which networking devices share information about pathways with other networks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How and when error and system messages are passed between devices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setup and termination of data transfer sessions</a:t>
            </a:r>
          </a:p>
        </p:txBody>
      </p:sp>
    </p:spTree>
    <p:extLst>
      <p:ext uri="{BB962C8B-B14F-4D97-AF65-F5344CB8AC3E}">
        <p14:creationId xmlns:p14="http://schemas.microsoft.com/office/powerpoint/2010/main" val="2119576088"/>
      </p:ext>
    </p:extLst>
  </p:cSld>
  <p:clrMapOvr>
    <a:masterClrMapping/>
  </p:clrMapOvr>
  <p:transition spd="med"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Interaction of Protocols</a:t>
            </a:r>
          </a:p>
        </p:txBody>
      </p:sp>
      <p:sp>
        <p:nvSpPr>
          <p:cNvPr id="29698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Application Protocol – Hypertext Transfer Protocol (HTTP)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Transport Protocol – Transmission Control Protocol (TCP)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Internet Protocol – Internet Protocol (IP)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Network Access Protocols – Data Link &amp; Physical layers</a:t>
            </a:r>
          </a:p>
        </p:txBody>
      </p:sp>
    </p:spTree>
    <p:extLst>
      <p:ext uri="{BB962C8B-B14F-4D97-AF65-F5344CB8AC3E}">
        <p14:creationId xmlns:p14="http://schemas.microsoft.com/office/powerpoint/2010/main" val="4095832401"/>
      </p:ext>
    </p:extLst>
  </p:cSld>
  <p:clrMapOvr>
    <a:masterClrMapping/>
  </p:clrMapOvr>
  <p:transition spd="med"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587753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Protocol Suites and Industry Standards</a:t>
            </a:r>
          </a:p>
        </p:txBody>
      </p:sp>
      <p:pic>
        <p:nvPicPr>
          <p:cNvPr id="31746" name="Content Placeholder 2" descr="NetBasics_Chp3_table.jpg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4397" r="-14397"/>
          <a:stretch>
            <a:fillRect/>
          </a:stretch>
        </p:blipFill>
        <p:spPr>
          <a:xfrm>
            <a:off x="549275" y="2153059"/>
            <a:ext cx="8042276" cy="4162302"/>
          </a:xfrm>
        </p:spPr>
      </p:pic>
    </p:spTree>
    <p:extLst>
      <p:ext uri="{BB962C8B-B14F-4D97-AF65-F5344CB8AC3E}">
        <p14:creationId xmlns:p14="http://schemas.microsoft.com/office/powerpoint/2010/main" val="2433441230"/>
      </p:ext>
    </p:extLst>
  </p:cSld>
  <p:clrMapOvr>
    <a:masterClrMapping/>
  </p:clrMapOvr>
  <p:transition spd="med"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618736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TCP/IP Protocol Suite and Communication</a:t>
            </a:r>
          </a:p>
        </p:txBody>
      </p:sp>
      <p:pic>
        <p:nvPicPr>
          <p:cNvPr id="35842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3" t="6261" r="6691" b="14967"/>
          <a:stretch>
            <a:fillRect/>
          </a:stretch>
        </p:blipFill>
        <p:spPr>
          <a:xfrm>
            <a:off x="369927" y="2402363"/>
            <a:ext cx="8188325" cy="4006850"/>
          </a:xfrm>
        </p:spPr>
      </p:pic>
    </p:spTree>
    <p:extLst>
      <p:ext uri="{BB962C8B-B14F-4D97-AF65-F5344CB8AC3E}">
        <p14:creationId xmlns:p14="http://schemas.microsoft.com/office/powerpoint/2010/main" val="3710368920"/>
      </p:ext>
    </p:extLst>
  </p:cSld>
  <p:clrMapOvr>
    <a:masterClrMapping/>
  </p:clrMapOvr>
  <p:transition spd="med"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sz="18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Standards Organizations</a:t>
            </a:r>
          </a:p>
        </p:txBody>
      </p:sp>
      <p:pic>
        <p:nvPicPr>
          <p:cNvPr id="37890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2003425"/>
            <a:ext cx="2844800" cy="1011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1" name="Picture 4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325" y="1731963"/>
            <a:ext cx="2673350" cy="1604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2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0325" y="3543300"/>
            <a:ext cx="1841500" cy="62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3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5175" y="3394075"/>
            <a:ext cx="19685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4" name="Picture 7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188" y="4487863"/>
            <a:ext cx="1233487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5" name="Picture 8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2975" y="4613275"/>
            <a:ext cx="1865313" cy="1243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6" name="Picture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4075" y="4613275"/>
            <a:ext cx="4127500" cy="149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8632488"/>
      </p:ext>
    </p:extLst>
  </p:cSld>
  <p:clrMapOvr>
    <a:masterClrMapping/>
  </p:clrMapOvr>
  <p:transition spd="med"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Open Standards</a:t>
            </a:r>
          </a:p>
        </p:txBody>
      </p:sp>
      <p:sp>
        <p:nvSpPr>
          <p:cNvPr id="39938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Internet Society (ISOC)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Internet Architecture Board (IAB)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Internet Engineering Task Force (IETF)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Institute of Electrical and Electronics Engineers (IEEE)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International Organization for Standards (ISO)</a:t>
            </a:r>
          </a:p>
        </p:txBody>
      </p:sp>
    </p:spTree>
    <p:extLst>
      <p:ext uri="{BB962C8B-B14F-4D97-AF65-F5344CB8AC3E}">
        <p14:creationId xmlns:p14="http://schemas.microsoft.com/office/powerpoint/2010/main" val="3915546486"/>
      </p:ext>
    </p:extLst>
  </p:cSld>
  <p:clrMapOvr>
    <a:masterClrMapping/>
  </p:clrMapOvr>
  <p:transition spd="med">
    <p:wipe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ISOC, IAB, and IETF</a:t>
            </a:r>
          </a:p>
        </p:txBody>
      </p:sp>
      <p:pic>
        <p:nvPicPr>
          <p:cNvPr id="41986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328863"/>
            <a:ext cx="5365750" cy="377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87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4063" y="2155198"/>
            <a:ext cx="1935163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88" name="Picture 5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4063" y="3156140"/>
            <a:ext cx="1139825" cy="849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89" name="Picture 6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688" y="4625181"/>
            <a:ext cx="1368425" cy="820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90" name="Picture 7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1190" y="4617543"/>
            <a:ext cx="1658938" cy="1185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9924092"/>
      </p:ext>
    </p:extLst>
  </p:cSld>
  <p:clrMapOvr>
    <a:masterClrMapping/>
  </p:clrMapOvr>
  <p:transition spd="med"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IEEE</a:t>
            </a:r>
          </a:p>
        </p:txBody>
      </p:sp>
      <p:sp>
        <p:nvSpPr>
          <p:cNvPr id="44034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38 societies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130 journals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1,300 conferences each year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1,300 standards and projects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400,000 members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160 countries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IEEE 802.3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IEEE 802.11</a:t>
            </a:r>
          </a:p>
        </p:txBody>
      </p:sp>
    </p:spTree>
    <p:extLst>
      <p:ext uri="{BB962C8B-B14F-4D97-AF65-F5344CB8AC3E}">
        <p14:creationId xmlns:p14="http://schemas.microsoft.com/office/powerpoint/2010/main" val="3783416939"/>
      </p:ext>
    </p:extLst>
  </p:cSld>
  <p:clrMapOvr>
    <a:masterClrMapping/>
  </p:clrMapOvr>
  <p:transition spd="med"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Other Standards Organization</a:t>
            </a:r>
          </a:p>
        </p:txBody>
      </p:sp>
      <p:sp>
        <p:nvSpPr>
          <p:cNvPr id="48130" name="Content Placeholder 1"/>
          <p:cNvSpPr>
            <a:spLocks noGrp="1"/>
          </p:cNvSpPr>
          <p:nvPr>
            <p:ph idx="1"/>
          </p:nvPr>
        </p:nvSpPr>
        <p:spPr>
          <a:xfrm>
            <a:off x="549275" y="2002941"/>
            <a:ext cx="8042276" cy="4343400"/>
          </a:xfrm>
        </p:spPr>
        <p:txBody>
          <a:bodyPr/>
          <a:lstStyle/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Electronic Industries Alliance (EIA)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Telecommunications Industry Association (TIA)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International Telecommunications Union – Telecommunications Standardization Sector (ITU-T)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Internet Corporation for Assigned Names and Numbers (ICANN)</a:t>
            </a: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The Internet Assigned Numbers Authority (IANA)</a:t>
            </a:r>
          </a:p>
        </p:txBody>
      </p:sp>
    </p:spTree>
    <p:extLst>
      <p:ext uri="{BB962C8B-B14F-4D97-AF65-F5344CB8AC3E}">
        <p14:creationId xmlns:p14="http://schemas.microsoft.com/office/powerpoint/2010/main" val="2609201557"/>
      </p:ext>
    </p:extLst>
  </p:cSld>
  <p:clrMapOvr>
    <a:masterClrMapping/>
  </p:clrMapOvr>
  <p:transition spd="med"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2"/>
          <p:cNvSpPr>
            <a:spLocks noGrp="1" noChangeArrowheads="1"/>
          </p:cNvSpPr>
          <p:nvPr>
            <p:ph type="title"/>
          </p:nvPr>
        </p:nvSpPr>
        <p:spPr>
          <a:xfrm>
            <a:off x="1210766" y="138556"/>
            <a:ext cx="4685825" cy="883755"/>
          </a:xfrm>
        </p:spPr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ISO</a:t>
            </a:r>
          </a:p>
        </p:txBody>
      </p:sp>
      <p:pic>
        <p:nvPicPr>
          <p:cNvPr id="46082" name="Content Placeholder 1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79" b="11179"/>
          <a:stretch>
            <a:fillRect/>
          </a:stretch>
        </p:blipFill>
        <p:spPr>
          <a:xfrm>
            <a:off x="119797" y="2727131"/>
            <a:ext cx="3778250" cy="2200275"/>
          </a:xfrm>
        </p:spPr>
      </p:pic>
      <p:pic>
        <p:nvPicPr>
          <p:cNvPr id="46083" name="Picture 2" descr="Osi-model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215" y="877693"/>
            <a:ext cx="5130800" cy="593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2787357"/>
      </p:ext>
    </p:extLst>
  </p:cSld>
  <p:clrMapOvr>
    <a:masterClrMapping/>
  </p:clrMapOvr>
  <p:transition spd="med">
    <p:wipe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545295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The Benefits of Using a Layered Model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49275" y="1928721"/>
            <a:ext cx="8042276" cy="4343400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>
                <a:solidFill>
                  <a:srgbClr val="000000"/>
                </a:solidFill>
              </a:rPr>
              <a:t>Assists in protocol design, because protocols that operate at a specific layer have defined information that they act upon and a defined interface to the layers above and below.</a:t>
            </a:r>
          </a:p>
          <a:p>
            <a:pPr lvl="0"/>
            <a:r>
              <a:rPr lang="en-GB" dirty="0">
                <a:solidFill>
                  <a:srgbClr val="000000"/>
                </a:solidFill>
              </a:rPr>
              <a:t>Fosters competition because products from different vendors can work together.</a:t>
            </a:r>
          </a:p>
          <a:p>
            <a:pPr lvl="0"/>
            <a:r>
              <a:rPr lang="en-GB" dirty="0">
                <a:solidFill>
                  <a:srgbClr val="000000"/>
                </a:solidFill>
              </a:rPr>
              <a:t>Prevents technology or capability changes in one layer from affecting other layers above and below.</a:t>
            </a:r>
          </a:p>
          <a:p>
            <a:pPr lvl="0"/>
            <a:r>
              <a:rPr lang="en-GB" dirty="0">
                <a:solidFill>
                  <a:srgbClr val="000000"/>
                </a:solidFill>
              </a:rPr>
              <a:t>Provides a common language to describe networking functions and capabilities.</a:t>
            </a: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5794626"/>
      </p:ext>
    </p:extLst>
  </p:cSld>
  <p:clrMapOvr>
    <a:masterClrMapping/>
  </p:clrMapOvr>
  <p:transition spd="med">
    <p:wipe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235499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The OSI Reference Model</a:t>
            </a:r>
          </a:p>
        </p:txBody>
      </p:sp>
      <p:pic>
        <p:nvPicPr>
          <p:cNvPr id="52226" name="Content Placeholder 1" descr="Osi-model.pn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9251" r="-49251"/>
          <a:stretch>
            <a:fillRect/>
          </a:stretch>
        </p:blipFill>
        <p:spPr>
          <a:xfrm>
            <a:off x="549275" y="2033908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1062322110"/>
      </p:ext>
    </p:extLst>
  </p:cSld>
  <p:clrMapOvr>
    <a:masterClrMapping/>
  </p:clrMapOvr>
  <p:transition spd="med">
    <p:wipe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The TCP/IP Reference Model</a:t>
            </a:r>
          </a:p>
        </p:txBody>
      </p:sp>
      <p:pic>
        <p:nvPicPr>
          <p:cNvPr id="54274" name="Content Placeholder 1" descr="tcp-ip-encapsulation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445" r="-12445"/>
          <a:stretch>
            <a:fillRect/>
          </a:stretch>
        </p:blipFill>
        <p:spPr>
          <a:xfrm>
            <a:off x="549275" y="1940971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1877676584"/>
      </p:ext>
    </p:extLst>
  </p:cSld>
  <p:clrMapOvr>
    <a:masterClrMapping/>
  </p:clrMapOvr>
  <p:transition spd="med">
    <p:wipe dir="r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649715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Comparing the OSI and TCP/IP Models</a:t>
            </a:r>
          </a:p>
        </p:txBody>
      </p:sp>
      <p:pic>
        <p:nvPicPr>
          <p:cNvPr id="56322" name="Content Placeholder 4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2461" r="-22461"/>
          <a:stretch>
            <a:fillRect/>
          </a:stretch>
        </p:blipFill>
        <p:spPr>
          <a:xfrm>
            <a:off x="549275" y="2111357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1499735086"/>
      </p:ext>
    </p:extLst>
  </p:cSld>
  <p:clrMapOvr>
    <a:masterClrMapping/>
  </p:clrMapOvr>
  <p:transition spd="med">
    <p:wipe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463836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Communicating the Messages</a:t>
            </a:r>
          </a:p>
        </p:txBody>
      </p:sp>
      <p:sp>
        <p:nvSpPr>
          <p:cNvPr id="58370" name="Content Placeholder 1"/>
          <p:cNvSpPr>
            <a:spLocks noGrp="1"/>
          </p:cNvSpPr>
          <p:nvPr>
            <p:ph idx="1"/>
          </p:nvPr>
        </p:nvSpPr>
        <p:spPr>
          <a:xfrm>
            <a:off x="549275" y="2188804"/>
            <a:ext cx="8042276" cy="4343400"/>
          </a:xfrm>
        </p:spPr>
        <p:txBody>
          <a:bodyPr/>
          <a:lstStyle/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Segmenting message benefits</a:t>
            </a:r>
          </a:p>
          <a:p>
            <a:pPr lvl="1"/>
            <a:r>
              <a:rPr lang="en-US" dirty="0">
                <a:solidFill>
                  <a:srgbClr val="000000"/>
                </a:solidFill>
                <a:latin typeface="Arial" charset="0"/>
              </a:rPr>
              <a:t>Different conversations can be interleaved</a:t>
            </a:r>
          </a:p>
          <a:p>
            <a:pPr lvl="1"/>
            <a:r>
              <a:rPr lang="en-US" dirty="0">
                <a:solidFill>
                  <a:srgbClr val="000000"/>
                </a:solidFill>
                <a:latin typeface="Arial" charset="0"/>
              </a:rPr>
              <a:t>Increased reliability of network communications</a:t>
            </a:r>
          </a:p>
          <a:p>
            <a:pPr lvl="1"/>
            <a:endParaRPr lang="en-US" dirty="0">
              <a:solidFill>
                <a:srgbClr val="000000"/>
              </a:solidFill>
              <a:latin typeface="Arial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Segmenting message disadvantage</a:t>
            </a:r>
          </a:p>
          <a:p>
            <a:pPr lvl="1"/>
            <a:r>
              <a:rPr lang="en-US" dirty="0">
                <a:solidFill>
                  <a:srgbClr val="000000"/>
                </a:solidFill>
                <a:latin typeface="Arial" charset="0"/>
              </a:rPr>
              <a:t>Increased level of complexity</a:t>
            </a:r>
          </a:p>
        </p:txBody>
      </p:sp>
    </p:spTree>
    <p:extLst>
      <p:ext uri="{BB962C8B-B14F-4D97-AF65-F5344CB8AC3E}">
        <p14:creationId xmlns:p14="http://schemas.microsoft.com/office/powerpoint/2010/main" val="710597314"/>
      </p:ext>
    </p:extLst>
  </p:cSld>
  <p:clrMapOvr>
    <a:masterClrMapping/>
  </p:clrMapOvr>
  <p:transition spd="med">
    <p:wipe dir="r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Protocol Data Units (PDUs)</a:t>
            </a:r>
          </a:p>
        </p:txBody>
      </p:sp>
      <p:pic>
        <p:nvPicPr>
          <p:cNvPr id="60419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150" y="1600201"/>
            <a:ext cx="7430200" cy="51439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4505660"/>
      </p:ext>
    </p:extLst>
  </p:cSld>
  <p:clrMapOvr>
    <a:masterClrMapping/>
  </p:clrMapOvr>
  <p:transition spd="med">
    <p:wipe dir="r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Encapsulation</a:t>
            </a:r>
          </a:p>
        </p:txBody>
      </p:sp>
      <p:pic>
        <p:nvPicPr>
          <p:cNvPr id="62466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05" b="15561"/>
          <a:stretch>
            <a:fillRect/>
          </a:stretch>
        </p:blipFill>
        <p:spPr>
          <a:xfrm>
            <a:off x="212725" y="1792383"/>
            <a:ext cx="8734425" cy="4643437"/>
          </a:xfrm>
        </p:spPr>
      </p:pic>
    </p:spTree>
    <p:extLst>
      <p:ext uri="{BB962C8B-B14F-4D97-AF65-F5344CB8AC3E}">
        <p14:creationId xmlns:p14="http://schemas.microsoft.com/office/powerpoint/2010/main" val="1045517122"/>
      </p:ext>
    </p:extLst>
  </p:cSld>
  <p:clrMapOvr>
    <a:masterClrMapping/>
  </p:clrMapOvr>
  <p:transition spd="med">
    <p:wipe dir="r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De-encapsulation</a:t>
            </a:r>
          </a:p>
        </p:txBody>
      </p:sp>
      <p:pic>
        <p:nvPicPr>
          <p:cNvPr id="6451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90" b="14496"/>
          <a:stretch>
            <a:fillRect/>
          </a:stretch>
        </p:blipFill>
        <p:spPr>
          <a:xfrm>
            <a:off x="212725" y="1744663"/>
            <a:ext cx="8734425" cy="4683125"/>
          </a:xfrm>
        </p:spPr>
      </p:pic>
    </p:spTree>
    <p:extLst>
      <p:ext uri="{BB962C8B-B14F-4D97-AF65-F5344CB8AC3E}">
        <p14:creationId xmlns:p14="http://schemas.microsoft.com/office/powerpoint/2010/main" val="3380141130"/>
      </p:ext>
    </p:extLst>
  </p:cSld>
  <p:clrMapOvr>
    <a:masterClrMapping/>
  </p:clrMapOvr>
  <p:transition spd="med">
    <p:wipe dir="r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27069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Accessing Local Resources</a:t>
            </a:r>
          </a:p>
        </p:txBody>
      </p:sp>
      <p:pic>
        <p:nvPicPr>
          <p:cNvPr id="66562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64195" b="-64195"/>
          <a:stretch>
            <a:fillRect/>
          </a:stretch>
        </p:blipFill>
        <p:spPr>
          <a:xfrm>
            <a:off x="549275" y="2018419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1522330780"/>
      </p:ext>
    </p:extLst>
  </p:cSld>
  <p:clrMapOvr>
    <a:masterClrMapping/>
  </p:clrMapOvr>
  <p:transition spd="med">
    <p:wipe dir="r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696184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Network Addresses &amp; Data Link addresses</a:t>
            </a:r>
          </a:p>
        </p:txBody>
      </p:sp>
      <p:sp>
        <p:nvSpPr>
          <p:cNvPr id="68610" name="Content Placeholder 1"/>
          <p:cNvSpPr>
            <a:spLocks noGrp="1"/>
          </p:cNvSpPr>
          <p:nvPr>
            <p:ph idx="1"/>
          </p:nvPr>
        </p:nvSpPr>
        <p:spPr>
          <a:xfrm>
            <a:off x="549275" y="2075600"/>
            <a:ext cx="8042276" cy="4084854"/>
          </a:xfrm>
        </p:spPr>
        <p:txBody>
          <a:bodyPr/>
          <a:lstStyle/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Network Address</a:t>
            </a:r>
          </a:p>
          <a:p>
            <a:pPr lvl="1"/>
            <a:r>
              <a:rPr lang="en-US" dirty="0">
                <a:solidFill>
                  <a:srgbClr val="000000"/>
                </a:solidFill>
                <a:latin typeface="Arial" charset="0"/>
              </a:rPr>
              <a:t>Source IP address</a:t>
            </a:r>
          </a:p>
          <a:p>
            <a:pPr lvl="1"/>
            <a:r>
              <a:rPr lang="en-US" dirty="0">
                <a:solidFill>
                  <a:srgbClr val="000000"/>
                </a:solidFill>
                <a:latin typeface="Arial" charset="0"/>
              </a:rPr>
              <a:t>Destination IP address</a:t>
            </a:r>
          </a:p>
          <a:p>
            <a:pPr lvl="1"/>
            <a:endParaRPr lang="en-US" dirty="0">
              <a:solidFill>
                <a:srgbClr val="000000"/>
              </a:solidFill>
              <a:latin typeface="Arial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Arial" charset="0"/>
              </a:rPr>
              <a:t>Data Link Address</a:t>
            </a:r>
          </a:p>
          <a:p>
            <a:pPr lvl="1"/>
            <a:r>
              <a:rPr lang="en-US" dirty="0">
                <a:solidFill>
                  <a:srgbClr val="000000"/>
                </a:solidFill>
                <a:latin typeface="Arial" charset="0"/>
              </a:rPr>
              <a:t>Source data link address</a:t>
            </a:r>
          </a:p>
          <a:p>
            <a:pPr lvl="1"/>
            <a:r>
              <a:rPr lang="en-US" dirty="0">
                <a:solidFill>
                  <a:srgbClr val="000000"/>
                </a:solidFill>
                <a:latin typeface="Arial" charset="0"/>
              </a:rPr>
              <a:t>Destination data link address</a:t>
            </a:r>
          </a:p>
        </p:txBody>
      </p:sp>
    </p:spTree>
    <p:extLst>
      <p:ext uri="{BB962C8B-B14F-4D97-AF65-F5344CB8AC3E}">
        <p14:creationId xmlns:p14="http://schemas.microsoft.com/office/powerpoint/2010/main" val="320740789"/>
      </p:ext>
    </p:extLst>
  </p:cSld>
  <p:clrMapOvr>
    <a:masterClrMapping/>
  </p:clrMapOvr>
  <p:transition spd="med">
    <p:wipe dir="r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655874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Communicating with Device / Same Network</a:t>
            </a:r>
          </a:p>
        </p:txBody>
      </p:sp>
      <p:pic>
        <p:nvPicPr>
          <p:cNvPr id="70660" name="Picture 56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230" y="2184027"/>
            <a:ext cx="8427749" cy="4553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62807530"/>
      </p:ext>
    </p:extLst>
  </p:cSld>
  <p:clrMapOvr>
    <a:masterClrMapping/>
  </p:clrMapOvr>
  <p:transition spd="med">
    <p:wipe dir="r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MAC and IP Addresses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611188" y="2238470"/>
            <a:ext cx="8134350" cy="4051300"/>
            <a:chOff x="203200" y="2114550"/>
            <a:chExt cx="8134350" cy="4051300"/>
          </a:xfrm>
        </p:grpSpPr>
        <p:pic>
          <p:nvPicPr>
            <p:cNvPr id="4" name="Picture 33"/>
            <p:cNvPicPr>
              <a:picLocks noChangeArrowheads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475" y="3051175"/>
              <a:ext cx="457200" cy="268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pic>
          <p:nvPicPr>
            <p:cNvPr id="72707" name="Picture 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76613" y="4024313"/>
              <a:ext cx="1016000" cy="1066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2708" name="Picture 5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5813" y="2786063"/>
              <a:ext cx="1016000" cy="1066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Picture 41"/>
            <p:cNvPicPr>
              <a:picLocks noChangeAspect="1" noChangeArrowheads="1"/>
            </p:cNvPicPr>
            <p:nvPr/>
          </p:nvPicPr>
          <p:blipFill>
            <a:blip r:embed="rId5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25963" y="3051175"/>
              <a:ext cx="735012" cy="3143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cxnSp>
          <p:nvCxnSpPr>
            <p:cNvPr id="8" name="Straight Connector 7"/>
            <p:cNvCxnSpPr>
              <a:endCxn id="7" idx="1"/>
            </p:cNvCxnSpPr>
            <p:nvPr/>
          </p:nvCxnSpPr>
          <p:spPr>
            <a:xfrm>
              <a:off x="3071813" y="3208338"/>
              <a:ext cx="145415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V="1">
              <a:off x="4037013" y="3360738"/>
              <a:ext cx="641350" cy="663575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 flipV="1">
              <a:off x="4999038" y="3360738"/>
              <a:ext cx="577850" cy="117316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72713" name="Picture 42" descr="File Server_Updated2005"/>
            <p:cNvPicPr>
              <a:picLocks noChangeAspect="1" noChangeArrowheads="1"/>
            </p:cNvPicPr>
            <p:nvPr/>
          </p:nvPicPr>
          <p:blipFill>
            <a:blip r:embed="rId6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76863" y="4533900"/>
              <a:ext cx="617537" cy="8207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12" name="Straight Connector 11"/>
            <p:cNvCxnSpPr>
              <a:stCxn id="7" idx="3"/>
            </p:cNvCxnSpPr>
            <p:nvPr/>
          </p:nvCxnSpPr>
          <p:spPr>
            <a:xfrm flipV="1">
              <a:off x="5260975" y="3208338"/>
              <a:ext cx="1389063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2715" name="TextBox 12"/>
            <p:cNvSpPr txBox="1">
              <a:spLocks noChangeArrowheads="1"/>
            </p:cNvSpPr>
            <p:nvPr/>
          </p:nvSpPr>
          <p:spPr bwMode="auto">
            <a:xfrm>
              <a:off x="203200" y="3084513"/>
              <a:ext cx="2084388" cy="73977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 dirty="0">
                  <a:solidFill>
                    <a:srgbClr val="000000"/>
                  </a:solidFill>
                </a:rPr>
                <a:t>PC1</a:t>
              </a:r>
            </a:p>
            <a:p>
              <a:r>
                <a:rPr lang="en-US" sz="1400" dirty="0">
                  <a:solidFill>
                    <a:srgbClr val="000000"/>
                  </a:solidFill>
                </a:rPr>
                <a:t>192.168.1.110</a:t>
              </a:r>
            </a:p>
            <a:p>
              <a:r>
                <a:rPr lang="en-US" sz="1400" dirty="0">
                  <a:solidFill>
                    <a:srgbClr val="000000"/>
                  </a:solidFill>
                </a:rPr>
                <a:t>AA-AA-AA-AA-AA-AA</a:t>
              </a:r>
            </a:p>
          </p:txBody>
        </p:sp>
        <p:sp>
          <p:nvSpPr>
            <p:cNvPr id="72716" name="TextBox 13"/>
            <p:cNvSpPr txBox="1">
              <a:spLocks noChangeArrowheads="1"/>
            </p:cNvSpPr>
            <p:nvPr/>
          </p:nvSpPr>
          <p:spPr bwMode="auto">
            <a:xfrm>
              <a:off x="1177925" y="4275138"/>
              <a:ext cx="2119313" cy="7381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PC2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192.168.1.111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BB-BB-BB-BB-BB-BB</a:t>
              </a:r>
            </a:p>
          </p:txBody>
        </p:sp>
        <p:sp>
          <p:nvSpPr>
            <p:cNvPr id="72717" name="TextBox 14"/>
            <p:cNvSpPr txBox="1">
              <a:spLocks noChangeArrowheads="1"/>
            </p:cNvSpPr>
            <p:nvPr/>
          </p:nvSpPr>
          <p:spPr bwMode="auto">
            <a:xfrm>
              <a:off x="5210175" y="5426075"/>
              <a:ext cx="2182813" cy="73977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FTP Server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192.168.1.9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CC-CC-CC-CC-CC-CC</a:t>
              </a:r>
            </a:p>
          </p:txBody>
        </p:sp>
        <p:sp>
          <p:nvSpPr>
            <p:cNvPr id="72718" name="TextBox 15"/>
            <p:cNvSpPr txBox="1">
              <a:spLocks noChangeArrowheads="1"/>
            </p:cNvSpPr>
            <p:nvPr/>
          </p:nvSpPr>
          <p:spPr bwMode="auto">
            <a:xfrm>
              <a:off x="6218238" y="2114550"/>
              <a:ext cx="2119312" cy="7381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R1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192.168.1.1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11-11-11-11-11-11</a:t>
              </a:r>
            </a:p>
          </p:txBody>
        </p:sp>
        <p:grpSp>
          <p:nvGrpSpPr>
            <p:cNvPr id="72719" name="Group 16"/>
            <p:cNvGrpSpPr>
              <a:grpSpLocks/>
            </p:cNvGrpSpPr>
            <p:nvPr/>
          </p:nvGrpSpPr>
          <p:grpSpPr bwMode="auto">
            <a:xfrm>
              <a:off x="2851150" y="2490788"/>
              <a:ext cx="1222375" cy="1122362"/>
              <a:chOff x="2845469" y="1283663"/>
              <a:chExt cx="1222475" cy="1122322"/>
            </a:xfrm>
          </p:grpSpPr>
          <p:pic>
            <p:nvPicPr>
              <p:cNvPr id="72722" name="Picture 2" descr="C:\Users\socoker\AppData\Local\Microsoft\Windows\Temporary Internet Files\Content.IE5\Y3AZB7XE\MC900441455[1].png"/>
              <p:cNvPicPr>
                <a:picLocks noChangeAspect="1" noChangeArrowheads="1"/>
              </p:cNvPicPr>
              <p:nvPr/>
            </p:nvPicPr>
            <p:blipFill>
              <a:blip r:embed="rId7" cstate="email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845469" y="1283663"/>
                <a:ext cx="1122322" cy="112232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72723" name="TextBox 18"/>
              <p:cNvSpPr txBox="1">
                <a:spLocks noChangeArrowheads="1"/>
              </p:cNvSpPr>
              <p:nvPr/>
            </p:nvSpPr>
            <p:spPr bwMode="auto">
              <a:xfrm>
                <a:off x="3128145" y="1437298"/>
                <a:ext cx="939799" cy="5232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  <a:cs typeface="ＭＳ Ｐゴシック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5pPr>
                <a:lvl6pPr marL="2514600" indent="-228600" algn="ctr" eaLnBrk="0" fontAlgn="base" hangingPunct="0">
                  <a:lnSpc>
                    <a:spcPct val="90000"/>
                  </a:lnSpc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6pPr>
                <a:lvl7pPr marL="2971800" indent="-228600" algn="ctr" eaLnBrk="0" fontAlgn="base" hangingPunct="0">
                  <a:lnSpc>
                    <a:spcPct val="90000"/>
                  </a:lnSpc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7pPr>
                <a:lvl8pPr marL="3429000" indent="-228600" algn="ctr" eaLnBrk="0" fontAlgn="base" hangingPunct="0">
                  <a:lnSpc>
                    <a:spcPct val="90000"/>
                  </a:lnSpc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8pPr>
                <a:lvl9pPr marL="3886200" indent="-228600" algn="ctr" eaLnBrk="0" fontAlgn="base" hangingPunct="0">
                  <a:lnSpc>
                    <a:spcPct val="90000"/>
                  </a:lnSpc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0"/>
                  </a:defRPr>
                </a:lvl9pPr>
              </a:lstStyle>
              <a:p>
                <a:r>
                  <a:rPr lang="en-US" sz="1400" b="1"/>
                  <a:t>ARP </a:t>
                </a:r>
              </a:p>
              <a:p>
                <a:r>
                  <a:rPr lang="en-US" sz="1400" b="1"/>
                  <a:t>Request</a:t>
                </a:r>
              </a:p>
            </p:txBody>
          </p:sp>
        </p:grpSp>
        <p:sp>
          <p:nvSpPr>
            <p:cNvPr id="72720" name="TextBox 19"/>
            <p:cNvSpPr txBox="1">
              <a:spLocks noChangeArrowheads="1"/>
            </p:cNvSpPr>
            <p:nvPr/>
          </p:nvSpPr>
          <p:spPr bwMode="auto">
            <a:xfrm>
              <a:off x="4665663" y="3084513"/>
              <a:ext cx="371475" cy="277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200" b="1"/>
                <a:t>S1</a:t>
              </a:r>
            </a:p>
          </p:txBody>
        </p:sp>
        <p:sp>
          <p:nvSpPr>
            <p:cNvPr id="72721" name="TextBox 20"/>
            <p:cNvSpPr txBox="1">
              <a:spLocks noChangeArrowheads="1"/>
            </p:cNvSpPr>
            <p:nvPr/>
          </p:nvSpPr>
          <p:spPr bwMode="auto">
            <a:xfrm>
              <a:off x="6724650" y="3084513"/>
              <a:ext cx="379413" cy="2762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200" b="1"/>
                <a:t>R1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42847356"/>
      </p:ext>
    </p:extLst>
  </p:cSld>
  <p:clrMapOvr>
    <a:masterClrMapping/>
  </p:clrMapOvr>
  <p:transition spd="med">
    <p:wipe dir="r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Default Gateway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115888" y="2401740"/>
            <a:ext cx="8791575" cy="3762375"/>
            <a:chOff x="115888" y="2076450"/>
            <a:chExt cx="8791575" cy="3762375"/>
          </a:xfrm>
        </p:grpSpPr>
        <p:pic>
          <p:nvPicPr>
            <p:cNvPr id="74754" name="Picture 25"/>
            <p:cNvPicPr>
              <a:picLocks noChangeArrowheads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70250" y="2693988"/>
              <a:ext cx="2662238" cy="1385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" name="Picture 33"/>
            <p:cNvPicPr>
              <a:picLocks noChangeArrowheads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33775" y="3155950"/>
              <a:ext cx="457200" cy="3079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pic>
          <p:nvPicPr>
            <p:cNvPr id="6" name="Picture 36"/>
            <p:cNvPicPr>
              <a:picLocks noChangeArrowheads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71975" y="3540125"/>
              <a:ext cx="457200" cy="3079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sp>
          <p:nvSpPr>
            <p:cNvPr id="7" name="Line 40"/>
            <p:cNvSpPr>
              <a:spLocks noChangeShapeType="1"/>
            </p:cNvSpPr>
            <p:nvPr/>
          </p:nvSpPr>
          <p:spPr bwMode="auto">
            <a:xfrm flipH="1">
              <a:off x="4829175" y="3387725"/>
              <a:ext cx="609600" cy="22860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8" name="Line 41"/>
            <p:cNvSpPr>
              <a:spLocks noChangeShapeType="1"/>
            </p:cNvSpPr>
            <p:nvPr/>
          </p:nvSpPr>
          <p:spPr bwMode="auto">
            <a:xfrm flipH="1" flipV="1">
              <a:off x="3914775" y="3387725"/>
              <a:ext cx="457200" cy="30480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pic>
          <p:nvPicPr>
            <p:cNvPr id="9" name="Picture 42"/>
            <p:cNvPicPr>
              <a:picLocks noChangeArrowheads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2575" y="3155950"/>
              <a:ext cx="457200" cy="3079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pic>
          <p:nvPicPr>
            <p:cNvPr id="74760" name="Picture 9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4550" y="4167188"/>
              <a:ext cx="1016000" cy="1066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4761" name="Picture 10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6550" y="2836863"/>
              <a:ext cx="1016000" cy="1066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Picture 41"/>
            <p:cNvPicPr>
              <a:picLocks noChangeAspect="1" noChangeArrowheads="1"/>
            </p:cNvPicPr>
            <p:nvPr/>
          </p:nvPicPr>
          <p:blipFill>
            <a:blip r:embed="rId6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93900" y="3195638"/>
              <a:ext cx="735013" cy="3143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cxnSp>
          <p:nvCxnSpPr>
            <p:cNvPr id="13" name="Straight Connector 12"/>
            <p:cNvCxnSpPr>
              <a:endCxn id="12" idx="1"/>
            </p:cNvCxnSpPr>
            <p:nvPr/>
          </p:nvCxnSpPr>
          <p:spPr>
            <a:xfrm>
              <a:off x="1352550" y="3352800"/>
              <a:ext cx="64135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flipV="1">
              <a:off x="1504950" y="3505200"/>
              <a:ext cx="641350" cy="661988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flipH="1" flipV="1">
              <a:off x="2466975" y="3505200"/>
              <a:ext cx="261938" cy="661988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/>
            <p:nvPr/>
          </p:nvCxnSpPr>
          <p:spPr>
            <a:xfrm>
              <a:off x="3190875" y="2940050"/>
              <a:ext cx="271463" cy="411163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74767" name="Picture 42" descr="File Server_Updated2005"/>
            <p:cNvPicPr>
              <a:picLocks noChangeAspect="1" noChangeArrowheads="1"/>
            </p:cNvPicPr>
            <p:nvPr/>
          </p:nvPicPr>
          <p:blipFill>
            <a:blip r:embed="rId7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43188" y="4138613"/>
              <a:ext cx="617537" cy="8207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18" name="Straight Connector 17"/>
            <p:cNvCxnSpPr/>
            <p:nvPr/>
          </p:nvCxnSpPr>
          <p:spPr>
            <a:xfrm>
              <a:off x="2728913" y="3351213"/>
              <a:ext cx="733425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/>
            <p:nvPr/>
          </p:nvCxnSpPr>
          <p:spPr>
            <a:xfrm flipH="1">
              <a:off x="5819775" y="2754313"/>
              <a:ext cx="304800" cy="479425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>
              <a:off x="5743575" y="3275013"/>
              <a:ext cx="735013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>
              <a:off x="6856413" y="3275013"/>
              <a:ext cx="733425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22" name="Picture 41"/>
            <p:cNvPicPr>
              <a:picLocks noChangeAspect="1" noChangeArrowheads="1"/>
            </p:cNvPicPr>
            <p:nvPr/>
          </p:nvPicPr>
          <p:blipFill>
            <a:blip r:embed="rId6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32538" y="3157538"/>
              <a:ext cx="735012" cy="3143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pic>
          <p:nvPicPr>
            <p:cNvPr id="74773" name="Picture 42" descr="File Server_Updated2005"/>
            <p:cNvPicPr>
              <a:picLocks noChangeAspect="1" noChangeArrowheads="1"/>
            </p:cNvPicPr>
            <p:nvPr/>
          </p:nvPicPr>
          <p:blipFill>
            <a:blip r:embed="rId7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83450" y="3043238"/>
              <a:ext cx="615950" cy="8207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4774" name="TextBox 25"/>
            <p:cNvSpPr txBox="1">
              <a:spLocks noChangeArrowheads="1"/>
            </p:cNvSpPr>
            <p:nvPr/>
          </p:nvSpPr>
          <p:spPr bwMode="auto">
            <a:xfrm>
              <a:off x="147638" y="2147888"/>
              <a:ext cx="2085975" cy="73977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PC 1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192.168.1.110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AA-AA-AA-AA-AA-AA</a:t>
              </a:r>
            </a:p>
          </p:txBody>
        </p:sp>
        <p:sp>
          <p:nvSpPr>
            <p:cNvPr id="74775" name="TextBox 26"/>
            <p:cNvSpPr txBox="1">
              <a:spLocks noChangeArrowheads="1"/>
            </p:cNvSpPr>
            <p:nvPr/>
          </p:nvSpPr>
          <p:spPr bwMode="auto">
            <a:xfrm>
              <a:off x="115888" y="5100638"/>
              <a:ext cx="2117725" cy="73818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PC 2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192.168.1.111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BB-BB-BB-BB-BB-BB</a:t>
              </a:r>
            </a:p>
          </p:txBody>
        </p:sp>
        <p:sp>
          <p:nvSpPr>
            <p:cNvPr id="74776" name="TextBox 27"/>
            <p:cNvSpPr txBox="1">
              <a:spLocks noChangeArrowheads="1"/>
            </p:cNvSpPr>
            <p:nvPr/>
          </p:nvSpPr>
          <p:spPr bwMode="auto">
            <a:xfrm>
              <a:off x="2671763" y="5029200"/>
              <a:ext cx="2182812" cy="7381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FTP Server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192.168.1.9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CC-CC-CC-CC-CC-CC</a:t>
              </a:r>
            </a:p>
          </p:txBody>
        </p:sp>
        <p:sp>
          <p:nvSpPr>
            <p:cNvPr id="74777" name="TextBox 28"/>
            <p:cNvSpPr txBox="1">
              <a:spLocks noChangeArrowheads="1"/>
            </p:cNvSpPr>
            <p:nvPr/>
          </p:nvSpPr>
          <p:spPr bwMode="auto">
            <a:xfrm>
              <a:off x="2671763" y="2220913"/>
              <a:ext cx="2117725" cy="7381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R1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192.168.1.1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11-11-11-11-11-11</a:t>
              </a:r>
            </a:p>
          </p:txBody>
        </p:sp>
        <p:sp>
          <p:nvSpPr>
            <p:cNvPr id="74778" name="TextBox 29"/>
            <p:cNvSpPr txBox="1">
              <a:spLocks noChangeArrowheads="1"/>
            </p:cNvSpPr>
            <p:nvPr/>
          </p:nvSpPr>
          <p:spPr bwMode="auto">
            <a:xfrm>
              <a:off x="5480050" y="2076450"/>
              <a:ext cx="1843088" cy="7381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R2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172.16.1.99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22-22-22-22-22-22</a:t>
              </a:r>
            </a:p>
          </p:txBody>
        </p:sp>
        <p:sp>
          <p:nvSpPr>
            <p:cNvPr id="74779" name="TextBox 30"/>
            <p:cNvSpPr txBox="1">
              <a:spLocks noChangeArrowheads="1"/>
            </p:cNvSpPr>
            <p:nvPr/>
          </p:nvSpPr>
          <p:spPr bwMode="auto">
            <a:xfrm>
              <a:off x="7064375" y="3876675"/>
              <a:ext cx="1843088" cy="7381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r>
                <a:rPr lang="en-US" sz="1400">
                  <a:solidFill>
                    <a:srgbClr val="000000"/>
                  </a:solidFill>
                </a:rPr>
                <a:t>Web Server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172.16.1.99</a:t>
              </a:r>
            </a:p>
            <a:p>
              <a:r>
                <a:rPr lang="en-US" sz="1400">
                  <a:solidFill>
                    <a:srgbClr val="000000"/>
                  </a:solidFill>
                </a:rPr>
                <a:t>AB-CD-EF-12-34-56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15599062"/>
      </p:ext>
    </p:extLst>
  </p:cSld>
  <p:clrMapOvr>
    <a:masterClrMapping/>
  </p:clrMapOvr>
  <p:transition spd="med">
    <p:wipe dir="r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541287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Communicating Device / Remote Network</a:t>
            </a:r>
          </a:p>
        </p:txBody>
      </p:sp>
      <p:pic>
        <p:nvPicPr>
          <p:cNvPr id="76802" name="Picture 5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220" y="2106578"/>
            <a:ext cx="8895553" cy="4554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3643681"/>
      </p:ext>
    </p:extLst>
  </p:cSld>
  <p:clrMapOvr>
    <a:masterClrMapping/>
  </p:clrMapOvr>
  <p:transition spd="med">
    <p:wipe dir="r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712443"/>
            <a:ext cx="8042276" cy="1336956"/>
          </a:xfrm>
        </p:spPr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Using </a:t>
            </a:r>
            <a:r>
              <a:rPr lang="en-US" sz="3600" dirty="0" err="1">
                <a:latin typeface="Arial" charset="0"/>
              </a:rPr>
              <a:t>Wireshark</a:t>
            </a:r>
            <a:r>
              <a:rPr lang="en-US" sz="3600" dirty="0">
                <a:latin typeface="Arial" charset="0"/>
              </a:rPr>
              <a:t> to View Network Traffic</a:t>
            </a:r>
          </a:p>
        </p:txBody>
      </p:sp>
      <p:pic>
        <p:nvPicPr>
          <p:cNvPr id="78850" name="Content Placeholder 1" descr="wireshark__x64bit_-188176.png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507" r="-13507"/>
          <a:stretch>
            <a:fillRect/>
          </a:stretch>
        </p:blipFill>
        <p:spPr>
          <a:xfrm>
            <a:off x="549275" y="2033909"/>
            <a:ext cx="8042276" cy="4343400"/>
          </a:xfrm>
        </p:spPr>
      </p:pic>
    </p:spTree>
    <p:extLst>
      <p:ext uri="{BB962C8B-B14F-4D97-AF65-F5344CB8AC3E}">
        <p14:creationId xmlns:p14="http://schemas.microsoft.com/office/powerpoint/2010/main" val="2871910556"/>
      </p:ext>
    </p:extLst>
  </p:cSld>
  <p:clrMapOvr>
    <a:masterClrMapping/>
  </p:clrMapOvr>
  <p:transition spd="med">
    <p:wipe dir="r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Summary</a:t>
            </a:r>
            <a:endParaRPr lang="en-US" sz="40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0000"/>
                </a:solidFill>
              </a:rPr>
              <a:t>Today you learned:</a:t>
            </a:r>
          </a:p>
          <a:p>
            <a:r>
              <a:rPr lang="en-US" dirty="0">
                <a:solidFill>
                  <a:srgbClr val="000000"/>
                </a:solidFill>
              </a:rPr>
              <a:t>Data networks are systems of end devices, intermediary devices, and the media connecting the devices. For communication to occur, these devices must know how to communicate.</a:t>
            </a:r>
          </a:p>
          <a:p>
            <a:r>
              <a:rPr lang="en-US" dirty="0">
                <a:solidFill>
                  <a:srgbClr val="000000"/>
                </a:solidFill>
              </a:rPr>
              <a:t>These devices must comply with communication rules and protocols. TCP/IP is an example of a protocol suite. </a:t>
            </a:r>
          </a:p>
          <a:p>
            <a:r>
              <a:rPr lang="en-US" dirty="0">
                <a:solidFill>
                  <a:srgbClr val="000000"/>
                </a:solidFill>
              </a:rPr>
              <a:t>Most protocols are created by a standards organization such as the IETF or IEEE. </a:t>
            </a:r>
          </a:p>
          <a:p>
            <a:r>
              <a:rPr lang="en-US" dirty="0">
                <a:solidFill>
                  <a:srgbClr val="000000"/>
                </a:solidFill>
              </a:rPr>
              <a:t>The most widely-used networking models are the OSI and TCP/IP models. </a:t>
            </a:r>
          </a:p>
        </p:txBody>
      </p:sp>
    </p:spTree>
    <p:extLst>
      <p:ext uri="{BB962C8B-B14F-4D97-AF65-F5344CB8AC3E}">
        <p14:creationId xmlns:p14="http://schemas.microsoft.com/office/powerpoint/2010/main" val="2956376289"/>
      </p:ext>
    </p:extLst>
  </p:cSld>
  <p:clrMapOvr>
    <a:masterClrMapping/>
  </p:clrMapOvr>
  <p:transition spd="med">
    <p:wipe dir="r"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>
                <a:latin typeface="Arial" charset="0"/>
              </a:rPr>
              <a:t>Summary</a:t>
            </a:r>
            <a:endParaRPr lang="en-US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49275" y="1600201"/>
            <a:ext cx="8042276" cy="4487194"/>
          </a:xfrm>
        </p:spPr>
        <p:txBody>
          <a:bodyPr>
            <a:normAutofit fontScale="92500"/>
          </a:bodyPr>
          <a:lstStyle/>
          <a:p>
            <a:r>
              <a:rPr lang="en-US" dirty="0">
                <a:solidFill>
                  <a:srgbClr val="000000"/>
                </a:solidFill>
              </a:rPr>
              <a:t>Data that passes down the stack of the OSI model is segmented into pieces and encapsulated with addresses and other labels. The process is reversed as the pieces are de-encapsulated and passed up the destination protocol stack. </a:t>
            </a:r>
          </a:p>
          <a:p>
            <a:r>
              <a:rPr lang="en-US" dirty="0">
                <a:solidFill>
                  <a:srgbClr val="000000"/>
                </a:solidFill>
              </a:rPr>
              <a:t>The OSI model describes the processes of encoding, formatting, segmenting, and encapsulating data for transmission over the network.</a:t>
            </a:r>
          </a:p>
          <a:p>
            <a:r>
              <a:rPr lang="en-US" dirty="0">
                <a:solidFill>
                  <a:srgbClr val="000000"/>
                </a:solidFill>
              </a:rPr>
              <a:t>The TCP/IP protocol suite is an open standard protocol that has been endorsed by the networking industry and ratified, or approved, by a standards organization. </a:t>
            </a:r>
          </a:p>
        </p:txBody>
      </p:sp>
    </p:spTree>
    <p:extLst>
      <p:ext uri="{BB962C8B-B14F-4D97-AF65-F5344CB8AC3E}">
        <p14:creationId xmlns:p14="http://schemas.microsoft.com/office/powerpoint/2010/main" val="2221744783"/>
      </p:ext>
    </p:extLst>
  </p:cSld>
  <p:clrMapOvr>
    <a:masterClrMapping/>
  </p:clrMapOvr>
  <p:transition spd="med">
    <p:wipe dir="r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sz="1800" dirty="0">
                <a:latin typeface="Arial" charset="0"/>
              </a:rPr>
            </a:br>
            <a:r>
              <a:rPr lang="en-US" sz="3600" dirty="0">
                <a:latin typeface="Arial" charset="0"/>
              </a:rPr>
              <a:t>Summary</a:t>
            </a:r>
            <a:endParaRPr lang="en-US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The Internet Protocol Suite is a suite of protocols required for transmitting and receiving information using the Internet. </a:t>
            </a:r>
          </a:p>
          <a:p>
            <a:r>
              <a:rPr lang="en-US" dirty="0">
                <a:solidFill>
                  <a:srgbClr val="000000"/>
                </a:solidFill>
              </a:rPr>
              <a:t>Protocol Data Units (PDUs) are named according to the protocols of the TCP/IP suite: data, segment, packet, frame, and bits.</a:t>
            </a:r>
          </a:p>
          <a:p>
            <a:r>
              <a:rPr lang="en-US" dirty="0">
                <a:solidFill>
                  <a:srgbClr val="000000"/>
                </a:solidFill>
              </a:rPr>
              <a:t>Applying models allows individuals, companies, and trade associations to analyze current networks and plan the networks of the future.</a:t>
            </a: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3808045"/>
      </p:ext>
    </p:extLst>
  </p:cSld>
  <p:clrMapOvr>
    <a:masterClrMapping/>
  </p:clrMapOvr>
  <p:transition spd="med">
    <p:wipe dir="r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2273</TotalTime>
  <Words>879</Words>
  <Application>Microsoft Office PowerPoint</Application>
  <PresentationFormat>On-screen Show (4:3)</PresentationFormat>
  <Paragraphs>186</Paragraphs>
  <Slides>38</Slides>
  <Notes>38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6" baseType="lpstr">
      <vt:lpstr>ＭＳ Ｐゴシック</vt:lpstr>
      <vt:lpstr>Apple Chancery</vt:lpstr>
      <vt:lpstr>Arial</vt:lpstr>
      <vt:lpstr>Calibri</vt:lpstr>
      <vt:lpstr>News Gothic MT</vt:lpstr>
      <vt:lpstr>Wingdings</vt:lpstr>
      <vt:lpstr>Wingdings 2</vt:lpstr>
      <vt:lpstr>Breeze</vt:lpstr>
      <vt:lpstr>Network Protocols and Communications</vt:lpstr>
      <vt:lpstr>Objectives</vt:lpstr>
      <vt:lpstr>What is Communication?</vt:lpstr>
      <vt:lpstr>Establishing the Rules</vt:lpstr>
      <vt:lpstr>Message Encoding</vt:lpstr>
      <vt:lpstr>Message Formatting and Encapsulation</vt:lpstr>
      <vt:lpstr>Message Size</vt:lpstr>
      <vt:lpstr> Message Timing</vt:lpstr>
      <vt:lpstr>Message Delivery Options</vt:lpstr>
      <vt:lpstr>Protocols</vt:lpstr>
      <vt:lpstr>Network Protocols</vt:lpstr>
      <vt:lpstr>Interaction of Protocols</vt:lpstr>
      <vt:lpstr>Protocol Suites and Industry Standards</vt:lpstr>
      <vt:lpstr>TCP/IP Protocol Suite and Communication</vt:lpstr>
      <vt:lpstr> Standards Organizations</vt:lpstr>
      <vt:lpstr>Open Standards</vt:lpstr>
      <vt:lpstr>ISOC, IAB, and IETF</vt:lpstr>
      <vt:lpstr>IEEE</vt:lpstr>
      <vt:lpstr>Other Standards Organization</vt:lpstr>
      <vt:lpstr>ISO</vt:lpstr>
      <vt:lpstr>The Benefits of Using a Layered Model</vt:lpstr>
      <vt:lpstr>The OSI Reference Model</vt:lpstr>
      <vt:lpstr>The TCP/IP Reference Model</vt:lpstr>
      <vt:lpstr>Comparing the OSI and TCP/IP Models</vt:lpstr>
      <vt:lpstr>Communicating the Messages</vt:lpstr>
      <vt:lpstr>Protocol Data Units (PDUs)</vt:lpstr>
      <vt:lpstr>Encapsulation</vt:lpstr>
      <vt:lpstr>De-encapsulation</vt:lpstr>
      <vt:lpstr>Accessing Local Resources</vt:lpstr>
      <vt:lpstr>Network Addresses &amp; Data Link addresses</vt:lpstr>
      <vt:lpstr>Communicating with Device / Same Network</vt:lpstr>
      <vt:lpstr>MAC and IP Addresses</vt:lpstr>
      <vt:lpstr>Default Gateway</vt:lpstr>
      <vt:lpstr>Communicating Device / Remote Network</vt:lpstr>
      <vt:lpstr>Using Wireshark to View Network Traffic</vt:lpstr>
      <vt:lpstr>Summary</vt:lpstr>
      <vt:lpstr>Summary</vt:lpstr>
      <vt:lpstr> Summary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118</cp:revision>
  <dcterms:created xsi:type="dcterms:W3CDTF">2011-10-03T10:20:59Z</dcterms:created>
  <dcterms:modified xsi:type="dcterms:W3CDTF">2017-10-17T07:26:09Z</dcterms:modified>
</cp:coreProperties>
</file>