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2"/>
  </p:sldMasterIdLst>
  <p:notesMasterIdLst>
    <p:notesMasterId r:id="rId70"/>
  </p:notesMasterIdLst>
  <p:handoutMasterIdLst>
    <p:handoutMasterId r:id="rId71"/>
  </p:handoutMasterIdLst>
  <p:sldIdLst>
    <p:sldId id="256" r:id="rId3"/>
    <p:sldId id="257" r:id="rId4"/>
    <p:sldId id="258" r:id="rId5"/>
    <p:sldId id="259" r:id="rId6"/>
    <p:sldId id="323" r:id="rId7"/>
    <p:sldId id="260" r:id="rId8"/>
    <p:sldId id="261" r:id="rId9"/>
    <p:sldId id="324" r:id="rId10"/>
    <p:sldId id="325" r:id="rId11"/>
    <p:sldId id="262" r:id="rId12"/>
    <p:sldId id="263" r:id="rId13"/>
    <p:sldId id="264" r:id="rId14"/>
    <p:sldId id="265" r:id="rId15"/>
    <p:sldId id="266" r:id="rId16"/>
    <p:sldId id="267" r:id="rId17"/>
    <p:sldId id="268" r:id="rId18"/>
    <p:sldId id="269" r:id="rId19"/>
    <p:sldId id="270" r:id="rId20"/>
    <p:sldId id="272" r:id="rId21"/>
    <p:sldId id="273" r:id="rId22"/>
    <p:sldId id="319" r:id="rId23"/>
    <p:sldId id="329" r:id="rId24"/>
    <p:sldId id="274" r:id="rId25"/>
    <p:sldId id="276" r:id="rId26"/>
    <p:sldId id="277" r:id="rId27"/>
    <p:sldId id="278" r:id="rId28"/>
    <p:sldId id="279" r:id="rId29"/>
    <p:sldId id="280" r:id="rId30"/>
    <p:sldId id="297" r:id="rId31"/>
    <p:sldId id="282" r:id="rId32"/>
    <p:sldId id="283" r:id="rId33"/>
    <p:sldId id="326" r:id="rId34"/>
    <p:sldId id="284" r:id="rId35"/>
    <p:sldId id="285" r:id="rId36"/>
    <p:sldId id="320" r:id="rId37"/>
    <p:sldId id="321" r:id="rId38"/>
    <p:sldId id="322" r:id="rId39"/>
    <p:sldId id="286" r:id="rId40"/>
    <p:sldId id="287" r:id="rId41"/>
    <p:sldId id="327" r:id="rId42"/>
    <p:sldId id="291" r:id="rId43"/>
    <p:sldId id="298" r:id="rId44"/>
    <p:sldId id="292" r:id="rId45"/>
    <p:sldId id="293" r:id="rId46"/>
    <p:sldId id="294" r:id="rId47"/>
    <p:sldId id="296" r:id="rId48"/>
    <p:sldId id="299" r:id="rId49"/>
    <p:sldId id="300" r:id="rId50"/>
    <p:sldId id="301" r:id="rId51"/>
    <p:sldId id="302" r:id="rId52"/>
    <p:sldId id="303" r:id="rId53"/>
    <p:sldId id="304" r:id="rId54"/>
    <p:sldId id="305" r:id="rId55"/>
    <p:sldId id="306" r:id="rId56"/>
    <p:sldId id="307" r:id="rId57"/>
    <p:sldId id="308" r:id="rId58"/>
    <p:sldId id="309" r:id="rId59"/>
    <p:sldId id="310" r:id="rId60"/>
    <p:sldId id="311" r:id="rId61"/>
    <p:sldId id="312" r:id="rId62"/>
    <p:sldId id="313" r:id="rId63"/>
    <p:sldId id="314" r:id="rId64"/>
    <p:sldId id="315" r:id="rId65"/>
    <p:sldId id="316" r:id="rId66"/>
    <p:sldId id="317" r:id="rId67"/>
    <p:sldId id="328" r:id="rId68"/>
    <p:sldId id="318" r:id="rId6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3508" autoAdjust="0"/>
  </p:normalViewPr>
  <p:slideViewPr>
    <p:cSldViewPr>
      <p:cViewPr>
        <p:scale>
          <a:sx n="100" d="100"/>
          <a:sy n="100" d="100"/>
        </p:scale>
        <p:origin x="-504" y="21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81" d="100"/>
          <a:sy n="81" d="100"/>
        </p:scale>
        <p:origin x="-2088"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slide" Target="slides/slide61.xml"/><Relationship Id="rId68" Type="http://schemas.openxmlformats.org/officeDocument/2006/relationships/slide" Target="slides/slide66.xml"/><Relationship Id="rId7" Type="http://schemas.openxmlformats.org/officeDocument/2006/relationships/slide" Target="slides/slide5.xml"/><Relationship Id="rId71" Type="http://schemas.openxmlformats.org/officeDocument/2006/relationships/handoutMaster" Target="handoutMasters/handoutMaster1.xml"/><Relationship Id="rId2" Type="http://schemas.openxmlformats.org/officeDocument/2006/relationships/slideMaster" Target="slideMasters/slideMaster1.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slide" Target="slides/slide64.xml"/><Relationship Id="rId74"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61" Type="http://schemas.openxmlformats.org/officeDocument/2006/relationships/slide" Target="slides/slide59.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slide" Target="slides/slide67.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presProps" Target="pres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notesMaster" Target="notesMasters/notesMaster1.xml"/><Relationship Id="rId75"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5A721B00-6FC2-41C5-8CC8-B9EEA04C504C}" type="datetimeFigureOut">
              <a:rPr lang="en-US" smtClean="0"/>
              <a:pPr/>
              <a:t>11/6/2017</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3498FED-E309-4234-8533-7FE78C077757}" type="slidenum">
              <a:rPr lang="en-US" smtClean="0"/>
              <a:pPr/>
              <a:t>‹#›</a:t>
            </a:fld>
            <a:endParaRPr lang="en-US"/>
          </a:p>
        </p:txBody>
      </p:sp>
    </p:spTree>
    <p:extLst>
      <p:ext uri="{BB962C8B-B14F-4D97-AF65-F5344CB8AC3E}">
        <p14:creationId xmlns:p14="http://schemas.microsoft.com/office/powerpoint/2010/main" val="68541145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964F934-0B1F-4A2D-B327-660F7F58F120}" type="datetimeFigureOut">
              <a:rPr lang="en-US" smtClean="0"/>
              <a:pPr/>
              <a:t>11/6/2017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04592BD-A84E-44A3-8DF7-E6ED0C1DA784}" type="slidenum">
              <a:rPr lang="en-US" smtClean="0"/>
              <a:pPr/>
              <a:t>‹#›</a:t>
            </a:fld>
            <a:endParaRPr lang="en-US"/>
          </a:p>
        </p:txBody>
      </p:sp>
    </p:spTree>
    <p:extLst>
      <p:ext uri="{BB962C8B-B14F-4D97-AF65-F5344CB8AC3E}">
        <p14:creationId xmlns:p14="http://schemas.microsoft.com/office/powerpoint/2010/main" val="40104945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404592BD-A84E-44A3-8DF7-E6ED0C1DA784}" type="slidenum">
              <a:rPr lang="en-US" smtClean="0"/>
              <a:pPr/>
              <a:t>1</a:t>
            </a:fld>
            <a:endParaRPr lang="en-US"/>
          </a:p>
        </p:txBody>
      </p:sp>
    </p:spTree>
    <p:extLst>
      <p:ext uri="{BB962C8B-B14F-4D97-AF65-F5344CB8AC3E}">
        <p14:creationId xmlns:p14="http://schemas.microsoft.com/office/powerpoint/2010/main" val="6413488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5" name="Rectangle 44"/>
          <p:cNvSpPr/>
          <p:nvPr userDrawn="1"/>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4" name="Group 43"/>
          <p:cNvGrpSpPr/>
          <p:nvPr userDrawn="1"/>
        </p:nvGrpSpPr>
        <p:grpSpPr>
          <a:xfrm>
            <a:off x="0" y="2267858"/>
            <a:ext cx="4191000" cy="4590144"/>
            <a:chOff x="-1" y="1600199"/>
            <a:chExt cx="4501019" cy="5257801"/>
          </a:xfrm>
        </p:grpSpPr>
        <p:sp>
          <p:nvSpPr>
            <p:cNvPr id="39" name="Freeform 7"/>
            <p:cNvSpPr>
              <a:spLocks/>
            </p:cNvSpPr>
            <p:nvPr userDrawn="1"/>
          </p:nvSpPr>
          <p:spPr bwMode="auto">
            <a:xfrm>
              <a:off x="-1" y="1600199"/>
              <a:ext cx="4127498" cy="2514600"/>
            </a:xfrm>
            <a:custGeom>
              <a:avLst/>
              <a:gdLst/>
              <a:ahLst/>
              <a:cxnLst>
                <a:cxn ang="0">
                  <a:pos x="0" y="0"/>
                </a:cxn>
                <a:cxn ang="0">
                  <a:pos x="124" y="18"/>
                </a:cxn>
                <a:cxn ang="0">
                  <a:pos x="246" y="40"/>
                </a:cxn>
                <a:cxn ang="0">
                  <a:pos x="365" y="64"/>
                </a:cxn>
                <a:cxn ang="0">
                  <a:pos x="596" y="127"/>
                </a:cxn>
                <a:cxn ang="0">
                  <a:pos x="815" y="200"/>
                </a:cxn>
                <a:cxn ang="0">
                  <a:pos x="1025" y="286"/>
                </a:cxn>
                <a:cxn ang="0">
                  <a:pos x="1223" y="380"/>
                </a:cxn>
                <a:cxn ang="0">
                  <a:pos x="1411" y="482"/>
                </a:cxn>
                <a:cxn ang="0">
                  <a:pos x="1588" y="591"/>
                </a:cxn>
                <a:cxn ang="0">
                  <a:pos x="1753" y="707"/>
                </a:cxn>
                <a:cxn ang="0">
                  <a:pos x="1907" y="824"/>
                </a:cxn>
                <a:cxn ang="0">
                  <a:pos x="2047" y="946"/>
                </a:cxn>
                <a:cxn ang="0">
                  <a:pos x="2177" y="1066"/>
                </a:cxn>
                <a:cxn ang="0">
                  <a:pos x="2293" y="1189"/>
                </a:cxn>
                <a:cxn ang="0">
                  <a:pos x="2397" y="1308"/>
                </a:cxn>
                <a:cxn ang="0">
                  <a:pos x="2488" y="1423"/>
                </a:cxn>
                <a:cxn ang="0">
                  <a:pos x="2565" y="1534"/>
                </a:cxn>
                <a:cxn ang="0">
                  <a:pos x="2600" y="1587"/>
                </a:cxn>
                <a:cxn ang="0">
                  <a:pos x="2535" y="1522"/>
                </a:cxn>
                <a:cxn ang="0">
                  <a:pos x="2455" y="1451"/>
                </a:cxn>
                <a:cxn ang="0">
                  <a:pos x="2359" y="1375"/>
                </a:cxn>
                <a:cxn ang="0">
                  <a:pos x="2247" y="1294"/>
                </a:cxn>
                <a:cxn ang="0">
                  <a:pos x="2119" y="1215"/>
                </a:cxn>
                <a:cxn ang="0">
                  <a:pos x="1981" y="1134"/>
                </a:cxn>
                <a:cxn ang="0">
                  <a:pos x="1827" y="1058"/>
                </a:cxn>
                <a:cxn ang="0">
                  <a:pos x="1662" y="986"/>
                </a:cxn>
                <a:cxn ang="0">
                  <a:pos x="1486" y="921"/>
                </a:cxn>
                <a:cxn ang="0">
                  <a:pos x="1299" y="865"/>
                </a:cxn>
                <a:cxn ang="0">
                  <a:pos x="1103" y="819"/>
                </a:cxn>
                <a:cxn ang="0">
                  <a:pos x="896" y="787"/>
                </a:cxn>
                <a:cxn ang="0">
                  <a:pos x="791" y="776"/>
                </a:cxn>
                <a:cxn ang="0">
                  <a:pos x="683" y="769"/>
                </a:cxn>
                <a:cxn ang="0">
                  <a:pos x="573" y="768"/>
                </a:cxn>
                <a:cxn ang="0">
                  <a:pos x="462" y="769"/>
                </a:cxn>
                <a:cxn ang="0">
                  <a:pos x="348" y="776"/>
                </a:cxn>
                <a:cxn ang="0">
                  <a:pos x="234" y="787"/>
                </a:cxn>
                <a:cxn ang="0">
                  <a:pos x="117" y="806"/>
                </a:cxn>
                <a:cxn ang="0">
                  <a:pos x="0" y="827"/>
                </a:cxn>
                <a:cxn ang="0">
                  <a:pos x="0" y="0"/>
                </a:cxn>
              </a:cxnLst>
              <a:rect l="0" t="0" r="r" b="b"/>
              <a:pathLst>
                <a:path w="2600" h="1587">
                  <a:moveTo>
                    <a:pt x="0" y="0"/>
                  </a:moveTo>
                  <a:lnTo>
                    <a:pt x="0" y="0"/>
                  </a:lnTo>
                  <a:lnTo>
                    <a:pt x="63" y="8"/>
                  </a:lnTo>
                  <a:lnTo>
                    <a:pt x="124" y="18"/>
                  </a:lnTo>
                  <a:lnTo>
                    <a:pt x="185" y="28"/>
                  </a:lnTo>
                  <a:lnTo>
                    <a:pt x="246" y="40"/>
                  </a:lnTo>
                  <a:lnTo>
                    <a:pt x="305" y="53"/>
                  </a:lnTo>
                  <a:lnTo>
                    <a:pt x="365" y="64"/>
                  </a:lnTo>
                  <a:lnTo>
                    <a:pt x="480" y="94"/>
                  </a:lnTo>
                  <a:lnTo>
                    <a:pt x="596" y="127"/>
                  </a:lnTo>
                  <a:lnTo>
                    <a:pt x="706" y="162"/>
                  </a:lnTo>
                  <a:lnTo>
                    <a:pt x="815" y="200"/>
                  </a:lnTo>
                  <a:lnTo>
                    <a:pt x="921" y="241"/>
                  </a:lnTo>
                  <a:lnTo>
                    <a:pt x="1025" y="286"/>
                  </a:lnTo>
                  <a:lnTo>
                    <a:pt x="1126" y="330"/>
                  </a:lnTo>
                  <a:lnTo>
                    <a:pt x="1223" y="380"/>
                  </a:lnTo>
                  <a:lnTo>
                    <a:pt x="1319" y="429"/>
                  </a:lnTo>
                  <a:lnTo>
                    <a:pt x="1411" y="482"/>
                  </a:lnTo>
                  <a:lnTo>
                    <a:pt x="1502" y="537"/>
                  </a:lnTo>
                  <a:lnTo>
                    <a:pt x="1588" y="591"/>
                  </a:lnTo>
                  <a:lnTo>
                    <a:pt x="1672" y="649"/>
                  </a:lnTo>
                  <a:lnTo>
                    <a:pt x="1753" y="707"/>
                  </a:lnTo>
                  <a:lnTo>
                    <a:pt x="1831" y="764"/>
                  </a:lnTo>
                  <a:lnTo>
                    <a:pt x="1907" y="824"/>
                  </a:lnTo>
                  <a:lnTo>
                    <a:pt x="1979" y="885"/>
                  </a:lnTo>
                  <a:lnTo>
                    <a:pt x="2047" y="946"/>
                  </a:lnTo>
                  <a:lnTo>
                    <a:pt x="2113" y="1005"/>
                  </a:lnTo>
                  <a:lnTo>
                    <a:pt x="2177" y="1066"/>
                  </a:lnTo>
                  <a:lnTo>
                    <a:pt x="2237" y="1128"/>
                  </a:lnTo>
                  <a:lnTo>
                    <a:pt x="2293" y="1189"/>
                  </a:lnTo>
                  <a:lnTo>
                    <a:pt x="2347" y="1248"/>
                  </a:lnTo>
                  <a:lnTo>
                    <a:pt x="2397" y="1308"/>
                  </a:lnTo>
                  <a:lnTo>
                    <a:pt x="2445" y="1365"/>
                  </a:lnTo>
                  <a:lnTo>
                    <a:pt x="2488" y="1423"/>
                  </a:lnTo>
                  <a:lnTo>
                    <a:pt x="2529" y="1479"/>
                  </a:lnTo>
                  <a:lnTo>
                    <a:pt x="2565" y="1534"/>
                  </a:lnTo>
                  <a:lnTo>
                    <a:pt x="2600" y="1587"/>
                  </a:lnTo>
                  <a:lnTo>
                    <a:pt x="2600" y="1587"/>
                  </a:lnTo>
                  <a:lnTo>
                    <a:pt x="2570" y="1555"/>
                  </a:lnTo>
                  <a:lnTo>
                    <a:pt x="2535" y="1522"/>
                  </a:lnTo>
                  <a:lnTo>
                    <a:pt x="2497" y="1487"/>
                  </a:lnTo>
                  <a:lnTo>
                    <a:pt x="2455" y="1451"/>
                  </a:lnTo>
                  <a:lnTo>
                    <a:pt x="2408" y="1413"/>
                  </a:lnTo>
                  <a:lnTo>
                    <a:pt x="2359" y="1375"/>
                  </a:lnTo>
                  <a:lnTo>
                    <a:pt x="2304" y="1336"/>
                  </a:lnTo>
                  <a:lnTo>
                    <a:pt x="2247" y="1294"/>
                  </a:lnTo>
                  <a:lnTo>
                    <a:pt x="2185" y="1255"/>
                  </a:lnTo>
                  <a:lnTo>
                    <a:pt x="2119" y="1215"/>
                  </a:lnTo>
                  <a:lnTo>
                    <a:pt x="2052" y="1174"/>
                  </a:lnTo>
                  <a:lnTo>
                    <a:pt x="1981" y="1134"/>
                  </a:lnTo>
                  <a:lnTo>
                    <a:pt x="1905" y="1096"/>
                  </a:lnTo>
                  <a:lnTo>
                    <a:pt x="1827" y="1058"/>
                  </a:lnTo>
                  <a:lnTo>
                    <a:pt x="1746" y="1020"/>
                  </a:lnTo>
                  <a:lnTo>
                    <a:pt x="1662" y="986"/>
                  </a:lnTo>
                  <a:lnTo>
                    <a:pt x="1576" y="953"/>
                  </a:lnTo>
                  <a:lnTo>
                    <a:pt x="1486" y="921"/>
                  </a:lnTo>
                  <a:lnTo>
                    <a:pt x="1393" y="891"/>
                  </a:lnTo>
                  <a:lnTo>
                    <a:pt x="1299" y="865"/>
                  </a:lnTo>
                  <a:lnTo>
                    <a:pt x="1202" y="840"/>
                  </a:lnTo>
                  <a:lnTo>
                    <a:pt x="1103" y="819"/>
                  </a:lnTo>
                  <a:lnTo>
                    <a:pt x="1000" y="801"/>
                  </a:lnTo>
                  <a:lnTo>
                    <a:pt x="896" y="787"/>
                  </a:lnTo>
                  <a:lnTo>
                    <a:pt x="843" y="781"/>
                  </a:lnTo>
                  <a:lnTo>
                    <a:pt x="791" y="776"/>
                  </a:lnTo>
                  <a:lnTo>
                    <a:pt x="738" y="773"/>
                  </a:lnTo>
                  <a:lnTo>
                    <a:pt x="683" y="769"/>
                  </a:lnTo>
                  <a:lnTo>
                    <a:pt x="629" y="768"/>
                  </a:lnTo>
                  <a:lnTo>
                    <a:pt x="573" y="768"/>
                  </a:lnTo>
                  <a:lnTo>
                    <a:pt x="518" y="768"/>
                  </a:lnTo>
                  <a:lnTo>
                    <a:pt x="462" y="769"/>
                  </a:lnTo>
                  <a:lnTo>
                    <a:pt x="406" y="773"/>
                  </a:lnTo>
                  <a:lnTo>
                    <a:pt x="348" y="776"/>
                  </a:lnTo>
                  <a:lnTo>
                    <a:pt x="292" y="781"/>
                  </a:lnTo>
                  <a:lnTo>
                    <a:pt x="234" y="787"/>
                  </a:lnTo>
                  <a:lnTo>
                    <a:pt x="177" y="796"/>
                  </a:lnTo>
                  <a:lnTo>
                    <a:pt x="117" y="806"/>
                  </a:lnTo>
                  <a:lnTo>
                    <a:pt x="59" y="816"/>
                  </a:lnTo>
                  <a:lnTo>
                    <a:pt x="0" y="827"/>
                  </a:lnTo>
                  <a:lnTo>
                    <a:pt x="0" y="0"/>
                  </a:lnTo>
                  <a:lnTo>
                    <a:pt x="0" y="0"/>
                  </a:lnTo>
                  <a:close/>
                </a:path>
              </a:pathLst>
            </a:custGeom>
            <a:solidFill>
              <a:schemeClr val="accent2">
                <a:lumMod val="20000"/>
                <a:lumOff val="8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40" name="Freeform 8"/>
            <p:cNvSpPr>
              <a:spLocks/>
            </p:cNvSpPr>
            <p:nvPr userDrawn="1"/>
          </p:nvSpPr>
          <p:spPr bwMode="auto">
            <a:xfrm>
              <a:off x="-1" y="3581398"/>
              <a:ext cx="1600200" cy="3276599"/>
            </a:xfrm>
            <a:custGeom>
              <a:avLst/>
              <a:gdLst/>
              <a:ahLst/>
              <a:cxnLst>
                <a:cxn ang="0">
                  <a:pos x="0" y="776"/>
                </a:cxn>
                <a:cxn ang="0">
                  <a:pos x="0" y="776"/>
                </a:cxn>
                <a:cxn ang="0">
                  <a:pos x="38" y="703"/>
                </a:cxn>
                <a:cxn ang="0">
                  <a:pos x="78" y="634"/>
                </a:cxn>
                <a:cxn ang="0">
                  <a:pos x="119" y="566"/>
                </a:cxn>
                <a:cxn ang="0">
                  <a:pos x="162" y="502"/>
                </a:cxn>
                <a:cxn ang="0">
                  <a:pos x="208" y="441"/>
                </a:cxn>
                <a:cxn ang="0">
                  <a:pos x="256" y="381"/>
                </a:cxn>
                <a:cxn ang="0">
                  <a:pos x="305" y="327"/>
                </a:cxn>
                <a:cxn ang="0">
                  <a:pos x="330" y="300"/>
                </a:cxn>
                <a:cxn ang="0">
                  <a:pos x="357" y="274"/>
                </a:cxn>
                <a:cxn ang="0">
                  <a:pos x="385" y="249"/>
                </a:cxn>
                <a:cxn ang="0">
                  <a:pos x="411" y="226"/>
                </a:cxn>
                <a:cxn ang="0">
                  <a:pos x="439" y="203"/>
                </a:cxn>
                <a:cxn ang="0">
                  <a:pos x="469" y="182"/>
                </a:cxn>
                <a:cxn ang="0">
                  <a:pos x="497" y="160"/>
                </a:cxn>
                <a:cxn ang="0">
                  <a:pos x="527" y="140"/>
                </a:cxn>
                <a:cxn ang="0">
                  <a:pos x="558" y="122"/>
                </a:cxn>
                <a:cxn ang="0">
                  <a:pos x="588" y="104"/>
                </a:cxn>
                <a:cxn ang="0">
                  <a:pos x="619" y="87"/>
                </a:cxn>
                <a:cxn ang="0">
                  <a:pos x="652" y="71"/>
                </a:cxn>
                <a:cxn ang="0">
                  <a:pos x="685" y="56"/>
                </a:cxn>
                <a:cxn ang="0">
                  <a:pos x="718" y="43"/>
                </a:cxn>
                <a:cxn ang="0">
                  <a:pos x="751" y="31"/>
                </a:cxn>
                <a:cxn ang="0">
                  <a:pos x="786" y="20"/>
                </a:cxn>
                <a:cxn ang="0">
                  <a:pos x="822" y="10"/>
                </a:cxn>
                <a:cxn ang="0">
                  <a:pos x="857" y="0"/>
                </a:cxn>
                <a:cxn ang="0">
                  <a:pos x="857" y="0"/>
                </a:cxn>
                <a:cxn ang="0">
                  <a:pos x="806" y="46"/>
                </a:cxn>
                <a:cxn ang="0">
                  <a:pos x="754" y="94"/>
                </a:cxn>
                <a:cxn ang="0">
                  <a:pos x="706" y="144"/>
                </a:cxn>
                <a:cxn ang="0">
                  <a:pos x="660" y="196"/>
                </a:cxn>
                <a:cxn ang="0">
                  <a:pos x="617" y="249"/>
                </a:cxn>
                <a:cxn ang="0">
                  <a:pos x="576" y="304"/>
                </a:cxn>
                <a:cxn ang="0">
                  <a:pos x="536" y="362"/>
                </a:cxn>
                <a:cxn ang="0">
                  <a:pos x="498" y="419"/>
                </a:cxn>
                <a:cxn ang="0">
                  <a:pos x="462" y="479"/>
                </a:cxn>
                <a:cxn ang="0">
                  <a:pos x="429" y="538"/>
                </a:cxn>
                <a:cxn ang="0">
                  <a:pos x="398" y="601"/>
                </a:cxn>
                <a:cxn ang="0">
                  <a:pos x="368" y="664"/>
                </a:cxn>
                <a:cxn ang="0">
                  <a:pos x="340" y="728"/>
                </a:cxn>
                <a:cxn ang="0">
                  <a:pos x="315" y="792"/>
                </a:cxn>
                <a:cxn ang="0">
                  <a:pos x="291" y="858"/>
                </a:cxn>
                <a:cxn ang="0">
                  <a:pos x="269" y="925"/>
                </a:cxn>
                <a:cxn ang="0">
                  <a:pos x="249" y="992"/>
                </a:cxn>
                <a:cxn ang="0">
                  <a:pos x="229" y="1060"/>
                </a:cxn>
                <a:cxn ang="0">
                  <a:pos x="213" y="1128"/>
                </a:cxn>
                <a:cxn ang="0">
                  <a:pos x="198" y="1197"/>
                </a:cxn>
                <a:cxn ang="0">
                  <a:pos x="185" y="1266"/>
                </a:cxn>
                <a:cxn ang="0">
                  <a:pos x="173" y="1336"/>
                </a:cxn>
                <a:cxn ang="0">
                  <a:pos x="162" y="1405"/>
                </a:cxn>
                <a:cxn ang="0">
                  <a:pos x="154" y="1474"/>
                </a:cxn>
                <a:cxn ang="0">
                  <a:pos x="147" y="1544"/>
                </a:cxn>
                <a:cxn ang="0">
                  <a:pos x="140" y="1613"/>
                </a:cxn>
                <a:cxn ang="0">
                  <a:pos x="137" y="1682"/>
                </a:cxn>
                <a:cxn ang="0">
                  <a:pos x="134" y="1752"/>
                </a:cxn>
                <a:cxn ang="0">
                  <a:pos x="132" y="1821"/>
                </a:cxn>
                <a:cxn ang="0">
                  <a:pos x="132" y="1889"/>
                </a:cxn>
                <a:cxn ang="0">
                  <a:pos x="134" y="1956"/>
                </a:cxn>
                <a:cxn ang="0">
                  <a:pos x="135" y="2024"/>
                </a:cxn>
                <a:cxn ang="0">
                  <a:pos x="0" y="2024"/>
                </a:cxn>
                <a:cxn ang="0">
                  <a:pos x="0" y="776"/>
                </a:cxn>
                <a:cxn ang="0">
                  <a:pos x="0" y="776"/>
                </a:cxn>
              </a:cxnLst>
              <a:rect l="0" t="0" r="r" b="b"/>
              <a:pathLst>
                <a:path w="857" h="2024">
                  <a:moveTo>
                    <a:pt x="0" y="776"/>
                  </a:moveTo>
                  <a:lnTo>
                    <a:pt x="0" y="776"/>
                  </a:lnTo>
                  <a:lnTo>
                    <a:pt x="38" y="703"/>
                  </a:lnTo>
                  <a:lnTo>
                    <a:pt x="78" y="634"/>
                  </a:lnTo>
                  <a:lnTo>
                    <a:pt x="119" y="566"/>
                  </a:lnTo>
                  <a:lnTo>
                    <a:pt x="162" y="502"/>
                  </a:lnTo>
                  <a:lnTo>
                    <a:pt x="208" y="441"/>
                  </a:lnTo>
                  <a:lnTo>
                    <a:pt x="256" y="381"/>
                  </a:lnTo>
                  <a:lnTo>
                    <a:pt x="305" y="327"/>
                  </a:lnTo>
                  <a:lnTo>
                    <a:pt x="330" y="300"/>
                  </a:lnTo>
                  <a:lnTo>
                    <a:pt x="357" y="274"/>
                  </a:lnTo>
                  <a:lnTo>
                    <a:pt x="385" y="249"/>
                  </a:lnTo>
                  <a:lnTo>
                    <a:pt x="411" y="226"/>
                  </a:lnTo>
                  <a:lnTo>
                    <a:pt x="439" y="203"/>
                  </a:lnTo>
                  <a:lnTo>
                    <a:pt x="469" y="182"/>
                  </a:lnTo>
                  <a:lnTo>
                    <a:pt x="497" y="160"/>
                  </a:lnTo>
                  <a:lnTo>
                    <a:pt x="527" y="140"/>
                  </a:lnTo>
                  <a:lnTo>
                    <a:pt x="558" y="122"/>
                  </a:lnTo>
                  <a:lnTo>
                    <a:pt x="588" y="104"/>
                  </a:lnTo>
                  <a:lnTo>
                    <a:pt x="619" y="87"/>
                  </a:lnTo>
                  <a:lnTo>
                    <a:pt x="652" y="71"/>
                  </a:lnTo>
                  <a:lnTo>
                    <a:pt x="685" y="56"/>
                  </a:lnTo>
                  <a:lnTo>
                    <a:pt x="718" y="43"/>
                  </a:lnTo>
                  <a:lnTo>
                    <a:pt x="751" y="31"/>
                  </a:lnTo>
                  <a:lnTo>
                    <a:pt x="786" y="20"/>
                  </a:lnTo>
                  <a:lnTo>
                    <a:pt x="822" y="10"/>
                  </a:lnTo>
                  <a:lnTo>
                    <a:pt x="857" y="0"/>
                  </a:lnTo>
                  <a:lnTo>
                    <a:pt x="857" y="0"/>
                  </a:lnTo>
                  <a:lnTo>
                    <a:pt x="806" y="46"/>
                  </a:lnTo>
                  <a:lnTo>
                    <a:pt x="754" y="94"/>
                  </a:lnTo>
                  <a:lnTo>
                    <a:pt x="706" y="144"/>
                  </a:lnTo>
                  <a:lnTo>
                    <a:pt x="660" y="196"/>
                  </a:lnTo>
                  <a:lnTo>
                    <a:pt x="617" y="249"/>
                  </a:lnTo>
                  <a:lnTo>
                    <a:pt x="576" y="304"/>
                  </a:lnTo>
                  <a:lnTo>
                    <a:pt x="536" y="362"/>
                  </a:lnTo>
                  <a:lnTo>
                    <a:pt x="498" y="419"/>
                  </a:lnTo>
                  <a:lnTo>
                    <a:pt x="462" y="479"/>
                  </a:lnTo>
                  <a:lnTo>
                    <a:pt x="429" y="538"/>
                  </a:lnTo>
                  <a:lnTo>
                    <a:pt x="398" y="601"/>
                  </a:lnTo>
                  <a:lnTo>
                    <a:pt x="368" y="664"/>
                  </a:lnTo>
                  <a:lnTo>
                    <a:pt x="340" y="728"/>
                  </a:lnTo>
                  <a:lnTo>
                    <a:pt x="315" y="792"/>
                  </a:lnTo>
                  <a:lnTo>
                    <a:pt x="291" y="858"/>
                  </a:lnTo>
                  <a:lnTo>
                    <a:pt x="269" y="925"/>
                  </a:lnTo>
                  <a:lnTo>
                    <a:pt x="249" y="992"/>
                  </a:lnTo>
                  <a:lnTo>
                    <a:pt x="229" y="1060"/>
                  </a:lnTo>
                  <a:lnTo>
                    <a:pt x="213" y="1128"/>
                  </a:lnTo>
                  <a:lnTo>
                    <a:pt x="198" y="1197"/>
                  </a:lnTo>
                  <a:lnTo>
                    <a:pt x="185" y="1266"/>
                  </a:lnTo>
                  <a:lnTo>
                    <a:pt x="173" y="1336"/>
                  </a:lnTo>
                  <a:lnTo>
                    <a:pt x="162" y="1405"/>
                  </a:lnTo>
                  <a:lnTo>
                    <a:pt x="154" y="1474"/>
                  </a:lnTo>
                  <a:lnTo>
                    <a:pt x="147" y="1544"/>
                  </a:lnTo>
                  <a:lnTo>
                    <a:pt x="140" y="1613"/>
                  </a:lnTo>
                  <a:lnTo>
                    <a:pt x="137" y="1682"/>
                  </a:lnTo>
                  <a:lnTo>
                    <a:pt x="134" y="1752"/>
                  </a:lnTo>
                  <a:lnTo>
                    <a:pt x="132" y="1821"/>
                  </a:lnTo>
                  <a:lnTo>
                    <a:pt x="132" y="1889"/>
                  </a:lnTo>
                  <a:lnTo>
                    <a:pt x="134" y="1956"/>
                  </a:lnTo>
                  <a:lnTo>
                    <a:pt x="135" y="2024"/>
                  </a:lnTo>
                  <a:lnTo>
                    <a:pt x="0" y="2024"/>
                  </a:lnTo>
                  <a:lnTo>
                    <a:pt x="0" y="776"/>
                  </a:lnTo>
                  <a:lnTo>
                    <a:pt x="0" y="776"/>
                  </a:lnTo>
                  <a:close/>
                </a:path>
              </a:pathLst>
            </a:custGeom>
            <a:solidFill>
              <a:schemeClr val="accent2">
                <a:lumMod val="40000"/>
                <a:lumOff val="60000"/>
                <a:alpha val="44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41" name="Freeform 9"/>
            <p:cNvSpPr>
              <a:spLocks/>
            </p:cNvSpPr>
            <p:nvPr userDrawn="1"/>
          </p:nvSpPr>
          <p:spPr bwMode="auto">
            <a:xfrm>
              <a:off x="0" y="2438399"/>
              <a:ext cx="2895599" cy="2154237"/>
            </a:xfrm>
            <a:custGeom>
              <a:avLst/>
              <a:gdLst/>
              <a:ahLst/>
              <a:cxnLst>
                <a:cxn ang="0">
                  <a:pos x="0" y="118"/>
                </a:cxn>
                <a:cxn ang="0">
                  <a:pos x="165" y="69"/>
                </a:cxn>
                <a:cxn ang="0">
                  <a:pos x="327" y="33"/>
                </a:cxn>
                <a:cxn ang="0">
                  <a:pos x="487" y="11"/>
                </a:cxn>
                <a:cxn ang="0">
                  <a:pos x="645" y="1"/>
                </a:cxn>
                <a:cxn ang="0">
                  <a:pos x="797" y="1"/>
                </a:cxn>
                <a:cxn ang="0">
                  <a:pos x="946" y="13"/>
                </a:cxn>
                <a:cxn ang="0">
                  <a:pos x="1088" y="33"/>
                </a:cxn>
                <a:cxn ang="0">
                  <a:pos x="1225" y="62"/>
                </a:cxn>
                <a:cxn ang="0">
                  <a:pos x="1352" y="97"/>
                </a:cxn>
                <a:cxn ang="0">
                  <a:pos x="1472" y="138"/>
                </a:cxn>
                <a:cxn ang="0">
                  <a:pos x="1585" y="184"/>
                </a:cxn>
                <a:cxn ang="0">
                  <a:pos x="1685" y="236"/>
                </a:cxn>
                <a:cxn ang="0">
                  <a:pos x="1776" y="288"/>
                </a:cxn>
                <a:cxn ang="0">
                  <a:pos x="1854" y="343"/>
                </a:cxn>
                <a:cxn ang="0">
                  <a:pos x="1921" y="399"/>
                </a:cxn>
                <a:cxn ang="0">
                  <a:pos x="1974" y="455"/>
                </a:cxn>
                <a:cxn ang="0">
                  <a:pos x="1920" y="434"/>
                </a:cxn>
                <a:cxn ang="0">
                  <a:pos x="1804" y="394"/>
                </a:cxn>
                <a:cxn ang="0">
                  <a:pos x="1680" y="361"/>
                </a:cxn>
                <a:cxn ang="0">
                  <a:pos x="1548" y="338"/>
                </a:cxn>
                <a:cxn ang="0">
                  <a:pos x="1413" y="323"/>
                </a:cxn>
                <a:cxn ang="0">
                  <a:pos x="1273" y="321"/>
                </a:cxn>
                <a:cxn ang="0">
                  <a:pos x="1132" y="331"/>
                </a:cxn>
                <a:cxn ang="0">
                  <a:pos x="990" y="356"/>
                </a:cxn>
                <a:cxn ang="0">
                  <a:pos x="919" y="374"/>
                </a:cxn>
                <a:cxn ang="0">
                  <a:pos x="850" y="396"/>
                </a:cxn>
                <a:cxn ang="0">
                  <a:pos x="781" y="424"/>
                </a:cxn>
                <a:cxn ang="0">
                  <a:pos x="711" y="455"/>
                </a:cxn>
                <a:cxn ang="0">
                  <a:pos x="645" y="490"/>
                </a:cxn>
                <a:cxn ang="0">
                  <a:pos x="579" y="531"/>
                </a:cxn>
                <a:cxn ang="0">
                  <a:pos x="515" y="577"/>
                </a:cxn>
                <a:cxn ang="0">
                  <a:pos x="452" y="629"/>
                </a:cxn>
                <a:cxn ang="0">
                  <a:pos x="391" y="685"/>
                </a:cxn>
                <a:cxn ang="0">
                  <a:pos x="333" y="747"/>
                </a:cxn>
                <a:cxn ang="0">
                  <a:pos x="277" y="815"/>
                </a:cxn>
                <a:cxn ang="0">
                  <a:pos x="223" y="889"/>
                </a:cxn>
                <a:cxn ang="0">
                  <a:pos x="172" y="970"/>
                </a:cxn>
                <a:cxn ang="0">
                  <a:pos x="124" y="1056"/>
                </a:cxn>
                <a:cxn ang="0">
                  <a:pos x="79" y="1150"/>
                </a:cxn>
                <a:cxn ang="0">
                  <a:pos x="38" y="1249"/>
                </a:cxn>
                <a:cxn ang="0">
                  <a:pos x="0" y="1357"/>
                </a:cxn>
                <a:cxn ang="0">
                  <a:pos x="0" y="118"/>
                </a:cxn>
              </a:cxnLst>
              <a:rect l="0" t="0" r="r" b="b"/>
              <a:pathLst>
                <a:path w="1974" h="1357">
                  <a:moveTo>
                    <a:pt x="0" y="118"/>
                  </a:moveTo>
                  <a:lnTo>
                    <a:pt x="0" y="118"/>
                  </a:lnTo>
                  <a:lnTo>
                    <a:pt x="83" y="92"/>
                  </a:lnTo>
                  <a:lnTo>
                    <a:pt x="165" y="69"/>
                  </a:lnTo>
                  <a:lnTo>
                    <a:pt x="246" y="49"/>
                  </a:lnTo>
                  <a:lnTo>
                    <a:pt x="327" y="33"/>
                  </a:lnTo>
                  <a:lnTo>
                    <a:pt x="408" y="21"/>
                  </a:lnTo>
                  <a:lnTo>
                    <a:pt x="487" y="11"/>
                  </a:lnTo>
                  <a:lnTo>
                    <a:pt x="566" y="5"/>
                  </a:lnTo>
                  <a:lnTo>
                    <a:pt x="645" y="1"/>
                  </a:lnTo>
                  <a:lnTo>
                    <a:pt x="721" y="0"/>
                  </a:lnTo>
                  <a:lnTo>
                    <a:pt x="797" y="1"/>
                  </a:lnTo>
                  <a:lnTo>
                    <a:pt x="873" y="6"/>
                  </a:lnTo>
                  <a:lnTo>
                    <a:pt x="946" y="13"/>
                  </a:lnTo>
                  <a:lnTo>
                    <a:pt x="1018" y="23"/>
                  </a:lnTo>
                  <a:lnTo>
                    <a:pt x="1088" y="33"/>
                  </a:lnTo>
                  <a:lnTo>
                    <a:pt x="1157" y="47"/>
                  </a:lnTo>
                  <a:lnTo>
                    <a:pt x="1225" y="62"/>
                  </a:lnTo>
                  <a:lnTo>
                    <a:pt x="1289" y="79"/>
                  </a:lnTo>
                  <a:lnTo>
                    <a:pt x="1352" y="97"/>
                  </a:lnTo>
                  <a:lnTo>
                    <a:pt x="1413" y="117"/>
                  </a:lnTo>
                  <a:lnTo>
                    <a:pt x="1472" y="138"/>
                  </a:lnTo>
                  <a:lnTo>
                    <a:pt x="1530" y="161"/>
                  </a:lnTo>
                  <a:lnTo>
                    <a:pt x="1585" y="184"/>
                  </a:lnTo>
                  <a:lnTo>
                    <a:pt x="1636" y="209"/>
                  </a:lnTo>
                  <a:lnTo>
                    <a:pt x="1685" y="236"/>
                  </a:lnTo>
                  <a:lnTo>
                    <a:pt x="1732" y="262"/>
                  </a:lnTo>
                  <a:lnTo>
                    <a:pt x="1776" y="288"/>
                  </a:lnTo>
                  <a:lnTo>
                    <a:pt x="1816" y="315"/>
                  </a:lnTo>
                  <a:lnTo>
                    <a:pt x="1854" y="343"/>
                  </a:lnTo>
                  <a:lnTo>
                    <a:pt x="1888" y="371"/>
                  </a:lnTo>
                  <a:lnTo>
                    <a:pt x="1921" y="399"/>
                  </a:lnTo>
                  <a:lnTo>
                    <a:pt x="1949" y="427"/>
                  </a:lnTo>
                  <a:lnTo>
                    <a:pt x="1974" y="455"/>
                  </a:lnTo>
                  <a:lnTo>
                    <a:pt x="1974" y="455"/>
                  </a:lnTo>
                  <a:lnTo>
                    <a:pt x="1920" y="434"/>
                  </a:lnTo>
                  <a:lnTo>
                    <a:pt x="1864" y="412"/>
                  </a:lnTo>
                  <a:lnTo>
                    <a:pt x="1804" y="394"/>
                  </a:lnTo>
                  <a:lnTo>
                    <a:pt x="1743" y="376"/>
                  </a:lnTo>
                  <a:lnTo>
                    <a:pt x="1680" y="361"/>
                  </a:lnTo>
                  <a:lnTo>
                    <a:pt x="1614" y="348"/>
                  </a:lnTo>
                  <a:lnTo>
                    <a:pt x="1548" y="338"/>
                  </a:lnTo>
                  <a:lnTo>
                    <a:pt x="1481" y="330"/>
                  </a:lnTo>
                  <a:lnTo>
                    <a:pt x="1413" y="323"/>
                  </a:lnTo>
                  <a:lnTo>
                    <a:pt x="1344" y="320"/>
                  </a:lnTo>
                  <a:lnTo>
                    <a:pt x="1273" y="321"/>
                  </a:lnTo>
                  <a:lnTo>
                    <a:pt x="1203" y="325"/>
                  </a:lnTo>
                  <a:lnTo>
                    <a:pt x="1132" y="331"/>
                  </a:lnTo>
                  <a:lnTo>
                    <a:pt x="1061" y="341"/>
                  </a:lnTo>
                  <a:lnTo>
                    <a:pt x="990" y="356"/>
                  </a:lnTo>
                  <a:lnTo>
                    <a:pt x="954" y="364"/>
                  </a:lnTo>
                  <a:lnTo>
                    <a:pt x="919" y="374"/>
                  </a:lnTo>
                  <a:lnTo>
                    <a:pt x="885" y="384"/>
                  </a:lnTo>
                  <a:lnTo>
                    <a:pt x="850" y="396"/>
                  </a:lnTo>
                  <a:lnTo>
                    <a:pt x="815" y="409"/>
                  </a:lnTo>
                  <a:lnTo>
                    <a:pt x="781" y="424"/>
                  </a:lnTo>
                  <a:lnTo>
                    <a:pt x="746" y="439"/>
                  </a:lnTo>
                  <a:lnTo>
                    <a:pt x="711" y="455"/>
                  </a:lnTo>
                  <a:lnTo>
                    <a:pt x="678" y="472"/>
                  </a:lnTo>
                  <a:lnTo>
                    <a:pt x="645" y="490"/>
                  </a:lnTo>
                  <a:lnTo>
                    <a:pt x="612" y="510"/>
                  </a:lnTo>
                  <a:lnTo>
                    <a:pt x="579" y="531"/>
                  </a:lnTo>
                  <a:lnTo>
                    <a:pt x="546" y="554"/>
                  </a:lnTo>
                  <a:lnTo>
                    <a:pt x="515" y="577"/>
                  </a:lnTo>
                  <a:lnTo>
                    <a:pt x="484" y="602"/>
                  </a:lnTo>
                  <a:lnTo>
                    <a:pt x="452" y="629"/>
                  </a:lnTo>
                  <a:lnTo>
                    <a:pt x="421" y="657"/>
                  </a:lnTo>
                  <a:lnTo>
                    <a:pt x="391" y="685"/>
                  </a:lnTo>
                  <a:lnTo>
                    <a:pt x="361" y="716"/>
                  </a:lnTo>
                  <a:lnTo>
                    <a:pt x="333" y="747"/>
                  </a:lnTo>
                  <a:lnTo>
                    <a:pt x="304" y="780"/>
                  </a:lnTo>
                  <a:lnTo>
                    <a:pt x="277" y="815"/>
                  </a:lnTo>
                  <a:lnTo>
                    <a:pt x="249" y="851"/>
                  </a:lnTo>
                  <a:lnTo>
                    <a:pt x="223" y="889"/>
                  </a:lnTo>
                  <a:lnTo>
                    <a:pt x="198" y="929"/>
                  </a:lnTo>
                  <a:lnTo>
                    <a:pt x="172" y="970"/>
                  </a:lnTo>
                  <a:lnTo>
                    <a:pt x="149" y="1012"/>
                  </a:lnTo>
                  <a:lnTo>
                    <a:pt x="124" y="1056"/>
                  </a:lnTo>
                  <a:lnTo>
                    <a:pt x="101" y="1102"/>
                  </a:lnTo>
                  <a:lnTo>
                    <a:pt x="79" y="1150"/>
                  </a:lnTo>
                  <a:lnTo>
                    <a:pt x="58" y="1198"/>
                  </a:lnTo>
                  <a:lnTo>
                    <a:pt x="38" y="1249"/>
                  </a:lnTo>
                  <a:lnTo>
                    <a:pt x="18" y="1302"/>
                  </a:lnTo>
                  <a:lnTo>
                    <a:pt x="0" y="1357"/>
                  </a:lnTo>
                  <a:lnTo>
                    <a:pt x="0" y="118"/>
                  </a:lnTo>
                  <a:lnTo>
                    <a:pt x="0" y="118"/>
                  </a:lnTo>
                  <a:close/>
                </a:path>
              </a:pathLst>
            </a:custGeom>
            <a:solidFill>
              <a:schemeClr val="accent2">
                <a:lumMod val="40000"/>
                <a:lumOff val="6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42" name="Freeform 10"/>
            <p:cNvSpPr>
              <a:spLocks/>
            </p:cNvSpPr>
            <p:nvPr userDrawn="1"/>
          </p:nvSpPr>
          <p:spPr bwMode="auto">
            <a:xfrm>
              <a:off x="1224419" y="3886199"/>
              <a:ext cx="3276599" cy="2971800"/>
            </a:xfrm>
            <a:custGeom>
              <a:avLst/>
              <a:gdLst/>
              <a:ahLst/>
              <a:cxnLst>
                <a:cxn ang="0">
                  <a:pos x="1377" y="130"/>
                </a:cxn>
                <a:cxn ang="0">
                  <a:pos x="1299" y="89"/>
                </a:cxn>
                <a:cxn ang="0">
                  <a:pos x="1220" y="56"/>
                </a:cxn>
                <a:cxn ang="0">
                  <a:pos x="1137" y="30"/>
                </a:cxn>
                <a:cxn ang="0">
                  <a:pos x="1052" y="11"/>
                </a:cxn>
                <a:cxn ang="0">
                  <a:pos x="966" y="2"/>
                </a:cxn>
                <a:cxn ang="0">
                  <a:pos x="880" y="0"/>
                </a:cxn>
                <a:cxn ang="0">
                  <a:pos x="794" y="5"/>
                </a:cxn>
                <a:cxn ang="0">
                  <a:pos x="708" y="18"/>
                </a:cxn>
                <a:cxn ang="0">
                  <a:pos x="624" y="40"/>
                </a:cxn>
                <a:cxn ang="0">
                  <a:pos x="543" y="69"/>
                </a:cxn>
                <a:cxn ang="0">
                  <a:pos x="466" y="107"/>
                </a:cxn>
                <a:cxn ang="0">
                  <a:pos x="391" y="155"/>
                </a:cxn>
                <a:cxn ang="0">
                  <a:pos x="322" y="210"/>
                </a:cxn>
                <a:cxn ang="0">
                  <a:pos x="258" y="272"/>
                </a:cxn>
                <a:cxn ang="0">
                  <a:pos x="200" y="345"/>
                </a:cxn>
                <a:cxn ang="0">
                  <a:pos x="149" y="426"/>
                </a:cxn>
                <a:cxn ang="0">
                  <a:pos x="124" y="472"/>
                </a:cxn>
                <a:cxn ang="0">
                  <a:pos x="83" y="568"/>
                </a:cxn>
                <a:cxn ang="0">
                  <a:pos x="48" y="667"/>
                </a:cxn>
                <a:cxn ang="0">
                  <a:pos x="23" y="769"/>
                </a:cxn>
                <a:cxn ang="0">
                  <a:pos x="7" y="875"/>
                </a:cxn>
                <a:cxn ang="0">
                  <a:pos x="0" y="982"/>
                </a:cxn>
                <a:cxn ang="0">
                  <a:pos x="2" y="1090"/>
                </a:cxn>
                <a:cxn ang="0">
                  <a:pos x="12" y="1200"/>
                </a:cxn>
                <a:cxn ang="0">
                  <a:pos x="31" y="1311"/>
                </a:cxn>
                <a:cxn ang="0">
                  <a:pos x="61" y="1420"/>
                </a:cxn>
                <a:cxn ang="0">
                  <a:pos x="101" y="1529"/>
                </a:cxn>
                <a:cxn ang="0">
                  <a:pos x="149" y="1636"/>
                </a:cxn>
                <a:cxn ang="0">
                  <a:pos x="206" y="1742"/>
                </a:cxn>
                <a:cxn ang="0">
                  <a:pos x="274" y="1844"/>
                </a:cxn>
                <a:cxn ang="0">
                  <a:pos x="353" y="1943"/>
                </a:cxn>
                <a:cxn ang="0">
                  <a:pos x="441" y="2039"/>
                </a:cxn>
                <a:cxn ang="0">
                  <a:pos x="2552" y="2085"/>
                </a:cxn>
                <a:cxn ang="0">
                  <a:pos x="2526" y="2070"/>
                </a:cxn>
                <a:cxn ang="0">
                  <a:pos x="2336" y="1955"/>
                </a:cxn>
                <a:cxn ang="0">
                  <a:pos x="2192" y="1860"/>
                </a:cxn>
                <a:cxn ang="0">
                  <a:pos x="2025" y="1748"/>
                </a:cxn>
                <a:cxn ang="0">
                  <a:pos x="1849" y="1619"/>
                </a:cxn>
                <a:cxn ang="0">
                  <a:pos x="1667" y="1477"/>
                </a:cxn>
                <a:cxn ang="0">
                  <a:pos x="1492" y="1326"/>
                </a:cxn>
                <a:cxn ang="0">
                  <a:pos x="1410" y="1246"/>
                </a:cxn>
                <a:cxn ang="0">
                  <a:pos x="1332" y="1167"/>
                </a:cxn>
                <a:cxn ang="0">
                  <a:pos x="1261" y="1086"/>
                </a:cxn>
                <a:cxn ang="0">
                  <a:pos x="1195" y="1004"/>
                </a:cxn>
                <a:cxn ang="0">
                  <a:pos x="1139" y="923"/>
                </a:cxn>
                <a:cxn ang="0">
                  <a:pos x="1091" y="840"/>
                </a:cxn>
                <a:cxn ang="0">
                  <a:pos x="1055" y="761"/>
                </a:cxn>
                <a:cxn ang="0">
                  <a:pos x="1030" y="680"/>
                </a:cxn>
                <a:cxn ang="0">
                  <a:pos x="1017" y="602"/>
                </a:cxn>
                <a:cxn ang="0">
                  <a:pos x="1019" y="527"/>
                </a:cxn>
                <a:cxn ang="0">
                  <a:pos x="1028" y="470"/>
                </a:cxn>
                <a:cxn ang="0">
                  <a:pos x="1040" y="434"/>
                </a:cxn>
                <a:cxn ang="0">
                  <a:pos x="1057" y="398"/>
                </a:cxn>
                <a:cxn ang="0">
                  <a:pos x="1076" y="363"/>
                </a:cxn>
                <a:cxn ang="0">
                  <a:pos x="1101" y="330"/>
                </a:cxn>
                <a:cxn ang="0">
                  <a:pos x="1131" y="295"/>
                </a:cxn>
                <a:cxn ang="0">
                  <a:pos x="1182" y="248"/>
                </a:cxn>
                <a:cxn ang="0">
                  <a:pos x="1269" y="186"/>
                </a:cxn>
                <a:cxn ang="0">
                  <a:pos x="1377" y="130"/>
                </a:cxn>
              </a:cxnLst>
              <a:rect l="0" t="0" r="r" b="b"/>
              <a:pathLst>
                <a:path w="2552" h="2085">
                  <a:moveTo>
                    <a:pt x="1377" y="130"/>
                  </a:moveTo>
                  <a:lnTo>
                    <a:pt x="1377" y="130"/>
                  </a:lnTo>
                  <a:lnTo>
                    <a:pt x="1339" y="109"/>
                  </a:lnTo>
                  <a:lnTo>
                    <a:pt x="1299" y="89"/>
                  </a:lnTo>
                  <a:lnTo>
                    <a:pt x="1260" y="73"/>
                  </a:lnTo>
                  <a:lnTo>
                    <a:pt x="1220" y="56"/>
                  </a:lnTo>
                  <a:lnTo>
                    <a:pt x="1179" y="43"/>
                  </a:lnTo>
                  <a:lnTo>
                    <a:pt x="1137" y="30"/>
                  </a:lnTo>
                  <a:lnTo>
                    <a:pt x="1094" y="20"/>
                  </a:lnTo>
                  <a:lnTo>
                    <a:pt x="1052" y="11"/>
                  </a:lnTo>
                  <a:lnTo>
                    <a:pt x="1009" y="7"/>
                  </a:lnTo>
                  <a:lnTo>
                    <a:pt x="966" y="2"/>
                  </a:lnTo>
                  <a:lnTo>
                    <a:pt x="923" y="0"/>
                  </a:lnTo>
                  <a:lnTo>
                    <a:pt x="880" y="0"/>
                  </a:lnTo>
                  <a:lnTo>
                    <a:pt x="837" y="2"/>
                  </a:lnTo>
                  <a:lnTo>
                    <a:pt x="794" y="5"/>
                  </a:lnTo>
                  <a:lnTo>
                    <a:pt x="751" y="10"/>
                  </a:lnTo>
                  <a:lnTo>
                    <a:pt x="708" y="18"/>
                  </a:lnTo>
                  <a:lnTo>
                    <a:pt x="667" y="28"/>
                  </a:lnTo>
                  <a:lnTo>
                    <a:pt x="624" y="40"/>
                  </a:lnTo>
                  <a:lnTo>
                    <a:pt x="584" y="54"/>
                  </a:lnTo>
                  <a:lnTo>
                    <a:pt x="543" y="69"/>
                  </a:lnTo>
                  <a:lnTo>
                    <a:pt x="504" y="87"/>
                  </a:lnTo>
                  <a:lnTo>
                    <a:pt x="466" y="107"/>
                  </a:lnTo>
                  <a:lnTo>
                    <a:pt x="428" y="130"/>
                  </a:lnTo>
                  <a:lnTo>
                    <a:pt x="391" y="155"/>
                  </a:lnTo>
                  <a:lnTo>
                    <a:pt x="357" y="182"/>
                  </a:lnTo>
                  <a:lnTo>
                    <a:pt x="322" y="210"/>
                  </a:lnTo>
                  <a:lnTo>
                    <a:pt x="289" y="241"/>
                  </a:lnTo>
                  <a:lnTo>
                    <a:pt x="258" y="272"/>
                  </a:lnTo>
                  <a:lnTo>
                    <a:pt x="228" y="309"/>
                  </a:lnTo>
                  <a:lnTo>
                    <a:pt x="200" y="345"/>
                  </a:lnTo>
                  <a:lnTo>
                    <a:pt x="173" y="385"/>
                  </a:lnTo>
                  <a:lnTo>
                    <a:pt x="149" y="426"/>
                  </a:lnTo>
                  <a:lnTo>
                    <a:pt x="149" y="426"/>
                  </a:lnTo>
                  <a:lnTo>
                    <a:pt x="124" y="472"/>
                  </a:lnTo>
                  <a:lnTo>
                    <a:pt x="102" y="520"/>
                  </a:lnTo>
                  <a:lnTo>
                    <a:pt x="83" y="568"/>
                  </a:lnTo>
                  <a:lnTo>
                    <a:pt x="64" y="617"/>
                  </a:lnTo>
                  <a:lnTo>
                    <a:pt x="48" y="667"/>
                  </a:lnTo>
                  <a:lnTo>
                    <a:pt x="35" y="718"/>
                  </a:lnTo>
                  <a:lnTo>
                    <a:pt x="23" y="769"/>
                  </a:lnTo>
                  <a:lnTo>
                    <a:pt x="15" y="822"/>
                  </a:lnTo>
                  <a:lnTo>
                    <a:pt x="7" y="875"/>
                  </a:lnTo>
                  <a:lnTo>
                    <a:pt x="2" y="928"/>
                  </a:lnTo>
                  <a:lnTo>
                    <a:pt x="0" y="982"/>
                  </a:lnTo>
                  <a:lnTo>
                    <a:pt x="0" y="1035"/>
                  </a:lnTo>
                  <a:lnTo>
                    <a:pt x="2" y="1090"/>
                  </a:lnTo>
                  <a:lnTo>
                    <a:pt x="5" y="1146"/>
                  </a:lnTo>
                  <a:lnTo>
                    <a:pt x="12" y="1200"/>
                  </a:lnTo>
                  <a:lnTo>
                    <a:pt x="22" y="1255"/>
                  </a:lnTo>
                  <a:lnTo>
                    <a:pt x="31" y="1311"/>
                  </a:lnTo>
                  <a:lnTo>
                    <a:pt x="46" y="1365"/>
                  </a:lnTo>
                  <a:lnTo>
                    <a:pt x="61" y="1420"/>
                  </a:lnTo>
                  <a:lnTo>
                    <a:pt x="79" y="1474"/>
                  </a:lnTo>
                  <a:lnTo>
                    <a:pt x="101" y="1529"/>
                  </a:lnTo>
                  <a:lnTo>
                    <a:pt x="124" y="1583"/>
                  </a:lnTo>
                  <a:lnTo>
                    <a:pt x="149" y="1636"/>
                  </a:lnTo>
                  <a:lnTo>
                    <a:pt x="177" y="1689"/>
                  </a:lnTo>
                  <a:lnTo>
                    <a:pt x="206" y="1742"/>
                  </a:lnTo>
                  <a:lnTo>
                    <a:pt x="239" y="1793"/>
                  </a:lnTo>
                  <a:lnTo>
                    <a:pt x="274" y="1844"/>
                  </a:lnTo>
                  <a:lnTo>
                    <a:pt x="312" y="1895"/>
                  </a:lnTo>
                  <a:lnTo>
                    <a:pt x="353" y="1943"/>
                  </a:lnTo>
                  <a:lnTo>
                    <a:pt x="396" y="1993"/>
                  </a:lnTo>
                  <a:lnTo>
                    <a:pt x="441" y="2039"/>
                  </a:lnTo>
                  <a:lnTo>
                    <a:pt x="489" y="2085"/>
                  </a:lnTo>
                  <a:lnTo>
                    <a:pt x="2552" y="2085"/>
                  </a:lnTo>
                  <a:lnTo>
                    <a:pt x="2552" y="2085"/>
                  </a:lnTo>
                  <a:lnTo>
                    <a:pt x="2526" y="2070"/>
                  </a:lnTo>
                  <a:lnTo>
                    <a:pt x="2450" y="2026"/>
                  </a:lnTo>
                  <a:lnTo>
                    <a:pt x="2336" y="1955"/>
                  </a:lnTo>
                  <a:lnTo>
                    <a:pt x="2266" y="1910"/>
                  </a:lnTo>
                  <a:lnTo>
                    <a:pt x="2192" y="1860"/>
                  </a:lnTo>
                  <a:lnTo>
                    <a:pt x="2111" y="1808"/>
                  </a:lnTo>
                  <a:lnTo>
                    <a:pt x="2025" y="1748"/>
                  </a:lnTo>
                  <a:lnTo>
                    <a:pt x="1938" y="1685"/>
                  </a:lnTo>
                  <a:lnTo>
                    <a:pt x="1849" y="1619"/>
                  </a:lnTo>
                  <a:lnTo>
                    <a:pt x="1758" y="1550"/>
                  </a:lnTo>
                  <a:lnTo>
                    <a:pt x="1667" y="1477"/>
                  </a:lnTo>
                  <a:lnTo>
                    <a:pt x="1578" y="1403"/>
                  </a:lnTo>
                  <a:lnTo>
                    <a:pt x="1492" y="1326"/>
                  </a:lnTo>
                  <a:lnTo>
                    <a:pt x="1451" y="1286"/>
                  </a:lnTo>
                  <a:lnTo>
                    <a:pt x="1410" y="1246"/>
                  </a:lnTo>
                  <a:lnTo>
                    <a:pt x="1370" y="1207"/>
                  </a:lnTo>
                  <a:lnTo>
                    <a:pt x="1332" y="1167"/>
                  </a:lnTo>
                  <a:lnTo>
                    <a:pt x="1296" y="1126"/>
                  </a:lnTo>
                  <a:lnTo>
                    <a:pt x="1261" y="1086"/>
                  </a:lnTo>
                  <a:lnTo>
                    <a:pt x="1227" y="1045"/>
                  </a:lnTo>
                  <a:lnTo>
                    <a:pt x="1195" y="1004"/>
                  </a:lnTo>
                  <a:lnTo>
                    <a:pt x="1167" y="962"/>
                  </a:lnTo>
                  <a:lnTo>
                    <a:pt x="1139" y="923"/>
                  </a:lnTo>
                  <a:lnTo>
                    <a:pt x="1114" y="881"/>
                  </a:lnTo>
                  <a:lnTo>
                    <a:pt x="1091" y="840"/>
                  </a:lnTo>
                  <a:lnTo>
                    <a:pt x="1071" y="801"/>
                  </a:lnTo>
                  <a:lnTo>
                    <a:pt x="1055" y="761"/>
                  </a:lnTo>
                  <a:lnTo>
                    <a:pt x="1042" y="720"/>
                  </a:lnTo>
                  <a:lnTo>
                    <a:pt x="1030" y="680"/>
                  </a:lnTo>
                  <a:lnTo>
                    <a:pt x="1022" y="642"/>
                  </a:lnTo>
                  <a:lnTo>
                    <a:pt x="1017" y="602"/>
                  </a:lnTo>
                  <a:lnTo>
                    <a:pt x="1015" y="565"/>
                  </a:lnTo>
                  <a:lnTo>
                    <a:pt x="1019" y="527"/>
                  </a:lnTo>
                  <a:lnTo>
                    <a:pt x="1023" y="489"/>
                  </a:lnTo>
                  <a:lnTo>
                    <a:pt x="1028" y="470"/>
                  </a:lnTo>
                  <a:lnTo>
                    <a:pt x="1033" y="452"/>
                  </a:lnTo>
                  <a:lnTo>
                    <a:pt x="1040" y="434"/>
                  </a:lnTo>
                  <a:lnTo>
                    <a:pt x="1048" y="416"/>
                  </a:lnTo>
                  <a:lnTo>
                    <a:pt x="1057" y="398"/>
                  </a:lnTo>
                  <a:lnTo>
                    <a:pt x="1066" y="381"/>
                  </a:lnTo>
                  <a:lnTo>
                    <a:pt x="1076" y="363"/>
                  </a:lnTo>
                  <a:lnTo>
                    <a:pt x="1088" y="347"/>
                  </a:lnTo>
                  <a:lnTo>
                    <a:pt x="1101" y="330"/>
                  </a:lnTo>
                  <a:lnTo>
                    <a:pt x="1116" y="312"/>
                  </a:lnTo>
                  <a:lnTo>
                    <a:pt x="1131" y="295"/>
                  </a:lnTo>
                  <a:lnTo>
                    <a:pt x="1147" y="281"/>
                  </a:lnTo>
                  <a:lnTo>
                    <a:pt x="1182" y="248"/>
                  </a:lnTo>
                  <a:lnTo>
                    <a:pt x="1223" y="216"/>
                  </a:lnTo>
                  <a:lnTo>
                    <a:pt x="1269" y="186"/>
                  </a:lnTo>
                  <a:lnTo>
                    <a:pt x="1321" y="158"/>
                  </a:lnTo>
                  <a:lnTo>
                    <a:pt x="1377" y="130"/>
                  </a:lnTo>
                  <a:lnTo>
                    <a:pt x="1377" y="130"/>
                  </a:lnTo>
                  <a:close/>
                </a:path>
              </a:pathLst>
            </a:custGeom>
            <a:solidFill>
              <a:schemeClr val="bg1">
                <a:lumMod val="95000"/>
                <a:alpha val="34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43" name="Freeform 11"/>
            <p:cNvSpPr>
              <a:spLocks/>
            </p:cNvSpPr>
            <p:nvPr userDrawn="1"/>
          </p:nvSpPr>
          <p:spPr bwMode="auto">
            <a:xfrm>
              <a:off x="876758" y="3994150"/>
              <a:ext cx="1719262" cy="2863850"/>
            </a:xfrm>
            <a:custGeom>
              <a:avLst/>
              <a:gdLst/>
              <a:ahLst/>
              <a:cxnLst>
                <a:cxn ang="0">
                  <a:pos x="99" y="1804"/>
                </a:cxn>
                <a:cxn ang="0">
                  <a:pos x="57" y="1647"/>
                </a:cxn>
                <a:cxn ang="0">
                  <a:pos x="29" y="1492"/>
                </a:cxn>
                <a:cxn ang="0">
                  <a:pos x="10" y="1342"/>
                </a:cxn>
                <a:cxn ang="0">
                  <a:pos x="1" y="1195"/>
                </a:cxn>
                <a:cxn ang="0">
                  <a:pos x="1" y="1054"/>
                </a:cxn>
                <a:cxn ang="0">
                  <a:pos x="10" y="919"/>
                </a:cxn>
                <a:cxn ang="0">
                  <a:pos x="26" y="790"/>
                </a:cxn>
                <a:cxn ang="0">
                  <a:pos x="49" y="667"/>
                </a:cxn>
                <a:cxn ang="0">
                  <a:pos x="81" y="553"/>
                </a:cxn>
                <a:cxn ang="0">
                  <a:pos x="117" y="445"/>
                </a:cxn>
                <a:cxn ang="0">
                  <a:pos x="158" y="346"/>
                </a:cxn>
                <a:cxn ang="0">
                  <a:pos x="203" y="255"/>
                </a:cxn>
                <a:cxn ang="0">
                  <a:pos x="254" y="176"/>
                </a:cxn>
                <a:cxn ang="0">
                  <a:pos x="307" y="105"/>
                </a:cxn>
                <a:cxn ang="0">
                  <a:pos x="363" y="47"/>
                </a:cxn>
                <a:cxn ang="0">
                  <a:pos x="421" y="0"/>
                </a:cxn>
                <a:cxn ang="0">
                  <a:pos x="383" y="57"/>
                </a:cxn>
                <a:cxn ang="0">
                  <a:pos x="317" y="176"/>
                </a:cxn>
                <a:cxn ang="0">
                  <a:pos x="265" y="298"/>
                </a:cxn>
                <a:cxn ang="0">
                  <a:pos x="226" y="421"/>
                </a:cxn>
                <a:cxn ang="0">
                  <a:pos x="201" y="544"/>
                </a:cxn>
                <a:cxn ang="0">
                  <a:pos x="188" y="667"/>
                </a:cxn>
                <a:cxn ang="0">
                  <a:pos x="186" y="789"/>
                </a:cxn>
                <a:cxn ang="0">
                  <a:pos x="196" y="911"/>
                </a:cxn>
                <a:cxn ang="0">
                  <a:pos x="219" y="1030"/>
                </a:cxn>
                <a:cxn ang="0">
                  <a:pos x="252" y="1147"/>
                </a:cxn>
                <a:cxn ang="0">
                  <a:pos x="297" y="1261"/>
                </a:cxn>
                <a:cxn ang="0">
                  <a:pos x="351" y="1371"/>
                </a:cxn>
                <a:cxn ang="0">
                  <a:pos x="416" y="1477"/>
                </a:cxn>
                <a:cxn ang="0">
                  <a:pos x="492" y="1578"/>
                </a:cxn>
                <a:cxn ang="0">
                  <a:pos x="576" y="1674"/>
                </a:cxn>
                <a:cxn ang="0">
                  <a:pos x="668" y="1763"/>
                </a:cxn>
                <a:cxn ang="0">
                  <a:pos x="99" y="1804"/>
                </a:cxn>
              </a:cxnLst>
              <a:rect l="0" t="0" r="r" b="b"/>
              <a:pathLst>
                <a:path w="718" h="1804">
                  <a:moveTo>
                    <a:pt x="99" y="1804"/>
                  </a:moveTo>
                  <a:lnTo>
                    <a:pt x="99" y="1804"/>
                  </a:lnTo>
                  <a:lnTo>
                    <a:pt x="77" y="1725"/>
                  </a:lnTo>
                  <a:lnTo>
                    <a:pt x="57" y="1647"/>
                  </a:lnTo>
                  <a:lnTo>
                    <a:pt x="43" y="1570"/>
                  </a:lnTo>
                  <a:lnTo>
                    <a:pt x="29" y="1492"/>
                  </a:lnTo>
                  <a:lnTo>
                    <a:pt x="18" y="1416"/>
                  </a:lnTo>
                  <a:lnTo>
                    <a:pt x="10" y="1342"/>
                  </a:lnTo>
                  <a:lnTo>
                    <a:pt x="5" y="1267"/>
                  </a:lnTo>
                  <a:lnTo>
                    <a:pt x="1" y="1195"/>
                  </a:lnTo>
                  <a:lnTo>
                    <a:pt x="0" y="1124"/>
                  </a:lnTo>
                  <a:lnTo>
                    <a:pt x="1" y="1054"/>
                  </a:lnTo>
                  <a:lnTo>
                    <a:pt x="5" y="987"/>
                  </a:lnTo>
                  <a:lnTo>
                    <a:pt x="10" y="919"/>
                  </a:lnTo>
                  <a:lnTo>
                    <a:pt x="18" y="853"/>
                  </a:lnTo>
                  <a:lnTo>
                    <a:pt x="26" y="790"/>
                  </a:lnTo>
                  <a:lnTo>
                    <a:pt x="38" y="728"/>
                  </a:lnTo>
                  <a:lnTo>
                    <a:pt x="49" y="667"/>
                  </a:lnTo>
                  <a:lnTo>
                    <a:pt x="64" y="609"/>
                  </a:lnTo>
                  <a:lnTo>
                    <a:pt x="81" y="553"/>
                  </a:lnTo>
                  <a:lnTo>
                    <a:pt x="97" y="496"/>
                  </a:lnTo>
                  <a:lnTo>
                    <a:pt x="117" y="445"/>
                  </a:lnTo>
                  <a:lnTo>
                    <a:pt x="137" y="394"/>
                  </a:lnTo>
                  <a:lnTo>
                    <a:pt x="158" y="346"/>
                  </a:lnTo>
                  <a:lnTo>
                    <a:pt x="180" y="300"/>
                  </a:lnTo>
                  <a:lnTo>
                    <a:pt x="203" y="255"/>
                  </a:lnTo>
                  <a:lnTo>
                    <a:pt x="227" y="214"/>
                  </a:lnTo>
                  <a:lnTo>
                    <a:pt x="254" y="176"/>
                  </a:lnTo>
                  <a:lnTo>
                    <a:pt x="280" y="140"/>
                  </a:lnTo>
                  <a:lnTo>
                    <a:pt x="307" y="105"/>
                  </a:lnTo>
                  <a:lnTo>
                    <a:pt x="335" y="76"/>
                  </a:lnTo>
                  <a:lnTo>
                    <a:pt x="363" y="47"/>
                  </a:lnTo>
                  <a:lnTo>
                    <a:pt x="391" y="21"/>
                  </a:lnTo>
                  <a:lnTo>
                    <a:pt x="421" y="0"/>
                  </a:lnTo>
                  <a:lnTo>
                    <a:pt x="421" y="0"/>
                  </a:lnTo>
                  <a:lnTo>
                    <a:pt x="383" y="57"/>
                  </a:lnTo>
                  <a:lnTo>
                    <a:pt x="348" y="117"/>
                  </a:lnTo>
                  <a:lnTo>
                    <a:pt x="317" y="176"/>
                  </a:lnTo>
                  <a:lnTo>
                    <a:pt x="289" y="237"/>
                  </a:lnTo>
                  <a:lnTo>
                    <a:pt x="265" y="298"/>
                  </a:lnTo>
                  <a:lnTo>
                    <a:pt x="244" y="359"/>
                  </a:lnTo>
                  <a:lnTo>
                    <a:pt x="226" y="421"/>
                  </a:lnTo>
                  <a:lnTo>
                    <a:pt x="213" y="482"/>
                  </a:lnTo>
                  <a:lnTo>
                    <a:pt x="201" y="544"/>
                  </a:lnTo>
                  <a:lnTo>
                    <a:pt x="193" y="605"/>
                  </a:lnTo>
                  <a:lnTo>
                    <a:pt x="188" y="667"/>
                  </a:lnTo>
                  <a:lnTo>
                    <a:pt x="185" y="728"/>
                  </a:lnTo>
                  <a:lnTo>
                    <a:pt x="186" y="789"/>
                  </a:lnTo>
                  <a:lnTo>
                    <a:pt x="189" y="850"/>
                  </a:lnTo>
                  <a:lnTo>
                    <a:pt x="196" y="911"/>
                  </a:lnTo>
                  <a:lnTo>
                    <a:pt x="206" y="970"/>
                  </a:lnTo>
                  <a:lnTo>
                    <a:pt x="219" y="1030"/>
                  </a:lnTo>
                  <a:lnTo>
                    <a:pt x="234" y="1089"/>
                  </a:lnTo>
                  <a:lnTo>
                    <a:pt x="252" y="1147"/>
                  </a:lnTo>
                  <a:lnTo>
                    <a:pt x="274" y="1205"/>
                  </a:lnTo>
                  <a:lnTo>
                    <a:pt x="297" y="1261"/>
                  </a:lnTo>
                  <a:lnTo>
                    <a:pt x="323" y="1317"/>
                  </a:lnTo>
                  <a:lnTo>
                    <a:pt x="351" y="1371"/>
                  </a:lnTo>
                  <a:lnTo>
                    <a:pt x="383" y="1424"/>
                  </a:lnTo>
                  <a:lnTo>
                    <a:pt x="416" y="1477"/>
                  </a:lnTo>
                  <a:lnTo>
                    <a:pt x="452" y="1528"/>
                  </a:lnTo>
                  <a:lnTo>
                    <a:pt x="492" y="1578"/>
                  </a:lnTo>
                  <a:lnTo>
                    <a:pt x="531" y="1626"/>
                  </a:lnTo>
                  <a:lnTo>
                    <a:pt x="576" y="1674"/>
                  </a:lnTo>
                  <a:lnTo>
                    <a:pt x="620" y="1718"/>
                  </a:lnTo>
                  <a:lnTo>
                    <a:pt x="668" y="1763"/>
                  </a:lnTo>
                  <a:lnTo>
                    <a:pt x="718" y="1804"/>
                  </a:lnTo>
                  <a:lnTo>
                    <a:pt x="99" y="1804"/>
                  </a:lnTo>
                  <a:lnTo>
                    <a:pt x="99" y="1804"/>
                  </a:lnTo>
                  <a:close/>
                </a:path>
              </a:pathLst>
            </a:custGeom>
            <a:solidFill>
              <a:schemeClr val="accent2">
                <a:lumMod val="60000"/>
                <a:lumOff val="40000"/>
                <a:alpha val="37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47" name="Freeform 46"/>
          <p:cNvSpPr>
            <a:spLocks/>
          </p:cNvSpPr>
          <p:nvPr userDrawn="1"/>
        </p:nvSpPr>
        <p:spPr bwMode="auto">
          <a:xfrm>
            <a:off x="7543800" y="0"/>
            <a:ext cx="1600201" cy="2209800"/>
          </a:xfrm>
          <a:custGeom>
            <a:avLst/>
            <a:gdLst/>
            <a:ahLst/>
            <a:cxnLst>
              <a:cxn ang="0">
                <a:pos x="0" y="0"/>
              </a:cxn>
              <a:cxn ang="0">
                <a:pos x="1432" y="0"/>
              </a:cxn>
              <a:cxn ang="0">
                <a:pos x="1432" y="3492"/>
              </a:cxn>
              <a:cxn ang="0">
                <a:pos x="1419" y="3252"/>
              </a:cxn>
              <a:cxn ang="0">
                <a:pos x="1406" y="3024"/>
              </a:cxn>
              <a:cxn ang="0">
                <a:pos x="1393" y="2807"/>
              </a:cxn>
              <a:cxn ang="0">
                <a:pos x="1379" y="2601"/>
              </a:cxn>
              <a:cxn ang="0">
                <a:pos x="1364" y="2407"/>
              </a:cxn>
              <a:cxn ang="0">
                <a:pos x="1348" y="2222"/>
              </a:cxn>
              <a:cxn ang="0">
                <a:pos x="1330" y="2047"/>
              </a:cxn>
              <a:cxn ang="0">
                <a:pos x="1311" y="1881"/>
              </a:cxn>
              <a:cxn ang="0">
                <a:pos x="1291" y="1726"/>
              </a:cxn>
              <a:cxn ang="0">
                <a:pos x="1268" y="1580"/>
              </a:cxn>
              <a:cxn ang="0">
                <a:pos x="1245" y="1442"/>
              </a:cxn>
              <a:cxn ang="0">
                <a:pos x="1218" y="1313"/>
              </a:cxn>
              <a:cxn ang="0">
                <a:pos x="1190" y="1192"/>
              </a:cxn>
              <a:cxn ang="0">
                <a:pos x="1158" y="1078"/>
              </a:cxn>
              <a:cxn ang="0">
                <a:pos x="1125" y="973"/>
              </a:cxn>
              <a:cxn ang="0">
                <a:pos x="1089" y="873"/>
              </a:cxn>
              <a:cxn ang="0">
                <a:pos x="1049" y="781"/>
              </a:cxn>
              <a:cxn ang="0">
                <a:pos x="1007" y="696"/>
              </a:cxn>
              <a:cxn ang="0">
                <a:pos x="962" y="617"/>
              </a:cxn>
              <a:cxn ang="0">
                <a:pos x="913" y="544"/>
              </a:cxn>
              <a:cxn ang="0">
                <a:pos x="860" y="475"/>
              </a:cxn>
              <a:cxn ang="0">
                <a:pos x="804" y="413"/>
              </a:cxn>
              <a:cxn ang="0">
                <a:pos x="744" y="354"/>
              </a:cxn>
              <a:cxn ang="0">
                <a:pos x="680" y="301"/>
              </a:cxn>
              <a:cxn ang="0">
                <a:pos x="611" y="252"/>
              </a:cxn>
              <a:cxn ang="0">
                <a:pos x="539" y="206"/>
              </a:cxn>
              <a:cxn ang="0">
                <a:pos x="461" y="165"/>
              </a:cxn>
              <a:cxn ang="0">
                <a:pos x="379" y="128"/>
              </a:cxn>
              <a:cxn ang="0">
                <a:pos x="292" y="92"/>
              </a:cxn>
              <a:cxn ang="0">
                <a:pos x="200" y="59"/>
              </a:cxn>
              <a:cxn ang="0">
                <a:pos x="103" y="28"/>
              </a:cxn>
              <a:cxn ang="0">
                <a:pos x="0" y="0"/>
              </a:cxn>
            </a:cxnLst>
            <a:rect l="0" t="0" r="r" b="b"/>
            <a:pathLst>
              <a:path w="1432" h="3492">
                <a:moveTo>
                  <a:pt x="0" y="0"/>
                </a:moveTo>
                <a:lnTo>
                  <a:pt x="1432" y="0"/>
                </a:lnTo>
                <a:lnTo>
                  <a:pt x="1432" y="3492"/>
                </a:lnTo>
                <a:lnTo>
                  <a:pt x="1419" y="3252"/>
                </a:lnTo>
                <a:lnTo>
                  <a:pt x="1406" y="3024"/>
                </a:lnTo>
                <a:lnTo>
                  <a:pt x="1393" y="2807"/>
                </a:lnTo>
                <a:lnTo>
                  <a:pt x="1379" y="2601"/>
                </a:lnTo>
                <a:lnTo>
                  <a:pt x="1364" y="2407"/>
                </a:lnTo>
                <a:lnTo>
                  <a:pt x="1348" y="2222"/>
                </a:lnTo>
                <a:lnTo>
                  <a:pt x="1330" y="2047"/>
                </a:lnTo>
                <a:lnTo>
                  <a:pt x="1311" y="1881"/>
                </a:lnTo>
                <a:lnTo>
                  <a:pt x="1291" y="1726"/>
                </a:lnTo>
                <a:lnTo>
                  <a:pt x="1268" y="1580"/>
                </a:lnTo>
                <a:lnTo>
                  <a:pt x="1245" y="1442"/>
                </a:lnTo>
                <a:lnTo>
                  <a:pt x="1218" y="1313"/>
                </a:lnTo>
                <a:lnTo>
                  <a:pt x="1190" y="1192"/>
                </a:lnTo>
                <a:lnTo>
                  <a:pt x="1158" y="1078"/>
                </a:lnTo>
                <a:lnTo>
                  <a:pt x="1125" y="973"/>
                </a:lnTo>
                <a:lnTo>
                  <a:pt x="1089" y="873"/>
                </a:lnTo>
                <a:lnTo>
                  <a:pt x="1049" y="781"/>
                </a:lnTo>
                <a:lnTo>
                  <a:pt x="1007" y="696"/>
                </a:lnTo>
                <a:lnTo>
                  <a:pt x="962" y="617"/>
                </a:lnTo>
                <a:lnTo>
                  <a:pt x="913" y="544"/>
                </a:lnTo>
                <a:lnTo>
                  <a:pt x="860" y="475"/>
                </a:lnTo>
                <a:lnTo>
                  <a:pt x="804" y="413"/>
                </a:lnTo>
                <a:lnTo>
                  <a:pt x="744" y="354"/>
                </a:lnTo>
                <a:lnTo>
                  <a:pt x="680" y="301"/>
                </a:lnTo>
                <a:lnTo>
                  <a:pt x="611" y="252"/>
                </a:lnTo>
                <a:lnTo>
                  <a:pt x="539" y="206"/>
                </a:lnTo>
                <a:lnTo>
                  <a:pt x="461" y="165"/>
                </a:lnTo>
                <a:lnTo>
                  <a:pt x="379" y="128"/>
                </a:lnTo>
                <a:lnTo>
                  <a:pt x="292" y="92"/>
                </a:lnTo>
                <a:lnTo>
                  <a:pt x="200" y="59"/>
                </a:lnTo>
                <a:lnTo>
                  <a:pt x="103" y="28"/>
                </a:lnTo>
                <a:lnTo>
                  <a:pt x="0" y="0"/>
                </a:lnTo>
                <a:close/>
              </a:path>
            </a:pathLst>
          </a:custGeom>
          <a:solidFill>
            <a:schemeClr val="accent2"/>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48" name="Freeform 47"/>
          <p:cNvSpPr>
            <a:spLocks/>
          </p:cNvSpPr>
          <p:nvPr userDrawn="1"/>
        </p:nvSpPr>
        <p:spPr bwMode="auto">
          <a:xfrm>
            <a:off x="3733800" y="5715000"/>
            <a:ext cx="5029200" cy="762000"/>
          </a:xfrm>
          <a:custGeom>
            <a:avLst/>
            <a:gdLst/>
            <a:ahLst/>
            <a:cxnLst>
              <a:cxn ang="0">
                <a:pos x="17264" y="180"/>
              </a:cxn>
              <a:cxn ang="0">
                <a:pos x="16706" y="689"/>
              </a:cxn>
              <a:cxn ang="0">
                <a:pos x="15959" y="1141"/>
              </a:cxn>
              <a:cxn ang="0">
                <a:pos x="15050" y="1535"/>
              </a:cxn>
              <a:cxn ang="0">
                <a:pos x="14003" y="1871"/>
              </a:cxn>
              <a:cxn ang="0">
                <a:pos x="12844" y="2151"/>
              </a:cxn>
              <a:cxn ang="0">
                <a:pos x="11599" y="2374"/>
              </a:cxn>
              <a:cxn ang="0">
                <a:pos x="10294" y="2540"/>
              </a:cxn>
              <a:cxn ang="0">
                <a:pos x="8951" y="2649"/>
              </a:cxn>
              <a:cxn ang="0">
                <a:pos x="7599" y="2704"/>
              </a:cxn>
              <a:cxn ang="0">
                <a:pos x="6264" y="2702"/>
              </a:cxn>
              <a:cxn ang="0">
                <a:pos x="4968" y="2645"/>
              </a:cxn>
              <a:cxn ang="0">
                <a:pos x="3740" y="2534"/>
              </a:cxn>
              <a:cxn ang="0">
                <a:pos x="2603" y="2367"/>
              </a:cxn>
              <a:cxn ang="0">
                <a:pos x="1584" y="2147"/>
              </a:cxn>
              <a:cxn ang="0">
                <a:pos x="708" y="1871"/>
              </a:cxn>
              <a:cxn ang="0">
                <a:pos x="0" y="1543"/>
              </a:cxn>
              <a:cxn ang="0">
                <a:pos x="341" y="1635"/>
              </a:cxn>
              <a:cxn ang="0">
                <a:pos x="1155" y="1920"/>
              </a:cxn>
              <a:cxn ang="0">
                <a:pos x="2121" y="2151"/>
              </a:cxn>
              <a:cxn ang="0">
                <a:pos x="3215" y="2331"/>
              </a:cxn>
              <a:cxn ang="0">
                <a:pos x="4413" y="2457"/>
              </a:cxn>
              <a:cxn ang="0">
                <a:pos x="5686" y="2531"/>
              </a:cxn>
              <a:cxn ang="0">
                <a:pos x="7011" y="2550"/>
              </a:cxn>
              <a:cxn ang="0">
                <a:pos x="8361" y="2515"/>
              </a:cxn>
              <a:cxn ang="0">
                <a:pos x="9712" y="2426"/>
              </a:cxn>
              <a:cxn ang="0">
                <a:pos x="11037" y="2283"/>
              </a:cxn>
              <a:cxn ang="0">
                <a:pos x="12311" y="2084"/>
              </a:cxn>
              <a:cxn ang="0">
                <a:pos x="13509" y="1831"/>
              </a:cxn>
              <a:cxn ang="0">
                <a:pos x="14604" y="1522"/>
              </a:cxn>
              <a:cxn ang="0">
                <a:pos x="15571" y="1158"/>
              </a:cxn>
              <a:cxn ang="0">
                <a:pos x="16386" y="737"/>
              </a:cxn>
              <a:cxn ang="0">
                <a:pos x="17021" y="260"/>
              </a:cxn>
            </a:cxnLst>
            <a:rect l="0" t="0" r="r" b="b"/>
            <a:pathLst>
              <a:path w="17264" h="2710">
                <a:moveTo>
                  <a:pt x="17264" y="0"/>
                </a:moveTo>
                <a:lnTo>
                  <a:pt x="17264" y="180"/>
                </a:lnTo>
                <a:lnTo>
                  <a:pt x="17010" y="442"/>
                </a:lnTo>
                <a:lnTo>
                  <a:pt x="16706" y="689"/>
                </a:lnTo>
                <a:lnTo>
                  <a:pt x="16354" y="923"/>
                </a:lnTo>
                <a:lnTo>
                  <a:pt x="15959" y="1141"/>
                </a:lnTo>
                <a:lnTo>
                  <a:pt x="15524" y="1345"/>
                </a:lnTo>
                <a:lnTo>
                  <a:pt x="15050" y="1535"/>
                </a:lnTo>
                <a:lnTo>
                  <a:pt x="14543" y="1710"/>
                </a:lnTo>
                <a:lnTo>
                  <a:pt x="14003" y="1871"/>
                </a:lnTo>
                <a:lnTo>
                  <a:pt x="13437" y="2018"/>
                </a:lnTo>
                <a:lnTo>
                  <a:pt x="12844" y="2151"/>
                </a:lnTo>
                <a:lnTo>
                  <a:pt x="12232" y="2269"/>
                </a:lnTo>
                <a:lnTo>
                  <a:pt x="11599" y="2374"/>
                </a:lnTo>
                <a:lnTo>
                  <a:pt x="10952" y="2464"/>
                </a:lnTo>
                <a:lnTo>
                  <a:pt x="10294" y="2540"/>
                </a:lnTo>
                <a:lnTo>
                  <a:pt x="9625" y="2602"/>
                </a:lnTo>
                <a:lnTo>
                  <a:pt x="8951" y="2649"/>
                </a:lnTo>
                <a:lnTo>
                  <a:pt x="8275" y="2684"/>
                </a:lnTo>
                <a:lnTo>
                  <a:pt x="7599" y="2704"/>
                </a:lnTo>
                <a:lnTo>
                  <a:pt x="6928" y="2710"/>
                </a:lnTo>
                <a:lnTo>
                  <a:pt x="6264" y="2702"/>
                </a:lnTo>
                <a:lnTo>
                  <a:pt x="5609" y="2681"/>
                </a:lnTo>
                <a:lnTo>
                  <a:pt x="4968" y="2645"/>
                </a:lnTo>
                <a:lnTo>
                  <a:pt x="4344" y="2597"/>
                </a:lnTo>
                <a:lnTo>
                  <a:pt x="3740" y="2534"/>
                </a:lnTo>
                <a:lnTo>
                  <a:pt x="3158" y="2457"/>
                </a:lnTo>
                <a:lnTo>
                  <a:pt x="2603" y="2367"/>
                </a:lnTo>
                <a:lnTo>
                  <a:pt x="2077" y="2264"/>
                </a:lnTo>
                <a:lnTo>
                  <a:pt x="1584" y="2147"/>
                </a:lnTo>
                <a:lnTo>
                  <a:pt x="1126" y="2016"/>
                </a:lnTo>
                <a:lnTo>
                  <a:pt x="708" y="1871"/>
                </a:lnTo>
                <a:lnTo>
                  <a:pt x="331" y="1714"/>
                </a:lnTo>
                <a:lnTo>
                  <a:pt x="0" y="1543"/>
                </a:lnTo>
                <a:lnTo>
                  <a:pt x="0" y="1474"/>
                </a:lnTo>
                <a:lnTo>
                  <a:pt x="341" y="1635"/>
                </a:lnTo>
                <a:lnTo>
                  <a:pt x="727" y="1784"/>
                </a:lnTo>
                <a:lnTo>
                  <a:pt x="1155" y="1920"/>
                </a:lnTo>
                <a:lnTo>
                  <a:pt x="1621" y="2042"/>
                </a:lnTo>
                <a:lnTo>
                  <a:pt x="2121" y="2151"/>
                </a:lnTo>
                <a:lnTo>
                  <a:pt x="2654" y="2249"/>
                </a:lnTo>
                <a:lnTo>
                  <a:pt x="3215" y="2331"/>
                </a:lnTo>
                <a:lnTo>
                  <a:pt x="3803" y="2401"/>
                </a:lnTo>
                <a:lnTo>
                  <a:pt x="4413" y="2457"/>
                </a:lnTo>
                <a:lnTo>
                  <a:pt x="5041" y="2500"/>
                </a:lnTo>
                <a:lnTo>
                  <a:pt x="5686" y="2531"/>
                </a:lnTo>
                <a:lnTo>
                  <a:pt x="6343" y="2547"/>
                </a:lnTo>
                <a:lnTo>
                  <a:pt x="7011" y="2550"/>
                </a:lnTo>
                <a:lnTo>
                  <a:pt x="7685" y="2539"/>
                </a:lnTo>
                <a:lnTo>
                  <a:pt x="8361" y="2515"/>
                </a:lnTo>
                <a:lnTo>
                  <a:pt x="9039" y="2478"/>
                </a:lnTo>
                <a:lnTo>
                  <a:pt x="9712" y="2426"/>
                </a:lnTo>
                <a:lnTo>
                  <a:pt x="10379" y="2361"/>
                </a:lnTo>
                <a:lnTo>
                  <a:pt x="11037" y="2283"/>
                </a:lnTo>
                <a:lnTo>
                  <a:pt x="11682" y="2190"/>
                </a:lnTo>
                <a:lnTo>
                  <a:pt x="12311" y="2084"/>
                </a:lnTo>
                <a:lnTo>
                  <a:pt x="12921" y="1964"/>
                </a:lnTo>
                <a:lnTo>
                  <a:pt x="13509" y="1831"/>
                </a:lnTo>
                <a:lnTo>
                  <a:pt x="14070" y="1683"/>
                </a:lnTo>
                <a:lnTo>
                  <a:pt x="14604" y="1522"/>
                </a:lnTo>
                <a:lnTo>
                  <a:pt x="15105" y="1347"/>
                </a:lnTo>
                <a:lnTo>
                  <a:pt x="15571" y="1158"/>
                </a:lnTo>
                <a:lnTo>
                  <a:pt x="15999" y="954"/>
                </a:lnTo>
                <a:lnTo>
                  <a:pt x="16386" y="737"/>
                </a:lnTo>
                <a:lnTo>
                  <a:pt x="16728" y="506"/>
                </a:lnTo>
                <a:lnTo>
                  <a:pt x="17021" y="260"/>
                </a:lnTo>
                <a:lnTo>
                  <a:pt x="17264" y="0"/>
                </a:lnTo>
                <a:close/>
              </a:path>
            </a:pathLst>
          </a:custGeom>
          <a:gradFill flip="none" rotWithShape="1">
            <a:gsLst>
              <a:gs pos="0">
                <a:schemeClr val="bg1">
                  <a:alpha val="0"/>
                </a:schemeClr>
              </a:gs>
              <a:gs pos="50000">
                <a:schemeClr val="accent2"/>
              </a:gs>
              <a:gs pos="100000">
                <a:schemeClr val="bg1">
                  <a:alpha val="0"/>
                </a:schemeClr>
              </a:gs>
            </a:gsLst>
            <a:lin ang="0" scaled="1"/>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userDrawn="1">
            <p:ph type="ctrTitle"/>
          </p:nvPr>
        </p:nvSpPr>
        <p:spPr>
          <a:xfrm>
            <a:off x="990600" y="1116449"/>
            <a:ext cx="6858000" cy="707886"/>
          </a:xfrm>
        </p:spPr>
        <p:txBody>
          <a:bodyPr wrap="square">
            <a:spAutoFit/>
          </a:bodyPr>
          <a:lstStyle>
            <a:lvl1pPr algn="r">
              <a:defRPr sz="4000">
                <a:solidFill>
                  <a:schemeClr val="accent2">
                    <a:lumMod val="75000"/>
                  </a:schemeClr>
                </a:solidFill>
              </a:defRPr>
            </a:lvl1pPr>
          </a:lstStyle>
          <a:p>
            <a:r>
              <a:rPr lang="en-US" smtClean="0"/>
              <a:t>Click to edit Master title style</a:t>
            </a:r>
            <a:endParaRPr lang="en-US" dirty="0"/>
          </a:p>
        </p:txBody>
      </p:sp>
      <p:sp>
        <p:nvSpPr>
          <p:cNvPr id="3" name="Subtitle 2"/>
          <p:cNvSpPr>
            <a:spLocks noGrp="1"/>
          </p:cNvSpPr>
          <p:nvPr userDrawn="1">
            <p:ph type="subTitle" idx="1"/>
          </p:nvPr>
        </p:nvSpPr>
        <p:spPr>
          <a:xfrm>
            <a:off x="990600" y="1900535"/>
            <a:ext cx="6858000" cy="461665"/>
          </a:xfrm>
        </p:spPr>
        <p:txBody>
          <a:bodyPr wrap="square">
            <a:spAutoFit/>
          </a:bodyPr>
          <a:lstStyle>
            <a:lvl1pPr marL="0" indent="0" algn="r">
              <a:buNone/>
              <a:defRPr sz="2400">
                <a:solidFill>
                  <a:schemeClr val="accent1">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userDrawn="1">
            <p:ph type="dt" sz="half" idx="10"/>
          </p:nvPr>
        </p:nvSpPr>
        <p:spPr/>
        <p:txBody>
          <a:bodyPr/>
          <a:lstStyle/>
          <a:p>
            <a:fld id="{FF6F1548-A370-498C-A14B-E715C2319CD9}" type="datetimeFigureOut">
              <a:rPr lang="en-US" smtClean="0"/>
              <a:pPr/>
              <a:t>11/6/2017</a:t>
            </a:fld>
            <a:endParaRPr lang="en-US"/>
          </a:p>
        </p:txBody>
      </p:sp>
      <p:sp>
        <p:nvSpPr>
          <p:cNvPr id="5" name="Footer Placeholder 4"/>
          <p:cNvSpPr>
            <a:spLocks noGrp="1"/>
          </p:cNvSpPr>
          <p:nvPr userDrawn="1">
            <p:ph type="ftr" sz="quarter" idx="11"/>
          </p:nvPr>
        </p:nvSpPr>
        <p:spPr/>
        <p:txBody>
          <a:bodyPr/>
          <a:lstStyle/>
          <a:p>
            <a:endParaRPr lang="en-US" dirty="0"/>
          </a:p>
        </p:txBody>
      </p:sp>
      <p:sp>
        <p:nvSpPr>
          <p:cNvPr id="6" name="Slide Number Placeholder 5"/>
          <p:cNvSpPr>
            <a:spLocks noGrp="1"/>
          </p:cNvSpPr>
          <p:nvPr userDrawn="1">
            <p:ph type="sldNum" sz="quarter" idx="12"/>
          </p:nvPr>
        </p:nvSpPr>
        <p:spPr/>
        <p:txBody>
          <a:bodyPr/>
          <a:lstStyle/>
          <a:p>
            <a:fld id="{C238F03A-58E1-4ECA-9024-348A9A81A53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F6F1548-A370-498C-A14B-E715C2319CD9}" type="datetimeFigureOut">
              <a:rPr lang="en-US" smtClean="0"/>
              <a:pPr/>
              <a:t>11/6/2017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238F03A-58E1-4ECA-9024-348A9A81A53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F6F1548-A370-498C-A14B-E715C2319CD9}" type="datetimeFigureOut">
              <a:rPr lang="en-US" smtClean="0"/>
              <a:pPr/>
              <a:t>11/6/2017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238F03A-58E1-4ECA-9024-348A9A81A53D}"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FF6F1548-A370-498C-A14B-E715C2319CD9}" type="datetimeFigureOut">
              <a:rPr lang="en-US" smtClean="0"/>
              <a:pPr/>
              <a:t>11/6/2017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238F03A-58E1-4ECA-9024-348A9A81A53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FF6F1548-A370-498C-A14B-E715C2319CD9}" type="datetimeFigureOut">
              <a:rPr lang="en-US" smtClean="0"/>
              <a:pPr/>
              <a:t>11/6/2017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238F03A-58E1-4ECA-9024-348A9A81A53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FF6F1548-A370-498C-A14B-E715C2319CD9}" type="datetimeFigureOut">
              <a:rPr lang="en-US" smtClean="0"/>
              <a:pPr/>
              <a:t>11/6/2017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238F03A-58E1-4ECA-9024-348A9A81A53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6F1548-A370-498C-A14B-E715C2319CD9}" type="datetimeFigureOut">
              <a:rPr lang="en-US" smtClean="0"/>
              <a:pPr/>
              <a:t>11/6/2017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238F03A-58E1-4ECA-9024-348A9A81A53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F6F1548-A370-498C-A14B-E715C2319CD9}" type="datetimeFigureOut">
              <a:rPr lang="en-US" smtClean="0"/>
              <a:pPr/>
              <a:t>11/6/2017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238F03A-58E1-4ECA-9024-348A9A81A53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F6F1548-A370-498C-A14B-E715C2319CD9}" type="datetimeFigureOut">
              <a:rPr lang="en-US" smtClean="0"/>
              <a:pPr/>
              <a:t>11/6/2017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238F03A-58E1-4ECA-9024-348A9A81A53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F6F1548-A370-498C-A14B-E715C2319CD9}" type="datetimeFigureOut">
              <a:rPr lang="en-US" smtClean="0"/>
              <a:pPr/>
              <a:t>11/6/2017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238F03A-58E1-4ECA-9024-348A9A81A53D}"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F6F1548-A370-498C-A14B-E715C2319CD9}" type="datetimeFigureOut">
              <a:rPr lang="en-US" smtClean="0"/>
              <a:pPr/>
              <a:t>11/6/2017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238F03A-58E1-4ECA-9024-348A9A81A53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6" name="Text Placeholder 5"/>
          <p:cNvSpPr>
            <a:spLocks noGrp="1"/>
          </p:cNvSpPr>
          <p:nvPr>
            <p:ph type="body" sz="quarter" idx="10"/>
          </p:nvPr>
        </p:nvSpPr>
        <p:spPr>
          <a:xfrm>
            <a:off x="381000" y="1411552"/>
            <a:ext cx="8382000" cy="2210862"/>
          </a:xfrm>
        </p:spPr>
        <p:txBody>
          <a:bodyPr/>
          <a:lstStyle>
            <a:lvl1pPr>
              <a:lnSpc>
                <a:spcPct val="90000"/>
              </a:lnSpc>
              <a:defRPr/>
            </a:lvl1pPr>
            <a:lvl2pPr>
              <a:lnSpc>
                <a:spcPct val="90000"/>
              </a:lnSpc>
              <a:defRPr/>
            </a:lvl2pPr>
            <a:lvl3pPr>
              <a:lnSpc>
                <a:spcPct val="90000"/>
              </a:lnSpc>
              <a:defRPr/>
            </a:lvl3pPr>
            <a:lvl4pPr>
              <a:lnSpc>
                <a:spcPct val="90000"/>
              </a:lnSpc>
              <a:defRPr/>
            </a:lvl4pPr>
            <a:lvl5pPr>
              <a:lnSpc>
                <a:spcPct val="90000"/>
              </a:lnSpc>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3678149051"/>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6F1548-A370-498C-A14B-E715C2319CD9}" type="datetimeFigureOut">
              <a:rPr lang="en-US" smtClean="0"/>
              <a:pPr/>
              <a:t>11/6/2017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grpSp>
        <p:nvGrpSpPr>
          <p:cNvPr id="33" name="Group 32"/>
          <p:cNvGrpSpPr/>
          <p:nvPr/>
        </p:nvGrpSpPr>
        <p:grpSpPr>
          <a:xfrm>
            <a:off x="0" y="0"/>
            <a:ext cx="9144001" cy="6858000"/>
            <a:chOff x="0" y="0"/>
            <a:chExt cx="9144001" cy="6858000"/>
          </a:xfrm>
        </p:grpSpPr>
        <p:sp>
          <p:nvSpPr>
            <p:cNvPr id="8" name="Rectangle 7"/>
            <p:cNvSpPr/>
            <p:nvPr userDrawn="1"/>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a:spLocks/>
            </p:cNvSpPr>
            <p:nvPr userDrawn="1"/>
          </p:nvSpPr>
          <p:spPr bwMode="auto">
            <a:xfrm>
              <a:off x="7543800" y="0"/>
              <a:ext cx="1600201" cy="2209800"/>
            </a:xfrm>
            <a:custGeom>
              <a:avLst/>
              <a:gdLst/>
              <a:ahLst/>
              <a:cxnLst>
                <a:cxn ang="0">
                  <a:pos x="0" y="0"/>
                </a:cxn>
                <a:cxn ang="0">
                  <a:pos x="1432" y="0"/>
                </a:cxn>
                <a:cxn ang="0">
                  <a:pos x="1432" y="3492"/>
                </a:cxn>
                <a:cxn ang="0">
                  <a:pos x="1419" y="3252"/>
                </a:cxn>
                <a:cxn ang="0">
                  <a:pos x="1406" y="3024"/>
                </a:cxn>
                <a:cxn ang="0">
                  <a:pos x="1393" y="2807"/>
                </a:cxn>
                <a:cxn ang="0">
                  <a:pos x="1379" y="2601"/>
                </a:cxn>
                <a:cxn ang="0">
                  <a:pos x="1364" y="2407"/>
                </a:cxn>
                <a:cxn ang="0">
                  <a:pos x="1348" y="2222"/>
                </a:cxn>
                <a:cxn ang="0">
                  <a:pos x="1330" y="2047"/>
                </a:cxn>
                <a:cxn ang="0">
                  <a:pos x="1311" y="1881"/>
                </a:cxn>
                <a:cxn ang="0">
                  <a:pos x="1291" y="1726"/>
                </a:cxn>
                <a:cxn ang="0">
                  <a:pos x="1268" y="1580"/>
                </a:cxn>
                <a:cxn ang="0">
                  <a:pos x="1245" y="1442"/>
                </a:cxn>
                <a:cxn ang="0">
                  <a:pos x="1218" y="1313"/>
                </a:cxn>
                <a:cxn ang="0">
                  <a:pos x="1190" y="1192"/>
                </a:cxn>
                <a:cxn ang="0">
                  <a:pos x="1158" y="1078"/>
                </a:cxn>
                <a:cxn ang="0">
                  <a:pos x="1125" y="973"/>
                </a:cxn>
                <a:cxn ang="0">
                  <a:pos x="1089" y="873"/>
                </a:cxn>
                <a:cxn ang="0">
                  <a:pos x="1049" y="781"/>
                </a:cxn>
                <a:cxn ang="0">
                  <a:pos x="1007" y="696"/>
                </a:cxn>
                <a:cxn ang="0">
                  <a:pos x="962" y="617"/>
                </a:cxn>
                <a:cxn ang="0">
                  <a:pos x="913" y="544"/>
                </a:cxn>
                <a:cxn ang="0">
                  <a:pos x="860" y="475"/>
                </a:cxn>
                <a:cxn ang="0">
                  <a:pos x="804" y="413"/>
                </a:cxn>
                <a:cxn ang="0">
                  <a:pos x="744" y="354"/>
                </a:cxn>
                <a:cxn ang="0">
                  <a:pos x="680" y="301"/>
                </a:cxn>
                <a:cxn ang="0">
                  <a:pos x="611" y="252"/>
                </a:cxn>
                <a:cxn ang="0">
                  <a:pos x="539" y="206"/>
                </a:cxn>
                <a:cxn ang="0">
                  <a:pos x="461" y="165"/>
                </a:cxn>
                <a:cxn ang="0">
                  <a:pos x="379" y="128"/>
                </a:cxn>
                <a:cxn ang="0">
                  <a:pos x="292" y="92"/>
                </a:cxn>
                <a:cxn ang="0">
                  <a:pos x="200" y="59"/>
                </a:cxn>
                <a:cxn ang="0">
                  <a:pos x="103" y="28"/>
                </a:cxn>
                <a:cxn ang="0">
                  <a:pos x="0" y="0"/>
                </a:cxn>
              </a:cxnLst>
              <a:rect l="0" t="0" r="r" b="b"/>
              <a:pathLst>
                <a:path w="1432" h="3492">
                  <a:moveTo>
                    <a:pt x="0" y="0"/>
                  </a:moveTo>
                  <a:lnTo>
                    <a:pt x="1432" y="0"/>
                  </a:lnTo>
                  <a:lnTo>
                    <a:pt x="1432" y="3492"/>
                  </a:lnTo>
                  <a:lnTo>
                    <a:pt x="1419" y="3252"/>
                  </a:lnTo>
                  <a:lnTo>
                    <a:pt x="1406" y="3024"/>
                  </a:lnTo>
                  <a:lnTo>
                    <a:pt x="1393" y="2807"/>
                  </a:lnTo>
                  <a:lnTo>
                    <a:pt x="1379" y="2601"/>
                  </a:lnTo>
                  <a:lnTo>
                    <a:pt x="1364" y="2407"/>
                  </a:lnTo>
                  <a:lnTo>
                    <a:pt x="1348" y="2222"/>
                  </a:lnTo>
                  <a:lnTo>
                    <a:pt x="1330" y="2047"/>
                  </a:lnTo>
                  <a:lnTo>
                    <a:pt x="1311" y="1881"/>
                  </a:lnTo>
                  <a:lnTo>
                    <a:pt x="1291" y="1726"/>
                  </a:lnTo>
                  <a:lnTo>
                    <a:pt x="1268" y="1580"/>
                  </a:lnTo>
                  <a:lnTo>
                    <a:pt x="1245" y="1442"/>
                  </a:lnTo>
                  <a:lnTo>
                    <a:pt x="1218" y="1313"/>
                  </a:lnTo>
                  <a:lnTo>
                    <a:pt x="1190" y="1192"/>
                  </a:lnTo>
                  <a:lnTo>
                    <a:pt x="1158" y="1078"/>
                  </a:lnTo>
                  <a:lnTo>
                    <a:pt x="1125" y="973"/>
                  </a:lnTo>
                  <a:lnTo>
                    <a:pt x="1089" y="873"/>
                  </a:lnTo>
                  <a:lnTo>
                    <a:pt x="1049" y="781"/>
                  </a:lnTo>
                  <a:lnTo>
                    <a:pt x="1007" y="696"/>
                  </a:lnTo>
                  <a:lnTo>
                    <a:pt x="962" y="617"/>
                  </a:lnTo>
                  <a:lnTo>
                    <a:pt x="913" y="544"/>
                  </a:lnTo>
                  <a:lnTo>
                    <a:pt x="860" y="475"/>
                  </a:lnTo>
                  <a:lnTo>
                    <a:pt x="804" y="413"/>
                  </a:lnTo>
                  <a:lnTo>
                    <a:pt x="744" y="354"/>
                  </a:lnTo>
                  <a:lnTo>
                    <a:pt x="680" y="301"/>
                  </a:lnTo>
                  <a:lnTo>
                    <a:pt x="611" y="252"/>
                  </a:lnTo>
                  <a:lnTo>
                    <a:pt x="539" y="206"/>
                  </a:lnTo>
                  <a:lnTo>
                    <a:pt x="461" y="165"/>
                  </a:lnTo>
                  <a:lnTo>
                    <a:pt x="379" y="128"/>
                  </a:lnTo>
                  <a:lnTo>
                    <a:pt x="292" y="92"/>
                  </a:lnTo>
                  <a:lnTo>
                    <a:pt x="200" y="59"/>
                  </a:lnTo>
                  <a:lnTo>
                    <a:pt x="103" y="28"/>
                  </a:lnTo>
                  <a:lnTo>
                    <a:pt x="0" y="0"/>
                  </a:lnTo>
                  <a:close/>
                </a:path>
              </a:pathLst>
            </a:custGeom>
            <a:solidFill>
              <a:schemeClr val="accent2"/>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0"/>
            <p:cNvSpPr>
              <a:spLocks/>
            </p:cNvSpPr>
            <p:nvPr userDrawn="1"/>
          </p:nvSpPr>
          <p:spPr bwMode="auto">
            <a:xfrm>
              <a:off x="3733800" y="5715000"/>
              <a:ext cx="5029200" cy="762000"/>
            </a:xfrm>
            <a:custGeom>
              <a:avLst/>
              <a:gdLst/>
              <a:ahLst/>
              <a:cxnLst>
                <a:cxn ang="0">
                  <a:pos x="17264" y="180"/>
                </a:cxn>
                <a:cxn ang="0">
                  <a:pos x="16706" y="689"/>
                </a:cxn>
                <a:cxn ang="0">
                  <a:pos x="15959" y="1141"/>
                </a:cxn>
                <a:cxn ang="0">
                  <a:pos x="15050" y="1535"/>
                </a:cxn>
                <a:cxn ang="0">
                  <a:pos x="14003" y="1871"/>
                </a:cxn>
                <a:cxn ang="0">
                  <a:pos x="12844" y="2151"/>
                </a:cxn>
                <a:cxn ang="0">
                  <a:pos x="11599" y="2374"/>
                </a:cxn>
                <a:cxn ang="0">
                  <a:pos x="10294" y="2540"/>
                </a:cxn>
                <a:cxn ang="0">
                  <a:pos x="8951" y="2649"/>
                </a:cxn>
                <a:cxn ang="0">
                  <a:pos x="7599" y="2704"/>
                </a:cxn>
                <a:cxn ang="0">
                  <a:pos x="6264" y="2702"/>
                </a:cxn>
                <a:cxn ang="0">
                  <a:pos x="4968" y="2645"/>
                </a:cxn>
                <a:cxn ang="0">
                  <a:pos x="3740" y="2534"/>
                </a:cxn>
                <a:cxn ang="0">
                  <a:pos x="2603" y="2367"/>
                </a:cxn>
                <a:cxn ang="0">
                  <a:pos x="1584" y="2147"/>
                </a:cxn>
                <a:cxn ang="0">
                  <a:pos x="708" y="1871"/>
                </a:cxn>
                <a:cxn ang="0">
                  <a:pos x="0" y="1543"/>
                </a:cxn>
                <a:cxn ang="0">
                  <a:pos x="341" y="1635"/>
                </a:cxn>
                <a:cxn ang="0">
                  <a:pos x="1155" y="1920"/>
                </a:cxn>
                <a:cxn ang="0">
                  <a:pos x="2121" y="2151"/>
                </a:cxn>
                <a:cxn ang="0">
                  <a:pos x="3215" y="2331"/>
                </a:cxn>
                <a:cxn ang="0">
                  <a:pos x="4413" y="2457"/>
                </a:cxn>
                <a:cxn ang="0">
                  <a:pos x="5686" y="2531"/>
                </a:cxn>
                <a:cxn ang="0">
                  <a:pos x="7011" y="2550"/>
                </a:cxn>
                <a:cxn ang="0">
                  <a:pos x="8361" y="2515"/>
                </a:cxn>
                <a:cxn ang="0">
                  <a:pos x="9712" y="2426"/>
                </a:cxn>
                <a:cxn ang="0">
                  <a:pos x="11037" y="2283"/>
                </a:cxn>
                <a:cxn ang="0">
                  <a:pos x="12311" y="2084"/>
                </a:cxn>
                <a:cxn ang="0">
                  <a:pos x="13509" y="1831"/>
                </a:cxn>
                <a:cxn ang="0">
                  <a:pos x="14604" y="1522"/>
                </a:cxn>
                <a:cxn ang="0">
                  <a:pos x="15571" y="1158"/>
                </a:cxn>
                <a:cxn ang="0">
                  <a:pos x="16386" y="737"/>
                </a:cxn>
                <a:cxn ang="0">
                  <a:pos x="17021" y="260"/>
                </a:cxn>
              </a:cxnLst>
              <a:rect l="0" t="0" r="r" b="b"/>
              <a:pathLst>
                <a:path w="17264" h="2710">
                  <a:moveTo>
                    <a:pt x="17264" y="0"/>
                  </a:moveTo>
                  <a:lnTo>
                    <a:pt x="17264" y="180"/>
                  </a:lnTo>
                  <a:lnTo>
                    <a:pt x="17010" y="442"/>
                  </a:lnTo>
                  <a:lnTo>
                    <a:pt x="16706" y="689"/>
                  </a:lnTo>
                  <a:lnTo>
                    <a:pt x="16354" y="923"/>
                  </a:lnTo>
                  <a:lnTo>
                    <a:pt x="15959" y="1141"/>
                  </a:lnTo>
                  <a:lnTo>
                    <a:pt x="15524" y="1345"/>
                  </a:lnTo>
                  <a:lnTo>
                    <a:pt x="15050" y="1535"/>
                  </a:lnTo>
                  <a:lnTo>
                    <a:pt x="14543" y="1710"/>
                  </a:lnTo>
                  <a:lnTo>
                    <a:pt x="14003" y="1871"/>
                  </a:lnTo>
                  <a:lnTo>
                    <a:pt x="13437" y="2018"/>
                  </a:lnTo>
                  <a:lnTo>
                    <a:pt x="12844" y="2151"/>
                  </a:lnTo>
                  <a:lnTo>
                    <a:pt x="12232" y="2269"/>
                  </a:lnTo>
                  <a:lnTo>
                    <a:pt x="11599" y="2374"/>
                  </a:lnTo>
                  <a:lnTo>
                    <a:pt x="10952" y="2464"/>
                  </a:lnTo>
                  <a:lnTo>
                    <a:pt x="10294" y="2540"/>
                  </a:lnTo>
                  <a:lnTo>
                    <a:pt x="9625" y="2602"/>
                  </a:lnTo>
                  <a:lnTo>
                    <a:pt x="8951" y="2649"/>
                  </a:lnTo>
                  <a:lnTo>
                    <a:pt x="8275" y="2684"/>
                  </a:lnTo>
                  <a:lnTo>
                    <a:pt x="7599" y="2704"/>
                  </a:lnTo>
                  <a:lnTo>
                    <a:pt x="6928" y="2710"/>
                  </a:lnTo>
                  <a:lnTo>
                    <a:pt x="6264" y="2702"/>
                  </a:lnTo>
                  <a:lnTo>
                    <a:pt x="5609" y="2681"/>
                  </a:lnTo>
                  <a:lnTo>
                    <a:pt x="4968" y="2645"/>
                  </a:lnTo>
                  <a:lnTo>
                    <a:pt x="4344" y="2597"/>
                  </a:lnTo>
                  <a:lnTo>
                    <a:pt x="3740" y="2534"/>
                  </a:lnTo>
                  <a:lnTo>
                    <a:pt x="3158" y="2457"/>
                  </a:lnTo>
                  <a:lnTo>
                    <a:pt x="2603" y="2367"/>
                  </a:lnTo>
                  <a:lnTo>
                    <a:pt x="2077" y="2264"/>
                  </a:lnTo>
                  <a:lnTo>
                    <a:pt x="1584" y="2147"/>
                  </a:lnTo>
                  <a:lnTo>
                    <a:pt x="1126" y="2016"/>
                  </a:lnTo>
                  <a:lnTo>
                    <a:pt x="708" y="1871"/>
                  </a:lnTo>
                  <a:lnTo>
                    <a:pt x="331" y="1714"/>
                  </a:lnTo>
                  <a:lnTo>
                    <a:pt x="0" y="1543"/>
                  </a:lnTo>
                  <a:lnTo>
                    <a:pt x="0" y="1474"/>
                  </a:lnTo>
                  <a:lnTo>
                    <a:pt x="341" y="1635"/>
                  </a:lnTo>
                  <a:lnTo>
                    <a:pt x="727" y="1784"/>
                  </a:lnTo>
                  <a:lnTo>
                    <a:pt x="1155" y="1920"/>
                  </a:lnTo>
                  <a:lnTo>
                    <a:pt x="1621" y="2042"/>
                  </a:lnTo>
                  <a:lnTo>
                    <a:pt x="2121" y="2151"/>
                  </a:lnTo>
                  <a:lnTo>
                    <a:pt x="2654" y="2249"/>
                  </a:lnTo>
                  <a:lnTo>
                    <a:pt x="3215" y="2331"/>
                  </a:lnTo>
                  <a:lnTo>
                    <a:pt x="3803" y="2401"/>
                  </a:lnTo>
                  <a:lnTo>
                    <a:pt x="4413" y="2457"/>
                  </a:lnTo>
                  <a:lnTo>
                    <a:pt x="5041" y="2500"/>
                  </a:lnTo>
                  <a:lnTo>
                    <a:pt x="5686" y="2531"/>
                  </a:lnTo>
                  <a:lnTo>
                    <a:pt x="6343" y="2547"/>
                  </a:lnTo>
                  <a:lnTo>
                    <a:pt x="7011" y="2550"/>
                  </a:lnTo>
                  <a:lnTo>
                    <a:pt x="7685" y="2539"/>
                  </a:lnTo>
                  <a:lnTo>
                    <a:pt x="8361" y="2515"/>
                  </a:lnTo>
                  <a:lnTo>
                    <a:pt x="9039" y="2478"/>
                  </a:lnTo>
                  <a:lnTo>
                    <a:pt x="9712" y="2426"/>
                  </a:lnTo>
                  <a:lnTo>
                    <a:pt x="10379" y="2361"/>
                  </a:lnTo>
                  <a:lnTo>
                    <a:pt x="11037" y="2283"/>
                  </a:lnTo>
                  <a:lnTo>
                    <a:pt x="11682" y="2190"/>
                  </a:lnTo>
                  <a:lnTo>
                    <a:pt x="12311" y="2084"/>
                  </a:lnTo>
                  <a:lnTo>
                    <a:pt x="12921" y="1964"/>
                  </a:lnTo>
                  <a:lnTo>
                    <a:pt x="13509" y="1831"/>
                  </a:lnTo>
                  <a:lnTo>
                    <a:pt x="14070" y="1683"/>
                  </a:lnTo>
                  <a:lnTo>
                    <a:pt x="14604" y="1522"/>
                  </a:lnTo>
                  <a:lnTo>
                    <a:pt x="15105" y="1347"/>
                  </a:lnTo>
                  <a:lnTo>
                    <a:pt x="15571" y="1158"/>
                  </a:lnTo>
                  <a:lnTo>
                    <a:pt x="15999" y="954"/>
                  </a:lnTo>
                  <a:lnTo>
                    <a:pt x="16386" y="737"/>
                  </a:lnTo>
                  <a:lnTo>
                    <a:pt x="16728" y="506"/>
                  </a:lnTo>
                  <a:lnTo>
                    <a:pt x="17021" y="260"/>
                  </a:lnTo>
                  <a:lnTo>
                    <a:pt x="17264" y="0"/>
                  </a:lnTo>
                  <a:close/>
                </a:path>
              </a:pathLst>
            </a:custGeom>
            <a:gradFill flip="none" rotWithShape="1">
              <a:gsLst>
                <a:gs pos="0">
                  <a:schemeClr val="bg1">
                    <a:alpha val="0"/>
                  </a:schemeClr>
                </a:gs>
                <a:gs pos="50000">
                  <a:schemeClr val="accent2"/>
                </a:gs>
                <a:gs pos="100000">
                  <a:schemeClr val="bg1">
                    <a:alpha val="0"/>
                  </a:schemeClr>
                </a:gs>
              </a:gsLst>
              <a:lin ang="0" scaled="1"/>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38F03A-58E1-4ECA-9024-348A9A81A53D}" type="slidenum">
              <a:rPr lang="en-US" smtClean="0"/>
              <a:pPr/>
              <a:t>‹#›</a:t>
            </a:fld>
            <a:endParaRPr lang="en-US"/>
          </a:p>
        </p:txBody>
      </p:sp>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grpSp>
        <p:nvGrpSpPr>
          <p:cNvPr id="12" name="Group 11"/>
          <p:cNvGrpSpPr/>
          <p:nvPr/>
        </p:nvGrpSpPr>
        <p:grpSpPr>
          <a:xfrm>
            <a:off x="0" y="2855091"/>
            <a:ext cx="3581400" cy="4002909"/>
            <a:chOff x="0" y="2533588"/>
            <a:chExt cx="8022336" cy="8966516"/>
          </a:xfrm>
        </p:grpSpPr>
        <p:sp>
          <p:nvSpPr>
            <p:cNvPr id="13" name="Freeform 7"/>
            <p:cNvSpPr>
              <a:spLocks/>
            </p:cNvSpPr>
            <p:nvPr userDrawn="1"/>
          </p:nvSpPr>
          <p:spPr bwMode="auto">
            <a:xfrm>
              <a:off x="0" y="2533588"/>
              <a:ext cx="4127500" cy="2514599"/>
            </a:xfrm>
            <a:custGeom>
              <a:avLst/>
              <a:gdLst/>
              <a:ahLst/>
              <a:cxnLst>
                <a:cxn ang="0">
                  <a:pos x="0" y="0"/>
                </a:cxn>
                <a:cxn ang="0">
                  <a:pos x="124" y="18"/>
                </a:cxn>
                <a:cxn ang="0">
                  <a:pos x="246" y="40"/>
                </a:cxn>
                <a:cxn ang="0">
                  <a:pos x="365" y="64"/>
                </a:cxn>
                <a:cxn ang="0">
                  <a:pos x="596" y="127"/>
                </a:cxn>
                <a:cxn ang="0">
                  <a:pos x="815" y="200"/>
                </a:cxn>
                <a:cxn ang="0">
                  <a:pos x="1025" y="286"/>
                </a:cxn>
                <a:cxn ang="0">
                  <a:pos x="1223" y="380"/>
                </a:cxn>
                <a:cxn ang="0">
                  <a:pos x="1411" y="482"/>
                </a:cxn>
                <a:cxn ang="0">
                  <a:pos x="1588" y="591"/>
                </a:cxn>
                <a:cxn ang="0">
                  <a:pos x="1753" y="707"/>
                </a:cxn>
                <a:cxn ang="0">
                  <a:pos x="1907" y="824"/>
                </a:cxn>
                <a:cxn ang="0">
                  <a:pos x="2047" y="946"/>
                </a:cxn>
                <a:cxn ang="0">
                  <a:pos x="2177" y="1066"/>
                </a:cxn>
                <a:cxn ang="0">
                  <a:pos x="2293" y="1189"/>
                </a:cxn>
                <a:cxn ang="0">
                  <a:pos x="2397" y="1308"/>
                </a:cxn>
                <a:cxn ang="0">
                  <a:pos x="2488" y="1423"/>
                </a:cxn>
                <a:cxn ang="0">
                  <a:pos x="2565" y="1534"/>
                </a:cxn>
                <a:cxn ang="0">
                  <a:pos x="2600" y="1587"/>
                </a:cxn>
                <a:cxn ang="0">
                  <a:pos x="2535" y="1522"/>
                </a:cxn>
                <a:cxn ang="0">
                  <a:pos x="2455" y="1451"/>
                </a:cxn>
                <a:cxn ang="0">
                  <a:pos x="2359" y="1375"/>
                </a:cxn>
                <a:cxn ang="0">
                  <a:pos x="2247" y="1294"/>
                </a:cxn>
                <a:cxn ang="0">
                  <a:pos x="2119" y="1215"/>
                </a:cxn>
                <a:cxn ang="0">
                  <a:pos x="1981" y="1134"/>
                </a:cxn>
                <a:cxn ang="0">
                  <a:pos x="1827" y="1058"/>
                </a:cxn>
                <a:cxn ang="0">
                  <a:pos x="1662" y="986"/>
                </a:cxn>
                <a:cxn ang="0">
                  <a:pos x="1486" y="921"/>
                </a:cxn>
                <a:cxn ang="0">
                  <a:pos x="1299" y="865"/>
                </a:cxn>
                <a:cxn ang="0">
                  <a:pos x="1103" y="819"/>
                </a:cxn>
                <a:cxn ang="0">
                  <a:pos x="896" y="787"/>
                </a:cxn>
                <a:cxn ang="0">
                  <a:pos x="791" y="776"/>
                </a:cxn>
                <a:cxn ang="0">
                  <a:pos x="683" y="769"/>
                </a:cxn>
                <a:cxn ang="0">
                  <a:pos x="573" y="768"/>
                </a:cxn>
                <a:cxn ang="0">
                  <a:pos x="462" y="769"/>
                </a:cxn>
                <a:cxn ang="0">
                  <a:pos x="348" y="776"/>
                </a:cxn>
                <a:cxn ang="0">
                  <a:pos x="234" y="787"/>
                </a:cxn>
                <a:cxn ang="0">
                  <a:pos x="117" y="806"/>
                </a:cxn>
                <a:cxn ang="0">
                  <a:pos x="0" y="827"/>
                </a:cxn>
                <a:cxn ang="0">
                  <a:pos x="0" y="0"/>
                </a:cxn>
              </a:cxnLst>
              <a:rect l="0" t="0" r="r" b="b"/>
              <a:pathLst>
                <a:path w="2600" h="1587">
                  <a:moveTo>
                    <a:pt x="0" y="0"/>
                  </a:moveTo>
                  <a:lnTo>
                    <a:pt x="0" y="0"/>
                  </a:lnTo>
                  <a:lnTo>
                    <a:pt x="63" y="8"/>
                  </a:lnTo>
                  <a:lnTo>
                    <a:pt x="124" y="18"/>
                  </a:lnTo>
                  <a:lnTo>
                    <a:pt x="185" y="28"/>
                  </a:lnTo>
                  <a:lnTo>
                    <a:pt x="246" y="40"/>
                  </a:lnTo>
                  <a:lnTo>
                    <a:pt x="305" y="53"/>
                  </a:lnTo>
                  <a:lnTo>
                    <a:pt x="365" y="64"/>
                  </a:lnTo>
                  <a:lnTo>
                    <a:pt x="480" y="94"/>
                  </a:lnTo>
                  <a:lnTo>
                    <a:pt x="596" y="127"/>
                  </a:lnTo>
                  <a:lnTo>
                    <a:pt x="706" y="162"/>
                  </a:lnTo>
                  <a:lnTo>
                    <a:pt x="815" y="200"/>
                  </a:lnTo>
                  <a:lnTo>
                    <a:pt x="921" y="241"/>
                  </a:lnTo>
                  <a:lnTo>
                    <a:pt x="1025" y="286"/>
                  </a:lnTo>
                  <a:lnTo>
                    <a:pt x="1126" y="330"/>
                  </a:lnTo>
                  <a:lnTo>
                    <a:pt x="1223" y="380"/>
                  </a:lnTo>
                  <a:lnTo>
                    <a:pt x="1319" y="429"/>
                  </a:lnTo>
                  <a:lnTo>
                    <a:pt x="1411" y="482"/>
                  </a:lnTo>
                  <a:lnTo>
                    <a:pt x="1502" y="537"/>
                  </a:lnTo>
                  <a:lnTo>
                    <a:pt x="1588" y="591"/>
                  </a:lnTo>
                  <a:lnTo>
                    <a:pt x="1672" y="649"/>
                  </a:lnTo>
                  <a:lnTo>
                    <a:pt x="1753" y="707"/>
                  </a:lnTo>
                  <a:lnTo>
                    <a:pt x="1831" y="764"/>
                  </a:lnTo>
                  <a:lnTo>
                    <a:pt x="1907" y="824"/>
                  </a:lnTo>
                  <a:lnTo>
                    <a:pt x="1979" y="885"/>
                  </a:lnTo>
                  <a:lnTo>
                    <a:pt x="2047" y="946"/>
                  </a:lnTo>
                  <a:lnTo>
                    <a:pt x="2113" y="1005"/>
                  </a:lnTo>
                  <a:lnTo>
                    <a:pt x="2177" y="1066"/>
                  </a:lnTo>
                  <a:lnTo>
                    <a:pt x="2237" y="1128"/>
                  </a:lnTo>
                  <a:lnTo>
                    <a:pt x="2293" y="1189"/>
                  </a:lnTo>
                  <a:lnTo>
                    <a:pt x="2347" y="1248"/>
                  </a:lnTo>
                  <a:lnTo>
                    <a:pt x="2397" y="1308"/>
                  </a:lnTo>
                  <a:lnTo>
                    <a:pt x="2445" y="1365"/>
                  </a:lnTo>
                  <a:lnTo>
                    <a:pt x="2488" y="1423"/>
                  </a:lnTo>
                  <a:lnTo>
                    <a:pt x="2529" y="1479"/>
                  </a:lnTo>
                  <a:lnTo>
                    <a:pt x="2565" y="1534"/>
                  </a:lnTo>
                  <a:lnTo>
                    <a:pt x="2600" y="1587"/>
                  </a:lnTo>
                  <a:lnTo>
                    <a:pt x="2600" y="1587"/>
                  </a:lnTo>
                  <a:lnTo>
                    <a:pt x="2570" y="1555"/>
                  </a:lnTo>
                  <a:lnTo>
                    <a:pt x="2535" y="1522"/>
                  </a:lnTo>
                  <a:lnTo>
                    <a:pt x="2497" y="1487"/>
                  </a:lnTo>
                  <a:lnTo>
                    <a:pt x="2455" y="1451"/>
                  </a:lnTo>
                  <a:lnTo>
                    <a:pt x="2408" y="1413"/>
                  </a:lnTo>
                  <a:lnTo>
                    <a:pt x="2359" y="1375"/>
                  </a:lnTo>
                  <a:lnTo>
                    <a:pt x="2304" y="1336"/>
                  </a:lnTo>
                  <a:lnTo>
                    <a:pt x="2247" y="1294"/>
                  </a:lnTo>
                  <a:lnTo>
                    <a:pt x="2185" y="1255"/>
                  </a:lnTo>
                  <a:lnTo>
                    <a:pt x="2119" y="1215"/>
                  </a:lnTo>
                  <a:lnTo>
                    <a:pt x="2052" y="1174"/>
                  </a:lnTo>
                  <a:lnTo>
                    <a:pt x="1981" y="1134"/>
                  </a:lnTo>
                  <a:lnTo>
                    <a:pt x="1905" y="1096"/>
                  </a:lnTo>
                  <a:lnTo>
                    <a:pt x="1827" y="1058"/>
                  </a:lnTo>
                  <a:lnTo>
                    <a:pt x="1746" y="1020"/>
                  </a:lnTo>
                  <a:lnTo>
                    <a:pt x="1662" y="986"/>
                  </a:lnTo>
                  <a:lnTo>
                    <a:pt x="1576" y="953"/>
                  </a:lnTo>
                  <a:lnTo>
                    <a:pt x="1486" y="921"/>
                  </a:lnTo>
                  <a:lnTo>
                    <a:pt x="1393" y="891"/>
                  </a:lnTo>
                  <a:lnTo>
                    <a:pt x="1299" y="865"/>
                  </a:lnTo>
                  <a:lnTo>
                    <a:pt x="1202" y="840"/>
                  </a:lnTo>
                  <a:lnTo>
                    <a:pt x="1103" y="819"/>
                  </a:lnTo>
                  <a:lnTo>
                    <a:pt x="1000" y="801"/>
                  </a:lnTo>
                  <a:lnTo>
                    <a:pt x="896" y="787"/>
                  </a:lnTo>
                  <a:lnTo>
                    <a:pt x="843" y="781"/>
                  </a:lnTo>
                  <a:lnTo>
                    <a:pt x="791" y="776"/>
                  </a:lnTo>
                  <a:lnTo>
                    <a:pt x="738" y="773"/>
                  </a:lnTo>
                  <a:lnTo>
                    <a:pt x="683" y="769"/>
                  </a:lnTo>
                  <a:lnTo>
                    <a:pt x="629" y="768"/>
                  </a:lnTo>
                  <a:lnTo>
                    <a:pt x="573" y="768"/>
                  </a:lnTo>
                  <a:lnTo>
                    <a:pt x="518" y="768"/>
                  </a:lnTo>
                  <a:lnTo>
                    <a:pt x="462" y="769"/>
                  </a:lnTo>
                  <a:lnTo>
                    <a:pt x="406" y="773"/>
                  </a:lnTo>
                  <a:lnTo>
                    <a:pt x="348" y="776"/>
                  </a:lnTo>
                  <a:lnTo>
                    <a:pt x="292" y="781"/>
                  </a:lnTo>
                  <a:lnTo>
                    <a:pt x="234" y="787"/>
                  </a:lnTo>
                  <a:lnTo>
                    <a:pt x="177" y="796"/>
                  </a:lnTo>
                  <a:lnTo>
                    <a:pt x="117" y="806"/>
                  </a:lnTo>
                  <a:lnTo>
                    <a:pt x="59" y="816"/>
                  </a:lnTo>
                  <a:lnTo>
                    <a:pt x="0" y="827"/>
                  </a:lnTo>
                  <a:lnTo>
                    <a:pt x="0" y="0"/>
                  </a:lnTo>
                  <a:lnTo>
                    <a:pt x="0" y="0"/>
                  </a:lnTo>
                  <a:close/>
                </a:path>
              </a:pathLst>
            </a:custGeom>
            <a:solidFill>
              <a:schemeClr val="accent2">
                <a:lumMod val="20000"/>
                <a:lumOff val="8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8"/>
            <p:cNvSpPr>
              <a:spLocks/>
            </p:cNvSpPr>
            <p:nvPr userDrawn="1"/>
          </p:nvSpPr>
          <p:spPr bwMode="auto">
            <a:xfrm>
              <a:off x="0" y="4980432"/>
              <a:ext cx="3184026" cy="6519672"/>
            </a:xfrm>
            <a:custGeom>
              <a:avLst/>
              <a:gdLst/>
              <a:ahLst/>
              <a:cxnLst>
                <a:cxn ang="0">
                  <a:pos x="0" y="776"/>
                </a:cxn>
                <a:cxn ang="0">
                  <a:pos x="0" y="776"/>
                </a:cxn>
                <a:cxn ang="0">
                  <a:pos x="38" y="703"/>
                </a:cxn>
                <a:cxn ang="0">
                  <a:pos x="78" y="634"/>
                </a:cxn>
                <a:cxn ang="0">
                  <a:pos x="119" y="566"/>
                </a:cxn>
                <a:cxn ang="0">
                  <a:pos x="162" y="502"/>
                </a:cxn>
                <a:cxn ang="0">
                  <a:pos x="208" y="441"/>
                </a:cxn>
                <a:cxn ang="0">
                  <a:pos x="256" y="381"/>
                </a:cxn>
                <a:cxn ang="0">
                  <a:pos x="305" y="327"/>
                </a:cxn>
                <a:cxn ang="0">
                  <a:pos x="330" y="300"/>
                </a:cxn>
                <a:cxn ang="0">
                  <a:pos x="357" y="274"/>
                </a:cxn>
                <a:cxn ang="0">
                  <a:pos x="385" y="249"/>
                </a:cxn>
                <a:cxn ang="0">
                  <a:pos x="411" y="226"/>
                </a:cxn>
                <a:cxn ang="0">
                  <a:pos x="439" y="203"/>
                </a:cxn>
                <a:cxn ang="0">
                  <a:pos x="469" y="182"/>
                </a:cxn>
                <a:cxn ang="0">
                  <a:pos x="497" y="160"/>
                </a:cxn>
                <a:cxn ang="0">
                  <a:pos x="527" y="140"/>
                </a:cxn>
                <a:cxn ang="0">
                  <a:pos x="558" y="122"/>
                </a:cxn>
                <a:cxn ang="0">
                  <a:pos x="588" y="104"/>
                </a:cxn>
                <a:cxn ang="0">
                  <a:pos x="619" y="87"/>
                </a:cxn>
                <a:cxn ang="0">
                  <a:pos x="652" y="71"/>
                </a:cxn>
                <a:cxn ang="0">
                  <a:pos x="685" y="56"/>
                </a:cxn>
                <a:cxn ang="0">
                  <a:pos x="718" y="43"/>
                </a:cxn>
                <a:cxn ang="0">
                  <a:pos x="751" y="31"/>
                </a:cxn>
                <a:cxn ang="0">
                  <a:pos x="786" y="20"/>
                </a:cxn>
                <a:cxn ang="0">
                  <a:pos x="822" y="10"/>
                </a:cxn>
                <a:cxn ang="0">
                  <a:pos x="857" y="0"/>
                </a:cxn>
                <a:cxn ang="0">
                  <a:pos x="857" y="0"/>
                </a:cxn>
                <a:cxn ang="0">
                  <a:pos x="806" y="46"/>
                </a:cxn>
                <a:cxn ang="0">
                  <a:pos x="754" y="94"/>
                </a:cxn>
                <a:cxn ang="0">
                  <a:pos x="706" y="144"/>
                </a:cxn>
                <a:cxn ang="0">
                  <a:pos x="660" y="196"/>
                </a:cxn>
                <a:cxn ang="0">
                  <a:pos x="617" y="249"/>
                </a:cxn>
                <a:cxn ang="0">
                  <a:pos x="576" y="304"/>
                </a:cxn>
                <a:cxn ang="0">
                  <a:pos x="536" y="362"/>
                </a:cxn>
                <a:cxn ang="0">
                  <a:pos x="498" y="419"/>
                </a:cxn>
                <a:cxn ang="0">
                  <a:pos x="462" y="479"/>
                </a:cxn>
                <a:cxn ang="0">
                  <a:pos x="429" y="538"/>
                </a:cxn>
                <a:cxn ang="0">
                  <a:pos x="398" y="601"/>
                </a:cxn>
                <a:cxn ang="0">
                  <a:pos x="368" y="664"/>
                </a:cxn>
                <a:cxn ang="0">
                  <a:pos x="340" y="728"/>
                </a:cxn>
                <a:cxn ang="0">
                  <a:pos x="315" y="792"/>
                </a:cxn>
                <a:cxn ang="0">
                  <a:pos x="291" y="858"/>
                </a:cxn>
                <a:cxn ang="0">
                  <a:pos x="269" y="925"/>
                </a:cxn>
                <a:cxn ang="0">
                  <a:pos x="249" y="992"/>
                </a:cxn>
                <a:cxn ang="0">
                  <a:pos x="229" y="1060"/>
                </a:cxn>
                <a:cxn ang="0">
                  <a:pos x="213" y="1128"/>
                </a:cxn>
                <a:cxn ang="0">
                  <a:pos x="198" y="1197"/>
                </a:cxn>
                <a:cxn ang="0">
                  <a:pos x="185" y="1266"/>
                </a:cxn>
                <a:cxn ang="0">
                  <a:pos x="173" y="1336"/>
                </a:cxn>
                <a:cxn ang="0">
                  <a:pos x="162" y="1405"/>
                </a:cxn>
                <a:cxn ang="0">
                  <a:pos x="154" y="1474"/>
                </a:cxn>
                <a:cxn ang="0">
                  <a:pos x="147" y="1544"/>
                </a:cxn>
                <a:cxn ang="0">
                  <a:pos x="140" y="1613"/>
                </a:cxn>
                <a:cxn ang="0">
                  <a:pos x="137" y="1682"/>
                </a:cxn>
                <a:cxn ang="0">
                  <a:pos x="134" y="1752"/>
                </a:cxn>
                <a:cxn ang="0">
                  <a:pos x="132" y="1821"/>
                </a:cxn>
                <a:cxn ang="0">
                  <a:pos x="132" y="1889"/>
                </a:cxn>
                <a:cxn ang="0">
                  <a:pos x="134" y="1956"/>
                </a:cxn>
                <a:cxn ang="0">
                  <a:pos x="135" y="2024"/>
                </a:cxn>
                <a:cxn ang="0">
                  <a:pos x="0" y="2024"/>
                </a:cxn>
                <a:cxn ang="0">
                  <a:pos x="0" y="776"/>
                </a:cxn>
                <a:cxn ang="0">
                  <a:pos x="0" y="776"/>
                </a:cxn>
              </a:cxnLst>
              <a:rect l="0" t="0" r="r" b="b"/>
              <a:pathLst>
                <a:path w="857" h="2024">
                  <a:moveTo>
                    <a:pt x="0" y="776"/>
                  </a:moveTo>
                  <a:lnTo>
                    <a:pt x="0" y="776"/>
                  </a:lnTo>
                  <a:lnTo>
                    <a:pt x="38" y="703"/>
                  </a:lnTo>
                  <a:lnTo>
                    <a:pt x="78" y="634"/>
                  </a:lnTo>
                  <a:lnTo>
                    <a:pt x="119" y="566"/>
                  </a:lnTo>
                  <a:lnTo>
                    <a:pt x="162" y="502"/>
                  </a:lnTo>
                  <a:lnTo>
                    <a:pt x="208" y="441"/>
                  </a:lnTo>
                  <a:lnTo>
                    <a:pt x="256" y="381"/>
                  </a:lnTo>
                  <a:lnTo>
                    <a:pt x="305" y="327"/>
                  </a:lnTo>
                  <a:lnTo>
                    <a:pt x="330" y="300"/>
                  </a:lnTo>
                  <a:lnTo>
                    <a:pt x="357" y="274"/>
                  </a:lnTo>
                  <a:lnTo>
                    <a:pt x="385" y="249"/>
                  </a:lnTo>
                  <a:lnTo>
                    <a:pt x="411" y="226"/>
                  </a:lnTo>
                  <a:lnTo>
                    <a:pt x="439" y="203"/>
                  </a:lnTo>
                  <a:lnTo>
                    <a:pt x="469" y="182"/>
                  </a:lnTo>
                  <a:lnTo>
                    <a:pt x="497" y="160"/>
                  </a:lnTo>
                  <a:lnTo>
                    <a:pt x="527" y="140"/>
                  </a:lnTo>
                  <a:lnTo>
                    <a:pt x="558" y="122"/>
                  </a:lnTo>
                  <a:lnTo>
                    <a:pt x="588" y="104"/>
                  </a:lnTo>
                  <a:lnTo>
                    <a:pt x="619" y="87"/>
                  </a:lnTo>
                  <a:lnTo>
                    <a:pt x="652" y="71"/>
                  </a:lnTo>
                  <a:lnTo>
                    <a:pt x="685" y="56"/>
                  </a:lnTo>
                  <a:lnTo>
                    <a:pt x="718" y="43"/>
                  </a:lnTo>
                  <a:lnTo>
                    <a:pt x="751" y="31"/>
                  </a:lnTo>
                  <a:lnTo>
                    <a:pt x="786" y="20"/>
                  </a:lnTo>
                  <a:lnTo>
                    <a:pt x="822" y="10"/>
                  </a:lnTo>
                  <a:lnTo>
                    <a:pt x="857" y="0"/>
                  </a:lnTo>
                  <a:lnTo>
                    <a:pt x="857" y="0"/>
                  </a:lnTo>
                  <a:lnTo>
                    <a:pt x="806" y="46"/>
                  </a:lnTo>
                  <a:lnTo>
                    <a:pt x="754" y="94"/>
                  </a:lnTo>
                  <a:lnTo>
                    <a:pt x="706" y="144"/>
                  </a:lnTo>
                  <a:lnTo>
                    <a:pt x="660" y="196"/>
                  </a:lnTo>
                  <a:lnTo>
                    <a:pt x="617" y="249"/>
                  </a:lnTo>
                  <a:lnTo>
                    <a:pt x="576" y="304"/>
                  </a:lnTo>
                  <a:lnTo>
                    <a:pt x="536" y="362"/>
                  </a:lnTo>
                  <a:lnTo>
                    <a:pt x="498" y="419"/>
                  </a:lnTo>
                  <a:lnTo>
                    <a:pt x="462" y="479"/>
                  </a:lnTo>
                  <a:lnTo>
                    <a:pt x="429" y="538"/>
                  </a:lnTo>
                  <a:lnTo>
                    <a:pt x="398" y="601"/>
                  </a:lnTo>
                  <a:lnTo>
                    <a:pt x="368" y="664"/>
                  </a:lnTo>
                  <a:lnTo>
                    <a:pt x="340" y="728"/>
                  </a:lnTo>
                  <a:lnTo>
                    <a:pt x="315" y="792"/>
                  </a:lnTo>
                  <a:lnTo>
                    <a:pt x="291" y="858"/>
                  </a:lnTo>
                  <a:lnTo>
                    <a:pt x="269" y="925"/>
                  </a:lnTo>
                  <a:lnTo>
                    <a:pt x="249" y="992"/>
                  </a:lnTo>
                  <a:lnTo>
                    <a:pt x="229" y="1060"/>
                  </a:lnTo>
                  <a:lnTo>
                    <a:pt x="213" y="1128"/>
                  </a:lnTo>
                  <a:lnTo>
                    <a:pt x="198" y="1197"/>
                  </a:lnTo>
                  <a:lnTo>
                    <a:pt x="185" y="1266"/>
                  </a:lnTo>
                  <a:lnTo>
                    <a:pt x="173" y="1336"/>
                  </a:lnTo>
                  <a:lnTo>
                    <a:pt x="162" y="1405"/>
                  </a:lnTo>
                  <a:lnTo>
                    <a:pt x="154" y="1474"/>
                  </a:lnTo>
                  <a:lnTo>
                    <a:pt x="147" y="1544"/>
                  </a:lnTo>
                  <a:lnTo>
                    <a:pt x="140" y="1613"/>
                  </a:lnTo>
                  <a:lnTo>
                    <a:pt x="137" y="1682"/>
                  </a:lnTo>
                  <a:lnTo>
                    <a:pt x="134" y="1752"/>
                  </a:lnTo>
                  <a:lnTo>
                    <a:pt x="132" y="1821"/>
                  </a:lnTo>
                  <a:lnTo>
                    <a:pt x="132" y="1889"/>
                  </a:lnTo>
                  <a:lnTo>
                    <a:pt x="134" y="1956"/>
                  </a:lnTo>
                  <a:lnTo>
                    <a:pt x="135" y="2024"/>
                  </a:lnTo>
                  <a:lnTo>
                    <a:pt x="0" y="2024"/>
                  </a:lnTo>
                  <a:lnTo>
                    <a:pt x="0" y="776"/>
                  </a:lnTo>
                  <a:lnTo>
                    <a:pt x="0" y="776"/>
                  </a:lnTo>
                  <a:close/>
                </a:path>
              </a:pathLst>
            </a:custGeom>
            <a:solidFill>
              <a:schemeClr val="accent2">
                <a:lumMod val="40000"/>
                <a:lumOff val="60000"/>
                <a:alpha val="44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5" name="Freeform 9"/>
            <p:cNvSpPr>
              <a:spLocks/>
            </p:cNvSpPr>
            <p:nvPr userDrawn="1"/>
          </p:nvSpPr>
          <p:spPr bwMode="auto">
            <a:xfrm>
              <a:off x="0" y="3371787"/>
              <a:ext cx="2895599" cy="2154237"/>
            </a:xfrm>
            <a:custGeom>
              <a:avLst/>
              <a:gdLst/>
              <a:ahLst/>
              <a:cxnLst>
                <a:cxn ang="0">
                  <a:pos x="0" y="118"/>
                </a:cxn>
                <a:cxn ang="0">
                  <a:pos x="165" y="69"/>
                </a:cxn>
                <a:cxn ang="0">
                  <a:pos x="327" y="33"/>
                </a:cxn>
                <a:cxn ang="0">
                  <a:pos x="487" y="11"/>
                </a:cxn>
                <a:cxn ang="0">
                  <a:pos x="645" y="1"/>
                </a:cxn>
                <a:cxn ang="0">
                  <a:pos x="797" y="1"/>
                </a:cxn>
                <a:cxn ang="0">
                  <a:pos x="946" y="13"/>
                </a:cxn>
                <a:cxn ang="0">
                  <a:pos x="1088" y="33"/>
                </a:cxn>
                <a:cxn ang="0">
                  <a:pos x="1225" y="62"/>
                </a:cxn>
                <a:cxn ang="0">
                  <a:pos x="1352" y="97"/>
                </a:cxn>
                <a:cxn ang="0">
                  <a:pos x="1472" y="138"/>
                </a:cxn>
                <a:cxn ang="0">
                  <a:pos x="1585" y="184"/>
                </a:cxn>
                <a:cxn ang="0">
                  <a:pos x="1685" y="236"/>
                </a:cxn>
                <a:cxn ang="0">
                  <a:pos x="1776" y="288"/>
                </a:cxn>
                <a:cxn ang="0">
                  <a:pos x="1854" y="343"/>
                </a:cxn>
                <a:cxn ang="0">
                  <a:pos x="1921" y="399"/>
                </a:cxn>
                <a:cxn ang="0">
                  <a:pos x="1974" y="455"/>
                </a:cxn>
                <a:cxn ang="0">
                  <a:pos x="1920" y="434"/>
                </a:cxn>
                <a:cxn ang="0">
                  <a:pos x="1804" y="394"/>
                </a:cxn>
                <a:cxn ang="0">
                  <a:pos x="1680" y="361"/>
                </a:cxn>
                <a:cxn ang="0">
                  <a:pos x="1548" y="338"/>
                </a:cxn>
                <a:cxn ang="0">
                  <a:pos x="1413" y="323"/>
                </a:cxn>
                <a:cxn ang="0">
                  <a:pos x="1273" y="321"/>
                </a:cxn>
                <a:cxn ang="0">
                  <a:pos x="1132" y="331"/>
                </a:cxn>
                <a:cxn ang="0">
                  <a:pos x="990" y="356"/>
                </a:cxn>
                <a:cxn ang="0">
                  <a:pos x="919" y="374"/>
                </a:cxn>
                <a:cxn ang="0">
                  <a:pos x="850" y="396"/>
                </a:cxn>
                <a:cxn ang="0">
                  <a:pos x="781" y="424"/>
                </a:cxn>
                <a:cxn ang="0">
                  <a:pos x="711" y="455"/>
                </a:cxn>
                <a:cxn ang="0">
                  <a:pos x="645" y="490"/>
                </a:cxn>
                <a:cxn ang="0">
                  <a:pos x="579" y="531"/>
                </a:cxn>
                <a:cxn ang="0">
                  <a:pos x="515" y="577"/>
                </a:cxn>
                <a:cxn ang="0">
                  <a:pos x="452" y="629"/>
                </a:cxn>
                <a:cxn ang="0">
                  <a:pos x="391" y="685"/>
                </a:cxn>
                <a:cxn ang="0">
                  <a:pos x="333" y="747"/>
                </a:cxn>
                <a:cxn ang="0">
                  <a:pos x="277" y="815"/>
                </a:cxn>
                <a:cxn ang="0">
                  <a:pos x="223" y="889"/>
                </a:cxn>
                <a:cxn ang="0">
                  <a:pos x="172" y="970"/>
                </a:cxn>
                <a:cxn ang="0">
                  <a:pos x="124" y="1056"/>
                </a:cxn>
                <a:cxn ang="0">
                  <a:pos x="79" y="1150"/>
                </a:cxn>
                <a:cxn ang="0">
                  <a:pos x="38" y="1249"/>
                </a:cxn>
                <a:cxn ang="0">
                  <a:pos x="0" y="1357"/>
                </a:cxn>
                <a:cxn ang="0">
                  <a:pos x="0" y="118"/>
                </a:cxn>
              </a:cxnLst>
              <a:rect l="0" t="0" r="r" b="b"/>
              <a:pathLst>
                <a:path w="1974" h="1357">
                  <a:moveTo>
                    <a:pt x="0" y="118"/>
                  </a:moveTo>
                  <a:lnTo>
                    <a:pt x="0" y="118"/>
                  </a:lnTo>
                  <a:lnTo>
                    <a:pt x="83" y="92"/>
                  </a:lnTo>
                  <a:lnTo>
                    <a:pt x="165" y="69"/>
                  </a:lnTo>
                  <a:lnTo>
                    <a:pt x="246" y="49"/>
                  </a:lnTo>
                  <a:lnTo>
                    <a:pt x="327" y="33"/>
                  </a:lnTo>
                  <a:lnTo>
                    <a:pt x="408" y="21"/>
                  </a:lnTo>
                  <a:lnTo>
                    <a:pt x="487" y="11"/>
                  </a:lnTo>
                  <a:lnTo>
                    <a:pt x="566" y="5"/>
                  </a:lnTo>
                  <a:lnTo>
                    <a:pt x="645" y="1"/>
                  </a:lnTo>
                  <a:lnTo>
                    <a:pt x="721" y="0"/>
                  </a:lnTo>
                  <a:lnTo>
                    <a:pt x="797" y="1"/>
                  </a:lnTo>
                  <a:lnTo>
                    <a:pt x="873" y="6"/>
                  </a:lnTo>
                  <a:lnTo>
                    <a:pt x="946" y="13"/>
                  </a:lnTo>
                  <a:lnTo>
                    <a:pt x="1018" y="23"/>
                  </a:lnTo>
                  <a:lnTo>
                    <a:pt x="1088" y="33"/>
                  </a:lnTo>
                  <a:lnTo>
                    <a:pt x="1157" y="47"/>
                  </a:lnTo>
                  <a:lnTo>
                    <a:pt x="1225" y="62"/>
                  </a:lnTo>
                  <a:lnTo>
                    <a:pt x="1289" y="79"/>
                  </a:lnTo>
                  <a:lnTo>
                    <a:pt x="1352" y="97"/>
                  </a:lnTo>
                  <a:lnTo>
                    <a:pt x="1413" y="117"/>
                  </a:lnTo>
                  <a:lnTo>
                    <a:pt x="1472" y="138"/>
                  </a:lnTo>
                  <a:lnTo>
                    <a:pt x="1530" y="161"/>
                  </a:lnTo>
                  <a:lnTo>
                    <a:pt x="1585" y="184"/>
                  </a:lnTo>
                  <a:lnTo>
                    <a:pt x="1636" y="209"/>
                  </a:lnTo>
                  <a:lnTo>
                    <a:pt x="1685" y="236"/>
                  </a:lnTo>
                  <a:lnTo>
                    <a:pt x="1732" y="262"/>
                  </a:lnTo>
                  <a:lnTo>
                    <a:pt x="1776" y="288"/>
                  </a:lnTo>
                  <a:lnTo>
                    <a:pt x="1816" y="315"/>
                  </a:lnTo>
                  <a:lnTo>
                    <a:pt x="1854" y="343"/>
                  </a:lnTo>
                  <a:lnTo>
                    <a:pt x="1888" y="371"/>
                  </a:lnTo>
                  <a:lnTo>
                    <a:pt x="1921" y="399"/>
                  </a:lnTo>
                  <a:lnTo>
                    <a:pt x="1949" y="427"/>
                  </a:lnTo>
                  <a:lnTo>
                    <a:pt x="1974" y="455"/>
                  </a:lnTo>
                  <a:lnTo>
                    <a:pt x="1974" y="455"/>
                  </a:lnTo>
                  <a:lnTo>
                    <a:pt x="1920" y="434"/>
                  </a:lnTo>
                  <a:lnTo>
                    <a:pt x="1864" y="412"/>
                  </a:lnTo>
                  <a:lnTo>
                    <a:pt x="1804" y="394"/>
                  </a:lnTo>
                  <a:lnTo>
                    <a:pt x="1743" y="376"/>
                  </a:lnTo>
                  <a:lnTo>
                    <a:pt x="1680" y="361"/>
                  </a:lnTo>
                  <a:lnTo>
                    <a:pt x="1614" y="348"/>
                  </a:lnTo>
                  <a:lnTo>
                    <a:pt x="1548" y="338"/>
                  </a:lnTo>
                  <a:lnTo>
                    <a:pt x="1481" y="330"/>
                  </a:lnTo>
                  <a:lnTo>
                    <a:pt x="1413" y="323"/>
                  </a:lnTo>
                  <a:lnTo>
                    <a:pt x="1344" y="320"/>
                  </a:lnTo>
                  <a:lnTo>
                    <a:pt x="1273" y="321"/>
                  </a:lnTo>
                  <a:lnTo>
                    <a:pt x="1203" y="325"/>
                  </a:lnTo>
                  <a:lnTo>
                    <a:pt x="1132" y="331"/>
                  </a:lnTo>
                  <a:lnTo>
                    <a:pt x="1061" y="341"/>
                  </a:lnTo>
                  <a:lnTo>
                    <a:pt x="990" y="356"/>
                  </a:lnTo>
                  <a:lnTo>
                    <a:pt x="954" y="364"/>
                  </a:lnTo>
                  <a:lnTo>
                    <a:pt x="919" y="374"/>
                  </a:lnTo>
                  <a:lnTo>
                    <a:pt x="885" y="384"/>
                  </a:lnTo>
                  <a:lnTo>
                    <a:pt x="850" y="396"/>
                  </a:lnTo>
                  <a:lnTo>
                    <a:pt x="815" y="409"/>
                  </a:lnTo>
                  <a:lnTo>
                    <a:pt x="781" y="424"/>
                  </a:lnTo>
                  <a:lnTo>
                    <a:pt x="746" y="439"/>
                  </a:lnTo>
                  <a:lnTo>
                    <a:pt x="711" y="455"/>
                  </a:lnTo>
                  <a:lnTo>
                    <a:pt x="678" y="472"/>
                  </a:lnTo>
                  <a:lnTo>
                    <a:pt x="645" y="490"/>
                  </a:lnTo>
                  <a:lnTo>
                    <a:pt x="612" y="510"/>
                  </a:lnTo>
                  <a:lnTo>
                    <a:pt x="579" y="531"/>
                  </a:lnTo>
                  <a:lnTo>
                    <a:pt x="546" y="554"/>
                  </a:lnTo>
                  <a:lnTo>
                    <a:pt x="515" y="577"/>
                  </a:lnTo>
                  <a:lnTo>
                    <a:pt x="484" y="602"/>
                  </a:lnTo>
                  <a:lnTo>
                    <a:pt x="452" y="629"/>
                  </a:lnTo>
                  <a:lnTo>
                    <a:pt x="421" y="657"/>
                  </a:lnTo>
                  <a:lnTo>
                    <a:pt x="391" y="685"/>
                  </a:lnTo>
                  <a:lnTo>
                    <a:pt x="361" y="716"/>
                  </a:lnTo>
                  <a:lnTo>
                    <a:pt x="333" y="747"/>
                  </a:lnTo>
                  <a:lnTo>
                    <a:pt x="304" y="780"/>
                  </a:lnTo>
                  <a:lnTo>
                    <a:pt x="277" y="815"/>
                  </a:lnTo>
                  <a:lnTo>
                    <a:pt x="249" y="851"/>
                  </a:lnTo>
                  <a:lnTo>
                    <a:pt x="223" y="889"/>
                  </a:lnTo>
                  <a:lnTo>
                    <a:pt x="198" y="929"/>
                  </a:lnTo>
                  <a:lnTo>
                    <a:pt x="172" y="970"/>
                  </a:lnTo>
                  <a:lnTo>
                    <a:pt x="149" y="1012"/>
                  </a:lnTo>
                  <a:lnTo>
                    <a:pt x="124" y="1056"/>
                  </a:lnTo>
                  <a:lnTo>
                    <a:pt x="101" y="1102"/>
                  </a:lnTo>
                  <a:lnTo>
                    <a:pt x="79" y="1150"/>
                  </a:lnTo>
                  <a:lnTo>
                    <a:pt x="58" y="1198"/>
                  </a:lnTo>
                  <a:lnTo>
                    <a:pt x="38" y="1249"/>
                  </a:lnTo>
                  <a:lnTo>
                    <a:pt x="18" y="1302"/>
                  </a:lnTo>
                  <a:lnTo>
                    <a:pt x="0" y="1357"/>
                  </a:lnTo>
                  <a:lnTo>
                    <a:pt x="0" y="118"/>
                  </a:lnTo>
                  <a:lnTo>
                    <a:pt x="0" y="118"/>
                  </a:lnTo>
                  <a:close/>
                </a:path>
              </a:pathLst>
            </a:custGeom>
            <a:solidFill>
              <a:schemeClr val="accent2">
                <a:lumMod val="40000"/>
                <a:lumOff val="6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6" name="Freeform 10"/>
            <p:cNvSpPr>
              <a:spLocks/>
            </p:cNvSpPr>
            <p:nvPr userDrawn="1"/>
          </p:nvSpPr>
          <p:spPr bwMode="auto">
            <a:xfrm>
              <a:off x="1502664" y="5586916"/>
              <a:ext cx="6519672" cy="5913188"/>
            </a:xfrm>
            <a:custGeom>
              <a:avLst/>
              <a:gdLst/>
              <a:ahLst/>
              <a:cxnLst>
                <a:cxn ang="0">
                  <a:pos x="1377" y="130"/>
                </a:cxn>
                <a:cxn ang="0">
                  <a:pos x="1299" y="89"/>
                </a:cxn>
                <a:cxn ang="0">
                  <a:pos x="1220" y="56"/>
                </a:cxn>
                <a:cxn ang="0">
                  <a:pos x="1137" y="30"/>
                </a:cxn>
                <a:cxn ang="0">
                  <a:pos x="1052" y="11"/>
                </a:cxn>
                <a:cxn ang="0">
                  <a:pos x="966" y="2"/>
                </a:cxn>
                <a:cxn ang="0">
                  <a:pos x="880" y="0"/>
                </a:cxn>
                <a:cxn ang="0">
                  <a:pos x="794" y="5"/>
                </a:cxn>
                <a:cxn ang="0">
                  <a:pos x="708" y="18"/>
                </a:cxn>
                <a:cxn ang="0">
                  <a:pos x="624" y="40"/>
                </a:cxn>
                <a:cxn ang="0">
                  <a:pos x="543" y="69"/>
                </a:cxn>
                <a:cxn ang="0">
                  <a:pos x="466" y="107"/>
                </a:cxn>
                <a:cxn ang="0">
                  <a:pos x="391" y="155"/>
                </a:cxn>
                <a:cxn ang="0">
                  <a:pos x="322" y="210"/>
                </a:cxn>
                <a:cxn ang="0">
                  <a:pos x="258" y="272"/>
                </a:cxn>
                <a:cxn ang="0">
                  <a:pos x="200" y="345"/>
                </a:cxn>
                <a:cxn ang="0">
                  <a:pos x="149" y="426"/>
                </a:cxn>
                <a:cxn ang="0">
                  <a:pos x="124" y="472"/>
                </a:cxn>
                <a:cxn ang="0">
                  <a:pos x="83" y="568"/>
                </a:cxn>
                <a:cxn ang="0">
                  <a:pos x="48" y="667"/>
                </a:cxn>
                <a:cxn ang="0">
                  <a:pos x="23" y="769"/>
                </a:cxn>
                <a:cxn ang="0">
                  <a:pos x="7" y="875"/>
                </a:cxn>
                <a:cxn ang="0">
                  <a:pos x="0" y="982"/>
                </a:cxn>
                <a:cxn ang="0">
                  <a:pos x="2" y="1090"/>
                </a:cxn>
                <a:cxn ang="0">
                  <a:pos x="12" y="1200"/>
                </a:cxn>
                <a:cxn ang="0">
                  <a:pos x="31" y="1311"/>
                </a:cxn>
                <a:cxn ang="0">
                  <a:pos x="61" y="1420"/>
                </a:cxn>
                <a:cxn ang="0">
                  <a:pos x="101" y="1529"/>
                </a:cxn>
                <a:cxn ang="0">
                  <a:pos x="149" y="1636"/>
                </a:cxn>
                <a:cxn ang="0">
                  <a:pos x="206" y="1742"/>
                </a:cxn>
                <a:cxn ang="0">
                  <a:pos x="274" y="1844"/>
                </a:cxn>
                <a:cxn ang="0">
                  <a:pos x="353" y="1943"/>
                </a:cxn>
                <a:cxn ang="0">
                  <a:pos x="441" y="2039"/>
                </a:cxn>
                <a:cxn ang="0">
                  <a:pos x="2552" y="2085"/>
                </a:cxn>
                <a:cxn ang="0">
                  <a:pos x="2526" y="2070"/>
                </a:cxn>
                <a:cxn ang="0">
                  <a:pos x="2336" y="1955"/>
                </a:cxn>
                <a:cxn ang="0">
                  <a:pos x="2192" y="1860"/>
                </a:cxn>
                <a:cxn ang="0">
                  <a:pos x="2025" y="1748"/>
                </a:cxn>
                <a:cxn ang="0">
                  <a:pos x="1849" y="1619"/>
                </a:cxn>
                <a:cxn ang="0">
                  <a:pos x="1667" y="1477"/>
                </a:cxn>
                <a:cxn ang="0">
                  <a:pos x="1492" y="1326"/>
                </a:cxn>
                <a:cxn ang="0">
                  <a:pos x="1410" y="1246"/>
                </a:cxn>
                <a:cxn ang="0">
                  <a:pos x="1332" y="1167"/>
                </a:cxn>
                <a:cxn ang="0">
                  <a:pos x="1261" y="1086"/>
                </a:cxn>
                <a:cxn ang="0">
                  <a:pos x="1195" y="1004"/>
                </a:cxn>
                <a:cxn ang="0">
                  <a:pos x="1139" y="923"/>
                </a:cxn>
                <a:cxn ang="0">
                  <a:pos x="1091" y="840"/>
                </a:cxn>
                <a:cxn ang="0">
                  <a:pos x="1055" y="761"/>
                </a:cxn>
                <a:cxn ang="0">
                  <a:pos x="1030" y="680"/>
                </a:cxn>
                <a:cxn ang="0">
                  <a:pos x="1017" y="602"/>
                </a:cxn>
                <a:cxn ang="0">
                  <a:pos x="1019" y="527"/>
                </a:cxn>
                <a:cxn ang="0">
                  <a:pos x="1028" y="470"/>
                </a:cxn>
                <a:cxn ang="0">
                  <a:pos x="1040" y="434"/>
                </a:cxn>
                <a:cxn ang="0">
                  <a:pos x="1057" y="398"/>
                </a:cxn>
                <a:cxn ang="0">
                  <a:pos x="1076" y="363"/>
                </a:cxn>
                <a:cxn ang="0">
                  <a:pos x="1101" y="330"/>
                </a:cxn>
                <a:cxn ang="0">
                  <a:pos x="1131" y="295"/>
                </a:cxn>
                <a:cxn ang="0">
                  <a:pos x="1182" y="248"/>
                </a:cxn>
                <a:cxn ang="0">
                  <a:pos x="1269" y="186"/>
                </a:cxn>
                <a:cxn ang="0">
                  <a:pos x="1377" y="130"/>
                </a:cxn>
              </a:cxnLst>
              <a:rect l="0" t="0" r="r" b="b"/>
              <a:pathLst>
                <a:path w="2552" h="2085">
                  <a:moveTo>
                    <a:pt x="1377" y="130"/>
                  </a:moveTo>
                  <a:lnTo>
                    <a:pt x="1377" y="130"/>
                  </a:lnTo>
                  <a:lnTo>
                    <a:pt x="1339" y="109"/>
                  </a:lnTo>
                  <a:lnTo>
                    <a:pt x="1299" y="89"/>
                  </a:lnTo>
                  <a:lnTo>
                    <a:pt x="1260" y="73"/>
                  </a:lnTo>
                  <a:lnTo>
                    <a:pt x="1220" y="56"/>
                  </a:lnTo>
                  <a:lnTo>
                    <a:pt x="1179" y="43"/>
                  </a:lnTo>
                  <a:lnTo>
                    <a:pt x="1137" y="30"/>
                  </a:lnTo>
                  <a:lnTo>
                    <a:pt x="1094" y="20"/>
                  </a:lnTo>
                  <a:lnTo>
                    <a:pt x="1052" y="11"/>
                  </a:lnTo>
                  <a:lnTo>
                    <a:pt x="1009" y="7"/>
                  </a:lnTo>
                  <a:lnTo>
                    <a:pt x="966" y="2"/>
                  </a:lnTo>
                  <a:lnTo>
                    <a:pt x="923" y="0"/>
                  </a:lnTo>
                  <a:lnTo>
                    <a:pt x="880" y="0"/>
                  </a:lnTo>
                  <a:lnTo>
                    <a:pt x="837" y="2"/>
                  </a:lnTo>
                  <a:lnTo>
                    <a:pt x="794" y="5"/>
                  </a:lnTo>
                  <a:lnTo>
                    <a:pt x="751" y="10"/>
                  </a:lnTo>
                  <a:lnTo>
                    <a:pt x="708" y="18"/>
                  </a:lnTo>
                  <a:lnTo>
                    <a:pt x="667" y="28"/>
                  </a:lnTo>
                  <a:lnTo>
                    <a:pt x="624" y="40"/>
                  </a:lnTo>
                  <a:lnTo>
                    <a:pt x="584" y="54"/>
                  </a:lnTo>
                  <a:lnTo>
                    <a:pt x="543" y="69"/>
                  </a:lnTo>
                  <a:lnTo>
                    <a:pt x="504" y="87"/>
                  </a:lnTo>
                  <a:lnTo>
                    <a:pt x="466" y="107"/>
                  </a:lnTo>
                  <a:lnTo>
                    <a:pt x="428" y="130"/>
                  </a:lnTo>
                  <a:lnTo>
                    <a:pt x="391" y="155"/>
                  </a:lnTo>
                  <a:lnTo>
                    <a:pt x="357" y="182"/>
                  </a:lnTo>
                  <a:lnTo>
                    <a:pt x="322" y="210"/>
                  </a:lnTo>
                  <a:lnTo>
                    <a:pt x="289" y="241"/>
                  </a:lnTo>
                  <a:lnTo>
                    <a:pt x="258" y="272"/>
                  </a:lnTo>
                  <a:lnTo>
                    <a:pt x="228" y="309"/>
                  </a:lnTo>
                  <a:lnTo>
                    <a:pt x="200" y="345"/>
                  </a:lnTo>
                  <a:lnTo>
                    <a:pt x="173" y="385"/>
                  </a:lnTo>
                  <a:lnTo>
                    <a:pt x="149" y="426"/>
                  </a:lnTo>
                  <a:lnTo>
                    <a:pt x="149" y="426"/>
                  </a:lnTo>
                  <a:lnTo>
                    <a:pt x="124" y="472"/>
                  </a:lnTo>
                  <a:lnTo>
                    <a:pt x="102" y="520"/>
                  </a:lnTo>
                  <a:lnTo>
                    <a:pt x="83" y="568"/>
                  </a:lnTo>
                  <a:lnTo>
                    <a:pt x="64" y="617"/>
                  </a:lnTo>
                  <a:lnTo>
                    <a:pt x="48" y="667"/>
                  </a:lnTo>
                  <a:lnTo>
                    <a:pt x="35" y="718"/>
                  </a:lnTo>
                  <a:lnTo>
                    <a:pt x="23" y="769"/>
                  </a:lnTo>
                  <a:lnTo>
                    <a:pt x="15" y="822"/>
                  </a:lnTo>
                  <a:lnTo>
                    <a:pt x="7" y="875"/>
                  </a:lnTo>
                  <a:lnTo>
                    <a:pt x="2" y="928"/>
                  </a:lnTo>
                  <a:lnTo>
                    <a:pt x="0" y="982"/>
                  </a:lnTo>
                  <a:lnTo>
                    <a:pt x="0" y="1035"/>
                  </a:lnTo>
                  <a:lnTo>
                    <a:pt x="2" y="1090"/>
                  </a:lnTo>
                  <a:lnTo>
                    <a:pt x="5" y="1146"/>
                  </a:lnTo>
                  <a:lnTo>
                    <a:pt x="12" y="1200"/>
                  </a:lnTo>
                  <a:lnTo>
                    <a:pt x="22" y="1255"/>
                  </a:lnTo>
                  <a:lnTo>
                    <a:pt x="31" y="1311"/>
                  </a:lnTo>
                  <a:lnTo>
                    <a:pt x="46" y="1365"/>
                  </a:lnTo>
                  <a:lnTo>
                    <a:pt x="61" y="1420"/>
                  </a:lnTo>
                  <a:lnTo>
                    <a:pt x="79" y="1474"/>
                  </a:lnTo>
                  <a:lnTo>
                    <a:pt x="101" y="1529"/>
                  </a:lnTo>
                  <a:lnTo>
                    <a:pt x="124" y="1583"/>
                  </a:lnTo>
                  <a:lnTo>
                    <a:pt x="149" y="1636"/>
                  </a:lnTo>
                  <a:lnTo>
                    <a:pt x="177" y="1689"/>
                  </a:lnTo>
                  <a:lnTo>
                    <a:pt x="206" y="1742"/>
                  </a:lnTo>
                  <a:lnTo>
                    <a:pt x="239" y="1793"/>
                  </a:lnTo>
                  <a:lnTo>
                    <a:pt x="274" y="1844"/>
                  </a:lnTo>
                  <a:lnTo>
                    <a:pt x="312" y="1895"/>
                  </a:lnTo>
                  <a:lnTo>
                    <a:pt x="353" y="1943"/>
                  </a:lnTo>
                  <a:lnTo>
                    <a:pt x="396" y="1993"/>
                  </a:lnTo>
                  <a:lnTo>
                    <a:pt x="441" y="2039"/>
                  </a:lnTo>
                  <a:lnTo>
                    <a:pt x="489" y="2085"/>
                  </a:lnTo>
                  <a:lnTo>
                    <a:pt x="2552" y="2085"/>
                  </a:lnTo>
                  <a:lnTo>
                    <a:pt x="2552" y="2085"/>
                  </a:lnTo>
                  <a:lnTo>
                    <a:pt x="2526" y="2070"/>
                  </a:lnTo>
                  <a:lnTo>
                    <a:pt x="2450" y="2026"/>
                  </a:lnTo>
                  <a:lnTo>
                    <a:pt x="2336" y="1955"/>
                  </a:lnTo>
                  <a:lnTo>
                    <a:pt x="2266" y="1910"/>
                  </a:lnTo>
                  <a:lnTo>
                    <a:pt x="2192" y="1860"/>
                  </a:lnTo>
                  <a:lnTo>
                    <a:pt x="2111" y="1808"/>
                  </a:lnTo>
                  <a:lnTo>
                    <a:pt x="2025" y="1748"/>
                  </a:lnTo>
                  <a:lnTo>
                    <a:pt x="1938" y="1685"/>
                  </a:lnTo>
                  <a:lnTo>
                    <a:pt x="1849" y="1619"/>
                  </a:lnTo>
                  <a:lnTo>
                    <a:pt x="1758" y="1550"/>
                  </a:lnTo>
                  <a:lnTo>
                    <a:pt x="1667" y="1477"/>
                  </a:lnTo>
                  <a:lnTo>
                    <a:pt x="1578" y="1403"/>
                  </a:lnTo>
                  <a:lnTo>
                    <a:pt x="1492" y="1326"/>
                  </a:lnTo>
                  <a:lnTo>
                    <a:pt x="1451" y="1286"/>
                  </a:lnTo>
                  <a:lnTo>
                    <a:pt x="1410" y="1246"/>
                  </a:lnTo>
                  <a:lnTo>
                    <a:pt x="1370" y="1207"/>
                  </a:lnTo>
                  <a:lnTo>
                    <a:pt x="1332" y="1167"/>
                  </a:lnTo>
                  <a:lnTo>
                    <a:pt x="1296" y="1126"/>
                  </a:lnTo>
                  <a:lnTo>
                    <a:pt x="1261" y="1086"/>
                  </a:lnTo>
                  <a:lnTo>
                    <a:pt x="1227" y="1045"/>
                  </a:lnTo>
                  <a:lnTo>
                    <a:pt x="1195" y="1004"/>
                  </a:lnTo>
                  <a:lnTo>
                    <a:pt x="1167" y="962"/>
                  </a:lnTo>
                  <a:lnTo>
                    <a:pt x="1139" y="923"/>
                  </a:lnTo>
                  <a:lnTo>
                    <a:pt x="1114" y="881"/>
                  </a:lnTo>
                  <a:lnTo>
                    <a:pt x="1091" y="840"/>
                  </a:lnTo>
                  <a:lnTo>
                    <a:pt x="1071" y="801"/>
                  </a:lnTo>
                  <a:lnTo>
                    <a:pt x="1055" y="761"/>
                  </a:lnTo>
                  <a:lnTo>
                    <a:pt x="1042" y="720"/>
                  </a:lnTo>
                  <a:lnTo>
                    <a:pt x="1030" y="680"/>
                  </a:lnTo>
                  <a:lnTo>
                    <a:pt x="1022" y="642"/>
                  </a:lnTo>
                  <a:lnTo>
                    <a:pt x="1017" y="602"/>
                  </a:lnTo>
                  <a:lnTo>
                    <a:pt x="1015" y="565"/>
                  </a:lnTo>
                  <a:lnTo>
                    <a:pt x="1019" y="527"/>
                  </a:lnTo>
                  <a:lnTo>
                    <a:pt x="1023" y="489"/>
                  </a:lnTo>
                  <a:lnTo>
                    <a:pt x="1028" y="470"/>
                  </a:lnTo>
                  <a:lnTo>
                    <a:pt x="1033" y="452"/>
                  </a:lnTo>
                  <a:lnTo>
                    <a:pt x="1040" y="434"/>
                  </a:lnTo>
                  <a:lnTo>
                    <a:pt x="1048" y="416"/>
                  </a:lnTo>
                  <a:lnTo>
                    <a:pt x="1057" y="398"/>
                  </a:lnTo>
                  <a:lnTo>
                    <a:pt x="1066" y="381"/>
                  </a:lnTo>
                  <a:lnTo>
                    <a:pt x="1076" y="363"/>
                  </a:lnTo>
                  <a:lnTo>
                    <a:pt x="1088" y="347"/>
                  </a:lnTo>
                  <a:lnTo>
                    <a:pt x="1101" y="330"/>
                  </a:lnTo>
                  <a:lnTo>
                    <a:pt x="1116" y="312"/>
                  </a:lnTo>
                  <a:lnTo>
                    <a:pt x="1131" y="295"/>
                  </a:lnTo>
                  <a:lnTo>
                    <a:pt x="1147" y="281"/>
                  </a:lnTo>
                  <a:lnTo>
                    <a:pt x="1182" y="248"/>
                  </a:lnTo>
                  <a:lnTo>
                    <a:pt x="1223" y="216"/>
                  </a:lnTo>
                  <a:lnTo>
                    <a:pt x="1269" y="186"/>
                  </a:lnTo>
                  <a:lnTo>
                    <a:pt x="1321" y="158"/>
                  </a:lnTo>
                  <a:lnTo>
                    <a:pt x="1377" y="130"/>
                  </a:lnTo>
                  <a:lnTo>
                    <a:pt x="1377" y="130"/>
                  </a:lnTo>
                  <a:close/>
                </a:path>
              </a:pathLst>
            </a:custGeom>
            <a:solidFill>
              <a:schemeClr val="bg1">
                <a:lumMod val="95000"/>
                <a:alpha val="34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1"/>
            <p:cNvSpPr>
              <a:spLocks/>
            </p:cNvSpPr>
            <p:nvPr userDrawn="1"/>
          </p:nvSpPr>
          <p:spPr bwMode="auto">
            <a:xfrm>
              <a:off x="1155002" y="5801712"/>
              <a:ext cx="3420932" cy="5698392"/>
            </a:xfrm>
            <a:custGeom>
              <a:avLst/>
              <a:gdLst/>
              <a:ahLst/>
              <a:cxnLst>
                <a:cxn ang="0">
                  <a:pos x="99" y="1804"/>
                </a:cxn>
                <a:cxn ang="0">
                  <a:pos x="57" y="1647"/>
                </a:cxn>
                <a:cxn ang="0">
                  <a:pos x="29" y="1492"/>
                </a:cxn>
                <a:cxn ang="0">
                  <a:pos x="10" y="1342"/>
                </a:cxn>
                <a:cxn ang="0">
                  <a:pos x="1" y="1195"/>
                </a:cxn>
                <a:cxn ang="0">
                  <a:pos x="1" y="1054"/>
                </a:cxn>
                <a:cxn ang="0">
                  <a:pos x="10" y="919"/>
                </a:cxn>
                <a:cxn ang="0">
                  <a:pos x="26" y="790"/>
                </a:cxn>
                <a:cxn ang="0">
                  <a:pos x="49" y="667"/>
                </a:cxn>
                <a:cxn ang="0">
                  <a:pos x="81" y="553"/>
                </a:cxn>
                <a:cxn ang="0">
                  <a:pos x="117" y="445"/>
                </a:cxn>
                <a:cxn ang="0">
                  <a:pos x="158" y="346"/>
                </a:cxn>
                <a:cxn ang="0">
                  <a:pos x="203" y="255"/>
                </a:cxn>
                <a:cxn ang="0">
                  <a:pos x="254" y="176"/>
                </a:cxn>
                <a:cxn ang="0">
                  <a:pos x="307" y="105"/>
                </a:cxn>
                <a:cxn ang="0">
                  <a:pos x="363" y="47"/>
                </a:cxn>
                <a:cxn ang="0">
                  <a:pos x="421" y="0"/>
                </a:cxn>
                <a:cxn ang="0">
                  <a:pos x="383" y="57"/>
                </a:cxn>
                <a:cxn ang="0">
                  <a:pos x="317" y="176"/>
                </a:cxn>
                <a:cxn ang="0">
                  <a:pos x="265" y="298"/>
                </a:cxn>
                <a:cxn ang="0">
                  <a:pos x="226" y="421"/>
                </a:cxn>
                <a:cxn ang="0">
                  <a:pos x="201" y="544"/>
                </a:cxn>
                <a:cxn ang="0">
                  <a:pos x="188" y="667"/>
                </a:cxn>
                <a:cxn ang="0">
                  <a:pos x="186" y="789"/>
                </a:cxn>
                <a:cxn ang="0">
                  <a:pos x="196" y="911"/>
                </a:cxn>
                <a:cxn ang="0">
                  <a:pos x="219" y="1030"/>
                </a:cxn>
                <a:cxn ang="0">
                  <a:pos x="252" y="1147"/>
                </a:cxn>
                <a:cxn ang="0">
                  <a:pos x="297" y="1261"/>
                </a:cxn>
                <a:cxn ang="0">
                  <a:pos x="351" y="1371"/>
                </a:cxn>
                <a:cxn ang="0">
                  <a:pos x="416" y="1477"/>
                </a:cxn>
                <a:cxn ang="0">
                  <a:pos x="492" y="1578"/>
                </a:cxn>
                <a:cxn ang="0">
                  <a:pos x="576" y="1674"/>
                </a:cxn>
                <a:cxn ang="0">
                  <a:pos x="668" y="1763"/>
                </a:cxn>
                <a:cxn ang="0">
                  <a:pos x="99" y="1804"/>
                </a:cxn>
              </a:cxnLst>
              <a:rect l="0" t="0" r="r" b="b"/>
              <a:pathLst>
                <a:path w="718" h="1804">
                  <a:moveTo>
                    <a:pt x="99" y="1804"/>
                  </a:moveTo>
                  <a:lnTo>
                    <a:pt x="99" y="1804"/>
                  </a:lnTo>
                  <a:lnTo>
                    <a:pt x="77" y="1725"/>
                  </a:lnTo>
                  <a:lnTo>
                    <a:pt x="57" y="1647"/>
                  </a:lnTo>
                  <a:lnTo>
                    <a:pt x="43" y="1570"/>
                  </a:lnTo>
                  <a:lnTo>
                    <a:pt x="29" y="1492"/>
                  </a:lnTo>
                  <a:lnTo>
                    <a:pt x="18" y="1416"/>
                  </a:lnTo>
                  <a:lnTo>
                    <a:pt x="10" y="1342"/>
                  </a:lnTo>
                  <a:lnTo>
                    <a:pt x="5" y="1267"/>
                  </a:lnTo>
                  <a:lnTo>
                    <a:pt x="1" y="1195"/>
                  </a:lnTo>
                  <a:lnTo>
                    <a:pt x="0" y="1124"/>
                  </a:lnTo>
                  <a:lnTo>
                    <a:pt x="1" y="1054"/>
                  </a:lnTo>
                  <a:lnTo>
                    <a:pt x="5" y="987"/>
                  </a:lnTo>
                  <a:lnTo>
                    <a:pt x="10" y="919"/>
                  </a:lnTo>
                  <a:lnTo>
                    <a:pt x="18" y="853"/>
                  </a:lnTo>
                  <a:lnTo>
                    <a:pt x="26" y="790"/>
                  </a:lnTo>
                  <a:lnTo>
                    <a:pt x="38" y="728"/>
                  </a:lnTo>
                  <a:lnTo>
                    <a:pt x="49" y="667"/>
                  </a:lnTo>
                  <a:lnTo>
                    <a:pt x="64" y="609"/>
                  </a:lnTo>
                  <a:lnTo>
                    <a:pt x="81" y="553"/>
                  </a:lnTo>
                  <a:lnTo>
                    <a:pt x="97" y="496"/>
                  </a:lnTo>
                  <a:lnTo>
                    <a:pt x="117" y="445"/>
                  </a:lnTo>
                  <a:lnTo>
                    <a:pt x="137" y="394"/>
                  </a:lnTo>
                  <a:lnTo>
                    <a:pt x="158" y="346"/>
                  </a:lnTo>
                  <a:lnTo>
                    <a:pt x="180" y="300"/>
                  </a:lnTo>
                  <a:lnTo>
                    <a:pt x="203" y="255"/>
                  </a:lnTo>
                  <a:lnTo>
                    <a:pt x="227" y="214"/>
                  </a:lnTo>
                  <a:lnTo>
                    <a:pt x="254" y="176"/>
                  </a:lnTo>
                  <a:lnTo>
                    <a:pt x="280" y="140"/>
                  </a:lnTo>
                  <a:lnTo>
                    <a:pt x="307" y="105"/>
                  </a:lnTo>
                  <a:lnTo>
                    <a:pt x="335" y="76"/>
                  </a:lnTo>
                  <a:lnTo>
                    <a:pt x="363" y="47"/>
                  </a:lnTo>
                  <a:lnTo>
                    <a:pt x="391" y="21"/>
                  </a:lnTo>
                  <a:lnTo>
                    <a:pt x="421" y="0"/>
                  </a:lnTo>
                  <a:lnTo>
                    <a:pt x="421" y="0"/>
                  </a:lnTo>
                  <a:lnTo>
                    <a:pt x="383" y="57"/>
                  </a:lnTo>
                  <a:lnTo>
                    <a:pt x="348" y="117"/>
                  </a:lnTo>
                  <a:lnTo>
                    <a:pt x="317" y="176"/>
                  </a:lnTo>
                  <a:lnTo>
                    <a:pt x="289" y="237"/>
                  </a:lnTo>
                  <a:lnTo>
                    <a:pt x="265" y="298"/>
                  </a:lnTo>
                  <a:lnTo>
                    <a:pt x="244" y="359"/>
                  </a:lnTo>
                  <a:lnTo>
                    <a:pt x="226" y="421"/>
                  </a:lnTo>
                  <a:lnTo>
                    <a:pt x="213" y="482"/>
                  </a:lnTo>
                  <a:lnTo>
                    <a:pt x="201" y="544"/>
                  </a:lnTo>
                  <a:lnTo>
                    <a:pt x="193" y="605"/>
                  </a:lnTo>
                  <a:lnTo>
                    <a:pt x="188" y="667"/>
                  </a:lnTo>
                  <a:lnTo>
                    <a:pt x="185" y="728"/>
                  </a:lnTo>
                  <a:lnTo>
                    <a:pt x="186" y="789"/>
                  </a:lnTo>
                  <a:lnTo>
                    <a:pt x="189" y="850"/>
                  </a:lnTo>
                  <a:lnTo>
                    <a:pt x="196" y="911"/>
                  </a:lnTo>
                  <a:lnTo>
                    <a:pt x="206" y="970"/>
                  </a:lnTo>
                  <a:lnTo>
                    <a:pt x="219" y="1030"/>
                  </a:lnTo>
                  <a:lnTo>
                    <a:pt x="234" y="1089"/>
                  </a:lnTo>
                  <a:lnTo>
                    <a:pt x="252" y="1147"/>
                  </a:lnTo>
                  <a:lnTo>
                    <a:pt x="274" y="1205"/>
                  </a:lnTo>
                  <a:lnTo>
                    <a:pt x="297" y="1261"/>
                  </a:lnTo>
                  <a:lnTo>
                    <a:pt x="323" y="1317"/>
                  </a:lnTo>
                  <a:lnTo>
                    <a:pt x="351" y="1371"/>
                  </a:lnTo>
                  <a:lnTo>
                    <a:pt x="383" y="1424"/>
                  </a:lnTo>
                  <a:lnTo>
                    <a:pt x="416" y="1477"/>
                  </a:lnTo>
                  <a:lnTo>
                    <a:pt x="452" y="1528"/>
                  </a:lnTo>
                  <a:lnTo>
                    <a:pt x="492" y="1578"/>
                  </a:lnTo>
                  <a:lnTo>
                    <a:pt x="531" y="1626"/>
                  </a:lnTo>
                  <a:lnTo>
                    <a:pt x="576" y="1674"/>
                  </a:lnTo>
                  <a:lnTo>
                    <a:pt x="620" y="1718"/>
                  </a:lnTo>
                  <a:lnTo>
                    <a:pt x="668" y="1763"/>
                  </a:lnTo>
                  <a:lnTo>
                    <a:pt x="718" y="1804"/>
                  </a:lnTo>
                  <a:lnTo>
                    <a:pt x="99" y="1804"/>
                  </a:lnTo>
                  <a:lnTo>
                    <a:pt x="99" y="1804"/>
                  </a:lnTo>
                  <a:close/>
                </a:path>
              </a:pathLst>
            </a:custGeom>
            <a:solidFill>
              <a:schemeClr val="accent2">
                <a:lumMod val="60000"/>
                <a:lumOff val="40000"/>
                <a:alpha val="37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spcBef>
          <a:spcPct val="0"/>
        </a:spcBef>
        <a:buNone/>
        <a:defRPr sz="4000" kern="1200">
          <a:solidFill>
            <a:schemeClr val="accent2">
              <a:lumMod val="75000"/>
            </a:schemeClr>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accent1">
              <a:lumMod val="75000"/>
            </a:schemeClr>
          </a:solidFill>
          <a:latin typeface="+mn-lt"/>
          <a:ea typeface="+mn-ea"/>
          <a:cs typeface="+mn-cs"/>
        </a:defRPr>
      </a:lvl1pPr>
      <a:lvl2pPr marL="742950" indent="-285750" algn="l" defTabSz="914400" rtl="0" eaLnBrk="1" latinLnBrk="0" hangingPunct="1">
        <a:spcBef>
          <a:spcPct val="20000"/>
        </a:spcBef>
        <a:buFont typeface="Arial" pitchFamily="34" charset="0"/>
        <a:buChar char="–"/>
        <a:defRPr sz="2000" kern="1200">
          <a:solidFill>
            <a:schemeClr val="accent1">
              <a:lumMod val="75000"/>
            </a:schemeClr>
          </a:solidFill>
          <a:latin typeface="+mn-lt"/>
          <a:ea typeface="+mn-ea"/>
          <a:cs typeface="+mn-cs"/>
        </a:defRPr>
      </a:lvl2pPr>
      <a:lvl3pPr marL="1143000" indent="-228600" algn="l" defTabSz="914400" rtl="0" eaLnBrk="1" latinLnBrk="0" hangingPunct="1">
        <a:spcBef>
          <a:spcPct val="20000"/>
        </a:spcBef>
        <a:buFont typeface="Arial" pitchFamily="34" charset="0"/>
        <a:buChar char="•"/>
        <a:defRPr sz="1800" kern="1200">
          <a:solidFill>
            <a:schemeClr val="accent1">
              <a:lumMod val="75000"/>
            </a:schemeClr>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600" kern="1200">
          <a:solidFill>
            <a:schemeClr val="accent1">
              <a:lumMod val="75000"/>
            </a:schemeClr>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accent1">
              <a:lumMod val="7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GtelV9lmzQc" TargetMode="External"/><Relationship Id="rId2" Type="http://schemas.openxmlformats.org/officeDocument/2006/relationships/hyperlink" Target="https://www.youtube.com/watch?v=u-SBTRLoPuo" TargetMode="External"/><Relationship Id="rId1" Type="http://schemas.openxmlformats.org/officeDocument/2006/relationships/slideLayout" Target="../slideLayouts/slideLayout12.xml"/><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emf"/><Relationship Id="rId1" Type="http://schemas.openxmlformats.org/officeDocument/2006/relationships/slideLayout" Target="../slideLayouts/slideLayout12.xml"/><Relationship Id="rId4" Type="http://schemas.openxmlformats.org/officeDocument/2006/relationships/image" Target="../media/image5.emf"/></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9.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2.xml"/></Relationships>
</file>

<file path=ppt/slides/_rels/slide6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990600" y="808673"/>
            <a:ext cx="6858000" cy="1323439"/>
          </a:xfrm>
        </p:spPr>
        <p:txBody>
          <a:bodyPr/>
          <a:lstStyle/>
          <a:p>
            <a:r>
              <a:rPr lang="en-US" dirty="0" smtClean="0">
                <a:solidFill>
                  <a:schemeClr val="accent2">
                    <a:lumMod val="50000"/>
                  </a:schemeClr>
                </a:solidFill>
              </a:rPr>
              <a:t>Lecture 5: Eye Witness Testimony</a:t>
            </a:r>
            <a:endParaRPr lang="en-US" dirty="0">
              <a:solidFill>
                <a:schemeClr val="accent2">
                  <a:lumMod val="50000"/>
                </a:schemeClr>
              </a:solidFill>
            </a:endParaRPr>
          </a:p>
        </p:txBody>
      </p:sp>
      <p:sp>
        <p:nvSpPr>
          <p:cNvPr id="5" name="Subtitle 4"/>
          <p:cNvSpPr>
            <a:spLocks noGrp="1"/>
          </p:cNvSpPr>
          <p:nvPr>
            <p:ph type="subTitle" idx="1"/>
          </p:nvPr>
        </p:nvSpPr>
        <p:spPr>
          <a:xfrm>
            <a:off x="971600" y="2204864"/>
            <a:ext cx="6858000" cy="461665"/>
          </a:xfrm>
        </p:spPr>
        <p:txBody>
          <a:bodyPr/>
          <a:lstStyle/>
          <a:p>
            <a:r>
              <a:rPr lang="en-US" dirty="0" smtClean="0">
                <a:solidFill>
                  <a:srgbClr val="CC6600"/>
                </a:solidFill>
              </a:rPr>
              <a:t>Memory, eye witnesses, line-ups and interviewing</a:t>
            </a:r>
            <a:endParaRPr lang="en-US" dirty="0">
              <a:solidFill>
                <a:srgbClr val="CC6600"/>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764704"/>
            <a:ext cx="8229600" cy="5832648"/>
          </a:xfrm>
        </p:spPr>
        <p:txBody>
          <a:bodyPr>
            <a:normAutofit/>
          </a:bodyPr>
          <a:lstStyle/>
          <a:p>
            <a:pPr marL="0" indent="0">
              <a:buNone/>
            </a:pPr>
            <a:r>
              <a:rPr lang="en-US" sz="3200" dirty="0">
                <a:solidFill>
                  <a:schemeClr val="accent2">
                    <a:lumMod val="50000"/>
                  </a:schemeClr>
                </a:solidFill>
              </a:rPr>
              <a:t>Sour                           Sugar                         Toffee</a:t>
            </a:r>
            <a:br>
              <a:rPr lang="en-US" sz="3200" dirty="0">
                <a:solidFill>
                  <a:schemeClr val="accent2">
                    <a:lumMod val="50000"/>
                  </a:schemeClr>
                </a:solidFill>
              </a:rPr>
            </a:br>
            <a:endParaRPr lang="en-US" sz="3200" dirty="0" smtClean="0">
              <a:solidFill>
                <a:schemeClr val="accent2">
                  <a:lumMod val="50000"/>
                </a:schemeClr>
              </a:solidFill>
            </a:endParaRPr>
          </a:p>
          <a:p>
            <a:pPr marL="0" indent="0">
              <a:buNone/>
            </a:pPr>
            <a:r>
              <a:rPr lang="en-US" sz="3200" dirty="0">
                <a:solidFill>
                  <a:schemeClr val="accent2">
                    <a:lumMod val="50000"/>
                  </a:schemeClr>
                </a:solidFill>
              </a:rPr>
              <a:t>Nice                           Pop                            </a:t>
            </a:r>
            <a:r>
              <a:rPr lang="en-US" sz="3200" dirty="0" smtClean="0">
                <a:solidFill>
                  <a:schemeClr val="accent2">
                    <a:lumMod val="50000"/>
                  </a:schemeClr>
                </a:solidFill>
              </a:rPr>
              <a:t> Taste</a:t>
            </a:r>
            <a:r>
              <a:rPr lang="en-US" sz="3200" dirty="0">
                <a:solidFill>
                  <a:schemeClr val="accent2">
                    <a:lumMod val="50000"/>
                  </a:schemeClr>
                </a:solidFill>
              </a:rPr>
              <a:t/>
            </a:r>
            <a:br>
              <a:rPr lang="en-US" sz="3200" dirty="0">
                <a:solidFill>
                  <a:schemeClr val="accent2">
                    <a:lumMod val="50000"/>
                  </a:schemeClr>
                </a:solidFill>
              </a:rPr>
            </a:br>
            <a:endParaRPr lang="en-US" sz="3200" dirty="0" smtClean="0">
              <a:solidFill>
                <a:schemeClr val="accent2">
                  <a:lumMod val="50000"/>
                </a:schemeClr>
              </a:solidFill>
            </a:endParaRPr>
          </a:p>
          <a:p>
            <a:pPr marL="0" indent="0">
              <a:buNone/>
            </a:pPr>
            <a:r>
              <a:rPr lang="en-GB" sz="3200" dirty="0">
                <a:solidFill>
                  <a:schemeClr val="accent2">
                    <a:lumMod val="50000"/>
                  </a:schemeClr>
                </a:solidFill>
              </a:rPr>
              <a:t>Candy                       Bitter                          Cake </a:t>
            </a:r>
            <a:endParaRPr lang="en-GB" sz="3200" dirty="0" smtClean="0">
              <a:solidFill>
                <a:schemeClr val="accent2">
                  <a:lumMod val="50000"/>
                </a:schemeClr>
              </a:solidFill>
            </a:endParaRPr>
          </a:p>
          <a:p>
            <a:pPr marL="0" indent="0">
              <a:buNone/>
            </a:pPr>
            <a:endParaRPr lang="en-GB" sz="3200" dirty="0">
              <a:solidFill>
                <a:schemeClr val="accent2">
                  <a:lumMod val="50000"/>
                </a:schemeClr>
              </a:solidFill>
            </a:endParaRPr>
          </a:p>
          <a:p>
            <a:pPr marL="0" indent="0">
              <a:buNone/>
            </a:pPr>
            <a:r>
              <a:rPr lang="en-US" sz="3200" dirty="0">
                <a:solidFill>
                  <a:schemeClr val="accent2">
                    <a:lumMod val="50000"/>
                  </a:schemeClr>
                </a:solidFill>
              </a:rPr>
              <a:t>Honey                      Chocolate                 </a:t>
            </a:r>
            <a:r>
              <a:rPr lang="en-US" sz="3200" dirty="0" smtClean="0">
                <a:solidFill>
                  <a:schemeClr val="accent2">
                    <a:lumMod val="50000"/>
                  </a:schemeClr>
                </a:solidFill>
              </a:rPr>
              <a:t>  Tooth</a:t>
            </a:r>
          </a:p>
          <a:p>
            <a:pPr marL="0" indent="0">
              <a:buNone/>
            </a:pPr>
            <a:endParaRPr lang="en-US" sz="3200" dirty="0">
              <a:solidFill>
                <a:schemeClr val="accent2">
                  <a:lumMod val="50000"/>
                </a:schemeClr>
              </a:solidFill>
            </a:endParaRPr>
          </a:p>
          <a:p>
            <a:pPr marL="0" indent="0">
              <a:buNone/>
            </a:pPr>
            <a:r>
              <a:rPr lang="en-US" sz="3200" dirty="0">
                <a:solidFill>
                  <a:schemeClr val="accent2">
                    <a:lumMod val="50000"/>
                  </a:schemeClr>
                </a:solidFill>
              </a:rPr>
              <a:t>Pie                             Good                         </a:t>
            </a:r>
            <a:r>
              <a:rPr lang="en-US" sz="3200" dirty="0" smtClean="0">
                <a:solidFill>
                  <a:schemeClr val="accent2">
                    <a:lumMod val="50000"/>
                  </a:schemeClr>
                </a:solidFill>
              </a:rPr>
              <a:t> Tart</a:t>
            </a:r>
            <a:r>
              <a:rPr lang="en-US" sz="3200" dirty="0">
                <a:solidFill>
                  <a:schemeClr val="accent2">
                    <a:lumMod val="50000"/>
                  </a:schemeClr>
                </a:solidFill>
              </a:rPr>
              <a:t/>
            </a:r>
            <a:br>
              <a:rPr lang="en-US" sz="3200" dirty="0">
                <a:solidFill>
                  <a:schemeClr val="accent2">
                    <a:lumMod val="50000"/>
                  </a:schemeClr>
                </a:solidFill>
              </a:rPr>
            </a:br>
            <a:endParaRPr lang="en-GB" sz="3200" dirty="0">
              <a:solidFill>
                <a:schemeClr val="accent2">
                  <a:lumMod val="50000"/>
                </a:schemeClr>
              </a:solidFill>
            </a:endParaRPr>
          </a:p>
        </p:txBody>
      </p:sp>
    </p:spTree>
    <p:extLst>
      <p:ext uri="{BB962C8B-B14F-4D97-AF65-F5344CB8AC3E}">
        <p14:creationId xmlns:p14="http://schemas.microsoft.com/office/powerpoint/2010/main" val="231472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30026"/>
          </a:xfrm>
        </p:spPr>
        <p:txBody>
          <a:bodyPr>
            <a:normAutofit fontScale="90000"/>
          </a:bodyPr>
          <a:lstStyle/>
          <a:p>
            <a:endParaRPr lang="en-GB" dirty="0"/>
          </a:p>
        </p:txBody>
      </p:sp>
      <p:sp>
        <p:nvSpPr>
          <p:cNvPr id="3" name="Content Placeholder 2"/>
          <p:cNvSpPr>
            <a:spLocks noGrp="1"/>
          </p:cNvSpPr>
          <p:nvPr>
            <p:ph idx="1"/>
          </p:nvPr>
        </p:nvSpPr>
        <p:spPr>
          <a:xfrm>
            <a:off x="457200" y="836712"/>
            <a:ext cx="8229600" cy="5760640"/>
          </a:xfrm>
        </p:spPr>
        <p:txBody>
          <a:bodyPr>
            <a:normAutofit/>
          </a:bodyPr>
          <a:lstStyle/>
          <a:p>
            <a:r>
              <a:rPr lang="en-US" sz="3200" dirty="0">
                <a:solidFill>
                  <a:schemeClr val="accent1">
                    <a:lumMod val="50000"/>
                  </a:schemeClr>
                </a:solidFill>
              </a:rPr>
              <a:t>Mad                      Fight                         Fury</a:t>
            </a:r>
            <a:br>
              <a:rPr lang="en-US" sz="3200" dirty="0">
                <a:solidFill>
                  <a:schemeClr val="accent1">
                    <a:lumMod val="50000"/>
                  </a:schemeClr>
                </a:solidFill>
              </a:rPr>
            </a:br>
            <a:r>
              <a:rPr lang="en-US" sz="3200" dirty="0">
                <a:solidFill>
                  <a:schemeClr val="accent1">
                    <a:lumMod val="50000"/>
                  </a:schemeClr>
                </a:solidFill>
              </a:rPr>
              <a:t/>
            </a:r>
            <a:br>
              <a:rPr lang="en-US" sz="3200" dirty="0">
                <a:solidFill>
                  <a:schemeClr val="accent1">
                    <a:lumMod val="50000"/>
                  </a:schemeClr>
                </a:solidFill>
              </a:rPr>
            </a:br>
            <a:r>
              <a:rPr lang="en-US" sz="3200" dirty="0">
                <a:solidFill>
                  <a:schemeClr val="accent1">
                    <a:lumMod val="50000"/>
                  </a:schemeClr>
                </a:solidFill>
              </a:rPr>
              <a:t>Wrath                   Rage                         Calm</a:t>
            </a:r>
            <a:br>
              <a:rPr lang="en-US" sz="3200" dirty="0">
                <a:solidFill>
                  <a:schemeClr val="accent1">
                    <a:lumMod val="50000"/>
                  </a:schemeClr>
                </a:solidFill>
              </a:rPr>
            </a:br>
            <a:r>
              <a:rPr lang="en-US" sz="3200" dirty="0">
                <a:solidFill>
                  <a:schemeClr val="accent1">
                    <a:lumMod val="50000"/>
                  </a:schemeClr>
                </a:solidFill>
              </a:rPr>
              <a:t/>
            </a:r>
            <a:br>
              <a:rPr lang="en-US" sz="3200" dirty="0">
                <a:solidFill>
                  <a:schemeClr val="accent1">
                    <a:lumMod val="50000"/>
                  </a:schemeClr>
                </a:solidFill>
              </a:rPr>
            </a:br>
            <a:r>
              <a:rPr lang="en-US" sz="3200" dirty="0">
                <a:solidFill>
                  <a:schemeClr val="accent1">
                    <a:lumMod val="50000"/>
                  </a:schemeClr>
                </a:solidFill>
              </a:rPr>
              <a:t>Fear                      </a:t>
            </a:r>
            <a:r>
              <a:rPr lang="en-US" sz="3200" dirty="0" smtClean="0">
                <a:solidFill>
                  <a:schemeClr val="accent1">
                    <a:lumMod val="50000"/>
                  </a:schemeClr>
                </a:solidFill>
              </a:rPr>
              <a:t>Hatred                      Emotion</a:t>
            </a:r>
            <a:r>
              <a:rPr lang="en-US" sz="3200" dirty="0">
                <a:solidFill>
                  <a:schemeClr val="accent1">
                    <a:lumMod val="50000"/>
                  </a:schemeClr>
                </a:solidFill>
              </a:rPr>
              <a:t/>
            </a:r>
            <a:br>
              <a:rPr lang="en-US" sz="3200" dirty="0">
                <a:solidFill>
                  <a:schemeClr val="accent1">
                    <a:lumMod val="50000"/>
                  </a:schemeClr>
                </a:solidFill>
              </a:rPr>
            </a:br>
            <a:r>
              <a:rPr lang="en-US" sz="3200" dirty="0">
                <a:solidFill>
                  <a:schemeClr val="accent1">
                    <a:lumMod val="50000"/>
                  </a:schemeClr>
                </a:solidFill>
              </a:rPr>
              <a:t/>
            </a:r>
            <a:br>
              <a:rPr lang="en-US" sz="3200" dirty="0">
                <a:solidFill>
                  <a:schemeClr val="accent1">
                    <a:lumMod val="50000"/>
                  </a:schemeClr>
                </a:solidFill>
              </a:rPr>
            </a:br>
            <a:r>
              <a:rPr lang="en-US" sz="3200" dirty="0">
                <a:solidFill>
                  <a:schemeClr val="accent1">
                    <a:lumMod val="50000"/>
                  </a:schemeClr>
                </a:solidFill>
              </a:rPr>
              <a:t>Happy                  Temper                     Enrage</a:t>
            </a:r>
            <a:br>
              <a:rPr lang="en-US" sz="3200" dirty="0">
                <a:solidFill>
                  <a:schemeClr val="accent1">
                    <a:lumMod val="50000"/>
                  </a:schemeClr>
                </a:solidFill>
              </a:rPr>
            </a:br>
            <a:r>
              <a:rPr lang="en-US" sz="3200" dirty="0">
                <a:solidFill>
                  <a:schemeClr val="accent1">
                    <a:lumMod val="50000"/>
                  </a:schemeClr>
                </a:solidFill>
              </a:rPr>
              <a:t/>
            </a:r>
            <a:br>
              <a:rPr lang="en-US" sz="3200" dirty="0">
                <a:solidFill>
                  <a:schemeClr val="accent1">
                    <a:lumMod val="50000"/>
                  </a:schemeClr>
                </a:solidFill>
              </a:rPr>
            </a:br>
            <a:r>
              <a:rPr lang="en-US" sz="3200" dirty="0">
                <a:solidFill>
                  <a:schemeClr val="accent1">
                    <a:lumMod val="50000"/>
                  </a:schemeClr>
                </a:solidFill>
              </a:rPr>
              <a:t>Hate                      Mean                       </a:t>
            </a:r>
            <a:r>
              <a:rPr lang="en-US" sz="3200" dirty="0" smtClean="0">
                <a:solidFill>
                  <a:schemeClr val="accent1">
                    <a:lumMod val="50000"/>
                  </a:schemeClr>
                </a:solidFill>
              </a:rPr>
              <a:t>Annoy</a:t>
            </a:r>
            <a:r>
              <a:rPr lang="en-US" sz="3200" dirty="0">
                <a:solidFill>
                  <a:schemeClr val="accent1">
                    <a:lumMod val="50000"/>
                  </a:schemeClr>
                </a:solidFill>
              </a:rPr>
              <a:t/>
            </a:r>
            <a:br>
              <a:rPr lang="en-US" sz="3200" dirty="0">
                <a:solidFill>
                  <a:schemeClr val="accent1">
                    <a:lumMod val="50000"/>
                  </a:schemeClr>
                </a:solidFill>
              </a:rPr>
            </a:br>
            <a:endParaRPr lang="en-GB" sz="3200" dirty="0">
              <a:solidFill>
                <a:schemeClr val="accent1">
                  <a:lumMod val="50000"/>
                </a:schemeClr>
              </a:solidFill>
            </a:endParaRPr>
          </a:p>
        </p:txBody>
      </p:sp>
    </p:spTree>
    <p:extLst>
      <p:ext uri="{BB962C8B-B14F-4D97-AF65-F5344CB8AC3E}">
        <p14:creationId xmlns:p14="http://schemas.microsoft.com/office/powerpoint/2010/main" val="25491916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interesting facts:</a:t>
            </a:r>
            <a:endParaRPr lang="en-GB" dirty="0"/>
          </a:p>
        </p:txBody>
      </p:sp>
      <p:sp>
        <p:nvSpPr>
          <p:cNvPr id="3" name="Content Placeholder 2"/>
          <p:cNvSpPr>
            <a:spLocks noGrp="1"/>
          </p:cNvSpPr>
          <p:nvPr>
            <p:ph idx="1"/>
          </p:nvPr>
        </p:nvSpPr>
        <p:spPr>
          <a:xfrm>
            <a:off x="381000" y="1412875"/>
            <a:ext cx="8382000" cy="3744317"/>
          </a:xfrm>
          <a:solidFill>
            <a:schemeClr val="accent1">
              <a:lumMod val="40000"/>
              <a:lumOff val="60000"/>
            </a:schemeClr>
          </a:solidFill>
          <a:ln w="28575">
            <a:solidFill>
              <a:schemeClr val="accent1">
                <a:lumMod val="75000"/>
              </a:schemeClr>
            </a:solidFill>
          </a:ln>
        </p:spPr>
        <p:txBody>
          <a:bodyPr>
            <a:normAutofit/>
          </a:bodyPr>
          <a:lstStyle/>
          <a:p>
            <a:r>
              <a:rPr lang="en-GB" dirty="0">
                <a:solidFill>
                  <a:schemeClr val="accent2">
                    <a:lumMod val="50000"/>
                  </a:schemeClr>
                </a:solidFill>
              </a:rPr>
              <a:t>Two thirds of wrongful conviction comes from EWT in the US.</a:t>
            </a:r>
            <a:br>
              <a:rPr lang="en-GB" dirty="0">
                <a:solidFill>
                  <a:schemeClr val="accent2">
                    <a:lumMod val="50000"/>
                  </a:schemeClr>
                </a:solidFill>
              </a:rPr>
            </a:br>
            <a:r>
              <a:rPr lang="en-GB" dirty="0">
                <a:solidFill>
                  <a:schemeClr val="accent2">
                    <a:lumMod val="50000"/>
                  </a:schemeClr>
                </a:solidFill>
              </a:rPr>
              <a:t>EWT can be both accurate and inaccurate: good for gender and eye shape, appalling for beards and moustaches</a:t>
            </a:r>
            <a:r>
              <a:rPr lang="en-GB" dirty="0" smtClean="0">
                <a:solidFill>
                  <a:schemeClr val="accent2">
                    <a:lumMod val="50000"/>
                  </a:schemeClr>
                </a:solidFill>
              </a:rPr>
              <a:t>!</a:t>
            </a:r>
          </a:p>
          <a:p>
            <a:r>
              <a:rPr lang="en-GB" dirty="0" smtClean="0">
                <a:solidFill>
                  <a:schemeClr val="accent2">
                    <a:lumMod val="50000"/>
                  </a:schemeClr>
                </a:solidFill>
              </a:rPr>
              <a:t>Post incident events greatly effect EWT.</a:t>
            </a:r>
          </a:p>
          <a:p>
            <a:r>
              <a:rPr lang="en-GB" dirty="0" smtClean="0">
                <a:solidFill>
                  <a:schemeClr val="accent2">
                    <a:lumMod val="50000"/>
                  </a:schemeClr>
                </a:solidFill>
              </a:rPr>
              <a:t>EWT confidence is not related to accuracy!</a:t>
            </a:r>
          </a:p>
          <a:p>
            <a:r>
              <a:rPr lang="en-GB" dirty="0" smtClean="0">
                <a:solidFill>
                  <a:schemeClr val="accent2">
                    <a:lumMod val="50000"/>
                  </a:schemeClr>
                </a:solidFill>
              </a:rPr>
              <a:t>Line ups and identification processes need careful planning if they are to be of use...</a:t>
            </a:r>
          </a:p>
          <a:p>
            <a:r>
              <a:rPr lang="en-GB" i="1" dirty="0" smtClean="0">
                <a:solidFill>
                  <a:srgbClr val="C00000"/>
                </a:solidFill>
              </a:rPr>
              <a:t>BUT- Police have a great deal of faith in EWT…</a:t>
            </a:r>
            <a:r>
              <a:rPr lang="en-GB" i="1" dirty="0">
                <a:solidFill>
                  <a:srgbClr val="C00000"/>
                </a:solidFill>
              </a:rPr>
              <a:t/>
            </a:r>
            <a:br>
              <a:rPr lang="en-GB" i="1" dirty="0">
                <a:solidFill>
                  <a:srgbClr val="C00000"/>
                </a:solidFill>
              </a:rPr>
            </a:br>
            <a:endParaRPr lang="en-GB" i="1" dirty="0">
              <a:solidFill>
                <a:srgbClr val="C00000"/>
              </a:solidFill>
            </a:endParaRPr>
          </a:p>
        </p:txBody>
      </p:sp>
    </p:spTree>
    <p:extLst>
      <p:ext uri="{BB962C8B-B14F-4D97-AF65-F5344CB8AC3E}">
        <p14:creationId xmlns:p14="http://schemas.microsoft.com/office/powerpoint/2010/main" val="264469154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recent findings…</a:t>
            </a:r>
            <a:endParaRPr lang="en-GB" dirty="0"/>
          </a:p>
        </p:txBody>
      </p:sp>
      <p:sp>
        <p:nvSpPr>
          <p:cNvPr id="3" name="Content Placeholder 2"/>
          <p:cNvSpPr>
            <a:spLocks noGrp="1"/>
          </p:cNvSpPr>
          <p:nvPr>
            <p:ph idx="1"/>
          </p:nvPr>
        </p:nvSpPr>
        <p:spPr>
          <a:xfrm>
            <a:off x="457200" y="1600201"/>
            <a:ext cx="8229600" cy="4133056"/>
          </a:xfrm>
          <a:solidFill>
            <a:schemeClr val="accent2">
              <a:lumMod val="40000"/>
              <a:lumOff val="60000"/>
            </a:schemeClr>
          </a:solidFill>
          <a:ln>
            <a:solidFill>
              <a:schemeClr val="tx1">
                <a:lumMod val="85000"/>
                <a:lumOff val="15000"/>
              </a:schemeClr>
            </a:solidFill>
          </a:ln>
        </p:spPr>
        <p:txBody>
          <a:bodyPr/>
          <a:lstStyle/>
          <a:p>
            <a:r>
              <a:rPr lang="en-GB" dirty="0" smtClean="0">
                <a:solidFill>
                  <a:schemeClr val="accent2">
                    <a:lumMod val="50000"/>
                  </a:schemeClr>
                </a:solidFill>
              </a:rPr>
              <a:t>According to Wise and Safer (2010), in a study comparing undergraduates, law students and judges, the latter two groups were no more knowledgeable of the factors influencing EWT accuracy than the undergraduate group.</a:t>
            </a:r>
          </a:p>
          <a:p>
            <a:r>
              <a:rPr lang="en-GB" dirty="0" smtClean="0">
                <a:solidFill>
                  <a:schemeClr val="accent2">
                    <a:lumMod val="50000"/>
                  </a:schemeClr>
                </a:solidFill>
              </a:rPr>
              <a:t>Additionally, Wise, Safer &amp; </a:t>
            </a:r>
            <a:r>
              <a:rPr lang="en-GB" dirty="0" err="1" smtClean="0">
                <a:solidFill>
                  <a:schemeClr val="accent2">
                    <a:lumMod val="50000"/>
                  </a:schemeClr>
                </a:solidFill>
              </a:rPr>
              <a:t>Maro</a:t>
            </a:r>
            <a:r>
              <a:rPr lang="en-GB" dirty="0" smtClean="0">
                <a:solidFill>
                  <a:schemeClr val="accent2">
                    <a:lumMod val="50000"/>
                  </a:schemeClr>
                </a:solidFill>
              </a:rPr>
              <a:t> (2011) found a similar low level of knowledge amongst law enforcement officers.</a:t>
            </a:r>
          </a:p>
          <a:p>
            <a:r>
              <a:rPr lang="en-GB" dirty="0" smtClean="0">
                <a:solidFill>
                  <a:schemeClr val="accent2">
                    <a:lumMod val="50000"/>
                  </a:schemeClr>
                </a:solidFill>
              </a:rPr>
              <a:t>Moreover, lawyers are very much aware that visual knowledge is the most persuasive element of EWT and often determines the outcome of a case regardless of how logical or `tight` the case may be (Brewer et al., 2012).</a:t>
            </a:r>
            <a:endParaRPr lang="en-GB" dirty="0">
              <a:solidFill>
                <a:schemeClr val="accent2">
                  <a:lumMod val="50000"/>
                </a:schemeClr>
              </a:solidFill>
            </a:endParaRPr>
          </a:p>
        </p:txBody>
      </p:sp>
    </p:spTree>
    <p:extLst>
      <p:ext uri="{BB962C8B-B14F-4D97-AF65-F5344CB8AC3E}">
        <p14:creationId xmlns:p14="http://schemas.microsoft.com/office/powerpoint/2010/main" val="40224857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81000" y="230188"/>
            <a:ext cx="8382000" cy="1329595"/>
          </a:xfrm>
        </p:spPr>
        <p:txBody>
          <a:bodyPr/>
          <a:lstStyle/>
          <a:p>
            <a:r>
              <a:rPr lang="en-GB" dirty="0" smtClean="0"/>
              <a:t>The role of memory in questioning and the courtroom </a:t>
            </a:r>
            <a:endParaRPr lang="en-US" dirty="0"/>
          </a:p>
        </p:txBody>
      </p:sp>
      <p:sp>
        <p:nvSpPr>
          <p:cNvPr id="6" name="Text Placeholder 5"/>
          <p:cNvSpPr>
            <a:spLocks noGrp="1"/>
          </p:cNvSpPr>
          <p:nvPr>
            <p:ph type="body" sz="quarter" idx="10"/>
          </p:nvPr>
        </p:nvSpPr>
        <p:spPr>
          <a:xfrm>
            <a:off x="381000" y="2133600"/>
            <a:ext cx="8382000" cy="2068259"/>
          </a:xfrm>
          <a:solidFill>
            <a:schemeClr val="accent1">
              <a:lumMod val="40000"/>
              <a:lumOff val="60000"/>
            </a:schemeClr>
          </a:solidFill>
          <a:ln>
            <a:solidFill>
              <a:schemeClr val="accent1">
                <a:lumMod val="50000"/>
              </a:schemeClr>
            </a:solidFill>
          </a:ln>
        </p:spPr>
        <p:txBody>
          <a:bodyPr/>
          <a:lstStyle/>
          <a:p>
            <a:r>
              <a:rPr lang="en-GB" dirty="0" smtClean="0">
                <a:solidFill>
                  <a:srgbClr val="C00000"/>
                </a:solidFill>
              </a:rPr>
              <a:t>The case of wrongful conviction</a:t>
            </a:r>
          </a:p>
          <a:p>
            <a:r>
              <a:rPr lang="en-US" dirty="0" smtClean="0">
                <a:hlinkClick r:id="rId2"/>
              </a:rPr>
              <a:t>Part one</a:t>
            </a:r>
            <a:endParaRPr lang="en-US" dirty="0" smtClean="0"/>
          </a:p>
          <a:p>
            <a:r>
              <a:rPr lang="en-US" dirty="0" smtClean="0">
                <a:hlinkClick r:id="rId3"/>
              </a:rPr>
              <a:t>Part two</a:t>
            </a:r>
            <a:endParaRPr lang="en-US" dirty="0" smtClean="0"/>
          </a:p>
          <a:p>
            <a:endParaRPr lang="en-US" dirty="0"/>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67200" y="2985680"/>
            <a:ext cx="4474203" cy="33389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02574335"/>
      </p:ext>
    </p:extLst>
  </p:cSld>
  <p:clrMapOvr>
    <a:masterClrMapping/>
  </p:clrMapOvr>
  <p:transition>
    <p:fad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Memory and EWT:</a:t>
            </a:r>
            <a:endParaRPr lang="en-US" dirty="0"/>
          </a:p>
        </p:txBody>
      </p:sp>
      <p:sp>
        <p:nvSpPr>
          <p:cNvPr id="3" name="Text Placeholder 2"/>
          <p:cNvSpPr>
            <a:spLocks noGrp="1"/>
          </p:cNvSpPr>
          <p:nvPr>
            <p:ph type="body" sz="quarter" idx="10"/>
          </p:nvPr>
        </p:nvSpPr>
        <p:spPr>
          <a:xfrm>
            <a:off x="395536" y="1772816"/>
            <a:ext cx="8382000" cy="3817648"/>
          </a:xfrm>
          <a:solidFill>
            <a:schemeClr val="accent1">
              <a:lumMod val="40000"/>
              <a:lumOff val="60000"/>
            </a:schemeClr>
          </a:solidFill>
          <a:ln>
            <a:solidFill>
              <a:schemeClr val="accent1">
                <a:lumMod val="50000"/>
              </a:schemeClr>
            </a:solidFill>
          </a:ln>
        </p:spPr>
        <p:txBody>
          <a:bodyPr>
            <a:normAutofit lnSpcReduction="10000"/>
          </a:bodyPr>
          <a:lstStyle/>
          <a:p>
            <a:r>
              <a:rPr lang="en-US" dirty="0">
                <a:solidFill>
                  <a:schemeClr val="accent1">
                    <a:lumMod val="50000"/>
                  </a:schemeClr>
                </a:solidFill>
              </a:rPr>
              <a:t>Juries tend to pay extra attention to eyewitness testimony and </a:t>
            </a:r>
            <a:r>
              <a:rPr lang="en-US" dirty="0" smtClean="0">
                <a:solidFill>
                  <a:schemeClr val="accent1">
                    <a:lumMod val="50000"/>
                  </a:schemeClr>
                </a:solidFill>
              </a:rPr>
              <a:t>generally see </a:t>
            </a:r>
            <a:r>
              <a:rPr lang="en-US" dirty="0">
                <a:solidFill>
                  <a:schemeClr val="accent1">
                    <a:lumMod val="50000"/>
                  </a:schemeClr>
                </a:solidFill>
              </a:rPr>
              <a:t>it as very trustworthy and convincing. </a:t>
            </a:r>
            <a:endParaRPr lang="en-US" dirty="0" smtClean="0">
              <a:solidFill>
                <a:schemeClr val="accent1">
                  <a:lumMod val="50000"/>
                </a:schemeClr>
              </a:solidFill>
            </a:endParaRPr>
          </a:p>
          <a:p>
            <a:r>
              <a:rPr lang="en-US" dirty="0" smtClean="0">
                <a:solidFill>
                  <a:schemeClr val="accent1">
                    <a:lumMod val="50000"/>
                  </a:schemeClr>
                </a:solidFill>
              </a:rPr>
              <a:t>However</a:t>
            </a:r>
            <a:r>
              <a:rPr lang="en-US" dirty="0">
                <a:solidFill>
                  <a:schemeClr val="accent1">
                    <a:lumMod val="50000"/>
                  </a:schemeClr>
                </a:solidFill>
              </a:rPr>
              <a:t>, </a:t>
            </a:r>
            <a:r>
              <a:rPr lang="en-US" dirty="0" smtClean="0">
                <a:solidFill>
                  <a:schemeClr val="accent1">
                    <a:lumMod val="50000"/>
                  </a:schemeClr>
                </a:solidFill>
              </a:rPr>
              <a:t>research from cognitive </a:t>
            </a:r>
            <a:r>
              <a:rPr lang="en-US" dirty="0">
                <a:solidFill>
                  <a:schemeClr val="accent1">
                    <a:lumMod val="50000"/>
                  </a:schemeClr>
                </a:solidFill>
              </a:rPr>
              <a:t>psychology tells us </a:t>
            </a:r>
            <a:r>
              <a:rPr lang="en-US" dirty="0" smtClean="0">
                <a:solidFill>
                  <a:schemeClr val="accent1">
                    <a:lumMod val="50000"/>
                  </a:schemeClr>
                </a:solidFill>
              </a:rPr>
              <a:t>that generally </a:t>
            </a:r>
            <a:r>
              <a:rPr lang="en-US" dirty="0">
                <a:solidFill>
                  <a:schemeClr val="accent1">
                    <a:lumMod val="50000"/>
                  </a:schemeClr>
                </a:solidFill>
              </a:rPr>
              <a:t>people's memories </a:t>
            </a:r>
            <a:r>
              <a:rPr lang="en-US" dirty="0" smtClean="0">
                <a:solidFill>
                  <a:schemeClr val="accent1">
                    <a:lumMod val="50000"/>
                  </a:schemeClr>
                </a:solidFill>
              </a:rPr>
              <a:t>are </a:t>
            </a:r>
            <a:r>
              <a:rPr lang="en-US" dirty="0">
                <a:solidFill>
                  <a:schemeClr val="accent1">
                    <a:lumMod val="50000"/>
                  </a:schemeClr>
                </a:solidFill>
              </a:rPr>
              <a:t>fallible</a:t>
            </a:r>
            <a:r>
              <a:rPr lang="en-US" dirty="0" smtClean="0">
                <a:solidFill>
                  <a:schemeClr val="accent1">
                    <a:lumMod val="50000"/>
                  </a:schemeClr>
                </a:solidFill>
              </a:rPr>
              <a:t>. </a:t>
            </a:r>
          </a:p>
          <a:p>
            <a:r>
              <a:rPr lang="en-US" dirty="0" smtClean="0">
                <a:solidFill>
                  <a:schemeClr val="accent1">
                    <a:lumMod val="50000"/>
                  </a:schemeClr>
                </a:solidFill>
              </a:rPr>
              <a:t>Research can be broadly split into two categories:</a:t>
            </a:r>
          </a:p>
          <a:p>
            <a:r>
              <a:rPr lang="en-US" dirty="0">
                <a:solidFill>
                  <a:srgbClr val="C00000"/>
                </a:solidFill>
              </a:rPr>
              <a:t>Reconstructive Errors &amp; Leading Questions</a:t>
            </a:r>
          </a:p>
          <a:p>
            <a:r>
              <a:rPr lang="en-US" dirty="0" smtClean="0">
                <a:solidFill>
                  <a:schemeClr val="accent4">
                    <a:lumMod val="50000"/>
                  </a:schemeClr>
                </a:solidFill>
              </a:rPr>
              <a:t>Weapon </a:t>
            </a:r>
            <a:r>
              <a:rPr lang="en-US" dirty="0">
                <a:solidFill>
                  <a:schemeClr val="accent4">
                    <a:lumMod val="50000"/>
                  </a:schemeClr>
                </a:solidFill>
              </a:rPr>
              <a:t>Focus and Violence </a:t>
            </a:r>
            <a:r>
              <a:rPr lang="en-US" dirty="0" smtClean="0">
                <a:solidFill>
                  <a:schemeClr val="accent4">
                    <a:lumMod val="50000"/>
                  </a:schemeClr>
                </a:solidFill>
              </a:rPr>
              <a:t>Distraction</a:t>
            </a:r>
          </a:p>
          <a:p>
            <a:endParaRPr lang="en-US" dirty="0">
              <a:solidFill>
                <a:schemeClr val="accent4">
                  <a:lumMod val="50000"/>
                </a:schemeClr>
              </a:solidFill>
            </a:endParaRPr>
          </a:p>
          <a:p>
            <a:r>
              <a:rPr lang="en-US" dirty="0" smtClean="0">
                <a:solidFill>
                  <a:schemeClr val="accent6">
                    <a:lumMod val="50000"/>
                  </a:schemeClr>
                </a:solidFill>
              </a:rPr>
              <a:t>Other researchers make a distinction between `Estimator Variables` and `System Variables`: perception and memory, and information gatherers respectively.</a:t>
            </a:r>
            <a:endParaRPr lang="en-US" dirty="0">
              <a:solidFill>
                <a:schemeClr val="accent6">
                  <a:lumMod val="50000"/>
                </a:schemeClr>
              </a:solidFill>
            </a:endParaRPr>
          </a:p>
        </p:txBody>
      </p:sp>
    </p:spTree>
    <p:extLst>
      <p:ext uri="{BB962C8B-B14F-4D97-AF65-F5344CB8AC3E}">
        <p14:creationId xmlns:p14="http://schemas.microsoft.com/office/powerpoint/2010/main" val="2996975191"/>
      </p:ext>
    </p:extLst>
  </p:cSld>
  <p:clrMapOvr>
    <a:masterClrMapping/>
  </p:clrMapOvr>
  <p:transition>
    <p:fad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Estimator and System Variables (Wells, 1993)</a:t>
            </a:r>
            <a:endParaRPr lang="en-GB" sz="3200" dirty="0"/>
          </a:p>
        </p:txBody>
      </p:sp>
      <p:sp>
        <p:nvSpPr>
          <p:cNvPr id="4" name="Content Placeholder 3"/>
          <p:cNvSpPr>
            <a:spLocks noGrp="1"/>
          </p:cNvSpPr>
          <p:nvPr>
            <p:ph sz="half" idx="1"/>
          </p:nvPr>
        </p:nvSpPr>
        <p:spPr>
          <a:xfrm>
            <a:off x="457200" y="1600201"/>
            <a:ext cx="4038600" cy="2908920"/>
          </a:xfrm>
          <a:solidFill>
            <a:schemeClr val="accent2">
              <a:lumMod val="40000"/>
              <a:lumOff val="60000"/>
            </a:schemeClr>
          </a:solidFill>
          <a:ln>
            <a:solidFill>
              <a:schemeClr val="tx1">
                <a:lumMod val="85000"/>
                <a:lumOff val="15000"/>
              </a:schemeClr>
            </a:solidFill>
          </a:ln>
        </p:spPr>
        <p:txBody>
          <a:bodyPr>
            <a:normAutofit/>
          </a:bodyPr>
          <a:lstStyle/>
          <a:p>
            <a:r>
              <a:rPr lang="en-GB" sz="2400" dirty="0" smtClean="0">
                <a:solidFill>
                  <a:schemeClr val="accent2">
                    <a:lumMod val="50000"/>
                  </a:schemeClr>
                </a:solidFill>
              </a:rPr>
              <a:t>Estimator variables are those beyond the control of the CJS, and usually occur before investigations take place. These include stress, anxiety, exposure, memory, perception and others.</a:t>
            </a:r>
            <a:endParaRPr lang="en-GB" sz="2400" dirty="0">
              <a:solidFill>
                <a:schemeClr val="accent2">
                  <a:lumMod val="50000"/>
                </a:schemeClr>
              </a:solidFill>
            </a:endParaRPr>
          </a:p>
        </p:txBody>
      </p:sp>
      <p:sp>
        <p:nvSpPr>
          <p:cNvPr id="5" name="Content Placeholder 4"/>
          <p:cNvSpPr>
            <a:spLocks noGrp="1"/>
          </p:cNvSpPr>
          <p:nvPr>
            <p:ph sz="half" idx="2"/>
          </p:nvPr>
        </p:nvSpPr>
        <p:spPr>
          <a:xfrm>
            <a:off x="4648200" y="1600200"/>
            <a:ext cx="4038600" cy="2908919"/>
          </a:xfrm>
          <a:solidFill>
            <a:schemeClr val="accent2">
              <a:lumMod val="40000"/>
              <a:lumOff val="60000"/>
            </a:schemeClr>
          </a:solidFill>
          <a:ln>
            <a:solidFill>
              <a:schemeClr val="tx1">
                <a:lumMod val="85000"/>
                <a:lumOff val="15000"/>
              </a:schemeClr>
            </a:solidFill>
          </a:ln>
        </p:spPr>
        <p:txBody>
          <a:bodyPr>
            <a:normAutofit/>
          </a:bodyPr>
          <a:lstStyle/>
          <a:p>
            <a:r>
              <a:rPr lang="en-GB" sz="2400" dirty="0" smtClean="0">
                <a:solidFill>
                  <a:schemeClr val="accent2">
                    <a:lumMod val="50000"/>
                  </a:schemeClr>
                </a:solidFill>
              </a:rPr>
              <a:t>System variables are usually under the control of the CJS and are essentially preventable. They include interviewing, offender identification amongst others.</a:t>
            </a:r>
            <a:endParaRPr lang="en-GB" sz="2400" dirty="0">
              <a:solidFill>
                <a:schemeClr val="accent2">
                  <a:lumMod val="50000"/>
                </a:schemeClr>
              </a:solidFill>
            </a:endParaRPr>
          </a:p>
        </p:txBody>
      </p:sp>
    </p:spTree>
    <p:extLst>
      <p:ext uri="{BB962C8B-B14F-4D97-AF65-F5344CB8AC3E}">
        <p14:creationId xmlns:p14="http://schemas.microsoft.com/office/powerpoint/2010/main" val="138524638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An example of Estimator Variables: </a:t>
            </a:r>
            <a:br>
              <a:rPr lang="en-GB" sz="3200" dirty="0" smtClean="0"/>
            </a:br>
            <a:r>
              <a:rPr lang="en-GB" sz="3200" dirty="0" smtClean="0"/>
              <a:t>Situational factors. </a:t>
            </a:r>
            <a:endParaRPr lang="en-GB" sz="3200" dirty="0"/>
          </a:p>
        </p:txBody>
      </p:sp>
      <p:sp>
        <p:nvSpPr>
          <p:cNvPr id="5" name="Content Placeholder 4"/>
          <p:cNvSpPr>
            <a:spLocks noGrp="1"/>
          </p:cNvSpPr>
          <p:nvPr>
            <p:ph idx="1"/>
          </p:nvPr>
        </p:nvSpPr>
        <p:spPr/>
        <p:txBody>
          <a:bodyPr>
            <a:normAutofit fontScale="92500" lnSpcReduction="10000"/>
          </a:bodyPr>
          <a:lstStyle/>
          <a:p>
            <a:r>
              <a:rPr lang="en-GB" dirty="0" smtClean="0">
                <a:solidFill>
                  <a:schemeClr val="tx2">
                    <a:lumMod val="50000"/>
                  </a:schemeClr>
                </a:solidFill>
              </a:rPr>
              <a:t>The research is limited in terms of real-life scenarios, but relies heavily on psychological research relating to perception and memory.</a:t>
            </a:r>
          </a:p>
          <a:p>
            <a:r>
              <a:rPr lang="en-GB" dirty="0" smtClean="0">
                <a:solidFill>
                  <a:schemeClr val="tx2">
                    <a:lumMod val="50000"/>
                  </a:schemeClr>
                </a:solidFill>
              </a:rPr>
              <a:t>One example is time factors:</a:t>
            </a:r>
          </a:p>
          <a:p>
            <a:r>
              <a:rPr lang="en-GB" dirty="0" smtClean="0">
                <a:solidFill>
                  <a:schemeClr val="tx2">
                    <a:lumMod val="50000"/>
                  </a:schemeClr>
                </a:solidFill>
              </a:rPr>
              <a:t>1. Exposure duration- longer exposure = accurate recall (Palmer et al., 2013).</a:t>
            </a:r>
          </a:p>
          <a:p>
            <a:r>
              <a:rPr lang="en-GB" dirty="0" smtClean="0">
                <a:solidFill>
                  <a:schemeClr val="tx2">
                    <a:lumMod val="50000"/>
                  </a:schemeClr>
                </a:solidFill>
              </a:rPr>
              <a:t>2. </a:t>
            </a:r>
            <a:r>
              <a:rPr lang="en-GB" dirty="0">
                <a:solidFill>
                  <a:schemeClr val="tx2">
                    <a:lumMod val="50000"/>
                  </a:schemeClr>
                </a:solidFill>
              </a:rPr>
              <a:t>F</a:t>
            </a:r>
            <a:r>
              <a:rPr lang="en-GB" dirty="0" smtClean="0">
                <a:solidFill>
                  <a:schemeClr val="tx2">
                    <a:lumMod val="50000"/>
                  </a:schemeClr>
                </a:solidFill>
              </a:rPr>
              <a:t>requency of exposure- limited research because it is common-</a:t>
            </a:r>
            <a:r>
              <a:rPr lang="en-GB" dirty="0" err="1" smtClean="0">
                <a:solidFill>
                  <a:schemeClr val="tx2">
                    <a:lumMod val="50000"/>
                  </a:schemeClr>
                </a:solidFill>
              </a:rPr>
              <a:t>sensical</a:t>
            </a:r>
            <a:r>
              <a:rPr lang="en-GB" dirty="0" smtClean="0">
                <a:solidFill>
                  <a:schemeClr val="tx2">
                    <a:lumMod val="50000"/>
                  </a:schemeClr>
                </a:solidFill>
              </a:rPr>
              <a:t> (Loftus 1979).</a:t>
            </a:r>
          </a:p>
          <a:p>
            <a:r>
              <a:rPr lang="en-GB" dirty="0" smtClean="0">
                <a:solidFill>
                  <a:schemeClr val="tx2">
                    <a:lumMod val="50000"/>
                  </a:schemeClr>
                </a:solidFill>
              </a:rPr>
              <a:t>3. Pace of events- fast moving information is harder to process, but virtually no research for EWT.</a:t>
            </a:r>
          </a:p>
          <a:p>
            <a:r>
              <a:rPr lang="en-GB" dirty="0" smtClean="0">
                <a:solidFill>
                  <a:schemeClr val="tx2">
                    <a:lumMod val="50000"/>
                  </a:schemeClr>
                </a:solidFill>
              </a:rPr>
              <a:t> 4. Retention interval- the longer the time the less accuracy (</a:t>
            </a:r>
            <a:r>
              <a:rPr lang="en-GB" dirty="0" err="1" smtClean="0">
                <a:solidFill>
                  <a:schemeClr val="tx2">
                    <a:lumMod val="50000"/>
                  </a:schemeClr>
                </a:solidFill>
              </a:rPr>
              <a:t>Deffenbacher</a:t>
            </a:r>
            <a:r>
              <a:rPr lang="en-GB" dirty="0" smtClean="0">
                <a:solidFill>
                  <a:schemeClr val="tx2">
                    <a:lumMod val="50000"/>
                  </a:schemeClr>
                </a:solidFill>
              </a:rPr>
              <a:t> et al., 2010).</a:t>
            </a:r>
          </a:p>
          <a:p>
            <a:r>
              <a:rPr lang="en-GB" dirty="0" smtClean="0">
                <a:solidFill>
                  <a:schemeClr val="tx2">
                    <a:lumMod val="50000"/>
                  </a:schemeClr>
                </a:solidFill>
              </a:rPr>
              <a:t> WHY?</a:t>
            </a:r>
            <a:endParaRPr lang="en-GB" dirty="0">
              <a:solidFill>
                <a:schemeClr val="tx2">
                  <a:lumMod val="50000"/>
                </a:schemeClr>
              </a:solidFill>
            </a:endParaRPr>
          </a:p>
        </p:txBody>
      </p:sp>
    </p:spTree>
    <p:extLst>
      <p:ext uri="{BB962C8B-B14F-4D97-AF65-F5344CB8AC3E}">
        <p14:creationId xmlns:p14="http://schemas.microsoft.com/office/powerpoint/2010/main" val="6552003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a:xfrm>
            <a:off x="381000" y="692697"/>
            <a:ext cx="8382000" cy="5616624"/>
          </a:xfrm>
          <a:solidFill>
            <a:schemeClr val="accent1">
              <a:lumMod val="40000"/>
              <a:lumOff val="60000"/>
            </a:schemeClr>
          </a:solidFill>
          <a:ln>
            <a:solidFill>
              <a:schemeClr val="accent1">
                <a:lumMod val="50000"/>
              </a:schemeClr>
            </a:solidFill>
          </a:ln>
        </p:spPr>
        <p:txBody>
          <a:bodyPr/>
          <a:lstStyle/>
          <a:p>
            <a:endParaRPr lang="en-US" sz="2400" dirty="0" smtClean="0"/>
          </a:p>
          <a:p>
            <a:r>
              <a:rPr lang="en-US" sz="2400" dirty="0" smtClean="0">
                <a:solidFill>
                  <a:schemeClr val="accent2">
                    <a:lumMod val="50000"/>
                  </a:schemeClr>
                </a:solidFill>
              </a:rPr>
              <a:t>The </a:t>
            </a:r>
            <a:r>
              <a:rPr lang="en-US" sz="2400" dirty="0">
                <a:solidFill>
                  <a:schemeClr val="accent2">
                    <a:lumMod val="50000"/>
                  </a:schemeClr>
                </a:solidFill>
              </a:rPr>
              <a:t>Devlin Report (1976) investigated the accuracy and importance of EWT </a:t>
            </a:r>
            <a:r>
              <a:rPr lang="en-US" sz="2400" dirty="0" smtClean="0">
                <a:solidFill>
                  <a:schemeClr val="accent2">
                    <a:lumMod val="50000"/>
                  </a:schemeClr>
                </a:solidFill>
              </a:rPr>
              <a:t>following </a:t>
            </a:r>
            <a:r>
              <a:rPr lang="en-US" sz="2400" dirty="0">
                <a:solidFill>
                  <a:schemeClr val="accent2">
                    <a:lumMod val="50000"/>
                  </a:schemeClr>
                </a:solidFill>
              </a:rPr>
              <a:t>serious miscarriages of justice.  </a:t>
            </a:r>
            <a:endParaRPr lang="en-US" sz="2400" dirty="0" smtClean="0">
              <a:solidFill>
                <a:schemeClr val="accent2">
                  <a:lumMod val="50000"/>
                </a:schemeClr>
              </a:solidFill>
            </a:endParaRPr>
          </a:p>
          <a:p>
            <a:r>
              <a:rPr lang="en-US" sz="2400" dirty="0" smtClean="0">
                <a:solidFill>
                  <a:schemeClr val="accent2">
                    <a:lumMod val="50000"/>
                  </a:schemeClr>
                </a:solidFill>
              </a:rPr>
              <a:t>The </a:t>
            </a:r>
            <a:r>
              <a:rPr lang="en-US" sz="2400" dirty="0">
                <a:solidFill>
                  <a:schemeClr val="accent2">
                    <a:lumMod val="50000"/>
                  </a:schemeClr>
                </a:solidFill>
              </a:rPr>
              <a:t>report examined over 2000 identity parades in England and Wales in 1973 and followed them through to their outcomes in court. </a:t>
            </a:r>
            <a:r>
              <a:rPr lang="en-US" sz="2400" dirty="0" smtClean="0">
                <a:solidFill>
                  <a:schemeClr val="accent2">
                    <a:lumMod val="50000"/>
                  </a:schemeClr>
                </a:solidFill>
              </a:rPr>
              <a:t>45</a:t>
            </a:r>
            <a:r>
              <a:rPr lang="en-US" sz="2400" dirty="0">
                <a:solidFill>
                  <a:schemeClr val="accent2">
                    <a:lumMod val="50000"/>
                  </a:schemeClr>
                </a:solidFill>
              </a:rPr>
              <a:t>% (900) resulted in a suspect being identified and out of </a:t>
            </a:r>
            <a:r>
              <a:rPr lang="en-US" sz="2400" dirty="0" smtClean="0">
                <a:solidFill>
                  <a:schemeClr val="accent2">
                    <a:lumMod val="50000"/>
                  </a:schemeClr>
                </a:solidFill>
              </a:rPr>
              <a:t>these </a:t>
            </a:r>
            <a:r>
              <a:rPr lang="en-US" sz="2400" dirty="0">
                <a:solidFill>
                  <a:schemeClr val="accent2">
                    <a:lumMod val="50000"/>
                  </a:schemeClr>
                </a:solidFill>
              </a:rPr>
              <a:t>82% were </a:t>
            </a:r>
            <a:r>
              <a:rPr lang="en-US" sz="2400" dirty="0" smtClean="0">
                <a:solidFill>
                  <a:schemeClr val="accent2">
                    <a:lumMod val="50000"/>
                  </a:schemeClr>
                </a:solidFill>
              </a:rPr>
              <a:t>convicted.  </a:t>
            </a:r>
          </a:p>
          <a:p>
            <a:pPr marL="0" indent="0">
              <a:buNone/>
            </a:pPr>
            <a:endParaRPr lang="en-US" sz="2400" dirty="0" smtClean="0">
              <a:solidFill>
                <a:schemeClr val="accent2">
                  <a:lumMod val="50000"/>
                </a:schemeClr>
              </a:solidFill>
            </a:endParaRPr>
          </a:p>
          <a:p>
            <a:r>
              <a:rPr lang="en-US" sz="2400" dirty="0" smtClean="0">
                <a:solidFill>
                  <a:schemeClr val="accent2">
                    <a:lumMod val="50000"/>
                  </a:schemeClr>
                </a:solidFill>
              </a:rPr>
              <a:t>In </a:t>
            </a:r>
            <a:r>
              <a:rPr lang="en-US" sz="2400" dirty="0">
                <a:solidFill>
                  <a:schemeClr val="accent2">
                    <a:lumMod val="50000"/>
                  </a:schemeClr>
                </a:solidFill>
              </a:rPr>
              <a:t>over 300 cases the EWT was the ONLY evidence provided and 74% of these were convicted!</a:t>
            </a:r>
          </a:p>
          <a:p>
            <a:pPr marL="0" indent="0">
              <a:buNone/>
            </a:pPr>
            <a:endParaRPr lang="en-US" sz="2400" dirty="0" smtClean="0"/>
          </a:p>
          <a:p>
            <a:pPr marL="0" indent="0">
              <a:buNone/>
            </a:pPr>
            <a:endParaRPr lang="en-US" dirty="0"/>
          </a:p>
          <a:p>
            <a:pPr marL="0" indent="0">
              <a:buNone/>
            </a:pPr>
            <a:endParaRPr lang="en-US" sz="2400" dirty="0"/>
          </a:p>
          <a:p>
            <a:r>
              <a:rPr lang="en-US" sz="2400" i="1" dirty="0" smtClean="0">
                <a:solidFill>
                  <a:srgbClr val="C00000"/>
                </a:solidFill>
              </a:rPr>
              <a:t>Although </a:t>
            </a:r>
            <a:r>
              <a:rPr lang="en-US" sz="2400" i="1" dirty="0">
                <a:solidFill>
                  <a:srgbClr val="C00000"/>
                </a:solidFill>
              </a:rPr>
              <a:t>juries love </a:t>
            </a:r>
            <a:r>
              <a:rPr lang="en-US" sz="2400" i="1" dirty="0" smtClean="0">
                <a:solidFill>
                  <a:srgbClr val="C00000"/>
                </a:solidFill>
              </a:rPr>
              <a:t>EWT, it may </a:t>
            </a:r>
            <a:r>
              <a:rPr lang="en-US" sz="2400" i="1" dirty="0">
                <a:solidFill>
                  <a:srgbClr val="C00000"/>
                </a:solidFill>
              </a:rPr>
              <a:t>not be as accurate as </a:t>
            </a:r>
            <a:r>
              <a:rPr lang="en-US" i="1" dirty="0" smtClean="0">
                <a:solidFill>
                  <a:srgbClr val="C00000"/>
                </a:solidFill>
              </a:rPr>
              <a:t>we</a:t>
            </a:r>
            <a:r>
              <a:rPr lang="en-US" sz="2400" i="1" dirty="0" smtClean="0">
                <a:solidFill>
                  <a:srgbClr val="C00000"/>
                </a:solidFill>
              </a:rPr>
              <a:t> </a:t>
            </a:r>
            <a:r>
              <a:rPr lang="en-US" sz="2400" i="1" dirty="0">
                <a:solidFill>
                  <a:srgbClr val="C00000"/>
                </a:solidFill>
              </a:rPr>
              <a:t>like to think.  </a:t>
            </a:r>
            <a:endParaRPr lang="en-US" sz="2400" i="1" dirty="0" smtClean="0">
              <a:solidFill>
                <a:srgbClr val="C00000"/>
              </a:solidFill>
            </a:endParaRPr>
          </a:p>
          <a:p>
            <a:pPr marL="0" indent="0">
              <a:buNone/>
            </a:pPr>
            <a:endParaRPr lang="en-US" sz="2400" dirty="0"/>
          </a:p>
          <a:p>
            <a:endParaRPr lang="en-US" dirty="0"/>
          </a:p>
        </p:txBody>
      </p:sp>
    </p:spTree>
    <p:extLst>
      <p:ext uri="{BB962C8B-B14F-4D97-AF65-F5344CB8AC3E}">
        <p14:creationId xmlns:p14="http://schemas.microsoft.com/office/powerpoint/2010/main" val="1506169223"/>
      </p:ext>
    </p:extLst>
  </p:cSld>
  <p:clrMapOvr>
    <a:masterClrMapping/>
  </p:clrMapOvr>
  <p:transition>
    <p:fad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a:xfrm>
            <a:off x="395536" y="1124744"/>
            <a:ext cx="8382000" cy="2736304"/>
          </a:xfrm>
          <a:solidFill>
            <a:schemeClr val="accent2">
              <a:lumMod val="40000"/>
              <a:lumOff val="60000"/>
            </a:schemeClr>
          </a:solidFill>
          <a:ln>
            <a:solidFill>
              <a:schemeClr val="accent1">
                <a:lumMod val="50000"/>
              </a:schemeClr>
            </a:solidFill>
          </a:ln>
        </p:spPr>
        <p:txBody>
          <a:bodyPr>
            <a:normAutofit/>
          </a:bodyPr>
          <a:lstStyle/>
          <a:p>
            <a:r>
              <a:rPr lang="en-US" dirty="0" smtClean="0">
                <a:solidFill>
                  <a:schemeClr val="accent2">
                    <a:lumMod val="50000"/>
                  </a:schemeClr>
                </a:solidFill>
              </a:rPr>
              <a:t>We know that we do </a:t>
            </a:r>
            <a:r>
              <a:rPr lang="en-US" dirty="0">
                <a:solidFill>
                  <a:schemeClr val="accent2">
                    <a:lumMod val="50000"/>
                  </a:schemeClr>
                </a:solidFill>
              </a:rPr>
              <a:t>not </a:t>
            </a:r>
            <a:r>
              <a:rPr lang="en-US" dirty="0" smtClean="0">
                <a:solidFill>
                  <a:schemeClr val="accent2">
                    <a:lumMod val="50000"/>
                  </a:schemeClr>
                </a:solidFill>
              </a:rPr>
              <a:t>store information </a:t>
            </a:r>
            <a:r>
              <a:rPr lang="en-US" dirty="0">
                <a:solidFill>
                  <a:schemeClr val="accent2">
                    <a:lumMod val="50000"/>
                  </a:schemeClr>
                </a:solidFill>
              </a:rPr>
              <a:t>exactly as it is </a:t>
            </a:r>
            <a:r>
              <a:rPr lang="en-US" dirty="0" smtClean="0">
                <a:solidFill>
                  <a:schemeClr val="accent2">
                    <a:lumMod val="50000"/>
                  </a:schemeClr>
                </a:solidFill>
              </a:rPr>
              <a:t>presented. </a:t>
            </a:r>
            <a:r>
              <a:rPr lang="en-US" dirty="0">
                <a:solidFill>
                  <a:schemeClr val="accent2">
                    <a:lumMod val="50000"/>
                  </a:schemeClr>
                </a:solidFill>
              </a:rPr>
              <a:t>Rather, </a:t>
            </a:r>
            <a:r>
              <a:rPr lang="en-US" dirty="0" smtClean="0">
                <a:solidFill>
                  <a:schemeClr val="accent2">
                    <a:lumMod val="50000"/>
                  </a:schemeClr>
                </a:solidFill>
              </a:rPr>
              <a:t>we extract </a:t>
            </a:r>
            <a:r>
              <a:rPr lang="en-US" dirty="0">
                <a:solidFill>
                  <a:schemeClr val="accent2">
                    <a:lumMod val="50000"/>
                  </a:schemeClr>
                </a:solidFill>
              </a:rPr>
              <a:t>the gist, or underlying meaning</a:t>
            </a:r>
            <a:r>
              <a:rPr lang="en-US" dirty="0" smtClean="0">
                <a:solidFill>
                  <a:schemeClr val="accent2">
                    <a:lumMod val="50000"/>
                  </a:schemeClr>
                </a:solidFill>
              </a:rPr>
              <a:t>.</a:t>
            </a:r>
          </a:p>
          <a:p>
            <a:pPr marL="0" indent="0">
              <a:buNone/>
            </a:pPr>
            <a:endParaRPr lang="en-US" dirty="0">
              <a:solidFill>
                <a:schemeClr val="accent2">
                  <a:lumMod val="50000"/>
                </a:schemeClr>
              </a:solidFill>
            </a:endParaRPr>
          </a:p>
          <a:p>
            <a:r>
              <a:rPr lang="en-US" dirty="0">
                <a:solidFill>
                  <a:schemeClr val="accent2">
                    <a:lumMod val="50000"/>
                  </a:schemeClr>
                </a:solidFill>
              </a:rPr>
              <a:t>W</a:t>
            </a:r>
            <a:r>
              <a:rPr lang="en-US" dirty="0" smtClean="0">
                <a:solidFill>
                  <a:schemeClr val="accent2">
                    <a:lumMod val="50000"/>
                  </a:schemeClr>
                </a:solidFill>
              </a:rPr>
              <a:t>e </a:t>
            </a:r>
            <a:r>
              <a:rPr lang="en-US" dirty="0">
                <a:solidFill>
                  <a:schemeClr val="accent2">
                    <a:lumMod val="50000"/>
                  </a:schemeClr>
                </a:solidFill>
              </a:rPr>
              <a:t>store information in the way that makes the most </a:t>
            </a:r>
            <a:r>
              <a:rPr lang="en-US" dirty="0" smtClean="0">
                <a:solidFill>
                  <a:schemeClr val="accent2">
                    <a:lumMod val="50000"/>
                  </a:schemeClr>
                </a:solidFill>
              </a:rPr>
              <a:t>sense. </a:t>
            </a:r>
            <a:r>
              <a:rPr lang="en-US" dirty="0">
                <a:solidFill>
                  <a:schemeClr val="accent2">
                    <a:lumMod val="50000"/>
                  </a:schemeClr>
                </a:solidFill>
              </a:rPr>
              <a:t>We make sense </a:t>
            </a:r>
            <a:r>
              <a:rPr lang="en-US" dirty="0" smtClean="0">
                <a:solidFill>
                  <a:schemeClr val="accent2">
                    <a:lumMod val="50000"/>
                  </a:schemeClr>
                </a:solidFill>
              </a:rPr>
              <a:t>of information </a:t>
            </a:r>
            <a:r>
              <a:rPr lang="en-US" dirty="0">
                <a:solidFill>
                  <a:schemeClr val="accent2">
                    <a:lumMod val="50000"/>
                  </a:schemeClr>
                </a:solidFill>
              </a:rPr>
              <a:t>by trying to fit it into </a:t>
            </a:r>
            <a:r>
              <a:rPr lang="en-US" dirty="0" smtClean="0">
                <a:solidFill>
                  <a:schemeClr val="accent2">
                    <a:lumMod val="50000"/>
                  </a:schemeClr>
                </a:solidFill>
              </a:rPr>
              <a:t>our schemas</a:t>
            </a:r>
            <a:r>
              <a:rPr lang="en-US" dirty="0">
                <a:solidFill>
                  <a:schemeClr val="accent2">
                    <a:lumMod val="50000"/>
                  </a:schemeClr>
                </a:solidFill>
              </a:rPr>
              <a:t>, </a:t>
            </a:r>
            <a:r>
              <a:rPr lang="en-US" dirty="0" smtClean="0">
                <a:solidFill>
                  <a:schemeClr val="accent2">
                    <a:lumMod val="50000"/>
                  </a:schemeClr>
                </a:solidFill>
              </a:rPr>
              <a:t>which </a:t>
            </a:r>
            <a:r>
              <a:rPr lang="en-US" dirty="0">
                <a:solidFill>
                  <a:schemeClr val="accent2">
                    <a:lumMod val="50000"/>
                  </a:schemeClr>
                </a:solidFill>
              </a:rPr>
              <a:t>allow us </a:t>
            </a:r>
            <a:r>
              <a:rPr lang="en-US" dirty="0" smtClean="0">
                <a:solidFill>
                  <a:schemeClr val="accent2">
                    <a:lumMod val="50000"/>
                  </a:schemeClr>
                </a:solidFill>
              </a:rPr>
              <a:t>to make </a:t>
            </a:r>
            <a:r>
              <a:rPr lang="en-US" dirty="0">
                <a:solidFill>
                  <a:schemeClr val="accent2">
                    <a:lumMod val="50000"/>
                  </a:schemeClr>
                </a:solidFill>
              </a:rPr>
              <a:t>sense of what we </a:t>
            </a:r>
            <a:r>
              <a:rPr lang="en-US" dirty="0" smtClean="0">
                <a:solidFill>
                  <a:schemeClr val="accent2">
                    <a:lumMod val="50000"/>
                  </a:schemeClr>
                </a:solidFill>
              </a:rPr>
              <a:t>encounter </a:t>
            </a:r>
            <a:r>
              <a:rPr lang="en-US" dirty="0">
                <a:solidFill>
                  <a:schemeClr val="accent2">
                    <a:lumMod val="50000"/>
                  </a:schemeClr>
                </a:solidFill>
              </a:rPr>
              <a:t>in order </a:t>
            </a:r>
            <a:r>
              <a:rPr lang="en-US" dirty="0" smtClean="0">
                <a:solidFill>
                  <a:schemeClr val="accent2">
                    <a:lumMod val="50000"/>
                  </a:schemeClr>
                </a:solidFill>
              </a:rPr>
              <a:t>to </a:t>
            </a:r>
            <a:r>
              <a:rPr lang="en-US" dirty="0">
                <a:solidFill>
                  <a:schemeClr val="accent2">
                    <a:lumMod val="50000"/>
                  </a:schemeClr>
                </a:solidFill>
              </a:rPr>
              <a:t>predict </a:t>
            </a:r>
            <a:r>
              <a:rPr lang="en-US" dirty="0" smtClean="0">
                <a:solidFill>
                  <a:schemeClr val="accent2">
                    <a:lumMod val="50000"/>
                  </a:schemeClr>
                </a:solidFill>
              </a:rPr>
              <a:t>events and our subsequent response.</a:t>
            </a:r>
            <a:endParaRPr lang="en-US" dirty="0">
              <a:solidFill>
                <a:schemeClr val="accent2">
                  <a:lumMod val="50000"/>
                </a:schemeClr>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16017" y="4076696"/>
            <a:ext cx="4243536" cy="2669079"/>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6" name="TextBox 5"/>
          <p:cNvSpPr txBox="1"/>
          <p:nvPr/>
        </p:nvSpPr>
        <p:spPr>
          <a:xfrm>
            <a:off x="395536" y="4149080"/>
            <a:ext cx="3744416" cy="1938992"/>
          </a:xfrm>
          <a:prstGeom prst="rect">
            <a:avLst/>
          </a:prstGeom>
          <a:noFill/>
        </p:spPr>
        <p:txBody>
          <a:bodyPr wrap="square" rtlCol="0">
            <a:spAutoFit/>
          </a:bodyPr>
          <a:lstStyle/>
          <a:p>
            <a:r>
              <a:rPr lang="en-GB" sz="2400" dirty="0"/>
              <a:t>Memory can be distorted at each of the three stages: acquisition, retention and </a:t>
            </a:r>
            <a:r>
              <a:rPr lang="en-GB" sz="2400" dirty="0" smtClean="0"/>
              <a:t>retrieval</a:t>
            </a:r>
            <a:r>
              <a:rPr lang="en-GB" sz="2400" dirty="0"/>
              <a:t> </a:t>
            </a:r>
            <a:r>
              <a:rPr lang="en-GB" sz="2400" dirty="0" smtClean="0"/>
              <a:t>(Loftus, 2005).</a:t>
            </a:r>
            <a:endParaRPr lang="en-GB" sz="2400" dirty="0"/>
          </a:p>
          <a:p>
            <a:endParaRPr lang="en-GB" sz="2400" dirty="0"/>
          </a:p>
        </p:txBody>
      </p:sp>
    </p:spTree>
    <p:extLst>
      <p:ext uri="{BB962C8B-B14F-4D97-AF65-F5344CB8AC3E}">
        <p14:creationId xmlns:p14="http://schemas.microsoft.com/office/powerpoint/2010/main" val="3133034296"/>
      </p:ext>
    </p:extLst>
  </p:cSld>
  <p:clrMapOvr>
    <a:masterClrMapping/>
  </p:clrMapOvr>
  <p:transition>
    <p:fade/>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a:xfrm>
            <a:off x="381000" y="1196752"/>
            <a:ext cx="8382000" cy="4536503"/>
          </a:xfrm>
          <a:solidFill>
            <a:schemeClr val="accent2">
              <a:lumMod val="40000"/>
              <a:lumOff val="60000"/>
            </a:schemeClr>
          </a:solidFill>
          <a:ln>
            <a:solidFill>
              <a:schemeClr val="accent1">
                <a:lumMod val="50000"/>
              </a:schemeClr>
            </a:solidFill>
          </a:ln>
        </p:spPr>
        <p:txBody>
          <a:bodyPr>
            <a:normAutofit/>
          </a:bodyPr>
          <a:lstStyle/>
          <a:p>
            <a:endParaRPr lang="en-US" dirty="0" smtClean="0">
              <a:solidFill>
                <a:schemeClr val="accent2">
                  <a:lumMod val="50000"/>
                </a:schemeClr>
              </a:solidFill>
            </a:endParaRPr>
          </a:p>
          <a:p>
            <a:r>
              <a:rPr lang="en-US" dirty="0" smtClean="0">
                <a:solidFill>
                  <a:schemeClr val="accent2">
                    <a:lumMod val="50000"/>
                  </a:schemeClr>
                </a:solidFill>
              </a:rPr>
              <a:t>Schema </a:t>
            </a:r>
            <a:r>
              <a:rPr lang="en-US" dirty="0">
                <a:solidFill>
                  <a:schemeClr val="accent2">
                    <a:lumMod val="50000"/>
                  </a:schemeClr>
                </a:solidFill>
              </a:rPr>
              <a:t>driven processing has an important consequences for the way we store information. </a:t>
            </a:r>
            <a:endParaRPr lang="en-US" dirty="0" smtClean="0">
              <a:solidFill>
                <a:schemeClr val="accent2">
                  <a:lumMod val="50000"/>
                </a:schemeClr>
              </a:solidFill>
            </a:endParaRPr>
          </a:p>
          <a:p>
            <a:r>
              <a:rPr lang="en-US" dirty="0" smtClean="0">
                <a:solidFill>
                  <a:schemeClr val="accent2">
                    <a:lumMod val="50000"/>
                  </a:schemeClr>
                </a:solidFill>
              </a:rPr>
              <a:t>By forcing new </a:t>
            </a:r>
            <a:r>
              <a:rPr lang="en-US" dirty="0">
                <a:solidFill>
                  <a:schemeClr val="accent2">
                    <a:lumMod val="50000"/>
                  </a:schemeClr>
                </a:solidFill>
              </a:rPr>
              <a:t>situations to </a:t>
            </a:r>
            <a:r>
              <a:rPr lang="en-US" dirty="0" smtClean="0">
                <a:solidFill>
                  <a:schemeClr val="accent2">
                    <a:lumMod val="50000"/>
                  </a:schemeClr>
                </a:solidFill>
              </a:rPr>
              <a:t>fit </a:t>
            </a:r>
            <a:r>
              <a:rPr lang="en-US" dirty="0">
                <a:solidFill>
                  <a:schemeClr val="accent2">
                    <a:lumMod val="50000"/>
                  </a:schemeClr>
                </a:solidFill>
              </a:rPr>
              <a:t>our schemas, we may distort </a:t>
            </a:r>
            <a:r>
              <a:rPr lang="en-US" dirty="0" smtClean="0">
                <a:solidFill>
                  <a:schemeClr val="accent2">
                    <a:lumMod val="50000"/>
                  </a:schemeClr>
                </a:solidFill>
              </a:rPr>
              <a:t>them. </a:t>
            </a:r>
          </a:p>
          <a:p>
            <a:r>
              <a:rPr lang="en-US" dirty="0" smtClean="0">
                <a:solidFill>
                  <a:schemeClr val="accent2">
                    <a:lumMod val="50000"/>
                  </a:schemeClr>
                </a:solidFill>
              </a:rPr>
              <a:t>The </a:t>
            </a:r>
            <a:r>
              <a:rPr lang="en-US" dirty="0">
                <a:solidFill>
                  <a:schemeClr val="accent2">
                    <a:lumMod val="50000"/>
                  </a:schemeClr>
                </a:solidFill>
              </a:rPr>
              <a:t>information encoded in memory </a:t>
            </a:r>
            <a:r>
              <a:rPr lang="en-US" dirty="0" smtClean="0">
                <a:solidFill>
                  <a:schemeClr val="accent2">
                    <a:lumMod val="50000"/>
                  </a:schemeClr>
                </a:solidFill>
              </a:rPr>
              <a:t>will not </a:t>
            </a:r>
            <a:r>
              <a:rPr lang="en-US" dirty="0">
                <a:solidFill>
                  <a:schemeClr val="accent2">
                    <a:lumMod val="50000"/>
                  </a:schemeClr>
                </a:solidFill>
              </a:rPr>
              <a:t>correspond exactly to what we actually encounter. </a:t>
            </a:r>
            <a:endParaRPr lang="en-US" dirty="0" smtClean="0">
              <a:solidFill>
                <a:schemeClr val="accent2">
                  <a:lumMod val="50000"/>
                </a:schemeClr>
              </a:solidFill>
            </a:endParaRPr>
          </a:p>
          <a:p>
            <a:r>
              <a:rPr lang="en-US" dirty="0" smtClean="0">
                <a:solidFill>
                  <a:schemeClr val="accent2">
                    <a:lumMod val="50000"/>
                  </a:schemeClr>
                </a:solidFill>
              </a:rPr>
              <a:t>When </a:t>
            </a:r>
            <a:r>
              <a:rPr lang="en-US" dirty="0">
                <a:solidFill>
                  <a:schemeClr val="accent2">
                    <a:lumMod val="50000"/>
                  </a:schemeClr>
                </a:solidFill>
              </a:rPr>
              <a:t>we later recall the information, these distortions </a:t>
            </a:r>
            <a:r>
              <a:rPr lang="en-US" dirty="0" smtClean="0">
                <a:solidFill>
                  <a:schemeClr val="accent2">
                    <a:lumMod val="50000"/>
                  </a:schemeClr>
                </a:solidFill>
              </a:rPr>
              <a:t>will have </a:t>
            </a:r>
            <a:r>
              <a:rPr lang="en-US" dirty="0">
                <a:solidFill>
                  <a:schemeClr val="accent2">
                    <a:lumMod val="50000"/>
                  </a:schemeClr>
                </a:solidFill>
              </a:rPr>
              <a:t>been incorporated into our recall that hence may not be entirely accurate</a:t>
            </a:r>
            <a:r>
              <a:rPr lang="en-US" dirty="0" smtClean="0">
                <a:solidFill>
                  <a:schemeClr val="accent2">
                    <a:lumMod val="50000"/>
                  </a:schemeClr>
                </a:solidFill>
              </a:rPr>
              <a:t>.</a:t>
            </a:r>
          </a:p>
          <a:p>
            <a:pPr marL="0" indent="0">
              <a:buNone/>
            </a:pPr>
            <a:endParaRPr lang="en-US" dirty="0" smtClean="0">
              <a:solidFill>
                <a:schemeClr val="accent2">
                  <a:lumMod val="50000"/>
                </a:schemeClr>
              </a:solidFill>
            </a:endParaRPr>
          </a:p>
          <a:p>
            <a:r>
              <a:rPr lang="en-GB" i="1" dirty="0" smtClean="0">
                <a:solidFill>
                  <a:srgbClr val="C00000"/>
                </a:solidFill>
              </a:rPr>
              <a:t>E.G. Bartlett (1930`s) Reconstructive memory experiments</a:t>
            </a:r>
            <a:endParaRPr lang="en-US" i="1" dirty="0">
              <a:solidFill>
                <a:srgbClr val="C00000"/>
              </a:solidFill>
            </a:endParaRPr>
          </a:p>
        </p:txBody>
      </p:sp>
    </p:spTree>
    <p:extLst>
      <p:ext uri="{BB962C8B-B14F-4D97-AF65-F5344CB8AC3E}">
        <p14:creationId xmlns:p14="http://schemas.microsoft.com/office/powerpoint/2010/main" val="2104093371"/>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30188"/>
            <a:ext cx="8382000" cy="553998"/>
          </a:xfrm>
        </p:spPr>
        <p:txBody>
          <a:bodyPr>
            <a:normAutofit fontScale="90000"/>
          </a:bodyPr>
          <a:lstStyle/>
          <a:p>
            <a:endParaRPr lang="en-US" sz="4000" dirty="0"/>
          </a:p>
        </p:txBody>
      </p:sp>
      <p:sp>
        <p:nvSpPr>
          <p:cNvPr id="3" name="Text Placeholder 2"/>
          <p:cNvSpPr>
            <a:spLocks noGrp="1"/>
          </p:cNvSpPr>
          <p:nvPr>
            <p:ph type="body" sz="quarter" idx="10"/>
          </p:nvPr>
        </p:nvSpPr>
        <p:spPr>
          <a:xfrm>
            <a:off x="381000" y="764704"/>
            <a:ext cx="8382000" cy="5636096"/>
          </a:xfrm>
          <a:solidFill>
            <a:schemeClr val="accent1">
              <a:lumMod val="40000"/>
              <a:lumOff val="60000"/>
            </a:schemeClr>
          </a:solidFill>
          <a:ln>
            <a:solidFill>
              <a:schemeClr val="accent1">
                <a:lumMod val="50000"/>
              </a:schemeClr>
            </a:solidFill>
          </a:ln>
        </p:spPr>
        <p:txBody>
          <a:bodyPr/>
          <a:lstStyle/>
          <a:p>
            <a:r>
              <a:rPr lang="en-US" sz="2400" dirty="0" smtClean="0">
                <a:solidFill>
                  <a:schemeClr val="accent2">
                    <a:lumMod val="50000"/>
                  </a:schemeClr>
                </a:solidFill>
              </a:rPr>
              <a:t>Participants </a:t>
            </a:r>
            <a:r>
              <a:rPr lang="en-US" sz="2400" dirty="0">
                <a:solidFill>
                  <a:schemeClr val="accent2">
                    <a:lumMod val="50000"/>
                  </a:schemeClr>
                </a:solidFill>
              </a:rPr>
              <a:t>were shown unfamiliar line drawings like the </a:t>
            </a:r>
            <a:r>
              <a:rPr lang="en-US" sz="2400" dirty="0" smtClean="0">
                <a:solidFill>
                  <a:schemeClr val="accent2">
                    <a:lumMod val="50000"/>
                  </a:schemeClr>
                </a:solidFill>
              </a:rPr>
              <a:t>one here </a:t>
            </a:r>
            <a:r>
              <a:rPr lang="en-US" sz="2400" dirty="0">
                <a:solidFill>
                  <a:schemeClr val="accent2">
                    <a:lumMod val="50000"/>
                  </a:schemeClr>
                </a:solidFill>
              </a:rPr>
              <a:t>and instructed to </a:t>
            </a:r>
            <a:r>
              <a:rPr lang="en-US" sz="2400" dirty="0" err="1">
                <a:solidFill>
                  <a:schemeClr val="accent2">
                    <a:lumMod val="50000"/>
                  </a:schemeClr>
                </a:solidFill>
              </a:rPr>
              <a:t>memorise</a:t>
            </a:r>
            <a:r>
              <a:rPr lang="en-US" sz="2400" dirty="0">
                <a:solidFill>
                  <a:schemeClr val="accent2">
                    <a:lumMod val="50000"/>
                  </a:schemeClr>
                </a:solidFill>
              </a:rPr>
              <a:t> them</a:t>
            </a:r>
            <a:r>
              <a:rPr lang="en-US" sz="2400" dirty="0" smtClean="0">
                <a:solidFill>
                  <a:schemeClr val="accent2">
                    <a:lumMod val="50000"/>
                  </a:schemeClr>
                </a:solidFill>
              </a:rPr>
              <a:t>.</a:t>
            </a:r>
          </a:p>
          <a:p>
            <a:r>
              <a:rPr lang="en-US" sz="2400" dirty="0">
                <a:solidFill>
                  <a:schemeClr val="accent2">
                    <a:lumMod val="50000"/>
                  </a:schemeClr>
                </a:solidFill>
              </a:rPr>
              <a:t>Bartlett asked his participants to talk aloud whilst trying to </a:t>
            </a:r>
            <a:r>
              <a:rPr lang="en-US" sz="2400" dirty="0" err="1">
                <a:solidFill>
                  <a:schemeClr val="accent2">
                    <a:lumMod val="50000"/>
                  </a:schemeClr>
                </a:solidFill>
              </a:rPr>
              <a:t>memorise</a:t>
            </a:r>
            <a:r>
              <a:rPr lang="en-US" sz="2400" dirty="0">
                <a:solidFill>
                  <a:schemeClr val="accent2">
                    <a:lumMod val="50000"/>
                  </a:schemeClr>
                </a:solidFill>
              </a:rPr>
              <a:t> the figures. He found that different </a:t>
            </a:r>
            <a:r>
              <a:rPr lang="en-US" sz="2400" dirty="0" smtClean="0">
                <a:solidFill>
                  <a:schemeClr val="accent2">
                    <a:lumMod val="50000"/>
                  </a:schemeClr>
                </a:solidFill>
              </a:rPr>
              <a:t>participant would </a:t>
            </a:r>
            <a:r>
              <a:rPr lang="en-US" sz="2400" dirty="0">
                <a:solidFill>
                  <a:schemeClr val="accent2">
                    <a:lumMod val="50000"/>
                  </a:schemeClr>
                </a:solidFill>
              </a:rPr>
              <a:t>make sense of the figures in different ways. </a:t>
            </a:r>
            <a:endParaRPr lang="en-US" sz="2400" dirty="0" smtClean="0">
              <a:solidFill>
                <a:schemeClr val="accent2">
                  <a:lumMod val="50000"/>
                </a:schemeClr>
              </a:solidFill>
            </a:endParaRPr>
          </a:p>
          <a:p>
            <a:r>
              <a:rPr lang="en-US" sz="2400" dirty="0" smtClean="0">
                <a:solidFill>
                  <a:schemeClr val="accent2">
                    <a:lumMod val="50000"/>
                  </a:schemeClr>
                </a:solidFill>
              </a:rPr>
              <a:t>When </a:t>
            </a:r>
            <a:r>
              <a:rPr lang="en-US" sz="2400" dirty="0">
                <a:solidFill>
                  <a:schemeClr val="accent2">
                    <a:lumMod val="50000"/>
                  </a:schemeClr>
                </a:solidFill>
              </a:rPr>
              <a:t>the participants were later asked to draw the figures </a:t>
            </a:r>
            <a:r>
              <a:rPr lang="en-US" dirty="0" smtClean="0">
                <a:solidFill>
                  <a:schemeClr val="accent2">
                    <a:lumMod val="50000"/>
                  </a:schemeClr>
                </a:solidFill>
              </a:rPr>
              <a:t>from recall</a:t>
            </a:r>
            <a:r>
              <a:rPr lang="en-US" sz="2400" dirty="0" smtClean="0">
                <a:solidFill>
                  <a:schemeClr val="accent2">
                    <a:lumMod val="50000"/>
                  </a:schemeClr>
                </a:solidFill>
              </a:rPr>
              <a:t>, </a:t>
            </a:r>
            <a:r>
              <a:rPr lang="en-US" sz="2400" dirty="0">
                <a:solidFill>
                  <a:schemeClr val="accent2">
                    <a:lumMod val="50000"/>
                  </a:schemeClr>
                </a:solidFill>
              </a:rPr>
              <a:t>Bartlett found that the labels </a:t>
            </a:r>
            <a:r>
              <a:rPr lang="en-US" sz="2400" dirty="0" smtClean="0">
                <a:solidFill>
                  <a:schemeClr val="accent2">
                    <a:lumMod val="50000"/>
                  </a:schemeClr>
                </a:solidFill>
              </a:rPr>
              <a:t>(schemas</a:t>
            </a:r>
            <a:r>
              <a:rPr lang="en-US" sz="2400" dirty="0">
                <a:solidFill>
                  <a:schemeClr val="accent2">
                    <a:lumMod val="50000"/>
                  </a:schemeClr>
                </a:solidFill>
              </a:rPr>
              <a:t>) they had applied during initial </a:t>
            </a:r>
            <a:r>
              <a:rPr lang="en-US" sz="2400" dirty="0" smtClean="0">
                <a:solidFill>
                  <a:schemeClr val="accent2">
                    <a:lumMod val="50000"/>
                  </a:schemeClr>
                </a:solidFill>
              </a:rPr>
              <a:t>encoding influenced </a:t>
            </a:r>
            <a:r>
              <a:rPr lang="en-US" sz="2400" dirty="0">
                <a:solidFill>
                  <a:schemeClr val="accent2">
                    <a:lumMod val="50000"/>
                  </a:schemeClr>
                </a:solidFill>
              </a:rPr>
              <a:t>their recall:</a:t>
            </a:r>
          </a:p>
          <a:p>
            <a:endParaRPr lang="en-US" sz="2400"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4337050"/>
            <a:ext cx="1993671" cy="2368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04048" y="4391025"/>
            <a:ext cx="2390775" cy="2314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40352" y="4038600"/>
            <a:ext cx="1301925" cy="266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5" name="Straight Arrow Connector 4"/>
          <p:cNvCxnSpPr/>
          <p:nvPr/>
        </p:nvCxnSpPr>
        <p:spPr>
          <a:xfrm flipH="1">
            <a:off x="611560" y="1484784"/>
            <a:ext cx="144016" cy="3024336"/>
          </a:xfrm>
          <a:prstGeom prst="straightConnector1">
            <a:avLst/>
          </a:prstGeom>
          <a:ln w="28575">
            <a:solidFill>
              <a:srgbClr val="C00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57967091"/>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War of the Ghosts.</a:t>
            </a:r>
            <a:endParaRPr lang="en-US" dirty="0"/>
          </a:p>
        </p:txBody>
      </p:sp>
      <p:sp>
        <p:nvSpPr>
          <p:cNvPr id="3" name="Text Placeholder 2"/>
          <p:cNvSpPr>
            <a:spLocks noGrp="1"/>
          </p:cNvSpPr>
          <p:nvPr>
            <p:ph type="body" sz="quarter" idx="10"/>
          </p:nvPr>
        </p:nvSpPr>
        <p:spPr>
          <a:xfrm>
            <a:off x="381000" y="1411553"/>
            <a:ext cx="8382000" cy="1873432"/>
          </a:xfrm>
          <a:solidFill>
            <a:schemeClr val="accent1">
              <a:lumMod val="40000"/>
              <a:lumOff val="60000"/>
            </a:schemeClr>
          </a:solidFill>
          <a:ln>
            <a:solidFill>
              <a:schemeClr val="tx1"/>
            </a:solidFill>
          </a:ln>
        </p:spPr>
        <p:txBody>
          <a:bodyPr/>
          <a:lstStyle/>
          <a:p>
            <a:r>
              <a:rPr lang="en-US" dirty="0">
                <a:solidFill>
                  <a:schemeClr val="accent2">
                    <a:lumMod val="50000"/>
                  </a:schemeClr>
                </a:solidFill>
              </a:rPr>
              <a:t>The story became significantly shorter.</a:t>
            </a:r>
          </a:p>
          <a:p>
            <a:r>
              <a:rPr lang="en-US" dirty="0" smtClean="0">
                <a:solidFill>
                  <a:schemeClr val="accent2">
                    <a:lumMod val="50000"/>
                  </a:schemeClr>
                </a:solidFill>
              </a:rPr>
              <a:t>Much </a:t>
            </a:r>
            <a:r>
              <a:rPr lang="en-US" dirty="0">
                <a:solidFill>
                  <a:schemeClr val="accent2">
                    <a:lumMod val="50000"/>
                  </a:schemeClr>
                </a:solidFill>
              </a:rPr>
              <a:t>of the detail was lost.</a:t>
            </a:r>
          </a:p>
          <a:p>
            <a:r>
              <a:rPr lang="en-US" dirty="0" smtClean="0">
                <a:solidFill>
                  <a:schemeClr val="accent2">
                    <a:lumMod val="50000"/>
                  </a:schemeClr>
                </a:solidFill>
              </a:rPr>
              <a:t>Some </a:t>
            </a:r>
            <a:r>
              <a:rPr lang="en-US" dirty="0">
                <a:solidFill>
                  <a:schemeClr val="accent2">
                    <a:lumMod val="50000"/>
                  </a:schemeClr>
                </a:solidFill>
              </a:rPr>
              <a:t>details were changed e.g. 'seal hunting' became 'fishing'.</a:t>
            </a:r>
          </a:p>
          <a:p>
            <a:r>
              <a:rPr lang="en-US" dirty="0" smtClean="0">
                <a:solidFill>
                  <a:schemeClr val="accent2">
                    <a:lumMod val="50000"/>
                  </a:schemeClr>
                </a:solidFill>
              </a:rPr>
              <a:t>The </a:t>
            </a:r>
            <a:r>
              <a:rPr lang="en-US" dirty="0">
                <a:solidFill>
                  <a:schemeClr val="accent2">
                    <a:lumMod val="50000"/>
                  </a:schemeClr>
                </a:solidFill>
              </a:rPr>
              <a:t>structure altered to become more </a:t>
            </a:r>
            <a:r>
              <a:rPr lang="en-US" dirty="0" smtClean="0">
                <a:solidFill>
                  <a:schemeClr val="accent2">
                    <a:lumMod val="50000"/>
                  </a:schemeClr>
                </a:solidFill>
              </a:rPr>
              <a:t>'</a:t>
            </a:r>
            <a:r>
              <a:rPr lang="en-US" dirty="0" err="1" smtClean="0">
                <a:solidFill>
                  <a:schemeClr val="accent2">
                    <a:lumMod val="50000"/>
                  </a:schemeClr>
                </a:solidFill>
              </a:rPr>
              <a:t>Westernised</a:t>
            </a:r>
            <a:r>
              <a:rPr lang="en-US" dirty="0" smtClean="0">
                <a:solidFill>
                  <a:schemeClr val="accent2">
                    <a:lumMod val="50000"/>
                  </a:schemeClr>
                </a:solidFill>
              </a:rPr>
              <a:t>.</a:t>
            </a:r>
            <a:endParaRPr lang="en-US" dirty="0">
              <a:solidFill>
                <a:schemeClr val="accent2">
                  <a:lumMod val="50000"/>
                </a:schemeClr>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15036" y="3645024"/>
            <a:ext cx="3790764" cy="2527176"/>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469096663"/>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3050"/>
            <a:ext cx="3816424" cy="491654"/>
          </a:xfrm>
        </p:spPr>
        <p:txBody>
          <a:bodyPr>
            <a:normAutofit/>
          </a:bodyPr>
          <a:lstStyle/>
          <a:p>
            <a:r>
              <a:rPr lang="en-GB" sz="2400" dirty="0" smtClean="0"/>
              <a:t> Carmichael et al., (1932)</a:t>
            </a:r>
            <a:endParaRPr lang="en-US" sz="2400" dirty="0"/>
          </a:p>
        </p:txBody>
      </p:sp>
      <p:sp>
        <p:nvSpPr>
          <p:cNvPr id="3" name="Text Placeholder 2"/>
          <p:cNvSpPr>
            <a:spLocks noGrp="1"/>
          </p:cNvSpPr>
          <p:nvPr>
            <p:ph type="body" sz="half" idx="2"/>
          </p:nvPr>
        </p:nvSpPr>
        <p:spPr>
          <a:xfrm>
            <a:off x="251520" y="908720"/>
            <a:ext cx="3456384" cy="5616624"/>
          </a:xfrm>
          <a:solidFill>
            <a:schemeClr val="accent3">
              <a:lumMod val="40000"/>
              <a:lumOff val="60000"/>
            </a:schemeClr>
          </a:solidFill>
          <a:ln>
            <a:solidFill>
              <a:schemeClr val="tx1"/>
            </a:solidFill>
          </a:ln>
        </p:spPr>
        <p:txBody>
          <a:bodyPr>
            <a:noAutofit/>
          </a:bodyPr>
          <a:lstStyle/>
          <a:p>
            <a:r>
              <a:rPr lang="en-GB" sz="2000" dirty="0" smtClean="0">
                <a:solidFill>
                  <a:schemeClr val="accent2">
                    <a:lumMod val="50000"/>
                  </a:schemeClr>
                </a:solidFill>
              </a:rPr>
              <a:t>This research focused on priming, perceptual set, schema, reconstructive memory, words and expectancies.</a:t>
            </a:r>
          </a:p>
          <a:p>
            <a:r>
              <a:rPr lang="en-GB" sz="2000" dirty="0" smtClean="0">
                <a:solidFill>
                  <a:srgbClr val="C00000"/>
                </a:solidFill>
              </a:rPr>
              <a:t>Findings:</a:t>
            </a:r>
          </a:p>
          <a:p>
            <a:r>
              <a:rPr lang="en-GB" sz="2000" dirty="0" smtClean="0">
                <a:solidFill>
                  <a:schemeClr val="accent2">
                    <a:lumMod val="50000"/>
                  </a:schemeClr>
                </a:solidFill>
              </a:rPr>
              <a:t>List 1: 73% resembled the spoken word.</a:t>
            </a:r>
          </a:p>
          <a:p>
            <a:r>
              <a:rPr lang="en-GB" sz="2000" dirty="0" smtClean="0">
                <a:solidFill>
                  <a:schemeClr val="accent2">
                    <a:lumMod val="50000"/>
                  </a:schemeClr>
                </a:solidFill>
              </a:rPr>
              <a:t>List 2: 74% resembled the spoken word.</a:t>
            </a:r>
          </a:p>
          <a:p>
            <a:r>
              <a:rPr lang="en-GB" sz="2000" dirty="0" smtClean="0">
                <a:solidFill>
                  <a:schemeClr val="accent2">
                    <a:lumMod val="50000"/>
                  </a:schemeClr>
                </a:solidFill>
              </a:rPr>
              <a:t>Control: 45% resembled a word from list 1 or 2.</a:t>
            </a:r>
            <a:endParaRPr lang="en-GB" sz="2000" dirty="0">
              <a:solidFill>
                <a:schemeClr val="accent2">
                  <a:lumMod val="50000"/>
                </a:schemeClr>
              </a:solidFill>
            </a:endParaRPr>
          </a:p>
          <a:p>
            <a:r>
              <a:rPr lang="en-GB" sz="2000" dirty="0" smtClean="0">
                <a:solidFill>
                  <a:srgbClr val="C00000"/>
                </a:solidFill>
              </a:rPr>
              <a:t>Conclusion: </a:t>
            </a:r>
            <a:r>
              <a:rPr lang="en-GB" sz="2000" dirty="0" smtClean="0">
                <a:solidFill>
                  <a:schemeClr val="accent2">
                    <a:lumMod val="50000"/>
                  </a:schemeClr>
                </a:solidFill>
              </a:rPr>
              <a:t>memory for pictures is reconstructed depending on the verbal context in which the pictures are seen.</a:t>
            </a:r>
            <a:endParaRPr lang="en-US" sz="2000" dirty="0">
              <a:solidFill>
                <a:schemeClr val="accent2">
                  <a:lumMod val="50000"/>
                </a:schemeClr>
              </a:solidFill>
            </a:endParaRPr>
          </a:p>
        </p:txBody>
      </p:sp>
      <p:pic>
        <p:nvPicPr>
          <p:cNvPr id="5"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063214" y="273050"/>
            <a:ext cx="4829266" cy="6427483"/>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402046938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Loftus and her work on EWT.</a:t>
            </a:r>
            <a:endParaRPr lang="en-US" dirty="0"/>
          </a:p>
        </p:txBody>
      </p:sp>
      <p:sp>
        <p:nvSpPr>
          <p:cNvPr id="3" name="Text Placeholder 2"/>
          <p:cNvSpPr>
            <a:spLocks noGrp="1"/>
          </p:cNvSpPr>
          <p:nvPr>
            <p:ph type="body" sz="quarter" idx="10"/>
          </p:nvPr>
        </p:nvSpPr>
        <p:spPr>
          <a:xfrm>
            <a:off x="381000" y="1411552"/>
            <a:ext cx="8382000" cy="4271939"/>
          </a:xfrm>
          <a:solidFill>
            <a:schemeClr val="accent1">
              <a:lumMod val="20000"/>
              <a:lumOff val="80000"/>
            </a:schemeClr>
          </a:solidFill>
          <a:ln>
            <a:solidFill>
              <a:schemeClr val="tx1"/>
            </a:solidFill>
          </a:ln>
        </p:spPr>
        <p:txBody>
          <a:bodyPr/>
          <a:lstStyle/>
          <a:p>
            <a:r>
              <a:rPr lang="en-US" dirty="0">
                <a:solidFill>
                  <a:schemeClr val="accent2">
                    <a:lumMod val="50000"/>
                  </a:schemeClr>
                </a:solidFill>
              </a:rPr>
              <a:t>P</a:t>
            </a:r>
            <a:r>
              <a:rPr lang="en-US" sz="2400" dirty="0" smtClean="0">
                <a:solidFill>
                  <a:schemeClr val="accent2">
                    <a:lumMod val="50000"/>
                  </a:schemeClr>
                </a:solidFill>
              </a:rPr>
              <a:t>articipants required to </a:t>
            </a:r>
            <a:r>
              <a:rPr lang="en-US" sz="2400" dirty="0">
                <a:solidFill>
                  <a:schemeClr val="accent2">
                    <a:lumMod val="50000"/>
                  </a:schemeClr>
                </a:solidFill>
              </a:rPr>
              <a:t>act as jurors and decide the guilt or innocence of role playing thieves.  </a:t>
            </a:r>
            <a:endParaRPr lang="en-US" sz="2400" dirty="0" smtClean="0">
              <a:solidFill>
                <a:schemeClr val="accent2">
                  <a:lumMod val="50000"/>
                </a:schemeClr>
              </a:solidFill>
            </a:endParaRPr>
          </a:p>
          <a:p>
            <a:r>
              <a:rPr lang="en-US" sz="2400" dirty="0" smtClean="0">
                <a:solidFill>
                  <a:schemeClr val="accent2">
                    <a:lumMod val="50000"/>
                  </a:schemeClr>
                </a:solidFill>
              </a:rPr>
              <a:t>When </a:t>
            </a:r>
            <a:r>
              <a:rPr lang="en-US" sz="2400" dirty="0">
                <a:solidFill>
                  <a:schemeClr val="accent2">
                    <a:lumMod val="50000"/>
                  </a:schemeClr>
                </a:solidFill>
              </a:rPr>
              <a:t>evidence was merely circumstantial such as the suspect being seen entering the building where the crime took place </a:t>
            </a:r>
            <a:r>
              <a:rPr lang="en-US" sz="2400" dirty="0" smtClean="0">
                <a:solidFill>
                  <a:schemeClr val="accent2">
                    <a:lumMod val="50000"/>
                  </a:schemeClr>
                </a:solidFill>
              </a:rPr>
              <a:t>-only </a:t>
            </a:r>
            <a:r>
              <a:rPr lang="en-US" sz="2400" dirty="0">
                <a:solidFill>
                  <a:schemeClr val="accent2">
                    <a:lumMod val="50000"/>
                  </a:schemeClr>
                </a:solidFill>
              </a:rPr>
              <a:t>18% were judged </a:t>
            </a:r>
            <a:r>
              <a:rPr lang="en-US" dirty="0" smtClean="0">
                <a:solidFill>
                  <a:schemeClr val="accent2">
                    <a:lumMod val="50000"/>
                  </a:schemeClr>
                </a:solidFill>
              </a:rPr>
              <a:t>as</a:t>
            </a:r>
            <a:r>
              <a:rPr lang="en-US" sz="2400" dirty="0" smtClean="0">
                <a:solidFill>
                  <a:schemeClr val="accent2">
                    <a:lumMod val="50000"/>
                  </a:schemeClr>
                </a:solidFill>
              </a:rPr>
              <a:t> </a:t>
            </a:r>
            <a:r>
              <a:rPr lang="en-US" sz="2400" dirty="0">
                <a:solidFill>
                  <a:schemeClr val="accent2">
                    <a:lumMod val="50000"/>
                  </a:schemeClr>
                </a:solidFill>
              </a:rPr>
              <a:t>guilty.  </a:t>
            </a:r>
            <a:endParaRPr lang="en-US" sz="2400" dirty="0" smtClean="0">
              <a:solidFill>
                <a:schemeClr val="accent2">
                  <a:lumMod val="50000"/>
                </a:schemeClr>
              </a:solidFill>
            </a:endParaRPr>
          </a:p>
          <a:p>
            <a:r>
              <a:rPr lang="en-US" sz="2400" dirty="0" smtClean="0">
                <a:solidFill>
                  <a:schemeClr val="accent2">
                    <a:lumMod val="50000"/>
                  </a:schemeClr>
                </a:solidFill>
              </a:rPr>
              <a:t>However</a:t>
            </a:r>
            <a:r>
              <a:rPr lang="en-US" sz="2400" dirty="0">
                <a:solidFill>
                  <a:schemeClr val="accent2">
                    <a:lumMod val="50000"/>
                  </a:schemeClr>
                </a:solidFill>
              </a:rPr>
              <a:t>, when the testimony of an eyewitness was </a:t>
            </a:r>
            <a:r>
              <a:rPr lang="en-US" sz="2400" dirty="0" smtClean="0">
                <a:solidFill>
                  <a:schemeClr val="accent2">
                    <a:lumMod val="50000"/>
                  </a:schemeClr>
                </a:solidFill>
              </a:rPr>
              <a:t>added, </a:t>
            </a:r>
            <a:r>
              <a:rPr lang="en-US" sz="2400" dirty="0">
                <a:solidFill>
                  <a:schemeClr val="accent2">
                    <a:lumMod val="50000"/>
                  </a:schemeClr>
                </a:solidFill>
              </a:rPr>
              <a:t>this </a:t>
            </a:r>
            <a:r>
              <a:rPr lang="en-US" sz="2400" dirty="0" smtClean="0">
                <a:solidFill>
                  <a:schemeClr val="accent2">
                    <a:lumMod val="50000"/>
                  </a:schemeClr>
                </a:solidFill>
              </a:rPr>
              <a:t>figure rose </a:t>
            </a:r>
            <a:r>
              <a:rPr lang="en-US" sz="2400" dirty="0">
                <a:solidFill>
                  <a:schemeClr val="accent2">
                    <a:lumMod val="50000"/>
                  </a:schemeClr>
                </a:solidFill>
              </a:rPr>
              <a:t>to 72</a:t>
            </a:r>
            <a:r>
              <a:rPr lang="en-US" sz="2400" dirty="0" smtClean="0">
                <a:solidFill>
                  <a:schemeClr val="accent2">
                    <a:lumMod val="50000"/>
                  </a:schemeClr>
                </a:solidFill>
              </a:rPr>
              <a:t>% </a:t>
            </a:r>
          </a:p>
          <a:p>
            <a:r>
              <a:rPr lang="en-US" sz="2400" dirty="0" smtClean="0">
                <a:solidFill>
                  <a:schemeClr val="accent2">
                    <a:lumMod val="50000"/>
                  </a:schemeClr>
                </a:solidFill>
              </a:rPr>
              <a:t>Even </a:t>
            </a:r>
            <a:r>
              <a:rPr lang="en-US" sz="2400" dirty="0">
                <a:solidFill>
                  <a:schemeClr val="accent2">
                    <a:lumMod val="50000"/>
                  </a:schemeClr>
                </a:solidFill>
              </a:rPr>
              <a:t>when the witness admitted that their eyesight was poor and that they were not wearing glasses at the time, 68% of jurors were still prepared to convict on their testimony alone!</a:t>
            </a:r>
          </a:p>
          <a:p>
            <a:endParaRPr lang="en-US" dirty="0">
              <a:solidFill>
                <a:schemeClr val="accent1">
                  <a:lumMod val="50000"/>
                </a:schemeClr>
              </a:solidFill>
            </a:endParaRPr>
          </a:p>
        </p:txBody>
      </p:sp>
    </p:spTree>
    <p:extLst>
      <p:ext uri="{BB962C8B-B14F-4D97-AF65-F5344CB8AC3E}">
        <p14:creationId xmlns:p14="http://schemas.microsoft.com/office/powerpoint/2010/main" val="3419830603"/>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74042"/>
          </a:xfrm>
        </p:spPr>
        <p:txBody>
          <a:bodyPr>
            <a:normAutofit fontScale="90000"/>
          </a:bodyPr>
          <a:lstStyle/>
          <a:p>
            <a:endParaRPr lang="en-US" dirty="0"/>
          </a:p>
        </p:txBody>
      </p:sp>
      <p:sp>
        <p:nvSpPr>
          <p:cNvPr id="3" name="Text Placeholder 2"/>
          <p:cNvSpPr>
            <a:spLocks noGrp="1"/>
          </p:cNvSpPr>
          <p:nvPr>
            <p:ph type="body" sz="quarter" idx="10"/>
          </p:nvPr>
        </p:nvSpPr>
        <p:spPr>
          <a:xfrm>
            <a:off x="381000" y="1268760"/>
            <a:ext cx="8382000" cy="3282113"/>
          </a:xfrm>
          <a:solidFill>
            <a:schemeClr val="bg1">
              <a:lumMod val="85000"/>
            </a:schemeClr>
          </a:solidFill>
          <a:ln>
            <a:solidFill>
              <a:schemeClr val="tx1"/>
            </a:solidFill>
          </a:ln>
        </p:spPr>
        <p:txBody>
          <a:bodyPr>
            <a:normAutofit/>
          </a:bodyPr>
          <a:lstStyle/>
          <a:p>
            <a:r>
              <a:rPr lang="en-US" sz="2400" dirty="0">
                <a:solidFill>
                  <a:schemeClr val="accent2">
                    <a:lumMod val="50000"/>
                  </a:schemeClr>
                </a:solidFill>
              </a:rPr>
              <a:t>In a classic American study </a:t>
            </a:r>
            <a:r>
              <a:rPr lang="en-US" sz="2400" dirty="0" smtClean="0">
                <a:solidFill>
                  <a:schemeClr val="accent2">
                    <a:lumMod val="50000"/>
                  </a:schemeClr>
                </a:solidFill>
              </a:rPr>
              <a:t> (</a:t>
            </a:r>
            <a:r>
              <a:rPr lang="en-US" sz="2400" dirty="0" err="1" smtClean="0">
                <a:solidFill>
                  <a:schemeClr val="accent2">
                    <a:lumMod val="50000"/>
                  </a:schemeClr>
                </a:solidFill>
              </a:rPr>
              <a:t>Buckhout</a:t>
            </a:r>
            <a:r>
              <a:rPr lang="en-US" sz="2400" dirty="0" smtClean="0">
                <a:solidFill>
                  <a:schemeClr val="accent2">
                    <a:lumMod val="50000"/>
                  </a:schemeClr>
                </a:solidFill>
              </a:rPr>
              <a:t>, 1980), </a:t>
            </a:r>
            <a:r>
              <a:rPr lang="en-US" sz="2400" dirty="0">
                <a:solidFill>
                  <a:schemeClr val="accent2">
                    <a:lumMod val="50000"/>
                  </a:schemeClr>
                </a:solidFill>
              </a:rPr>
              <a:t>a 13 </a:t>
            </a:r>
            <a:r>
              <a:rPr lang="en-US" sz="2400" dirty="0" smtClean="0">
                <a:solidFill>
                  <a:schemeClr val="accent2">
                    <a:lumMod val="50000"/>
                  </a:schemeClr>
                </a:solidFill>
              </a:rPr>
              <a:t>second </a:t>
            </a:r>
            <a:r>
              <a:rPr lang="en-US" sz="2400" dirty="0">
                <a:solidFill>
                  <a:schemeClr val="accent2">
                    <a:lumMod val="50000"/>
                  </a:schemeClr>
                </a:solidFill>
              </a:rPr>
              <a:t>clip of a mugging was shown on TV.  An identity parade of six suspects was later shown and viewers asked to phone in and </a:t>
            </a:r>
            <a:r>
              <a:rPr lang="en-US" dirty="0" smtClean="0">
                <a:solidFill>
                  <a:schemeClr val="accent2">
                    <a:lumMod val="50000"/>
                  </a:schemeClr>
                </a:solidFill>
              </a:rPr>
              <a:t>identify the culprit</a:t>
            </a:r>
            <a:r>
              <a:rPr lang="en-US" dirty="0">
                <a:solidFill>
                  <a:schemeClr val="accent2">
                    <a:lumMod val="50000"/>
                  </a:schemeClr>
                </a:solidFill>
              </a:rPr>
              <a:t>.</a:t>
            </a:r>
            <a:r>
              <a:rPr lang="en-US" sz="2400" dirty="0" smtClean="0">
                <a:solidFill>
                  <a:schemeClr val="accent2">
                    <a:lumMod val="50000"/>
                  </a:schemeClr>
                </a:solidFill>
              </a:rPr>
              <a:t>  </a:t>
            </a:r>
            <a:endParaRPr lang="en-US" sz="2400" dirty="0">
              <a:solidFill>
                <a:schemeClr val="accent2">
                  <a:lumMod val="50000"/>
                </a:schemeClr>
              </a:solidFill>
            </a:endParaRPr>
          </a:p>
          <a:p>
            <a:endParaRPr lang="en-US" sz="2400" dirty="0">
              <a:solidFill>
                <a:schemeClr val="accent2">
                  <a:lumMod val="50000"/>
                </a:schemeClr>
              </a:solidFill>
            </a:endParaRPr>
          </a:p>
          <a:p>
            <a:r>
              <a:rPr lang="en-US" sz="2400" dirty="0">
                <a:solidFill>
                  <a:schemeClr val="accent2">
                    <a:lumMod val="50000"/>
                  </a:schemeClr>
                </a:solidFill>
              </a:rPr>
              <a:t>Given that there were only six suspects, chance alone would suggest that 17% would get it </a:t>
            </a:r>
            <a:r>
              <a:rPr lang="en-US" sz="2400" dirty="0" smtClean="0">
                <a:solidFill>
                  <a:schemeClr val="accent2">
                    <a:lumMod val="50000"/>
                  </a:schemeClr>
                </a:solidFill>
              </a:rPr>
              <a:t>right.  </a:t>
            </a:r>
          </a:p>
          <a:p>
            <a:r>
              <a:rPr lang="en-US" sz="2400" dirty="0" smtClean="0">
                <a:solidFill>
                  <a:schemeClr val="accent2">
                    <a:lumMod val="50000"/>
                  </a:schemeClr>
                </a:solidFill>
              </a:rPr>
              <a:t>In </a:t>
            </a:r>
            <a:r>
              <a:rPr lang="en-US" sz="2400" dirty="0">
                <a:solidFill>
                  <a:schemeClr val="accent2">
                    <a:lumMod val="50000"/>
                  </a:schemeClr>
                </a:solidFill>
              </a:rPr>
              <a:t>fact only 14% identified the person </a:t>
            </a:r>
            <a:r>
              <a:rPr lang="en-US" sz="2400" dirty="0" smtClean="0">
                <a:solidFill>
                  <a:schemeClr val="accent2">
                    <a:lumMod val="50000"/>
                  </a:schemeClr>
                </a:solidFill>
              </a:rPr>
              <a:t>correctly, thus </a:t>
            </a:r>
            <a:r>
              <a:rPr lang="en-US" sz="2400" dirty="0">
                <a:solidFill>
                  <a:schemeClr val="accent2">
                    <a:lumMod val="50000"/>
                  </a:schemeClr>
                </a:solidFill>
              </a:rPr>
              <a:t>suggesting that EWT is not particularly </a:t>
            </a:r>
            <a:r>
              <a:rPr lang="en-US" sz="2400" dirty="0" smtClean="0">
                <a:solidFill>
                  <a:schemeClr val="accent2">
                    <a:lumMod val="50000"/>
                  </a:schemeClr>
                </a:solidFill>
              </a:rPr>
              <a:t>accurate!</a:t>
            </a:r>
            <a:endParaRPr lang="en-US" sz="2400" dirty="0">
              <a:solidFill>
                <a:schemeClr val="accent2">
                  <a:lumMod val="50000"/>
                </a:schemeClr>
              </a:solidFill>
            </a:endParaRP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52120" y="4182442"/>
            <a:ext cx="3291855" cy="2465714"/>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920882154"/>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r="9609"/>
          <a:stretch/>
        </p:blipFill>
        <p:spPr bwMode="auto">
          <a:xfrm>
            <a:off x="7291821" y="76200"/>
            <a:ext cx="1661680" cy="2495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 Placeholder 2"/>
          <p:cNvSpPr>
            <a:spLocks noGrp="1"/>
          </p:cNvSpPr>
          <p:nvPr>
            <p:ph type="body" sz="quarter" idx="10"/>
          </p:nvPr>
        </p:nvSpPr>
        <p:spPr>
          <a:xfrm>
            <a:off x="381000" y="2571750"/>
            <a:ext cx="8382000" cy="2945482"/>
          </a:xfrm>
          <a:solidFill>
            <a:schemeClr val="bg1">
              <a:lumMod val="85000"/>
            </a:schemeClr>
          </a:solidFill>
          <a:ln>
            <a:solidFill>
              <a:schemeClr val="tx1"/>
            </a:solidFill>
          </a:ln>
        </p:spPr>
        <p:txBody>
          <a:bodyPr>
            <a:normAutofit/>
          </a:bodyPr>
          <a:lstStyle/>
          <a:p>
            <a:r>
              <a:rPr lang="en-US" dirty="0">
                <a:solidFill>
                  <a:schemeClr val="accent2">
                    <a:lumMod val="50000"/>
                  </a:schemeClr>
                </a:solidFill>
              </a:rPr>
              <a:t>Cohen (1981) showed how an individual’s schema for particular occupations can affect recall. </a:t>
            </a:r>
            <a:endParaRPr lang="en-US" dirty="0" smtClean="0">
              <a:solidFill>
                <a:schemeClr val="accent2">
                  <a:lumMod val="50000"/>
                </a:schemeClr>
              </a:solidFill>
            </a:endParaRPr>
          </a:p>
          <a:p>
            <a:r>
              <a:rPr lang="en-US" dirty="0" smtClean="0">
                <a:solidFill>
                  <a:schemeClr val="accent2">
                    <a:lumMod val="50000"/>
                  </a:schemeClr>
                </a:solidFill>
              </a:rPr>
              <a:t>He </a:t>
            </a:r>
            <a:r>
              <a:rPr lang="en-US" dirty="0">
                <a:solidFill>
                  <a:schemeClr val="accent2">
                    <a:lumMod val="50000"/>
                  </a:schemeClr>
                </a:solidFill>
              </a:rPr>
              <a:t>showed participants a video </a:t>
            </a:r>
            <a:r>
              <a:rPr lang="en-US" dirty="0" smtClean="0">
                <a:solidFill>
                  <a:schemeClr val="accent2">
                    <a:lumMod val="50000"/>
                  </a:schemeClr>
                </a:solidFill>
              </a:rPr>
              <a:t>tape </a:t>
            </a:r>
            <a:r>
              <a:rPr lang="en-US" dirty="0">
                <a:solidFill>
                  <a:schemeClr val="accent2">
                    <a:lumMod val="50000"/>
                  </a:schemeClr>
                </a:solidFill>
              </a:rPr>
              <a:t>and described the woman as either a waitress or a librarian. </a:t>
            </a:r>
            <a:endParaRPr lang="en-US" dirty="0" smtClean="0">
              <a:solidFill>
                <a:schemeClr val="accent2">
                  <a:lumMod val="50000"/>
                </a:schemeClr>
              </a:solidFill>
            </a:endParaRPr>
          </a:p>
          <a:p>
            <a:r>
              <a:rPr lang="en-US" dirty="0" smtClean="0">
                <a:solidFill>
                  <a:schemeClr val="accent2">
                    <a:lumMod val="50000"/>
                  </a:schemeClr>
                </a:solidFill>
              </a:rPr>
              <a:t>Participants </a:t>
            </a:r>
            <a:r>
              <a:rPr lang="en-US" dirty="0">
                <a:solidFill>
                  <a:schemeClr val="accent2">
                    <a:lumMod val="50000"/>
                  </a:schemeClr>
                </a:solidFill>
              </a:rPr>
              <a:t>were then asked questions about the woman such as “What was she doing?” </a:t>
            </a:r>
            <a:endParaRPr lang="en-US" dirty="0" smtClean="0">
              <a:solidFill>
                <a:schemeClr val="accent2">
                  <a:lumMod val="50000"/>
                </a:schemeClr>
              </a:solidFill>
            </a:endParaRPr>
          </a:p>
          <a:p>
            <a:r>
              <a:rPr lang="en-US" dirty="0" smtClean="0">
                <a:solidFill>
                  <a:schemeClr val="accent2">
                    <a:lumMod val="50000"/>
                  </a:schemeClr>
                </a:solidFill>
              </a:rPr>
              <a:t>Participants </a:t>
            </a:r>
            <a:r>
              <a:rPr lang="en-US" dirty="0">
                <a:solidFill>
                  <a:schemeClr val="accent2">
                    <a:lumMod val="50000"/>
                  </a:schemeClr>
                </a:solidFill>
              </a:rPr>
              <a:t>were more likely to recall those details which fitted with the stereotype for the job they had been told </a:t>
            </a:r>
            <a:r>
              <a:rPr lang="en-US" dirty="0" smtClean="0">
                <a:solidFill>
                  <a:schemeClr val="accent2">
                    <a:lumMod val="50000"/>
                  </a:schemeClr>
                </a:solidFill>
              </a:rPr>
              <a:t>about.</a:t>
            </a:r>
          </a:p>
          <a:p>
            <a:endParaRPr lang="en-US" dirty="0">
              <a:solidFill>
                <a:schemeClr val="accent2">
                  <a:lumMod val="50000"/>
                </a:schemeClr>
              </a:solidFill>
            </a:endParaRPr>
          </a:p>
        </p:txBody>
      </p:sp>
    </p:spTree>
    <p:extLst>
      <p:ext uri="{BB962C8B-B14F-4D97-AF65-F5344CB8AC3E}">
        <p14:creationId xmlns:p14="http://schemas.microsoft.com/office/powerpoint/2010/main" val="3445544460"/>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GB" dirty="0" smtClean="0"/>
              <a:t>Loftus &amp; Palmer (1974)</a:t>
            </a:r>
            <a:endParaRPr lang="en-US" dirty="0"/>
          </a:p>
        </p:txBody>
      </p:sp>
      <p:sp>
        <p:nvSpPr>
          <p:cNvPr id="3" name="Text Placeholder 2"/>
          <p:cNvSpPr>
            <a:spLocks noGrp="1"/>
          </p:cNvSpPr>
          <p:nvPr>
            <p:ph type="body" sz="quarter" idx="10"/>
          </p:nvPr>
        </p:nvSpPr>
        <p:spPr>
          <a:xfrm>
            <a:off x="381000" y="1124744"/>
            <a:ext cx="8382000" cy="4320480"/>
          </a:xfrm>
          <a:solidFill>
            <a:schemeClr val="bg1">
              <a:lumMod val="85000"/>
            </a:schemeClr>
          </a:solidFill>
          <a:ln>
            <a:solidFill>
              <a:schemeClr val="tx1"/>
            </a:solidFill>
          </a:ln>
        </p:spPr>
        <p:txBody>
          <a:bodyPr/>
          <a:lstStyle/>
          <a:p>
            <a:pPr marL="0" indent="0">
              <a:buNone/>
            </a:pPr>
            <a:r>
              <a:rPr lang="en-US" sz="2400" dirty="0" smtClean="0">
                <a:solidFill>
                  <a:srgbClr val="C00000"/>
                </a:solidFill>
              </a:rPr>
              <a:t>No need to remind you of this one!</a:t>
            </a:r>
          </a:p>
          <a:p>
            <a:pPr marL="0" indent="0">
              <a:buNone/>
            </a:pPr>
            <a:r>
              <a:rPr lang="en-US" sz="2400" dirty="0" smtClean="0">
                <a:solidFill>
                  <a:schemeClr val="accent2">
                    <a:lumMod val="50000"/>
                  </a:schemeClr>
                </a:solidFill>
              </a:rPr>
              <a:t>Participants shown </a:t>
            </a:r>
            <a:r>
              <a:rPr lang="en-US" sz="2400" dirty="0">
                <a:solidFill>
                  <a:schemeClr val="accent2">
                    <a:lumMod val="50000"/>
                  </a:schemeClr>
                </a:solidFill>
              </a:rPr>
              <a:t>a series of slides of car crashes.  They </a:t>
            </a:r>
            <a:r>
              <a:rPr lang="en-US" sz="2400" dirty="0" smtClean="0">
                <a:solidFill>
                  <a:schemeClr val="accent2">
                    <a:lumMod val="50000"/>
                  </a:schemeClr>
                </a:solidFill>
              </a:rPr>
              <a:t>were then </a:t>
            </a:r>
            <a:r>
              <a:rPr lang="en-US" sz="2400" dirty="0">
                <a:solidFill>
                  <a:schemeClr val="accent2">
                    <a:lumMod val="50000"/>
                  </a:schemeClr>
                </a:solidFill>
              </a:rPr>
              <a:t>asked ‘How fast the cars going when they bumped into each other?’  The </a:t>
            </a:r>
            <a:r>
              <a:rPr lang="en-US" sz="2400" dirty="0" smtClean="0">
                <a:solidFill>
                  <a:schemeClr val="accent2">
                    <a:lumMod val="50000"/>
                  </a:schemeClr>
                </a:solidFill>
              </a:rPr>
              <a:t>verb </a:t>
            </a:r>
            <a:r>
              <a:rPr lang="en-US" sz="2400" dirty="0">
                <a:solidFill>
                  <a:schemeClr val="accent2">
                    <a:lumMod val="50000"/>
                  </a:schemeClr>
                </a:solidFill>
              </a:rPr>
              <a:t>was substituted </a:t>
            </a:r>
            <a:r>
              <a:rPr lang="en-US" sz="2400" dirty="0" smtClean="0">
                <a:solidFill>
                  <a:schemeClr val="accent2">
                    <a:lumMod val="50000"/>
                  </a:schemeClr>
                </a:solidFill>
              </a:rPr>
              <a:t>for </a:t>
            </a:r>
            <a:r>
              <a:rPr lang="en-US" sz="2400" dirty="0">
                <a:solidFill>
                  <a:schemeClr val="accent2">
                    <a:lumMod val="50000"/>
                  </a:schemeClr>
                </a:solidFill>
              </a:rPr>
              <a:t>words such as ‘smashed’ or ‘hit.’  An average speed for each verb </a:t>
            </a:r>
            <a:r>
              <a:rPr lang="en-US" sz="2400" dirty="0" smtClean="0">
                <a:solidFill>
                  <a:schemeClr val="accent2">
                    <a:lumMod val="50000"/>
                  </a:schemeClr>
                </a:solidFill>
              </a:rPr>
              <a:t>was </a:t>
            </a:r>
            <a:r>
              <a:rPr lang="en-US" sz="2400" dirty="0">
                <a:solidFill>
                  <a:schemeClr val="accent2">
                    <a:lumMod val="50000"/>
                  </a:schemeClr>
                </a:solidFill>
              </a:rPr>
              <a:t>calculated.</a:t>
            </a:r>
          </a:p>
          <a:p>
            <a:pPr marL="0" indent="0">
              <a:buNone/>
            </a:pPr>
            <a:r>
              <a:rPr lang="en-US" sz="2400" dirty="0" smtClean="0">
                <a:solidFill>
                  <a:schemeClr val="accent2">
                    <a:lumMod val="50000"/>
                  </a:schemeClr>
                </a:solidFill>
              </a:rPr>
              <a:t>Findings</a:t>
            </a:r>
            <a:r>
              <a:rPr lang="en-US" sz="2400" dirty="0">
                <a:solidFill>
                  <a:schemeClr val="accent2">
                    <a:lumMod val="50000"/>
                  </a:schemeClr>
                </a:solidFill>
              </a:rPr>
              <a:t>: the estimated speed varied according to the </a:t>
            </a:r>
            <a:r>
              <a:rPr lang="en-US" sz="2400" dirty="0" smtClean="0">
                <a:solidFill>
                  <a:schemeClr val="accent2">
                    <a:lumMod val="50000"/>
                  </a:schemeClr>
                </a:solidFill>
              </a:rPr>
              <a:t>verb.  </a:t>
            </a:r>
            <a:r>
              <a:rPr lang="en-US" sz="2400" dirty="0">
                <a:solidFill>
                  <a:schemeClr val="accent2">
                    <a:lumMod val="50000"/>
                  </a:schemeClr>
                </a:solidFill>
              </a:rPr>
              <a:t>‘Smashed’ produced an average estimate of 41mph whereas ‘hit’ reduced the estimates to </a:t>
            </a:r>
            <a:r>
              <a:rPr lang="en-US" sz="2400" dirty="0" smtClean="0">
                <a:solidFill>
                  <a:schemeClr val="accent2">
                    <a:lumMod val="50000"/>
                  </a:schemeClr>
                </a:solidFill>
              </a:rPr>
              <a:t>34mph.</a:t>
            </a:r>
          </a:p>
          <a:p>
            <a:pPr marL="0" indent="0">
              <a:buNone/>
            </a:pPr>
            <a:r>
              <a:rPr lang="en-US" sz="2400" dirty="0" smtClean="0">
                <a:solidFill>
                  <a:schemeClr val="accent2">
                    <a:lumMod val="50000"/>
                  </a:schemeClr>
                </a:solidFill>
              </a:rPr>
              <a:t> </a:t>
            </a:r>
            <a:r>
              <a:rPr lang="en-US" sz="2400" dirty="0">
                <a:solidFill>
                  <a:schemeClr val="accent2">
                    <a:lumMod val="50000"/>
                  </a:schemeClr>
                </a:solidFill>
              </a:rPr>
              <a:t>A week later participants were asked if there was broken </a:t>
            </a:r>
            <a:r>
              <a:rPr lang="en-US" sz="2400" dirty="0" smtClean="0">
                <a:solidFill>
                  <a:schemeClr val="accent2">
                    <a:lumMod val="50000"/>
                  </a:schemeClr>
                </a:solidFill>
              </a:rPr>
              <a:t>glass.  </a:t>
            </a:r>
            <a:r>
              <a:rPr lang="en-US" sz="2400" dirty="0">
                <a:solidFill>
                  <a:schemeClr val="accent2">
                    <a:lumMod val="50000"/>
                  </a:schemeClr>
                </a:solidFill>
              </a:rPr>
              <a:t>This time participants who had received the verb ‘smashed’ were more likely to recall seeing glass</a:t>
            </a:r>
            <a:r>
              <a:rPr lang="en-US" sz="2400" dirty="0" smtClean="0">
                <a:solidFill>
                  <a:schemeClr val="accent2">
                    <a:lumMod val="50000"/>
                  </a:schemeClr>
                </a:solidFill>
              </a:rPr>
              <a:t>.</a:t>
            </a:r>
            <a:endParaRPr lang="en-US" sz="2400" dirty="0">
              <a:solidFill>
                <a:schemeClr val="accent2">
                  <a:lumMod val="50000"/>
                </a:schemeClr>
              </a:solidFill>
            </a:endParaRPr>
          </a:p>
          <a:p>
            <a:pPr marL="0" indent="0">
              <a:buNone/>
            </a:pPr>
            <a:endParaRPr lang="en-US"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16216" y="4797152"/>
            <a:ext cx="2419350" cy="1895475"/>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882508933"/>
      </p:ext>
    </p:extLst>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a:xfrm>
            <a:off x="381000" y="1411553"/>
            <a:ext cx="8382000" cy="2809536"/>
          </a:xfrm>
          <a:solidFill>
            <a:schemeClr val="bg1">
              <a:lumMod val="85000"/>
            </a:schemeClr>
          </a:solidFill>
          <a:ln>
            <a:solidFill>
              <a:schemeClr val="tx1"/>
            </a:solidFill>
          </a:ln>
        </p:spPr>
        <p:txBody>
          <a:bodyPr/>
          <a:lstStyle/>
          <a:p>
            <a:r>
              <a:rPr lang="en-US" dirty="0">
                <a:solidFill>
                  <a:schemeClr val="accent2">
                    <a:lumMod val="50000"/>
                  </a:schemeClr>
                </a:solidFill>
              </a:rPr>
              <a:t>Loftus, Miller &amp; Burns (1978) found </a:t>
            </a:r>
            <a:r>
              <a:rPr lang="en-US" dirty="0" smtClean="0">
                <a:solidFill>
                  <a:schemeClr val="accent2">
                    <a:lumMod val="50000"/>
                  </a:schemeClr>
                </a:solidFill>
              </a:rPr>
              <a:t>that they </a:t>
            </a:r>
            <a:r>
              <a:rPr lang="en-US" dirty="0">
                <a:solidFill>
                  <a:schemeClr val="accent2">
                    <a:lumMod val="50000"/>
                  </a:schemeClr>
                </a:solidFill>
              </a:rPr>
              <a:t>were able to get some participants to recall having seen a sign by the road, even though there </a:t>
            </a:r>
            <a:r>
              <a:rPr lang="en-US" dirty="0" smtClean="0">
                <a:solidFill>
                  <a:schemeClr val="accent2">
                    <a:lumMod val="50000"/>
                  </a:schemeClr>
                </a:solidFill>
              </a:rPr>
              <a:t>was no sign. </a:t>
            </a:r>
          </a:p>
          <a:p>
            <a:r>
              <a:rPr lang="en-US" dirty="0" smtClean="0">
                <a:solidFill>
                  <a:schemeClr val="accent2">
                    <a:lumMod val="50000"/>
                  </a:schemeClr>
                </a:solidFill>
              </a:rPr>
              <a:t>This </a:t>
            </a:r>
            <a:r>
              <a:rPr lang="en-US" dirty="0">
                <a:solidFill>
                  <a:schemeClr val="accent2">
                    <a:lumMod val="50000"/>
                  </a:schemeClr>
                </a:solidFill>
              </a:rPr>
              <a:t>study also showed that most participants were unaware that they had been misled, which helps </a:t>
            </a:r>
            <a:r>
              <a:rPr lang="en-US" dirty="0" smtClean="0">
                <a:solidFill>
                  <a:schemeClr val="accent2">
                    <a:lumMod val="50000"/>
                  </a:schemeClr>
                </a:solidFill>
              </a:rPr>
              <a:t>to reduce </a:t>
            </a:r>
            <a:r>
              <a:rPr lang="en-US" dirty="0">
                <a:solidFill>
                  <a:schemeClr val="accent2">
                    <a:lumMod val="50000"/>
                  </a:schemeClr>
                </a:solidFill>
              </a:rPr>
              <a:t>the possibility that results like these are simply the result of demand characteristics.</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25234" y="4005064"/>
            <a:ext cx="3246262" cy="216024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453488339"/>
      </p:ext>
    </p:extLst>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a:xfrm>
            <a:off x="381000" y="1411552"/>
            <a:ext cx="8382000" cy="289256"/>
          </a:xfrm>
        </p:spPr>
        <p:txBody>
          <a:bodyPr>
            <a:normAutofit fontScale="70000" lnSpcReduction="20000"/>
          </a:bodyPr>
          <a:lstStyle/>
          <a:p>
            <a:endParaRPr lang="en-US" dirty="0"/>
          </a:p>
        </p:txBody>
      </p:sp>
      <p:sp>
        <p:nvSpPr>
          <p:cNvPr id="4" name="Rectangle 3"/>
          <p:cNvSpPr/>
          <p:nvPr/>
        </p:nvSpPr>
        <p:spPr>
          <a:xfrm>
            <a:off x="609600" y="685800"/>
            <a:ext cx="8001000" cy="5262979"/>
          </a:xfrm>
          <a:prstGeom prst="rect">
            <a:avLst/>
          </a:prstGeom>
          <a:solidFill>
            <a:schemeClr val="accent1">
              <a:lumMod val="20000"/>
              <a:lumOff val="80000"/>
            </a:schemeClr>
          </a:solidFill>
          <a:ln>
            <a:solidFill>
              <a:schemeClr val="tx1"/>
            </a:solidFill>
          </a:ln>
        </p:spPr>
        <p:txBody>
          <a:bodyPr wrap="square">
            <a:spAutoFit/>
          </a:bodyPr>
          <a:lstStyle/>
          <a:p>
            <a:r>
              <a:rPr lang="en-US" sz="2400" dirty="0">
                <a:solidFill>
                  <a:schemeClr val="accent2">
                    <a:lumMod val="50000"/>
                  </a:schemeClr>
                </a:solidFill>
                <a:cs typeface="Arial" panose="020B0604020202020204" pitchFamily="34" charset="0"/>
              </a:rPr>
              <a:t>However, not all memories seem to be able to be influenced by leading questions.  </a:t>
            </a:r>
            <a:endParaRPr lang="en-US" sz="2400" dirty="0" smtClean="0">
              <a:solidFill>
                <a:schemeClr val="accent2">
                  <a:lumMod val="50000"/>
                </a:schemeClr>
              </a:solidFill>
              <a:cs typeface="Arial" panose="020B0604020202020204" pitchFamily="34" charset="0"/>
            </a:endParaRPr>
          </a:p>
          <a:p>
            <a:r>
              <a:rPr lang="en-US" sz="2400" dirty="0" smtClean="0">
                <a:solidFill>
                  <a:schemeClr val="accent2">
                    <a:lumMod val="50000"/>
                  </a:schemeClr>
                </a:solidFill>
                <a:cs typeface="Arial" panose="020B0604020202020204" pitchFamily="34" charset="0"/>
              </a:rPr>
              <a:t>Loftus </a:t>
            </a:r>
            <a:r>
              <a:rPr lang="en-US" sz="2400" dirty="0">
                <a:solidFill>
                  <a:schemeClr val="accent2">
                    <a:lumMod val="50000"/>
                  </a:schemeClr>
                </a:solidFill>
                <a:cs typeface="Arial" panose="020B0604020202020204" pitchFamily="34" charset="0"/>
              </a:rPr>
              <a:t>(1979) showed participants a series of pictures of a man stealing a red wallet from a woman’s bag. 98% of participants were able to identify the </a:t>
            </a:r>
            <a:r>
              <a:rPr lang="en-US" sz="2400" dirty="0" err="1">
                <a:solidFill>
                  <a:schemeClr val="accent2">
                    <a:lumMod val="50000"/>
                  </a:schemeClr>
                </a:solidFill>
                <a:cs typeface="Arial" panose="020B0604020202020204" pitchFamily="34" charset="0"/>
              </a:rPr>
              <a:t>colour</a:t>
            </a:r>
            <a:r>
              <a:rPr lang="en-US" sz="2400" dirty="0">
                <a:solidFill>
                  <a:schemeClr val="accent2">
                    <a:lumMod val="50000"/>
                  </a:schemeClr>
                </a:solidFill>
                <a:cs typeface="Arial" panose="020B0604020202020204" pitchFamily="34" charset="0"/>
              </a:rPr>
              <a:t> correctly</a:t>
            </a:r>
            <a:r>
              <a:rPr lang="en-US" sz="2400" dirty="0" smtClean="0">
                <a:solidFill>
                  <a:schemeClr val="accent2">
                    <a:lumMod val="50000"/>
                  </a:schemeClr>
                </a:solidFill>
                <a:cs typeface="Arial" panose="020B0604020202020204" pitchFamily="34" charset="0"/>
              </a:rPr>
              <a:t>.</a:t>
            </a:r>
          </a:p>
          <a:p>
            <a:r>
              <a:rPr lang="en-US" sz="2400" dirty="0" smtClean="0">
                <a:solidFill>
                  <a:schemeClr val="accent2">
                    <a:lumMod val="50000"/>
                  </a:schemeClr>
                </a:solidFill>
                <a:cs typeface="Arial" panose="020B0604020202020204" pitchFamily="34" charset="0"/>
              </a:rPr>
              <a:t> </a:t>
            </a:r>
          </a:p>
          <a:p>
            <a:r>
              <a:rPr lang="en-US" sz="2400" dirty="0" smtClean="0">
                <a:solidFill>
                  <a:schemeClr val="accent2">
                    <a:lumMod val="50000"/>
                  </a:schemeClr>
                </a:solidFill>
                <a:cs typeface="Arial" panose="020B0604020202020204" pitchFamily="34" charset="0"/>
              </a:rPr>
              <a:t>Later</a:t>
            </a:r>
            <a:r>
              <a:rPr lang="en-US" sz="2400" dirty="0">
                <a:solidFill>
                  <a:schemeClr val="accent2">
                    <a:lumMod val="50000"/>
                  </a:schemeClr>
                </a:solidFill>
                <a:cs typeface="Arial" panose="020B0604020202020204" pitchFamily="34" charset="0"/>
              </a:rPr>
              <a:t>, Loftus used leading questions to try and alter the participants recall. However, they persisted in describing the purse as red. </a:t>
            </a:r>
            <a:endParaRPr lang="en-US" sz="2400" dirty="0" smtClean="0">
              <a:solidFill>
                <a:schemeClr val="accent2">
                  <a:lumMod val="50000"/>
                </a:schemeClr>
              </a:solidFill>
              <a:cs typeface="Arial" panose="020B0604020202020204" pitchFamily="34" charset="0"/>
            </a:endParaRPr>
          </a:p>
          <a:p>
            <a:r>
              <a:rPr lang="en-US" sz="2400" dirty="0" smtClean="0">
                <a:solidFill>
                  <a:schemeClr val="accent2">
                    <a:lumMod val="50000"/>
                  </a:schemeClr>
                </a:solidFill>
                <a:cs typeface="Arial" panose="020B0604020202020204" pitchFamily="34" charset="0"/>
              </a:rPr>
              <a:t>This </a:t>
            </a:r>
            <a:r>
              <a:rPr lang="en-US" sz="2400" dirty="0">
                <a:solidFill>
                  <a:schemeClr val="accent2">
                    <a:lumMod val="50000"/>
                  </a:schemeClr>
                </a:solidFill>
                <a:cs typeface="Arial" panose="020B0604020202020204" pitchFamily="34" charset="0"/>
              </a:rPr>
              <a:t>contradicts </a:t>
            </a:r>
            <a:r>
              <a:rPr lang="en-US" sz="2400" dirty="0" smtClean="0">
                <a:solidFill>
                  <a:schemeClr val="accent2">
                    <a:lumMod val="50000"/>
                  </a:schemeClr>
                </a:solidFill>
                <a:cs typeface="Arial" panose="020B0604020202020204" pitchFamily="34" charset="0"/>
              </a:rPr>
              <a:t>her other research, </a:t>
            </a:r>
            <a:r>
              <a:rPr lang="en-US" sz="2400" dirty="0">
                <a:solidFill>
                  <a:schemeClr val="accent2">
                    <a:lumMod val="50000"/>
                  </a:schemeClr>
                </a:solidFill>
                <a:cs typeface="Arial" panose="020B0604020202020204" pitchFamily="34" charset="0"/>
              </a:rPr>
              <a:t>as it suggests that in some circumstances, leading questions have a limited effect on memory. </a:t>
            </a:r>
            <a:endParaRPr lang="en-US" sz="2400" dirty="0" smtClean="0">
              <a:solidFill>
                <a:schemeClr val="accent2">
                  <a:lumMod val="50000"/>
                </a:schemeClr>
              </a:solidFill>
              <a:cs typeface="Arial" panose="020B0604020202020204" pitchFamily="34" charset="0"/>
            </a:endParaRPr>
          </a:p>
          <a:p>
            <a:r>
              <a:rPr lang="en-US" sz="2400" dirty="0" smtClean="0">
                <a:solidFill>
                  <a:schemeClr val="accent2">
                    <a:lumMod val="50000"/>
                  </a:schemeClr>
                </a:solidFill>
                <a:cs typeface="Arial" panose="020B0604020202020204" pitchFamily="34" charset="0"/>
              </a:rPr>
              <a:t>However, the reason this finding is contradictory could because of the actual task…. </a:t>
            </a:r>
            <a:endParaRPr lang="en-US" sz="2400" dirty="0">
              <a:solidFill>
                <a:schemeClr val="accent2">
                  <a:lumMod val="50000"/>
                </a:schemeClr>
              </a:solidFill>
              <a:cs typeface="Arial" panose="020B0604020202020204" pitchFamily="34" charset="0"/>
            </a:endParaRPr>
          </a:p>
        </p:txBody>
      </p:sp>
    </p:spTree>
    <p:extLst>
      <p:ext uri="{BB962C8B-B14F-4D97-AF65-F5344CB8AC3E}">
        <p14:creationId xmlns:p14="http://schemas.microsoft.com/office/powerpoint/2010/main" val="2408039922"/>
      </p:ext>
    </p:extLst>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use of leading questions</a:t>
            </a:r>
            <a:endParaRPr lang="en-GB" dirty="0"/>
          </a:p>
        </p:txBody>
      </p:sp>
      <p:sp>
        <p:nvSpPr>
          <p:cNvPr id="3" name="Text Placeholder 2"/>
          <p:cNvSpPr>
            <a:spLocks noGrp="1"/>
          </p:cNvSpPr>
          <p:nvPr>
            <p:ph type="body" sz="quarter" idx="10"/>
          </p:nvPr>
        </p:nvSpPr>
        <p:spPr>
          <a:xfrm>
            <a:off x="467544" y="1916832"/>
            <a:ext cx="8382000" cy="2809536"/>
          </a:xfrm>
          <a:solidFill>
            <a:schemeClr val="accent3">
              <a:lumMod val="20000"/>
              <a:lumOff val="80000"/>
            </a:schemeClr>
          </a:solidFill>
          <a:ln>
            <a:solidFill>
              <a:schemeClr val="accent1"/>
            </a:solidFill>
          </a:ln>
        </p:spPr>
        <p:txBody>
          <a:bodyPr>
            <a:normAutofit/>
          </a:bodyPr>
          <a:lstStyle/>
          <a:p>
            <a:r>
              <a:rPr lang="en-GB" dirty="0" smtClean="0">
                <a:solidFill>
                  <a:schemeClr val="tx2">
                    <a:lumMod val="50000"/>
                  </a:schemeClr>
                </a:solidFill>
              </a:rPr>
              <a:t>Leading questions is referred to as a `System Variable` and more recent research has indicated that is may be better referred to as a misinformation effect (Loftus, 2005).</a:t>
            </a:r>
          </a:p>
          <a:p>
            <a:r>
              <a:rPr lang="en-GB" dirty="0" smtClean="0">
                <a:solidFill>
                  <a:schemeClr val="tx2">
                    <a:lumMod val="50000"/>
                  </a:schemeClr>
                </a:solidFill>
              </a:rPr>
              <a:t>E.g. `What colour was the tattoo…`</a:t>
            </a:r>
          </a:p>
          <a:p>
            <a:r>
              <a:rPr lang="en-GB" dirty="0" smtClean="0">
                <a:solidFill>
                  <a:schemeClr val="tx2">
                    <a:lumMod val="50000"/>
                  </a:schemeClr>
                </a:solidFill>
              </a:rPr>
              <a:t>Moreover, recent findings suggest that those with a higher degree of intelligence are less prone to the misinformation effect (Zhu, et al., 2010).</a:t>
            </a:r>
          </a:p>
          <a:p>
            <a:pPr marL="0" indent="0">
              <a:buNone/>
            </a:pPr>
            <a:endParaRPr lang="en-GB" dirty="0"/>
          </a:p>
        </p:txBody>
      </p:sp>
    </p:spTree>
    <p:extLst>
      <p:ext uri="{BB962C8B-B14F-4D97-AF65-F5344CB8AC3E}">
        <p14:creationId xmlns:p14="http://schemas.microsoft.com/office/powerpoint/2010/main" val="3436272816"/>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a:xfrm>
            <a:off x="381000" y="1340768"/>
            <a:ext cx="8382000" cy="3240360"/>
          </a:xfrm>
          <a:solidFill>
            <a:schemeClr val="accent5">
              <a:lumMod val="20000"/>
              <a:lumOff val="80000"/>
            </a:schemeClr>
          </a:solidFill>
          <a:ln>
            <a:solidFill>
              <a:schemeClr val="tx1"/>
            </a:solidFill>
          </a:ln>
        </p:spPr>
        <p:txBody>
          <a:bodyPr/>
          <a:lstStyle/>
          <a:p>
            <a:pPr marL="0" indent="0">
              <a:buNone/>
            </a:pPr>
            <a:r>
              <a:rPr lang="en-US" sz="2400" dirty="0" smtClean="0">
                <a:solidFill>
                  <a:schemeClr val="accent2">
                    <a:lumMod val="50000"/>
                  </a:schemeClr>
                </a:solidFill>
              </a:rPr>
              <a:t>  </a:t>
            </a:r>
            <a:endParaRPr lang="en-US" sz="2400" dirty="0">
              <a:solidFill>
                <a:schemeClr val="accent2">
                  <a:lumMod val="50000"/>
                </a:schemeClr>
              </a:solidFill>
            </a:endParaRPr>
          </a:p>
          <a:p>
            <a:r>
              <a:rPr lang="en-US" sz="2400" dirty="0">
                <a:solidFill>
                  <a:schemeClr val="accent2">
                    <a:lumMod val="50000"/>
                  </a:schemeClr>
                </a:solidFill>
              </a:rPr>
              <a:t>Christianson &amp; </a:t>
            </a:r>
            <a:r>
              <a:rPr lang="en-US" sz="2400" dirty="0" err="1">
                <a:solidFill>
                  <a:schemeClr val="accent2">
                    <a:lumMod val="50000"/>
                  </a:schemeClr>
                </a:solidFill>
              </a:rPr>
              <a:t>Hubinette</a:t>
            </a:r>
            <a:r>
              <a:rPr lang="en-US" sz="2400" dirty="0">
                <a:solidFill>
                  <a:schemeClr val="accent2">
                    <a:lumMod val="50000"/>
                  </a:schemeClr>
                </a:solidFill>
              </a:rPr>
              <a:t> (1993) found that</a:t>
            </a:r>
            <a:r>
              <a:rPr lang="en-US" sz="2400" b="1" dirty="0">
                <a:solidFill>
                  <a:schemeClr val="accent2">
                    <a:lumMod val="50000"/>
                  </a:schemeClr>
                </a:solidFill>
              </a:rPr>
              <a:t> </a:t>
            </a:r>
            <a:r>
              <a:rPr lang="en-US" sz="2400" b="1" dirty="0" smtClean="0">
                <a:solidFill>
                  <a:schemeClr val="accent2">
                    <a:lumMod val="50000"/>
                  </a:schemeClr>
                </a:solidFill>
              </a:rPr>
              <a:t>fear/anxiety </a:t>
            </a:r>
            <a:r>
              <a:rPr lang="en-US" dirty="0" smtClean="0">
                <a:solidFill>
                  <a:schemeClr val="accent2">
                    <a:lumMod val="50000"/>
                  </a:schemeClr>
                </a:solidFill>
              </a:rPr>
              <a:t>can</a:t>
            </a:r>
            <a:r>
              <a:rPr lang="en-US" sz="2400" dirty="0" smtClean="0">
                <a:solidFill>
                  <a:schemeClr val="accent2">
                    <a:lumMod val="50000"/>
                  </a:schemeClr>
                </a:solidFill>
              </a:rPr>
              <a:t> </a:t>
            </a:r>
            <a:r>
              <a:rPr lang="en-US" sz="2400" dirty="0">
                <a:solidFill>
                  <a:schemeClr val="accent2">
                    <a:lumMod val="50000"/>
                  </a:schemeClr>
                </a:solidFill>
              </a:rPr>
              <a:t>have an effect.  </a:t>
            </a:r>
            <a:endParaRPr lang="en-US" sz="2400" dirty="0" smtClean="0">
              <a:solidFill>
                <a:schemeClr val="accent2">
                  <a:lumMod val="50000"/>
                </a:schemeClr>
              </a:solidFill>
            </a:endParaRPr>
          </a:p>
          <a:p>
            <a:r>
              <a:rPr lang="en-US" sz="2400" dirty="0" smtClean="0">
                <a:solidFill>
                  <a:schemeClr val="accent2">
                    <a:lumMod val="50000"/>
                  </a:schemeClr>
                </a:solidFill>
              </a:rPr>
              <a:t>They </a:t>
            </a:r>
            <a:r>
              <a:rPr lang="en-US" sz="2400" dirty="0">
                <a:solidFill>
                  <a:schemeClr val="accent2">
                    <a:lumMod val="50000"/>
                  </a:schemeClr>
                </a:solidFill>
              </a:rPr>
              <a:t>asked people involved in real bank </a:t>
            </a:r>
            <a:r>
              <a:rPr lang="en-US" sz="2400" dirty="0" smtClean="0">
                <a:solidFill>
                  <a:schemeClr val="accent2">
                    <a:lumMod val="50000"/>
                  </a:schemeClr>
                </a:solidFill>
              </a:rPr>
              <a:t>robberies</a:t>
            </a:r>
            <a:r>
              <a:rPr lang="en-US" dirty="0">
                <a:solidFill>
                  <a:schemeClr val="accent2">
                    <a:lumMod val="50000"/>
                  </a:schemeClr>
                </a:solidFill>
              </a:rPr>
              <a:t> </a:t>
            </a:r>
            <a:r>
              <a:rPr lang="en-US" sz="2400" dirty="0" smtClean="0">
                <a:solidFill>
                  <a:schemeClr val="accent2">
                    <a:lumMod val="50000"/>
                  </a:schemeClr>
                </a:solidFill>
              </a:rPr>
              <a:t>(victims and onlookers), </a:t>
            </a:r>
            <a:r>
              <a:rPr lang="en-US" sz="2400" dirty="0">
                <a:solidFill>
                  <a:schemeClr val="accent2">
                    <a:lumMod val="50000"/>
                  </a:schemeClr>
                </a:solidFill>
              </a:rPr>
              <a:t>about the incident.  </a:t>
            </a:r>
            <a:endParaRPr lang="en-US" sz="2400" dirty="0" smtClean="0">
              <a:solidFill>
                <a:schemeClr val="accent2">
                  <a:lumMod val="50000"/>
                </a:schemeClr>
              </a:solidFill>
            </a:endParaRPr>
          </a:p>
          <a:p>
            <a:r>
              <a:rPr lang="en-US" sz="2400" dirty="0" smtClean="0">
                <a:solidFill>
                  <a:schemeClr val="accent2">
                    <a:lumMod val="50000"/>
                  </a:schemeClr>
                </a:solidFill>
              </a:rPr>
              <a:t>The </a:t>
            </a:r>
            <a:r>
              <a:rPr lang="en-US" sz="2400" dirty="0">
                <a:solidFill>
                  <a:schemeClr val="accent2">
                    <a:lumMod val="50000"/>
                  </a:schemeClr>
                </a:solidFill>
              </a:rPr>
              <a:t>recall of the victims was more accurate than that of the onlookers, suggesting the stress of the situation had aided recall.  The better recall was still present 15 months later.</a:t>
            </a:r>
          </a:p>
          <a:p>
            <a:endParaRPr lang="en-US" dirty="0">
              <a:solidFill>
                <a:schemeClr val="accent2">
                  <a:lumMod val="50000"/>
                </a:schemeClr>
              </a:solidFill>
            </a:endParaRP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47664" y="4365104"/>
            <a:ext cx="3880342" cy="2066156"/>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550137638"/>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smtClean="0"/>
              <a:t>Anxiety</a:t>
            </a:r>
            <a:endParaRPr lang="en-US" dirty="0"/>
          </a:p>
        </p:txBody>
      </p:sp>
      <p:sp>
        <p:nvSpPr>
          <p:cNvPr id="3" name="Text Placeholder 2"/>
          <p:cNvSpPr>
            <a:spLocks noGrp="1"/>
          </p:cNvSpPr>
          <p:nvPr>
            <p:ph type="body" sz="quarter" idx="10"/>
          </p:nvPr>
        </p:nvSpPr>
        <p:spPr>
          <a:xfrm>
            <a:off x="381000" y="1196753"/>
            <a:ext cx="8382000" cy="4608511"/>
          </a:xfrm>
          <a:solidFill>
            <a:schemeClr val="accent2">
              <a:lumMod val="20000"/>
              <a:lumOff val="80000"/>
            </a:schemeClr>
          </a:solidFill>
          <a:ln>
            <a:solidFill>
              <a:schemeClr val="tx1"/>
            </a:solidFill>
          </a:ln>
        </p:spPr>
        <p:txBody>
          <a:bodyPr/>
          <a:lstStyle/>
          <a:p>
            <a:r>
              <a:rPr lang="en-US" sz="2400" dirty="0" err="1" smtClean="0">
                <a:solidFill>
                  <a:schemeClr val="accent2">
                    <a:lumMod val="50000"/>
                  </a:schemeClr>
                </a:solidFill>
              </a:rPr>
              <a:t>Deffenbacher</a:t>
            </a:r>
            <a:r>
              <a:rPr lang="en-US" sz="2400" dirty="0" smtClean="0">
                <a:solidFill>
                  <a:schemeClr val="accent2">
                    <a:lumMod val="50000"/>
                  </a:schemeClr>
                </a:solidFill>
              </a:rPr>
              <a:t> </a:t>
            </a:r>
            <a:r>
              <a:rPr lang="en-US" sz="2400" dirty="0">
                <a:solidFill>
                  <a:schemeClr val="accent2">
                    <a:lumMod val="50000"/>
                  </a:schemeClr>
                </a:solidFill>
              </a:rPr>
              <a:t>et </a:t>
            </a:r>
            <a:r>
              <a:rPr lang="en-US" sz="2400" dirty="0" smtClean="0">
                <a:solidFill>
                  <a:schemeClr val="accent2">
                    <a:lumMod val="50000"/>
                  </a:schemeClr>
                </a:solidFill>
              </a:rPr>
              <a:t>al., </a:t>
            </a:r>
            <a:r>
              <a:rPr lang="en-US" sz="2400" dirty="0">
                <a:solidFill>
                  <a:schemeClr val="accent2">
                    <a:lumMod val="50000"/>
                  </a:schemeClr>
                </a:solidFill>
              </a:rPr>
              <a:t>(2004) carried out two </a:t>
            </a:r>
            <a:r>
              <a:rPr lang="en-US" sz="2400" dirty="0" smtClean="0">
                <a:solidFill>
                  <a:schemeClr val="accent2">
                    <a:lumMod val="50000"/>
                  </a:schemeClr>
                </a:solidFill>
              </a:rPr>
              <a:t>meta-analyses </a:t>
            </a:r>
            <a:r>
              <a:rPr lang="en-US" sz="2400" dirty="0">
                <a:solidFill>
                  <a:schemeClr val="accent2">
                    <a:lumMod val="50000"/>
                  </a:schemeClr>
                </a:solidFill>
              </a:rPr>
              <a:t>comparing the effects of anxiety on </a:t>
            </a:r>
            <a:r>
              <a:rPr lang="en-US" sz="2400" dirty="0" smtClean="0">
                <a:solidFill>
                  <a:schemeClr val="accent2">
                    <a:lumMod val="50000"/>
                  </a:schemeClr>
                </a:solidFill>
              </a:rPr>
              <a:t>(a) </a:t>
            </a:r>
            <a:r>
              <a:rPr lang="en-US" sz="2400" dirty="0">
                <a:solidFill>
                  <a:schemeClr val="accent2">
                    <a:lumMod val="50000"/>
                  </a:schemeClr>
                </a:solidFill>
              </a:rPr>
              <a:t>facial recognition and </a:t>
            </a:r>
            <a:r>
              <a:rPr lang="en-US" sz="2400" dirty="0" smtClean="0">
                <a:solidFill>
                  <a:schemeClr val="accent2">
                    <a:lumMod val="50000"/>
                  </a:schemeClr>
                </a:solidFill>
              </a:rPr>
              <a:t>(b) </a:t>
            </a:r>
            <a:r>
              <a:rPr lang="en-US" sz="2400" dirty="0">
                <a:solidFill>
                  <a:schemeClr val="accent2">
                    <a:lumMod val="50000"/>
                  </a:schemeClr>
                </a:solidFill>
              </a:rPr>
              <a:t>details at the scene of the crime.  </a:t>
            </a:r>
            <a:endParaRPr lang="en-US" sz="2400" dirty="0" smtClean="0">
              <a:solidFill>
                <a:schemeClr val="accent2">
                  <a:lumMod val="50000"/>
                </a:schemeClr>
              </a:solidFill>
            </a:endParaRPr>
          </a:p>
          <a:p>
            <a:r>
              <a:rPr lang="en-US" sz="2400" dirty="0" smtClean="0">
                <a:solidFill>
                  <a:schemeClr val="accent2">
                    <a:lumMod val="50000"/>
                  </a:schemeClr>
                </a:solidFill>
              </a:rPr>
              <a:t>In </a:t>
            </a:r>
            <a:r>
              <a:rPr lang="en-US" sz="2400" dirty="0">
                <a:solidFill>
                  <a:schemeClr val="accent2">
                    <a:lumMod val="50000"/>
                  </a:schemeClr>
                </a:solidFill>
              </a:rPr>
              <a:t>both cases high levels of anxiety were shown to significantly reduce accuracy of recall</a:t>
            </a:r>
            <a:r>
              <a:rPr lang="en-US" sz="2400" dirty="0" smtClean="0">
                <a:solidFill>
                  <a:schemeClr val="accent2">
                    <a:lumMod val="50000"/>
                  </a:schemeClr>
                </a:solidFill>
              </a:rPr>
              <a:t>.</a:t>
            </a:r>
            <a:endParaRPr lang="en-US" sz="2400" dirty="0">
              <a:solidFill>
                <a:schemeClr val="accent2">
                  <a:lumMod val="50000"/>
                </a:schemeClr>
              </a:solidFill>
            </a:endParaRPr>
          </a:p>
          <a:p>
            <a:r>
              <a:rPr lang="en-US" sz="2400" dirty="0">
                <a:solidFill>
                  <a:schemeClr val="accent2">
                    <a:lumMod val="50000"/>
                  </a:schemeClr>
                </a:solidFill>
              </a:rPr>
              <a:t>However, some research suggests that anxiety can have beneficial </a:t>
            </a:r>
            <a:r>
              <a:rPr lang="en-US" sz="2400" dirty="0" smtClean="0">
                <a:solidFill>
                  <a:schemeClr val="accent2">
                    <a:lumMod val="50000"/>
                  </a:schemeClr>
                </a:solidFill>
              </a:rPr>
              <a:t>effects </a:t>
            </a:r>
            <a:r>
              <a:rPr lang="en-US" dirty="0" smtClean="0">
                <a:solidFill>
                  <a:schemeClr val="accent2">
                    <a:lumMod val="50000"/>
                  </a:schemeClr>
                </a:solidFill>
              </a:rPr>
              <a:t>(like </a:t>
            </a:r>
            <a:r>
              <a:rPr lang="en-US" sz="2400" dirty="0" smtClean="0">
                <a:solidFill>
                  <a:schemeClr val="accent2">
                    <a:lumMod val="50000"/>
                  </a:schemeClr>
                </a:solidFill>
              </a:rPr>
              <a:t>Christianson &amp; </a:t>
            </a:r>
            <a:r>
              <a:rPr lang="en-US" sz="2400" dirty="0" err="1" smtClean="0">
                <a:solidFill>
                  <a:schemeClr val="accent2">
                    <a:lumMod val="50000"/>
                  </a:schemeClr>
                </a:solidFill>
              </a:rPr>
              <a:t>Hubinette</a:t>
            </a:r>
            <a:r>
              <a:rPr lang="en-US" dirty="0" smtClean="0">
                <a:solidFill>
                  <a:schemeClr val="accent2">
                    <a:lumMod val="50000"/>
                  </a:schemeClr>
                </a:solidFill>
              </a:rPr>
              <a:t>, </a:t>
            </a:r>
            <a:r>
              <a:rPr lang="en-US" sz="2400" dirty="0" smtClean="0">
                <a:solidFill>
                  <a:schemeClr val="accent2">
                    <a:lumMod val="50000"/>
                  </a:schemeClr>
                </a:solidFill>
              </a:rPr>
              <a:t>1993).</a:t>
            </a:r>
            <a:endParaRPr lang="en-US" sz="2400" dirty="0">
              <a:solidFill>
                <a:schemeClr val="accent2">
                  <a:lumMod val="50000"/>
                </a:schemeClr>
              </a:solidFill>
            </a:endParaRPr>
          </a:p>
          <a:p>
            <a:r>
              <a:rPr lang="en-US" sz="2400" dirty="0">
                <a:solidFill>
                  <a:schemeClr val="accent2">
                    <a:lumMod val="50000"/>
                  </a:schemeClr>
                </a:solidFill>
              </a:rPr>
              <a:t>These </a:t>
            </a:r>
            <a:r>
              <a:rPr lang="en-US" sz="2400" dirty="0" smtClean="0">
                <a:solidFill>
                  <a:schemeClr val="accent2">
                    <a:lumMod val="50000"/>
                  </a:schemeClr>
                </a:solidFill>
              </a:rPr>
              <a:t>seemingly contradictory </a:t>
            </a:r>
            <a:r>
              <a:rPr lang="en-US" sz="2400" dirty="0">
                <a:solidFill>
                  <a:schemeClr val="accent2">
                    <a:lumMod val="50000"/>
                  </a:schemeClr>
                </a:solidFill>
              </a:rPr>
              <a:t>findings could be explained by the Yerkes-Dodson </a:t>
            </a:r>
            <a:r>
              <a:rPr lang="en-US" sz="2400" dirty="0" smtClean="0">
                <a:solidFill>
                  <a:schemeClr val="accent2">
                    <a:lumMod val="50000"/>
                  </a:schemeClr>
                </a:solidFill>
              </a:rPr>
              <a:t>Law</a:t>
            </a:r>
            <a:r>
              <a:rPr lang="en-US" dirty="0">
                <a:solidFill>
                  <a:schemeClr val="accent2">
                    <a:lumMod val="50000"/>
                  </a:schemeClr>
                </a:solidFill>
              </a:rPr>
              <a:t>:</a:t>
            </a:r>
            <a:r>
              <a:rPr lang="en-US" sz="2400" dirty="0" smtClean="0">
                <a:solidFill>
                  <a:schemeClr val="accent2">
                    <a:lumMod val="50000"/>
                  </a:schemeClr>
                </a:solidFill>
              </a:rPr>
              <a:t> </a:t>
            </a:r>
            <a:endParaRPr lang="en-US" dirty="0">
              <a:solidFill>
                <a:schemeClr val="accent2">
                  <a:lumMod val="50000"/>
                </a:schemeClr>
              </a:solidFill>
            </a:endParaRPr>
          </a:p>
          <a:p>
            <a:r>
              <a:rPr lang="en-US" sz="2400" dirty="0" smtClean="0">
                <a:solidFill>
                  <a:schemeClr val="accent2">
                    <a:lumMod val="50000"/>
                  </a:schemeClr>
                </a:solidFill>
              </a:rPr>
              <a:t>This </a:t>
            </a:r>
            <a:r>
              <a:rPr lang="en-US" sz="2400" dirty="0">
                <a:solidFill>
                  <a:schemeClr val="accent2">
                    <a:lumMod val="50000"/>
                  </a:schemeClr>
                </a:solidFill>
              </a:rPr>
              <a:t>suggests that moderate levels of anxiety can be beneficial to recall, </a:t>
            </a:r>
            <a:r>
              <a:rPr lang="en-US" sz="2400" dirty="0" smtClean="0">
                <a:solidFill>
                  <a:schemeClr val="accent2">
                    <a:lumMod val="50000"/>
                  </a:schemeClr>
                </a:solidFill>
              </a:rPr>
              <a:t>however as anxiety increases </a:t>
            </a:r>
            <a:r>
              <a:rPr lang="en-US" sz="2400" dirty="0">
                <a:solidFill>
                  <a:schemeClr val="accent2">
                    <a:lumMod val="50000"/>
                  </a:schemeClr>
                </a:solidFill>
              </a:rPr>
              <a:t>it begins to have an adverse effect.  </a:t>
            </a:r>
          </a:p>
          <a:p>
            <a:endParaRPr lang="en-US" sz="2400" dirty="0"/>
          </a:p>
        </p:txBody>
      </p:sp>
    </p:spTree>
    <p:extLst>
      <p:ext uri="{BB962C8B-B14F-4D97-AF65-F5344CB8AC3E}">
        <p14:creationId xmlns:p14="http://schemas.microsoft.com/office/powerpoint/2010/main" val="1398770661"/>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30188"/>
            <a:ext cx="8382000" cy="2437590"/>
          </a:xfrm>
        </p:spPr>
        <p:txBody>
          <a:bodyPr>
            <a:normAutofit/>
          </a:bodyPr>
          <a:lstStyle/>
          <a:p>
            <a:pPr algn="ctr"/>
            <a:r>
              <a:rPr lang="en-US" sz="3600" dirty="0"/>
              <a:t>The inverted U relationship or </a:t>
            </a:r>
            <a:r>
              <a:rPr lang="en-US" sz="3600" dirty="0" smtClean="0"/>
              <a:t/>
            </a:r>
            <a:br>
              <a:rPr lang="en-US" sz="3600" dirty="0" smtClean="0"/>
            </a:br>
            <a:r>
              <a:rPr lang="en-US" sz="3600" dirty="0" smtClean="0"/>
              <a:t>Yerkes-Dodson </a:t>
            </a:r>
            <a:r>
              <a:rPr lang="en-US" sz="3600" dirty="0"/>
              <a:t>law</a:t>
            </a:r>
            <a:br>
              <a:rPr lang="en-US" sz="3600" dirty="0"/>
            </a:br>
            <a:r>
              <a:rPr lang="en-US" dirty="0"/>
              <a:t/>
            </a:r>
            <a:br>
              <a:rPr lang="en-US" dirty="0"/>
            </a:br>
            <a:endParaRPr lang="en-US" dirty="0"/>
          </a:p>
        </p:txBody>
      </p:sp>
      <p:sp>
        <p:nvSpPr>
          <p:cNvPr id="3" name="Text Placeholder 2"/>
          <p:cNvSpPr>
            <a:spLocks noGrp="1"/>
          </p:cNvSpPr>
          <p:nvPr>
            <p:ph type="body" sz="quarter" idx="10"/>
          </p:nvPr>
        </p:nvSpPr>
        <p:spPr>
          <a:xfrm>
            <a:off x="381000" y="1556792"/>
            <a:ext cx="8382000" cy="1800200"/>
          </a:xfrm>
          <a:solidFill>
            <a:schemeClr val="accent2">
              <a:lumMod val="20000"/>
              <a:lumOff val="80000"/>
            </a:schemeClr>
          </a:solidFill>
          <a:ln>
            <a:solidFill>
              <a:schemeClr val="tx1"/>
            </a:solidFill>
          </a:ln>
        </p:spPr>
        <p:txBody>
          <a:bodyPr/>
          <a:lstStyle/>
          <a:p>
            <a:r>
              <a:rPr lang="en-US" sz="2400" dirty="0" smtClean="0">
                <a:solidFill>
                  <a:schemeClr val="accent2">
                    <a:lumMod val="50000"/>
                  </a:schemeClr>
                </a:solidFill>
              </a:rPr>
              <a:t>This </a:t>
            </a:r>
            <a:r>
              <a:rPr lang="en-US" sz="2400" dirty="0">
                <a:solidFill>
                  <a:schemeClr val="accent2">
                    <a:lumMod val="50000"/>
                  </a:schemeClr>
                </a:solidFill>
              </a:rPr>
              <a:t>states that stress or anxiety increases performance up to an optimal point.  After that, further increases in anxiety lead to a </a:t>
            </a:r>
            <a:r>
              <a:rPr lang="en-US" dirty="0" smtClean="0">
                <a:solidFill>
                  <a:schemeClr val="accent2">
                    <a:lumMod val="50000"/>
                  </a:schemeClr>
                </a:solidFill>
              </a:rPr>
              <a:t>reduction</a:t>
            </a:r>
            <a:r>
              <a:rPr lang="en-US" sz="2400" dirty="0" smtClean="0">
                <a:solidFill>
                  <a:schemeClr val="accent2">
                    <a:lumMod val="50000"/>
                  </a:schemeClr>
                </a:solidFill>
              </a:rPr>
              <a:t> </a:t>
            </a:r>
            <a:r>
              <a:rPr lang="en-US" dirty="0" smtClean="0">
                <a:solidFill>
                  <a:schemeClr val="accent2">
                    <a:lumMod val="50000"/>
                  </a:schemeClr>
                </a:solidFill>
              </a:rPr>
              <a:t>in</a:t>
            </a:r>
            <a:r>
              <a:rPr lang="en-US" sz="2400" dirty="0" smtClean="0">
                <a:solidFill>
                  <a:schemeClr val="accent2">
                    <a:lumMod val="50000"/>
                  </a:schemeClr>
                </a:solidFill>
              </a:rPr>
              <a:t> </a:t>
            </a:r>
            <a:r>
              <a:rPr lang="en-US" sz="2400" dirty="0">
                <a:solidFill>
                  <a:schemeClr val="accent2">
                    <a:lumMod val="50000"/>
                  </a:schemeClr>
                </a:solidFill>
              </a:rPr>
              <a:t>performance.  This also seems to apply to the relationship between anxiety and recall.</a:t>
            </a:r>
          </a:p>
          <a:p>
            <a:endParaRPr lang="en-US" dirty="0"/>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1720" y="3140967"/>
            <a:ext cx="4680520" cy="3280487"/>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656518570"/>
      </p:ext>
    </p:extLst>
  </p:cSld>
  <p:clrMapOvr>
    <a:masterClrMapping/>
  </p:clrMapOvr>
  <p:transition>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30188"/>
            <a:ext cx="8382000" cy="553998"/>
          </a:xfrm>
        </p:spPr>
        <p:txBody>
          <a:bodyPr>
            <a:normAutofit fontScale="90000"/>
          </a:bodyPr>
          <a:lstStyle/>
          <a:p>
            <a:r>
              <a:rPr lang="en-GB" sz="4000" dirty="0" smtClean="0"/>
              <a:t>Individual differences</a:t>
            </a:r>
            <a:endParaRPr lang="en-US" sz="4000" dirty="0"/>
          </a:p>
        </p:txBody>
      </p:sp>
      <p:sp>
        <p:nvSpPr>
          <p:cNvPr id="3" name="Text Placeholder 2"/>
          <p:cNvSpPr>
            <a:spLocks noGrp="1"/>
          </p:cNvSpPr>
          <p:nvPr>
            <p:ph type="body" sz="quarter" idx="10"/>
          </p:nvPr>
        </p:nvSpPr>
        <p:spPr>
          <a:xfrm>
            <a:off x="251520" y="1268760"/>
            <a:ext cx="8511480" cy="4176464"/>
          </a:xfrm>
          <a:solidFill>
            <a:schemeClr val="accent3">
              <a:lumMod val="20000"/>
              <a:lumOff val="80000"/>
            </a:schemeClr>
          </a:solidFill>
          <a:ln>
            <a:solidFill>
              <a:schemeClr val="tx1"/>
            </a:solidFill>
          </a:ln>
        </p:spPr>
        <p:txBody>
          <a:bodyPr>
            <a:normAutofit lnSpcReduction="10000"/>
          </a:bodyPr>
          <a:lstStyle/>
          <a:p>
            <a:r>
              <a:rPr lang="en-US" sz="2400" dirty="0" err="1">
                <a:solidFill>
                  <a:schemeClr val="accent2">
                    <a:lumMod val="50000"/>
                  </a:schemeClr>
                </a:solidFill>
              </a:rPr>
              <a:t>Bothwell</a:t>
            </a:r>
            <a:r>
              <a:rPr lang="en-US" sz="2400" dirty="0">
                <a:solidFill>
                  <a:schemeClr val="accent2">
                    <a:lumMod val="50000"/>
                  </a:schemeClr>
                </a:solidFill>
              </a:rPr>
              <a:t> et </a:t>
            </a:r>
            <a:r>
              <a:rPr lang="en-US" sz="2400" dirty="0" smtClean="0">
                <a:solidFill>
                  <a:schemeClr val="accent2">
                    <a:lumMod val="50000"/>
                  </a:schemeClr>
                </a:solidFill>
              </a:rPr>
              <a:t>al., </a:t>
            </a:r>
            <a:r>
              <a:rPr lang="en-US" sz="2400" dirty="0">
                <a:solidFill>
                  <a:schemeClr val="accent2">
                    <a:lumMod val="50000"/>
                  </a:schemeClr>
                </a:solidFill>
              </a:rPr>
              <a:t>(1987) </a:t>
            </a:r>
            <a:r>
              <a:rPr lang="en-US" dirty="0" smtClean="0">
                <a:solidFill>
                  <a:schemeClr val="accent2">
                    <a:lumMod val="50000"/>
                  </a:schemeClr>
                </a:solidFill>
              </a:rPr>
              <a:t>established</a:t>
            </a:r>
            <a:r>
              <a:rPr lang="en-US" sz="2400" dirty="0" smtClean="0">
                <a:solidFill>
                  <a:schemeClr val="accent2">
                    <a:lumMod val="50000"/>
                  </a:schemeClr>
                </a:solidFill>
              </a:rPr>
              <a:t> participants </a:t>
            </a:r>
            <a:r>
              <a:rPr lang="en-US" sz="2400" dirty="0">
                <a:solidFill>
                  <a:schemeClr val="accent2">
                    <a:lumMod val="50000"/>
                  </a:schemeClr>
                </a:solidFill>
              </a:rPr>
              <a:t>level </a:t>
            </a:r>
            <a:r>
              <a:rPr lang="en-US" sz="2400" dirty="0" smtClean="0">
                <a:solidFill>
                  <a:schemeClr val="accent2">
                    <a:lumMod val="50000"/>
                  </a:schemeClr>
                </a:solidFill>
              </a:rPr>
              <a:t>of neuroticism. </a:t>
            </a:r>
          </a:p>
          <a:p>
            <a:r>
              <a:rPr lang="en-US" sz="2400" dirty="0" smtClean="0">
                <a:solidFill>
                  <a:schemeClr val="accent2">
                    <a:lumMod val="50000"/>
                  </a:schemeClr>
                </a:solidFill>
              </a:rPr>
              <a:t>They </a:t>
            </a:r>
            <a:r>
              <a:rPr lang="en-US" sz="2400" dirty="0">
                <a:solidFill>
                  <a:schemeClr val="accent2">
                    <a:lumMod val="50000"/>
                  </a:schemeClr>
                </a:solidFill>
              </a:rPr>
              <a:t>then witnessed a ‘crime’ and had to identify the culprit from an ID parade.  </a:t>
            </a:r>
            <a:endParaRPr lang="en-US" sz="2400" dirty="0" smtClean="0">
              <a:solidFill>
                <a:schemeClr val="accent2">
                  <a:lumMod val="50000"/>
                </a:schemeClr>
              </a:solidFill>
            </a:endParaRPr>
          </a:p>
          <a:p>
            <a:r>
              <a:rPr lang="en-US" sz="2400" dirty="0" smtClean="0">
                <a:solidFill>
                  <a:schemeClr val="accent2">
                    <a:lumMod val="50000"/>
                  </a:schemeClr>
                </a:solidFill>
              </a:rPr>
              <a:t>When </a:t>
            </a:r>
            <a:r>
              <a:rPr lang="en-US" sz="2400" dirty="0">
                <a:solidFill>
                  <a:schemeClr val="accent2">
                    <a:lumMod val="50000"/>
                  </a:schemeClr>
                </a:solidFill>
              </a:rPr>
              <a:t>exposed to low levels of stress the participants high in N </a:t>
            </a:r>
            <a:r>
              <a:rPr lang="en-US" sz="2400" dirty="0" smtClean="0">
                <a:solidFill>
                  <a:schemeClr val="accent2">
                    <a:lumMod val="50000"/>
                  </a:schemeClr>
                </a:solidFill>
              </a:rPr>
              <a:t>tended </a:t>
            </a:r>
            <a:r>
              <a:rPr lang="en-US" sz="2400" dirty="0">
                <a:solidFill>
                  <a:schemeClr val="accent2">
                    <a:lumMod val="50000"/>
                  </a:schemeClr>
                </a:solidFill>
              </a:rPr>
              <a:t>to out-perform </a:t>
            </a:r>
            <a:r>
              <a:rPr lang="en-US" sz="2400" dirty="0" smtClean="0">
                <a:solidFill>
                  <a:schemeClr val="accent2">
                    <a:lumMod val="50000"/>
                  </a:schemeClr>
                </a:solidFill>
              </a:rPr>
              <a:t>those </a:t>
            </a:r>
            <a:r>
              <a:rPr lang="en-US" sz="2400" dirty="0">
                <a:solidFill>
                  <a:schemeClr val="accent2">
                    <a:lumMod val="50000"/>
                  </a:schemeClr>
                </a:solidFill>
              </a:rPr>
              <a:t>low in N.  </a:t>
            </a:r>
            <a:endParaRPr lang="en-US" sz="2400" dirty="0" smtClean="0">
              <a:solidFill>
                <a:schemeClr val="accent2">
                  <a:lumMod val="50000"/>
                </a:schemeClr>
              </a:solidFill>
            </a:endParaRPr>
          </a:p>
          <a:p>
            <a:r>
              <a:rPr lang="en-US" sz="2400" dirty="0" smtClean="0">
                <a:solidFill>
                  <a:schemeClr val="accent2">
                    <a:lumMod val="50000"/>
                  </a:schemeClr>
                </a:solidFill>
              </a:rPr>
              <a:t>However</a:t>
            </a:r>
            <a:r>
              <a:rPr lang="en-US" sz="2400" dirty="0">
                <a:solidFill>
                  <a:schemeClr val="accent2">
                    <a:lumMod val="50000"/>
                  </a:schemeClr>
                </a:solidFill>
              </a:rPr>
              <a:t>, when exposed to high levels of stress, the outcome was completely reversed with the participants scoring high on neuroticism now performing significantly worse.  </a:t>
            </a:r>
          </a:p>
          <a:p>
            <a:pPr marL="0" indent="0">
              <a:buNone/>
            </a:pPr>
            <a:endParaRPr lang="en-US" sz="2400" dirty="0">
              <a:solidFill>
                <a:schemeClr val="accent2">
                  <a:lumMod val="50000"/>
                </a:schemeClr>
              </a:solidFill>
            </a:endParaRPr>
          </a:p>
          <a:p>
            <a:r>
              <a:rPr lang="en-US" sz="2400" dirty="0">
                <a:solidFill>
                  <a:schemeClr val="accent2">
                    <a:lumMod val="50000"/>
                  </a:schemeClr>
                </a:solidFill>
              </a:rPr>
              <a:t>High stress + High neuroticism = Low </a:t>
            </a:r>
            <a:r>
              <a:rPr lang="en-US" sz="2400" dirty="0" smtClean="0">
                <a:solidFill>
                  <a:schemeClr val="accent2">
                    <a:lumMod val="50000"/>
                  </a:schemeClr>
                </a:solidFill>
              </a:rPr>
              <a:t>recall.</a:t>
            </a:r>
          </a:p>
          <a:p>
            <a:r>
              <a:rPr lang="en-US" dirty="0" smtClean="0">
                <a:solidFill>
                  <a:schemeClr val="accent2">
                    <a:lumMod val="50000"/>
                  </a:schemeClr>
                </a:solidFill>
              </a:rPr>
              <a:t>Implications…</a:t>
            </a:r>
            <a:endParaRPr lang="en-US" sz="2400" dirty="0">
              <a:solidFill>
                <a:schemeClr val="accent2">
                  <a:lumMod val="50000"/>
                </a:schemeClr>
              </a:solidFill>
            </a:endParaRPr>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60232" y="4365104"/>
            <a:ext cx="2359149" cy="2359149"/>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871351174"/>
      </p:ext>
    </p:extLst>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dirty="0" smtClean="0"/>
              <a:t>Weapon focus</a:t>
            </a:r>
            <a:endParaRPr lang="en-US" dirty="0"/>
          </a:p>
        </p:txBody>
      </p:sp>
      <p:sp>
        <p:nvSpPr>
          <p:cNvPr id="3" name="Text Placeholder 2"/>
          <p:cNvSpPr>
            <a:spLocks noGrp="1"/>
          </p:cNvSpPr>
          <p:nvPr>
            <p:ph type="body" sz="quarter" idx="10"/>
          </p:nvPr>
        </p:nvSpPr>
        <p:spPr>
          <a:xfrm>
            <a:off x="381000" y="1066801"/>
            <a:ext cx="8382000" cy="5242520"/>
          </a:xfrm>
          <a:solidFill>
            <a:schemeClr val="accent3">
              <a:lumMod val="20000"/>
              <a:lumOff val="80000"/>
            </a:schemeClr>
          </a:solidFill>
          <a:ln>
            <a:solidFill>
              <a:schemeClr val="tx1"/>
            </a:solidFill>
          </a:ln>
        </p:spPr>
        <p:txBody>
          <a:bodyPr/>
          <a:lstStyle/>
          <a:p>
            <a:r>
              <a:rPr lang="en-US" dirty="0" smtClean="0">
                <a:solidFill>
                  <a:schemeClr val="accent2">
                    <a:lumMod val="50000"/>
                  </a:schemeClr>
                </a:solidFill>
              </a:rPr>
              <a:t>When f</a:t>
            </a:r>
            <a:r>
              <a:rPr lang="en-US" sz="2400" dirty="0" smtClean="0">
                <a:solidFill>
                  <a:schemeClr val="accent2">
                    <a:lumMod val="50000"/>
                  </a:schemeClr>
                </a:solidFill>
              </a:rPr>
              <a:t>aced </a:t>
            </a:r>
            <a:r>
              <a:rPr lang="en-US" sz="2400" dirty="0">
                <a:solidFill>
                  <a:schemeClr val="accent2">
                    <a:lumMod val="50000"/>
                  </a:schemeClr>
                </a:solidFill>
              </a:rPr>
              <a:t>with a knife or </a:t>
            </a:r>
            <a:r>
              <a:rPr lang="en-US" sz="2400" dirty="0" smtClean="0">
                <a:solidFill>
                  <a:schemeClr val="accent2">
                    <a:lumMod val="50000"/>
                  </a:schemeClr>
                </a:solidFill>
              </a:rPr>
              <a:t>gun </a:t>
            </a:r>
            <a:r>
              <a:rPr lang="en-US" sz="2400" dirty="0">
                <a:solidFill>
                  <a:schemeClr val="accent2">
                    <a:lumMod val="50000"/>
                  </a:schemeClr>
                </a:solidFill>
              </a:rPr>
              <a:t>you’re most likely be focusing you’re attention on the weapon rather than the attacker.  </a:t>
            </a:r>
            <a:endParaRPr lang="en-US" sz="2400" dirty="0" smtClean="0">
              <a:solidFill>
                <a:schemeClr val="accent2">
                  <a:lumMod val="50000"/>
                </a:schemeClr>
              </a:solidFill>
            </a:endParaRPr>
          </a:p>
          <a:p>
            <a:r>
              <a:rPr lang="en-US" sz="2400" dirty="0" smtClean="0">
                <a:solidFill>
                  <a:schemeClr val="accent2">
                    <a:lumMod val="50000"/>
                  </a:schemeClr>
                </a:solidFill>
              </a:rPr>
              <a:t>Loftus </a:t>
            </a:r>
            <a:r>
              <a:rPr lang="en-US" sz="2400" dirty="0">
                <a:solidFill>
                  <a:schemeClr val="accent2">
                    <a:lumMod val="50000"/>
                  </a:schemeClr>
                </a:solidFill>
              </a:rPr>
              <a:t>et </a:t>
            </a:r>
            <a:r>
              <a:rPr lang="en-US" sz="2400" dirty="0" smtClean="0">
                <a:solidFill>
                  <a:schemeClr val="accent2">
                    <a:lumMod val="50000"/>
                  </a:schemeClr>
                </a:solidFill>
              </a:rPr>
              <a:t>al., (1987) asked </a:t>
            </a:r>
            <a:r>
              <a:rPr lang="en-US" sz="2400" dirty="0">
                <a:solidFill>
                  <a:schemeClr val="accent2">
                    <a:lumMod val="50000"/>
                  </a:schemeClr>
                </a:solidFill>
              </a:rPr>
              <a:t>participants to listen to </a:t>
            </a:r>
            <a:r>
              <a:rPr lang="en-US" sz="2400" dirty="0" smtClean="0">
                <a:solidFill>
                  <a:schemeClr val="accent2">
                    <a:lumMod val="50000"/>
                  </a:schemeClr>
                </a:solidFill>
              </a:rPr>
              <a:t>a series of arguments between two people, </a:t>
            </a:r>
            <a:r>
              <a:rPr lang="en-US" sz="2400" dirty="0">
                <a:solidFill>
                  <a:schemeClr val="accent2">
                    <a:lumMod val="50000"/>
                  </a:schemeClr>
                </a:solidFill>
              </a:rPr>
              <a:t>one </a:t>
            </a:r>
            <a:r>
              <a:rPr lang="en-US" sz="2400" dirty="0" smtClean="0">
                <a:solidFill>
                  <a:schemeClr val="accent2">
                    <a:lumMod val="50000"/>
                  </a:schemeClr>
                </a:solidFill>
              </a:rPr>
              <a:t> </a:t>
            </a:r>
            <a:r>
              <a:rPr lang="en-US" dirty="0" smtClean="0">
                <a:solidFill>
                  <a:schemeClr val="accent2">
                    <a:lumMod val="50000"/>
                  </a:schemeClr>
                </a:solidFill>
              </a:rPr>
              <a:t>of which sounding</a:t>
            </a:r>
            <a:r>
              <a:rPr lang="en-US" sz="2400" dirty="0" smtClean="0">
                <a:solidFill>
                  <a:schemeClr val="accent2">
                    <a:lumMod val="50000"/>
                  </a:schemeClr>
                </a:solidFill>
              </a:rPr>
              <a:t> </a:t>
            </a:r>
            <a:r>
              <a:rPr lang="en-US" sz="2400" dirty="0">
                <a:solidFill>
                  <a:schemeClr val="accent2">
                    <a:lumMod val="50000"/>
                  </a:schemeClr>
                </a:solidFill>
              </a:rPr>
              <a:t>more violent than the other.  </a:t>
            </a:r>
            <a:endParaRPr lang="en-US" sz="2400" dirty="0" smtClean="0">
              <a:solidFill>
                <a:schemeClr val="accent2">
                  <a:lumMod val="50000"/>
                </a:schemeClr>
              </a:solidFill>
            </a:endParaRPr>
          </a:p>
          <a:p>
            <a:r>
              <a:rPr lang="en-US" sz="2400" dirty="0" smtClean="0">
                <a:solidFill>
                  <a:schemeClr val="accent2">
                    <a:lumMod val="50000"/>
                  </a:schemeClr>
                </a:solidFill>
              </a:rPr>
              <a:t>In </a:t>
            </a:r>
            <a:r>
              <a:rPr lang="en-US" sz="2400" dirty="0">
                <a:solidFill>
                  <a:schemeClr val="accent2">
                    <a:lumMod val="50000"/>
                  </a:schemeClr>
                </a:solidFill>
              </a:rPr>
              <a:t>the quieter </a:t>
            </a:r>
            <a:r>
              <a:rPr lang="en-US" sz="2400" dirty="0" smtClean="0">
                <a:solidFill>
                  <a:schemeClr val="accent2">
                    <a:lumMod val="50000"/>
                  </a:schemeClr>
                </a:solidFill>
              </a:rPr>
              <a:t>argument </a:t>
            </a:r>
            <a:r>
              <a:rPr lang="en-US" sz="2400" dirty="0">
                <a:solidFill>
                  <a:schemeClr val="accent2">
                    <a:lumMod val="50000"/>
                  </a:schemeClr>
                </a:solidFill>
              </a:rPr>
              <a:t>a man with greasy hands emerges holding a pen.  </a:t>
            </a:r>
            <a:endParaRPr lang="en-US" sz="2400" dirty="0" smtClean="0">
              <a:solidFill>
                <a:schemeClr val="accent2">
                  <a:lumMod val="50000"/>
                </a:schemeClr>
              </a:solidFill>
            </a:endParaRPr>
          </a:p>
          <a:p>
            <a:r>
              <a:rPr lang="en-US" sz="2400" dirty="0" smtClean="0">
                <a:solidFill>
                  <a:schemeClr val="accent2">
                    <a:lumMod val="50000"/>
                  </a:schemeClr>
                </a:solidFill>
              </a:rPr>
              <a:t>Following </a:t>
            </a:r>
            <a:r>
              <a:rPr lang="en-US" sz="2400" dirty="0">
                <a:solidFill>
                  <a:schemeClr val="accent2">
                    <a:lumMod val="50000"/>
                  </a:schemeClr>
                </a:solidFill>
              </a:rPr>
              <a:t>the </a:t>
            </a:r>
            <a:r>
              <a:rPr lang="en-US" sz="2400" dirty="0" smtClean="0">
                <a:solidFill>
                  <a:schemeClr val="accent2">
                    <a:lumMod val="50000"/>
                  </a:schemeClr>
                </a:solidFill>
              </a:rPr>
              <a:t>noisy </a:t>
            </a:r>
            <a:r>
              <a:rPr lang="en-US" sz="2400" dirty="0">
                <a:solidFill>
                  <a:schemeClr val="accent2">
                    <a:lumMod val="50000"/>
                  </a:schemeClr>
                </a:solidFill>
              </a:rPr>
              <a:t>incident a man emerges with a blood drenched knife.  </a:t>
            </a:r>
            <a:endParaRPr lang="en-US" sz="2400" dirty="0" smtClean="0">
              <a:solidFill>
                <a:schemeClr val="accent2">
                  <a:lumMod val="50000"/>
                </a:schemeClr>
              </a:solidFill>
            </a:endParaRPr>
          </a:p>
          <a:p>
            <a:r>
              <a:rPr lang="en-US" sz="2400" dirty="0" smtClean="0">
                <a:solidFill>
                  <a:schemeClr val="accent2">
                    <a:lumMod val="50000"/>
                  </a:schemeClr>
                </a:solidFill>
              </a:rPr>
              <a:t>Participants </a:t>
            </a:r>
            <a:r>
              <a:rPr lang="en-US" sz="2400" dirty="0">
                <a:solidFill>
                  <a:schemeClr val="accent2">
                    <a:lumMod val="50000"/>
                  </a:schemeClr>
                </a:solidFill>
              </a:rPr>
              <a:t>could accurately recall the identity of the ‘pen-fiend’ on 49% of occasions but the knifeman on only 33%.  </a:t>
            </a:r>
            <a:endParaRPr lang="en-US" sz="2400" dirty="0" smtClean="0">
              <a:solidFill>
                <a:schemeClr val="accent2">
                  <a:lumMod val="50000"/>
                </a:schemeClr>
              </a:solidFill>
            </a:endParaRPr>
          </a:p>
          <a:p>
            <a:r>
              <a:rPr lang="en-US" sz="2400" dirty="0" smtClean="0">
                <a:solidFill>
                  <a:schemeClr val="accent2">
                    <a:lumMod val="50000"/>
                  </a:schemeClr>
                </a:solidFill>
              </a:rPr>
              <a:t>In </a:t>
            </a:r>
            <a:r>
              <a:rPr lang="en-US" sz="2400" dirty="0">
                <a:solidFill>
                  <a:schemeClr val="accent2">
                    <a:lumMod val="50000"/>
                  </a:schemeClr>
                </a:solidFill>
              </a:rPr>
              <a:t>a </a:t>
            </a:r>
            <a:r>
              <a:rPr lang="en-US" dirty="0" smtClean="0">
                <a:solidFill>
                  <a:schemeClr val="accent2">
                    <a:lumMod val="50000"/>
                  </a:schemeClr>
                </a:solidFill>
              </a:rPr>
              <a:t>subsequent study,</a:t>
            </a:r>
            <a:r>
              <a:rPr lang="en-US" sz="2400" dirty="0" smtClean="0">
                <a:solidFill>
                  <a:schemeClr val="accent2">
                    <a:lumMod val="50000"/>
                  </a:schemeClr>
                </a:solidFill>
              </a:rPr>
              <a:t> </a:t>
            </a:r>
            <a:r>
              <a:rPr lang="en-US" sz="2400" dirty="0">
                <a:solidFill>
                  <a:schemeClr val="accent2">
                    <a:lumMod val="50000"/>
                  </a:schemeClr>
                </a:solidFill>
              </a:rPr>
              <a:t>Loftus recorded </a:t>
            </a:r>
            <a:r>
              <a:rPr lang="en-US" sz="2400" dirty="0" smtClean="0">
                <a:solidFill>
                  <a:schemeClr val="accent2">
                    <a:lumMod val="50000"/>
                  </a:schemeClr>
                </a:solidFill>
              </a:rPr>
              <a:t>pp`s eye </a:t>
            </a:r>
            <a:r>
              <a:rPr lang="en-US" sz="2400" dirty="0">
                <a:solidFill>
                  <a:schemeClr val="accent2">
                    <a:lumMod val="50000"/>
                  </a:schemeClr>
                </a:solidFill>
              </a:rPr>
              <a:t>movements and found the focus of attention was </a:t>
            </a:r>
            <a:r>
              <a:rPr lang="en-US" dirty="0" smtClean="0">
                <a:solidFill>
                  <a:schemeClr val="accent2">
                    <a:lumMod val="50000"/>
                  </a:schemeClr>
                </a:solidFill>
              </a:rPr>
              <a:t>directed towards the</a:t>
            </a:r>
            <a:r>
              <a:rPr lang="en-US" sz="2400" dirty="0" smtClean="0">
                <a:solidFill>
                  <a:schemeClr val="accent2">
                    <a:lumMod val="50000"/>
                  </a:schemeClr>
                </a:solidFill>
              </a:rPr>
              <a:t> </a:t>
            </a:r>
            <a:r>
              <a:rPr lang="en-US" sz="2400" dirty="0">
                <a:solidFill>
                  <a:schemeClr val="accent2">
                    <a:lumMod val="50000"/>
                  </a:schemeClr>
                </a:solidFill>
              </a:rPr>
              <a:t>knife, diverting attention from the identity of the perpetrator.  </a:t>
            </a:r>
          </a:p>
          <a:p>
            <a:endParaRPr lang="en-US" dirty="0"/>
          </a:p>
          <a:p>
            <a:pPr marL="0" indent="0">
              <a:buNone/>
            </a:pPr>
            <a:endParaRPr lang="en-US" dirty="0"/>
          </a:p>
        </p:txBody>
      </p:sp>
    </p:spTree>
    <p:extLst>
      <p:ext uri="{BB962C8B-B14F-4D97-AF65-F5344CB8AC3E}">
        <p14:creationId xmlns:p14="http://schemas.microsoft.com/office/powerpoint/2010/main" val="2310771408"/>
      </p:ext>
    </p:extLst>
  </p:cSld>
  <p:clrMapOvr>
    <a:masterClrMapping/>
  </p:clrMapOvr>
  <p:transition>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a:xfrm>
            <a:off x="381000" y="1556792"/>
            <a:ext cx="8382000" cy="1996885"/>
          </a:xfrm>
          <a:solidFill>
            <a:schemeClr val="accent4">
              <a:lumMod val="20000"/>
              <a:lumOff val="80000"/>
            </a:schemeClr>
          </a:solidFill>
          <a:ln>
            <a:solidFill>
              <a:schemeClr val="tx1"/>
            </a:solidFill>
          </a:ln>
        </p:spPr>
        <p:txBody>
          <a:bodyPr>
            <a:normAutofit lnSpcReduction="10000"/>
          </a:bodyPr>
          <a:lstStyle/>
          <a:p>
            <a:endParaRPr lang="en-US" sz="2400" dirty="0" smtClean="0"/>
          </a:p>
          <a:p>
            <a:pPr marL="0" indent="0">
              <a:buNone/>
            </a:pPr>
            <a:r>
              <a:rPr lang="en-US" sz="2400" dirty="0" err="1" smtClean="0">
                <a:solidFill>
                  <a:schemeClr val="accent4">
                    <a:lumMod val="50000"/>
                  </a:schemeClr>
                </a:solidFill>
              </a:rPr>
              <a:t>Maass</a:t>
            </a:r>
            <a:r>
              <a:rPr lang="en-US" sz="2400" dirty="0" smtClean="0">
                <a:solidFill>
                  <a:schemeClr val="accent4">
                    <a:lumMod val="50000"/>
                  </a:schemeClr>
                </a:solidFill>
              </a:rPr>
              <a:t> and </a:t>
            </a:r>
            <a:r>
              <a:rPr lang="en-US" sz="2400" dirty="0" err="1">
                <a:solidFill>
                  <a:schemeClr val="accent4">
                    <a:lumMod val="50000"/>
                  </a:schemeClr>
                </a:solidFill>
              </a:rPr>
              <a:t>Kohnen</a:t>
            </a:r>
            <a:r>
              <a:rPr lang="en-US" sz="2400" dirty="0">
                <a:solidFill>
                  <a:schemeClr val="accent4">
                    <a:lumMod val="50000"/>
                  </a:schemeClr>
                </a:solidFill>
              </a:rPr>
              <a:t> (1989) carried out a </a:t>
            </a:r>
            <a:r>
              <a:rPr lang="en-US" sz="2400" dirty="0" smtClean="0">
                <a:solidFill>
                  <a:schemeClr val="accent4">
                    <a:lumMod val="50000"/>
                  </a:schemeClr>
                </a:solidFill>
              </a:rPr>
              <a:t>                                          field experiment </a:t>
            </a:r>
            <a:r>
              <a:rPr lang="en-US" sz="2400" dirty="0">
                <a:solidFill>
                  <a:schemeClr val="accent4">
                    <a:lumMod val="50000"/>
                  </a:schemeClr>
                </a:solidFill>
              </a:rPr>
              <a:t>in which participants were </a:t>
            </a:r>
            <a:r>
              <a:rPr lang="en-US" sz="2400" dirty="0" smtClean="0">
                <a:solidFill>
                  <a:schemeClr val="accent4">
                    <a:lumMod val="50000"/>
                  </a:schemeClr>
                </a:solidFill>
              </a:rPr>
              <a:t>                                  approached </a:t>
            </a:r>
            <a:r>
              <a:rPr lang="en-US" sz="2400" dirty="0">
                <a:solidFill>
                  <a:schemeClr val="accent4">
                    <a:lumMod val="50000"/>
                  </a:schemeClr>
                </a:solidFill>
              </a:rPr>
              <a:t>by a woman holding either </a:t>
            </a:r>
            <a:r>
              <a:rPr lang="en-US" sz="2400" dirty="0" smtClean="0">
                <a:solidFill>
                  <a:schemeClr val="accent4">
                    <a:lumMod val="50000"/>
                  </a:schemeClr>
                </a:solidFill>
              </a:rPr>
              <a:t>a pen </a:t>
            </a:r>
            <a:r>
              <a:rPr lang="en-US" sz="2400" dirty="0">
                <a:solidFill>
                  <a:schemeClr val="accent4">
                    <a:lumMod val="50000"/>
                  </a:schemeClr>
                </a:solidFill>
              </a:rPr>
              <a:t>or a syringe. Participants in the 'pen' condition </a:t>
            </a:r>
            <a:r>
              <a:rPr lang="en-US" dirty="0" smtClean="0">
                <a:solidFill>
                  <a:schemeClr val="accent4">
                    <a:lumMod val="50000"/>
                  </a:schemeClr>
                </a:solidFill>
              </a:rPr>
              <a:t>provided</a:t>
            </a:r>
            <a:r>
              <a:rPr lang="en-US" sz="2400" dirty="0" smtClean="0">
                <a:solidFill>
                  <a:schemeClr val="accent4">
                    <a:lumMod val="50000"/>
                  </a:schemeClr>
                </a:solidFill>
              </a:rPr>
              <a:t> </a:t>
            </a:r>
            <a:r>
              <a:rPr lang="en-US" sz="2400" dirty="0">
                <a:solidFill>
                  <a:schemeClr val="accent4">
                    <a:lumMod val="50000"/>
                  </a:schemeClr>
                </a:solidFill>
              </a:rPr>
              <a:t>more accurate descriptions of the woman</a:t>
            </a:r>
            <a:r>
              <a:rPr lang="en-US" sz="2400" dirty="0" smtClean="0">
                <a:solidFill>
                  <a:schemeClr val="accent4">
                    <a:lumMod val="50000"/>
                  </a:schemeClr>
                </a:solidFill>
              </a:rPr>
              <a:t>.</a:t>
            </a:r>
          </a:p>
          <a:p>
            <a:endParaRPr lang="en-US" sz="2400" dirty="0" smtClean="0"/>
          </a:p>
          <a:p>
            <a:pPr marL="0" indent="0">
              <a:buNone/>
            </a:pPr>
            <a:endParaRPr lang="en-US" sz="2400" dirty="0" smtClean="0"/>
          </a:p>
        </p:txBody>
      </p:sp>
      <p:pic>
        <p:nvPicPr>
          <p:cNvPr id="921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59708" y="4005064"/>
            <a:ext cx="2855667" cy="2138994"/>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pic>
        <p:nvPicPr>
          <p:cNvPr id="922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2134" y="260648"/>
            <a:ext cx="2884774" cy="2088232"/>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4" name="TextBox 3"/>
          <p:cNvSpPr txBox="1"/>
          <p:nvPr/>
        </p:nvSpPr>
        <p:spPr>
          <a:xfrm>
            <a:off x="467544" y="4005064"/>
            <a:ext cx="5040560" cy="1938992"/>
          </a:xfrm>
          <a:prstGeom prst="rect">
            <a:avLst/>
          </a:prstGeom>
          <a:solidFill>
            <a:schemeClr val="accent6">
              <a:lumMod val="20000"/>
              <a:lumOff val="80000"/>
            </a:schemeClr>
          </a:solidFill>
          <a:ln>
            <a:solidFill>
              <a:schemeClr val="tx1"/>
            </a:solidFill>
          </a:ln>
        </p:spPr>
        <p:txBody>
          <a:bodyPr wrap="square" rtlCol="0">
            <a:spAutoFit/>
          </a:bodyPr>
          <a:lstStyle/>
          <a:p>
            <a:r>
              <a:rPr lang="en-GB" sz="2400" dirty="0"/>
              <a:t>Clifford and Scott (1978) found that witnesses to violent incidents generally recall less than witnesses to non-violent incidents, regardless of whether a weapon was used or not. </a:t>
            </a:r>
          </a:p>
        </p:txBody>
      </p:sp>
    </p:spTree>
    <p:extLst>
      <p:ext uri="{BB962C8B-B14F-4D97-AF65-F5344CB8AC3E}">
        <p14:creationId xmlns:p14="http://schemas.microsoft.com/office/powerpoint/2010/main" val="3134744392"/>
      </p:ext>
    </p:extLst>
  </p:cSld>
  <p:clrMapOvr>
    <a:masterClrMapping/>
  </p:clrMapOvr>
  <p:transition>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a:xfrm>
            <a:off x="381000" y="1411552"/>
            <a:ext cx="8382000" cy="3889656"/>
          </a:xfrm>
          <a:solidFill>
            <a:schemeClr val="bg2">
              <a:lumMod val="40000"/>
              <a:lumOff val="60000"/>
            </a:schemeClr>
          </a:solidFill>
          <a:ln>
            <a:solidFill>
              <a:schemeClr val="tx1"/>
            </a:solidFill>
          </a:ln>
        </p:spPr>
        <p:txBody>
          <a:bodyPr>
            <a:noAutofit/>
          </a:bodyPr>
          <a:lstStyle/>
          <a:p>
            <a:r>
              <a:rPr lang="en-GB" dirty="0">
                <a:solidFill>
                  <a:schemeClr val="accent2">
                    <a:lumMod val="50000"/>
                  </a:schemeClr>
                </a:solidFill>
              </a:rPr>
              <a:t>Clifford and </a:t>
            </a:r>
            <a:r>
              <a:rPr lang="en-GB" dirty="0" err="1">
                <a:solidFill>
                  <a:schemeClr val="accent2">
                    <a:lumMod val="50000"/>
                  </a:schemeClr>
                </a:solidFill>
              </a:rPr>
              <a:t>Hollin</a:t>
            </a:r>
            <a:r>
              <a:rPr lang="en-GB" dirty="0">
                <a:solidFill>
                  <a:schemeClr val="accent2">
                    <a:lumMod val="50000"/>
                  </a:schemeClr>
                </a:solidFill>
              </a:rPr>
              <a:t> (1981) examined the relationship between the level of violence and recall. They found that the higher the level of violence depicted, the poorer participants' recall. </a:t>
            </a:r>
            <a:endParaRPr lang="en-GB" dirty="0" smtClean="0">
              <a:solidFill>
                <a:schemeClr val="accent2">
                  <a:lumMod val="50000"/>
                </a:schemeClr>
              </a:solidFill>
            </a:endParaRPr>
          </a:p>
          <a:p>
            <a:pPr marL="0" indent="0">
              <a:buNone/>
            </a:pPr>
            <a:endParaRPr lang="en-GB" dirty="0">
              <a:solidFill>
                <a:schemeClr val="accent2">
                  <a:lumMod val="50000"/>
                </a:schemeClr>
              </a:solidFill>
            </a:endParaRPr>
          </a:p>
          <a:p>
            <a:r>
              <a:rPr lang="en-GB" dirty="0">
                <a:solidFill>
                  <a:schemeClr val="accent2">
                    <a:lumMod val="50000"/>
                  </a:schemeClr>
                </a:solidFill>
              </a:rPr>
              <a:t>There are two possible reasons why:</a:t>
            </a:r>
          </a:p>
          <a:p>
            <a:r>
              <a:rPr lang="en-GB" dirty="0">
                <a:solidFill>
                  <a:schemeClr val="accent2">
                    <a:lumMod val="50000"/>
                  </a:schemeClr>
                </a:solidFill>
              </a:rPr>
              <a:t>Violent incidents, like weapons, draw the focus of the witnesses' attention, leading to little or no processing of other </a:t>
            </a:r>
            <a:r>
              <a:rPr lang="en-GB" dirty="0" smtClean="0">
                <a:solidFill>
                  <a:schemeClr val="accent2">
                    <a:lumMod val="50000"/>
                  </a:schemeClr>
                </a:solidFill>
              </a:rPr>
              <a:t>information.</a:t>
            </a:r>
            <a:endParaRPr lang="en-GB" dirty="0">
              <a:solidFill>
                <a:schemeClr val="accent2">
                  <a:lumMod val="50000"/>
                </a:schemeClr>
              </a:solidFill>
            </a:endParaRPr>
          </a:p>
          <a:p>
            <a:r>
              <a:rPr lang="en-GB" dirty="0">
                <a:solidFill>
                  <a:schemeClr val="accent2">
                    <a:lumMod val="50000"/>
                  </a:schemeClr>
                </a:solidFill>
              </a:rPr>
              <a:t>Violent incidents increase anxiety and autonomic arousal, which has a detrimental effect on memory generally.</a:t>
            </a:r>
          </a:p>
        </p:txBody>
      </p:sp>
    </p:spTree>
    <p:extLst>
      <p:ext uri="{BB962C8B-B14F-4D97-AF65-F5344CB8AC3E}">
        <p14:creationId xmlns:p14="http://schemas.microsoft.com/office/powerpoint/2010/main" val="3421215846"/>
      </p:ext>
    </p:extLst>
  </p:cSld>
  <p:clrMapOvr>
    <a:masterClrMapping/>
  </p:clrMapOvr>
  <p:transition>
    <p:fad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a:xfrm>
            <a:off x="381000" y="620688"/>
            <a:ext cx="8382000" cy="5701888"/>
          </a:xfrm>
          <a:solidFill>
            <a:schemeClr val="accent1">
              <a:lumMod val="20000"/>
              <a:lumOff val="80000"/>
            </a:schemeClr>
          </a:solidFill>
          <a:ln>
            <a:solidFill>
              <a:schemeClr val="tx1"/>
            </a:solidFill>
          </a:ln>
        </p:spPr>
        <p:txBody>
          <a:bodyPr>
            <a:noAutofit/>
          </a:bodyPr>
          <a:lstStyle/>
          <a:p>
            <a:r>
              <a:rPr lang="en-US" dirty="0" smtClean="0">
                <a:solidFill>
                  <a:srgbClr val="C00000"/>
                </a:solidFill>
              </a:rPr>
              <a:t>However, some </a:t>
            </a:r>
            <a:r>
              <a:rPr lang="en-US" dirty="0">
                <a:solidFill>
                  <a:srgbClr val="C00000"/>
                </a:solidFill>
              </a:rPr>
              <a:t>research has shown </a:t>
            </a:r>
            <a:r>
              <a:rPr lang="en-US" dirty="0" smtClean="0">
                <a:solidFill>
                  <a:srgbClr val="C00000"/>
                </a:solidFill>
              </a:rPr>
              <a:t>that if circumstances are </a:t>
            </a:r>
            <a:r>
              <a:rPr lang="en-US" dirty="0">
                <a:solidFill>
                  <a:srgbClr val="C00000"/>
                </a:solidFill>
              </a:rPr>
              <a:t>right, witness recall can be extremely accurate</a:t>
            </a:r>
            <a:r>
              <a:rPr lang="en-US" dirty="0" smtClean="0">
                <a:solidFill>
                  <a:srgbClr val="C00000"/>
                </a:solidFill>
              </a:rPr>
              <a:t>. </a:t>
            </a:r>
          </a:p>
          <a:p>
            <a:r>
              <a:rPr lang="en-US" dirty="0" err="1" smtClean="0">
                <a:solidFill>
                  <a:schemeClr val="accent2">
                    <a:lumMod val="50000"/>
                  </a:schemeClr>
                </a:solidFill>
              </a:rPr>
              <a:t>Yuille</a:t>
            </a:r>
            <a:r>
              <a:rPr lang="en-US" dirty="0" smtClean="0">
                <a:solidFill>
                  <a:schemeClr val="accent2">
                    <a:lumMod val="50000"/>
                  </a:schemeClr>
                </a:solidFill>
              </a:rPr>
              <a:t> </a:t>
            </a:r>
            <a:r>
              <a:rPr lang="en-US" dirty="0">
                <a:solidFill>
                  <a:schemeClr val="accent2">
                    <a:lumMod val="50000"/>
                  </a:schemeClr>
                </a:solidFill>
              </a:rPr>
              <a:t>&amp; </a:t>
            </a:r>
            <a:r>
              <a:rPr lang="en-US" dirty="0" err="1">
                <a:solidFill>
                  <a:schemeClr val="accent2">
                    <a:lumMod val="50000"/>
                  </a:schemeClr>
                </a:solidFill>
              </a:rPr>
              <a:t>Cutshall</a:t>
            </a:r>
            <a:r>
              <a:rPr lang="en-US" dirty="0">
                <a:solidFill>
                  <a:schemeClr val="accent2">
                    <a:lumMod val="50000"/>
                  </a:schemeClr>
                </a:solidFill>
              </a:rPr>
              <a:t> (1986) examined the recall </a:t>
            </a:r>
            <a:r>
              <a:rPr lang="en-US" dirty="0" smtClean="0">
                <a:solidFill>
                  <a:schemeClr val="accent2">
                    <a:lumMod val="50000"/>
                  </a:schemeClr>
                </a:solidFill>
              </a:rPr>
              <a:t>of witnesses </a:t>
            </a:r>
            <a:r>
              <a:rPr lang="en-US" dirty="0">
                <a:solidFill>
                  <a:schemeClr val="accent2">
                    <a:lumMod val="50000"/>
                  </a:schemeClr>
                </a:solidFill>
              </a:rPr>
              <a:t>to a shooting </a:t>
            </a:r>
            <a:r>
              <a:rPr lang="en-US" dirty="0" smtClean="0">
                <a:solidFill>
                  <a:schemeClr val="accent2">
                    <a:lumMod val="50000"/>
                  </a:schemeClr>
                </a:solidFill>
              </a:rPr>
              <a:t>where a man </a:t>
            </a:r>
            <a:r>
              <a:rPr lang="en-US" dirty="0">
                <a:solidFill>
                  <a:schemeClr val="accent2">
                    <a:lumMod val="50000"/>
                  </a:schemeClr>
                </a:solidFill>
              </a:rPr>
              <a:t>attempted to rob a gun </a:t>
            </a:r>
            <a:r>
              <a:rPr lang="en-US" dirty="0" smtClean="0">
                <a:solidFill>
                  <a:schemeClr val="accent2">
                    <a:lumMod val="50000"/>
                  </a:schemeClr>
                </a:solidFill>
              </a:rPr>
              <a:t>shop during which he shot the </a:t>
            </a:r>
            <a:r>
              <a:rPr lang="en-US" dirty="0">
                <a:solidFill>
                  <a:schemeClr val="accent2">
                    <a:lumMod val="50000"/>
                  </a:schemeClr>
                </a:solidFill>
              </a:rPr>
              <a:t>shop </a:t>
            </a:r>
            <a:r>
              <a:rPr lang="en-US" dirty="0" smtClean="0">
                <a:solidFill>
                  <a:schemeClr val="accent2">
                    <a:lumMod val="50000"/>
                  </a:schemeClr>
                </a:solidFill>
              </a:rPr>
              <a:t>owner. The owner </a:t>
            </a:r>
            <a:r>
              <a:rPr lang="en-US" dirty="0">
                <a:solidFill>
                  <a:schemeClr val="accent2">
                    <a:lumMod val="50000"/>
                  </a:schemeClr>
                </a:solidFill>
              </a:rPr>
              <a:t>returned fire, killing the would-be robber. </a:t>
            </a:r>
            <a:endParaRPr lang="en-US" dirty="0" smtClean="0">
              <a:solidFill>
                <a:schemeClr val="accent2">
                  <a:lumMod val="50000"/>
                </a:schemeClr>
              </a:solidFill>
            </a:endParaRPr>
          </a:p>
          <a:p>
            <a:r>
              <a:rPr lang="en-US" dirty="0" smtClean="0">
                <a:solidFill>
                  <a:schemeClr val="accent2">
                    <a:lumMod val="50000"/>
                  </a:schemeClr>
                </a:solidFill>
              </a:rPr>
              <a:t>The </a:t>
            </a:r>
            <a:r>
              <a:rPr lang="en-US" dirty="0">
                <a:solidFill>
                  <a:schemeClr val="accent2">
                    <a:lumMod val="50000"/>
                  </a:schemeClr>
                </a:solidFill>
              </a:rPr>
              <a:t>incident </a:t>
            </a:r>
            <a:r>
              <a:rPr lang="en-US" dirty="0" smtClean="0">
                <a:solidFill>
                  <a:schemeClr val="accent2">
                    <a:lumMod val="50000"/>
                  </a:schemeClr>
                </a:solidFill>
              </a:rPr>
              <a:t>occurred </a:t>
            </a:r>
            <a:r>
              <a:rPr lang="en-US" dirty="0">
                <a:solidFill>
                  <a:schemeClr val="accent2">
                    <a:lumMod val="50000"/>
                  </a:schemeClr>
                </a:solidFill>
              </a:rPr>
              <a:t>in </a:t>
            </a:r>
            <a:r>
              <a:rPr lang="en-US" dirty="0" smtClean="0">
                <a:solidFill>
                  <a:schemeClr val="accent2">
                    <a:lumMod val="50000"/>
                  </a:schemeClr>
                </a:solidFill>
              </a:rPr>
              <a:t>daylight and in front </a:t>
            </a:r>
            <a:r>
              <a:rPr lang="en-US" dirty="0">
                <a:solidFill>
                  <a:schemeClr val="accent2">
                    <a:lumMod val="50000"/>
                  </a:schemeClr>
                </a:solidFill>
              </a:rPr>
              <a:t>of </a:t>
            </a:r>
            <a:r>
              <a:rPr lang="en-US" dirty="0" smtClean="0">
                <a:solidFill>
                  <a:schemeClr val="accent2">
                    <a:lumMod val="50000"/>
                  </a:schemeClr>
                </a:solidFill>
              </a:rPr>
              <a:t>many witnesses</a:t>
            </a:r>
            <a:r>
              <a:rPr lang="en-US" dirty="0">
                <a:solidFill>
                  <a:schemeClr val="accent2">
                    <a:lumMod val="50000"/>
                  </a:schemeClr>
                </a:solidFill>
              </a:rPr>
              <a:t>. </a:t>
            </a:r>
            <a:r>
              <a:rPr lang="en-US" dirty="0" smtClean="0">
                <a:solidFill>
                  <a:schemeClr val="accent2">
                    <a:lumMod val="50000"/>
                  </a:schemeClr>
                </a:solidFill>
              </a:rPr>
              <a:t>Some </a:t>
            </a:r>
            <a:r>
              <a:rPr lang="en-US" dirty="0">
                <a:solidFill>
                  <a:schemeClr val="accent2">
                    <a:lumMod val="50000"/>
                  </a:schemeClr>
                </a:solidFill>
              </a:rPr>
              <a:t>months </a:t>
            </a:r>
            <a:r>
              <a:rPr lang="en-US" dirty="0" smtClean="0">
                <a:solidFill>
                  <a:schemeClr val="accent2">
                    <a:lumMod val="50000"/>
                  </a:schemeClr>
                </a:solidFill>
              </a:rPr>
              <a:t>later, </a:t>
            </a:r>
            <a:r>
              <a:rPr lang="en-US" dirty="0" err="1">
                <a:solidFill>
                  <a:schemeClr val="accent2">
                    <a:lumMod val="50000"/>
                  </a:schemeClr>
                </a:solidFill>
              </a:rPr>
              <a:t>Yuille</a:t>
            </a:r>
            <a:r>
              <a:rPr lang="en-US" dirty="0">
                <a:solidFill>
                  <a:schemeClr val="accent2">
                    <a:lumMod val="50000"/>
                  </a:schemeClr>
                </a:solidFill>
              </a:rPr>
              <a:t> and </a:t>
            </a:r>
            <a:r>
              <a:rPr lang="en-US" dirty="0" err="1">
                <a:solidFill>
                  <a:schemeClr val="accent2">
                    <a:lumMod val="50000"/>
                  </a:schemeClr>
                </a:solidFill>
              </a:rPr>
              <a:t>Cutshall</a:t>
            </a:r>
            <a:r>
              <a:rPr lang="en-US" dirty="0">
                <a:solidFill>
                  <a:schemeClr val="accent2">
                    <a:lumMod val="50000"/>
                  </a:schemeClr>
                </a:solidFill>
              </a:rPr>
              <a:t> tracked down </a:t>
            </a:r>
            <a:r>
              <a:rPr lang="en-US" dirty="0" smtClean="0">
                <a:solidFill>
                  <a:schemeClr val="accent2">
                    <a:lumMod val="50000"/>
                  </a:schemeClr>
                </a:solidFill>
              </a:rPr>
              <a:t>the witnesses and interviewed them</a:t>
            </a:r>
            <a:r>
              <a:rPr lang="en-US" dirty="0">
                <a:solidFill>
                  <a:schemeClr val="accent2">
                    <a:lumMod val="50000"/>
                  </a:schemeClr>
                </a:solidFill>
              </a:rPr>
              <a:t> </a:t>
            </a:r>
            <a:r>
              <a:rPr lang="en-US" dirty="0" smtClean="0">
                <a:solidFill>
                  <a:schemeClr val="accent2">
                    <a:lumMod val="50000"/>
                  </a:schemeClr>
                </a:solidFill>
              </a:rPr>
              <a:t>and found:</a:t>
            </a:r>
          </a:p>
          <a:p>
            <a:r>
              <a:rPr lang="en-US" dirty="0" smtClean="0">
                <a:solidFill>
                  <a:srgbClr val="C00000"/>
                </a:solidFill>
              </a:rPr>
              <a:t>The </a:t>
            </a:r>
            <a:r>
              <a:rPr lang="en-US" dirty="0">
                <a:solidFill>
                  <a:srgbClr val="C00000"/>
                </a:solidFill>
              </a:rPr>
              <a:t>witnesses were able to recall the incident in a great deal of detail.</a:t>
            </a:r>
          </a:p>
          <a:p>
            <a:r>
              <a:rPr lang="en-US" dirty="0" smtClean="0">
                <a:solidFill>
                  <a:srgbClr val="C00000"/>
                </a:solidFill>
              </a:rPr>
              <a:t>There </a:t>
            </a:r>
            <a:r>
              <a:rPr lang="en-US" dirty="0">
                <a:solidFill>
                  <a:srgbClr val="C00000"/>
                </a:solidFill>
              </a:rPr>
              <a:t>was a very high level of agreement between the accounts given by the different witnesses.</a:t>
            </a:r>
          </a:p>
          <a:p>
            <a:r>
              <a:rPr lang="en-US" dirty="0" smtClean="0">
                <a:solidFill>
                  <a:srgbClr val="C00000"/>
                </a:solidFill>
              </a:rPr>
              <a:t>The </a:t>
            </a:r>
            <a:r>
              <a:rPr lang="en-US" dirty="0">
                <a:solidFill>
                  <a:srgbClr val="C00000"/>
                </a:solidFill>
              </a:rPr>
              <a:t>witnesses accounts did not alter in response to leading questions</a:t>
            </a:r>
            <a:r>
              <a:rPr lang="en-US" dirty="0" smtClean="0">
                <a:solidFill>
                  <a:srgbClr val="C00000"/>
                </a:solidFill>
              </a:rPr>
              <a:t>.</a:t>
            </a:r>
          </a:p>
          <a:p>
            <a:r>
              <a:rPr lang="en-US" b="1" dirty="0" smtClean="0">
                <a:solidFill>
                  <a:schemeClr val="accent2">
                    <a:lumMod val="50000"/>
                  </a:schemeClr>
                </a:solidFill>
              </a:rPr>
              <a:t>But, consider the circumstances…</a:t>
            </a:r>
            <a:endParaRPr lang="en-US" b="1" dirty="0">
              <a:solidFill>
                <a:schemeClr val="accent2">
                  <a:lumMod val="50000"/>
                </a:schemeClr>
              </a:solidFill>
            </a:endParaRPr>
          </a:p>
        </p:txBody>
      </p:sp>
    </p:spTree>
    <p:extLst>
      <p:ext uri="{BB962C8B-B14F-4D97-AF65-F5344CB8AC3E}">
        <p14:creationId xmlns:p14="http://schemas.microsoft.com/office/powerpoint/2010/main" val="1806669695"/>
      </p:ext>
    </p:extLst>
  </p:cSld>
  <p:clrMapOvr>
    <a:masterClrMapping/>
  </p:clrMapOvr>
  <p:transition>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a:xfrm>
            <a:off x="381000" y="1196752"/>
            <a:ext cx="8382000" cy="3816424"/>
          </a:xfrm>
          <a:solidFill>
            <a:schemeClr val="accent2">
              <a:lumMod val="20000"/>
              <a:lumOff val="80000"/>
            </a:schemeClr>
          </a:solidFill>
          <a:ln>
            <a:solidFill>
              <a:schemeClr val="tx1"/>
            </a:solidFill>
          </a:ln>
        </p:spPr>
        <p:txBody>
          <a:bodyPr/>
          <a:lstStyle/>
          <a:p>
            <a:pPr marL="0" indent="0">
              <a:buNone/>
            </a:pPr>
            <a:endParaRPr lang="en-US" sz="2800" dirty="0"/>
          </a:p>
          <a:p>
            <a:r>
              <a:rPr lang="en-US" dirty="0">
                <a:solidFill>
                  <a:schemeClr val="accent2">
                    <a:lumMod val="50000"/>
                  </a:schemeClr>
                </a:solidFill>
              </a:rPr>
              <a:t>However, MacLeod et </a:t>
            </a:r>
            <a:r>
              <a:rPr lang="en-US" dirty="0" smtClean="0">
                <a:solidFill>
                  <a:schemeClr val="accent2">
                    <a:lumMod val="50000"/>
                  </a:schemeClr>
                </a:solidFill>
              </a:rPr>
              <a:t>al., </a:t>
            </a:r>
            <a:r>
              <a:rPr lang="en-US" dirty="0">
                <a:solidFill>
                  <a:schemeClr val="accent2">
                    <a:lumMod val="50000"/>
                  </a:schemeClr>
                </a:solidFill>
              </a:rPr>
              <a:t>(1986) investigated real life eyewitness reports of 379 physical </a:t>
            </a:r>
            <a:r>
              <a:rPr lang="en-US" dirty="0" smtClean="0">
                <a:solidFill>
                  <a:schemeClr val="accent2">
                    <a:lumMod val="50000"/>
                  </a:schemeClr>
                </a:solidFill>
              </a:rPr>
              <a:t>assaults </a:t>
            </a:r>
            <a:r>
              <a:rPr lang="en-US" dirty="0">
                <a:solidFill>
                  <a:schemeClr val="accent2">
                    <a:lumMod val="50000"/>
                  </a:schemeClr>
                </a:solidFill>
              </a:rPr>
              <a:t>and compared them to </a:t>
            </a:r>
            <a:r>
              <a:rPr lang="en-US" dirty="0" smtClean="0">
                <a:solidFill>
                  <a:schemeClr val="accent2">
                    <a:lumMod val="50000"/>
                  </a:schemeClr>
                </a:solidFill>
              </a:rPr>
              <a:t>crimes without </a:t>
            </a:r>
            <a:r>
              <a:rPr lang="en-US" dirty="0">
                <a:solidFill>
                  <a:schemeClr val="accent2">
                    <a:lumMod val="50000"/>
                  </a:schemeClr>
                </a:solidFill>
              </a:rPr>
              <a:t>physical </a:t>
            </a:r>
            <a:r>
              <a:rPr lang="en-US" dirty="0" smtClean="0">
                <a:solidFill>
                  <a:schemeClr val="accent2">
                    <a:lumMod val="50000"/>
                  </a:schemeClr>
                </a:solidFill>
              </a:rPr>
              <a:t>injuries. </a:t>
            </a:r>
          </a:p>
          <a:p>
            <a:pPr marL="0" indent="0">
              <a:buNone/>
            </a:pPr>
            <a:endParaRPr lang="en-US" dirty="0" smtClean="0">
              <a:solidFill>
                <a:schemeClr val="accent2">
                  <a:lumMod val="50000"/>
                </a:schemeClr>
              </a:solidFill>
            </a:endParaRPr>
          </a:p>
          <a:p>
            <a:r>
              <a:rPr lang="en-US" dirty="0" smtClean="0">
                <a:solidFill>
                  <a:schemeClr val="accent2">
                    <a:lumMod val="50000"/>
                  </a:schemeClr>
                </a:solidFill>
              </a:rPr>
              <a:t>They </a:t>
            </a:r>
            <a:r>
              <a:rPr lang="en-US" dirty="0">
                <a:solidFill>
                  <a:schemeClr val="accent2">
                    <a:lumMod val="50000"/>
                  </a:schemeClr>
                </a:solidFill>
              </a:rPr>
              <a:t>found that there was no overall difference in accuracy between the two types of crime, suggesting </a:t>
            </a:r>
            <a:r>
              <a:rPr lang="en-US" dirty="0" smtClean="0">
                <a:solidFill>
                  <a:schemeClr val="accent2">
                    <a:lumMod val="50000"/>
                  </a:schemeClr>
                </a:solidFill>
              </a:rPr>
              <a:t>that emotion and anxiety do not always make </a:t>
            </a:r>
            <a:r>
              <a:rPr lang="en-US" dirty="0">
                <a:solidFill>
                  <a:schemeClr val="accent2">
                    <a:lumMod val="50000"/>
                  </a:schemeClr>
                </a:solidFill>
              </a:rPr>
              <a:t>a </a:t>
            </a:r>
            <a:r>
              <a:rPr lang="en-US" dirty="0" smtClean="0">
                <a:solidFill>
                  <a:schemeClr val="accent2">
                    <a:lumMod val="50000"/>
                  </a:schemeClr>
                </a:solidFill>
              </a:rPr>
              <a:t>difference, contrary to </a:t>
            </a:r>
            <a:r>
              <a:rPr lang="en-US" dirty="0" err="1" smtClean="0">
                <a:solidFill>
                  <a:schemeClr val="accent2">
                    <a:lumMod val="50000"/>
                  </a:schemeClr>
                </a:solidFill>
              </a:rPr>
              <a:t>Yuille</a:t>
            </a:r>
            <a:r>
              <a:rPr lang="en-US" dirty="0" smtClean="0">
                <a:solidFill>
                  <a:schemeClr val="accent2">
                    <a:lumMod val="50000"/>
                  </a:schemeClr>
                </a:solidFill>
              </a:rPr>
              <a:t> &amp; </a:t>
            </a:r>
            <a:r>
              <a:rPr lang="en-US" dirty="0" err="1" smtClean="0">
                <a:solidFill>
                  <a:schemeClr val="accent2">
                    <a:lumMod val="50000"/>
                  </a:schemeClr>
                </a:solidFill>
              </a:rPr>
              <a:t>Cutshall</a:t>
            </a:r>
            <a:r>
              <a:rPr lang="en-US" dirty="0" smtClean="0">
                <a:solidFill>
                  <a:schemeClr val="accent2">
                    <a:lumMod val="50000"/>
                  </a:schemeClr>
                </a:solidFill>
              </a:rPr>
              <a:t> (1986).</a:t>
            </a:r>
            <a:endParaRPr lang="en-US" dirty="0">
              <a:solidFill>
                <a:schemeClr val="accent2">
                  <a:lumMod val="50000"/>
                </a:schemeClr>
              </a:solidFill>
            </a:endParaRPr>
          </a:p>
          <a:p>
            <a:endParaRPr lang="en-US" dirty="0" err="1"/>
          </a:p>
        </p:txBody>
      </p:sp>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59832" y="4487205"/>
            <a:ext cx="3198026" cy="210123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844328872"/>
      </p:ext>
    </p:extLst>
  </p:cSld>
  <p:clrMapOvr>
    <a:masterClrMapping/>
  </p:clrMapOvr>
  <p:transition>
    <p:fad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Finally, for weapon focus:</a:t>
            </a:r>
            <a:endParaRPr lang="en-GB" dirty="0"/>
          </a:p>
        </p:txBody>
      </p:sp>
      <p:sp>
        <p:nvSpPr>
          <p:cNvPr id="3" name="Text Placeholder 2"/>
          <p:cNvSpPr>
            <a:spLocks noGrp="1"/>
          </p:cNvSpPr>
          <p:nvPr>
            <p:ph type="body" sz="quarter" idx="10"/>
          </p:nvPr>
        </p:nvSpPr>
        <p:spPr>
          <a:solidFill>
            <a:schemeClr val="tx2">
              <a:lumMod val="20000"/>
              <a:lumOff val="80000"/>
            </a:schemeClr>
          </a:solidFill>
          <a:ln>
            <a:solidFill>
              <a:schemeClr val="accent1"/>
            </a:solidFill>
          </a:ln>
        </p:spPr>
        <p:txBody>
          <a:bodyPr/>
          <a:lstStyle/>
          <a:p>
            <a:r>
              <a:rPr lang="en-GB" dirty="0" smtClean="0">
                <a:solidFill>
                  <a:schemeClr val="tx2">
                    <a:lumMod val="50000"/>
                  </a:schemeClr>
                </a:solidFill>
              </a:rPr>
              <a:t>The effects of weapon focus can be reduced with a </a:t>
            </a:r>
            <a:r>
              <a:rPr lang="en-GB" dirty="0">
                <a:solidFill>
                  <a:schemeClr val="tx2">
                    <a:lumMod val="50000"/>
                  </a:schemeClr>
                </a:solidFill>
              </a:rPr>
              <a:t>l</a:t>
            </a:r>
            <a:r>
              <a:rPr lang="en-GB" dirty="0" smtClean="0">
                <a:solidFill>
                  <a:schemeClr val="tx2">
                    <a:lumMod val="50000"/>
                  </a:schemeClr>
                </a:solidFill>
              </a:rPr>
              <a:t>onger exposure duration (Fawcett, Russell, Peace &amp; Christie, 2013).</a:t>
            </a:r>
          </a:p>
          <a:p>
            <a:r>
              <a:rPr lang="en-GB" dirty="0" smtClean="0">
                <a:solidFill>
                  <a:schemeClr val="tx2">
                    <a:lumMod val="50000"/>
                  </a:schemeClr>
                </a:solidFill>
              </a:rPr>
              <a:t>And </a:t>
            </a:r>
            <a:r>
              <a:rPr lang="en-GB" dirty="0" err="1" smtClean="0">
                <a:solidFill>
                  <a:schemeClr val="tx2">
                    <a:lumMod val="50000"/>
                  </a:schemeClr>
                </a:solidFill>
              </a:rPr>
              <a:t>Pickel</a:t>
            </a:r>
            <a:r>
              <a:rPr lang="en-GB" dirty="0" smtClean="0">
                <a:solidFill>
                  <a:schemeClr val="tx2">
                    <a:lumMod val="50000"/>
                  </a:schemeClr>
                </a:solidFill>
              </a:rPr>
              <a:t> (2009) found that guns have more memorable effects when held by females! </a:t>
            </a:r>
            <a:endParaRPr lang="en-GB" dirty="0">
              <a:solidFill>
                <a:schemeClr val="tx2">
                  <a:lumMod val="50000"/>
                </a:schemeClr>
              </a:solidFill>
            </a:endParaRPr>
          </a:p>
        </p:txBody>
      </p:sp>
      <p:pic>
        <p:nvPicPr>
          <p:cNvPr id="1028" name="Picture 4"/>
          <p:cNvPicPr>
            <a:picLocks noChangeAspect="1" noChangeArrowheads="1"/>
          </p:cNvPicPr>
          <p:nvPr/>
        </p:nvPicPr>
        <p:blipFill rotWithShape="1">
          <a:blip r:embed="rId2">
            <a:extLst>
              <a:ext uri="{28A0092B-C50C-407E-A947-70E740481C1C}">
                <a14:useLocalDpi xmlns:a14="http://schemas.microsoft.com/office/drawing/2010/main" val="0"/>
              </a:ext>
            </a:extLst>
          </a:blip>
          <a:srcRect b="12541"/>
          <a:stretch/>
        </p:blipFill>
        <p:spPr bwMode="auto">
          <a:xfrm>
            <a:off x="2495972" y="3212976"/>
            <a:ext cx="4301079" cy="2771006"/>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208555467"/>
      </p:ext>
    </p:extLst>
  </p:cSld>
  <p:clrMapOvr>
    <a:masterClrMapping/>
  </p:clrMapOvr>
  <p:transition>
    <p:fad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dirty="0" smtClean="0"/>
              <a:t>Flashbulb memories</a:t>
            </a:r>
            <a:endParaRPr lang="en-US" dirty="0"/>
          </a:p>
        </p:txBody>
      </p:sp>
      <p:sp>
        <p:nvSpPr>
          <p:cNvPr id="3" name="Text Placeholder 2"/>
          <p:cNvSpPr>
            <a:spLocks noGrp="1"/>
          </p:cNvSpPr>
          <p:nvPr>
            <p:ph type="body" sz="quarter" idx="10"/>
          </p:nvPr>
        </p:nvSpPr>
        <p:spPr>
          <a:xfrm>
            <a:off x="381000" y="1411552"/>
            <a:ext cx="8382000" cy="3804118"/>
          </a:xfrm>
          <a:solidFill>
            <a:schemeClr val="accent2">
              <a:lumMod val="20000"/>
              <a:lumOff val="80000"/>
            </a:schemeClr>
          </a:solidFill>
          <a:ln>
            <a:solidFill>
              <a:schemeClr val="tx1"/>
            </a:solidFill>
          </a:ln>
        </p:spPr>
        <p:txBody>
          <a:bodyPr>
            <a:normAutofit lnSpcReduction="10000"/>
          </a:bodyPr>
          <a:lstStyle/>
          <a:p>
            <a:r>
              <a:rPr lang="en-US" sz="2400" dirty="0">
                <a:solidFill>
                  <a:schemeClr val="accent2">
                    <a:lumMod val="50000"/>
                  </a:schemeClr>
                </a:solidFill>
              </a:rPr>
              <a:t>One possible theory to explain how emotion may improve memory is flashbulb memories. </a:t>
            </a:r>
            <a:endParaRPr lang="en-US" sz="2400" dirty="0" smtClean="0">
              <a:solidFill>
                <a:schemeClr val="accent2">
                  <a:lumMod val="50000"/>
                </a:schemeClr>
              </a:solidFill>
            </a:endParaRPr>
          </a:p>
          <a:p>
            <a:r>
              <a:rPr lang="en-US" sz="2400" dirty="0" smtClean="0">
                <a:solidFill>
                  <a:schemeClr val="accent2">
                    <a:lumMod val="50000"/>
                  </a:schemeClr>
                </a:solidFill>
              </a:rPr>
              <a:t>Brown </a:t>
            </a:r>
            <a:r>
              <a:rPr lang="en-US" sz="2400" dirty="0">
                <a:solidFill>
                  <a:schemeClr val="accent2">
                    <a:lumMod val="50000"/>
                  </a:schemeClr>
                </a:solidFill>
              </a:rPr>
              <a:t>and </a:t>
            </a:r>
            <a:r>
              <a:rPr lang="en-US" sz="2400" dirty="0" err="1">
                <a:solidFill>
                  <a:schemeClr val="accent2">
                    <a:lumMod val="50000"/>
                  </a:schemeClr>
                </a:solidFill>
              </a:rPr>
              <a:t>Kulik</a:t>
            </a:r>
            <a:r>
              <a:rPr lang="en-US" sz="2400" dirty="0">
                <a:solidFill>
                  <a:schemeClr val="accent2">
                    <a:lumMod val="50000"/>
                  </a:schemeClr>
                </a:solidFill>
              </a:rPr>
              <a:t> (1977) first coined this term to describe vivid, long-lasting memories which occur at times of heightened emotion.  </a:t>
            </a:r>
            <a:endParaRPr lang="en-US" sz="2400" dirty="0" smtClean="0">
              <a:solidFill>
                <a:schemeClr val="accent2">
                  <a:lumMod val="50000"/>
                </a:schemeClr>
              </a:solidFill>
            </a:endParaRPr>
          </a:p>
          <a:p>
            <a:r>
              <a:rPr lang="en-US" sz="2400" dirty="0" smtClean="0">
                <a:solidFill>
                  <a:schemeClr val="accent2">
                    <a:lumMod val="50000"/>
                  </a:schemeClr>
                </a:solidFill>
              </a:rPr>
              <a:t>They </a:t>
            </a:r>
            <a:r>
              <a:rPr lang="en-US" dirty="0" smtClean="0">
                <a:solidFill>
                  <a:schemeClr val="accent2">
                    <a:lumMod val="50000"/>
                  </a:schemeClr>
                </a:solidFill>
              </a:rPr>
              <a:t>observed</a:t>
            </a:r>
            <a:r>
              <a:rPr lang="en-US" sz="2400" dirty="0" smtClean="0">
                <a:solidFill>
                  <a:schemeClr val="accent2">
                    <a:lumMod val="50000"/>
                  </a:schemeClr>
                </a:solidFill>
              </a:rPr>
              <a:t> </a:t>
            </a:r>
            <a:r>
              <a:rPr lang="en-US" sz="2400" dirty="0">
                <a:solidFill>
                  <a:schemeClr val="accent2">
                    <a:lumMod val="50000"/>
                  </a:schemeClr>
                </a:solidFill>
              </a:rPr>
              <a:t>that people were able to describe exactly what they were doing when they heard of JFK’s assassination. </a:t>
            </a:r>
            <a:endParaRPr lang="en-US" sz="2400" dirty="0" smtClean="0">
              <a:solidFill>
                <a:schemeClr val="accent2">
                  <a:lumMod val="50000"/>
                </a:schemeClr>
              </a:solidFill>
            </a:endParaRPr>
          </a:p>
          <a:p>
            <a:r>
              <a:rPr lang="en-US" sz="2400" dirty="0" smtClean="0">
                <a:solidFill>
                  <a:schemeClr val="accent2">
                    <a:lumMod val="50000"/>
                  </a:schemeClr>
                </a:solidFill>
              </a:rPr>
              <a:t>Famous </a:t>
            </a:r>
            <a:r>
              <a:rPr lang="en-US" sz="2400" dirty="0">
                <a:solidFill>
                  <a:schemeClr val="accent2">
                    <a:lumMod val="50000"/>
                  </a:schemeClr>
                </a:solidFill>
              </a:rPr>
              <a:t>examples of common flashbulb memories include 9/11 and Princess Diana’s death. Flashbulb memories are different from normal memories as they </a:t>
            </a:r>
            <a:r>
              <a:rPr lang="en-US" dirty="0" smtClean="0">
                <a:solidFill>
                  <a:schemeClr val="accent2">
                    <a:lumMod val="50000"/>
                  </a:schemeClr>
                </a:solidFill>
              </a:rPr>
              <a:t>appear to be long lasting,</a:t>
            </a:r>
            <a:r>
              <a:rPr lang="en-US" sz="2400" dirty="0" smtClean="0">
                <a:solidFill>
                  <a:schemeClr val="accent2">
                    <a:lumMod val="50000"/>
                  </a:schemeClr>
                </a:solidFill>
              </a:rPr>
              <a:t> </a:t>
            </a:r>
            <a:r>
              <a:rPr lang="en-US" sz="2400" dirty="0">
                <a:solidFill>
                  <a:schemeClr val="accent2">
                    <a:lumMod val="50000"/>
                  </a:schemeClr>
                </a:solidFill>
              </a:rPr>
              <a:t>highly detailed, and supposedly immune to decay.</a:t>
            </a:r>
          </a:p>
        </p:txBody>
      </p:sp>
      <p:pic>
        <p:nvPicPr>
          <p:cNvPr id="512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27784" y="5013176"/>
            <a:ext cx="3294112" cy="1647056"/>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745790143"/>
      </p:ext>
    </p:extLst>
  </p:cSld>
  <p:clrMapOvr>
    <a:masterClrMapping/>
  </p:clrMapOvr>
  <p:transition>
    <p:fad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46050"/>
          </a:xfrm>
        </p:spPr>
        <p:txBody>
          <a:bodyPr>
            <a:normAutofit fontScale="90000"/>
          </a:bodyPr>
          <a:lstStyle/>
          <a:p>
            <a:endParaRPr lang="en-US" dirty="0"/>
          </a:p>
        </p:txBody>
      </p:sp>
      <p:sp>
        <p:nvSpPr>
          <p:cNvPr id="3" name="Text Placeholder 2"/>
          <p:cNvSpPr>
            <a:spLocks noGrp="1"/>
          </p:cNvSpPr>
          <p:nvPr>
            <p:ph type="body" sz="quarter" idx="10"/>
          </p:nvPr>
        </p:nvSpPr>
        <p:spPr>
          <a:xfrm>
            <a:off x="381000" y="1411553"/>
            <a:ext cx="8382000" cy="2881544"/>
          </a:xfrm>
          <a:solidFill>
            <a:schemeClr val="accent2">
              <a:lumMod val="20000"/>
              <a:lumOff val="80000"/>
            </a:schemeClr>
          </a:solidFill>
          <a:ln>
            <a:solidFill>
              <a:schemeClr val="tx1"/>
            </a:solidFill>
          </a:ln>
        </p:spPr>
        <p:txBody>
          <a:bodyPr/>
          <a:lstStyle/>
          <a:p>
            <a:r>
              <a:rPr lang="en-US" sz="2400" dirty="0" smtClean="0">
                <a:solidFill>
                  <a:schemeClr val="accent2">
                    <a:lumMod val="50000"/>
                  </a:schemeClr>
                </a:solidFill>
              </a:rPr>
              <a:t>Research </a:t>
            </a:r>
            <a:r>
              <a:rPr lang="en-US" sz="2400" dirty="0">
                <a:solidFill>
                  <a:schemeClr val="accent2">
                    <a:lumMod val="50000"/>
                  </a:schemeClr>
                </a:solidFill>
              </a:rPr>
              <a:t>suggests that flashbulb memories do exist, and that they may be a special type of </a:t>
            </a:r>
            <a:r>
              <a:rPr lang="en-US" sz="2400" dirty="0" smtClean="0">
                <a:solidFill>
                  <a:schemeClr val="accent2">
                    <a:lumMod val="50000"/>
                  </a:schemeClr>
                </a:solidFill>
              </a:rPr>
              <a:t>memory </a:t>
            </a:r>
            <a:r>
              <a:rPr lang="en-US" sz="2400" dirty="0">
                <a:solidFill>
                  <a:schemeClr val="accent2">
                    <a:lumMod val="50000"/>
                  </a:schemeClr>
                </a:solidFill>
              </a:rPr>
              <a:t>resistant to change. </a:t>
            </a:r>
            <a:endParaRPr lang="en-US" sz="2400" dirty="0" smtClean="0">
              <a:solidFill>
                <a:schemeClr val="accent2">
                  <a:lumMod val="50000"/>
                </a:schemeClr>
              </a:solidFill>
            </a:endParaRPr>
          </a:p>
          <a:p>
            <a:r>
              <a:rPr lang="en-US" sz="2400" dirty="0" err="1" smtClean="0">
                <a:solidFill>
                  <a:schemeClr val="accent2">
                    <a:lumMod val="50000"/>
                  </a:schemeClr>
                </a:solidFill>
              </a:rPr>
              <a:t>Odiniot</a:t>
            </a:r>
            <a:r>
              <a:rPr lang="en-US" sz="2400" dirty="0" smtClean="0">
                <a:solidFill>
                  <a:schemeClr val="accent2">
                    <a:lumMod val="50000"/>
                  </a:schemeClr>
                </a:solidFill>
              </a:rPr>
              <a:t> </a:t>
            </a:r>
            <a:r>
              <a:rPr lang="en-US" sz="2400" dirty="0">
                <a:solidFill>
                  <a:schemeClr val="accent2">
                    <a:lumMod val="50000"/>
                  </a:schemeClr>
                </a:solidFill>
              </a:rPr>
              <a:t>et </a:t>
            </a:r>
            <a:r>
              <a:rPr lang="en-US" sz="2400" dirty="0" smtClean="0">
                <a:solidFill>
                  <a:schemeClr val="accent2">
                    <a:lumMod val="50000"/>
                  </a:schemeClr>
                </a:solidFill>
              </a:rPr>
              <a:t>al., </a:t>
            </a:r>
            <a:r>
              <a:rPr lang="en-US" sz="2400" dirty="0">
                <a:solidFill>
                  <a:schemeClr val="accent2">
                    <a:lumMod val="50000"/>
                  </a:schemeClr>
                </a:solidFill>
              </a:rPr>
              <a:t>(2009) interviewed 14 witnesses to an armed robbery and checked their recall against security footage</a:t>
            </a:r>
            <a:r>
              <a:rPr lang="en-US" sz="2400" dirty="0" smtClean="0">
                <a:solidFill>
                  <a:schemeClr val="accent2">
                    <a:lumMod val="50000"/>
                  </a:schemeClr>
                </a:solidFill>
              </a:rPr>
              <a:t>.</a:t>
            </a:r>
          </a:p>
          <a:p>
            <a:r>
              <a:rPr lang="en-US" sz="2400" dirty="0" smtClean="0">
                <a:solidFill>
                  <a:schemeClr val="accent2">
                    <a:lumMod val="50000"/>
                  </a:schemeClr>
                </a:solidFill>
              </a:rPr>
              <a:t>84</a:t>
            </a:r>
            <a:r>
              <a:rPr lang="en-US" sz="2400" dirty="0">
                <a:solidFill>
                  <a:schemeClr val="accent2">
                    <a:lumMod val="50000"/>
                  </a:schemeClr>
                </a:solidFill>
              </a:rPr>
              <a:t>% of the information recalled was correct, </a:t>
            </a:r>
            <a:r>
              <a:rPr lang="en-US" sz="2400" dirty="0" smtClean="0">
                <a:solidFill>
                  <a:schemeClr val="accent2">
                    <a:lumMod val="50000"/>
                  </a:schemeClr>
                </a:solidFill>
              </a:rPr>
              <a:t>and </a:t>
            </a:r>
            <a:r>
              <a:rPr lang="en-US" sz="2400" dirty="0">
                <a:solidFill>
                  <a:schemeClr val="accent2">
                    <a:lumMod val="50000"/>
                  </a:schemeClr>
                </a:solidFill>
              </a:rPr>
              <a:t>witnesses who reported a higher level of emotional impact had the most accurate recall. </a:t>
            </a:r>
            <a:endParaRPr lang="en-US" sz="2400" dirty="0" smtClean="0">
              <a:solidFill>
                <a:schemeClr val="accent2">
                  <a:lumMod val="50000"/>
                </a:schemeClr>
              </a:solidFill>
            </a:endParaRPr>
          </a:p>
          <a:p>
            <a:endParaRPr lang="en-US" sz="2400" dirty="0"/>
          </a:p>
          <a:p>
            <a:endParaRPr lang="en-US" sz="2400" dirty="0"/>
          </a:p>
          <a:p>
            <a:endParaRPr lang="en-US" dirty="0"/>
          </a:p>
          <a:p>
            <a:endParaRPr lang="en-US" dirty="0"/>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03848" y="3914702"/>
            <a:ext cx="3245222" cy="22553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51972475"/>
      </p:ext>
    </p:extLst>
  </p:cSld>
  <p:clrMapOvr>
    <a:masterClrMapping/>
  </p:clrMapOvr>
  <p:transition>
    <p:fad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30188"/>
            <a:ext cx="8382000" cy="1329595"/>
          </a:xfrm>
        </p:spPr>
        <p:txBody>
          <a:bodyPr>
            <a:normAutofit/>
          </a:bodyPr>
          <a:lstStyle/>
          <a:p>
            <a:pPr algn="ctr"/>
            <a:r>
              <a:rPr lang="en-US" sz="3600" dirty="0" smtClean="0"/>
              <a:t>Flashbulb memory, emotion and </a:t>
            </a:r>
            <a:br>
              <a:rPr lang="en-US" sz="3600" dirty="0" smtClean="0"/>
            </a:br>
            <a:r>
              <a:rPr lang="en-US" sz="3600" dirty="0" smtClean="0"/>
              <a:t>witness confidence. </a:t>
            </a:r>
            <a:endParaRPr lang="en-US" sz="3600" dirty="0"/>
          </a:p>
        </p:txBody>
      </p:sp>
      <p:sp>
        <p:nvSpPr>
          <p:cNvPr id="3" name="Text Placeholder 2"/>
          <p:cNvSpPr>
            <a:spLocks noGrp="1"/>
          </p:cNvSpPr>
          <p:nvPr>
            <p:ph type="body" sz="quarter" idx="10"/>
          </p:nvPr>
        </p:nvSpPr>
        <p:spPr>
          <a:xfrm>
            <a:off x="381000" y="1559782"/>
            <a:ext cx="8382000" cy="5133215"/>
          </a:xfrm>
          <a:solidFill>
            <a:schemeClr val="accent1">
              <a:lumMod val="20000"/>
              <a:lumOff val="80000"/>
            </a:schemeClr>
          </a:solidFill>
          <a:ln>
            <a:solidFill>
              <a:schemeClr val="tx1"/>
            </a:solidFill>
          </a:ln>
        </p:spPr>
        <p:txBody>
          <a:bodyPr>
            <a:normAutofit/>
          </a:bodyPr>
          <a:lstStyle/>
          <a:p>
            <a:r>
              <a:rPr lang="en-US" dirty="0">
                <a:solidFill>
                  <a:schemeClr val="accent2">
                    <a:lumMod val="50000"/>
                  </a:schemeClr>
                </a:solidFill>
              </a:rPr>
              <a:t>R</a:t>
            </a:r>
            <a:r>
              <a:rPr lang="en-US" dirty="0" smtClean="0">
                <a:solidFill>
                  <a:schemeClr val="accent2">
                    <a:lumMod val="50000"/>
                  </a:schemeClr>
                </a:solidFill>
              </a:rPr>
              <a:t>esearch </a:t>
            </a:r>
            <a:r>
              <a:rPr lang="en-US" dirty="0">
                <a:solidFill>
                  <a:schemeClr val="accent2">
                    <a:lumMod val="50000"/>
                  </a:schemeClr>
                </a:solidFill>
              </a:rPr>
              <a:t>suggests that the </a:t>
            </a:r>
            <a:r>
              <a:rPr lang="en-US" dirty="0" smtClean="0">
                <a:solidFill>
                  <a:schemeClr val="accent2">
                    <a:lumMod val="50000"/>
                  </a:schemeClr>
                </a:solidFill>
              </a:rPr>
              <a:t>confidence </a:t>
            </a:r>
            <a:r>
              <a:rPr lang="en-US" dirty="0">
                <a:solidFill>
                  <a:schemeClr val="accent2">
                    <a:lumMod val="50000"/>
                  </a:schemeClr>
                </a:solidFill>
              </a:rPr>
              <a:t>is not a truthful representation </a:t>
            </a:r>
            <a:r>
              <a:rPr lang="en-US" dirty="0" smtClean="0">
                <a:solidFill>
                  <a:schemeClr val="accent2">
                    <a:lumMod val="50000"/>
                  </a:schemeClr>
                </a:solidFill>
              </a:rPr>
              <a:t>of accuracy. </a:t>
            </a:r>
            <a:endParaRPr lang="en-US" dirty="0">
              <a:solidFill>
                <a:schemeClr val="accent2">
                  <a:lumMod val="50000"/>
                </a:schemeClr>
              </a:solidFill>
            </a:endParaRPr>
          </a:p>
          <a:p>
            <a:r>
              <a:rPr lang="en-US" dirty="0" err="1" smtClean="0">
                <a:solidFill>
                  <a:schemeClr val="accent2">
                    <a:lumMod val="50000"/>
                  </a:schemeClr>
                </a:solidFill>
              </a:rPr>
              <a:t>Talarico</a:t>
            </a:r>
            <a:r>
              <a:rPr lang="en-US" dirty="0" smtClean="0">
                <a:solidFill>
                  <a:schemeClr val="accent2">
                    <a:lumMod val="50000"/>
                  </a:schemeClr>
                </a:solidFill>
              </a:rPr>
              <a:t> </a:t>
            </a:r>
            <a:r>
              <a:rPr lang="en-US" dirty="0">
                <a:solidFill>
                  <a:schemeClr val="accent2">
                    <a:lumMod val="50000"/>
                  </a:schemeClr>
                </a:solidFill>
              </a:rPr>
              <a:t>and </a:t>
            </a:r>
            <a:r>
              <a:rPr lang="en-US" dirty="0" smtClean="0">
                <a:solidFill>
                  <a:schemeClr val="accent2">
                    <a:lumMod val="50000"/>
                  </a:schemeClr>
                </a:solidFill>
              </a:rPr>
              <a:t>Rubin (2003</a:t>
            </a:r>
            <a:r>
              <a:rPr lang="en-US" dirty="0">
                <a:solidFill>
                  <a:schemeClr val="accent2">
                    <a:lumMod val="50000"/>
                  </a:schemeClr>
                </a:solidFill>
              </a:rPr>
              <a:t>) </a:t>
            </a:r>
            <a:r>
              <a:rPr lang="en-US" dirty="0" smtClean="0">
                <a:solidFill>
                  <a:schemeClr val="accent2">
                    <a:lumMod val="50000"/>
                  </a:schemeClr>
                </a:solidFill>
              </a:rPr>
              <a:t>asked </a:t>
            </a:r>
            <a:r>
              <a:rPr lang="en-US" dirty="0">
                <a:solidFill>
                  <a:schemeClr val="accent2">
                    <a:lumMod val="50000"/>
                  </a:schemeClr>
                </a:solidFill>
              </a:rPr>
              <a:t>54 students to recall their memories of the 9/11 attacks on September 12th 2001. </a:t>
            </a:r>
            <a:endParaRPr lang="en-US" dirty="0" smtClean="0">
              <a:solidFill>
                <a:schemeClr val="accent2">
                  <a:lumMod val="50000"/>
                </a:schemeClr>
              </a:solidFill>
            </a:endParaRPr>
          </a:p>
          <a:p>
            <a:r>
              <a:rPr lang="en-US" dirty="0" smtClean="0">
                <a:solidFill>
                  <a:schemeClr val="accent2">
                    <a:lumMod val="50000"/>
                  </a:schemeClr>
                </a:solidFill>
              </a:rPr>
              <a:t>They </a:t>
            </a:r>
            <a:r>
              <a:rPr lang="en-US" dirty="0">
                <a:solidFill>
                  <a:schemeClr val="accent2">
                    <a:lumMod val="50000"/>
                  </a:schemeClr>
                </a:solidFill>
              </a:rPr>
              <a:t>also asked about another recent event. They were tested again 1, 6, or 32 weeks later. </a:t>
            </a:r>
            <a:endParaRPr lang="en-US" dirty="0" smtClean="0">
              <a:solidFill>
                <a:schemeClr val="accent2">
                  <a:lumMod val="50000"/>
                </a:schemeClr>
              </a:solidFill>
            </a:endParaRPr>
          </a:p>
          <a:p>
            <a:r>
              <a:rPr lang="en-US" dirty="0" smtClean="0">
                <a:solidFill>
                  <a:schemeClr val="accent2">
                    <a:lumMod val="50000"/>
                  </a:schemeClr>
                </a:solidFill>
              </a:rPr>
              <a:t>Consistency for </a:t>
            </a:r>
            <a:r>
              <a:rPr lang="en-US" dirty="0">
                <a:solidFill>
                  <a:schemeClr val="accent2">
                    <a:lumMod val="50000"/>
                  </a:schemeClr>
                </a:solidFill>
              </a:rPr>
              <a:t>flashbulb and everyday memories did not </a:t>
            </a:r>
            <a:r>
              <a:rPr lang="en-US" dirty="0" smtClean="0">
                <a:solidFill>
                  <a:schemeClr val="accent2">
                    <a:lumMod val="50000"/>
                  </a:schemeClr>
                </a:solidFill>
              </a:rPr>
              <a:t>differ; </a:t>
            </a:r>
            <a:r>
              <a:rPr lang="en-US" dirty="0">
                <a:solidFill>
                  <a:schemeClr val="accent2">
                    <a:lumMod val="50000"/>
                  </a:schemeClr>
                </a:solidFill>
              </a:rPr>
              <a:t>in both cases </a:t>
            </a:r>
            <a:r>
              <a:rPr lang="en-US" dirty="0" smtClean="0">
                <a:solidFill>
                  <a:schemeClr val="accent2">
                    <a:lumMod val="50000"/>
                  </a:schemeClr>
                </a:solidFill>
              </a:rPr>
              <a:t>there were declines in memory </a:t>
            </a:r>
            <a:r>
              <a:rPr lang="en-US" dirty="0">
                <a:solidFill>
                  <a:schemeClr val="accent2">
                    <a:lumMod val="50000"/>
                  </a:schemeClr>
                </a:solidFill>
              </a:rPr>
              <a:t>over time. However, the participants rated their recall of 9/11 as being much more vivid, and had </a:t>
            </a:r>
            <a:r>
              <a:rPr lang="en-US" dirty="0" smtClean="0">
                <a:solidFill>
                  <a:schemeClr val="accent2">
                    <a:lumMod val="50000"/>
                  </a:schemeClr>
                </a:solidFill>
              </a:rPr>
              <a:t>much </a:t>
            </a:r>
            <a:r>
              <a:rPr lang="en-US" dirty="0">
                <a:solidFill>
                  <a:schemeClr val="accent2">
                    <a:lumMod val="50000"/>
                  </a:schemeClr>
                </a:solidFill>
              </a:rPr>
              <a:t>greater confidence in </a:t>
            </a:r>
            <a:r>
              <a:rPr lang="en-US" dirty="0" smtClean="0">
                <a:solidFill>
                  <a:schemeClr val="accent2">
                    <a:lumMod val="50000"/>
                  </a:schemeClr>
                </a:solidFill>
              </a:rPr>
              <a:t>their </a:t>
            </a:r>
            <a:r>
              <a:rPr lang="en-US" dirty="0">
                <a:solidFill>
                  <a:schemeClr val="accent2">
                    <a:lumMod val="50000"/>
                  </a:schemeClr>
                </a:solidFill>
              </a:rPr>
              <a:t>accuracy.</a:t>
            </a:r>
          </a:p>
          <a:p>
            <a:endParaRPr lang="en-US" dirty="0">
              <a:solidFill>
                <a:schemeClr val="accent2">
                  <a:lumMod val="50000"/>
                </a:schemeClr>
              </a:solidFill>
            </a:endParaRPr>
          </a:p>
        </p:txBody>
      </p:sp>
    </p:spTree>
    <p:extLst>
      <p:ext uri="{BB962C8B-B14F-4D97-AF65-F5344CB8AC3E}">
        <p14:creationId xmlns:p14="http://schemas.microsoft.com/office/powerpoint/2010/main" val="550769782"/>
      </p:ext>
    </p:extLst>
  </p:cSld>
  <p:clrMapOvr>
    <a:masterClrMapping/>
  </p:clrMapOvr>
  <p:transition>
    <p:fad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74042"/>
          </a:xfrm>
        </p:spPr>
        <p:txBody>
          <a:bodyPr>
            <a:normAutofit fontScale="90000"/>
          </a:bodyPr>
          <a:lstStyle/>
          <a:p>
            <a:endParaRPr lang="en-US" dirty="0"/>
          </a:p>
        </p:txBody>
      </p:sp>
      <p:sp>
        <p:nvSpPr>
          <p:cNvPr id="3" name="Text Placeholder 2"/>
          <p:cNvSpPr>
            <a:spLocks noGrp="1"/>
          </p:cNvSpPr>
          <p:nvPr>
            <p:ph type="body" sz="quarter" idx="10"/>
          </p:nvPr>
        </p:nvSpPr>
        <p:spPr>
          <a:xfrm>
            <a:off x="467544" y="980728"/>
            <a:ext cx="8382000" cy="4248472"/>
          </a:xfrm>
          <a:solidFill>
            <a:schemeClr val="accent1">
              <a:lumMod val="20000"/>
              <a:lumOff val="80000"/>
            </a:schemeClr>
          </a:solidFill>
          <a:ln>
            <a:solidFill>
              <a:schemeClr val="tx1"/>
            </a:solidFill>
          </a:ln>
        </p:spPr>
        <p:txBody>
          <a:bodyPr/>
          <a:lstStyle/>
          <a:p>
            <a:r>
              <a:rPr lang="en-US" dirty="0">
                <a:solidFill>
                  <a:schemeClr val="accent2">
                    <a:lumMod val="50000"/>
                  </a:schemeClr>
                </a:solidFill>
              </a:rPr>
              <a:t>This </a:t>
            </a:r>
            <a:r>
              <a:rPr lang="en-US" dirty="0" smtClean="0">
                <a:solidFill>
                  <a:schemeClr val="accent2">
                    <a:lumMod val="50000"/>
                  </a:schemeClr>
                </a:solidFill>
              </a:rPr>
              <a:t>is important, </a:t>
            </a:r>
            <a:r>
              <a:rPr lang="en-US" dirty="0">
                <a:solidFill>
                  <a:schemeClr val="accent2">
                    <a:lumMod val="50000"/>
                  </a:schemeClr>
                </a:solidFill>
              </a:rPr>
              <a:t>as eyewitnesses may be asked to give evidence months or even years after an </a:t>
            </a:r>
            <a:r>
              <a:rPr lang="en-US" dirty="0" smtClean="0">
                <a:solidFill>
                  <a:schemeClr val="accent2">
                    <a:lumMod val="50000"/>
                  </a:schemeClr>
                </a:solidFill>
              </a:rPr>
              <a:t>event </a:t>
            </a:r>
            <a:r>
              <a:rPr lang="en-US" dirty="0">
                <a:solidFill>
                  <a:schemeClr val="accent2">
                    <a:lumMod val="50000"/>
                  </a:schemeClr>
                </a:solidFill>
              </a:rPr>
              <a:t> </a:t>
            </a:r>
            <a:r>
              <a:rPr lang="en-US" dirty="0" smtClean="0">
                <a:solidFill>
                  <a:schemeClr val="accent2">
                    <a:lumMod val="50000"/>
                  </a:schemeClr>
                </a:solidFill>
              </a:rPr>
              <a:t>and suggests </a:t>
            </a:r>
            <a:r>
              <a:rPr lang="en-US" dirty="0">
                <a:solidFill>
                  <a:schemeClr val="accent2">
                    <a:lumMod val="50000"/>
                  </a:schemeClr>
                </a:solidFill>
              </a:rPr>
              <a:t>that highly emotional memories may feel more accurate than they actually are. </a:t>
            </a:r>
            <a:endParaRPr lang="en-US" dirty="0" smtClean="0">
              <a:solidFill>
                <a:schemeClr val="accent2">
                  <a:lumMod val="50000"/>
                </a:schemeClr>
              </a:solidFill>
            </a:endParaRPr>
          </a:p>
          <a:p>
            <a:r>
              <a:rPr lang="en-US" dirty="0" smtClean="0">
                <a:solidFill>
                  <a:schemeClr val="accent2">
                    <a:lumMod val="50000"/>
                  </a:schemeClr>
                </a:solidFill>
              </a:rPr>
              <a:t>This </a:t>
            </a:r>
            <a:r>
              <a:rPr lang="en-US" dirty="0">
                <a:solidFill>
                  <a:schemeClr val="accent2">
                    <a:lumMod val="50000"/>
                  </a:schemeClr>
                </a:solidFill>
              </a:rPr>
              <a:t>may lead eyewitnesses to overestimate their accuracy, and be over confident. If asked to give </a:t>
            </a:r>
            <a:r>
              <a:rPr lang="en-US" dirty="0" smtClean="0">
                <a:solidFill>
                  <a:schemeClr val="accent2">
                    <a:lumMod val="50000"/>
                  </a:schemeClr>
                </a:solidFill>
              </a:rPr>
              <a:t>evidence, </a:t>
            </a:r>
            <a:r>
              <a:rPr lang="en-US" dirty="0">
                <a:solidFill>
                  <a:schemeClr val="accent2">
                    <a:lumMod val="50000"/>
                  </a:schemeClr>
                </a:solidFill>
              </a:rPr>
              <a:t>this confidence may be a deciding factor for </a:t>
            </a:r>
            <a:r>
              <a:rPr lang="en-US" dirty="0" smtClean="0">
                <a:solidFill>
                  <a:schemeClr val="accent2">
                    <a:lumMod val="50000"/>
                  </a:schemeClr>
                </a:solidFill>
              </a:rPr>
              <a:t>juries…</a:t>
            </a:r>
          </a:p>
          <a:p>
            <a:r>
              <a:rPr lang="en-US" dirty="0" smtClean="0">
                <a:solidFill>
                  <a:schemeClr val="accent2">
                    <a:lumMod val="50000"/>
                  </a:schemeClr>
                </a:solidFill>
              </a:rPr>
              <a:t>Nolan </a:t>
            </a:r>
            <a:r>
              <a:rPr lang="en-US" dirty="0">
                <a:solidFill>
                  <a:schemeClr val="accent2">
                    <a:lumMod val="50000"/>
                  </a:schemeClr>
                </a:solidFill>
              </a:rPr>
              <a:t>and Markham (1998) found that confident witnesses were more likely to be seen as </a:t>
            </a:r>
            <a:r>
              <a:rPr lang="en-US" dirty="0" smtClean="0">
                <a:solidFill>
                  <a:schemeClr val="accent2">
                    <a:lumMod val="50000"/>
                  </a:schemeClr>
                </a:solidFill>
              </a:rPr>
              <a:t>credible </a:t>
            </a:r>
            <a:r>
              <a:rPr lang="en-US" dirty="0">
                <a:solidFill>
                  <a:schemeClr val="accent2">
                    <a:lumMod val="50000"/>
                  </a:schemeClr>
                </a:solidFill>
              </a:rPr>
              <a:t>compared with anxious or unsure witnesses, even though actual accuracy may not differ. </a:t>
            </a:r>
          </a:p>
          <a:p>
            <a:endParaRPr lang="en-US" dirty="0"/>
          </a:p>
          <a:p>
            <a:endParaRPr lang="en-US" dirty="0"/>
          </a:p>
        </p:txBody>
      </p:sp>
    </p:spTree>
    <p:extLst>
      <p:ext uri="{BB962C8B-B14F-4D97-AF65-F5344CB8AC3E}">
        <p14:creationId xmlns:p14="http://schemas.microsoft.com/office/powerpoint/2010/main" val="4034654666"/>
      </p:ext>
    </p:extLst>
  </p:cSld>
  <p:clrMapOvr>
    <a:masterClrMapping/>
  </p:clrMapOvr>
  <p:transition>
    <p:fad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Witness confidence</a:t>
            </a:r>
            <a:endParaRPr lang="en-GB" dirty="0"/>
          </a:p>
        </p:txBody>
      </p:sp>
      <p:sp>
        <p:nvSpPr>
          <p:cNvPr id="3" name="Text Placeholder 2"/>
          <p:cNvSpPr>
            <a:spLocks noGrp="1"/>
          </p:cNvSpPr>
          <p:nvPr>
            <p:ph type="body" sz="quarter" idx="10"/>
          </p:nvPr>
        </p:nvSpPr>
        <p:spPr>
          <a:xfrm>
            <a:off x="381000" y="1411552"/>
            <a:ext cx="8382000" cy="2737528"/>
          </a:xfrm>
          <a:solidFill>
            <a:schemeClr val="accent1">
              <a:lumMod val="20000"/>
              <a:lumOff val="80000"/>
            </a:schemeClr>
          </a:solidFill>
          <a:ln>
            <a:solidFill>
              <a:schemeClr val="tx1"/>
            </a:solidFill>
          </a:ln>
        </p:spPr>
        <p:txBody>
          <a:bodyPr>
            <a:normAutofit lnSpcReduction="10000"/>
          </a:bodyPr>
          <a:lstStyle/>
          <a:p>
            <a:r>
              <a:rPr lang="en-GB" dirty="0" smtClean="0">
                <a:solidFill>
                  <a:schemeClr val="accent2">
                    <a:lumMod val="50000"/>
                  </a:schemeClr>
                </a:solidFill>
              </a:rPr>
              <a:t>Much evidence questions the association between confidence and accuracy:</a:t>
            </a:r>
          </a:p>
          <a:p>
            <a:r>
              <a:rPr lang="en-GB" dirty="0" smtClean="0">
                <a:solidFill>
                  <a:schemeClr val="accent2">
                    <a:lumMod val="50000"/>
                  </a:schemeClr>
                </a:solidFill>
              </a:rPr>
              <a:t>Cutler &amp; Penrod (1989) state that the actual figure is 0.2 or even less</a:t>
            </a:r>
            <a:r>
              <a:rPr lang="en-GB" dirty="0">
                <a:solidFill>
                  <a:schemeClr val="accent2">
                    <a:lumMod val="50000"/>
                  </a:schemeClr>
                </a:solidFill>
              </a:rPr>
              <a:t>.</a:t>
            </a:r>
            <a:endParaRPr lang="en-GB" dirty="0" smtClean="0">
              <a:solidFill>
                <a:schemeClr val="accent2">
                  <a:lumMod val="50000"/>
                </a:schemeClr>
              </a:solidFill>
            </a:endParaRPr>
          </a:p>
          <a:p>
            <a:r>
              <a:rPr lang="en-GB" dirty="0" smtClean="0">
                <a:solidFill>
                  <a:schemeClr val="accent2">
                    <a:lumMod val="50000"/>
                  </a:schemeClr>
                </a:solidFill>
              </a:rPr>
              <a:t>Can we tell when EWT is accurate?</a:t>
            </a:r>
          </a:p>
          <a:p>
            <a:r>
              <a:rPr lang="en-GB" dirty="0" smtClean="0">
                <a:solidFill>
                  <a:schemeClr val="accent2">
                    <a:lumMod val="50000"/>
                  </a:schemeClr>
                </a:solidFill>
              </a:rPr>
              <a:t>The ten second rule (Dunning &amp; </a:t>
            </a:r>
            <a:r>
              <a:rPr lang="en-GB" dirty="0" err="1" smtClean="0">
                <a:solidFill>
                  <a:schemeClr val="accent2">
                    <a:lumMod val="50000"/>
                  </a:schemeClr>
                </a:solidFill>
              </a:rPr>
              <a:t>Perretta</a:t>
            </a:r>
            <a:r>
              <a:rPr lang="en-GB" dirty="0" smtClean="0">
                <a:solidFill>
                  <a:schemeClr val="accent2">
                    <a:lumMod val="50000"/>
                  </a:schemeClr>
                </a:solidFill>
              </a:rPr>
              <a:t>, 2002). Comes from evidence that witnesses that make their decisions quickly from a line up are most accurate.</a:t>
            </a:r>
            <a:endParaRPr lang="en-GB" dirty="0">
              <a:solidFill>
                <a:schemeClr val="accent2">
                  <a:lumMod val="50000"/>
                </a:schemeClr>
              </a:solidFill>
            </a:endParaRPr>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04208" y="4509120"/>
            <a:ext cx="2962275" cy="154305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946693746"/>
      </p:ext>
    </p:extLst>
  </p:cSld>
  <p:clrMapOvr>
    <a:masterClrMapping/>
  </p:clrMapOvr>
  <p:transition>
    <p:fad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Autofit/>
          </a:bodyPr>
          <a:lstStyle/>
          <a:p>
            <a:r>
              <a:rPr lang="en-GB" sz="3200" dirty="0" smtClean="0"/>
              <a:t>More on emotions… </a:t>
            </a:r>
            <a:r>
              <a:rPr lang="en-GB" sz="3200" dirty="0" err="1" smtClean="0"/>
              <a:t>Tversky</a:t>
            </a:r>
            <a:r>
              <a:rPr lang="en-GB" sz="3200" dirty="0" smtClean="0"/>
              <a:t> &amp; Marsh (1999)</a:t>
            </a:r>
            <a:endParaRPr lang="en-US" sz="3200" dirty="0"/>
          </a:p>
        </p:txBody>
      </p:sp>
      <p:sp>
        <p:nvSpPr>
          <p:cNvPr id="3" name="Text Placeholder 2"/>
          <p:cNvSpPr>
            <a:spLocks noGrp="1"/>
          </p:cNvSpPr>
          <p:nvPr>
            <p:ph type="body" sz="quarter" idx="10"/>
          </p:nvPr>
        </p:nvSpPr>
        <p:spPr>
          <a:xfrm>
            <a:off x="381000" y="1196752"/>
            <a:ext cx="8382000" cy="4320481"/>
          </a:xfrm>
          <a:solidFill>
            <a:schemeClr val="accent3">
              <a:lumMod val="20000"/>
              <a:lumOff val="80000"/>
            </a:schemeClr>
          </a:solidFill>
          <a:ln>
            <a:solidFill>
              <a:schemeClr val="tx1"/>
            </a:solidFill>
          </a:ln>
        </p:spPr>
        <p:txBody>
          <a:bodyPr>
            <a:normAutofit/>
          </a:bodyPr>
          <a:lstStyle/>
          <a:p>
            <a:r>
              <a:rPr lang="en-GB" dirty="0" smtClean="0">
                <a:solidFill>
                  <a:schemeClr val="accent2">
                    <a:lumMod val="50000"/>
                  </a:schemeClr>
                </a:solidFill>
              </a:rPr>
              <a:t>Pp`s given `room mate` stories where they were categorised as either neutral, annoying or cool. </a:t>
            </a:r>
          </a:p>
          <a:p>
            <a:r>
              <a:rPr lang="en-GB" dirty="0" smtClean="0">
                <a:solidFill>
                  <a:schemeClr val="accent2">
                    <a:lumMod val="50000"/>
                  </a:schemeClr>
                </a:solidFill>
              </a:rPr>
              <a:t>Later they were asked to write either a neutral account, a letter of recommendation or a letter asking for the person`s removal.</a:t>
            </a:r>
          </a:p>
          <a:p>
            <a:r>
              <a:rPr lang="en-US" dirty="0">
                <a:solidFill>
                  <a:schemeClr val="accent2">
                    <a:lumMod val="50000"/>
                  </a:schemeClr>
                </a:solidFill>
              </a:rPr>
              <a:t>When later asked to recount the original story, participants who </a:t>
            </a:r>
            <a:r>
              <a:rPr lang="en-US" dirty="0" smtClean="0">
                <a:solidFill>
                  <a:schemeClr val="accent2">
                    <a:lumMod val="50000"/>
                  </a:schemeClr>
                </a:solidFill>
              </a:rPr>
              <a:t>had written </a:t>
            </a:r>
            <a:r>
              <a:rPr lang="en-US" dirty="0">
                <a:solidFill>
                  <a:schemeClr val="accent2">
                    <a:lumMod val="50000"/>
                  </a:schemeClr>
                </a:solidFill>
              </a:rPr>
              <a:t>biased letters recalled more of the </a:t>
            </a:r>
            <a:r>
              <a:rPr lang="en-US" dirty="0" smtClean="0">
                <a:solidFill>
                  <a:schemeClr val="accent2">
                    <a:lumMod val="50000"/>
                  </a:schemeClr>
                </a:solidFill>
              </a:rPr>
              <a:t>`annoying` </a:t>
            </a:r>
            <a:r>
              <a:rPr lang="en-US" dirty="0">
                <a:solidFill>
                  <a:schemeClr val="accent2">
                    <a:lumMod val="50000"/>
                  </a:schemeClr>
                </a:solidFill>
              </a:rPr>
              <a:t>or </a:t>
            </a:r>
            <a:r>
              <a:rPr lang="en-US" dirty="0" smtClean="0">
                <a:solidFill>
                  <a:schemeClr val="accent2">
                    <a:lumMod val="50000"/>
                  </a:schemeClr>
                </a:solidFill>
              </a:rPr>
              <a:t>`cool</a:t>
            </a:r>
            <a:r>
              <a:rPr lang="en-US" dirty="0">
                <a:solidFill>
                  <a:schemeClr val="accent2">
                    <a:lumMod val="50000"/>
                  </a:schemeClr>
                </a:solidFill>
              </a:rPr>
              <a:t>`</a:t>
            </a:r>
            <a:r>
              <a:rPr lang="en-US" dirty="0" smtClean="0">
                <a:solidFill>
                  <a:schemeClr val="accent2">
                    <a:lumMod val="50000"/>
                  </a:schemeClr>
                </a:solidFill>
              </a:rPr>
              <a:t> incidents, and their elaborations were consistent </a:t>
            </a:r>
            <a:r>
              <a:rPr lang="en-US" dirty="0">
                <a:solidFill>
                  <a:schemeClr val="accent2">
                    <a:lumMod val="50000"/>
                  </a:schemeClr>
                </a:solidFill>
              </a:rPr>
              <a:t>with their bias</a:t>
            </a:r>
            <a:r>
              <a:rPr lang="en-US" dirty="0" smtClean="0">
                <a:solidFill>
                  <a:schemeClr val="accent2">
                    <a:lumMod val="50000"/>
                  </a:schemeClr>
                </a:solidFill>
              </a:rPr>
              <a:t>.               </a:t>
            </a:r>
          </a:p>
          <a:p>
            <a:r>
              <a:rPr lang="en-US" dirty="0" smtClean="0">
                <a:solidFill>
                  <a:schemeClr val="accent2">
                    <a:lumMod val="50000"/>
                  </a:schemeClr>
                </a:solidFill>
              </a:rPr>
              <a:t>Neutral </a:t>
            </a:r>
            <a:r>
              <a:rPr lang="en-US" dirty="0">
                <a:solidFill>
                  <a:schemeClr val="accent2">
                    <a:lumMod val="50000"/>
                  </a:schemeClr>
                </a:solidFill>
              </a:rPr>
              <a:t>participants made </a:t>
            </a:r>
            <a:r>
              <a:rPr lang="en-US" dirty="0" smtClean="0">
                <a:solidFill>
                  <a:schemeClr val="accent2">
                    <a:lumMod val="50000"/>
                  </a:schemeClr>
                </a:solidFill>
              </a:rPr>
              <a:t>fewer </a:t>
            </a:r>
            <a:r>
              <a:rPr lang="en-US" dirty="0">
                <a:solidFill>
                  <a:schemeClr val="accent2">
                    <a:lumMod val="50000"/>
                  </a:schemeClr>
                </a:solidFill>
              </a:rPr>
              <a:t>elaborations</a:t>
            </a:r>
            <a:r>
              <a:rPr lang="en-US" dirty="0" smtClean="0">
                <a:solidFill>
                  <a:schemeClr val="accent2">
                    <a:lumMod val="50000"/>
                  </a:schemeClr>
                </a:solidFill>
              </a:rPr>
              <a:t>,                          and also </a:t>
            </a:r>
            <a:r>
              <a:rPr lang="en-US" dirty="0">
                <a:solidFill>
                  <a:schemeClr val="accent2">
                    <a:lumMod val="50000"/>
                  </a:schemeClr>
                </a:solidFill>
              </a:rPr>
              <a:t>fewer </a:t>
            </a:r>
            <a:r>
              <a:rPr lang="en-US" dirty="0" smtClean="0">
                <a:solidFill>
                  <a:schemeClr val="accent2">
                    <a:lumMod val="50000"/>
                  </a:schemeClr>
                </a:solidFill>
              </a:rPr>
              <a:t>errors in recall.</a:t>
            </a:r>
            <a:endParaRPr lang="en-US" dirty="0">
              <a:solidFill>
                <a:schemeClr val="accent2">
                  <a:lumMod val="50000"/>
                </a:schemeClr>
              </a:solidFill>
            </a:endParaRPr>
          </a:p>
          <a:p>
            <a:pPr marL="0" indent="0">
              <a:buNone/>
            </a:pPr>
            <a:endParaRPr lang="en-US" dirty="0"/>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64288" y="4149080"/>
            <a:ext cx="1762125" cy="259080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844401329"/>
      </p:ext>
    </p:extLst>
  </p:cSld>
  <p:clrMapOvr>
    <a:masterClrMapping/>
  </p:clrMapOvr>
  <p:transition>
    <p:fad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a:xfrm>
            <a:off x="395536" y="1052737"/>
            <a:ext cx="8382000" cy="4176464"/>
          </a:xfrm>
          <a:solidFill>
            <a:schemeClr val="accent3">
              <a:lumMod val="20000"/>
              <a:lumOff val="80000"/>
            </a:schemeClr>
          </a:solidFill>
          <a:ln>
            <a:solidFill>
              <a:schemeClr val="tx1"/>
            </a:solidFill>
          </a:ln>
        </p:spPr>
        <p:txBody>
          <a:bodyPr/>
          <a:lstStyle/>
          <a:p>
            <a:r>
              <a:rPr lang="en-US" sz="2400" dirty="0">
                <a:solidFill>
                  <a:schemeClr val="accent2">
                    <a:lumMod val="50000"/>
                  </a:schemeClr>
                </a:solidFill>
              </a:rPr>
              <a:t>In another part of the </a:t>
            </a:r>
            <a:r>
              <a:rPr lang="en-US" sz="2400" dirty="0" smtClean="0">
                <a:solidFill>
                  <a:schemeClr val="accent2">
                    <a:lumMod val="50000"/>
                  </a:schemeClr>
                </a:solidFill>
              </a:rPr>
              <a:t> </a:t>
            </a:r>
            <a:r>
              <a:rPr lang="en-US" sz="2400" dirty="0">
                <a:solidFill>
                  <a:schemeClr val="accent2">
                    <a:lumMod val="50000"/>
                  </a:schemeClr>
                </a:solidFill>
              </a:rPr>
              <a:t>study, </a:t>
            </a:r>
            <a:r>
              <a:rPr lang="en-US" sz="2400" dirty="0" smtClean="0">
                <a:solidFill>
                  <a:schemeClr val="accent2">
                    <a:lumMod val="50000"/>
                  </a:schemeClr>
                </a:solidFill>
              </a:rPr>
              <a:t>pp`s were asked </a:t>
            </a:r>
            <a:r>
              <a:rPr lang="en-US" sz="2400" dirty="0">
                <a:solidFill>
                  <a:schemeClr val="accent2">
                    <a:lumMod val="50000"/>
                  </a:schemeClr>
                </a:solidFill>
              </a:rPr>
              <a:t>to </a:t>
            </a:r>
            <a:r>
              <a:rPr lang="en-US" sz="2400" dirty="0" smtClean="0">
                <a:solidFill>
                  <a:schemeClr val="accent2">
                    <a:lumMod val="50000"/>
                  </a:schemeClr>
                </a:solidFill>
              </a:rPr>
              <a:t>play prosecutors </a:t>
            </a:r>
            <a:r>
              <a:rPr lang="en-US" sz="2400" dirty="0">
                <a:solidFill>
                  <a:schemeClr val="accent2">
                    <a:lumMod val="50000"/>
                  </a:schemeClr>
                </a:solidFill>
              </a:rPr>
              <a:t>presenting a summation to the jury</a:t>
            </a:r>
            <a:r>
              <a:rPr lang="en-US" sz="2400" dirty="0" smtClean="0">
                <a:solidFill>
                  <a:schemeClr val="accent2">
                    <a:lumMod val="50000"/>
                  </a:schemeClr>
                </a:solidFill>
              </a:rPr>
              <a:t>.</a:t>
            </a:r>
          </a:p>
          <a:p>
            <a:r>
              <a:rPr lang="en-US" sz="2400" dirty="0" smtClean="0">
                <a:solidFill>
                  <a:schemeClr val="accent2">
                    <a:lumMod val="50000"/>
                  </a:schemeClr>
                </a:solidFill>
              </a:rPr>
              <a:t>Pp`s first </a:t>
            </a:r>
            <a:r>
              <a:rPr lang="en-US" sz="2400" dirty="0">
                <a:solidFill>
                  <a:schemeClr val="accent2">
                    <a:lumMod val="50000"/>
                  </a:schemeClr>
                </a:solidFill>
              </a:rPr>
              <a:t>read a murder </a:t>
            </a:r>
            <a:r>
              <a:rPr lang="en-US" sz="2400" dirty="0" smtClean="0">
                <a:solidFill>
                  <a:schemeClr val="accent2">
                    <a:lumMod val="50000"/>
                  </a:schemeClr>
                </a:solidFill>
              </a:rPr>
              <a:t>story, where </a:t>
            </a:r>
            <a:r>
              <a:rPr lang="en-US" sz="2400" dirty="0">
                <a:solidFill>
                  <a:schemeClr val="accent2">
                    <a:lumMod val="50000"/>
                  </a:schemeClr>
                </a:solidFill>
              </a:rPr>
              <a:t>two men were suspects. </a:t>
            </a:r>
            <a:r>
              <a:rPr lang="en-US" dirty="0" smtClean="0">
                <a:solidFill>
                  <a:schemeClr val="accent2">
                    <a:lumMod val="50000"/>
                  </a:schemeClr>
                </a:solidFill>
              </a:rPr>
              <a:t>They</a:t>
            </a:r>
            <a:r>
              <a:rPr lang="en-US" sz="2400" dirty="0" smtClean="0">
                <a:solidFill>
                  <a:schemeClr val="accent2">
                    <a:lumMod val="50000"/>
                  </a:schemeClr>
                </a:solidFill>
              </a:rPr>
              <a:t> </a:t>
            </a:r>
            <a:r>
              <a:rPr lang="en-US" sz="2400" dirty="0">
                <a:solidFill>
                  <a:schemeClr val="accent2">
                    <a:lumMod val="50000"/>
                  </a:schemeClr>
                </a:solidFill>
              </a:rPr>
              <a:t>were then </a:t>
            </a:r>
            <a:r>
              <a:rPr lang="en-US" sz="2400" dirty="0" smtClean="0">
                <a:solidFill>
                  <a:schemeClr val="accent2">
                    <a:lumMod val="50000"/>
                  </a:schemeClr>
                </a:solidFill>
              </a:rPr>
              <a:t>asked </a:t>
            </a:r>
            <a:r>
              <a:rPr lang="en-US" sz="2400" dirty="0">
                <a:solidFill>
                  <a:schemeClr val="accent2">
                    <a:lumMod val="50000"/>
                  </a:schemeClr>
                </a:solidFill>
              </a:rPr>
              <a:t>to </a:t>
            </a:r>
            <a:r>
              <a:rPr lang="en-US" sz="2400" dirty="0" smtClean="0">
                <a:solidFill>
                  <a:schemeClr val="accent2">
                    <a:lumMod val="50000"/>
                  </a:schemeClr>
                </a:solidFill>
              </a:rPr>
              <a:t>prepare either a neutral </a:t>
            </a:r>
            <a:r>
              <a:rPr lang="en-US" dirty="0" smtClean="0">
                <a:solidFill>
                  <a:schemeClr val="accent2">
                    <a:lumMod val="50000"/>
                  </a:schemeClr>
                </a:solidFill>
              </a:rPr>
              <a:t>account of </a:t>
            </a:r>
            <a:r>
              <a:rPr lang="en-US" sz="2400" dirty="0" smtClean="0">
                <a:solidFill>
                  <a:schemeClr val="accent2">
                    <a:lumMod val="50000"/>
                  </a:schemeClr>
                </a:solidFill>
              </a:rPr>
              <a:t>one </a:t>
            </a:r>
            <a:r>
              <a:rPr lang="en-US" sz="2400" dirty="0">
                <a:solidFill>
                  <a:schemeClr val="accent2">
                    <a:lumMod val="50000"/>
                  </a:schemeClr>
                </a:solidFill>
              </a:rPr>
              <a:t>suspect, or to prepare a summation to </a:t>
            </a:r>
            <a:r>
              <a:rPr lang="en-US" sz="2400" dirty="0" smtClean="0">
                <a:solidFill>
                  <a:schemeClr val="accent2">
                    <a:lumMod val="50000"/>
                  </a:schemeClr>
                </a:solidFill>
              </a:rPr>
              <a:t>the jury. </a:t>
            </a:r>
          </a:p>
          <a:p>
            <a:r>
              <a:rPr lang="en-US" sz="2400" dirty="0" smtClean="0">
                <a:solidFill>
                  <a:schemeClr val="accent2">
                    <a:lumMod val="50000"/>
                  </a:schemeClr>
                </a:solidFill>
              </a:rPr>
              <a:t>Later</a:t>
            </a:r>
            <a:r>
              <a:rPr lang="en-US" sz="2400" dirty="0">
                <a:solidFill>
                  <a:schemeClr val="accent2">
                    <a:lumMod val="50000"/>
                  </a:schemeClr>
                </a:solidFill>
              </a:rPr>
              <a:t>, participants were asked to recall the original story.</a:t>
            </a:r>
          </a:p>
          <a:p>
            <a:r>
              <a:rPr lang="en-US" sz="2400" dirty="0">
                <a:solidFill>
                  <a:schemeClr val="accent2">
                    <a:lumMod val="50000"/>
                  </a:schemeClr>
                </a:solidFill>
              </a:rPr>
              <a:t>Participants who wrote summations recalled more incriminating details and </a:t>
            </a:r>
            <a:r>
              <a:rPr lang="en-US" sz="2400" dirty="0" smtClean="0">
                <a:solidFill>
                  <a:schemeClr val="accent2">
                    <a:lumMod val="50000"/>
                  </a:schemeClr>
                </a:solidFill>
              </a:rPr>
              <a:t>wrongly attributed </a:t>
            </a:r>
            <a:r>
              <a:rPr lang="en-US" sz="2400" dirty="0">
                <a:solidFill>
                  <a:schemeClr val="accent2">
                    <a:lumMod val="50000"/>
                  </a:schemeClr>
                </a:solidFill>
              </a:rPr>
              <a:t>details among suspects more often than participants who originally wrote </a:t>
            </a:r>
            <a:r>
              <a:rPr lang="en-US" sz="2400" dirty="0" smtClean="0">
                <a:solidFill>
                  <a:schemeClr val="accent2">
                    <a:lumMod val="50000"/>
                  </a:schemeClr>
                </a:solidFill>
              </a:rPr>
              <a:t>a neutral </a:t>
            </a:r>
            <a:r>
              <a:rPr lang="en-US" sz="2400" dirty="0">
                <a:solidFill>
                  <a:schemeClr val="accent2">
                    <a:lumMod val="50000"/>
                  </a:schemeClr>
                </a:solidFill>
              </a:rPr>
              <a:t>recounting</a:t>
            </a:r>
            <a:r>
              <a:rPr lang="en-US" sz="2400" dirty="0" smtClean="0">
                <a:solidFill>
                  <a:schemeClr val="accent2">
                    <a:lumMod val="50000"/>
                  </a:schemeClr>
                </a:solidFill>
              </a:rPr>
              <a:t>. </a:t>
            </a:r>
            <a:endParaRPr lang="en-US" sz="2400" dirty="0">
              <a:solidFill>
                <a:schemeClr val="accent2">
                  <a:lumMod val="50000"/>
                </a:schemeClr>
              </a:solidFill>
            </a:endParaRPr>
          </a:p>
          <a:p>
            <a:endParaRPr lang="en-US" sz="2400" dirty="0"/>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47864" y="4869160"/>
            <a:ext cx="2619375" cy="1743075"/>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769508355"/>
      </p:ext>
    </p:extLst>
  </p:cSld>
  <p:clrMapOvr>
    <a:masterClrMapping/>
  </p:clrMapOvr>
  <p:transition>
    <p:fad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Conclusions for emotion…</a:t>
            </a:r>
            <a:endParaRPr lang="en-GB" dirty="0"/>
          </a:p>
        </p:txBody>
      </p:sp>
      <p:sp>
        <p:nvSpPr>
          <p:cNvPr id="3" name="Text Placeholder 2"/>
          <p:cNvSpPr>
            <a:spLocks noGrp="1"/>
          </p:cNvSpPr>
          <p:nvPr>
            <p:ph type="body" sz="quarter" idx="10"/>
          </p:nvPr>
        </p:nvSpPr>
        <p:spPr>
          <a:xfrm>
            <a:off x="381000" y="1411552"/>
            <a:ext cx="8382000" cy="3025560"/>
          </a:xfrm>
          <a:solidFill>
            <a:schemeClr val="tx2">
              <a:lumMod val="20000"/>
              <a:lumOff val="80000"/>
            </a:schemeClr>
          </a:solidFill>
          <a:ln>
            <a:solidFill>
              <a:schemeClr val="accent1"/>
            </a:solidFill>
          </a:ln>
        </p:spPr>
        <p:txBody>
          <a:bodyPr>
            <a:noAutofit/>
          </a:bodyPr>
          <a:lstStyle/>
          <a:p>
            <a:r>
              <a:rPr lang="en-GB" sz="2000" dirty="0" smtClean="0">
                <a:solidFill>
                  <a:schemeClr val="tx2">
                    <a:lumMod val="50000"/>
                  </a:schemeClr>
                </a:solidFill>
              </a:rPr>
              <a:t>Houston et al., (2013) reported that highly emotional individuals will provide a more detailed description of events but are less accurate on what the perpetrators did.</a:t>
            </a:r>
          </a:p>
          <a:p>
            <a:r>
              <a:rPr lang="en-GB" sz="2000" dirty="0" smtClean="0">
                <a:solidFill>
                  <a:schemeClr val="tx2">
                    <a:lumMod val="50000"/>
                  </a:schemeClr>
                </a:solidFill>
              </a:rPr>
              <a:t>They are less accurate in picking out suspects from a line up too.</a:t>
            </a:r>
          </a:p>
          <a:p>
            <a:r>
              <a:rPr lang="en-GB" sz="2000" dirty="0" smtClean="0">
                <a:solidFill>
                  <a:schemeClr val="tx2">
                    <a:lumMod val="50000"/>
                  </a:schemeClr>
                </a:solidFill>
              </a:rPr>
              <a:t>This suggests that emotion impairs memory for the incident and also for recognition of the perpetrator.</a:t>
            </a:r>
          </a:p>
          <a:p>
            <a:endParaRPr lang="en-GB" sz="2000" dirty="0">
              <a:solidFill>
                <a:schemeClr val="tx2">
                  <a:lumMod val="50000"/>
                </a:schemeClr>
              </a:solidFill>
            </a:endParaRPr>
          </a:p>
          <a:p>
            <a:r>
              <a:rPr lang="en-GB" sz="2000" dirty="0" smtClean="0">
                <a:solidFill>
                  <a:schemeClr val="tx2">
                    <a:lumMod val="50000"/>
                  </a:schemeClr>
                </a:solidFill>
              </a:rPr>
              <a:t>There are also other factors to consider such as ORB (own race bias) and face recognition which are beyond the scope of this lecture.</a:t>
            </a:r>
            <a:endParaRPr lang="en-GB" sz="2000" dirty="0">
              <a:solidFill>
                <a:schemeClr val="tx2">
                  <a:lumMod val="50000"/>
                </a:schemeClr>
              </a:solidFill>
            </a:endParaRPr>
          </a:p>
        </p:txBody>
      </p:sp>
    </p:spTree>
    <p:extLst>
      <p:ext uri="{BB962C8B-B14F-4D97-AF65-F5344CB8AC3E}">
        <p14:creationId xmlns:p14="http://schemas.microsoft.com/office/powerpoint/2010/main" val="3542371795"/>
      </p:ext>
    </p:extLst>
  </p:cSld>
  <p:clrMapOvr>
    <a:masterClrMapping/>
  </p:clrMapOvr>
  <p:transition>
    <p:fad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dirty="0" smtClean="0"/>
              <a:t>EWT and age</a:t>
            </a:r>
            <a:endParaRPr lang="en-US" dirty="0"/>
          </a:p>
        </p:txBody>
      </p:sp>
      <p:sp>
        <p:nvSpPr>
          <p:cNvPr id="3" name="Text Placeholder 2"/>
          <p:cNvSpPr>
            <a:spLocks noGrp="1"/>
          </p:cNvSpPr>
          <p:nvPr>
            <p:ph type="body" sz="quarter" idx="10"/>
          </p:nvPr>
        </p:nvSpPr>
        <p:spPr>
          <a:xfrm>
            <a:off x="251520" y="1196752"/>
            <a:ext cx="8511480" cy="3528392"/>
          </a:xfrm>
          <a:solidFill>
            <a:schemeClr val="accent1">
              <a:lumMod val="20000"/>
              <a:lumOff val="80000"/>
            </a:schemeClr>
          </a:solidFill>
          <a:ln>
            <a:solidFill>
              <a:schemeClr val="tx1"/>
            </a:solidFill>
          </a:ln>
        </p:spPr>
        <p:txBody>
          <a:bodyPr/>
          <a:lstStyle/>
          <a:p>
            <a:r>
              <a:rPr lang="en-US" dirty="0">
                <a:solidFill>
                  <a:schemeClr val="accent2">
                    <a:lumMod val="50000"/>
                  </a:schemeClr>
                </a:solidFill>
              </a:rPr>
              <a:t>The relationship between age and recall of events </a:t>
            </a:r>
            <a:r>
              <a:rPr lang="en-US" dirty="0" smtClean="0">
                <a:solidFill>
                  <a:schemeClr val="accent2">
                    <a:lumMod val="50000"/>
                  </a:schemeClr>
                </a:solidFill>
              </a:rPr>
              <a:t>is </a:t>
            </a:r>
            <a:r>
              <a:rPr lang="en-US" dirty="0">
                <a:solidFill>
                  <a:schemeClr val="accent2">
                    <a:lumMod val="50000"/>
                  </a:schemeClr>
                </a:solidFill>
              </a:rPr>
              <a:t>more complex than may be expected.  </a:t>
            </a:r>
            <a:endParaRPr lang="en-US" dirty="0" smtClean="0">
              <a:solidFill>
                <a:schemeClr val="accent2">
                  <a:lumMod val="50000"/>
                </a:schemeClr>
              </a:solidFill>
            </a:endParaRPr>
          </a:p>
          <a:p>
            <a:r>
              <a:rPr lang="en-US" dirty="0">
                <a:solidFill>
                  <a:schemeClr val="accent2">
                    <a:lumMod val="50000"/>
                  </a:schemeClr>
                </a:solidFill>
              </a:rPr>
              <a:t>T</a:t>
            </a:r>
            <a:r>
              <a:rPr lang="en-US" dirty="0" smtClean="0">
                <a:solidFill>
                  <a:schemeClr val="accent2">
                    <a:lumMod val="50000"/>
                  </a:schemeClr>
                </a:solidFill>
              </a:rPr>
              <a:t>he </a:t>
            </a:r>
            <a:r>
              <a:rPr lang="en-US" dirty="0">
                <a:solidFill>
                  <a:schemeClr val="accent2">
                    <a:lumMod val="50000"/>
                  </a:schemeClr>
                </a:solidFill>
              </a:rPr>
              <a:t>older we get the more fragile our </a:t>
            </a:r>
            <a:r>
              <a:rPr lang="en-US" dirty="0" smtClean="0">
                <a:solidFill>
                  <a:schemeClr val="accent2">
                    <a:lumMod val="50000"/>
                  </a:schemeClr>
                </a:solidFill>
              </a:rPr>
              <a:t>cognitive function, therefore  older individuals </a:t>
            </a:r>
            <a:r>
              <a:rPr lang="en-US" dirty="0">
                <a:solidFill>
                  <a:schemeClr val="accent2">
                    <a:lumMod val="50000"/>
                  </a:schemeClr>
                </a:solidFill>
              </a:rPr>
              <a:t>tend to make less reliable eye </a:t>
            </a:r>
            <a:r>
              <a:rPr lang="en-US" dirty="0" smtClean="0">
                <a:solidFill>
                  <a:schemeClr val="accent2">
                    <a:lumMod val="50000"/>
                  </a:schemeClr>
                </a:solidFill>
              </a:rPr>
              <a:t>witnesses in general.  </a:t>
            </a:r>
          </a:p>
          <a:p>
            <a:r>
              <a:rPr lang="en-GB" dirty="0" err="1" smtClean="0">
                <a:solidFill>
                  <a:schemeClr val="accent2">
                    <a:lumMod val="50000"/>
                  </a:schemeClr>
                </a:solidFill>
              </a:rPr>
              <a:t>Memon</a:t>
            </a:r>
            <a:r>
              <a:rPr lang="en-GB" dirty="0" smtClean="0">
                <a:solidFill>
                  <a:schemeClr val="accent2">
                    <a:lumMod val="50000"/>
                  </a:schemeClr>
                </a:solidFill>
              </a:rPr>
              <a:t> </a:t>
            </a:r>
            <a:r>
              <a:rPr lang="en-GB" dirty="0">
                <a:solidFill>
                  <a:schemeClr val="accent2">
                    <a:lumMod val="50000"/>
                  </a:schemeClr>
                </a:solidFill>
              </a:rPr>
              <a:t>et </a:t>
            </a:r>
            <a:r>
              <a:rPr lang="en-GB" dirty="0" smtClean="0">
                <a:solidFill>
                  <a:schemeClr val="accent2">
                    <a:lumMod val="50000"/>
                  </a:schemeClr>
                </a:solidFill>
              </a:rPr>
              <a:t>al., </a:t>
            </a:r>
            <a:r>
              <a:rPr lang="en-GB" dirty="0">
                <a:solidFill>
                  <a:schemeClr val="accent2">
                    <a:lumMod val="50000"/>
                  </a:schemeClr>
                </a:solidFill>
              </a:rPr>
              <a:t>(2003) </a:t>
            </a:r>
            <a:r>
              <a:rPr lang="en-GB" dirty="0" smtClean="0">
                <a:solidFill>
                  <a:schemeClr val="accent2">
                    <a:lumMod val="50000"/>
                  </a:schemeClr>
                </a:solidFill>
              </a:rPr>
              <a:t>staged a </a:t>
            </a:r>
            <a:r>
              <a:rPr lang="en-GB" dirty="0">
                <a:solidFill>
                  <a:schemeClr val="accent2">
                    <a:lumMod val="50000"/>
                  </a:schemeClr>
                </a:solidFill>
              </a:rPr>
              <a:t>study with </a:t>
            </a:r>
            <a:r>
              <a:rPr lang="en-GB" dirty="0" smtClean="0">
                <a:solidFill>
                  <a:schemeClr val="accent2">
                    <a:lumMod val="50000"/>
                  </a:schemeClr>
                </a:solidFill>
              </a:rPr>
              <a:t>two age </a:t>
            </a:r>
            <a:r>
              <a:rPr lang="en-GB" dirty="0">
                <a:solidFill>
                  <a:schemeClr val="accent2">
                    <a:lumMod val="50000"/>
                  </a:schemeClr>
                </a:solidFill>
              </a:rPr>
              <a:t>groups (6-33) and (60 to 82).  When questioned 35 </a:t>
            </a:r>
            <a:r>
              <a:rPr lang="en-GB" dirty="0" smtClean="0">
                <a:solidFill>
                  <a:schemeClr val="accent2">
                    <a:lumMod val="50000"/>
                  </a:schemeClr>
                </a:solidFill>
              </a:rPr>
              <a:t>minutes </a:t>
            </a:r>
            <a:r>
              <a:rPr lang="en-GB" dirty="0">
                <a:solidFill>
                  <a:schemeClr val="accent2">
                    <a:lumMod val="50000"/>
                  </a:schemeClr>
                </a:solidFill>
              </a:rPr>
              <a:t>after an </a:t>
            </a:r>
            <a:r>
              <a:rPr lang="en-GB" dirty="0" smtClean="0">
                <a:solidFill>
                  <a:schemeClr val="accent2">
                    <a:lumMod val="50000"/>
                  </a:schemeClr>
                </a:solidFill>
              </a:rPr>
              <a:t>event, </a:t>
            </a:r>
            <a:r>
              <a:rPr lang="en-GB" dirty="0">
                <a:solidFill>
                  <a:schemeClr val="accent2">
                    <a:lumMod val="50000"/>
                  </a:schemeClr>
                </a:solidFill>
              </a:rPr>
              <a:t>age had little effect on </a:t>
            </a:r>
            <a:r>
              <a:rPr lang="en-GB" dirty="0" smtClean="0">
                <a:solidFill>
                  <a:schemeClr val="accent2">
                    <a:lumMod val="50000"/>
                  </a:schemeClr>
                </a:solidFill>
              </a:rPr>
              <a:t>accuracy, </a:t>
            </a:r>
            <a:r>
              <a:rPr lang="en-GB" dirty="0">
                <a:solidFill>
                  <a:schemeClr val="accent2">
                    <a:lumMod val="50000"/>
                  </a:schemeClr>
                </a:solidFill>
              </a:rPr>
              <a:t>however, a week later </a:t>
            </a:r>
            <a:r>
              <a:rPr lang="en-GB" dirty="0" smtClean="0">
                <a:solidFill>
                  <a:schemeClr val="accent2">
                    <a:lumMod val="50000"/>
                  </a:schemeClr>
                </a:solidFill>
              </a:rPr>
              <a:t>accuracy of the </a:t>
            </a:r>
            <a:r>
              <a:rPr lang="en-GB" dirty="0">
                <a:solidFill>
                  <a:schemeClr val="accent2">
                    <a:lumMod val="50000"/>
                  </a:schemeClr>
                </a:solidFill>
              </a:rPr>
              <a:t>older age group had declined </a:t>
            </a:r>
            <a:r>
              <a:rPr lang="en-GB" dirty="0" smtClean="0">
                <a:solidFill>
                  <a:schemeClr val="accent2">
                    <a:lumMod val="50000"/>
                  </a:schemeClr>
                </a:solidFill>
              </a:rPr>
              <a:t>significantly.</a:t>
            </a:r>
            <a:endParaRPr lang="en-GB" dirty="0">
              <a:solidFill>
                <a:schemeClr val="accent2">
                  <a:lumMod val="50000"/>
                </a:schemeClr>
              </a:solidFill>
            </a:endParaRPr>
          </a:p>
          <a:p>
            <a:endParaRPr lang="en-US" dirty="0">
              <a:solidFill>
                <a:schemeClr val="accent2">
                  <a:lumMod val="50000"/>
                </a:schemeClr>
              </a:solidFill>
            </a:endParaRPr>
          </a:p>
          <a:p>
            <a:endParaRPr lang="en-US" dirty="0"/>
          </a:p>
          <a:p>
            <a:endParaRPr lang="en-US" dirty="0"/>
          </a:p>
        </p:txBody>
      </p:sp>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12160" y="4949527"/>
            <a:ext cx="2762250" cy="165735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833547074"/>
      </p:ext>
    </p:extLst>
  </p:cSld>
  <p:clrMapOvr>
    <a:masterClrMapping/>
  </p:clrMapOvr>
  <p:transition>
    <p:fad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a:xfrm>
            <a:off x="381000" y="1052736"/>
            <a:ext cx="8382000" cy="3024336"/>
          </a:xfrm>
          <a:solidFill>
            <a:schemeClr val="accent1">
              <a:lumMod val="20000"/>
              <a:lumOff val="80000"/>
            </a:schemeClr>
          </a:solidFill>
          <a:ln>
            <a:solidFill>
              <a:schemeClr val="tx1"/>
            </a:solidFill>
          </a:ln>
        </p:spPr>
        <p:txBody>
          <a:bodyPr>
            <a:normAutofit/>
          </a:bodyPr>
          <a:lstStyle/>
          <a:p>
            <a:r>
              <a:rPr lang="en-GB" dirty="0" err="1">
                <a:solidFill>
                  <a:schemeClr val="accent2">
                    <a:lumMod val="50000"/>
                  </a:schemeClr>
                </a:solidFill>
              </a:rPr>
              <a:t>Yarmey</a:t>
            </a:r>
            <a:r>
              <a:rPr lang="en-GB" dirty="0">
                <a:solidFill>
                  <a:schemeClr val="accent2">
                    <a:lumMod val="50000"/>
                  </a:schemeClr>
                </a:solidFill>
              </a:rPr>
              <a:t> (1993) found little difference in accuracy of age-related recall but a difference in confidence. </a:t>
            </a:r>
            <a:endParaRPr lang="en-GB" dirty="0" smtClean="0">
              <a:solidFill>
                <a:schemeClr val="accent2">
                  <a:lumMod val="50000"/>
                </a:schemeClr>
              </a:solidFill>
            </a:endParaRPr>
          </a:p>
          <a:p>
            <a:r>
              <a:rPr lang="en-GB" dirty="0" smtClean="0">
                <a:solidFill>
                  <a:schemeClr val="accent2">
                    <a:lumMod val="50000"/>
                  </a:schemeClr>
                </a:solidFill>
              </a:rPr>
              <a:t>A </a:t>
            </a:r>
            <a:r>
              <a:rPr lang="en-GB" dirty="0">
                <a:solidFill>
                  <a:schemeClr val="accent2">
                    <a:lumMod val="50000"/>
                  </a:schemeClr>
                </a:solidFill>
              </a:rPr>
              <a:t>young woman stopped people in the street and chatted for 15 secs.  She did this with 651 pp`s of varying age.  </a:t>
            </a:r>
            <a:endParaRPr lang="en-GB" dirty="0" smtClean="0">
              <a:solidFill>
                <a:schemeClr val="accent2">
                  <a:lumMod val="50000"/>
                </a:schemeClr>
              </a:solidFill>
            </a:endParaRPr>
          </a:p>
          <a:p>
            <a:r>
              <a:rPr lang="en-GB" dirty="0" smtClean="0">
                <a:solidFill>
                  <a:schemeClr val="accent2">
                    <a:lumMod val="50000"/>
                  </a:schemeClr>
                </a:solidFill>
              </a:rPr>
              <a:t>Two </a:t>
            </a:r>
            <a:r>
              <a:rPr lang="en-GB" dirty="0">
                <a:solidFill>
                  <a:schemeClr val="accent2">
                    <a:lumMod val="50000"/>
                  </a:schemeClr>
                </a:solidFill>
              </a:rPr>
              <a:t>mins later the pp`s were stopped again and asked to recall the woman`s physical characteristics. </a:t>
            </a:r>
            <a:endParaRPr lang="en-GB" dirty="0" smtClean="0">
              <a:solidFill>
                <a:schemeClr val="accent2">
                  <a:lumMod val="50000"/>
                </a:schemeClr>
              </a:solidFill>
            </a:endParaRPr>
          </a:p>
          <a:p>
            <a:r>
              <a:rPr lang="en-GB" dirty="0" smtClean="0">
                <a:solidFill>
                  <a:schemeClr val="accent2">
                    <a:lumMod val="50000"/>
                  </a:schemeClr>
                </a:solidFill>
              </a:rPr>
              <a:t> </a:t>
            </a:r>
            <a:r>
              <a:rPr lang="en-GB" dirty="0">
                <a:solidFill>
                  <a:schemeClr val="accent2">
                    <a:lumMod val="50000"/>
                  </a:schemeClr>
                </a:solidFill>
              </a:rPr>
              <a:t>All age groups performed similarly but younger age groups were significantly more confident in their recall.</a:t>
            </a:r>
          </a:p>
          <a:p>
            <a:endParaRPr lang="en-GB" dirty="0"/>
          </a:p>
        </p:txBody>
      </p:sp>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31840" y="4437112"/>
            <a:ext cx="2771775" cy="1647825"/>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991349920"/>
      </p:ext>
    </p:extLst>
  </p:cSld>
  <p:clrMapOvr>
    <a:masterClrMapping/>
  </p:clrMapOvr>
  <p:transition>
    <p:fad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smtClean="0"/>
              <a:t>Young people and EWT</a:t>
            </a:r>
            <a:endParaRPr lang="en-US" dirty="0"/>
          </a:p>
        </p:txBody>
      </p:sp>
      <p:sp>
        <p:nvSpPr>
          <p:cNvPr id="3" name="Text Placeholder 2"/>
          <p:cNvSpPr>
            <a:spLocks noGrp="1"/>
          </p:cNvSpPr>
          <p:nvPr>
            <p:ph type="body" sz="quarter" idx="10"/>
          </p:nvPr>
        </p:nvSpPr>
        <p:spPr>
          <a:xfrm>
            <a:off x="323528" y="1772816"/>
            <a:ext cx="8382000" cy="4801314"/>
          </a:xfrm>
          <a:solidFill>
            <a:schemeClr val="accent2">
              <a:lumMod val="20000"/>
              <a:lumOff val="80000"/>
            </a:schemeClr>
          </a:solidFill>
          <a:ln>
            <a:solidFill>
              <a:schemeClr val="tx1"/>
            </a:solidFill>
          </a:ln>
        </p:spPr>
        <p:txBody>
          <a:bodyPr>
            <a:normAutofit/>
          </a:bodyPr>
          <a:lstStyle/>
          <a:p>
            <a:r>
              <a:rPr lang="en-US" sz="2400" dirty="0">
                <a:solidFill>
                  <a:schemeClr val="accent2">
                    <a:lumMod val="50000"/>
                  </a:schemeClr>
                </a:solidFill>
              </a:rPr>
              <a:t>Poole and Lindsay (2001) </a:t>
            </a:r>
            <a:r>
              <a:rPr lang="en-US" dirty="0" smtClean="0">
                <a:solidFill>
                  <a:schemeClr val="accent2">
                    <a:lumMod val="50000"/>
                  </a:schemeClr>
                </a:solidFill>
              </a:rPr>
              <a:t>showed</a:t>
            </a:r>
            <a:r>
              <a:rPr lang="en-US" sz="2400" dirty="0" smtClean="0">
                <a:solidFill>
                  <a:schemeClr val="accent2">
                    <a:lumMod val="50000"/>
                  </a:schemeClr>
                </a:solidFill>
              </a:rPr>
              <a:t> </a:t>
            </a:r>
            <a:r>
              <a:rPr lang="en-US" sz="2400" dirty="0">
                <a:solidFill>
                  <a:schemeClr val="accent2">
                    <a:lumMod val="50000"/>
                  </a:schemeClr>
                </a:solidFill>
              </a:rPr>
              <a:t>children of varying ages </a:t>
            </a:r>
            <a:r>
              <a:rPr lang="en-US" sz="2400" dirty="0" smtClean="0">
                <a:solidFill>
                  <a:schemeClr val="accent2">
                    <a:lumMod val="50000"/>
                  </a:schemeClr>
                </a:solidFill>
              </a:rPr>
              <a:t>(</a:t>
            </a:r>
            <a:r>
              <a:rPr lang="en-US" dirty="0" smtClean="0">
                <a:solidFill>
                  <a:schemeClr val="accent2">
                    <a:lumMod val="50000"/>
                  </a:schemeClr>
                </a:solidFill>
              </a:rPr>
              <a:t>3 -</a:t>
            </a:r>
            <a:r>
              <a:rPr lang="en-US" sz="2400" dirty="0" smtClean="0">
                <a:solidFill>
                  <a:schemeClr val="accent2">
                    <a:lumMod val="50000"/>
                  </a:schemeClr>
                </a:solidFill>
              </a:rPr>
              <a:t> </a:t>
            </a:r>
            <a:r>
              <a:rPr lang="en-US" dirty="0">
                <a:solidFill>
                  <a:schemeClr val="accent2">
                    <a:lumMod val="50000"/>
                  </a:schemeClr>
                </a:solidFill>
              </a:rPr>
              <a:t>8</a:t>
            </a:r>
            <a:r>
              <a:rPr lang="en-US" sz="2400" dirty="0" smtClean="0">
                <a:solidFill>
                  <a:schemeClr val="accent2">
                    <a:lumMod val="50000"/>
                  </a:schemeClr>
                </a:solidFill>
              </a:rPr>
              <a:t>) </a:t>
            </a:r>
            <a:r>
              <a:rPr lang="en-US" sz="2400" dirty="0">
                <a:solidFill>
                  <a:schemeClr val="accent2">
                    <a:lumMod val="50000"/>
                  </a:schemeClr>
                </a:solidFill>
              </a:rPr>
              <a:t>a science </a:t>
            </a:r>
            <a:r>
              <a:rPr lang="en-US" sz="2400" dirty="0" smtClean="0">
                <a:solidFill>
                  <a:schemeClr val="accent2">
                    <a:lumMod val="50000"/>
                  </a:schemeClr>
                </a:solidFill>
              </a:rPr>
              <a:t>demonstration, after </a:t>
            </a:r>
            <a:r>
              <a:rPr lang="en-US" sz="2400" dirty="0">
                <a:solidFill>
                  <a:schemeClr val="accent2">
                    <a:lumMod val="50000"/>
                  </a:schemeClr>
                </a:solidFill>
              </a:rPr>
              <a:t>which they listened to a story </a:t>
            </a:r>
            <a:r>
              <a:rPr lang="en-US" sz="2400" dirty="0" smtClean="0">
                <a:solidFill>
                  <a:schemeClr val="accent2">
                    <a:lumMod val="50000"/>
                  </a:schemeClr>
                </a:solidFill>
              </a:rPr>
              <a:t>with </a:t>
            </a:r>
            <a:r>
              <a:rPr lang="en-US" sz="2400" dirty="0">
                <a:solidFill>
                  <a:schemeClr val="accent2">
                    <a:lumMod val="50000"/>
                  </a:schemeClr>
                </a:solidFill>
              </a:rPr>
              <a:t>some of the science material but also some new information.  </a:t>
            </a:r>
            <a:endParaRPr lang="en-US" sz="2400" dirty="0" smtClean="0">
              <a:solidFill>
                <a:schemeClr val="accent2">
                  <a:lumMod val="50000"/>
                </a:schemeClr>
              </a:solidFill>
            </a:endParaRPr>
          </a:p>
          <a:p>
            <a:r>
              <a:rPr lang="en-US" sz="2400" dirty="0" smtClean="0">
                <a:solidFill>
                  <a:schemeClr val="accent2">
                    <a:lumMod val="50000"/>
                  </a:schemeClr>
                </a:solidFill>
              </a:rPr>
              <a:t>Later </a:t>
            </a:r>
            <a:r>
              <a:rPr lang="en-US" sz="2400" dirty="0">
                <a:solidFill>
                  <a:schemeClr val="accent2">
                    <a:lumMod val="50000"/>
                  </a:schemeClr>
                </a:solidFill>
              </a:rPr>
              <a:t>when </a:t>
            </a:r>
            <a:r>
              <a:rPr lang="en-US" sz="2400" dirty="0" smtClean="0">
                <a:solidFill>
                  <a:schemeClr val="accent2">
                    <a:lumMod val="50000"/>
                  </a:schemeClr>
                </a:solidFill>
              </a:rPr>
              <a:t>questioned </a:t>
            </a:r>
            <a:r>
              <a:rPr lang="en-US" sz="2400" dirty="0">
                <a:solidFill>
                  <a:schemeClr val="accent2">
                    <a:lumMod val="50000"/>
                  </a:schemeClr>
                </a:solidFill>
              </a:rPr>
              <a:t>about the science demonstration </a:t>
            </a:r>
            <a:r>
              <a:rPr lang="en-US" dirty="0" smtClean="0">
                <a:solidFill>
                  <a:schemeClr val="accent2">
                    <a:lumMod val="50000"/>
                  </a:schemeClr>
                </a:solidFill>
              </a:rPr>
              <a:t>the children</a:t>
            </a:r>
            <a:r>
              <a:rPr lang="en-US" sz="2400" dirty="0" smtClean="0">
                <a:solidFill>
                  <a:schemeClr val="accent2">
                    <a:lumMod val="50000"/>
                  </a:schemeClr>
                </a:solidFill>
              </a:rPr>
              <a:t> also threw </a:t>
            </a:r>
            <a:r>
              <a:rPr lang="en-US" sz="2400" dirty="0">
                <a:solidFill>
                  <a:schemeClr val="accent2">
                    <a:lumMod val="50000"/>
                  </a:schemeClr>
                </a:solidFill>
              </a:rPr>
              <a:t>in </a:t>
            </a:r>
            <a:r>
              <a:rPr lang="en-US" dirty="0" smtClean="0">
                <a:solidFill>
                  <a:schemeClr val="accent2">
                    <a:lumMod val="50000"/>
                  </a:schemeClr>
                </a:solidFill>
              </a:rPr>
              <a:t>parts of the story</a:t>
            </a:r>
            <a:r>
              <a:rPr lang="en-US" sz="2400" dirty="0" smtClean="0">
                <a:solidFill>
                  <a:schemeClr val="accent2">
                    <a:lumMod val="50000"/>
                  </a:schemeClr>
                </a:solidFill>
              </a:rPr>
              <a:t>.  </a:t>
            </a:r>
          </a:p>
          <a:p>
            <a:r>
              <a:rPr lang="en-US" sz="2400" dirty="0" smtClean="0">
                <a:solidFill>
                  <a:schemeClr val="accent2">
                    <a:lumMod val="50000"/>
                  </a:schemeClr>
                </a:solidFill>
              </a:rPr>
              <a:t>In </a:t>
            </a:r>
            <a:r>
              <a:rPr lang="en-US" sz="2400" dirty="0">
                <a:solidFill>
                  <a:schemeClr val="accent2">
                    <a:lumMod val="50000"/>
                  </a:schemeClr>
                </a:solidFill>
              </a:rPr>
              <a:t>a follow up they were asked to consider where they had got the information from (the demonstration or the story).  </a:t>
            </a:r>
            <a:endParaRPr lang="en-US" sz="2400" dirty="0" smtClean="0">
              <a:solidFill>
                <a:schemeClr val="accent2">
                  <a:lumMod val="50000"/>
                </a:schemeClr>
              </a:solidFill>
            </a:endParaRPr>
          </a:p>
          <a:p>
            <a:r>
              <a:rPr lang="en-US" sz="2400" dirty="0" smtClean="0">
                <a:solidFill>
                  <a:schemeClr val="accent2">
                    <a:lumMod val="50000"/>
                  </a:schemeClr>
                </a:solidFill>
              </a:rPr>
              <a:t>The </a:t>
            </a:r>
            <a:r>
              <a:rPr lang="en-US" sz="2400" dirty="0">
                <a:solidFill>
                  <a:schemeClr val="accent2">
                    <a:lumMod val="50000"/>
                  </a:schemeClr>
                </a:solidFill>
              </a:rPr>
              <a:t>older children </a:t>
            </a:r>
            <a:r>
              <a:rPr lang="en-US" sz="2400" dirty="0" smtClean="0">
                <a:solidFill>
                  <a:schemeClr val="accent2">
                    <a:lumMod val="50000"/>
                  </a:schemeClr>
                </a:solidFill>
              </a:rPr>
              <a:t>could </a:t>
            </a:r>
            <a:r>
              <a:rPr lang="en-US" sz="2400" dirty="0">
                <a:solidFill>
                  <a:schemeClr val="accent2">
                    <a:lumMod val="50000"/>
                  </a:schemeClr>
                </a:solidFill>
              </a:rPr>
              <a:t>do this successfully but </a:t>
            </a:r>
            <a:r>
              <a:rPr lang="en-US" sz="2400" dirty="0" smtClean="0">
                <a:solidFill>
                  <a:schemeClr val="accent2">
                    <a:lumMod val="50000"/>
                  </a:schemeClr>
                </a:solidFill>
              </a:rPr>
              <a:t>the </a:t>
            </a:r>
            <a:r>
              <a:rPr lang="en-US" sz="2400" dirty="0">
                <a:solidFill>
                  <a:schemeClr val="accent2">
                    <a:lumMod val="50000"/>
                  </a:schemeClr>
                </a:solidFill>
              </a:rPr>
              <a:t>younger age group were less able to distinguish the </a:t>
            </a:r>
            <a:r>
              <a:rPr lang="en-US" sz="2400" dirty="0" smtClean="0">
                <a:solidFill>
                  <a:schemeClr val="accent2">
                    <a:lumMod val="50000"/>
                  </a:schemeClr>
                </a:solidFill>
              </a:rPr>
              <a:t>information source .</a:t>
            </a:r>
          </a:p>
          <a:p>
            <a:r>
              <a:rPr lang="en-US" sz="2400" dirty="0" smtClean="0">
                <a:solidFill>
                  <a:schemeClr val="accent2">
                    <a:lumMod val="50000"/>
                  </a:schemeClr>
                </a:solidFill>
              </a:rPr>
              <a:t>Poole </a:t>
            </a:r>
            <a:r>
              <a:rPr lang="en-US" sz="2400" dirty="0">
                <a:solidFill>
                  <a:schemeClr val="accent2">
                    <a:lumMod val="50000"/>
                  </a:schemeClr>
                </a:solidFill>
              </a:rPr>
              <a:t>and </a:t>
            </a:r>
            <a:r>
              <a:rPr lang="en-US" sz="2400" dirty="0" smtClean="0">
                <a:solidFill>
                  <a:schemeClr val="accent2">
                    <a:lumMod val="50000"/>
                  </a:schemeClr>
                </a:solidFill>
              </a:rPr>
              <a:t>Lindsay </a:t>
            </a:r>
            <a:r>
              <a:rPr lang="en-US" sz="2400" dirty="0">
                <a:solidFill>
                  <a:schemeClr val="accent2">
                    <a:lumMod val="50000"/>
                  </a:schemeClr>
                </a:solidFill>
              </a:rPr>
              <a:t>concluded </a:t>
            </a:r>
            <a:r>
              <a:rPr lang="en-US" sz="2400" dirty="0" smtClean="0">
                <a:solidFill>
                  <a:schemeClr val="accent2">
                    <a:lumMod val="50000"/>
                  </a:schemeClr>
                </a:solidFill>
              </a:rPr>
              <a:t>that </a:t>
            </a:r>
            <a:r>
              <a:rPr lang="en-US" sz="2400" dirty="0">
                <a:solidFill>
                  <a:schemeClr val="accent2">
                    <a:lumMod val="50000"/>
                  </a:schemeClr>
                </a:solidFill>
              </a:rPr>
              <a:t>young children are poor at ‘source recognition’ </a:t>
            </a:r>
            <a:r>
              <a:rPr lang="en-US" dirty="0" smtClean="0">
                <a:solidFill>
                  <a:schemeClr val="accent2">
                    <a:lumMod val="50000"/>
                  </a:schemeClr>
                </a:solidFill>
              </a:rPr>
              <a:t>and</a:t>
            </a:r>
            <a:r>
              <a:rPr lang="en-US" sz="2400" dirty="0" smtClean="0">
                <a:solidFill>
                  <a:schemeClr val="accent2">
                    <a:lumMod val="50000"/>
                  </a:schemeClr>
                </a:solidFill>
              </a:rPr>
              <a:t> </a:t>
            </a:r>
            <a:r>
              <a:rPr lang="en-US" sz="2400" dirty="0">
                <a:solidFill>
                  <a:schemeClr val="accent2">
                    <a:lumMod val="50000"/>
                  </a:schemeClr>
                </a:solidFill>
              </a:rPr>
              <a:t>are unlikely to make </a:t>
            </a:r>
            <a:r>
              <a:rPr lang="en-US" sz="2400" dirty="0" smtClean="0">
                <a:solidFill>
                  <a:schemeClr val="accent2">
                    <a:lumMod val="50000"/>
                  </a:schemeClr>
                </a:solidFill>
              </a:rPr>
              <a:t> </a:t>
            </a:r>
            <a:r>
              <a:rPr lang="en-US" sz="2400" dirty="0">
                <a:solidFill>
                  <a:schemeClr val="accent2">
                    <a:lumMod val="50000"/>
                  </a:schemeClr>
                </a:solidFill>
              </a:rPr>
              <a:t>good eye witnesses. </a:t>
            </a:r>
          </a:p>
        </p:txBody>
      </p:sp>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28184" y="188640"/>
            <a:ext cx="2560782" cy="1371601"/>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819699580"/>
      </p:ext>
    </p:extLst>
  </p:cSld>
  <p:clrMapOvr>
    <a:masterClrMapping/>
  </p:clrMapOvr>
  <p:transition>
    <p:fad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lstStyle/>
          <a:p>
            <a:r>
              <a:rPr lang="en-US" dirty="0" smtClean="0"/>
              <a:t>Line-ups</a:t>
            </a:r>
            <a:endParaRPr lang="en-US" dirty="0"/>
          </a:p>
        </p:txBody>
      </p:sp>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8064" y="204292"/>
            <a:ext cx="2705100" cy="169545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3" name="Text Placeholder 2"/>
          <p:cNvSpPr>
            <a:spLocks noGrp="1"/>
          </p:cNvSpPr>
          <p:nvPr>
            <p:ph type="body" sz="quarter" idx="10"/>
          </p:nvPr>
        </p:nvSpPr>
        <p:spPr>
          <a:xfrm>
            <a:off x="381000" y="2348880"/>
            <a:ext cx="8382000" cy="4221007"/>
          </a:xfrm>
          <a:solidFill>
            <a:schemeClr val="accent2">
              <a:lumMod val="20000"/>
              <a:lumOff val="80000"/>
            </a:schemeClr>
          </a:solidFill>
          <a:ln>
            <a:solidFill>
              <a:schemeClr val="tx1"/>
            </a:solidFill>
          </a:ln>
        </p:spPr>
        <p:txBody>
          <a:bodyPr>
            <a:normAutofit/>
          </a:bodyPr>
          <a:lstStyle/>
          <a:p>
            <a:r>
              <a:rPr lang="en-US" sz="2400" dirty="0" err="1" smtClean="0">
                <a:solidFill>
                  <a:schemeClr val="accent2">
                    <a:lumMod val="50000"/>
                  </a:schemeClr>
                </a:solidFill>
              </a:rPr>
              <a:t>Pozzulo</a:t>
            </a:r>
            <a:r>
              <a:rPr lang="en-US" sz="2400" dirty="0" smtClean="0">
                <a:solidFill>
                  <a:schemeClr val="accent2">
                    <a:lumMod val="50000"/>
                  </a:schemeClr>
                </a:solidFill>
              </a:rPr>
              <a:t> </a:t>
            </a:r>
            <a:r>
              <a:rPr lang="en-US" sz="2400" dirty="0">
                <a:solidFill>
                  <a:schemeClr val="accent2">
                    <a:lumMod val="50000"/>
                  </a:schemeClr>
                </a:solidFill>
              </a:rPr>
              <a:t>and Lindsay (1998) </a:t>
            </a:r>
            <a:r>
              <a:rPr lang="en-US" sz="2400" dirty="0" smtClean="0">
                <a:solidFill>
                  <a:schemeClr val="accent2">
                    <a:lumMod val="50000"/>
                  </a:schemeClr>
                </a:solidFill>
              </a:rPr>
              <a:t>conducted </a:t>
            </a:r>
            <a:r>
              <a:rPr lang="en-US" sz="2400" dirty="0">
                <a:solidFill>
                  <a:schemeClr val="accent2">
                    <a:lumMod val="50000"/>
                  </a:schemeClr>
                </a:solidFill>
              </a:rPr>
              <a:t>a meta analysis of identification parade studies</a:t>
            </a:r>
            <a:r>
              <a:rPr lang="en-US" sz="2400" dirty="0" smtClean="0">
                <a:solidFill>
                  <a:schemeClr val="accent2">
                    <a:lumMod val="50000"/>
                  </a:schemeClr>
                </a:solidFill>
              </a:rPr>
              <a:t>, </a:t>
            </a:r>
            <a:r>
              <a:rPr lang="en-US" sz="2400" dirty="0">
                <a:solidFill>
                  <a:schemeClr val="accent2">
                    <a:lumMod val="50000"/>
                  </a:schemeClr>
                </a:solidFill>
              </a:rPr>
              <a:t>comparing the results of different age groups.  </a:t>
            </a:r>
            <a:r>
              <a:rPr lang="en-US" sz="2400" dirty="0" smtClean="0">
                <a:solidFill>
                  <a:schemeClr val="accent2">
                    <a:lumMod val="50000"/>
                  </a:schemeClr>
                </a:solidFill>
              </a:rPr>
              <a:t>Three </a:t>
            </a:r>
            <a:r>
              <a:rPr lang="en-US" sz="2400" dirty="0">
                <a:solidFill>
                  <a:schemeClr val="accent2">
                    <a:lumMod val="50000"/>
                  </a:schemeClr>
                </a:solidFill>
              </a:rPr>
              <a:t>main </a:t>
            </a:r>
            <a:r>
              <a:rPr lang="en-US" sz="2400" dirty="0" smtClean="0">
                <a:solidFill>
                  <a:schemeClr val="accent2">
                    <a:lumMod val="50000"/>
                  </a:schemeClr>
                </a:solidFill>
              </a:rPr>
              <a:t>findings:</a:t>
            </a:r>
            <a:endParaRPr lang="en-US" sz="2400" dirty="0">
              <a:solidFill>
                <a:schemeClr val="accent2">
                  <a:lumMod val="50000"/>
                </a:schemeClr>
              </a:solidFill>
            </a:endParaRPr>
          </a:p>
          <a:p>
            <a:pPr marL="0" indent="0">
              <a:buNone/>
            </a:pPr>
            <a:endParaRPr lang="en-US" sz="2400" dirty="0">
              <a:solidFill>
                <a:schemeClr val="accent2">
                  <a:lumMod val="50000"/>
                </a:schemeClr>
              </a:solidFill>
            </a:endParaRPr>
          </a:p>
          <a:p>
            <a:pPr marL="0" indent="0">
              <a:buNone/>
            </a:pPr>
            <a:r>
              <a:rPr lang="en-US" sz="2400" dirty="0">
                <a:solidFill>
                  <a:schemeClr val="accent2">
                    <a:lumMod val="50000"/>
                  </a:schemeClr>
                </a:solidFill>
              </a:rPr>
              <a:t> 1.       Children below the age of five were least likely to make correct identifications when the culprit was present in the line-up</a:t>
            </a:r>
          </a:p>
          <a:p>
            <a:pPr marL="0" indent="0">
              <a:buNone/>
            </a:pPr>
            <a:r>
              <a:rPr lang="en-US" sz="2400" dirty="0" smtClean="0">
                <a:solidFill>
                  <a:schemeClr val="accent2">
                    <a:lumMod val="50000"/>
                  </a:schemeClr>
                </a:solidFill>
              </a:rPr>
              <a:t>2</a:t>
            </a:r>
            <a:r>
              <a:rPr lang="en-US" sz="2400" dirty="0">
                <a:solidFill>
                  <a:schemeClr val="accent2">
                    <a:lumMod val="50000"/>
                  </a:schemeClr>
                </a:solidFill>
              </a:rPr>
              <a:t>.       Children over five were just as likely as adults to identify the culprit when they were present.</a:t>
            </a:r>
          </a:p>
          <a:p>
            <a:pPr marL="0" indent="0">
              <a:buNone/>
            </a:pPr>
            <a:r>
              <a:rPr lang="en-US" sz="2400" dirty="0" smtClean="0">
                <a:solidFill>
                  <a:schemeClr val="accent2">
                    <a:lumMod val="50000"/>
                  </a:schemeClr>
                </a:solidFill>
              </a:rPr>
              <a:t>3</a:t>
            </a:r>
            <a:r>
              <a:rPr lang="en-US" sz="2400" dirty="0">
                <a:solidFill>
                  <a:schemeClr val="accent2">
                    <a:lumMod val="50000"/>
                  </a:schemeClr>
                </a:solidFill>
              </a:rPr>
              <a:t>.       Children up to the age of thirteen were more likely than adults to make an identification when the culprit was NOT present in the line-up</a:t>
            </a:r>
            <a:r>
              <a:rPr lang="en-US" sz="2400" dirty="0" smtClean="0">
                <a:solidFill>
                  <a:schemeClr val="accent2">
                    <a:lumMod val="50000"/>
                  </a:schemeClr>
                </a:solidFill>
              </a:rPr>
              <a:t>.</a:t>
            </a:r>
            <a:endParaRPr lang="en-US" sz="2400" dirty="0">
              <a:solidFill>
                <a:schemeClr val="accent2">
                  <a:lumMod val="50000"/>
                </a:schemeClr>
              </a:solidFill>
            </a:endParaRPr>
          </a:p>
        </p:txBody>
      </p:sp>
    </p:spTree>
    <p:extLst>
      <p:ext uri="{BB962C8B-B14F-4D97-AF65-F5344CB8AC3E}">
        <p14:creationId xmlns:p14="http://schemas.microsoft.com/office/powerpoint/2010/main" val="2333571514"/>
      </p:ext>
    </p:extLst>
  </p:cSld>
  <p:clrMapOvr>
    <a:masterClrMapping/>
  </p:clrMapOvr>
  <p:transition>
    <p:fade/>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a:xfrm>
            <a:off x="381000" y="1411553"/>
            <a:ext cx="8382000" cy="4105680"/>
          </a:xfrm>
          <a:solidFill>
            <a:schemeClr val="accent3">
              <a:lumMod val="20000"/>
              <a:lumOff val="80000"/>
            </a:schemeClr>
          </a:solidFill>
          <a:ln>
            <a:solidFill>
              <a:schemeClr val="tx1"/>
            </a:solidFill>
          </a:ln>
        </p:spPr>
        <p:txBody>
          <a:bodyPr/>
          <a:lstStyle/>
          <a:p>
            <a:r>
              <a:rPr lang="en-US" sz="2400" dirty="0" err="1">
                <a:solidFill>
                  <a:schemeClr val="accent2">
                    <a:lumMod val="50000"/>
                  </a:schemeClr>
                </a:solidFill>
              </a:rPr>
              <a:t>Flin</a:t>
            </a:r>
            <a:r>
              <a:rPr lang="en-US" sz="2400" dirty="0">
                <a:solidFill>
                  <a:schemeClr val="accent2">
                    <a:lumMod val="50000"/>
                  </a:schemeClr>
                </a:solidFill>
              </a:rPr>
              <a:t> et </a:t>
            </a:r>
            <a:r>
              <a:rPr lang="en-US" sz="2400" dirty="0" smtClean="0">
                <a:solidFill>
                  <a:schemeClr val="accent2">
                    <a:lumMod val="50000"/>
                  </a:schemeClr>
                </a:solidFill>
              </a:rPr>
              <a:t>al., </a:t>
            </a:r>
            <a:r>
              <a:rPr lang="en-US" sz="2400" dirty="0">
                <a:solidFill>
                  <a:schemeClr val="accent2">
                    <a:lumMod val="50000"/>
                  </a:schemeClr>
                </a:solidFill>
              </a:rPr>
              <a:t>(1992) staged an </a:t>
            </a:r>
            <a:r>
              <a:rPr lang="en-US" sz="2400" dirty="0" smtClean="0">
                <a:solidFill>
                  <a:schemeClr val="accent2">
                    <a:lumMod val="50000"/>
                  </a:schemeClr>
                </a:solidFill>
              </a:rPr>
              <a:t>incident </a:t>
            </a:r>
            <a:r>
              <a:rPr lang="en-US" sz="2400" dirty="0">
                <a:solidFill>
                  <a:schemeClr val="accent2">
                    <a:lumMod val="50000"/>
                  </a:schemeClr>
                </a:solidFill>
              </a:rPr>
              <a:t>and questioned children and adults about it a day later </a:t>
            </a:r>
            <a:r>
              <a:rPr lang="en-US" sz="2400" dirty="0" smtClean="0">
                <a:solidFill>
                  <a:schemeClr val="accent2">
                    <a:lumMod val="50000"/>
                  </a:schemeClr>
                </a:solidFill>
              </a:rPr>
              <a:t>and </a:t>
            </a:r>
            <a:r>
              <a:rPr lang="en-US" sz="2400" dirty="0">
                <a:solidFill>
                  <a:schemeClr val="accent2">
                    <a:lumMod val="50000"/>
                  </a:schemeClr>
                </a:solidFill>
              </a:rPr>
              <a:t>five months later.  </a:t>
            </a:r>
            <a:endParaRPr lang="en-US" sz="2400" dirty="0" smtClean="0">
              <a:solidFill>
                <a:schemeClr val="accent2">
                  <a:lumMod val="50000"/>
                </a:schemeClr>
              </a:solidFill>
            </a:endParaRPr>
          </a:p>
          <a:p>
            <a:r>
              <a:rPr lang="en-US" sz="2400" dirty="0" smtClean="0">
                <a:solidFill>
                  <a:schemeClr val="accent2">
                    <a:lumMod val="50000"/>
                  </a:schemeClr>
                </a:solidFill>
              </a:rPr>
              <a:t>Both groups </a:t>
            </a:r>
            <a:r>
              <a:rPr lang="en-US" sz="2400" dirty="0">
                <a:solidFill>
                  <a:schemeClr val="accent2">
                    <a:lumMod val="50000"/>
                  </a:schemeClr>
                </a:solidFill>
              </a:rPr>
              <a:t>performed equally well the following day but after five months the children’s group had forgotten significantly </a:t>
            </a:r>
            <a:r>
              <a:rPr lang="en-US" sz="2400" dirty="0" smtClean="0">
                <a:solidFill>
                  <a:schemeClr val="accent2">
                    <a:lumMod val="50000"/>
                  </a:schemeClr>
                </a:solidFill>
              </a:rPr>
              <a:t>more, </a:t>
            </a:r>
            <a:r>
              <a:rPr lang="en-US" sz="2400" dirty="0">
                <a:solidFill>
                  <a:schemeClr val="accent2">
                    <a:lumMod val="50000"/>
                  </a:schemeClr>
                </a:solidFill>
              </a:rPr>
              <a:t>suggesting the EWT of children becomes less reliable over time.  </a:t>
            </a:r>
            <a:endParaRPr lang="en-US" sz="2400" dirty="0" smtClean="0">
              <a:solidFill>
                <a:schemeClr val="accent2">
                  <a:lumMod val="50000"/>
                </a:schemeClr>
              </a:solidFill>
            </a:endParaRPr>
          </a:p>
          <a:p>
            <a:r>
              <a:rPr lang="en-US" sz="2400" dirty="0">
                <a:solidFill>
                  <a:schemeClr val="accent2">
                    <a:lumMod val="50000"/>
                  </a:schemeClr>
                </a:solidFill>
              </a:rPr>
              <a:t>T</a:t>
            </a:r>
            <a:r>
              <a:rPr lang="en-US" sz="2400" dirty="0" smtClean="0">
                <a:solidFill>
                  <a:schemeClr val="accent2">
                    <a:lumMod val="50000"/>
                  </a:schemeClr>
                </a:solidFill>
              </a:rPr>
              <a:t>his has </a:t>
            </a:r>
            <a:r>
              <a:rPr lang="en-US" sz="2400" dirty="0">
                <a:solidFill>
                  <a:schemeClr val="accent2">
                    <a:lumMod val="50000"/>
                  </a:schemeClr>
                </a:solidFill>
              </a:rPr>
              <a:t>practical implications for children being questioned as soon as possible after an event.  </a:t>
            </a:r>
          </a:p>
          <a:p>
            <a:r>
              <a:rPr lang="en-US" sz="2400" dirty="0">
                <a:solidFill>
                  <a:schemeClr val="accent2">
                    <a:lumMod val="50000"/>
                  </a:schemeClr>
                </a:solidFill>
              </a:rPr>
              <a:t>Along similar lines Gordon et </a:t>
            </a:r>
            <a:r>
              <a:rPr lang="en-US" sz="2400" dirty="0" smtClean="0">
                <a:solidFill>
                  <a:schemeClr val="accent2">
                    <a:lumMod val="50000"/>
                  </a:schemeClr>
                </a:solidFill>
              </a:rPr>
              <a:t>al., </a:t>
            </a:r>
            <a:r>
              <a:rPr lang="en-US" sz="2400" dirty="0">
                <a:solidFill>
                  <a:schemeClr val="accent2">
                    <a:lumMod val="50000"/>
                  </a:schemeClr>
                </a:solidFill>
              </a:rPr>
              <a:t>(2001) believed that children can make good witnesses but that they’re particularly prone to suggestion.  </a:t>
            </a:r>
            <a:r>
              <a:rPr lang="en-US" sz="2400" dirty="0" smtClean="0">
                <a:solidFill>
                  <a:schemeClr val="accent2">
                    <a:lumMod val="50000"/>
                  </a:schemeClr>
                </a:solidFill>
              </a:rPr>
              <a:t>Que leading questions again…</a:t>
            </a:r>
            <a:endParaRPr lang="en-US" sz="2400" dirty="0">
              <a:solidFill>
                <a:schemeClr val="accent2">
                  <a:lumMod val="50000"/>
                </a:schemeClr>
              </a:solidFill>
            </a:endParaRPr>
          </a:p>
        </p:txBody>
      </p:sp>
    </p:spTree>
    <p:extLst>
      <p:ext uri="{BB962C8B-B14F-4D97-AF65-F5344CB8AC3E}">
        <p14:creationId xmlns:p14="http://schemas.microsoft.com/office/powerpoint/2010/main" val="4211118371"/>
      </p:ext>
    </p:extLst>
  </p:cSld>
  <p:clrMapOvr>
    <a:masterClrMapping/>
  </p:clrMapOvr>
  <p:transition>
    <p:fade/>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a:xfrm>
            <a:off x="381000" y="990600"/>
            <a:ext cx="8382000" cy="5318720"/>
          </a:xfrm>
          <a:solidFill>
            <a:schemeClr val="accent3">
              <a:lumMod val="20000"/>
              <a:lumOff val="80000"/>
            </a:schemeClr>
          </a:solidFill>
          <a:ln>
            <a:solidFill>
              <a:schemeClr val="tx1"/>
            </a:solidFill>
          </a:ln>
        </p:spPr>
        <p:txBody>
          <a:bodyPr>
            <a:normAutofit lnSpcReduction="10000"/>
          </a:bodyPr>
          <a:lstStyle/>
          <a:p>
            <a:r>
              <a:rPr lang="en-US" sz="2400" dirty="0">
                <a:solidFill>
                  <a:schemeClr val="accent2">
                    <a:lumMod val="50000"/>
                  </a:schemeClr>
                </a:solidFill>
              </a:rPr>
              <a:t>Brewer et </a:t>
            </a:r>
            <a:r>
              <a:rPr lang="en-US" sz="2400" dirty="0" smtClean="0">
                <a:solidFill>
                  <a:schemeClr val="accent2">
                    <a:lumMod val="50000"/>
                  </a:schemeClr>
                </a:solidFill>
              </a:rPr>
              <a:t>al., </a:t>
            </a:r>
            <a:r>
              <a:rPr lang="en-US" sz="2400" dirty="0">
                <a:solidFill>
                  <a:schemeClr val="accent2">
                    <a:lumMod val="50000"/>
                  </a:schemeClr>
                </a:solidFill>
              </a:rPr>
              <a:t>(2005) </a:t>
            </a:r>
            <a:r>
              <a:rPr lang="en-US" sz="2400" dirty="0" smtClean="0">
                <a:solidFill>
                  <a:schemeClr val="accent2">
                    <a:lumMod val="50000"/>
                  </a:schemeClr>
                </a:solidFill>
              </a:rPr>
              <a:t>conducted </a:t>
            </a:r>
            <a:r>
              <a:rPr lang="en-US" sz="2400" dirty="0">
                <a:solidFill>
                  <a:schemeClr val="accent2">
                    <a:lumMod val="50000"/>
                  </a:schemeClr>
                </a:solidFill>
              </a:rPr>
              <a:t>a meta analysis on performance in identification parades, focusing on witnesses between 60 and 80 years of age.  The findings were similar to those on young children.  </a:t>
            </a:r>
          </a:p>
          <a:p>
            <a:r>
              <a:rPr lang="en-US" sz="2400" dirty="0">
                <a:solidFill>
                  <a:schemeClr val="accent2">
                    <a:lumMod val="50000"/>
                  </a:schemeClr>
                </a:solidFill>
              </a:rPr>
              <a:t>1.       They were more likely to identify a suspect even when they were not present in the line </a:t>
            </a:r>
            <a:r>
              <a:rPr lang="en-US" sz="2400" dirty="0" smtClean="0">
                <a:solidFill>
                  <a:schemeClr val="accent2">
                    <a:lumMod val="50000"/>
                  </a:schemeClr>
                </a:solidFill>
              </a:rPr>
              <a:t>up.</a:t>
            </a:r>
            <a:endParaRPr lang="en-US" dirty="0">
              <a:solidFill>
                <a:schemeClr val="accent2">
                  <a:lumMod val="50000"/>
                </a:schemeClr>
              </a:solidFill>
            </a:endParaRPr>
          </a:p>
          <a:p>
            <a:r>
              <a:rPr lang="en-US" sz="2400" dirty="0">
                <a:solidFill>
                  <a:schemeClr val="accent2">
                    <a:lumMod val="50000"/>
                  </a:schemeClr>
                </a:solidFill>
              </a:rPr>
              <a:t>2.       They were more prone to leading or misleading information</a:t>
            </a:r>
            <a:r>
              <a:rPr lang="en-US" sz="2400" dirty="0" smtClean="0">
                <a:solidFill>
                  <a:schemeClr val="accent2">
                    <a:lumMod val="50000"/>
                  </a:schemeClr>
                </a:solidFill>
              </a:rPr>
              <a:t>.</a:t>
            </a:r>
            <a:endParaRPr lang="en-US" sz="2400" dirty="0">
              <a:solidFill>
                <a:schemeClr val="accent2">
                  <a:lumMod val="50000"/>
                </a:schemeClr>
              </a:solidFill>
            </a:endParaRPr>
          </a:p>
          <a:p>
            <a:r>
              <a:rPr lang="en-US" sz="2400" dirty="0">
                <a:solidFill>
                  <a:schemeClr val="accent2">
                    <a:lumMod val="50000"/>
                  </a:schemeClr>
                </a:solidFill>
              </a:rPr>
              <a:t> Similarly Dodson and Krueger (2006) showed a video to participants and later asked questions, some of which referred to events not in the video.  </a:t>
            </a:r>
            <a:endParaRPr lang="en-US" sz="2400" dirty="0" smtClean="0">
              <a:solidFill>
                <a:schemeClr val="accent2">
                  <a:lumMod val="50000"/>
                </a:schemeClr>
              </a:solidFill>
            </a:endParaRPr>
          </a:p>
          <a:p>
            <a:r>
              <a:rPr lang="en-US" sz="2400" dirty="0" smtClean="0">
                <a:solidFill>
                  <a:schemeClr val="accent2">
                    <a:lumMod val="50000"/>
                  </a:schemeClr>
                </a:solidFill>
              </a:rPr>
              <a:t>Older </a:t>
            </a:r>
            <a:r>
              <a:rPr lang="en-US" sz="2400" dirty="0">
                <a:solidFill>
                  <a:schemeClr val="accent2">
                    <a:lumMod val="50000"/>
                  </a:schemeClr>
                </a:solidFill>
              </a:rPr>
              <a:t>people were far more likely to be influenced by misleading information</a:t>
            </a:r>
            <a:r>
              <a:rPr lang="en-US" sz="2400" dirty="0" smtClean="0">
                <a:solidFill>
                  <a:schemeClr val="accent2">
                    <a:lumMod val="50000"/>
                  </a:schemeClr>
                </a:solidFill>
              </a:rPr>
              <a:t>.</a:t>
            </a:r>
            <a:endParaRPr lang="en-US" sz="2400" dirty="0">
              <a:solidFill>
                <a:schemeClr val="accent2">
                  <a:lumMod val="50000"/>
                </a:schemeClr>
              </a:solidFill>
            </a:endParaRPr>
          </a:p>
          <a:p>
            <a:r>
              <a:rPr lang="en-US" sz="2400" dirty="0">
                <a:solidFill>
                  <a:schemeClr val="accent2">
                    <a:lumMod val="50000"/>
                  </a:schemeClr>
                </a:solidFill>
              </a:rPr>
              <a:t> Again, as with children, despite their errors, the old people were more confident than younger adults in the accuracy of their testimony. </a:t>
            </a:r>
          </a:p>
        </p:txBody>
      </p:sp>
    </p:spTree>
    <p:extLst>
      <p:ext uri="{BB962C8B-B14F-4D97-AF65-F5344CB8AC3E}">
        <p14:creationId xmlns:p14="http://schemas.microsoft.com/office/powerpoint/2010/main" val="2647461966"/>
      </p:ext>
    </p:extLst>
  </p:cSld>
  <p:clrMapOvr>
    <a:masterClrMapping/>
  </p:clrMapOvr>
  <p:transition>
    <p:fade/>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GB" dirty="0" smtClean="0"/>
              <a:t>False memories</a:t>
            </a:r>
            <a:endParaRPr lang="en-US" dirty="0"/>
          </a:p>
        </p:txBody>
      </p:sp>
      <p:sp>
        <p:nvSpPr>
          <p:cNvPr id="3" name="Text Placeholder 2"/>
          <p:cNvSpPr>
            <a:spLocks noGrp="1"/>
          </p:cNvSpPr>
          <p:nvPr>
            <p:ph type="body" sz="quarter" idx="10"/>
          </p:nvPr>
        </p:nvSpPr>
        <p:spPr>
          <a:xfrm>
            <a:off x="381000" y="1196753"/>
            <a:ext cx="8382000" cy="5400600"/>
          </a:xfrm>
          <a:solidFill>
            <a:schemeClr val="accent2">
              <a:lumMod val="20000"/>
              <a:lumOff val="80000"/>
            </a:schemeClr>
          </a:solidFill>
          <a:ln>
            <a:solidFill>
              <a:schemeClr val="tx1"/>
            </a:solidFill>
          </a:ln>
        </p:spPr>
        <p:txBody>
          <a:bodyPr>
            <a:normAutofit/>
          </a:bodyPr>
          <a:lstStyle/>
          <a:p>
            <a:r>
              <a:rPr lang="en-GB" dirty="0">
                <a:solidFill>
                  <a:schemeClr val="accent2">
                    <a:lumMod val="50000"/>
                  </a:schemeClr>
                </a:solidFill>
              </a:rPr>
              <a:t>H</a:t>
            </a:r>
            <a:r>
              <a:rPr lang="en-GB" sz="2400" dirty="0" smtClean="0">
                <a:solidFill>
                  <a:schemeClr val="accent2">
                    <a:lumMod val="50000"/>
                  </a:schemeClr>
                </a:solidFill>
              </a:rPr>
              <a:t>otly debated by Loftus, </a:t>
            </a:r>
            <a:r>
              <a:rPr lang="en-GB" dirty="0">
                <a:solidFill>
                  <a:schemeClr val="accent2">
                    <a:lumMod val="50000"/>
                  </a:schemeClr>
                </a:solidFill>
              </a:rPr>
              <a:t>s</a:t>
            </a:r>
            <a:r>
              <a:rPr lang="en-GB" sz="2400" dirty="0" smtClean="0">
                <a:solidFill>
                  <a:schemeClr val="accent2">
                    <a:lumMod val="50000"/>
                  </a:schemeClr>
                </a:solidFill>
              </a:rPr>
              <a:t>he argues that many `recovered` memories are actually false, implanted either knowingly or unknowingly.</a:t>
            </a:r>
          </a:p>
          <a:p>
            <a:r>
              <a:rPr lang="en-GB" sz="2400" dirty="0" smtClean="0">
                <a:solidFill>
                  <a:schemeClr val="accent2">
                    <a:lumMod val="50000"/>
                  </a:schemeClr>
                </a:solidFill>
              </a:rPr>
              <a:t>Loftus &amp; </a:t>
            </a:r>
            <a:r>
              <a:rPr lang="en-GB" sz="2400" dirty="0" err="1" smtClean="0">
                <a:solidFill>
                  <a:schemeClr val="accent2">
                    <a:lumMod val="50000"/>
                  </a:schemeClr>
                </a:solidFill>
              </a:rPr>
              <a:t>Pickrell</a:t>
            </a:r>
            <a:r>
              <a:rPr lang="en-GB" sz="2400" dirty="0" smtClean="0">
                <a:solidFill>
                  <a:schemeClr val="accent2">
                    <a:lumMod val="50000"/>
                  </a:schemeClr>
                </a:solidFill>
              </a:rPr>
              <a:t> (1994) </a:t>
            </a:r>
            <a:r>
              <a:rPr lang="en-US" sz="2400" dirty="0">
                <a:solidFill>
                  <a:schemeClr val="accent2">
                    <a:lumMod val="50000"/>
                  </a:schemeClr>
                </a:solidFill>
              </a:rPr>
              <a:t>recruited 24 </a:t>
            </a:r>
            <a:r>
              <a:rPr lang="en-US" sz="2400" dirty="0" smtClean="0">
                <a:solidFill>
                  <a:schemeClr val="accent2">
                    <a:lumMod val="50000"/>
                  </a:schemeClr>
                </a:solidFill>
              </a:rPr>
              <a:t>pp`s </a:t>
            </a:r>
            <a:r>
              <a:rPr lang="en-US" sz="2400" dirty="0">
                <a:solidFill>
                  <a:schemeClr val="accent2">
                    <a:lumMod val="50000"/>
                  </a:schemeClr>
                </a:solidFill>
              </a:rPr>
              <a:t>who </a:t>
            </a:r>
            <a:r>
              <a:rPr lang="en-US" sz="2400" dirty="0" smtClean="0">
                <a:solidFill>
                  <a:schemeClr val="accent2">
                    <a:lumMod val="50000"/>
                  </a:schemeClr>
                </a:solidFill>
              </a:rPr>
              <a:t>were presented </a:t>
            </a:r>
            <a:r>
              <a:rPr lang="en-US" sz="2400" dirty="0">
                <a:solidFill>
                  <a:schemeClr val="accent2">
                    <a:lumMod val="50000"/>
                  </a:schemeClr>
                </a:solidFill>
              </a:rPr>
              <a:t>with </a:t>
            </a:r>
            <a:r>
              <a:rPr lang="en-US" dirty="0">
                <a:solidFill>
                  <a:schemeClr val="accent2">
                    <a:lumMod val="50000"/>
                  </a:schemeClr>
                </a:solidFill>
              </a:rPr>
              <a:t>4</a:t>
            </a:r>
            <a:r>
              <a:rPr lang="en-US" sz="2400" dirty="0" smtClean="0">
                <a:solidFill>
                  <a:schemeClr val="accent2">
                    <a:lumMod val="50000"/>
                  </a:schemeClr>
                </a:solidFill>
              </a:rPr>
              <a:t> </a:t>
            </a:r>
            <a:r>
              <a:rPr lang="en-US" sz="2400" dirty="0">
                <a:solidFill>
                  <a:schemeClr val="accent2">
                    <a:lumMod val="50000"/>
                  </a:schemeClr>
                </a:solidFill>
              </a:rPr>
              <a:t>stories from when they were between 4 and 6 years </a:t>
            </a:r>
            <a:r>
              <a:rPr lang="en-US" sz="2400" dirty="0" smtClean="0">
                <a:solidFill>
                  <a:schemeClr val="accent2">
                    <a:lumMod val="50000"/>
                  </a:schemeClr>
                </a:solidFill>
              </a:rPr>
              <a:t>old</a:t>
            </a:r>
            <a:r>
              <a:rPr lang="en-US" dirty="0" smtClean="0">
                <a:solidFill>
                  <a:schemeClr val="accent2">
                    <a:lumMod val="50000"/>
                  </a:schemeClr>
                </a:solidFill>
              </a:rPr>
              <a:t>. 3</a:t>
            </a:r>
            <a:r>
              <a:rPr lang="en-US" sz="2400" dirty="0" smtClean="0">
                <a:solidFill>
                  <a:schemeClr val="accent2">
                    <a:lumMod val="50000"/>
                  </a:schemeClr>
                </a:solidFill>
              </a:rPr>
              <a:t> </a:t>
            </a:r>
            <a:r>
              <a:rPr lang="en-US" sz="2400" dirty="0">
                <a:solidFill>
                  <a:schemeClr val="accent2">
                    <a:lumMod val="50000"/>
                  </a:schemeClr>
                </a:solidFill>
              </a:rPr>
              <a:t>were true, and </a:t>
            </a:r>
            <a:r>
              <a:rPr lang="en-US" dirty="0">
                <a:solidFill>
                  <a:schemeClr val="accent2">
                    <a:lumMod val="50000"/>
                  </a:schemeClr>
                </a:solidFill>
              </a:rPr>
              <a:t>1</a:t>
            </a:r>
            <a:r>
              <a:rPr lang="en-US" sz="2400" dirty="0" smtClean="0">
                <a:solidFill>
                  <a:schemeClr val="accent2">
                    <a:lumMod val="50000"/>
                  </a:schemeClr>
                </a:solidFill>
              </a:rPr>
              <a:t> </a:t>
            </a:r>
            <a:r>
              <a:rPr lang="en-US" sz="2400" dirty="0">
                <a:solidFill>
                  <a:schemeClr val="accent2">
                    <a:lumMod val="50000"/>
                  </a:schemeClr>
                </a:solidFill>
              </a:rPr>
              <a:t>false. </a:t>
            </a:r>
            <a:endParaRPr lang="en-US" sz="2400" dirty="0" smtClean="0">
              <a:solidFill>
                <a:schemeClr val="accent2">
                  <a:lumMod val="50000"/>
                </a:schemeClr>
              </a:solidFill>
            </a:endParaRPr>
          </a:p>
          <a:p>
            <a:r>
              <a:rPr lang="en-US" sz="2400" dirty="0" smtClean="0">
                <a:solidFill>
                  <a:schemeClr val="accent2">
                    <a:lumMod val="50000"/>
                  </a:schemeClr>
                </a:solidFill>
              </a:rPr>
              <a:t>Each pp </a:t>
            </a:r>
            <a:r>
              <a:rPr lang="en-US" sz="2400" dirty="0">
                <a:solidFill>
                  <a:schemeClr val="accent2">
                    <a:lumMod val="50000"/>
                  </a:schemeClr>
                </a:solidFill>
              </a:rPr>
              <a:t>was first sent a written description of the four events their relatives had </a:t>
            </a:r>
            <a:r>
              <a:rPr lang="en-US" sz="2400" dirty="0" smtClean="0">
                <a:solidFill>
                  <a:schemeClr val="accent2">
                    <a:lumMod val="50000"/>
                  </a:schemeClr>
                </a:solidFill>
              </a:rPr>
              <a:t>outlined.</a:t>
            </a:r>
          </a:p>
          <a:p>
            <a:r>
              <a:rPr lang="en-US" sz="2400" dirty="0" smtClean="0">
                <a:solidFill>
                  <a:schemeClr val="accent2">
                    <a:lumMod val="50000"/>
                  </a:schemeClr>
                </a:solidFill>
              </a:rPr>
              <a:t> </a:t>
            </a:r>
            <a:r>
              <a:rPr lang="en-US" sz="2400" dirty="0">
                <a:solidFill>
                  <a:schemeClr val="accent2">
                    <a:lumMod val="50000"/>
                  </a:schemeClr>
                </a:solidFill>
              </a:rPr>
              <a:t>They </a:t>
            </a:r>
            <a:r>
              <a:rPr lang="en-US" sz="2400" dirty="0" smtClean="0">
                <a:solidFill>
                  <a:schemeClr val="accent2">
                    <a:lumMod val="50000"/>
                  </a:schemeClr>
                </a:solidFill>
              </a:rPr>
              <a:t>were </a:t>
            </a:r>
            <a:r>
              <a:rPr lang="en-US" sz="2400" dirty="0">
                <a:solidFill>
                  <a:schemeClr val="accent2">
                    <a:lumMod val="50000"/>
                  </a:schemeClr>
                </a:solidFill>
              </a:rPr>
              <a:t>asked to write down which events </a:t>
            </a:r>
            <a:r>
              <a:rPr lang="en-US" sz="2400" dirty="0" smtClean="0">
                <a:solidFill>
                  <a:schemeClr val="accent2">
                    <a:lumMod val="50000"/>
                  </a:schemeClr>
                </a:solidFill>
              </a:rPr>
              <a:t>they remembered with the relevant details</a:t>
            </a:r>
            <a:r>
              <a:rPr lang="en-US" dirty="0" smtClean="0">
                <a:solidFill>
                  <a:schemeClr val="accent2">
                    <a:lumMod val="50000"/>
                  </a:schemeClr>
                </a:solidFill>
              </a:rPr>
              <a:t> and</a:t>
            </a:r>
            <a:r>
              <a:rPr lang="en-US" sz="2400" dirty="0" smtClean="0">
                <a:solidFill>
                  <a:schemeClr val="accent2">
                    <a:lumMod val="50000"/>
                  </a:schemeClr>
                </a:solidFill>
              </a:rPr>
              <a:t> then pp`s were interviewed twice</a:t>
            </a:r>
            <a:r>
              <a:rPr lang="en-US" sz="2400" dirty="0">
                <a:solidFill>
                  <a:schemeClr val="accent2">
                    <a:lumMod val="50000"/>
                  </a:schemeClr>
                </a:solidFill>
              </a:rPr>
              <a:t>. </a:t>
            </a:r>
            <a:endParaRPr lang="en-US" sz="2400" dirty="0" smtClean="0">
              <a:solidFill>
                <a:schemeClr val="accent2">
                  <a:lumMod val="50000"/>
                </a:schemeClr>
              </a:solidFill>
            </a:endParaRPr>
          </a:p>
          <a:p>
            <a:r>
              <a:rPr lang="en-US" sz="2400" dirty="0" smtClean="0">
                <a:solidFill>
                  <a:schemeClr val="accent2">
                    <a:lumMod val="50000"/>
                  </a:schemeClr>
                </a:solidFill>
              </a:rPr>
              <a:t>It was then revealed that </a:t>
            </a:r>
            <a:r>
              <a:rPr lang="en-US" sz="2400" dirty="0">
                <a:solidFill>
                  <a:schemeClr val="accent2">
                    <a:lumMod val="50000"/>
                  </a:schemeClr>
                </a:solidFill>
              </a:rPr>
              <a:t>one of the memories was false and </a:t>
            </a:r>
            <a:r>
              <a:rPr lang="en-US" dirty="0" smtClean="0">
                <a:solidFill>
                  <a:schemeClr val="accent2">
                    <a:lumMod val="50000"/>
                  </a:schemeClr>
                </a:solidFill>
              </a:rPr>
              <a:t>pp`s had</a:t>
            </a:r>
            <a:r>
              <a:rPr lang="en-US" sz="2400" dirty="0" smtClean="0">
                <a:solidFill>
                  <a:schemeClr val="accent2">
                    <a:lumMod val="50000"/>
                  </a:schemeClr>
                </a:solidFill>
              </a:rPr>
              <a:t> </a:t>
            </a:r>
            <a:r>
              <a:rPr lang="en-US" sz="2400" dirty="0">
                <a:solidFill>
                  <a:schemeClr val="accent2">
                    <a:lumMod val="50000"/>
                  </a:schemeClr>
                </a:solidFill>
              </a:rPr>
              <a:t>to </a:t>
            </a:r>
            <a:r>
              <a:rPr lang="en-US" dirty="0" smtClean="0">
                <a:solidFill>
                  <a:schemeClr val="accent2">
                    <a:lumMod val="50000"/>
                  </a:schemeClr>
                </a:solidFill>
              </a:rPr>
              <a:t>identify which one it was</a:t>
            </a:r>
            <a:r>
              <a:rPr lang="en-US" sz="2400" dirty="0" smtClean="0">
                <a:solidFill>
                  <a:schemeClr val="accent2">
                    <a:lumMod val="50000"/>
                  </a:schemeClr>
                </a:solidFill>
              </a:rPr>
              <a:t>. </a:t>
            </a:r>
          </a:p>
          <a:p>
            <a:r>
              <a:rPr lang="en-US" sz="2400" dirty="0" smtClean="0">
                <a:solidFill>
                  <a:schemeClr val="accent2">
                    <a:lumMod val="50000"/>
                  </a:schemeClr>
                </a:solidFill>
              </a:rPr>
              <a:t>Of </a:t>
            </a:r>
            <a:r>
              <a:rPr lang="en-US" sz="2400" dirty="0">
                <a:solidFill>
                  <a:schemeClr val="accent2">
                    <a:lumMod val="50000"/>
                  </a:schemeClr>
                </a:solidFill>
              </a:rPr>
              <a:t>the 24 participants, 5 falsely recalled the made up ‘lost in the mall’ event as a real </a:t>
            </a:r>
            <a:r>
              <a:rPr lang="en-US" sz="2400" dirty="0" smtClean="0">
                <a:solidFill>
                  <a:schemeClr val="accent2">
                    <a:lumMod val="50000"/>
                  </a:schemeClr>
                </a:solidFill>
              </a:rPr>
              <a:t>memory.</a:t>
            </a:r>
            <a:endParaRPr lang="en-GB" sz="2400" dirty="0" smtClean="0">
              <a:solidFill>
                <a:schemeClr val="accent2">
                  <a:lumMod val="50000"/>
                </a:schemeClr>
              </a:solidFill>
            </a:endParaRPr>
          </a:p>
          <a:p>
            <a:endParaRPr lang="en-GB" sz="2800" dirty="0" smtClean="0"/>
          </a:p>
          <a:p>
            <a:endParaRPr lang="en-US" dirty="0"/>
          </a:p>
        </p:txBody>
      </p:sp>
    </p:spTree>
    <p:extLst>
      <p:ext uri="{BB962C8B-B14F-4D97-AF65-F5344CB8AC3E}">
        <p14:creationId xmlns:p14="http://schemas.microsoft.com/office/powerpoint/2010/main" val="280349616"/>
      </p:ext>
    </p:extLst>
  </p:cSld>
  <p:clrMapOvr>
    <a:masterClrMapping/>
  </p:clrMapOvr>
  <p:transition>
    <p:fade/>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a:xfrm>
            <a:off x="381000" y="533401"/>
            <a:ext cx="8382000" cy="5919936"/>
          </a:xfrm>
          <a:solidFill>
            <a:schemeClr val="accent2">
              <a:lumMod val="20000"/>
              <a:lumOff val="80000"/>
            </a:schemeClr>
          </a:solidFill>
          <a:ln>
            <a:solidFill>
              <a:schemeClr val="tx1"/>
            </a:solidFill>
          </a:ln>
        </p:spPr>
        <p:txBody>
          <a:bodyPr/>
          <a:lstStyle/>
          <a:p>
            <a:r>
              <a:rPr lang="en-US" sz="2400" dirty="0">
                <a:solidFill>
                  <a:schemeClr val="tx1">
                    <a:lumMod val="65000"/>
                    <a:lumOff val="35000"/>
                  </a:schemeClr>
                </a:solidFill>
              </a:rPr>
              <a:t>Piaget had a memory for being kidnapped at age 2 which he maintained until he learned that it was false </a:t>
            </a:r>
            <a:r>
              <a:rPr lang="en-US" dirty="0" smtClean="0">
                <a:solidFill>
                  <a:schemeClr val="tx1">
                    <a:lumMod val="65000"/>
                    <a:lumOff val="35000"/>
                  </a:schemeClr>
                </a:solidFill>
              </a:rPr>
              <a:t>aged 15.</a:t>
            </a:r>
            <a:r>
              <a:rPr lang="en-US" sz="2400" dirty="0" smtClean="0">
                <a:solidFill>
                  <a:schemeClr val="tx1">
                    <a:lumMod val="65000"/>
                    <a:lumOff val="35000"/>
                  </a:schemeClr>
                </a:solidFill>
              </a:rPr>
              <a:t> </a:t>
            </a:r>
            <a:endParaRPr lang="en-US" dirty="0">
              <a:solidFill>
                <a:schemeClr val="tx1">
                  <a:lumMod val="65000"/>
                  <a:lumOff val="35000"/>
                </a:schemeClr>
              </a:solidFill>
            </a:endParaRPr>
          </a:p>
          <a:p>
            <a:r>
              <a:rPr lang="en-US" sz="2400" dirty="0" smtClean="0">
                <a:solidFill>
                  <a:schemeClr val="tx1">
                    <a:lumMod val="65000"/>
                    <a:lumOff val="35000"/>
                  </a:schemeClr>
                </a:solidFill>
              </a:rPr>
              <a:t>Piaget's </a:t>
            </a:r>
            <a:r>
              <a:rPr lang="en-US" sz="2400" dirty="0">
                <a:solidFill>
                  <a:schemeClr val="tx1">
                    <a:lumMod val="65000"/>
                    <a:lumOff val="35000"/>
                  </a:schemeClr>
                </a:solidFill>
              </a:rPr>
              <a:t>nanny had concocted </a:t>
            </a:r>
            <a:r>
              <a:rPr lang="en-US" sz="2400" dirty="0" smtClean="0">
                <a:solidFill>
                  <a:schemeClr val="tx1">
                    <a:lumMod val="65000"/>
                    <a:lumOff val="35000"/>
                  </a:schemeClr>
                </a:solidFill>
              </a:rPr>
              <a:t>the </a:t>
            </a:r>
            <a:r>
              <a:rPr lang="en-US" sz="2400" dirty="0">
                <a:solidFill>
                  <a:schemeClr val="tx1">
                    <a:lumMod val="65000"/>
                    <a:lumOff val="35000"/>
                  </a:schemeClr>
                </a:solidFill>
              </a:rPr>
              <a:t>story of the kidnapping in order to get a reward. </a:t>
            </a:r>
            <a:r>
              <a:rPr lang="en-US" sz="2400" dirty="0" smtClean="0">
                <a:solidFill>
                  <a:schemeClr val="tx1">
                    <a:lumMod val="65000"/>
                    <a:lumOff val="35000"/>
                  </a:schemeClr>
                </a:solidFill>
              </a:rPr>
              <a:t>What</a:t>
            </a:r>
            <a:r>
              <a:rPr lang="en-US" dirty="0">
                <a:solidFill>
                  <a:schemeClr val="tx1">
                    <a:lumMod val="65000"/>
                    <a:lumOff val="35000"/>
                  </a:schemeClr>
                </a:solidFill>
              </a:rPr>
              <a:t> </a:t>
            </a:r>
            <a:r>
              <a:rPr lang="en-US" dirty="0" smtClean="0">
                <a:solidFill>
                  <a:schemeClr val="tx1">
                    <a:lumMod val="65000"/>
                    <a:lumOff val="35000"/>
                  </a:schemeClr>
                </a:solidFill>
              </a:rPr>
              <a:t>was</a:t>
            </a:r>
            <a:r>
              <a:rPr lang="en-US" sz="2400" dirty="0" smtClean="0">
                <a:solidFill>
                  <a:schemeClr val="tx1">
                    <a:lumMod val="65000"/>
                    <a:lumOff val="35000"/>
                  </a:schemeClr>
                </a:solidFill>
              </a:rPr>
              <a:t> </a:t>
            </a:r>
            <a:r>
              <a:rPr lang="en-US" sz="2400" dirty="0">
                <a:solidFill>
                  <a:schemeClr val="tx1">
                    <a:lumMod val="65000"/>
                    <a:lumOff val="35000"/>
                  </a:schemeClr>
                </a:solidFill>
              </a:rPr>
              <a:t>striking about Piaget's memory is the vividness of it. The memory contained vivid visual imagery. </a:t>
            </a:r>
            <a:endParaRPr lang="en-US" sz="2400" dirty="0" smtClean="0">
              <a:solidFill>
                <a:schemeClr val="tx1">
                  <a:lumMod val="65000"/>
                  <a:lumOff val="35000"/>
                </a:schemeClr>
              </a:solidFill>
            </a:endParaRPr>
          </a:p>
          <a:p>
            <a:endParaRPr lang="en-US" sz="2400" dirty="0">
              <a:solidFill>
                <a:schemeClr val="tx1">
                  <a:lumMod val="65000"/>
                  <a:lumOff val="35000"/>
                </a:schemeClr>
              </a:solidFill>
            </a:endParaRPr>
          </a:p>
          <a:p>
            <a:endParaRPr lang="en-US" sz="2400" dirty="0" smtClean="0">
              <a:solidFill>
                <a:schemeClr val="tx1">
                  <a:lumMod val="65000"/>
                  <a:lumOff val="35000"/>
                </a:schemeClr>
              </a:solidFill>
            </a:endParaRPr>
          </a:p>
          <a:p>
            <a:endParaRPr lang="en-US" sz="2400" dirty="0">
              <a:solidFill>
                <a:schemeClr val="tx1">
                  <a:lumMod val="65000"/>
                  <a:lumOff val="35000"/>
                </a:schemeClr>
              </a:solidFill>
            </a:endParaRPr>
          </a:p>
          <a:p>
            <a:endParaRPr lang="en-US" sz="2400" dirty="0" smtClean="0">
              <a:solidFill>
                <a:schemeClr val="tx1">
                  <a:lumMod val="65000"/>
                  <a:lumOff val="35000"/>
                </a:schemeClr>
              </a:solidFill>
            </a:endParaRPr>
          </a:p>
          <a:p>
            <a:endParaRPr lang="en-US" sz="2400" dirty="0">
              <a:solidFill>
                <a:schemeClr val="tx1">
                  <a:lumMod val="65000"/>
                  <a:lumOff val="35000"/>
                </a:schemeClr>
              </a:solidFill>
            </a:endParaRPr>
          </a:p>
          <a:p>
            <a:endParaRPr lang="en-US" sz="2400" dirty="0" smtClean="0">
              <a:solidFill>
                <a:schemeClr val="tx1">
                  <a:lumMod val="65000"/>
                  <a:lumOff val="35000"/>
                </a:schemeClr>
              </a:solidFill>
            </a:endParaRPr>
          </a:p>
          <a:p>
            <a:pPr marL="0" indent="0">
              <a:buNone/>
            </a:pPr>
            <a:endParaRPr lang="en-US" sz="2400" dirty="0" smtClean="0">
              <a:solidFill>
                <a:schemeClr val="tx1">
                  <a:lumMod val="65000"/>
                  <a:lumOff val="35000"/>
                </a:schemeClr>
              </a:solidFill>
            </a:endParaRPr>
          </a:p>
          <a:p>
            <a:r>
              <a:rPr lang="en-US" sz="2400" dirty="0" smtClean="0">
                <a:solidFill>
                  <a:schemeClr val="tx1">
                    <a:lumMod val="65000"/>
                    <a:lumOff val="35000"/>
                  </a:schemeClr>
                </a:solidFill>
              </a:rPr>
              <a:t>Piaget </a:t>
            </a:r>
            <a:r>
              <a:rPr lang="en-US" sz="2400" dirty="0">
                <a:solidFill>
                  <a:schemeClr val="tx1">
                    <a:lumMod val="65000"/>
                    <a:lumOff val="35000"/>
                  </a:schemeClr>
                </a:solidFill>
              </a:rPr>
              <a:t>himself accounted for this as a reconstruction and added, "Many real memories are doubtless of the same order." </a:t>
            </a:r>
          </a:p>
          <a:p>
            <a:endParaRPr lang="en-US" sz="2400" dirty="0"/>
          </a:p>
        </p:txBody>
      </p:sp>
      <p:pic>
        <p:nvPicPr>
          <p:cNvPr id="1638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78138" y="2564904"/>
            <a:ext cx="2600325" cy="2600325"/>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877523623"/>
      </p:ext>
    </p:extLst>
  </p:cSld>
  <p:clrMapOvr>
    <a:masterClrMapping/>
  </p:clrMapOvr>
  <p:transition>
    <p:fade/>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02034"/>
          </a:xfrm>
        </p:spPr>
        <p:txBody>
          <a:bodyPr>
            <a:normAutofit fontScale="90000"/>
          </a:bodyPr>
          <a:lstStyle/>
          <a:p>
            <a:endParaRPr lang="en-US" dirty="0"/>
          </a:p>
        </p:txBody>
      </p:sp>
      <p:sp>
        <p:nvSpPr>
          <p:cNvPr id="3" name="Text Placeholder 2"/>
          <p:cNvSpPr>
            <a:spLocks noGrp="1"/>
          </p:cNvSpPr>
          <p:nvPr>
            <p:ph type="body" sz="quarter" idx="10"/>
          </p:nvPr>
        </p:nvSpPr>
        <p:spPr>
          <a:xfrm>
            <a:off x="381000" y="1411552"/>
            <a:ext cx="8382000" cy="4678204"/>
          </a:xfrm>
          <a:solidFill>
            <a:schemeClr val="accent2">
              <a:lumMod val="20000"/>
              <a:lumOff val="80000"/>
            </a:schemeClr>
          </a:solidFill>
          <a:ln>
            <a:solidFill>
              <a:schemeClr val="tx1"/>
            </a:solidFill>
          </a:ln>
        </p:spPr>
        <p:txBody>
          <a:bodyPr/>
          <a:lstStyle/>
          <a:p>
            <a:r>
              <a:rPr lang="en-US" sz="2400" dirty="0">
                <a:solidFill>
                  <a:schemeClr val="tx1">
                    <a:lumMod val="65000"/>
                    <a:lumOff val="35000"/>
                  </a:schemeClr>
                </a:solidFill>
              </a:rPr>
              <a:t>Piaget </a:t>
            </a:r>
            <a:r>
              <a:rPr lang="en-US" sz="2400" dirty="0" smtClean="0">
                <a:solidFill>
                  <a:schemeClr val="tx1">
                    <a:lumMod val="65000"/>
                    <a:lumOff val="35000"/>
                  </a:schemeClr>
                </a:solidFill>
              </a:rPr>
              <a:t>wrote:</a:t>
            </a:r>
          </a:p>
          <a:p>
            <a:pPr marL="0" indent="0">
              <a:buNone/>
            </a:pPr>
            <a:endParaRPr lang="en-US" sz="2400" dirty="0">
              <a:solidFill>
                <a:schemeClr val="tx1">
                  <a:lumMod val="65000"/>
                  <a:lumOff val="35000"/>
                </a:schemeClr>
              </a:solidFill>
            </a:endParaRPr>
          </a:p>
          <a:p>
            <a:r>
              <a:rPr lang="en-US" sz="2400" dirty="0">
                <a:solidFill>
                  <a:schemeClr val="tx1">
                    <a:lumMod val="65000"/>
                    <a:lumOff val="35000"/>
                  </a:schemeClr>
                </a:solidFill>
              </a:rPr>
              <a:t>"I can still see, most clearly, the following scene, in which I believed until I was about fifteen. I was sitting in my pram, which my nurse was pushing in the Champs Elysees, when a man tried to kidnap me. I was held in by the strap fastened round me while my nurse bravely tried to stand between me and the thief. She received various scratches and I can still see vaguely those on her face. Then a crowd gathered, a policeman with a cloak and a white baton came up, and the man took to his heels. I can still see the whole scene, and can even place it near the tube station. [p. 188]"</a:t>
            </a:r>
          </a:p>
          <a:p>
            <a:endParaRPr lang="en-US" dirty="0"/>
          </a:p>
        </p:txBody>
      </p:sp>
    </p:spTree>
    <p:extLst>
      <p:ext uri="{BB962C8B-B14F-4D97-AF65-F5344CB8AC3E}">
        <p14:creationId xmlns:p14="http://schemas.microsoft.com/office/powerpoint/2010/main" val="3788722543"/>
      </p:ext>
    </p:extLst>
  </p:cSld>
  <p:clrMapOvr>
    <a:masterClrMapping/>
  </p:clrMapOvr>
  <p:transition>
    <p:fade/>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a:xfrm>
            <a:off x="381000" y="764704"/>
            <a:ext cx="8382000" cy="5779471"/>
          </a:xfrm>
          <a:solidFill>
            <a:schemeClr val="accent3">
              <a:lumMod val="20000"/>
              <a:lumOff val="80000"/>
            </a:schemeClr>
          </a:solidFill>
          <a:ln>
            <a:solidFill>
              <a:schemeClr val="tx1"/>
            </a:solidFill>
          </a:ln>
        </p:spPr>
        <p:txBody>
          <a:bodyPr>
            <a:normAutofit fontScale="92500" lnSpcReduction="10000"/>
          </a:bodyPr>
          <a:lstStyle/>
          <a:p>
            <a:r>
              <a:rPr lang="en-US" sz="2400" dirty="0" err="1">
                <a:solidFill>
                  <a:schemeClr val="tx1">
                    <a:lumMod val="65000"/>
                    <a:lumOff val="35000"/>
                  </a:schemeClr>
                </a:solidFill>
              </a:rPr>
              <a:t>Pickrell</a:t>
            </a:r>
            <a:r>
              <a:rPr lang="en-US" sz="2400" dirty="0">
                <a:solidFill>
                  <a:schemeClr val="tx1">
                    <a:lumMod val="65000"/>
                    <a:lumOff val="35000"/>
                  </a:schemeClr>
                </a:solidFill>
              </a:rPr>
              <a:t> and Loftus lined up a group of 120 </a:t>
            </a:r>
            <a:r>
              <a:rPr lang="en-US" sz="2400" dirty="0" smtClean="0">
                <a:solidFill>
                  <a:schemeClr val="tx1">
                    <a:lumMod val="65000"/>
                    <a:lumOff val="35000"/>
                  </a:schemeClr>
                </a:solidFill>
              </a:rPr>
              <a:t>participants who </a:t>
            </a:r>
            <a:r>
              <a:rPr lang="en-US" sz="2400" dirty="0">
                <a:solidFill>
                  <a:schemeClr val="tx1">
                    <a:lumMod val="65000"/>
                    <a:lumOff val="35000"/>
                  </a:schemeClr>
                </a:solidFill>
              </a:rPr>
              <a:t>had visited either Disneyland or Disney World. </a:t>
            </a:r>
            <a:r>
              <a:rPr lang="en-US" sz="2400" dirty="0" smtClean="0">
                <a:solidFill>
                  <a:schemeClr val="tx1">
                    <a:lumMod val="65000"/>
                    <a:lumOff val="35000"/>
                  </a:schemeClr>
                </a:solidFill>
              </a:rPr>
              <a:t> The </a:t>
            </a:r>
            <a:r>
              <a:rPr lang="en-US" sz="2400" dirty="0">
                <a:solidFill>
                  <a:schemeClr val="tx1">
                    <a:lumMod val="65000"/>
                    <a:lumOff val="35000"/>
                  </a:schemeClr>
                </a:solidFill>
              </a:rPr>
              <a:t>participants were divided into four groups, and asked to read a printed ad for Disneyland</a:t>
            </a:r>
            <a:r>
              <a:rPr lang="en-US" sz="2400" dirty="0" smtClean="0">
                <a:solidFill>
                  <a:schemeClr val="tx1">
                    <a:lumMod val="65000"/>
                    <a:lumOff val="35000"/>
                  </a:schemeClr>
                </a:solidFill>
              </a:rPr>
              <a:t>. </a:t>
            </a:r>
          </a:p>
          <a:p>
            <a:pPr marL="0" indent="0">
              <a:buNone/>
            </a:pPr>
            <a:endParaRPr lang="en-GB" sz="2400" dirty="0">
              <a:solidFill>
                <a:schemeClr val="tx1">
                  <a:lumMod val="65000"/>
                  <a:lumOff val="35000"/>
                </a:schemeClr>
              </a:solidFill>
            </a:endParaRPr>
          </a:p>
          <a:p>
            <a:endParaRPr lang="en-GB" sz="2400" dirty="0" smtClean="0">
              <a:solidFill>
                <a:schemeClr val="tx1">
                  <a:lumMod val="65000"/>
                  <a:lumOff val="35000"/>
                </a:schemeClr>
              </a:solidFill>
            </a:endParaRPr>
          </a:p>
          <a:p>
            <a:endParaRPr lang="en-GB" sz="2400" dirty="0">
              <a:solidFill>
                <a:schemeClr val="tx1">
                  <a:lumMod val="65000"/>
                  <a:lumOff val="35000"/>
                </a:schemeClr>
              </a:solidFill>
            </a:endParaRPr>
          </a:p>
          <a:p>
            <a:endParaRPr lang="en-GB" sz="2400" dirty="0" smtClean="0">
              <a:solidFill>
                <a:schemeClr val="tx1">
                  <a:lumMod val="65000"/>
                  <a:lumOff val="35000"/>
                </a:schemeClr>
              </a:solidFill>
            </a:endParaRPr>
          </a:p>
          <a:p>
            <a:endParaRPr lang="en-US" sz="2400" dirty="0">
              <a:solidFill>
                <a:schemeClr val="tx1">
                  <a:lumMod val="65000"/>
                  <a:lumOff val="35000"/>
                </a:schemeClr>
              </a:solidFill>
            </a:endParaRPr>
          </a:p>
          <a:p>
            <a:r>
              <a:rPr lang="en-US" sz="2400" dirty="0">
                <a:solidFill>
                  <a:schemeClr val="tx1">
                    <a:lumMod val="65000"/>
                    <a:lumOff val="35000"/>
                  </a:schemeClr>
                </a:solidFill>
              </a:rPr>
              <a:t>The first group read an ad about the theme park </a:t>
            </a:r>
            <a:r>
              <a:rPr lang="en-US" sz="2400" dirty="0" smtClean="0">
                <a:solidFill>
                  <a:schemeClr val="tx1">
                    <a:lumMod val="65000"/>
                    <a:lumOff val="35000"/>
                  </a:schemeClr>
                </a:solidFill>
              </a:rPr>
              <a:t>that                     </a:t>
            </a:r>
            <a:r>
              <a:rPr lang="en-US" sz="2400" dirty="0">
                <a:solidFill>
                  <a:schemeClr val="tx1">
                    <a:lumMod val="65000"/>
                    <a:lumOff val="35000"/>
                  </a:schemeClr>
                </a:solidFill>
              </a:rPr>
              <a:t>made no mention of cartoon characters</a:t>
            </a:r>
            <a:r>
              <a:rPr lang="en-US" sz="2400" dirty="0" smtClean="0">
                <a:solidFill>
                  <a:schemeClr val="tx1">
                    <a:lumMod val="65000"/>
                    <a:lumOff val="35000"/>
                  </a:schemeClr>
                </a:solidFill>
              </a:rPr>
              <a:t>. </a:t>
            </a:r>
            <a:endParaRPr lang="en-US" sz="2400" dirty="0">
              <a:solidFill>
                <a:schemeClr val="tx1">
                  <a:lumMod val="65000"/>
                  <a:lumOff val="35000"/>
                </a:schemeClr>
              </a:solidFill>
            </a:endParaRPr>
          </a:p>
          <a:p>
            <a:r>
              <a:rPr lang="en-US" sz="2400" dirty="0">
                <a:solidFill>
                  <a:schemeClr val="tx1">
                    <a:lumMod val="65000"/>
                    <a:lumOff val="35000"/>
                  </a:schemeClr>
                </a:solidFill>
              </a:rPr>
              <a:t>The second group read the same ad, but a 4-foot-tall cardboard cutout of Bugs Bunny was placed in the room</a:t>
            </a:r>
            <a:r>
              <a:rPr lang="en-US" sz="2400" dirty="0" smtClean="0">
                <a:solidFill>
                  <a:schemeClr val="tx1">
                    <a:lumMod val="65000"/>
                    <a:lumOff val="35000"/>
                  </a:schemeClr>
                </a:solidFill>
              </a:rPr>
              <a:t>.</a:t>
            </a:r>
            <a:endParaRPr lang="en-US" sz="2400" dirty="0">
              <a:solidFill>
                <a:schemeClr val="tx1">
                  <a:lumMod val="65000"/>
                  <a:lumOff val="35000"/>
                </a:schemeClr>
              </a:solidFill>
            </a:endParaRPr>
          </a:p>
          <a:p>
            <a:r>
              <a:rPr lang="en-US" sz="2400" dirty="0">
                <a:solidFill>
                  <a:schemeClr val="tx1">
                    <a:lumMod val="65000"/>
                    <a:lumOff val="35000"/>
                  </a:schemeClr>
                </a:solidFill>
              </a:rPr>
              <a:t>The third group, which the researchers refer to as the "Bugs Group," read a fake Disneyland </a:t>
            </a:r>
            <a:r>
              <a:rPr lang="en-US" sz="2400" dirty="0" smtClean="0">
                <a:solidFill>
                  <a:schemeClr val="tx1">
                    <a:lumMod val="65000"/>
                    <a:lumOff val="35000"/>
                  </a:schemeClr>
                </a:solidFill>
              </a:rPr>
              <a:t>`ad` </a:t>
            </a:r>
            <a:r>
              <a:rPr lang="en-US" sz="2400" dirty="0">
                <a:solidFill>
                  <a:schemeClr val="tx1">
                    <a:lumMod val="65000"/>
                    <a:lumOff val="35000"/>
                  </a:schemeClr>
                </a:solidFill>
              </a:rPr>
              <a:t>featuring Bugs Bunny</a:t>
            </a:r>
            <a:r>
              <a:rPr lang="en-US" sz="2400" dirty="0" smtClean="0">
                <a:solidFill>
                  <a:schemeClr val="tx1">
                    <a:lumMod val="65000"/>
                    <a:lumOff val="35000"/>
                  </a:schemeClr>
                </a:solidFill>
              </a:rPr>
              <a:t>.</a:t>
            </a:r>
            <a:endParaRPr lang="en-US" sz="2400" dirty="0">
              <a:solidFill>
                <a:schemeClr val="tx1">
                  <a:lumMod val="65000"/>
                  <a:lumOff val="35000"/>
                </a:schemeClr>
              </a:solidFill>
            </a:endParaRPr>
          </a:p>
          <a:p>
            <a:r>
              <a:rPr lang="en-US" sz="2400" dirty="0">
                <a:solidFill>
                  <a:schemeClr val="tx1">
                    <a:lumMod val="65000"/>
                    <a:lumOff val="35000"/>
                  </a:schemeClr>
                </a:solidFill>
              </a:rPr>
              <a:t>The fourth group got a double whammy: both the Bugs </a:t>
            </a:r>
            <a:r>
              <a:rPr lang="en-US" sz="2400" dirty="0" smtClean="0">
                <a:solidFill>
                  <a:schemeClr val="tx1">
                    <a:lumMod val="65000"/>
                    <a:lumOff val="35000"/>
                  </a:schemeClr>
                </a:solidFill>
              </a:rPr>
              <a:t>`ad` </a:t>
            </a:r>
            <a:r>
              <a:rPr lang="en-US" sz="2400" dirty="0">
                <a:solidFill>
                  <a:schemeClr val="tx1">
                    <a:lumMod val="65000"/>
                    <a:lumOff val="35000"/>
                  </a:schemeClr>
                </a:solidFill>
              </a:rPr>
              <a:t>and the cardboard cutout</a:t>
            </a:r>
            <a:r>
              <a:rPr lang="en-US" sz="2400" dirty="0" smtClean="0">
                <a:solidFill>
                  <a:schemeClr val="tx1">
                    <a:lumMod val="65000"/>
                    <a:lumOff val="35000"/>
                  </a:schemeClr>
                </a:solidFill>
              </a:rPr>
              <a:t>.</a:t>
            </a:r>
            <a:endParaRPr lang="en-US" sz="2400" dirty="0">
              <a:solidFill>
                <a:schemeClr val="tx1">
                  <a:lumMod val="65000"/>
                  <a:lumOff val="35000"/>
                </a:schemeClr>
              </a:solidFill>
            </a:endParaRPr>
          </a:p>
        </p:txBody>
      </p:sp>
      <p:pic>
        <p:nvPicPr>
          <p:cNvPr id="174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76256" y="1628800"/>
            <a:ext cx="2009775" cy="2276475"/>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712186468"/>
      </p:ext>
    </p:extLst>
  </p:cSld>
  <p:clrMapOvr>
    <a:masterClrMapping/>
  </p:clrMapOvr>
  <p:transition>
    <p:fade/>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a:xfrm>
            <a:off x="323528" y="908720"/>
            <a:ext cx="8382000" cy="4897768"/>
          </a:xfrm>
          <a:solidFill>
            <a:schemeClr val="accent3">
              <a:lumMod val="20000"/>
              <a:lumOff val="80000"/>
            </a:schemeClr>
          </a:solidFill>
          <a:ln>
            <a:solidFill>
              <a:schemeClr val="tx1"/>
            </a:solidFill>
          </a:ln>
        </p:spPr>
        <p:txBody>
          <a:bodyPr>
            <a:normAutofit/>
          </a:bodyPr>
          <a:lstStyle/>
          <a:p>
            <a:endParaRPr lang="en-US" dirty="0" smtClean="0">
              <a:solidFill>
                <a:schemeClr val="accent2">
                  <a:lumMod val="50000"/>
                </a:schemeClr>
              </a:solidFill>
            </a:endParaRPr>
          </a:p>
          <a:p>
            <a:r>
              <a:rPr lang="en-US" dirty="0" smtClean="0">
                <a:solidFill>
                  <a:schemeClr val="accent2">
                    <a:lumMod val="50000"/>
                  </a:schemeClr>
                </a:solidFill>
              </a:rPr>
              <a:t>After reading </a:t>
            </a:r>
            <a:r>
              <a:rPr lang="en-US" dirty="0">
                <a:solidFill>
                  <a:schemeClr val="accent2">
                    <a:lumMod val="50000"/>
                  </a:schemeClr>
                </a:solidFill>
              </a:rPr>
              <a:t>the ad, which featured a picture of </a:t>
            </a:r>
            <a:r>
              <a:rPr lang="en-US" dirty="0" smtClean="0">
                <a:solidFill>
                  <a:schemeClr val="accent2">
                    <a:lumMod val="50000"/>
                  </a:schemeClr>
                </a:solidFill>
              </a:rPr>
              <a:t>Bugs Bunny </a:t>
            </a:r>
            <a:r>
              <a:rPr lang="en-US" dirty="0">
                <a:solidFill>
                  <a:schemeClr val="accent2">
                    <a:lumMod val="50000"/>
                  </a:schemeClr>
                </a:solidFill>
              </a:rPr>
              <a:t>just outside the Magic Kingdom, the participants were asked whether they had met Bugs while on </a:t>
            </a:r>
            <a:r>
              <a:rPr lang="en-US" dirty="0" smtClean="0">
                <a:solidFill>
                  <a:schemeClr val="accent2">
                    <a:lumMod val="50000"/>
                  </a:schemeClr>
                </a:solidFill>
              </a:rPr>
              <a:t>their </a:t>
            </a:r>
            <a:r>
              <a:rPr lang="en-US" dirty="0">
                <a:solidFill>
                  <a:schemeClr val="accent2">
                    <a:lumMod val="50000"/>
                  </a:schemeClr>
                </a:solidFill>
              </a:rPr>
              <a:t>visit to the theme park, and whether they had shaken his hand</a:t>
            </a:r>
            <a:r>
              <a:rPr lang="en-US" dirty="0" smtClean="0">
                <a:solidFill>
                  <a:schemeClr val="accent2">
                    <a:lumMod val="50000"/>
                  </a:schemeClr>
                </a:solidFill>
              </a:rPr>
              <a:t>.</a:t>
            </a:r>
          </a:p>
          <a:p>
            <a:pPr marL="0" indent="0">
              <a:buNone/>
            </a:pPr>
            <a:endParaRPr lang="en-US" dirty="0">
              <a:solidFill>
                <a:schemeClr val="accent2">
                  <a:lumMod val="50000"/>
                </a:schemeClr>
              </a:solidFill>
            </a:endParaRPr>
          </a:p>
          <a:p>
            <a:r>
              <a:rPr lang="en-US" dirty="0">
                <a:solidFill>
                  <a:schemeClr val="accent2">
                    <a:lumMod val="50000"/>
                  </a:schemeClr>
                </a:solidFill>
              </a:rPr>
              <a:t>About one-third of the participants who had read the </a:t>
            </a:r>
            <a:r>
              <a:rPr lang="en-US" dirty="0" smtClean="0">
                <a:solidFill>
                  <a:schemeClr val="accent2">
                    <a:lumMod val="50000"/>
                  </a:schemeClr>
                </a:solidFill>
              </a:rPr>
              <a:t>`phony ad` </a:t>
            </a:r>
            <a:r>
              <a:rPr lang="en-US" dirty="0">
                <a:solidFill>
                  <a:schemeClr val="accent2">
                    <a:lumMod val="50000"/>
                  </a:schemeClr>
                </a:solidFill>
              </a:rPr>
              <a:t>featuring Bugs said they either remembered, or at least knew, they </a:t>
            </a:r>
            <a:r>
              <a:rPr lang="en-US" dirty="0" smtClean="0">
                <a:solidFill>
                  <a:schemeClr val="accent2">
                    <a:lumMod val="50000"/>
                  </a:schemeClr>
                </a:solidFill>
              </a:rPr>
              <a:t>had </a:t>
            </a:r>
            <a:r>
              <a:rPr lang="en-US" dirty="0">
                <a:solidFill>
                  <a:schemeClr val="accent2">
                    <a:lumMod val="50000"/>
                  </a:schemeClr>
                </a:solidFill>
              </a:rPr>
              <a:t>met Bugs </a:t>
            </a:r>
            <a:r>
              <a:rPr lang="en-US" dirty="0" smtClean="0">
                <a:solidFill>
                  <a:schemeClr val="accent2">
                    <a:lumMod val="50000"/>
                  </a:schemeClr>
                </a:solidFill>
              </a:rPr>
              <a:t>and </a:t>
            </a:r>
            <a:r>
              <a:rPr lang="en-US" dirty="0">
                <a:solidFill>
                  <a:schemeClr val="accent2">
                    <a:lumMod val="50000"/>
                  </a:schemeClr>
                </a:solidFill>
              </a:rPr>
              <a:t>shaken his hand. </a:t>
            </a:r>
          </a:p>
          <a:p>
            <a:pPr marL="0" indent="0">
              <a:buNone/>
            </a:pPr>
            <a:endParaRPr lang="en-US" dirty="0" smtClean="0">
              <a:solidFill>
                <a:schemeClr val="accent2">
                  <a:lumMod val="50000"/>
                </a:schemeClr>
              </a:solidFill>
            </a:endParaRPr>
          </a:p>
          <a:p>
            <a:pPr marL="0" indent="0">
              <a:buNone/>
            </a:pPr>
            <a:endParaRPr lang="en-US" dirty="0">
              <a:solidFill>
                <a:schemeClr val="accent2">
                  <a:lumMod val="50000"/>
                </a:schemeClr>
              </a:solidFill>
            </a:endParaRPr>
          </a:p>
          <a:p>
            <a:r>
              <a:rPr lang="en-US" dirty="0">
                <a:solidFill>
                  <a:schemeClr val="accent2">
                    <a:lumMod val="50000"/>
                  </a:schemeClr>
                </a:solidFill>
              </a:rPr>
              <a:t>But… Bugs Bunny wouldn't be caught dead at Disneyland. He belongs to Warner Brothers</a:t>
            </a:r>
            <a:r>
              <a:rPr lang="en-US" dirty="0" smtClean="0">
                <a:solidFill>
                  <a:schemeClr val="accent2">
                    <a:lumMod val="50000"/>
                  </a:schemeClr>
                </a:solidFill>
              </a:rPr>
              <a:t>!</a:t>
            </a:r>
            <a:endParaRPr lang="en-US" dirty="0">
              <a:solidFill>
                <a:schemeClr val="accent2">
                  <a:lumMod val="50000"/>
                </a:schemeClr>
              </a:solidFill>
            </a:endParaRPr>
          </a:p>
          <a:p>
            <a:endParaRPr lang="en-US" dirty="0"/>
          </a:p>
        </p:txBody>
      </p:sp>
    </p:spTree>
    <p:extLst>
      <p:ext uri="{BB962C8B-B14F-4D97-AF65-F5344CB8AC3E}">
        <p14:creationId xmlns:p14="http://schemas.microsoft.com/office/powerpoint/2010/main" val="2259216204"/>
      </p:ext>
    </p:extLst>
  </p:cSld>
  <p:clrMapOvr>
    <a:masterClrMapping/>
  </p:clrMapOvr>
  <p:transition>
    <p:fade/>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30188"/>
            <a:ext cx="8382000" cy="553998"/>
          </a:xfrm>
        </p:spPr>
        <p:txBody>
          <a:bodyPr>
            <a:normAutofit fontScale="90000"/>
          </a:bodyPr>
          <a:lstStyle/>
          <a:p>
            <a:r>
              <a:rPr lang="en-GB" sz="4000" dirty="0" smtClean="0"/>
              <a:t>Line-ups, mug-shots and Face recognition</a:t>
            </a:r>
            <a:endParaRPr lang="en-US" sz="4000" dirty="0"/>
          </a:p>
        </p:txBody>
      </p:sp>
      <p:sp>
        <p:nvSpPr>
          <p:cNvPr id="3" name="Text Placeholder 2"/>
          <p:cNvSpPr>
            <a:spLocks noGrp="1"/>
          </p:cNvSpPr>
          <p:nvPr>
            <p:ph type="body" sz="quarter" idx="10"/>
          </p:nvPr>
        </p:nvSpPr>
        <p:spPr>
          <a:xfrm>
            <a:off x="381000" y="1124744"/>
            <a:ext cx="8382000" cy="4752528"/>
          </a:xfrm>
          <a:solidFill>
            <a:schemeClr val="accent1">
              <a:lumMod val="20000"/>
              <a:lumOff val="80000"/>
            </a:schemeClr>
          </a:solidFill>
          <a:ln>
            <a:solidFill>
              <a:schemeClr val="tx1"/>
            </a:solidFill>
          </a:ln>
        </p:spPr>
        <p:txBody>
          <a:bodyPr>
            <a:normAutofit fontScale="92500"/>
          </a:bodyPr>
          <a:lstStyle/>
          <a:p>
            <a:r>
              <a:rPr lang="en-GB" sz="2800" dirty="0" err="1" smtClean="0">
                <a:solidFill>
                  <a:schemeClr val="accent2">
                    <a:lumMod val="50000"/>
                  </a:schemeClr>
                </a:solidFill>
              </a:rPr>
              <a:t>Memon</a:t>
            </a:r>
            <a:r>
              <a:rPr lang="en-GB" sz="2800" dirty="0" smtClean="0">
                <a:solidFill>
                  <a:schemeClr val="accent2">
                    <a:lumMod val="50000"/>
                  </a:schemeClr>
                </a:solidFill>
              </a:rPr>
              <a:t> et al., (2002) reported that previous exposure of </a:t>
            </a:r>
            <a:r>
              <a:rPr lang="en-GB" sz="2800" b="1" dirty="0" smtClean="0">
                <a:solidFill>
                  <a:schemeClr val="accent2">
                    <a:lumMod val="50000"/>
                  </a:schemeClr>
                </a:solidFill>
              </a:rPr>
              <a:t>any kind </a:t>
            </a:r>
            <a:r>
              <a:rPr lang="en-GB" sz="2800" dirty="0" smtClean="0">
                <a:solidFill>
                  <a:schemeClr val="accent2">
                    <a:lumMod val="50000"/>
                  </a:schemeClr>
                </a:solidFill>
              </a:rPr>
              <a:t>increases the likelihood of identity in a line up. Therefore, does creating composite faces reduce accuracy?</a:t>
            </a:r>
          </a:p>
          <a:p>
            <a:r>
              <a:rPr lang="en-GB" sz="2800" dirty="0" smtClean="0">
                <a:solidFill>
                  <a:schemeClr val="accent2">
                    <a:lumMod val="50000"/>
                  </a:schemeClr>
                </a:solidFill>
              </a:rPr>
              <a:t>Wells argues that it does and recommends that multiple witnesses should be used…</a:t>
            </a:r>
          </a:p>
          <a:p>
            <a:r>
              <a:rPr lang="en-GB" sz="2800" dirty="0" smtClean="0">
                <a:solidFill>
                  <a:schemeClr val="accent2">
                    <a:lumMod val="50000"/>
                  </a:schemeClr>
                </a:solidFill>
              </a:rPr>
              <a:t>Facial composites have been used for a long time, from original sketches to computer models such as E-fit and PRO- fit.</a:t>
            </a:r>
          </a:p>
          <a:p>
            <a:r>
              <a:rPr lang="en-GB" sz="2800" dirty="0" smtClean="0">
                <a:solidFill>
                  <a:schemeClr val="accent2">
                    <a:lumMod val="50000"/>
                  </a:schemeClr>
                </a:solidFill>
              </a:rPr>
              <a:t>In a plethora of studies with complicated designs, on average these studies found 20% recognition success on E- fit compared to 10% recognition from artist sketches. </a:t>
            </a:r>
          </a:p>
        </p:txBody>
      </p:sp>
    </p:spTree>
    <p:extLst>
      <p:ext uri="{BB962C8B-B14F-4D97-AF65-F5344CB8AC3E}">
        <p14:creationId xmlns:p14="http://schemas.microsoft.com/office/powerpoint/2010/main" val="2681531422"/>
      </p:ext>
    </p:extLst>
  </p:cSld>
  <p:clrMapOvr>
    <a:masterClrMapping/>
  </p:clrMapOvr>
  <p:transition>
    <p:fade/>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46050"/>
          </a:xfrm>
        </p:spPr>
        <p:txBody>
          <a:bodyPr>
            <a:normAutofit fontScale="90000"/>
          </a:bodyPr>
          <a:lstStyle/>
          <a:p>
            <a:endParaRPr lang="en-GB" dirty="0"/>
          </a:p>
        </p:txBody>
      </p:sp>
      <p:sp>
        <p:nvSpPr>
          <p:cNvPr id="3" name="Text Placeholder 2"/>
          <p:cNvSpPr>
            <a:spLocks noGrp="1"/>
          </p:cNvSpPr>
          <p:nvPr>
            <p:ph type="body" sz="quarter" idx="10"/>
          </p:nvPr>
        </p:nvSpPr>
        <p:spPr>
          <a:xfrm>
            <a:off x="381000" y="1411552"/>
            <a:ext cx="8382000" cy="4825937"/>
          </a:xfrm>
          <a:solidFill>
            <a:schemeClr val="accent1">
              <a:lumMod val="20000"/>
              <a:lumOff val="80000"/>
            </a:schemeClr>
          </a:solidFill>
          <a:ln>
            <a:solidFill>
              <a:schemeClr val="tx1"/>
            </a:solidFill>
          </a:ln>
        </p:spPr>
        <p:txBody>
          <a:bodyPr/>
          <a:lstStyle/>
          <a:p>
            <a:r>
              <a:rPr lang="en-GB" dirty="0" smtClean="0">
                <a:solidFill>
                  <a:schemeClr val="accent2">
                    <a:lumMod val="50000"/>
                  </a:schemeClr>
                </a:solidFill>
              </a:rPr>
              <a:t>But, Frowd </a:t>
            </a:r>
            <a:r>
              <a:rPr lang="en-GB" dirty="0">
                <a:solidFill>
                  <a:schemeClr val="accent2">
                    <a:lumMod val="50000"/>
                  </a:schemeClr>
                </a:solidFill>
              </a:rPr>
              <a:t>et al</a:t>
            </a:r>
            <a:r>
              <a:rPr lang="en-GB" dirty="0" smtClean="0">
                <a:solidFill>
                  <a:schemeClr val="accent2">
                    <a:lumMod val="50000"/>
                  </a:schemeClr>
                </a:solidFill>
              </a:rPr>
              <a:t>., </a:t>
            </a:r>
            <a:r>
              <a:rPr lang="en-GB" dirty="0">
                <a:solidFill>
                  <a:schemeClr val="accent2">
                    <a:lumMod val="50000"/>
                  </a:schemeClr>
                </a:solidFill>
              </a:rPr>
              <a:t>(2005</a:t>
            </a:r>
            <a:r>
              <a:rPr lang="en-GB" dirty="0" smtClean="0">
                <a:solidFill>
                  <a:schemeClr val="accent2">
                    <a:lumMod val="50000"/>
                  </a:schemeClr>
                </a:solidFill>
              </a:rPr>
              <a:t>) replicated and fine tuned one study and found only 2.8% recognition with E- fit, whilst artist sketches were at 8.1%.</a:t>
            </a:r>
          </a:p>
          <a:p>
            <a:pPr marL="0" indent="0">
              <a:buNone/>
            </a:pPr>
            <a:endParaRPr lang="en-GB" dirty="0" smtClean="0">
              <a:solidFill>
                <a:schemeClr val="accent2">
                  <a:lumMod val="50000"/>
                </a:schemeClr>
              </a:solidFill>
            </a:endParaRPr>
          </a:p>
          <a:p>
            <a:r>
              <a:rPr lang="en-GB" dirty="0" smtClean="0">
                <a:solidFill>
                  <a:schemeClr val="accent2">
                    <a:lumMod val="50000"/>
                  </a:schemeClr>
                </a:solidFill>
              </a:rPr>
              <a:t>Why such poor recognition?</a:t>
            </a:r>
          </a:p>
          <a:p>
            <a:pPr marL="0" indent="0">
              <a:buNone/>
            </a:pPr>
            <a:endParaRPr lang="en-GB" dirty="0" smtClean="0">
              <a:solidFill>
                <a:schemeClr val="accent2">
                  <a:lumMod val="50000"/>
                </a:schemeClr>
              </a:solidFill>
            </a:endParaRPr>
          </a:p>
          <a:p>
            <a:r>
              <a:rPr lang="en-GB" dirty="0" smtClean="0">
                <a:solidFill>
                  <a:schemeClr val="accent2">
                    <a:lumMod val="50000"/>
                  </a:schemeClr>
                </a:solidFill>
              </a:rPr>
              <a:t>What about face recognition in general?</a:t>
            </a:r>
          </a:p>
          <a:p>
            <a:pPr marL="0" indent="0">
              <a:buNone/>
            </a:pPr>
            <a:endParaRPr lang="en-GB" dirty="0" smtClean="0">
              <a:solidFill>
                <a:schemeClr val="accent2">
                  <a:lumMod val="50000"/>
                </a:schemeClr>
              </a:solidFill>
            </a:endParaRPr>
          </a:p>
          <a:p>
            <a:r>
              <a:rPr lang="en-GB" dirty="0" smtClean="0">
                <a:solidFill>
                  <a:schemeClr val="accent2">
                    <a:lumMod val="50000"/>
                  </a:schemeClr>
                </a:solidFill>
              </a:rPr>
              <a:t>However, it is agreed that  composite faces can be good for creating `age processed` photos for missing children (Courtney &amp; Hicks 2012).</a:t>
            </a:r>
            <a:endParaRPr lang="en-GB" dirty="0">
              <a:solidFill>
                <a:schemeClr val="accent2">
                  <a:lumMod val="50000"/>
                </a:schemeClr>
              </a:solidFill>
            </a:endParaRPr>
          </a:p>
          <a:p>
            <a:endParaRPr lang="en-GB" dirty="0">
              <a:solidFill>
                <a:schemeClr val="accent2">
                  <a:lumMod val="50000"/>
                </a:schemeClr>
              </a:solidFill>
            </a:endParaRPr>
          </a:p>
        </p:txBody>
      </p:sp>
    </p:spTree>
    <p:extLst>
      <p:ext uri="{BB962C8B-B14F-4D97-AF65-F5344CB8AC3E}">
        <p14:creationId xmlns:p14="http://schemas.microsoft.com/office/powerpoint/2010/main" val="1629186466"/>
      </p:ext>
    </p:extLst>
  </p:cSld>
  <p:clrMapOvr>
    <a:masterClrMapping/>
  </p:clrMapOvr>
  <p:transition>
    <p:fade/>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a:ln>
            <a:solidFill>
              <a:schemeClr val="bg1"/>
            </a:solidFill>
          </a:ln>
        </p:spPr>
        <p:txBody>
          <a:bodyPr>
            <a:normAutofit/>
          </a:bodyPr>
          <a:lstStyle/>
          <a:p>
            <a:r>
              <a:rPr lang="en-GB" dirty="0" smtClean="0"/>
              <a:t>The accuracy of witness identification  </a:t>
            </a:r>
            <a:endParaRPr lang="en-GB" dirty="0"/>
          </a:p>
        </p:txBody>
      </p:sp>
      <p:sp>
        <p:nvSpPr>
          <p:cNvPr id="3" name="Text Placeholder 2"/>
          <p:cNvSpPr>
            <a:spLocks noGrp="1"/>
          </p:cNvSpPr>
          <p:nvPr>
            <p:ph type="body" sz="quarter" idx="10"/>
          </p:nvPr>
        </p:nvSpPr>
        <p:spPr>
          <a:xfrm>
            <a:off x="381000" y="1411552"/>
            <a:ext cx="8382000" cy="2809536"/>
          </a:xfrm>
          <a:solidFill>
            <a:schemeClr val="accent1">
              <a:lumMod val="20000"/>
              <a:lumOff val="80000"/>
            </a:schemeClr>
          </a:solidFill>
          <a:ln>
            <a:solidFill>
              <a:schemeClr val="tx1"/>
            </a:solidFill>
          </a:ln>
        </p:spPr>
        <p:txBody>
          <a:bodyPr/>
          <a:lstStyle/>
          <a:p>
            <a:r>
              <a:rPr lang="en-GB" dirty="0" smtClean="0">
                <a:solidFill>
                  <a:schemeClr val="accent2">
                    <a:lumMod val="50000"/>
                  </a:schemeClr>
                </a:solidFill>
              </a:rPr>
              <a:t>One of the largest studies- Van </a:t>
            </a:r>
            <a:r>
              <a:rPr lang="en-GB" dirty="0" err="1" smtClean="0">
                <a:solidFill>
                  <a:schemeClr val="accent2">
                    <a:lumMod val="50000"/>
                  </a:schemeClr>
                </a:solidFill>
              </a:rPr>
              <a:t>Koppen</a:t>
            </a:r>
            <a:r>
              <a:rPr lang="en-GB" dirty="0" smtClean="0">
                <a:solidFill>
                  <a:schemeClr val="accent2">
                    <a:lumMod val="50000"/>
                  </a:schemeClr>
                </a:solidFill>
              </a:rPr>
              <a:t> &amp; </a:t>
            </a:r>
            <a:r>
              <a:rPr lang="en-GB" dirty="0" err="1" smtClean="0">
                <a:solidFill>
                  <a:schemeClr val="accent2">
                    <a:lumMod val="50000"/>
                  </a:schemeClr>
                </a:solidFill>
              </a:rPr>
              <a:t>Lochun</a:t>
            </a:r>
            <a:r>
              <a:rPr lang="en-GB" dirty="0" smtClean="0">
                <a:solidFill>
                  <a:schemeClr val="accent2">
                    <a:lumMod val="50000"/>
                  </a:schemeClr>
                </a:solidFill>
              </a:rPr>
              <a:t> (1997), used court records for data on robberies obtained from EW statements from police interviews. </a:t>
            </a:r>
          </a:p>
          <a:p>
            <a:r>
              <a:rPr lang="en-GB" dirty="0" smtClean="0">
                <a:solidFill>
                  <a:schemeClr val="accent2">
                    <a:lumMod val="50000"/>
                  </a:schemeClr>
                </a:solidFill>
              </a:rPr>
              <a:t>Details were taken regarding the offences, the witness characteristics, timing, distance, lighting etc.</a:t>
            </a:r>
          </a:p>
          <a:p>
            <a:r>
              <a:rPr lang="en-GB" dirty="0" smtClean="0">
                <a:solidFill>
                  <a:schemeClr val="accent2">
                    <a:lumMod val="50000"/>
                  </a:schemeClr>
                </a:solidFill>
              </a:rPr>
              <a:t>The actual offender characteristics were then assessed and compared to the witness evidence-</a:t>
            </a:r>
          </a:p>
          <a:p>
            <a:pPr marL="0" indent="0">
              <a:buNone/>
            </a:pPr>
            <a:endParaRPr lang="en-GB" dirty="0">
              <a:solidFill>
                <a:schemeClr val="accent2">
                  <a:lumMod val="50000"/>
                </a:schemeClr>
              </a:solidFill>
            </a:endParaRPr>
          </a:p>
        </p:txBody>
      </p:sp>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28938" y="4509120"/>
            <a:ext cx="3286125" cy="139065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496497239"/>
      </p:ext>
    </p:extLst>
  </p:cSld>
  <p:clrMapOvr>
    <a:masterClrMapping/>
  </p:clrMapOvr>
  <p:transition>
    <p:fade/>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GB" dirty="0" smtClean="0"/>
              <a:t>Findings-</a:t>
            </a:r>
            <a:endParaRPr lang="en-GB" dirty="0"/>
          </a:p>
        </p:txBody>
      </p:sp>
      <p:sp>
        <p:nvSpPr>
          <p:cNvPr id="3" name="Text Placeholder 2"/>
          <p:cNvSpPr>
            <a:spLocks noGrp="1"/>
          </p:cNvSpPr>
          <p:nvPr>
            <p:ph type="body" sz="quarter" idx="10"/>
          </p:nvPr>
        </p:nvSpPr>
        <p:spPr>
          <a:xfrm>
            <a:off x="683568" y="1340769"/>
            <a:ext cx="7488832" cy="4392488"/>
          </a:xfrm>
          <a:solidFill>
            <a:schemeClr val="accent1">
              <a:lumMod val="20000"/>
              <a:lumOff val="80000"/>
            </a:schemeClr>
          </a:solidFill>
          <a:ln>
            <a:solidFill>
              <a:schemeClr val="tx1"/>
            </a:solidFill>
          </a:ln>
        </p:spPr>
        <p:txBody>
          <a:bodyPr/>
          <a:lstStyle/>
          <a:p>
            <a:r>
              <a:rPr lang="en-GB" dirty="0" smtClean="0">
                <a:solidFill>
                  <a:schemeClr val="accent2">
                    <a:lumMod val="50000"/>
                  </a:schemeClr>
                </a:solidFill>
              </a:rPr>
              <a:t>Sex – 100% agreement</a:t>
            </a:r>
          </a:p>
          <a:p>
            <a:r>
              <a:rPr lang="en-GB" dirty="0" smtClean="0">
                <a:solidFill>
                  <a:schemeClr val="accent2">
                    <a:lumMod val="50000"/>
                  </a:schemeClr>
                </a:solidFill>
              </a:rPr>
              <a:t>Eye shape – 100% agreement</a:t>
            </a:r>
          </a:p>
          <a:p>
            <a:r>
              <a:rPr lang="en-GB" dirty="0" smtClean="0">
                <a:solidFill>
                  <a:schemeClr val="accent2">
                    <a:lumMod val="50000"/>
                  </a:schemeClr>
                </a:solidFill>
              </a:rPr>
              <a:t>Hair colour – 73% agreement</a:t>
            </a:r>
          </a:p>
          <a:p>
            <a:r>
              <a:rPr lang="en-GB" dirty="0" smtClean="0">
                <a:solidFill>
                  <a:schemeClr val="accent2">
                    <a:lumMod val="50000"/>
                  </a:schemeClr>
                </a:solidFill>
              </a:rPr>
              <a:t>Face shape – 69% agreement</a:t>
            </a:r>
          </a:p>
          <a:p>
            <a:r>
              <a:rPr lang="en-GB" dirty="0" smtClean="0">
                <a:solidFill>
                  <a:schemeClr val="accent2">
                    <a:lumMod val="50000"/>
                  </a:schemeClr>
                </a:solidFill>
              </a:rPr>
              <a:t>Race – 60% agreement</a:t>
            </a:r>
          </a:p>
          <a:p>
            <a:r>
              <a:rPr lang="en-GB" dirty="0" smtClean="0">
                <a:solidFill>
                  <a:schemeClr val="accent2">
                    <a:lumMod val="50000"/>
                  </a:schemeClr>
                </a:solidFill>
              </a:rPr>
              <a:t>Height – 52% agreement</a:t>
            </a:r>
          </a:p>
          <a:p>
            <a:r>
              <a:rPr lang="en-GB" dirty="0" smtClean="0">
                <a:solidFill>
                  <a:schemeClr val="accent2">
                    <a:lumMod val="50000"/>
                  </a:schemeClr>
                </a:solidFill>
              </a:rPr>
              <a:t>Protruding ears – 50% agreement</a:t>
            </a:r>
          </a:p>
          <a:p>
            <a:r>
              <a:rPr lang="en-GB" dirty="0" smtClean="0">
                <a:solidFill>
                  <a:schemeClr val="accent2">
                    <a:lumMod val="50000"/>
                  </a:schemeClr>
                </a:solidFill>
              </a:rPr>
              <a:t>But, out of an average of 43 characteristics, only 8 were mentioned on average.</a:t>
            </a:r>
          </a:p>
          <a:p>
            <a:r>
              <a:rPr lang="en-GB" dirty="0" smtClean="0">
                <a:solidFill>
                  <a:schemeClr val="accent2">
                    <a:lumMod val="50000"/>
                  </a:schemeClr>
                </a:solidFill>
              </a:rPr>
              <a:t>Therefore, we can only obtain vague descriptions, dominated by general characteristics.</a:t>
            </a:r>
            <a:endParaRPr lang="en-GB" dirty="0">
              <a:solidFill>
                <a:schemeClr val="accent2">
                  <a:lumMod val="50000"/>
                </a:schemeClr>
              </a:solidFill>
            </a:endParaRPr>
          </a:p>
        </p:txBody>
      </p:sp>
    </p:spTree>
    <p:extLst>
      <p:ext uri="{BB962C8B-B14F-4D97-AF65-F5344CB8AC3E}">
        <p14:creationId xmlns:p14="http://schemas.microsoft.com/office/powerpoint/2010/main" val="1067754408"/>
      </p:ext>
    </p:extLst>
  </p:cSld>
  <p:clrMapOvr>
    <a:masterClrMapping/>
  </p:clrMapOvr>
  <p:transition>
    <p:fade/>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Line ups</a:t>
            </a:r>
            <a:endParaRPr lang="en-GB" dirty="0"/>
          </a:p>
        </p:txBody>
      </p:sp>
      <p:sp>
        <p:nvSpPr>
          <p:cNvPr id="3" name="Text Placeholder 2"/>
          <p:cNvSpPr>
            <a:spLocks noGrp="1"/>
          </p:cNvSpPr>
          <p:nvPr>
            <p:ph type="body" sz="quarter" idx="10"/>
          </p:nvPr>
        </p:nvSpPr>
        <p:spPr>
          <a:xfrm>
            <a:off x="381000" y="1411552"/>
            <a:ext cx="8382000" cy="2881544"/>
          </a:xfrm>
          <a:solidFill>
            <a:schemeClr val="accent1">
              <a:lumMod val="20000"/>
              <a:lumOff val="80000"/>
            </a:schemeClr>
          </a:solidFill>
          <a:ln>
            <a:solidFill>
              <a:schemeClr val="tx1"/>
            </a:solidFill>
          </a:ln>
        </p:spPr>
        <p:txBody>
          <a:bodyPr/>
          <a:lstStyle/>
          <a:p>
            <a:r>
              <a:rPr lang="en-GB" dirty="0">
                <a:solidFill>
                  <a:schemeClr val="accent2">
                    <a:lumMod val="50000"/>
                  </a:schemeClr>
                </a:solidFill>
              </a:rPr>
              <a:t>90% of mock witnesses expect the perpetrator to be present in the line up.</a:t>
            </a:r>
          </a:p>
          <a:p>
            <a:r>
              <a:rPr lang="en-GB" dirty="0">
                <a:solidFill>
                  <a:schemeClr val="accent2">
                    <a:lumMod val="50000"/>
                  </a:schemeClr>
                </a:solidFill>
              </a:rPr>
              <a:t>In line-ups there should be 8 foils chosen to look like the suspect, and not similar to the description of the perpetrator;</a:t>
            </a:r>
          </a:p>
          <a:p>
            <a:r>
              <a:rPr lang="en-GB" dirty="0">
                <a:solidFill>
                  <a:schemeClr val="accent2">
                    <a:lumMod val="50000"/>
                  </a:schemeClr>
                </a:solidFill>
              </a:rPr>
              <a:t>What potential problems are there here?</a:t>
            </a:r>
          </a:p>
          <a:p>
            <a:r>
              <a:rPr lang="en-GB" dirty="0">
                <a:solidFill>
                  <a:schemeClr val="accent2">
                    <a:lumMod val="50000"/>
                  </a:schemeClr>
                </a:solidFill>
              </a:rPr>
              <a:t>Research on investigator bias suggests that the whole process should be double blind, but…</a:t>
            </a:r>
          </a:p>
          <a:p>
            <a:pPr marL="0" indent="0">
              <a:buNone/>
            </a:pPr>
            <a:endParaRPr lang="en-GB" dirty="0"/>
          </a:p>
        </p:txBody>
      </p:sp>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88915" y="4869160"/>
            <a:ext cx="3905250" cy="1171575"/>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710757700"/>
      </p:ext>
    </p:extLst>
  </p:cSld>
  <p:clrMapOvr>
    <a:masterClrMapping/>
  </p:clrMapOvr>
  <p:transition>
    <p:fade/>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a:xfrm>
            <a:off x="381000" y="1066800"/>
            <a:ext cx="8382000" cy="3802360"/>
          </a:xfrm>
          <a:solidFill>
            <a:schemeClr val="accent1">
              <a:lumMod val="20000"/>
              <a:lumOff val="80000"/>
            </a:schemeClr>
          </a:solidFill>
          <a:ln>
            <a:solidFill>
              <a:schemeClr val="tx1"/>
            </a:solidFill>
          </a:ln>
        </p:spPr>
        <p:txBody>
          <a:bodyPr>
            <a:normAutofit/>
          </a:bodyPr>
          <a:lstStyle/>
          <a:p>
            <a:r>
              <a:rPr lang="en-GB" dirty="0" smtClean="0">
                <a:solidFill>
                  <a:schemeClr val="accent2">
                    <a:lumMod val="50000"/>
                  </a:schemeClr>
                </a:solidFill>
              </a:rPr>
              <a:t>In terms of the line-up procedure, typically the `relative judgement strategy` is used. However, many psychologists argue for the use of the `absolute identification strategy`. This has found to significantly reduce incorrect or false identification, but unfortunately also reduces correct identifications</a:t>
            </a:r>
            <a:r>
              <a:rPr lang="en-GB" dirty="0" smtClean="0">
                <a:solidFill>
                  <a:schemeClr val="accent2">
                    <a:lumMod val="50000"/>
                  </a:schemeClr>
                </a:solidFill>
              </a:rPr>
              <a:t>!</a:t>
            </a:r>
          </a:p>
          <a:p>
            <a:pPr marL="0" indent="0">
              <a:buNone/>
            </a:pPr>
            <a:endParaRPr lang="en-GB" dirty="0" smtClean="0">
              <a:solidFill>
                <a:schemeClr val="accent2">
                  <a:lumMod val="50000"/>
                </a:schemeClr>
              </a:solidFill>
            </a:endParaRPr>
          </a:p>
          <a:p>
            <a:r>
              <a:rPr lang="en-GB" dirty="0" smtClean="0">
                <a:solidFill>
                  <a:schemeClr val="accent2">
                    <a:lumMod val="50000"/>
                  </a:schemeClr>
                </a:solidFill>
              </a:rPr>
              <a:t>In other words, should line-ups be sequential or simultaneous?</a:t>
            </a:r>
            <a:endParaRPr lang="en-GB" dirty="0" smtClean="0">
              <a:solidFill>
                <a:schemeClr val="accent2">
                  <a:lumMod val="50000"/>
                </a:schemeClr>
              </a:solidFill>
            </a:endParaRPr>
          </a:p>
          <a:p>
            <a:endParaRPr lang="en-GB" dirty="0" smtClean="0">
              <a:solidFill>
                <a:schemeClr val="accent2">
                  <a:lumMod val="50000"/>
                </a:schemeClr>
              </a:solidFill>
            </a:endParaRPr>
          </a:p>
          <a:p>
            <a:r>
              <a:rPr lang="en-GB" dirty="0" smtClean="0">
                <a:solidFill>
                  <a:schemeClr val="accent2">
                    <a:lumMod val="50000"/>
                  </a:schemeClr>
                </a:solidFill>
              </a:rPr>
              <a:t>Lastly, post identification feedback is another crucial variable.</a:t>
            </a:r>
          </a:p>
          <a:p>
            <a:endParaRPr lang="en-US" dirty="0"/>
          </a:p>
        </p:txBody>
      </p:sp>
    </p:spTree>
    <p:extLst>
      <p:ext uri="{BB962C8B-B14F-4D97-AF65-F5344CB8AC3E}">
        <p14:creationId xmlns:p14="http://schemas.microsoft.com/office/powerpoint/2010/main" val="1818782759"/>
      </p:ext>
    </p:extLst>
  </p:cSld>
  <p:clrMapOvr>
    <a:masterClrMapping/>
  </p:clrMapOvr>
  <p:transition>
    <p:fade/>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Improving EWT validity</a:t>
            </a:r>
            <a:endParaRPr lang="en-GB" dirty="0"/>
          </a:p>
        </p:txBody>
      </p:sp>
      <p:sp>
        <p:nvSpPr>
          <p:cNvPr id="3" name="Text Placeholder 2"/>
          <p:cNvSpPr>
            <a:spLocks noGrp="1"/>
          </p:cNvSpPr>
          <p:nvPr>
            <p:ph type="body" sz="quarter" idx="10"/>
          </p:nvPr>
        </p:nvSpPr>
        <p:spPr>
          <a:xfrm>
            <a:off x="369683" y="1371601"/>
            <a:ext cx="8382000" cy="3281536"/>
          </a:xfrm>
          <a:solidFill>
            <a:schemeClr val="accent1">
              <a:lumMod val="20000"/>
              <a:lumOff val="80000"/>
            </a:schemeClr>
          </a:solidFill>
          <a:ln>
            <a:solidFill>
              <a:schemeClr val="tx1"/>
            </a:solidFill>
          </a:ln>
        </p:spPr>
        <p:txBody>
          <a:bodyPr/>
          <a:lstStyle/>
          <a:p>
            <a:r>
              <a:rPr lang="en-GB" dirty="0" smtClean="0">
                <a:solidFill>
                  <a:schemeClr val="accent2">
                    <a:lumMod val="50000"/>
                  </a:schemeClr>
                </a:solidFill>
              </a:rPr>
              <a:t>Just one suspect in any line up.</a:t>
            </a:r>
          </a:p>
          <a:p>
            <a:r>
              <a:rPr lang="en-GB" dirty="0" smtClean="0">
                <a:solidFill>
                  <a:schemeClr val="accent2">
                    <a:lumMod val="50000"/>
                  </a:schemeClr>
                </a:solidFill>
              </a:rPr>
              <a:t>If witnesses have seen photographs, they should not be included in line up.</a:t>
            </a:r>
          </a:p>
          <a:p>
            <a:r>
              <a:rPr lang="en-GB" dirty="0" smtClean="0">
                <a:solidFill>
                  <a:schemeClr val="accent2">
                    <a:lumMod val="50000"/>
                  </a:schemeClr>
                </a:solidFill>
              </a:rPr>
              <a:t>Good instructions- awareness that suspect may not be present.</a:t>
            </a:r>
          </a:p>
          <a:p>
            <a:r>
              <a:rPr lang="en-GB" dirty="0" smtClean="0">
                <a:solidFill>
                  <a:schemeClr val="accent2">
                    <a:lumMod val="50000"/>
                  </a:schemeClr>
                </a:solidFill>
              </a:rPr>
              <a:t>No difference between simultaneous or sequential line ups.</a:t>
            </a:r>
          </a:p>
          <a:p>
            <a:r>
              <a:rPr lang="en-GB" dirty="0" smtClean="0">
                <a:solidFill>
                  <a:schemeClr val="accent2">
                    <a:lumMod val="50000"/>
                  </a:schemeClr>
                </a:solidFill>
              </a:rPr>
              <a:t>No feedback should be given.</a:t>
            </a:r>
          </a:p>
          <a:p>
            <a:r>
              <a:rPr lang="en-GB" dirty="0" smtClean="0">
                <a:solidFill>
                  <a:schemeClr val="accent2">
                    <a:lumMod val="50000"/>
                  </a:schemeClr>
                </a:solidFill>
              </a:rPr>
              <a:t>Ignore any statements regarding confidence, stick to measuring time frame.</a:t>
            </a:r>
          </a:p>
        </p:txBody>
      </p:sp>
    </p:spTree>
    <p:extLst>
      <p:ext uri="{BB962C8B-B14F-4D97-AF65-F5344CB8AC3E}">
        <p14:creationId xmlns:p14="http://schemas.microsoft.com/office/powerpoint/2010/main" val="3741825002"/>
      </p:ext>
    </p:extLst>
  </p:cSld>
  <p:clrMapOvr>
    <a:masterClrMapping/>
  </p:clrMapOvr>
  <p:transition>
    <p:fade/>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use of CCTV</a:t>
            </a:r>
            <a:endParaRPr lang="en-GB" dirty="0"/>
          </a:p>
        </p:txBody>
      </p:sp>
      <p:sp>
        <p:nvSpPr>
          <p:cNvPr id="3" name="Text Placeholder 2"/>
          <p:cNvSpPr>
            <a:spLocks noGrp="1"/>
          </p:cNvSpPr>
          <p:nvPr>
            <p:ph type="body" sz="quarter" idx="10"/>
          </p:nvPr>
        </p:nvSpPr>
        <p:spPr>
          <a:xfrm>
            <a:off x="381000" y="1411552"/>
            <a:ext cx="8382000" cy="3529616"/>
          </a:xfrm>
          <a:solidFill>
            <a:schemeClr val="accent1">
              <a:lumMod val="20000"/>
              <a:lumOff val="80000"/>
            </a:schemeClr>
          </a:solidFill>
          <a:ln>
            <a:solidFill>
              <a:schemeClr val="tx1"/>
            </a:solidFill>
          </a:ln>
        </p:spPr>
        <p:txBody>
          <a:bodyPr/>
          <a:lstStyle/>
          <a:p>
            <a:r>
              <a:rPr lang="en-GB" dirty="0" smtClean="0">
                <a:solidFill>
                  <a:schemeClr val="accent2">
                    <a:lumMod val="50000"/>
                  </a:schemeClr>
                </a:solidFill>
              </a:rPr>
              <a:t>The general purpose of CCTV is for deterrence. </a:t>
            </a:r>
          </a:p>
          <a:p>
            <a:r>
              <a:rPr lang="en-GB" dirty="0" smtClean="0">
                <a:solidFill>
                  <a:schemeClr val="accent2">
                    <a:lumMod val="50000"/>
                  </a:schemeClr>
                </a:solidFill>
              </a:rPr>
              <a:t>It does capture criminal activity but is not irrefutable due to the poor quality. </a:t>
            </a:r>
          </a:p>
          <a:p>
            <a:pPr marL="0" indent="0">
              <a:buNone/>
            </a:pPr>
            <a:endParaRPr lang="en-GB" dirty="0" smtClean="0">
              <a:solidFill>
                <a:schemeClr val="accent2">
                  <a:lumMod val="50000"/>
                </a:schemeClr>
              </a:solidFill>
            </a:endParaRPr>
          </a:p>
          <a:p>
            <a:r>
              <a:rPr lang="en-GB" dirty="0" smtClean="0">
                <a:solidFill>
                  <a:schemeClr val="accent2">
                    <a:lumMod val="50000"/>
                  </a:schemeClr>
                </a:solidFill>
              </a:rPr>
              <a:t>There are problems associated with its use-</a:t>
            </a:r>
          </a:p>
          <a:p>
            <a:r>
              <a:rPr lang="en-GB" dirty="0" smtClean="0">
                <a:solidFill>
                  <a:schemeClr val="accent2">
                    <a:lumMod val="50000"/>
                  </a:schemeClr>
                </a:solidFill>
              </a:rPr>
              <a:t>It reduces crime short term but over the long term levels of crime actually can increase.</a:t>
            </a:r>
          </a:p>
          <a:p>
            <a:r>
              <a:rPr lang="en-GB" dirty="0" smtClean="0">
                <a:solidFill>
                  <a:schemeClr val="accent2">
                    <a:lumMod val="50000"/>
                  </a:schemeClr>
                </a:solidFill>
              </a:rPr>
              <a:t>Welsh &amp; Farrington (2002) found that criminal activity goes back to normal levels after initial decrease.</a:t>
            </a:r>
            <a:endParaRPr lang="en-GB" dirty="0">
              <a:solidFill>
                <a:schemeClr val="accent2">
                  <a:lumMod val="50000"/>
                </a:schemeClr>
              </a:solidFill>
            </a:endParaRPr>
          </a:p>
        </p:txBody>
      </p:sp>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00192" y="4725144"/>
            <a:ext cx="2600325" cy="1762125"/>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655025825"/>
      </p:ext>
    </p:extLst>
  </p:cSld>
  <p:clrMapOvr>
    <a:masterClrMapping/>
  </p:clrMapOvr>
  <p:transition>
    <p:fade/>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a:xfrm>
            <a:off x="395536" y="1196752"/>
            <a:ext cx="8382000" cy="3387080"/>
          </a:xfrm>
          <a:solidFill>
            <a:schemeClr val="accent1">
              <a:lumMod val="20000"/>
              <a:lumOff val="80000"/>
            </a:schemeClr>
          </a:solidFill>
          <a:ln>
            <a:solidFill>
              <a:schemeClr val="tx1"/>
            </a:solidFill>
          </a:ln>
        </p:spPr>
        <p:txBody>
          <a:bodyPr/>
          <a:lstStyle/>
          <a:p>
            <a:r>
              <a:rPr lang="en-GB" dirty="0" smtClean="0">
                <a:solidFill>
                  <a:schemeClr val="accent2">
                    <a:lumMod val="50000"/>
                  </a:schemeClr>
                </a:solidFill>
              </a:rPr>
              <a:t>With strangers and even high quality images, it is often difficult to tell if two images are of the same person!</a:t>
            </a:r>
          </a:p>
          <a:p>
            <a:r>
              <a:rPr lang="en-GB" dirty="0" smtClean="0">
                <a:solidFill>
                  <a:schemeClr val="accent2">
                    <a:lumMod val="50000"/>
                  </a:schemeClr>
                </a:solidFill>
              </a:rPr>
              <a:t>Davies &amp; </a:t>
            </a:r>
            <a:r>
              <a:rPr lang="en-GB" dirty="0" err="1" smtClean="0">
                <a:solidFill>
                  <a:schemeClr val="accent2">
                    <a:lumMod val="50000"/>
                  </a:schemeClr>
                </a:solidFill>
              </a:rPr>
              <a:t>Thasen</a:t>
            </a:r>
            <a:r>
              <a:rPr lang="en-GB" dirty="0" smtClean="0">
                <a:solidFill>
                  <a:schemeClr val="accent2">
                    <a:lumMod val="50000"/>
                  </a:schemeClr>
                </a:solidFill>
              </a:rPr>
              <a:t> (2000) found that 65% of CCTV viewers of a video containing a woman in a car park incident wrongly picked another lady from a line up. </a:t>
            </a:r>
          </a:p>
          <a:p>
            <a:r>
              <a:rPr lang="en-GB" dirty="0" smtClean="0">
                <a:solidFill>
                  <a:schemeClr val="accent2">
                    <a:lumMod val="50000"/>
                  </a:schemeClr>
                </a:solidFill>
              </a:rPr>
              <a:t>Only 29% were correct in their identification.</a:t>
            </a:r>
          </a:p>
          <a:p>
            <a:r>
              <a:rPr lang="en-GB" dirty="0" smtClean="0">
                <a:solidFill>
                  <a:schemeClr val="accent2">
                    <a:lumMod val="50000"/>
                  </a:schemeClr>
                </a:solidFill>
              </a:rPr>
              <a:t>Individuals identified for `further inspection` fit the stereotype of criminals and are thus picked by `operators` (Williams 2007). They tend to be scruffy young men.  </a:t>
            </a:r>
            <a:endParaRPr lang="en-GB" dirty="0">
              <a:solidFill>
                <a:schemeClr val="accent2">
                  <a:lumMod val="50000"/>
                </a:schemeClr>
              </a:solidFill>
            </a:endParaRPr>
          </a:p>
        </p:txBody>
      </p:sp>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28184" y="4077072"/>
            <a:ext cx="1781175" cy="257175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924617285"/>
      </p:ext>
    </p:extLst>
  </p:cSld>
  <p:clrMapOvr>
    <a:masterClrMapping/>
  </p:clrMapOvr>
  <p:transition>
    <p:fade/>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Finally,</a:t>
            </a:r>
            <a:endParaRPr lang="en-US" dirty="0"/>
          </a:p>
        </p:txBody>
      </p:sp>
      <p:sp>
        <p:nvSpPr>
          <p:cNvPr id="3" name="Text Placeholder 2"/>
          <p:cNvSpPr>
            <a:spLocks noGrp="1"/>
          </p:cNvSpPr>
          <p:nvPr>
            <p:ph type="body" sz="quarter" idx="10"/>
          </p:nvPr>
        </p:nvSpPr>
        <p:spPr>
          <a:xfrm>
            <a:off x="381000" y="1411552"/>
            <a:ext cx="8382000" cy="4033672"/>
          </a:xfrm>
          <a:solidFill>
            <a:schemeClr val="accent2">
              <a:lumMod val="20000"/>
              <a:lumOff val="80000"/>
            </a:schemeClr>
          </a:solidFill>
          <a:ln>
            <a:solidFill>
              <a:schemeClr val="tx1"/>
            </a:solidFill>
          </a:ln>
        </p:spPr>
        <p:txBody>
          <a:bodyPr/>
          <a:lstStyle/>
          <a:p>
            <a:r>
              <a:rPr lang="en-GB" dirty="0">
                <a:solidFill>
                  <a:schemeClr val="accent2">
                    <a:lumMod val="50000"/>
                  </a:schemeClr>
                </a:solidFill>
              </a:rPr>
              <a:t>T</a:t>
            </a:r>
            <a:r>
              <a:rPr lang="en-GB" dirty="0" smtClean="0">
                <a:solidFill>
                  <a:schemeClr val="accent2">
                    <a:lumMod val="50000"/>
                  </a:schemeClr>
                </a:solidFill>
              </a:rPr>
              <a:t>he use of CCTV is poor in relation to recall accuracy. </a:t>
            </a:r>
          </a:p>
          <a:p>
            <a:r>
              <a:rPr lang="en-GB" dirty="0" smtClean="0">
                <a:solidFill>
                  <a:schemeClr val="accent2">
                    <a:lumMod val="50000"/>
                  </a:schemeClr>
                </a:solidFill>
              </a:rPr>
              <a:t>Despite the colour and quality, recall is accurate at best around 70%. </a:t>
            </a:r>
          </a:p>
          <a:p>
            <a:r>
              <a:rPr lang="en-GB" dirty="0" smtClean="0">
                <a:solidFill>
                  <a:schemeClr val="accent2">
                    <a:lumMod val="50000"/>
                  </a:schemeClr>
                </a:solidFill>
              </a:rPr>
              <a:t>This is in contrast to when the face is well known, even poor quality film produced reliable identification. </a:t>
            </a:r>
          </a:p>
          <a:p>
            <a:endParaRPr lang="en-GB" dirty="0" smtClean="0">
              <a:solidFill>
                <a:schemeClr val="accent2">
                  <a:lumMod val="50000"/>
                </a:schemeClr>
              </a:solidFill>
            </a:endParaRPr>
          </a:p>
          <a:p>
            <a:endParaRPr lang="en-GB" dirty="0">
              <a:solidFill>
                <a:schemeClr val="accent2">
                  <a:lumMod val="50000"/>
                </a:schemeClr>
              </a:solidFill>
            </a:endParaRPr>
          </a:p>
          <a:p>
            <a:r>
              <a:rPr lang="en-GB" dirty="0" smtClean="0">
                <a:solidFill>
                  <a:schemeClr val="accent2">
                    <a:lumMod val="50000"/>
                  </a:schemeClr>
                </a:solidFill>
              </a:rPr>
              <a:t>So, is EWT ever reliable?</a:t>
            </a:r>
          </a:p>
          <a:p>
            <a:r>
              <a:rPr lang="en-GB" dirty="0" smtClean="0">
                <a:solidFill>
                  <a:schemeClr val="accent2">
                    <a:lumMod val="50000"/>
                  </a:schemeClr>
                </a:solidFill>
              </a:rPr>
              <a:t>Clark et al., (2008) conducted a meta analysis and concluded accuracy rates of between 8% and 80%!!!</a:t>
            </a:r>
            <a:endParaRPr lang="en-US" dirty="0">
              <a:solidFill>
                <a:schemeClr val="accent2">
                  <a:lumMod val="50000"/>
                </a:schemeClr>
              </a:solidFill>
            </a:endParaRPr>
          </a:p>
        </p:txBody>
      </p:sp>
    </p:spTree>
    <p:extLst>
      <p:ext uri="{BB962C8B-B14F-4D97-AF65-F5344CB8AC3E}">
        <p14:creationId xmlns:p14="http://schemas.microsoft.com/office/powerpoint/2010/main" val="311418139"/>
      </p:ext>
    </p:extLst>
  </p:cSld>
  <p:clrMapOvr>
    <a:masterClrMapping/>
  </p:clrMapOvr>
  <p:transition>
    <p:fade/>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One last very important point -</a:t>
            </a:r>
            <a:endParaRPr lang="en-GB" dirty="0"/>
          </a:p>
        </p:txBody>
      </p:sp>
      <p:sp>
        <p:nvSpPr>
          <p:cNvPr id="3" name="Text Placeholder 2"/>
          <p:cNvSpPr>
            <a:spLocks noGrp="1"/>
          </p:cNvSpPr>
          <p:nvPr>
            <p:ph type="body" sz="quarter" idx="10"/>
          </p:nvPr>
        </p:nvSpPr>
        <p:spPr>
          <a:xfrm>
            <a:off x="381000" y="1411553"/>
            <a:ext cx="8382000" cy="3817648"/>
          </a:xfrm>
          <a:solidFill>
            <a:schemeClr val="accent2">
              <a:lumMod val="20000"/>
              <a:lumOff val="80000"/>
            </a:schemeClr>
          </a:solidFill>
          <a:ln>
            <a:solidFill>
              <a:schemeClr val="tx1"/>
            </a:solidFill>
          </a:ln>
        </p:spPr>
        <p:txBody>
          <a:bodyPr/>
          <a:lstStyle/>
          <a:p>
            <a:r>
              <a:rPr lang="en-GB" dirty="0" smtClean="0">
                <a:solidFill>
                  <a:schemeClr val="accent2">
                    <a:lumMod val="50000"/>
                  </a:schemeClr>
                </a:solidFill>
              </a:rPr>
              <a:t>The Innocence Project (2010) showed that DNA exonerated cases involved alibis which were not believed in 25% of cases.</a:t>
            </a:r>
          </a:p>
          <a:p>
            <a:endParaRPr lang="en-GB" dirty="0" smtClean="0">
              <a:solidFill>
                <a:schemeClr val="accent2">
                  <a:lumMod val="50000"/>
                </a:schemeClr>
              </a:solidFill>
            </a:endParaRPr>
          </a:p>
          <a:p>
            <a:r>
              <a:rPr lang="en-GB" dirty="0" smtClean="0">
                <a:solidFill>
                  <a:schemeClr val="accent2">
                    <a:lumMod val="50000"/>
                  </a:schemeClr>
                </a:solidFill>
              </a:rPr>
              <a:t>Why don’t people believe or use an alibi?</a:t>
            </a:r>
          </a:p>
          <a:p>
            <a:r>
              <a:rPr lang="en-GB" dirty="0" smtClean="0">
                <a:solidFill>
                  <a:schemeClr val="accent2">
                    <a:lumMod val="50000"/>
                  </a:schemeClr>
                </a:solidFill>
              </a:rPr>
              <a:t>The Alibi is weak.</a:t>
            </a:r>
          </a:p>
          <a:p>
            <a:r>
              <a:rPr lang="en-GB" dirty="0" smtClean="0">
                <a:solidFill>
                  <a:schemeClr val="accent2">
                    <a:lumMod val="50000"/>
                  </a:schemeClr>
                </a:solidFill>
              </a:rPr>
              <a:t>The Alibi is wrong or mistaken.</a:t>
            </a:r>
          </a:p>
          <a:p>
            <a:r>
              <a:rPr lang="en-GB" dirty="0" smtClean="0">
                <a:solidFill>
                  <a:schemeClr val="accent2">
                    <a:lumMod val="50000"/>
                  </a:schemeClr>
                </a:solidFill>
              </a:rPr>
              <a:t>The suspect cannot produce an Alibi due to poor recollection.</a:t>
            </a:r>
          </a:p>
          <a:p>
            <a:r>
              <a:rPr lang="en-GB" dirty="0" smtClean="0">
                <a:solidFill>
                  <a:schemeClr val="accent2">
                    <a:lumMod val="50000"/>
                  </a:schemeClr>
                </a:solidFill>
              </a:rPr>
              <a:t>The perceived credibility of the suspect and/or the Alibi. (Olson and Wells, 2004).</a:t>
            </a:r>
            <a:endParaRPr lang="en-GB" dirty="0">
              <a:solidFill>
                <a:schemeClr val="accent2">
                  <a:lumMod val="50000"/>
                </a:schemeClr>
              </a:solidFill>
            </a:endParaRPr>
          </a:p>
        </p:txBody>
      </p:sp>
    </p:spTree>
    <p:extLst>
      <p:ext uri="{BB962C8B-B14F-4D97-AF65-F5344CB8AC3E}">
        <p14:creationId xmlns:p14="http://schemas.microsoft.com/office/powerpoint/2010/main" val="1023400857"/>
      </p:ext>
    </p:extLst>
  </p:cSld>
  <p:clrMapOvr>
    <a:masterClrMapping/>
  </p:clrMapOvr>
  <p:transition>
    <p:fade/>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Cognitive Interview</a:t>
            </a:r>
            <a:endParaRPr lang="en-US" dirty="0"/>
          </a:p>
        </p:txBody>
      </p:sp>
      <p:sp>
        <p:nvSpPr>
          <p:cNvPr id="3" name="Text Placeholder 2"/>
          <p:cNvSpPr>
            <a:spLocks noGrp="1"/>
          </p:cNvSpPr>
          <p:nvPr>
            <p:ph type="body" sz="quarter" idx="10"/>
          </p:nvPr>
        </p:nvSpPr>
        <p:spPr>
          <a:xfrm>
            <a:off x="381000" y="1411553"/>
            <a:ext cx="8382000" cy="4753752"/>
          </a:xfrm>
          <a:solidFill>
            <a:schemeClr val="accent2">
              <a:lumMod val="20000"/>
              <a:lumOff val="80000"/>
            </a:schemeClr>
          </a:solidFill>
          <a:ln>
            <a:solidFill>
              <a:schemeClr val="tx1"/>
            </a:solidFill>
          </a:ln>
        </p:spPr>
        <p:txBody>
          <a:bodyPr/>
          <a:lstStyle/>
          <a:p>
            <a:r>
              <a:rPr lang="en-US" dirty="0">
                <a:solidFill>
                  <a:schemeClr val="accent2">
                    <a:lumMod val="50000"/>
                  </a:schemeClr>
                </a:solidFill>
              </a:rPr>
              <a:t>B</a:t>
            </a:r>
            <a:r>
              <a:rPr lang="en-US" sz="2400" dirty="0" smtClean="0">
                <a:solidFill>
                  <a:schemeClr val="accent2">
                    <a:lumMod val="50000"/>
                  </a:schemeClr>
                </a:solidFill>
              </a:rPr>
              <a:t>ased </a:t>
            </a:r>
            <a:r>
              <a:rPr lang="en-US" sz="2400" dirty="0">
                <a:solidFill>
                  <a:schemeClr val="accent2">
                    <a:lumMod val="50000"/>
                  </a:schemeClr>
                </a:solidFill>
              </a:rPr>
              <a:t>largely on the work of Elizabeth Loftus and other psychologists, following their theoretical work into memory and EWT.  </a:t>
            </a:r>
            <a:endParaRPr lang="en-US" sz="2400" dirty="0" smtClean="0">
              <a:solidFill>
                <a:schemeClr val="accent2">
                  <a:lumMod val="50000"/>
                </a:schemeClr>
              </a:solidFill>
            </a:endParaRPr>
          </a:p>
          <a:p>
            <a:r>
              <a:rPr lang="en-US" sz="2400" dirty="0" smtClean="0">
                <a:solidFill>
                  <a:schemeClr val="accent2">
                    <a:lumMod val="50000"/>
                  </a:schemeClr>
                </a:solidFill>
              </a:rPr>
              <a:t>Forensic </a:t>
            </a:r>
            <a:r>
              <a:rPr lang="en-US" sz="2400" dirty="0">
                <a:solidFill>
                  <a:schemeClr val="accent2">
                    <a:lumMod val="50000"/>
                  </a:schemeClr>
                </a:solidFill>
              </a:rPr>
              <a:t>psychologists combined various ideas and designed a more effective way of questioning witnesses that has been shown to produce more reliable recall of events.  </a:t>
            </a:r>
            <a:endParaRPr lang="en-US" sz="2400" dirty="0" smtClean="0">
              <a:solidFill>
                <a:schemeClr val="accent2">
                  <a:lumMod val="50000"/>
                </a:schemeClr>
              </a:solidFill>
            </a:endParaRPr>
          </a:p>
          <a:p>
            <a:r>
              <a:rPr lang="en-US" sz="2400" dirty="0" smtClean="0">
                <a:solidFill>
                  <a:schemeClr val="accent2">
                    <a:lumMod val="50000"/>
                  </a:schemeClr>
                </a:solidFill>
              </a:rPr>
              <a:t>Fisher </a:t>
            </a:r>
            <a:r>
              <a:rPr lang="en-US" sz="2400" dirty="0">
                <a:solidFill>
                  <a:schemeClr val="accent2">
                    <a:lumMod val="50000"/>
                  </a:schemeClr>
                </a:solidFill>
              </a:rPr>
              <a:t>and </a:t>
            </a:r>
            <a:r>
              <a:rPr lang="en-US" sz="2400" dirty="0" err="1">
                <a:solidFill>
                  <a:schemeClr val="accent2">
                    <a:lumMod val="50000"/>
                  </a:schemeClr>
                </a:solidFill>
              </a:rPr>
              <a:t>Geiselman</a:t>
            </a:r>
            <a:r>
              <a:rPr lang="en-US" sz="2400" dirty="0">
                <a:solidFill>
                  <a:schemeClr val="accent2">
                    <a:lumMod val="50000"/>
                  </a:schemeClr>
                </a:solidFill>
              </a:rPr>
              <a:t> (1992) designed the cognitive interview</a:t>
            </a:r>
            <a:r>
              <a:rPr lang="en-US" sz="2400" dirty="0" smtClean="0">
                <a:solidFill>
                  <a:schemeClr val="accent2">
                    <a:lumMod val="50000"/>
                  </a:schemeClr>
                </a:solidFill>
              </a:rPr>
              <a:t>.</a:t>
            </a:r>
            <a:endParaRPr lang="en-US" sz="2400" dirty="0">
              <a:solidFill>
                <a:schemeClr val="accent2">
                  <a:lumMod val="50000"/>
                </a:schemeClr>
              </a:solidFill>
            </a:endParaRPr>
          </a:p>
          <a:p>
            <a:r>
              <a:rPr lang="en-US" sz="2400" dirty="0" smtClean="0">
                <a:solidFill>
                  <a:schemeClr val="accent2">
                    <a:lumMod val="50000"/>
                  </a:schemeClr>
                </a:solidFill>
              </a:rPr>
              <a:t>The </a:t>
            </a:r>
            <a:r>
              <a:rPr lang="en-US" sz="2400" dirty="0">
                <a:solidFill>
                  <a:schemeClr val="accent2">
                    <a:lumMod val="50000"/>
                  </a:schemeClr>
                </a:solidFill>
              </a:rPr>
              <a:t>technique is based around four main components:</a:t>
            </a:r>
          </a:p>
          <a:p>
            <a:r>
              <a:rPr lang="en-GB" sz="2400" dirty="0" smtClean="0">
                <a:solidFill>
                  <a:schemeClr val="accent2">
                    <a:lumMod val="50000"/>
                  </a:schemeClr>
                </a:solidFill>
              </a:rPr>
              <a:t>Report everything</a:t>
            </a:r>
          </a:p>
          <a:p>
            <a:r>
              <a:rPr lang="en-GB" sz="2400" dirty="0" smtClean="0">
                <a:solidFill>
                  <a:schemeClr val="accent2">
                    <a:lumMod val="50000"/>
                  </a:schemeClr>
                </a:solidFill>
              </a:rPr>
              <a:t>Recall from a another perspective</a:t>
            </a:r>
          </a:p>
          <a:p>
            <a:r>
              <a:rPr lang="en-GB" sz="2400" dirty="0" smtClean="0">
                <a:solidFill>
                  <a:schemeClr val="accent2">
                    <a:lumMod val="50000"/>
                  </a:schemeClr>
                </a:solidFill>
              </a:rPr>
              <a:t>Recall in reverse order</a:t>
            </a:r>
          </a:p>
          <a:p>
            <a:r>
              <a:rPr lang="en-GB" sz="2400" dirty="0" smtClean="0">
                <a:solidFill>
                  <a:schemeClr val="accent2">
                    <a:lumMod val="50000"/>
                  </a:schemeClr>
                </a:solidFill>
              </a:rPr>
              <a:t>Reinstate the context</a:t>
            </a:r>
          </a:p>
          <a:p>
            <a:endParaRPr lang="en-GB" sz="2400" dirty="0" smtClean="0">
              <a:solidFill>
                <a:schemeClr val="accent2">
                  <a:lumMod val="50000"/>
                </a:schemeClr>
              </a:solidFill>
            </a:endParaRPr>
          </a:p>
          <a:p>
            <a:endParaRPr lang="en-US" dirty="0">
              <a:solidFill>
                <a:schemeClr val="accent2">
                  <a:lumMod val="50000"/>
                </a:schemeClr>
              </a:solidFill>
            </a:endParaRPr>
          </a:p>
          <a:p>
            <a:endParaRPr lang="en-US" dirty="0"/>
          </a:p>
        </p:txBody>
      </p:sp>
    </p:spTree>
    <p:extLst>
      <p:ext uri="{BB962C8B-B14F-4D97-AF65-F5344CB8AC3E}">
        <p14:creationId xmlns:p14="http://schemas.microsoft.com/office/powerpoint/2010/main" val="3733328776"/>
      </p:ext>
    </p:extLst>
  </p:cSld>
  <p:clrMapOvr>
    <a:masterClrMapping/>
  </p:clrMapOvr>
  <p:transition>
    <p:fade/>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a:xfrm>
            <a:off x="381000" y="838201"/>
            <a:ext cx="8382000" cy="3958951"/>
          </a:xfrm>
          <a:solidFill>
            <a:schemeClr val="accent2">
              <a:lumMod val="20000"/>
              <a:lumOff val="80000"/>
            </a:schemeClr>
          </a:solidFill>
          <a:ln>
            <a:solidFill>
              <a:schemeClr val="tx1"/>
            </a:solidFill>
          </a:ln>
        </p:spPr>
        <p:txBody>
          <a:bodyPr>
            <a:normAutofit/>
          </a:bodyPr>
          <a:lstStyle/>
          <a:p>
            <a:r>
              <a:rPr lang="en-US" dirty="0" err="1">
                <a:solidFill>
                  <a:schemeClr val="accent2">
                    <a:lumMod val="50000"/>
                  </a:schemeClr>
                </a:solidFill>
              </a:rPr>
              <a:t>Geiselman</a:t>
            </a:r>
            <a:r>
              <a:rPr lang="en-US" dirty="0">
                <a:solidFill>
                  <a:schemeClr val="accent2">
                    <a:lumMod val="50000"/>
                  </a:schemeClr>
                </a:solidFill>
              </a:rPr>
              <a:t> et </a:t>
            </a:r>
            <a:r>
              <a:rPr lang="en-US" dirty="0" smtClean="0">
                <a:solidFill>
                  <a:schemeClr val="accent2">
                    <a:lumMod val="50000"/>
                  </a:schemeClr>
                </a:solidFill>
              </a:rPr>
              <a:t>al., (1985</a:t>
            </a:r>
            <a:r>
              <a:rPr lang="en-US" dirty="0">
                <a:solidFill>
                  <a:schemeClr val="accent2">
                    <a:lumMod val="50000"/>
                  </a:schemeClr>
                </a:solidFill>
              </a:rPr>
              <a:t>) got </a:t>
            </a:r>
            <a:r>
              <a:rPr lang="en-US" dirty="0" smtClean="0">
                <a:solidFill>
                  <a:schemeClr val="accent2">
                    <a:lumMod val="50000"/>
                  </a:schemeClr>
                </a:solidFill>
              </a:rPr>
              <a:t>pp`s </a:t>
            </a:r>
            <a:r>
              <a:rPr lang="en-US" dirty="0">
                <a:solidFill>
                  <a:schemeClr val="accent2">
                    <a:lumMod val="50000"/>
                  </a:schemeClr>
                </a:solidFill>
              </a:rPr>
              <a:t>to watch a video of a violent crime.  </a:t>
            </a:r>
            <a:endParaRPr lang="en-US" dirty="0" smtClean="0">
              <a:solidFill>
                <a:schemeClr val="accent2">
                  <a:lumMod val="50000"/>
                </a:schemeClr>
              </a:solidFill>
            </a:endParaRPr>
          </a:p>
          <a:p>
            <a:r>
              <a:rPr lang="en-US" dirty="0" smtClean="0">
                <a:solidFill>
                  <a:schemeClr val="accent2">
                    <a:lumMod val="50000"/>
                  </a:schemeClr>
                </a:solidFill>
              </a:rPr>
              <a:t>A </a:t>
            </a:r>
            <a:r>
              <a:rPr lang="en-US" dirty="0">
                <a:solidFill>
                  <a:schemeClr val="accent2">
                    <a:lumMod val="50000"/>
                  </a:schemeClr>
                </a:solidFill>
              </a:rPr>
              <a:t>few days later they were interviewed in one of 3 ways: standard police interview, cognitive interview or under hypnosis.  The cognitive interview was found to trigger the most accurate recall.  </a:t>
            </a:r>
          </a:p>
          <a:p>
            <a:r>
              <a:rPr lang="en-US" dirty="0" err="1">
                <a:solidFill>
                  <a:schemeClr val="accent2">
                    <a:lumMod val="50000"/>
                  </a:schemeClr>
                </a:solidFill>
              </a:rPr>
              <a:t>Kohnken</a:t>
            </a:r>
            <a:r>
              <a:rPr lang="en-US" dirty="0">
                <a:solidFill>
                  <a:schemeClr val="accent2">
                    <a:lumMod val="50000"/>
                  </a:schemeClr>
                </a:solidFill>
              </a:rPr>
              <a:t> et </a:t>
            </a:r>
            <a:r>
              <a:rPr lang="en-US" dirty="0" smtClean="0">
                <a:solidFill>
                  <a:schemeClr val="accent2">
                    <a:lumMod val="50000"/>
                  </a:schemeClr>
                </a:solidFill>
              </a:rPr>
              <a:t>al., </a:t>
            </a:r>
            <a:r>
              <a:rPr lang="en-US" dirty="0">
                <a:solidFill>
                  <a:schemeClr val="accent2">
                    <a:lumMod val="50000"/>
                  </a:schemeClr>
                </a:solidFill>
              </a:rPr>
              <a:t>(1999) carried out a meta-analysis of 53 other studies and found that the CI could elicit an average of 34% more detail than the standard interview and crucially without the loss of accuracy you get with </a:t>
            </a:r>
            <a:r>
              <a:rPr lang="en-US" dirty="0" smtClean="0">
                <a:solidFill>
                  <a:schemeClr val="accent2">
                    <a:lumMod val="50000"/>
                  </a:schemeClr>
                </a:solidFill>
              </a:rPr>
              <a:t>techniques such as hypnosis</a:t>
            </a:r>
            <a:r>
              <a:rPr lang="en-US" dirty="0">
                <a:solidFill>
                  <a:schemeClr val="accent2">
                    <a:lumMod val="50000"/>
                  </a:schemeClr>
                </a:solidFill>
              </a:rPr>
              <a:t>.  </a:t>
            </a:r>
          </a:p>
          <a:p>
            <a:endParaRPr lang="en-US" dirty="0">
              <a:solidFill>
                <a:schemeClr val="accent2">
                  <a:lumMod val="50000"/>
                </a:schemeClr>
              </a:solidFill>
            </a:endParaRPr>
          </a:p>
        </p:txBody>
      </p:sp>
    </p:spTree>
    <p:extLst>
      <p:ext uri="{BB962C8B-B14F-4D97-AF65-F5344CB8AC3E}">
        <p14:creationId xmlns:p14="http://schemas.microsoft.com/office/powerpoint/2010/main" val="2410314898"/>
      </p:ext>
    </p:extLst>
  </p:cSld>
  <p:clrMapOvr>
    <a:masterClrMapping/>
  </p:clrMapOvr>
  <p:transition>
    <p:fade/>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a:xfrm>
            <a:off x="381000" y="1411552"/>
            <a:ext cx="8382000" cy="3385600"/>
          </a:xfrm>
          <a:solidFill>
            <a:schemeClr val="accent2">
              <a:lumMod val="20000"/>
              <a:lumOff val="80000"/>
            </a:schemeClr>
          </a:solidFill>
          <a:ln>
            <a:solidFill>
              <a:schemeClr val="tx1"/>
            </a:solidFill>
          </a:ln>
        </p:spPr>
        <p:txBody>
          <a:bodyPr>
            <a:normAutofit/>
          </a:bodyPr>
          <a:lstStyle/>
          <a:p>
            <a:r>
              <a:rPr lang="en-GB" dirty="0">
                <a:solidFill>
                  <a:schemeClr val="accent2">
                    <a:lumMod val="50000"/>
                  </a:schemeClr>
                </a:solidFill>
              </a:rPr>
              <a:t>Interestingly, when the four components of the interview are used individually there is little gain over the standard interview</a:t>
            </a:r>
            <a:r>
              <a:rPr lang="en-GB" dirty="0" smtClean="0">
                <a:solidFill>
                  <a:schemeClr val="accent2">
                    <a:lumMod val="50000"/>
                  </a:schemeClr>
                </a:solidFill>
              </a:rPr>
              <a:t>.</a:t>
            </a:r>
          </a:p>
          <a:p>
            <a:r>
              <a:rPr lang="en-GB" dirty="0" smtClean="0">
                <a:solidFill>
                  <a:schemeClr val="accent2">
                    <a:lumMod val="50000"/>
                  </a:schemeClr>
                </a:solidFill>
              </a:rPr>
              <a:t>It is </a:t>
            </a:r>
            <a:r>
              <a:rPr lang="en-GB" dirty="0">
                <a:solidFill>
                  <a:schemeClr val="accent2">
                    <a:lumMod val="50000"/>
                  </a:schemeClr>
                </a:solidFill>
              </a:rPr>
              <a:t>only when two or more components are used that there is significant improvement in </a:t>
            </a:r>
            <a:r>
              <a:rPr lang="en-GB" dirty="0" smtClean="0">
                <a:solidFill>
                  <a:schemeClr val="accent2">
                    <a:lumMod val="50000"/>
                  </a:schemeClr>
                </a:solidFill>
              </a:rPr>
              <a:t>recall</a:t>
            </a:r>
            <a:r>
              <a:rPr lang="en-GB" dirty="0">
                <a:solidFill>
                  <a:schemeClr val="accent2">
                    <a:lumMod val="50000"/>
                  </a:schemeClr>
                </a:solidFill>
              </a:rPr>
              <a:t> </a:t>
            </a:r>
            <a:r>
              <a:rPr lang="en-GB" dirty="0" smtClean="0">
                <a:solidFill>
                  <a:schemeClr val="accent2">
                    <a:lumMod val="50000"/>
                  </a:schemeClr>
                </a:solidFill>
              </a:rPr>
              <a:t>(Milne </a:t>
            </a:r>
            <a:r>
              <a:rPr lang="en-GB" dirty="0">
                <a:solidFill>
                  <a:schemeClr val="accent2">
                    <a:lumMod val="50000"/>
                  </a:schemeClr>
                </a:solidFill>
              </a:rPr>
              <a:t>and </a:t>
            </a:r>
            <a:r>
              <a:rPr lang="en-GB" dirty="0" smtClean="0">
                <a:solidFill>
                  <a:schemeClr val="accent2">
                    <a:lumMod val="50000"/>
                  </a:schemeClr>
                </a:solidFill>
              </a:rPr>
              <a:t>Bull, 2002</a:t>
            </a:r>
            <a:r>
              <a:rPr lang="en-GB" dirty="0">
                <a:solidFill>
                  <a:schemeClr val="accent2">
                    <a:lumMod val="50000"/>
                  </a:schemeClr>
                </a:solidFill>
              </a:rPr>
              <a:t>). </a:t>
            </a:r>
          </a:p>
          <a:p>
            <a:r>
              <a:rPr lang="en-GB" dirty="0">
                <a:solidFill>
                  <a:schemeClr val="accent2">
                    <a:lumMod val="50000"/>
                  </a:schemeClr>
                </a:solidFill>
              </a:rPr>
              <a:t>Young children seem to find the instructions confusing and as a result produce less reliable recall than with standard police interviews.  </a:t>
            </a:r>
            <a:endParaRPr lang="en-GB" dirty="0" smtClean="0">
              <a:solidFill>
                <a:schemeClr val="accent2">
                  <a:lumMod val="50000"/>
                </a:schemeClr>
              </a:solidFill>
            </a:endParaRPr>
          </a:p>
          <a:p>
            <a:r>
              <a:rPr lang="en-GB" dirty="0" err="1" smtClean="0">
                <a:solidFill>
                  <a:schemeClr val="accent2">
                    <a:lumMod val="50000"/>
                  </a:schemeClr>
                </a:solidFill>
              </a:rPr>
              <a:t>Geiselman</a:t>
            </a:r>
            <a:r>
              <a:rPr lang="en-GB" dirty="0" smtClean="0">
                <a:solidFill>
                  <a:schemeClr val="accent2">
                    <a:lumMod val="50000"/>
                  </a:schemeClr>
                </a:solidFill>
              </a:rPr>
              <a:t> </a:t>
            </a:r>
            <a:r>
              <a:rPr lang="en-GB" dirty="0">
                <a:solidFill>
                  <a:schemeClr val="accent2">
                    <a:lumMod val="50000"/>
                  </a:schemeClr>
                </a:solidFill>
              </a:rPr>
              <a:t>(1999) recommends that the CI is only used on children aged eight and over. </a:t>
            </a:r>
          </a:p>
          <a:p>
            <a:endParaRPr lang="en-US" dirty="0"/>
          </a:p>
        </p:txBody>
      </p:sp>
    </p:spTree>
    <p:extLst>
      <p:ext uri="{BB962C8B-B14F-4D97-AF65-F5344CB8AC3E}">
        <p14:creationId xmlns:p14="http://schemas.microsoft.com/office/powerpoint/2010/main" val="4290236295"/>
      </p:ext>
    </p:extLst>
  </p:cSld>
  <p:clrMapOvr>
    <a:masterClrMapping/>
  </p:clrMapOvr>
  <p:transition>
    <p:fade/>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conclusion…</a:t>
            </a:r>
            <a:endParaRPr lang="en-GB" dirty="0"/>
          </a:p>
        </p:txBody>
      </p:sp>
      <p:sp>
        <p:nvSpPr>
          <p:cNvPr id="3" name="Text Placeholder 2"/>
          <p:cNvSpPr>
            <a:spLocks noGrp="1"/>
          </p:cNvSpPr>
          <p:nvPr>
            <p:ph type="body" sz="quarter" idx="10"/>
          </p:nvPr>
        </p:nvSpPr>
        <p:spPr>
          <a:xfrm>
            <a:off x="381000" y="1411552"/>
            <a:ext cx="8382000" cy="2737528"/>
          </a:xfrm>
          <a:solidFill>
            <a:schemeClr val="accent3">
              <a:lumMod val="20000"/>
              <a:lumOff val="80000"/>
            </a:schemeClr>
          </a:solidFill>
          <a:ln>
            <a:solidFill>
              <a:schemeClr val="accent1"/>
            </a:solidFill>
          </a:ln>
        </p:spPr>
        <p:txBody>
          <a:bodyPr>
            <a:noAutofit/>
          </a:bodyPr>
          <a:lstStyle/>
          <a:p>
            <a:r>
              <a:rPr lang="en-GB" dirty="0" smtClean="0">
                <a:solidFill>
                  <a:schemeClr val="tx2">
                    <a:lumMod val="50000"/>
                  </a:schemeClr>
                </a:solidFill>
              </a:rPr>
              <a:t>Whilst there are some successes in using psychological science to inform the use of EWT, we still need to develop better awareness and knowledge among law enforcement and legal professionals.</a:t>
            </a:r>
          </a:p>
          <a:p>
            <a:r>
              <a:rPr lang="en-GB" dirty="0" smtClean="0">
                <a:solidFill>
                  <a:schemeClr val="tx2">
                    <a:lumMod val="50000"/>
                  </a:schemeClr>
                </a:solidFill>
              </a:rPr>
              <a:t>We are some way from eliminating police protocols for avoiding the contamination of evidence and the thorough investigation of EWT (Wells 2006).</a:t>
            </a:r>
            <a:endParaRPr lang="en-GB" dirty="0">
              <a:solidFill>
                <a:schemeClr val="tx2">
                  <a:lumMod val="50000"/>
                </a:schemeClr>
              </a:solidFill>
            </a:endParaRPr>
          </a:p>
        </p:txBody>
      </p:sp>
    </p:spTree>
    <p:extLst>
      <p:ext uri="{BB962C8B-B14F-4D97-AF65-F5344CB8AC3E}">
        <p14:creationId xmlns:p14="http://schemas.microsoft.com/office/powerpoint/2010/main" val="2422528324"/>
      </p:ext>
    </p:extLst>
  </p:cSld>
  <p:clrMapOvr>
    <a:masterClrMapping/>
  </p:clrMapOvr>
  <p:transition>
    <p:fade/>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lstStyle/>
          <a:p>
            <a:r>
              <a:rPr lang="en-GB" dirty="0" smtClean="0"/>
              <a:t>For your exam question…</a:t>
            </a:r>
            <a:endParaRPr lang="en-GB" dirty="0"/>
          </a:p>
        </p:txBody>
      </p:sp>
      <p:sp>
        <p:nvSpPr>
          <p:cNvPr id="3" name="Text Placeholder 2"/>
          <p:cNvSpPr>
            <a:spLocks noGrp="1"/>
          </p:cNvSpPr>
          <p:nvPr>
            <p:ph type="body" sz="quarter" idx="10"/>
          </p:nvPr>
        </p:nvSpPr>
        <p:spPr>
          <a:solidFill>
            <a:schemeClr val="accent3">
              <a:lumMod val="20000"/>
              <a:lumOff val="80000"/>
            </a:schemeClr>
          </a:solidFill>
          <a:ln>
            <a:solidFill>
              <a:schemeClr val="tx1"/>
            </a:solidFill>
          </a:ln>
        </p:spPr>
        <p:txBody>
          <a:bodyPr>
            <a:normAutofit/>
          </a:bodyPr>
          <a:lstStyle/>
          <a:p>
            <a:pPr marL="0" indent="0">
              <a:buNone/>
            </a:pPr>
            <a:r>
              <a:rPr lang="en-GB" dirty="0" smtClean="0">
                <a:solidFill>
                  <a:schemeClr val="accent2">
                    <a:lumMod val="50000"/>
                  </a:schemeClr>
                </a:solidFill>
              </a:rPr>
              <a:t>I will expect to see a balance of both historical and contemporary evidence to demonstrate the main issues surrounding accuracy of memory recall and EWT. </a:t>
            </a:r>
            <a:endParaRPr lang="en-GB" dirty="0">
              <a:solidFill>
                <a:schemeClr val="accent2">
                  <a:lumMod val="50000"/>
                </a:schemeClr>
              </a:solidFill>
            </a:endParaRPr>
          </a:p>
          <a:p>
            <a:pPr marL="0" indent="0">
              <a:buNone/>
            </a:pPr>
            <a:r>
              <a:rPr lang="en-GB" dirty="0" smtClean="0">
                <a:solidFill>
                  <a:schemeClr val="accent2">
                    <a:lumMod val="50000"/>
                  </a:schemeClr>
                </a:solidFill>
              </a:rPr>
              <a:t>It will not be possible for you to cover every element which can affect EWT accuracy, so select your key points carefully to allow for both breadth and depth within your argument.</a:t>
            </a:r>
            <a:endParaRPr lang="en-GB" dirty="0">
              <a:solidFill>
                <a:schemeClr val="accent2">
                  <a:lumMod val="50000"/>
                </a:schemeClr>
              </a:solidFill>
            </a:endParaRPr>
          </a:p>
        </p:txBody>
      </p:sp>
      <p:sp>
        <p:nvSpPr>
          <p:cNvPr id="4" name="TextBox 3"/>
          <p:cNvSpPr txBox="1"/>
          <p:nvPr/>
        </p:nvSpPr>
        <p:spPr>
          <a:xfrm>
            <a:off x="1187624" y="3933056"/>
            <a:ext cx="6768752" cy="1631216"/>
          </a:xfrm>
          <a:prstGeom prst="rect">
            <a:avLst/>
          </a:prstGeom>
          <a:solidFill>
            <a:schemeClr val="accent3">
              <a:lumMod val="20000"/>
              <a:lumOff val="80000"/>
            </a:schemeClr>
          </a:solidFill>
          <a:ln>
            <a:solidFill>
              <a:schemeClr val="tx1"/>
            </a:solidFill>
          </a:ln>
        </p:spPr>
        <p:txBody>
          <a:bodyPr wrap="square" rtlCol="0">
            <a:spAutoFit/>
          </a:bodyPr>
          <a:lstStyle/>
          <a:p>
            <a:r>
              <a:rPr lang="en-GB" sz="2000" dirty="0" smtClean="0"/>
              <a:t>Do not simply rely upon the old </a:t>
            </a:r>
            <a:r>
              <a:rPr lang="en-GB" sz="2000" dirty="0"/>
              <a:t>L</a:t>
            </a:r>
            <a:r>
              <a:rPr lang="en-GB" sz="2000" dirty="0" smtClean="0"/>
              <a:t>oftus material; this can be good as a starting point, but it is hardly original. </a:t>
            </a:r>
          </a:p>
          <a:p>
            <a:r>
              <a:rPr lang="en-GB" sz="2000" dirty="0" smtClean="0"/>
              <a:t>Find your own recent studies to produce an effective and insightful narrative surrounding the issues associated with EWT, memory and recall.</a:t>
            </a:r>
            <a:endParaRPr lang="en-GB" sz="2000" dirty="0"/>
          </a:p>
        </p:txBody>
      </p:sp>
      <p:sp>
        <p:nvSpPr>
          <p:cNvPr id="5" name="TextBox 4"/>
          <p:cNvSpPr txBox="1"/>
          <p:nvPr/>
        </p:nvSpPr>
        <p:spPr>
          <a:xfrm>
            <a:off x="3059832" y="5733256"/>
            <a:ext cx="2736304" cy="461665"/>
          </a:xfrm>
          <a:prstGeom prst="rect">
            <a:avLst/>
          </a:prstGeom>
          <a:noFill/>
        </p:spPr>
        <p:txBody>
          <a:bodyPr wrap="square" rtlCol="0">
            <a:spAutoFit/>
          </a:bodyPr>
          <a:lstStyle/>
          <a:p>
            <a:pPr algn="ctr"/>
            <a:r>
              <a:rPr lang="en-GB" sz="2400" dirty="0" smtClean="0"/>
              <a:t>Good luck!</a:t>
            </a:r>
            <a:endParaRPr lang="en-GB" sz="2400" dirty="0"/>
          </a:p>
        </p:txBody>
      </p:sp>
    </p:spTree>
    <p:extLst>
      <p:ext uri="{BB962C8B-B14F-4D97-AF65-F5344CB8AC3E}">
        <p14:creationId xmlns:p14="http://schemas.microsoft.com/office/powerpoint/2010/main" val="1187020522"/>
      </p:ext>
    </p:extLst>
  </p:cSld>
  <p:clrMapOvr>
    <a:masterClrMapping/>
  </p:clrMapOvr>
  <p:transition>
    <p:fade/>
  </p:transition>
</p:sld>
</file>

<file path=ppt/theme/theme1.xml><?xml version="1.0" encoding="utf-8"?>
<a:theme xmlns:a="http://schemas.openxmlformats.org/drawingml/2006/main" name="GreenWave_BusDesignSlides">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1406B6EB-8CCB-429C-9D3B-EA09378A397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GreenWave_BusDesignSlides</Template>
  <TotalTime>461</TotalTime>
  <Words>5587</Words>
  <Application>Microsoft Office PowerPoint</Application>
  <PresentationFormat>On-screen Show (4:3)</PresentationFormat>
  <Paragraphs>360</Paragraphs>
  <Slides>67</Slides>
  <Notes>1</Notes>
  <HiddenSlides>0</HiddenSlides>
  <MMClips>0</MMClips>
  <ScaleCrop>false</ScaleCrop>
  <HeadingPairs>
    <vt:vector size="4" baseType="variant">
      <vt:variant>
        <vt:lpstr>Theme</vt:lpstr>
      </vt:variant>
      <vt:variant>
        <vt:i4>1</vt:i4>
      </vt:variant>
      <vt:variant>
        <vt:lpstr>Slide Titles</vt:lpstr>
      </vt:variant>
      <vt:variant>
        <vt:i4>67</vt:i4>
      </vt:variant>
    </vt:vector>
  </HeadingPairs>
  <TitlesOfParts>
    <vt:vector size="68" baseType="lpstr">
      <vt:lpstr>GreenWave_BusDesignSlides</vt:lpstr>
      <vt:lpstr>Lecture 5: Eye Witness Testimony</vt:lpstr>
      <vt:lpstr>PowerPoint Presentation</vt:lpstr>
      <vt:lpstr>PowerPoint Presentation</vt:lpstr>
      <vt:lpstr>Some interesting facts:</vt:lpstr>
      <vt:lpstr>Some recent findings…</vt:lpstr>
      <vt:lpstr>The role of memory in questioning and the courtroom </vt:lpstr>
      <vt:lpstr>Memory and EWT:</vt:lpstr>
      <vt:lpstr>Estimator and System Variables (Wells, 1993)</vt:lpstr>
      <vt:lpstr>An example of Estimator Variables:  Situational factors. </vt:lpstr>
      <vt:lpstr>PowerPoint Presentation</vt:lpstr>
      <vt:lpstr>PowerPoint Presentation</vt:lpstr>
      <vt:lpstr>PowerPoint Presentation</vt:lpstr>
      <vt:lpstr>PowerPoint Presentation</vt:lpstr>
      <vt:lpstr>The War of the Ghosts.</vt:lpstr>
      <vt:lpstr> Carmichael et al., (1932)</vt:lpstr>
      <vt:lpstr>Loftus and her work on EWT.</vt:lpstr>
      <vt:lpstr>PowerPoint Presentation</vt:lpstr>
      <vt:lpstr>PowerPoint Presentation</vt:lpstr>
      <vt:lpstr>Loftus &amp; Palmer (1974)</vt:lpstr>
      <vt:lpstr>PowerPoint Presentation</vt:lpstr>
      <vt:lpstr>PowerPoint Presentation</vt:lpstr>
      <vt:lpstr>The use of leading questions</vt:lpstr>
      <vt:lpstr>PowerPoint Presentation</vt:lpstr>
      <vt:lpstr>Anxiety</vt:lpstr>
      <vt:lpstr>The inverted U relationship or  Yerkes-Dodson law  </vt:lpstr>
      <vt:lpstr>Individual differences</vt:lpstr>
      <vt:lpstr>Weapon focus</vt:lpstr>
      <vt:lpstr>PowerPoint Presentation</vt:lpstr>
      <vt:lpstr>PowerPoint Presentation</vt:lpstr>
      <vt:lpstr>PowerPoint Presentation</vt:lpstr>
      <vt:lpstr>PowerPoint Presentation</vt:lpstr>
      <vt:lpstr>Finally, for weapon focus:</vt:lpstr>
      <vt:lpstr>Flashbulb memories</vt:lpstr>
      <vt:lpstr>PowerPoint Presentation</vt:lpstr>
      <vt:lpstr>Flashbulb memory, emotion and  witness confidence. </vt:lpstr>
      <vt:lpstr>PowerPoint Presentation</vt:lpstr>
      <vt:lpstr>Witness confidence</vt:lpstr>
      <vt:lpstr>More on emotions… Tversky &amp; Marsh (1999)</vt:lpstr>
      <vt:lpstr>PowerPoint Presentation</vt:lpstr>
      <vt:lpstr>Conclusions for emotion…</vt:lpstr>
      <vt:lpstr>EWT and age</vt:lpstr>
      <vt:lpstr>PowerPoint Presentation</vt:lpstr>
      <vt:lpstr>Young people and EWT</vt:lpstr>
      <vt:lpstr>Line-ups</vt:lpstr>
      <vt:lpstr>PowerPoint Presentation</vt:lpstr>
      <vt:lpstr>PowerPoint Presentation</vt:lpstr>
      <vt:lpstr>False memories</vt:lpstr>
      <vt:lpstr>PowerPoint Presentation</vt:lpstr>
      <vt:lpstr>PowerPoint Presentation</vt:lpstr>
      <vt:lpstr>PowerPoint Presentation</vt:lpstr>
      <vt:lpstr>PowerPoint Presentation</vt:lpstr>
      <vt:lpstr>Line-ups, mug-shots and Face recognition</vt:lpstr>
      <vt:lpstr>PowerPoint Presentation</vt:lpstr>
      <vt:lpstr>The accuracy of witness identification  </vt:lpstr>
      <vt:lpstr>Findings-</vt:lpstr>
      <vt:lpstr>Line ups</vt:lpstr>
      <vt:lpstr>PowerPoint Presentation</vt:lpstr>
      <vt:lpstr>Improving EWT validity</vt:lpstr>
      <vt:lpstr>The use of CCTV</vt:lpstr>
      <vt:lpstr>PowerPoint Presentation</vt:lpstr>
      <vt:lpstr>Finally,</vt:lpstr>
      <vt:lpstr>One last very important point -</vt:lpstr>
      <vt:lpstr>The Cognitive Interview</vt:lpstr>
      <vt:lpstr>PowerPoint Presentation</vt:lpstr>
      <vt:lpstr>PowerPoint Presentation</vt:lpstr>
      <vt:lpstr>In conclusion…</vt:lpstr>
      <vt:lpstr>For your exam question…</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Lecture 5: Eye Witness Testimony</dc:title>
  <dc:creator>Karen EatonThomas</dc:creator>
  <cp:lastModifiedBy>karen</cp:lastModifiedBy>
  <cp:revision>35</cp:revision>
  <dcterms:created xsi:type="dcterms:W3CDTF">2016-11-04T14:08:06Z</dcterms:created>
  <dcterms:modified xsi:type="dcterms:W3CDTF">2017-11-06T20:33:27Z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TC103853789990</vt:lpwstr>
  </property>
</Properties>
</file>