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57" r:id="rId5"/>
    <p:sldId id="261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485" autoAdjust="0"/>
    <p:restoredTop sz="94660"/>
  </p:normalViewPr>
  <p:slideViewPr>
    <p:cSldViewPr snapToGrid="0">
      <p:cViewPr varScale="1">
        <p:scale>
          <a:sx n="73" d="100"/>
          <a:sy n="73" d="100"/>
        </p:scale>
        <p:origin x="84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/>
              <a:t>Revenue</a:t>
            </a:r>
            <a:endParaRPr lang="en-GB" dirty="0"/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9000</c:v>
                </c:pt>
                <c:pt idx="1">
                  <c:v>9500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9AE-4D41-9451-2604E08C0EA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9AE-4D41-9451-2604E08C0EA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9AE-4D41-9451-2604E08C0EA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28689552"/>
        <c:axId val="128689160"/>
      </c:lineChart>
      <c:catAx>
        <c:axId val="128689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8689160"/>
        <c:crosses val="autoZero"/>
        <c:auto val="1"/>
        <c:lblAlgn val="ctr"/>
        <c:lblOffset val="100"/>
        <c:noMultiLvlLbl val="0"/>
      </c:catAx>
      <c:valAx>
        <c:axId val="12868916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8689552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/>
              <a:t>Profit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6.92</c:v>
                </c:pt>
                <c:pt idx="1">
                  <c:v>3.23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D76A-4E93-BF9E-36F9D1786D54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D76A-4E93-BF9E-36F9D1786D54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D76A-4E93-BF9E-36F9D1786D5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91994576"/>
        <c:axId val="129237864"/>
      </c:lineChart>
      <c:catAx>
        <c:axId val="2919945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9237864"/>
        <c:crosses val="autoZero"/>
        <c:auto val="1"/>
        <c:lblAlgn val="ctr"/>
        <c:lblOffset val="100"/>
        <c:noMultiLvlLbl val="0"/>
      </c:catAx>
      <c:valAx>
        <c:axId val="1292378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19945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 smtClean="0"/>
              <a:t>Gearings</a:t>
            </a:r>
            <a:endParaRPr lang="en-GB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Sheet1!$B$2:$B$5</c:f>
              <c:numCache>
                <c:formatCode>General</c:formatCode>
                <c:ptCount val="4"/>
                <c:pt idx="0">
                  <c:v>0.37</c:v>
                </c:pt>
                <c:pt idx="1">
                  <c:v>0.34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B90-48CC-8369-49569DA4B7E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B90-48CC-8369-49569DA4B7EA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numRef>
              <c:f>Sheet1!$A$2:$A$5</c:f>
              <c:numCache>
                <c:formatCode>General</c:formatCode>
                <c:ptCount val="4"/>
                <c:pt idx="0">
                  <c:v>2017</c:v>
                </c:pt>
                <c:pt idx="1">
                  <c:v>2018</c:v>
                </c:pt>
              </c:numCache>
            </c:num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B90-48CC-8369-49569DA4B7E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31873320"/>
        <c:axId val="231878024"/>
      </c:lineChart>
      <c:catAx>
        <c:axId val="23187332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1878024"/>
        <c:crosses val="autoZero"/>
        <c:auto val="1"/>
        <c:lblAlgn val="ctr"/>
        <c:lblOffset val="100"/>
        <c:noMultiLvlLbl val="0"/>
      </c:catAx>
      <c:valAx>
        <c:axId val="2318780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3187332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897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550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81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815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782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106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786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253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531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4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666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B02819-2F11-4613-8B73-F1324A3307FC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14C85E-28C4-4E8D-A803-E1D11C4B1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448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al 7">
            <a:extLst>
              <a:ext uri="{FF2B5EF4-FFF2-40B4-BE49-F238E27FC236}">
                <a16:creationId xmlns:a16="http://schemas.microsoft.com/office/drawing/2014/main" id="{D4155EB4-51CF-4486-AF0D-9C17444EF11E}"/>
              </a:ext>
            </a:extLst>
          </p:cNvPr>
          <p:cNvSpPr/>
          <p:nvPr/>
        </p:nvSpPr>
        <p:spPr>
          <a:xfrm>
            <a:off x="-561965" y="4846517"/>
            <a:ext cx="1544333" cy="1544333"/>
          </a:xfrm>
          <a:prstGeom prst="ellipse">
            <a:avLst/>
          </a:prstGeom>
          <a:solidFill>
            <a:srgbClr val="008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053B03C-46FD-4A8D-8C1A-4A77DCAF0814}"/>
              </a:ext>
            </a:extLst>
          </p:cNvPr>
          <p:cNvSpPr/>
          <p:nvPr/>
        </p:nvSpPr>
        <p:spPr>
          <a:xfrm>
            <a:off x="11532365" y="3428999"/>
            <a:ext cx="1032459" cy="1032459"/>
          </a:xfrm>
          <a:prstGeom prst="ellipse">
            <a:avLst/>
          </a:prstGeom>
          <a:solidFill>
            <a:srgbClr val="008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2F631FC-FD2F-4E1B-B8B4-21EFB08B9B8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348"/>
          <a:stretch/>
        </p:blipFill>
        <p:spPr>
          <a:xfrm>
            <a:off x="10318917" y="0"/>
            <a:ext cx="1329605" cy="103246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452295" y="731520"/>
            <a:ext cx="108007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 smtClean="0"/>
              <a:t>Ffion Ltd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7040" y="2730382"/>
            <a:ext cx="4158343" cy="1214846"/>
          </a:xfrm>
        </p:spPr>
        <p:txBody>
          <a:bodyPr/>
          <a:lstStyle/>
          <a:p>
            <a:r>
              <a:rPr lang="en-GB" dirty="0" smtClean="0"/>
              <a:t>Present by Rumen Pavlov, Student number:1902012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95948" y="1282226"/>
            <a:ext cx="447790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pPr algn="ctr"/>
            <a:r>
              <a:rPr lang="en-US" sz="5400" dirty="0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FFION LTD</a:t>
            </a:r>
            <a:endParaRPr lang="en-US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13" name="Picture 2" descr="Imagini pentru financial account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384" y="735330"/>
            <a:ext cx="6356668" cy="515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020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050" y="1524000"/>
            <a:ext cx="4955905" cy="5334000"/>
          </a:xfrm>
        </p:spPr>
        <p:txBody>
          <a:bodyPr/>
          <a:lstStyle/>
          <a:p>
            <a:r>
              <a:rPr lang="en-GB" dirty="0" err="1"/>
              <a:t>FFion</a:t>
            </a:r>
            <a:r>
              <a:rPr lang="en-GB" dirty="0"/>
              <a:t> Ltd is a hospitality company that manages a portfolio of hotels within the United Kingdom and Northern Ireland. As the Company Accountant for the UK region, I have been tasked to produce a report for the Chief Executive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1452" y="0"/>
            <a:ext cx="68804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75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1077727689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A2F631FC-FD2F-4E1B-B8B4-21EFB08B9B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348"/>
          <a:stretch/>
        </p:blipFill>
        <p:spPr>
          <a:xfrm>
            <a:off x="10318917" y="0"/>
            <a:ext cx="1329605" cy="10324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452295" y="731520"/>
            <a:ext cx="108007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 smtClean="0"/>
              <a:t>Ffion Ltd</a:t>
            </a:r>
            <a:endParaRPr lang="en-GB" b="1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B053B03C-46FD-4A8D-8C1A-4A77DCAF0814}"/>
              </a:ext>
            </a:extLst>
          </p:cNvPr>
          <p:cNvSpPr/>
          <p:nvPr/>
        </p:nvSpPr>
        <p:spPr>
          <a:xfrm>
            <a:off x="11532365" y="3428999"/>
            <a:ext cx="1032459" cy="1032459"/>
          </a:xfrm>
          <a:prstGeom prst="ellipse">
            <a:avLst/>
          </a:prstGeom>
          <a:solidFill>
            <a:srgbClr val="008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4155EB4-51CF-4486-AF0D-9C17444EF11E}"/>
              </a:ext>
            </a:extLst>
          </p:cNvPr>
          <p:cNvSpPr/>
          <p:nvPr/>
        </p:nvSpPr>
        <p:spPr>
          <a:xfrm>
            <a:off x="-350950" y="4944991"/>
            <a:ext cx="1544333" cy="1544333"/>
          </a:xfrm>
          <a:prstGeom prst="ellipse">
            <a:avLst/>
          </a:prstGeom>
          <a:solidFill>
            <a:srgbClr val="008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658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2237397885"/>
              </p:ext>
            </p:extLst>
          </p:nvPr>
        </p:nvGraphicFramePr>
        <p:xfrm>
          <a:off x="982368" y="719666"/>
          <a:ext cx="9076032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Oval 2">
            <a:extLst>
              <a:ext uri="{FF2B5EF4-FFF2-40B4-BE49-F238E27FC236}">
                <a16:creationId xmlns:a16="http://schemas.microsoft.com/office/drawing/2014/main" id="{D4155EB4-51CF-4486-AF0D-9C17444EF11E}"/>
              </a:ext>
            </a:extLst>
          </p:cNvPr>
          <p:cNvSpPr/>
          <p:nvPr/>
        </p:nvSpPr>
        <p:spPr>
          <a:xfrm>
            <a:off x="-561965" y="5015329"/>
            <a:ext cx="1544333" cy="1544333"/>
          </a:xfrm>
          <a:prstGeom prst="ellipse">
            <a:avLst/>
          </a:prstGeom>
          <a:solidFill>
            <a:srgbClr val="008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053B03C-46FD-4A8D-8C1A-4A77DCAF0814}"/>
              </a:ext>
            </a:extLst>
          </p:cNvPr>
          <p:cNvSpPr/>
          <p:nvPr/>
        </p:nvSpPr>
        <p:spPr>
          <a:xfrm>
            <a:off x="11532365" y="3428999"/>
            <a:ext cx="1032459" cy="1032459"/>
          </a:xfrm>
          <a:prstGeom prst="ellipse">
            <a:avLst/>
          </a:prstGeom>
          <a:solidFill>
            <a:srgbClr val="008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F631FC-FD2F-4E1B-B8B4-21EFB08B9B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348"/>
          <a:stretch/>
        </p:blipFill>
        <p:spPr>
          <a:xfrm>
            <a:off x="10318917" y="0"/>
            <a:ext cx="1329605" cy="10324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452295" y="731520"/>
            <a:ext cx="108007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 smtClean="0"/>
              <a:t>Ffion Ltd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52295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289246032"/>
              </p:ext>
            </p:extLst>
          </p:nvPr>
        </p:nvGraphicFramePr>
        <p:xfrm>
          <a:off x="1300480" y="719666"/>
          <a:ext cx="885952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Oval 7">
            <a:extLst>
              <a:ext uri="{FF2B5EF4-FFF2-40B4-BE49-F238E27FC236}">
                <a16:creationId xmlns:a16="http://schemas.microsoft.com/office/drawing/2014/main" id="{D4155EB4-51CF-4486-AF0D-9C17444EF11E}"/>
              </a:ext>
            </a:extLst>
          </p:cNvPr>
          <p:cNvSpPr/>
          <p:nvPr/>
        </p:nvSpPr>
        <p:spPr>
          <a:xfrm>
            <a:off x="-561965" y="4846517"/>
            <a:ext cx="1544333" cy="1544333"/>
          </a:xfrm>
          <a:prstGeom prst="ellipse">
            <a:avLst/>
          </a:prstGeom>
          <a:solidFill>
            <a:srgbClr val="008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053B03C-46FD-4A8D-8C1A-4A77DCAF0814}"/>
              </a:ext>
            </a:extLst>
          </p:cNvPr>
          <p:cNvSpPr/>
          <p:nvPr/>
        </p:nvSpPr>
        <p:spPr>
          <a:xfrm>
            <a:off x="11532365" y="3428999"/>
            <a:ext cx="1032459" cy="1032459"/>
          </a:xfrm>
          <a:prstGeom prst="ellipse">
            <a:avLst/>
          </a:prstGeom>
          <a:solidFill>
            <a:srgbClr val="0086D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2F631FC-FD2F-4E1B-B8B4-21EFB08B9B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348"/>
          <a:stretch/>
        </p:blipFill>
        <p:spPr>
          <a:xfrm>
            <a:off x="10318917" y="0"/>
            <a:ext cx="1329605" cy="103246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452295" y="731520"/>
            <a:ext cx="108007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 smtClean="0"/>
              <a:t>Ffion Ltd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1330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83361"/>
            <a:ext cx="8879840" cy="4693602"/>
          </a:xfrm>
        </p:spPr>
        <p:txBody>
          <a:bodyPr>
            <a:normAutofit fontScale="55000" lnSpcReduction="20000"/>
          </a:bodyPr>
          <a:lstStyle/>
          <a:p>
            <a:r>
              <a:rPr lang="en-GB" dirty="0" smtClean="0"/>
              <a:t>Ffion LTD from the year 2017 the summary statement present the assets are 1700 for 2018-1750.</a:t>
            </a:r>
          </a:p>
          <a:p>
            <a:r>
              <a:rPr lang="en-GB" dirty="0"/>
              <a:t>2017	2018			</a:t>
            </a:r>
            <a:endParaRPr lang="en-US" dirty="0"/>
          </a:p>
          <a:p>
            <a:r>
              <a:rPr lang="en-GB" dirty="0"/>
              <a:t>			2017 &amp; 2018 Ratio		Sales Growth	500	Current period - Previous period / (Previous Period Sales)=        %				5.56				5.56%			</a:t>
            </a:r>
            <a:endParaRPr lang="en-US" dirty="0"/>
          </a:p>
          <a:p>
            <a:r>
              <a:rPr lang="en-GB" dirty="0"/>
              <a:t>					Gross Profit	3950	Gross Profit /total Sales     %				21.35			23.33%	19.47%			</a:t>
            </a:r>
            <a:endParaRPr lang="en-US" dirty="0"/>
          </a:p>
          <a:p>
            <a:r>
              <a:rPr lang="en-GB" dirty="0"/>
              <a:t>					Net profit	930	Net Profit / Sales            %				5.03			6.92%	3.23%			</a:t>
            </a:r>
            <a:endParaRPr lang="en-US" dirty="0"/>
          </a:p>
          <a:p>
            <a:r>
              <a:rPr lang="en-GB" dirty="0"/>
              <a:t>																		</a:t>
            </a:r>
            <a:endParaRPr lang="en-US" dirty="0"/>
          </a:p>
          <a:p>
            <a:r>
              <a:rPr lang="en-GB" dirty="0"/>
              <a:t>			Conclusion 		Profit: 	 going backwards driven by increased Purchases up £1200 Costs also increasing more than revenue, although gross profit is only down slightly year on </a:t>
            </a:r>
            <a:r>
              <a:rPr lang="en-GB" dirty="0" smtClean="0"/>
              <a:t>year.</a:t>
            </a:r>
          </a:p>
          <a:p>
            <a:endParaRPr lang="en-GB" dirty="0"/>
          </a:p>
          <a:p>
            <a:r>
              <a:rPr lang="en-GB" dirty="0" smtClean="0"/>
              <a:t>The executive chef have to reduce the personal or to change the distributor with less price. </a:t>
            </a:r>
          </a:p>
        </p:txBody>
      </p:sp>
      <p:pic>
        <p:nvPicPr>
          <p:cNvPr id="5" name="Picture 2" descr="Image result for financial manage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79841" y="589280"/>
            <a:ext cx="3088640" cy="558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041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81</Words>
  <Application>Microsoft Office PowerPoint</Application>
  <PresentationFormat>Widescreen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introduction</vt:lpstr>
      <vt:lpstr>PowerPoint Presentation</vt:lpstr>
      <vt:lpstr>PowerPoint Presentation</vt:lpstr>
      <vt:lpstr>PowerPoint Presentation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Lott, David</dc:creator>
  <cp:lastModifiedBy>UWTSD</cp:lastModifiedBy>
  <cp:revision>10</cp:revision>
  <dcterms:created xsi:type="dcterms:W3CDTF">2019-10-21T12:06:25Z</dcterms:created>
  <dcterms:modified xsi:type="dcterms:W3CDTF">2019-11-14T10:09:30Z</dcterms:modified>
</cp:coreProperties>
</file>