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0" r:id="rId1"/>
  </p:sldMasterIdLst>
  <p:notesMasterIdLst>
    <p:notesMasterId r:id="rId13"/>
  </p:notesMasterIdLst>
  <p:sldIdLst>
    <p:sldId id="256" r:id="rId2"/>
    <p:sldId id="269" r:id="rId3"/>
    <p:sldId id="257" r:id="rId4"/>
    <p:sldId id="258" r:id="rId5"/>
    <p:sldId id="263" r:id="rId6"/>
    <p:sldId id="261" r:id="rId7"/>
    <p:sldId id="260" r:id="rId8"/>
    <p:sldId id="264" r:id="rId9"/>
    <p:sldId id="267" r:id="rId10"/>
    <p:sldId id="271" r:id="rId11"/>
    <p:sldId id="272"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582"/>
  </p:normalViewPr>
  <p:slideViewPr>
    <p:cSldViewPr snapToGrid="0">
      <p:cViewPr varScale="1">
        <p:scale>
          <a:sx n="120" d="100"/>
          <a:sy n="120" d="100"/>
        </p:scale>
        <p:origin x="25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DACD29B-E641-4177-BE70-20E85FB3E3A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7B73FA9B-80EB-4260-8AF0-1202A78FF629}">
      <dgm:prSet/>
      <dgm:spPr/>
      <dgm:t>
        <a:bodyPr/>
        <a:lstStyle/>
        <a:p>
          <a:r>
            <a:rPr lang="en-US"/>
            <a:t>Referencing </a:t>
          </a:r>
        </a:p>
      </dgm:t>
    </dgm:pt>
    <dgm:pt modelId="{61F3DE9E-9C8F-4B22-A876-4591EB632AB7}" type="parTrans" cxnId="{2227BAF7-A193-4E22-A299-F66F8A2FE420}">
      <dgm:prSet/>
      <dgm:spPr/>
      <dgm:t>
        <a:bodyPr/>
        <a:lstStyle/>
        <a:p>
          <a:endParaRPr lang="en-US"/>
        </a:p>
      </dgm:t>
    </dgm:pt>
    <dgm:pt modelId="{4A82D29A-5D12-429D-9573-2645860C9FCE}" type="sibTrans" cxnId="{2227BAF7-A193-4E22-A299-F66F8A2FE420}">
      <dgm:prSet/>
      <dgm:spPr/>
      <dgm:t>
        <a:bodyPr/>
        <a:lstStyle/>
        <a:p>
          <a:endParaRPr lang="en-US"/>
        </a:p>
      </dgm:t>
    </dgm:pt>
    <dgm:pt modelId="{10D26F6C-9D29-4BB5-8FC2-D39395636793}">
      <dgm:prSet/>
      <dgm:spPr/>
      <dgm:t>
        <a:bodyPr/>
        <a:lstStyle/>
        <a:p>
          <a:r>
            <a:rPr lang="en-US" dirty="0"/>
            <a:t>Referencing has been described as an important academic skill (The University of Birmingham, n.d.)</a:t>
          </a:r>
        </a:p>
      </dgm:t>
    </dgm:pt>
    <dgm:pt modelId="{0AA711E4-863E-425E-B97F-CAD2E33CB0D8}" type="parTrans" cxnId="{10C09BBE-A4DF-4789-9FE6-A669547A5FC0}">
      <dgm:prSet/>
      <dgm:spPr/>
      <dgm:t>
        <a:bodyPr/>
        <a:lstStyle/>
        <a:p>
          <a:endParaRPr lang="en-US"/>
        </a:p>
      </dgm:t>
    </dgm:pt>
    <dgm:pt modelId="{3E4BE7D4-184B-496F-8B93-95023D035E7F}" type="sibTrans" cxnId="{10C09BBE-A4DF-4789-9FE6-A669547A5FC0}">
      <dgm:prSet/>
      <dgm:spPr/>
      <dgm:t>
        <a:bodyPr/>
        <a:lstStyle/>
        <a:p>
          <a:endParaRPr lang="en-US"/>
        </a:p>
      </dgm:t>
    </dgm:pt>
    <dgm:pt modelId="{5F5EF27E-DE33-463D-8C60-47BFE0559E19}">
      <dgm:prSet/>
      <dgm:spPr/>
      <dgm:t>
        <a:bodyPr/>
        <a:lstStyle/>
        <a:p>
          <a:r>
            <a:rPr lang="en-US"/>
            <a:t>Avoid accidental plagiarism </a:t>
          </a:r>
        </a:p>
      </dgm:t>
    </dgm:pt>
    <dgm:pt modelId="{1FC07CE3-B2F4-4E84-8303-0CF1C25929DA}" type="parTrans" cxnId="{AFB2A08D-497A-4A84-8743-13416C58BEA9}">
      <dgm:prSet/>
      <dgm:spPr/>
      <dgm:t>
        <a:bodyPr/>
        <a:lstStyle/>
        <a:p>
          <a:endParaRPr lang="en-US"/>
        </a:p>
      </dgm:t>
    </dgm:pt>
    <dgm:pt modelId="{18348368-7426-4BD8-B4D6-7481585A4836}" type="sibTrans" cxnId="{AFB2A08D-497A-4A84-8743-13416C58BEA9}">
      <dgm:prSet/>
      <dgm:spPr/>
      <dgm:t>
        <a:bodyPr/>
        <a:lstStyle/>
        <a:p>
          <a:endParaRPr lang="en-US"/>
        </a:p>
      </dgm:t>
    </dgm:pt>
    <dgm:pt modelId="{69D5F331-2AF6-2440-8A60-E2F54EC653B5}" type="pres">
      <dgm:prSet presAssocID="{EDACD29B-E641-4177-BE70-20E85FB3E3AB}" presName="linear" presStyleCnt="0">
        <dgm:presLayoutVars>
          <dgm:animLvl val="lvl"/>
          <dgm:resizeHandles val="exact"/>
        </dgm:presLayoutVars>
      </dgm:prSet>
      <dgm:spPr/>
    </dgm:pt>
    <dgm:pt modelId="{1F4DEE13-A614-0E46-ADED-4AB6FBF1B40B}" type="pres">
      <dgm:prSet presAssocID="{7B73FA9B-80EB-4260-8AF0-1202A78FF629}" presName="parentText" presStyleLbl="node1" presStyleIdx="0" presStyleCnt="3">
        <dgm:presLayoutVars>
          <dgm:chMax val="0"/>
          <dgm:bulletEnabled val="1"/>
        </dgm:presLayoutVars>
      </dgm:prSet>
      <dgm:spPr/>
    </dgm:pt>
    <dgm:pt modelId="{EF59C53F-09E4-BC4B-A926-6C7B8C91C517}" type="pres">
      <dgm:prSet presAssocID="{4A82D29A-5D12-429D-9573-2645860C9FCE}" presName="spacer" presStyleCnt="0"/>
      <dgm:spPr/>
    </dgm:pt>
    <dgm:pt modelId="{ED273478-5949-0344-9155-FDAAB7780EC9}" type="pres">
      <dgm:prSet presAssocID="{10D26F6C-9D29-4BB5-8FC2-D39395636793}" presName="parentText" presStyleLbl="node1" presStyleIdx="1" presStyleCnt="3">
        <dgm:presLayoutVars>
          <dgm:chMax val="0"/>
          <dgm:bulletEnabled val="1"/>
        </dgm:presLayoutVars>
      </dgm:prSet>
      <dgm:spPr/>
    </dgm:pt>
    <dgm:pt modelId="{9069C2AA-3AE9-6741-A6D4-4A3D0CC72797}" type="pres">
      <dgm:prSet presAssocID="{3E4BE7D4-184B-496F-8B93-95023D035E7F}" presName="spacer" presStyleCnt="0"/>
      <dgm:spPr/>
    </dgm:pt>
    <dgm:pt modelId="{1B52E3E1-6305-0844-B7F4-18FB79CE8CEF}" type="pres">
      <dgm:prSet presAssocID="{5F5EF27E-DE33-463D-8C60-47BFE0559E19}" presName="parentText" presStyleLbl="node1" presStyleIdx="2" presStyleCnt="3">
        <dgm:presLayoutVars>
          <dgm:chMax val="0"/>
          <dgm:bulletEnabled val="1"/>
        </dgm:presLayoutVars>
      </dgm:prSet>
      <dgm:spPr/>
    </dgm:pt>
  </dgm:ptLst>
  <dgm:cxnLst>
    <dgm:cxn modelId="{5D723B07-7865-C34C-87DF-1C28A089E33C}" type="presOf" srcId="{7B73FA9B-80EB-4260-8AF0-1202A78FF629}" destId="{1F4DEE13-A614-0E46-ADED-4AB6FBF1B40B}" srcOrd="0" destOrd="0" presId="urn:microsoft.com/office/officeart/2005/8/layout/vList2"/>
    <dgm:cxn modelId="{782E0742-F3CE-6B4D-B2EF-6728795DF70D}" type="presOf" srcId="{EDACD29B-E641-4177-BE70-20E85FB3E3AB}" destId="{69D5F331-2AF6-2440-8A60-E2F54EC653B5}" srcOrd="0" destOrd="0" presId="urn:microsoft.com/office/officeart/2005/8/layout/vList2"/>
    <dgm:cxn modelId="{AFB2A08D-497A-4A84-8743-13416C58BEA9}" srcId="{EDACD29B-E641-4177-BE70-20E85FB3E3AB}" destId="{5F5EF27E-DE33-463D-8C60-47BFE0559E19}" srcOrd="2" destOrd="0" parTransId="{1FC07CE3-B2F4-4E84-8303-0CF1C25929DA}" sibTransId="{18348368-7426-4BD8-B4D6-7481585A4836}"/>
    <dgm:cxn modelId="{045857AC-BD46-5F46-B8BD-A0B016638210}" type="presOf" srcId="{10D26F6C-9D29-4BB5-8FC2-D39395636793}" destId="{ED273478-5949-0344-9155-FDAAB7780EC9}" srcOrd="0" destOrd="0" presId="urn:microsoft.com/office/officeart/2005/8/layout/vList2"/>
    <dgm:cxn modelId="{10C09BBE-A4DF-4789-9FE6-A669547A5FC0}" srcId="{EDACD29B-E641-4177-BE70-20E85FB3E3AB}" destId="{10D26F6C-9D29-4BB5-8FC2-D39395636793}" srcOrd="1" destOrd="0" parTransId="{0AA711E4-863E-425E-B97F-CAD2E33CB0D8}" sibTransId="{3E4BE7D4-184B-496F-8B93-95023D035E7F}"/>
    <dgm:cxn modelId="{1882F3C6-C228-0C45-A10E-F199DE1CC60D}" type="presOf" srcId="{5F5EF27E-DE33-463D-8C60-47BFE0559E19}" destId="{1B52E3E1-6305-0844-B7F4-18FB79CE8CEF}" srcOrd="0" destOrd="0" presId="urn:microsoft.com/office/officeart/2005/8/layout/vList2"/>
    <dgm:cxn modelId="{2227BAF7-A193-4E22-A299-F66F8A2FE420}" srcId="{EDACD29B-E641-4177-BE70-20E85FB3E3AB}" destId="{7B73FA9B-80EB-4260-8AF0-1202A78FF629}" srcOrd="0" destOrd="0" parTransId="{61F3DE9E-9C8F-4B22-A876-4591EB632AB7}" sibTransId="{4A82D29A-5D12-429D-9573-2645860C9FCE}"/>
    <dgm:cxn modelId="{747D1E61-D26D-6E4D-8BB6-91435B68DAC2}" type="presParOf" srcId="{69D5F331-2AF6-2440-8A60-E2F54EC653B5}" destId="{1F4DEE13-A614-0E46-ADED-4AB6FBF1B40B}" srcOrd="0" destOrd="0" presId="urn:microsoft.com/office/officeart/2005/8/layout/vList2"/>
    <dgm:cxn modelId="{22C0C7BC-2BC9-7543-B6B3-AD61E450E21C}" type="presParOf" srcId="{69D5F331-2AF6-2440-8A60-E2F54EC653B5}" destId="{EF59C53F-09E4-BC4B-A926-6C7B8C91C517}" srcOrd="1" destOrd="0" presId="urn:microsoft.com/office/officeart/2005/8/layout/vList2"/>
    <dgm:cxn modelId="{AD29C985-F1A8-604C-A553-A9A3E548FBE5}" type="presParOf" srcId="{69D5F331-2AF6-2440-8A60-E2F54EC653B5}" destId="{ED273478-5949-0344-9155-FDAAB7780EC9}" srcOrd="2" destOrd="0" presId="urn:microsoft.com/office/officeart/2005/8/layout/vList2"/>
    <dgm:cxn modelId="{9EF23E98-E4D9-5A43-8EEA-A1EADF656477}" type="presParOf" srcId="{69D5F331-2AF6-2440-8A60-E2F54EC653B5}" destId="{9069C2AA-3AE9-6741-A6D4-4A3D0CC72797}" srcOrd="3" destOrd="0" presId="urn:microsoft.com/office/officeart/2005/8/layout/vList2"/>
    <dgm:cxn modelId="{03C63C6A-5C09-144C-AC93-0D10419E4F17}" type="presParOf" srcId="{69D5F331-2AF6-2440-8A60-E2F54EC653B5}" destId="{1B52E3E1-6305-0844-B7F4-18FB79CE8CEF}"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AA97FF3-1946-4622-AB40-13F9F2CEBAC0}"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6ABCC5B-69F8-4E12-BDC1-27DE44EDB650}">
      <dgm:prSet/>
      <dgm:spPr/>
      <dgm:t>
        <a:bodyPr/>
        <a:lstStyle/>
        <a:p>
          <a:r>
            <a:rPr lang="en-US"/>
            <a:t>Provides recognition of the work of other individuals </a:t>
          </a:r>
        </a:p>
      </dgm:t>
    </dgm:pt>
    <dgm:pt modelId="{693D4341-343C-4F76-856D-7A4BBF33FE90}" type="parTrans" cxnId="{309BA812-C85C-49C1-8CB9-EA740B66F43B}">
      <dgm:prSet/>
      <dgm:spPr/>
      <dgm:t>
        <a:bodyPr/>
        <a:lstStyle/>
        <a:p>
          <a:endParaRPr lang="en-US"/>
        </a:p>
      </dgm:t>
    </dgm:pt>
    <dgm:pt modelId="{25634A5F-81E0-4540-85CA-84BDA143B402}" type="sibTrans" cxnId="{309BA812-C85C-49C1-8CB9-EA740B66F43B}">
      <dgm:prSet/>
      <dgm:spPr/>
      <dgm:t>
        <a:bodyPr/>
        <a:lstStyle/>
        <a:p>
          <a:endParaRPr lang="en-US"/>
        </a:p>
      </dgm:t>
    </dgm:pt>
    <dgm:pt modelId="{14332A94-3006-45D4-AC77-1AF61351B48D}">
      <dgm:prSet/>
      <dgm:spPr/>
      <dgm:t>
        <a:bodyPr/>
        <a:lstStyle/>
        <a:p>
          <a:r>
            <a:rPr lang="en-US"/>
            <a:t>Avoids accidental plagiarism</a:t>
          </a:r>
        </a:p>
      </dgm:t>
    </dgm:pt>
    <dgm:pt modelId="{F21813E4-B5C3-4FCA-BF5D-48AD1A58732F}" type="parTrans" cxnId="{3C6CB0CF-2E9A-4561-98F0-F3BA1D31C458}">
      <dgm:prSet/>
      <dgm:spPr/>
      <dgm:t>
        <a:bodyPr/>
        <a:lstStyle/>
        <a:p>
          <a:endParaRPr lang="en-US"/>
        </a:p>
      </dgm:t>
    </dgm:pt>
    <dgm:pt modelId="{BAF1A342-3C8C-46F8-AE37-A1C0C9D9F19D}" type="sibTrans" cxnId="{3C6CB0CF-2E9A-4561-98F0-F3BA1D31C458}">
      <dgm:prSet/>
      <dgm:spPr/>
      <dgm:t>
        <a:bodyPr/>
        <a:lstStyle/>
        <a:p>
          <a:endParaRPr lang="en-US"/>
        </a:p>
      </dgm:t>
    </dgm:pt>
    <dgm:pt modelId="{83C34E5E-78DC-4E96-833D-CF59391E7A22}">
      <dgm:prSet/>
      <dgm:spPr/>
      <dgm:t>
        <a:bodyPr/>
        <a:lstStyle/>
        <a:p>
          <a:r>
            <a:rPr lang="en-US"/>
            <a:t>Makes individuals more likely to select credible sources</a:t>
          </a:r>
        </a:p>
      </dgm:t>
    </dgm:pt>
    <dgm:pt modelId="{C50988EE-F53F-4C03-9C08-8232A9BC590C}" type="parTrans" cxnId="{B2D8F906-C9AF-46BD-A3EF-25838962E7AF}">
      <dgm:prSet/>
      <dgm:spPr/>
      <dgm:t>
        <a:bodyPr/>
        <a:lstStyle/>
        <a:p>
          <a:endParaRPr lang="en-US"/>
        </a:p>
      </dgm:t>
    </dgm:pt>
    <dgm:pt modelId="{7F093CE5-81F6-4ECE-BD51-B19CAC3ACE6E}" type="sibTrans" cxnId="{B2D8F906-C9AF-46BD-A3EF-25838962E7AF}">
      <dgm:prSet/>
      <dgm:spPr/>
      <dgm:t>
        <a:bodyPr/>
        <a:lstStyle/>
        <a:p>
          <a:endParaRPr lang="en-US"/>
        </a:p>
      </dgm:t>
    </dgm:pt>
    <dgm:pt modelId="{C5DC3CE8-7CC8-4132-8CC4-2D5663BB0812}">
      <dgm:prSet/>
      <dgm:spPr/>
      <dgm:t>
        <a:bodyPr/>
        <a:lstStyle/>
        <a:p>
          <a:r>
            <a:rPr lang="en-US"/>
            <a:t>Creates trustworthy academic arguments</a:t>
          </a:r>
        </a:p>
      </dgm:t>
    </dgm:pt>
    <dgm:pt modelId="{DCF05F57-C684-4CFC-9E4D-C87E72261927}" type="parTrans" cxnId="{233600B9-70C0-42AA-A761-4DC607261D36}">
      <dgm:prSet/>
      <dgm:spPr/>
      <dgm:t>
        <a:bodyPr/>
        <a:lstStyle/>
        <a:p>
          <a:endParaRPr lang="en-US"/>
        </a:p>
      </dgm:t>
    </dgm:pt>
    <dgm:pt modelId="{37357660-3770-47A6-9A48-B75AFE7F9C41}" type="sibTrans" cxnId="{233600B9-70C0-42AA-A761-4DC607261D36}">
      <dgm:prSet/>
      <dgm:spPr/>
      <dgm:t>
        <a:bodyPr/>
        <a:lstStyle/>
        <a:p>
          <a:endParaRPr lang="en-US"/>
        </a:p>
      </dgm:t>
    </dgm:pt>
    <dgm:pt modelId="{5822C986-3013-40DD-ACC5-3F0497907E8E}">
      <dgm:prSet/>
      <dgm:spPr/>
      <dgm:t>
        <a:bodyPr/>
        <a:lstStyle/>
        <a:p>
          <a:r>
            <a:rPr lang="en-US"/>
            <a:t>Displays the research undertaken</a:t>
          </a:r>
        </a:p>
      </dgm:t>
    </dgm:pt>
    <dgm:pt modelId="{32C05936-8581-4265-A7C1-47A3B2CE6F80}" type="parTrans" cxnId="{BCBE4A20-EA90-4E17-BF26-DA8E3329D2E6}">
      <dgm:prSet/>
      <dgm:spPr/>
      <dgm:t>
        <a:bodyPr/>
        <a:lstStyle/>
        <a:p>
          <a:endParaRPr lang="en-US"/>
        </a:p>
      </dgm:t>
    </dgm:pt>
    <dgm:pt modelId="{DF9A5058-BD07-4109-AE76-BEC9B025C6D9}" type="sibTrans" cxnId="{BCBE4A20-EA90-4E17-BF26-DA8E3329D2E6}">
      <dgm:prSet/>
      <dgm:spPr/>
      <dgm:t>
        <a:bodyPr/>
        <a:lstStyle/>
        <a:p>
          <a:endParaRPr lang="en-US"/>
        </a:p>
      </dgm:t>
    </dgm:pt>
    <dgm:pt modelId="{5AE18715-C7DA-42AC-89C6-E64ABFFFC8F0}">
      <dgm:prSet/>
      <dgm:spPr/>
      <dgm:t>
        <a:bodyPr/>
        <a:lstStyle/>
        <a:p>
          <a:r>
            <a:rPr lang="en-US" dirty="0"/>
            <a:t>Allows readers to discover the sources that have been used easily </a:t>
          </a:r>
        </a:p>
      </dgm:t>
    </dgm:pt>
    <dgm:pt modelId="{E7F15337-FE96-441D-A146-2B78F928A580}" type="parTrans" cxnId="{B21E359F-BD98-421D-98EF-91029B1425AE}">
      <dgm:prSet/>
      <dgm:spPr/>
      <dgm:t>
        <a:bodyPr/>
        <a:lstStyle/>
        <a:p>
          <a:endParaRPr lang="en-US"/>
        </a:p>
      </dgm:t>
    </dgm:pt>
    <dgm:pt modelId="{90F03F24-4944-4B45-9AEB-D11B7C6ADF56}" type="sibTrans" cxnId="{B21E359F-BD98-421D-98EF-91029B1425AE}">
      <dgm:prSet/>
      <dgm:spPr/>
      <dgm:t>
        <a:bodyPr/>
        <a:lstStyle/>
        <a:p>
          <a:endParaRPr lang="en-US"/>
        </a:p>
      </dgm:t>
    </dgm:pt>
    <dgm:pt modelId="{9F557313-A07A-6C45-88A7-026052025CB9}" type="pres">
      <dgm:prSet presAssocID="{2AA97FF3-1946-4622-AB40-13F9F2CEBAC0}" presName="vert0" presStyleCnt="0">
        <dgm:presLayoutVars>
          <dgm:dir/>
          <dgm:animOne val="branch"/>
          <dgm:animLvl val="lvl"/>
        </dgm:presLayoutVars>
      </dgm:prSet>
      <dgm:spPr/>
    </dgm:pt>
    <dgm:pt modelId="{AE0EF7BA-6C40-2644-BEA3-B3F28C0729F7}" type="pres">
      <dgm:prSet presAssocID="{C6ABCC5B-69F8-4E12-BDC1-27DE44EDB650}" presName="thickLine" presStyleLbl="alignNode1" presStyleIdx="0" presStyleCnt="6"/>
      <dgm:spPr/>
    </dgm:pt>
    <dgm:pt modelId="{EFB5EC91-FC41-8640-B186-81E243FAB323}" type="pres">
      <dgm:prSet presAssocID="{C6ABCC5B-69F8-4E12-BDC1-27DE44EDB650}" presName="horz1" presStyleCnt="0"/>
      <dgm:spPr/>
    </dgm:pt>
    <dgm:pt modelId="{54790EC5-65CB-FF47-AEBA-17D14A4E0658}" type="pres">
      <dgm:prSet presAssocID="{C6ABCC5B-69F8-4E12-BDC1-27DE44EDB650}" presName="tx1" presStyleLbl="revTx" presStyleIdx="0" presStyleCnt="6"/>
      <dgm:spPr/>
    </dgm:pt>
    <dgm:pt modelId="{9EF99562-16F0-7841-A1E2-3CE84E54F06B}" type="pres">
      <dgm:prSet presAssocID="{C6ABCC5B-69F8-4E12-BDC1-27DE44EDB650}" presName="vert1" presStyleCnt="0"/>
      <dgm:spPr/>
    </dgm:pt>
    <dgm:pt modelId="{29FFC66D-ED13-484D-B329-EEF9878251BA}" type="pres">
      <dgm:prSet presAssocID="{14332A94-3006-45D4-AC77-1AF61351B48D}" presName="thickLine" presStyleLbl="alignNode1" presStyleIdx="1" presStyleCnt="6"/>
      <dgm:spPr/>
    </dgm:pt>
    <dgm:pt modelId="{2A93A1AB-B6F6-494B-8E13-A783FAFF8AFB}" type="pres">
      <dgm:prSet presAssocID="{14332A94-3006-45D4-AC77-1AF61351B48D}" presName="horz1" presStyleCnt="0"/>
      <dgm:spPr/>
    </dgm:pt>
    <dgm:pt modelId="{25E07A3B-165C-FC49-9014-F0A20E3E6536}" type="pres">
      <dgm:prSet presAssocID="{14332A94-3006-45D4-AC77-1AF61351B48D}" presName="tx1" presStyleLbl="revTx" presStyleIdx="1" presStyleCnt="6"/>
      <dgm:spPr/>
    </dgm:pt>
    <dgm:pt modelId="{F3DD354B-1F2D-334F-AAAF-77D3778E7C94}" type="pres">
      <dgm:prSet presAssocID="{14332A94-3006-45D4-AC77-1AF61351B48D}" presName="vert1" presStyleCnt="0"/>
      <dgm:spPr/>
    </dgm:pt>
    <dgm:pt modelId="{B656B3E5-D2DA-7E45-ACB0-B4FF6956DBA2}" type="pres">
      <dgm:prSet presAssocID="{83C34E5E-78DC-4E96-833D-CF59391E7A22}" presName="thickLine" presStyleLbl="alignNode1" presStyleIdx="2" presStyleCnt="6"/>
      <dgm:spPr/>
    </dgm:pt>
    <dgm:pt modelId="{4A5D6E89-9682-B740-BA43-6FF5D31EF7F8}" type="pres">
      <dgm:prSet presAssocID="{83C34E5E-78DC-4E96-833D-CF59391E7A22}" presName="horz1" presStyleCnt="0"/>
      <dgm:spPr/>
    </dgm:pt>
    <dgm:pt modelId="{9D1752E9-B168-6140-9949-B443CE846F0E}" type="pres">
      <dgm:prSet presAssocID="{83C34E5E-78DC-4E96-833D-CF59391E7A22}" presName="tx1" presStyleLbl="revTx" presStyleIdx="2" presStyleCnt="6"/>
      <dgm:spPr/>
    </dgm:pt>
    <dgm:pt modelId="{95BC1C2C-E5A8-6F44-B67D-8EA2D77F066D}" type="pres">
      <dgm:prSet presAssocID="{83C34E5E-78DC-4E96-833D-CF59391E7A22}" presName="vert1" presStyleCnt="0"/>
      <dgm:spPr/>
    </dgm:pt>
    <dgm:pt modelId="{FE8F608C-23D8-944C-9DDF-A974EC85D153}" type="pres">
      <dgm:prSet presAssocID="{C5DC3CE8-7CC8-4132-8CC4-2D5663BB0812}" presName="thickLine" presStyleLbl="alignNode1" presStyleIdx="3" presStyleCnt="6"/>
      <dgm:spPr/>
    </dgm:pt>
    <dgm:pt modelId="{7E080DDB-03F1-9649-8CF7-A7385BA5B521}" type="pres">
      <dgm:prSet presAssocID="{C5DC3CE8-7CC8-4132-8CC4-2D5663BB0812}" presName="horz1" presStyleCnt="0"/>
      <dgm:spPr/>
    </dgm:pt>
    <dgm:pt modelId="{13684F73-5800-6B46-B4D2-71F01AC5DE03}" type="pres">
      <dgm:prSet presAssocID="{C5DC3CE8-7CC8-4132-8CC4-2D5663BB0812}" presName="tx1" presStyleLbl="revTx" presStyleIdx="3" presStyleCnt="6"/>
      <dgm:spPr/>
    </dgm:pt>
    <dgm:pt modelId="{511D0C07-DB15-6B4C-82AC-77CA7F19F7A7}" type="pres">
      <dgm:prSet presAssocID="{C5DC3CE8-7CC8-4132-8CC4-2D5663BB0812}" presName="vert1" presStyleCnt="0"/>
      <dgm:spPr/>
    </dgm:pt>
    <dgm:pt modelId="{B92EB563-DF21-A745-810C-1A50B98EE757}" type="pres">
      <dgm:prSet presAssocID="{5822C986-3013-40DD-ACC5-3F0497907E8E}" presName="thickLine" presStyleLbl="alignNode1" presStyleIdx="4" presStyleCnt="6"/>
      <dgm:spPr/>
    </dgm:pt>
    <dgm:pt modelId="{071D2850-364A-A54C-BEDC-E6F8761E4521}" type="pres">
      <dgm:prSet presAssocID="{5822C986-3013-40DD-ACC5-3F0497907E8E}" presName="horz1" presStyleCnt="0"/>
      <dgm:spPr/>
    </dgm:pt>
    <dgm:pt modelId="{6E9543E5-0F7E-DF44-A37D-349E5509C64A}" type="pres">
      <dgm:prSet presAssocID="{5822C986-3013-40DD-ACC5-3F0497907E8E}" presName="tx1" presStyleLbl="revTx" presStyleIdx="4" presStyleCnt="6"/>
      <dgm:spPr/>
    </dgm:pt>
    <dgm:pt modelId="{51840333-083C-F240-9F6F-33E237BFEA53}" type="pres">
      <dgm:prSet presAssocID="{5822C986-3013-40DD-ACC5-3F0497907E8E}" presName="vert1" presStyleCnt="0"/>
      <dgm:spPr/>
    </dgm:pt>
    <dgm:pt modelId="{59226BF6-5294-1B45-9DBA-0FFB418EB7BB}" type="pres">
      <dgm:prSet presAssocID="{5AE18715-C7DA-42AC-89C6-E64ABFFFC8F0}" presName="thickLine" presStyleLbl="alignNode1" presStyleIdx="5" presStyleCnt="6"/>
      <dgm:spPr/>
    </dgm:pt>
    <dgm:pt modelId="{67CE15DC-54D7-B747-A40D-69DECA8D4F01}" type="pres">
      <dgm:prSet presAssocID="{5AE18715-C7DA-42AC-89C6-E64ABFFFC8F0}" presName="horz1" presStyleCnt="0"/>
      <dgm:spPr/>
    </dgm:pt>
    <dgm:pt modelId="{7B7AA078-9237-7540-BA1B-2ECD11EF2272}" type="pres">
      <dgm:prSet presAssocID="{5AE18715-C7DA-42AC-89C6-E64ABFFFC8F0}" presName="tx1" presStyleLbl="revTx" presStyleIdx="5" presStyleCnt="6"/>
      <dgm:spPr/>
    </dgm:pt>
    <dgm:pt modelId="{B8B5FA6D-6C6B-7B42-ACD0-73DDE6092C2C}" type="pres">
      <dgm:prSet presAssocID="{5AE18715-C7DA-42AC-89C6-E64ABFFFC8F0}" presName="vert1" presStyleCnt="0"/>
      <dgm:spPr/>
    </dgm:pt>
  </dgm:ptLst>
  <dgm:cxnLst>
    <dgm:cxn modelId="{B2D8F906-C9AF-46BD-A3EF-25838962E7AF}" srcId="{2AA97FF3-1946-4622-AB40-13F9F2CEBAC0}" destId="{83C34E5E-78DC-4E96-833D-CF59391E7A22}" srcOrd="2" destOrd="0" parTransId="{C50988EE-F53F-4C03-9C08-8232A9BC590C}" sibTransId="{7F093CE5-81F6-4ECE-BD51-B19CAC3ACE6E}"/>
    <dgm:cxn modelId="{309BA812-C85C-49C1-8CB9-EA740B66F43B}" srcId="{2AA97FF3-1946-4622-AB40-13F9F2CEBAC0}" destId="{C6ABCC5B-69F8-4E12-BDC1-27DE44EDB650}" srcOrd="0" destOrd="0" parTransId="{693D4341-343C-4F76-856D-7A4BBF33FE90}" sibTransId="{25634A5F-81E0-4540-85CA-84BDA143B402}"/>
    <dgm:cxn modelId="{BCBE4A20-EA90-4E17-BF26-DA8E3329D2E6}" srcId="{2AA97FF3-1946-4622-AB40-13F9F2CEBAC0}" destId="{5822C986-3013-40DD-ACC5-3F0497907E8E}" srcOrd="4" destOrd="0" parTransId="{32C05936-8581-4265-A7C1-47A3B2CE6F80}" sibTransId="{DF9A5058-BD07-4109-AE76-BEC9B025C6D9}"/>
    <dgm:cxn modelId="{21B54777-EF81-7A4E-ABAC-9EA2A4E5E1CE}" type="presOf" srcId="{14332A94-3006-45D4-AC77-1AF61351B48D}" destId="{25E07A3B-165C-FC49-9014-F0A20E3E6536}" srcOrd="0" destOrd="0" presId="urn:microsoft.com/office/officeart/2008/layout/LinedList"/>
    <dgm:cxn modelId="{FB640F7B-CA51-CE45-96EC-05AA787206BC}" type="presOf" srcId="{5822C986-3013-40DD-ACC5-3F0497907E8E}" destId="{6E9543E5-0F7E-DF44-A37D-349E5509C64A}" srcOrd="0" destOrd="0" presId="urn:microsoft.com/office/officeart/2008/layout/LinedList"/>
    <dgm:cxn modelId="{8B3FA37D-E144-B945-8D59-30AFDA7DB32D}" type="presOf" srcId="{83C34E5E-78DC-4E96-833D-CF59391E7A22}" destId="{9D1752E9-B168-6140-9949-B443CE846F0E}" srcOrd="0" destOrd="0" presId="urn:microsoft.com/office/officeart/2008/layout/LinedList"/>
    <dgm:cxn modelId="{B21E359F-BD98-421D-98EF-91029B1425AE}" srcId="{2AA97FF3-1946-4622-AB40-13F9F2CEBAC0}" destId="{5AE18715-C7DA-42AC-89C6-E64ABFFFC8F0}" srcOrd="5" destOrd="0" parTransId="{E7F15337-FE96-441D-A146-2B78F928A580}" sibTransId="{90F03F24-4944-4B45-9AEB-D11B7C6ADF56}"/>
    <dgm:cxn modelId="{C042B4B7-C607-324F-98FE-CBC9E8890660}" type="presOf" srcId="{C5DC3CE8-7CC8-4132-8CC4-2D5663BB0812}" destId="{13684F73-5800-6B46-B4D2-71F01AC5DE03}" srcOrd="0" destOrd="0" presId="urn:microsoft.com/office/officeart/2008/layout/LinedList"/>
    <dgm:cxn modelId="{233600B9-70C0-42AA-A761-4DC607261D36}" srcId="{2AA97FF3-1946-4622-AB40-13F9F2CEBAC0}" destId="{C5DC3CE8-7CC8-4132-8CC4-2D5663BB0812}" srcOrd="3" destOrd="0" parTransId="{DCF05F57-C684-4CFC-9E4D-C87E72261927}" sibTransId="{37357660-3770-47A6-9A48-B75AFE7F9C41}"/>
    <dgm:cxn modelId="{FF61E0C9-213B-DE4C-8A22-8D1B7BD5C574}" type="presOf" srcId="{C6ABCC5B-69F8-4E12-BDC1-27DE44EDB650}" destId="{54790EC5-65CB-FF47-AEBA-17D14A4E0658}" srcOrd="0" destOrd="0" presId="urn:microsoft.com/office/officeart/2008/layout/LinedList"/>
    <dgm:cxn modelId="{3C6CB0CF-2E9A-4561-98F0-F3BA1D31C458}" srcId="{2AA97FF3-1946-4622-AB40-13F9F2CEBAC0}" destId="{14332A94-3006-45D4-AC77-1AF61351B48D}" srcOrd="1" destOrd="0" parTransId="{F21813E4-B5C3-4FCA-BF5D-48AD1A58732F}" sibTransId="{BAF1A342-3C8C-46F8-AE37-A1C0C9D9F19D}"/>
    <dgm:cxn modelId="{3021C3DE-2F3C-BD47-A18A-E0625BEA2827}" type="presOf" srcId="{5AE18715-C7DA-42AC-89C6-E64ABFFFC8F0}" destId="{7B7AA078-9237-7540-BA1B-2ECD11EF2272}" srcOrd="0" destOrd="0" presId="urn:microsoft.com/office/officeart/2008/layout/LinedList"/>
    <dgm:cxn modelId="{AD08CEF6-1221-154F-A9EA-2AE5298B9FF1}" type="presOf" srcId="{2AA97FF3-1946-4622-AB40-13F9F2CEBAC0}" destId="{9F557313-A07A-6C45-88A7-026052025CB9}" srcOrd="0" destOrd="0" presId="urn:microsoft.com/office/officeart/2008/layout/LinedList"/>
    <dgm:cxn modelId="{4182CF37-4B35-1F4F-95EE-4EB3E4D80247}" type="presParOf" srcId="{9F557313-A07A-6C45-88A7-026052025CB9}" destId="{AE0EF7BA-6C40-2644-BEA3-B3F28C0729F7}" srcOrd="0" destOrd="0" presId="urn:microsoft.com/office/officeart/2008/layout/LinedList"/>
    <dgm:cxn modelId="{85B7A356-FE43-1545-ABC8-8B6B66DCADA4}" type="presParOf" srcId="{9F557313-A07A-6C45-88A7-026052025CB9}" destId="{EFB5EC91-FC41-8640-B186-81E243FAB323}" srcOrd="1" destOrd="0" presId="urn:microsoft.com/office/officeart/2008/layout/LinedList"/>
    <dgm:cxn modelId="{5839350E-041B-2E48-9E3A-5644DCAA8149}" type="presParOf" srcId="{EFB5EC91-FC41-8640-B186-81E243FAB323}" destId="{54790EC5-65CB-FF47-AEBA-17D14A4E0658}" srcOrd="0" destOrd="0" presId="urn:microsoft.com/office/officeart/2008/layout/LinedList"/>
    <dgm:cxn modelId="{FB3BCB52-4D11-E84A-84F5-0900BFDE1C7F}" type="presParOf" srcId="{EFB5EC91-FC41-8640-B186-81E243FAB323}" destId="{9EF99562-16F0-7841-A1E2-3CE84E54F06B}" srcOrd="1" destOrd="0" presId="urn:microsoft.com/office/officeart/2008/layout/LinedList"/>
    <dgm:cxn modelId="{5ED24493-AD83-8849-A562-EE12B88C9D4B}" type="presParOf" srcId="{9F557313-A07A-6C45-88A7-026052025CB9}" destId="{29FFC66D-ED13-484D-B329-EEF9878251BA}" srcOrd="2" destOrd="0" presId="urn:microsoft.com/office/officeart/2008/layout/LinedList"/>
    <dgm:cxn modelId="{3A7F4C34-4354-E741-ABDA-E6427D94CF4C}" type="presParOf" srcId="{9F557313-A07A-6C45-88A7-026052025CB9}" destId="{2A93A1AB-B6F6-494B-8E13-A783FAFF8AFB}" srcOrd="3" destOrd="0" presId="urn:microsoft.com/office/officeart/2008/layout/LinedList"/>
    <dgm:cxn modelId="{7B55624A-753B-0647-9F2A-645B394FAFB7}" type="presParOf" srcId="{2A93A1AB-B6F6-494B-8E13-A783FAFF8AFB}" destId="{25E07A3B-165C-FC49-9014-F0A20E3E6536}" srcOrd="0" destOrd="0" presId="urn:microsoft.com/office/officeart/2008/layout/LinedList"/>
    <dgm:cxn modelId="{9D793AF7-5E3C-8545-8547-5A4C2428D098}" type="presParOf" srcId="{2A93A1AB-B6F6-494B-8E13-A783FAFF8AFB}" destId="{F3DD354B-1F2D-334F-AAAF-77D3778E7C94}" srcOrd="1" destOrd="0" presId="urn:microsoft.com/office/officeart/2008/layout/LinedList"/>
    <dgm:cxn modelId="{F080AFE4-90DC-704E-B9E7-7A7A2EFCBA2A}" type="presParOf" srcId="{9F557313-A07A-6C45-88A7-026052025CB9}" destId="{B656B3E5-D2DA-7E45-ACB0-B4FF6956DBA2}" srcOrd="4" destOrd="0" presId="urn:microsoft.com/office/officeart/2008/layout/LinedList"/>
    <dgm:cxn modelId="{C88E09D0-0693-B749-BE2D-EA0E76F204FE}" type="presParOf" srcId="{9F557313-A07A-6C45-88A7-026052025CB9}" destId="{4A5D6E89-9682-B740-BA43-6FF5D31EF7F8}" srcOrd="5" destOrd="0" presId="urn:microsoft.com/office/officeart/2008/layout/LinedList"/>
    <dgm:cxn modelId="{01AEFC6A-2462-5D44-B448-88CCE79A3607}" type="presParOf" srcId="{4A5D6E89-9682-B740-BA43-6FF5D31EF7F8}" destId="{9D1752E9-B168-6140-9949-B443CE846F0E}" srcOrd="0" destOrd="0" presId="urn:microsoft.com/office/officeart/2008/layout/LinedList"/>
    <dgm:cxn modelId="{B2DCC8DE-2E30-1142-969D-666AA63572A6}" type="presParOf" srcId="{4A5D6E89-9682-B740-BA43-6FF5D31EF7F8}" destId="{95BC1C2C-E5A8-6F44-B67D-8EA2D77F066D}" srcOrd="1" destOrd="0" presId="urn:microsoft.com/office/officeart/2008/layout/LinedList"/>
    <dgm:cxn modelId="{3FA3C75E-633D-5A46-A248-706AFBA874DA}" type="presParOf" srcId="{9F557313-A07A-6C45-88A7-026052025CB9}" destId="{FE8F608C-23D8-944C-9DDF-A974EC85D153}" srcOrd="6" destOrd="0" presId="urn:microsoft.com/office/officeart/2008/layout/LinedList"/>
    <dgm:cxn modelId="{7285264C-C7E3-4E46-9231-454ADC3A9917}" type="presParOf" srcId="{9F557313-A07A-6C45-88A7-026052025CB9}" destId="{7E080DDB-03F1-9649-8CF7-A7385BA5B521}" srcOrd="7" destOrd="0" presId="urn:microsoft.com/office/officeart/2008/layout/LinedList"/>
    <dgm:cxn modelId="{57CCE787-DE73-A54C-AF3A-16D797B2EA7D}" type="presParOf" srcId="{7E080DDB-03F1-9649-8CF7-A7385BA5B521}" destId="{13684F73-5800-6B46-B4D2-71F01AC5DE03}" srcOrd="0" destOrd="0" presId="urn:microsoft.com/office/officeart/2008/layout/LinedList"/>
    <dgm:cxn modelId="{28C51ACC-0136-694E-9B00-F57A136F76B9}" type="presParOf" srcId="{7E080DDB-03F1-9649-8CF7-A7385BA5B521}" destId="{511D0C07-DB15-6B4C-82AC-77CA7F19F7A7}" srcOrd="1" destOrd="0" presId="urn:microsoft.com/office/officeart/2008/layout/LinedList"/>
    <dgm:cxn modelId="{C36D9D29-A5F8-DB44-85AB-764C6776E67B}" type="presParOf" srcId="{9F557313-A07A-6C45-88A7-026052025CB9}" destId="{B92EB563-DF21-A745-810C-1A50B98EE757}" srcOrd="8" destOrd="0" presId="urn:microsoft.com/office/officeart/2008/layout/LinedList"/>
    <dgm:cxn modelId="{F0D312C6-9F32-9E4F-8A2C-73834407F8C5}" type="presParOf" srcId="{9F557313-A07A-6C45-88A7-026052025CB9}" destId="{071D2850-364A-A54C-BEDC-E6F8761E4521}" srcOrd="9" destOrd="0" presId="urn:microsoft.com/office/officeart/2008/layout/LinedList"/>
    <dgm:cxn modelId="{502AEDE3-A202-0442-BF9B-FE1EE8565425}" type="presParOf" srcId="{071D2850-364A-A54C-BEDC-E6F8761E4521}" destId="{6E9543E5-0F7E-DF44-A37D-349E5509C64A}" srcOrd="0" destOrd="0" presId="urn:microsoft.com/office/officeart/2008/layout/LinedList"/>
    <dgm:cxn modelId="{FF0CE515-21A2-FC46-834F-22C31D39C303}" type="presParOf" srcId="{071D2850-364A-A54C-BEDC-E6F8761E4521}" destId="{51840333-083C-F240-9F6F-33E237BFEA53}" srcOrd="1" destOrd="0" presId="urn:microsoft.com/office/officeart/2008/layout/LinedList"/>
    <dgm:cxn modelId="{378672D0-E7FA-ED47-AE93-65EB9F0A62CA}" type="presParOf" srcId="{9F557313-A07A-6C45-88A7-026052025CB9}" destId="{59226BF6-5294-1B45-9DBA-0FFB418EB7BB}" srcOrd="10" destOrd="0" presId="urn:microsoft.com/office/officeart/2008/layout/LinedList"/>
    <dgm:cxn modelId="{AE803794-2CD8-BD4D-8D3C-836F93929C59}" type="presParOf" srcId="{9F557313-A07A-6C45-88A7-026052025CB9}" destId="{67CE15DC-54D7-B747-A40D-69DECA8D4F01}" srcOrd="11" destOrd="0" presId="urn:microsoft.com/office/officeart/2008/layout/LinedList"/>
    <dgm:cxn modelId="{39E8C99E-8C5B-0E40-813A-74E39D9D588A}" type="presParOf" srcId="{67CE15DC-54D7-B747-A40D-69DECA8D4F01}" destId="{7B7AA078-9237-7540-BA1B-2ECD11EF2272}" srcOrd="0" destOrd="0" presId="urn:microsoft.com/office/officeart/2008/layout/LinedList"/>
    <dgm:cxn modelId="{6EA17A93-B9CB-0540-B6DB-E641A1425FE6}" type="presParOf" srcId="{67CE15DC-54D7-B747-A40D-69DECA8D4F01}" destId="{B8B5FA6D-6C6B-7B42-ACD0-73DDE6092C2C}"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64DF187-E824-4D59-8313-D4286AFC9150}"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953F096E-9A67-4991-8E92-EF46EF04F7AD}">
      <dgm:prSet/>
      <dgm:spPr/>
      <dgm:t>
        <a:bodyPr/>
        <a:lstStyle/>
        <a:p>
          <a:r>
            <a:rPr lang="en-US"/>
            <a:t>Promote the importance of referencing </a:t>
          </a:r>
        </a:p>
      </dgm:t>
    </dgm:pt>
    <dgm:pt modelId="{71A09C53-7D0C-4DBE-BBDC-94B6BA67EE49}" type="parTrans" cxnId="{C23A2ADB-9BA4-4CA3-9F83-59F81ED5D3E5}">
      <dgm:prSet/>
      <dgm:spPr/>
      <dgm:t>
        <a:bodyPr/>
        <a:lstStyle/>
        <a:p>
          <a:endParaRPr lang="en-US"/>
        </a:p>
      </dgm:t>
    </dgm:pt>
    <dgm:pt modelId="{E5D69EA9-2BAB-4D31-8FFB-3D983EC0F41D}" type="sibTrans" cxnId="{C23A2ADB-9BA4-4CA3-9F83-59F81ED5D3E5}">
      <dgm:prSet/>
      <dgm:spPr/>
      <dgm:t>
        <a:bodyPr/>
        <a:lstStyle/>
        <a:p>
          <a:endParaRPr lang="en-US"/>
        </a:p>
      </dgm:t>
    </dgm:pt>
    <dgm:pt modelId="{0AC05D46-0E2D-4014-9413-E95B9A69F84F}">
      <dgm:prSet/>
      <dgm:spPr/>
      <dgm:t>
        <a:bodyPr/>
        <a:lstStyle/>
        <a:p>
          <a:r>
            <a:rPr lang="en-US"/>
            <a:t>Knowing what and how to reference</a:t>
          </a:r>
        </a:p>
      </dgm:t>
    </dgm:pt>
    <dgm:pt modelId="{AE141C96-D381-4AF9-AE6D-69C8FB694C2F}" type="parTrans" cxnId="{883813C0-0E1A-45EC-B31D-0AD3DFE2E4F7}">
      <dgm:prSet/>
      <dgm:spPr/>
      <dgm:t>
        <a:bodyPr/>
        <a:lstStyle/>
        <a:p>
          <a:endParaRPr lang="en-US"/>
        </a:p>
      </dgm:t>
    </dgm:pt>
    <dgm:pt modelId="{8EB54AEA-038C-4411-8F9E-1E5B04167218}" type="sibTrans" cxnId="{883813C0-0E1A-45EC-B31D-0AD3DFE2E4F7}">
      <dgm:prSet/>
      <dgm:spPr/>
      <dgm:t>
        <a:bodyPr/>
        <a:lstStyle/>
        <a:p>
          <a:endParaRPr lang="en-US"/>
        </a:p>
      </dgm:t>
    </dgm:pt>
    <dgm:pt modelId="{11806704-1850-4FC4-B092-453CD60DEABC}">
      <dgm:prSet/>
      <dgm:spPr/>
      <dgm:t>
        <a:bodyPr/>
        <a:lstStyle/>
        <a:p>
          <a:r>
            <a:rPr lang="en-US"/>
            <a:t>Knowing the resources available </a:t>
          </a:r>
        </a:p>
      </dgm:t>
    </dgm:pt>
    <dgm:pt modelId="{139CA98A-CA37-4FC9-9D45-C24C4A3972AC}" type="parTrans" cxnId="{5C955BED-DD72-42CC-97E4-1197619EDCC8}">
      <dgm:prSet/>
      <dgm:spPr/>
      <dgm:t>
        <a:bodyPr/>
        <a:lstStyle/>
        <a:p>
          <a:endParaRPr lang="en-US"/>
        </a:p>
      </dgm:t>
    </dgm:pt>
    <dgm:pt modelId="{18DB24B7-C7F5-431E-80E9-AD5E587694A4}" type="sibTrans" cxnId="{5C955BED-DD72-42CC-97E4-1197619EDCC8}">
      <dgm:prSet/>
      <dgm:spPr/>
      <dgm:t>
        <a:bodyPr/>
        <a:lstStyle/>
        <a:p>
          <a:endParaRPr lang="en-US"/>
        </a:p>
      </dgm:t>
    </dgm:pt>
    <dgm:pt modelId="{85CBE7CA-1C37-1148-97B6-279E76A11164}" type="pres">
      <dgm:prSet presAssocID="{E64DF187-E824-4D59-8313-D4286AFC9150}" presName="hierChild1" presStyleCnt="0">
        <dgm:presLayoutVars>
          <dgm:chPref val="1"/>
          <dgm:dir/>
          <dgm:animOne val="branch"/>
          <dgm:animLvl val="lvl"/>
          <dgm:resizeHandles/>
        </dgm:presLayoutVars>
      </dgm:prSet>
      <dgm:spPr/>
    </dgm:pt>
    <dgm:pt modelId="{32EBE6D0-458F-EE41-BB5F-C7C0DCAA7CC4}" type="pres">
      <dgm:prSet presAssocID="{953F096E-9A67-4991-8E92-EF46EF04F7AD}" presName="hierRoot1" presStyleCnt="0"/>
      <dgm:spPr/>
    </dgm:pt>
    <dgm:pt modelId="{F490C2B3-47F0-FA48-A483-B8A0EDC3CD5E}" type="pres">
      <dgm:prSet presAssocID="{953F096E-9A67-4991-8E92-EF46EF04F7AD}" presName="composite" presStyleCnt="0"/>
      <dgm:spPr/>
    </dgm:pt>
    <dgm:pt modelId="{E520F486-EBD3-1641-B4B3-602CB1F74FE9}" type="pres">
      <dgm:prSet presAssocID="{953F096E-9A67-4991-8E92-EF46EF04F7AD}" presName="background" presStyleLbl="node0" presStyleIdx="0" presStyleCnt="3"/>
      <dgm:spPr/>
    </dgm:pt>
    <dgm:pt modelId="{23603B36-EB3B-1D45-86F5-C6DB7B7154ED}" type="pres">
      <dgm:prSet presAssocID="{953F096E-9A67-4991-8E92-EF46EF04F7AD}" presName="text" presStyleLbl="fgAcc0" presStyleIdx="0" presStyleCnt="3">
        <dgm:presLayoutVars>
          <dgm:chPref val="3"/>
        </dgm:presLayoutVars>
      </dgm:prSet>
      <dgm:spPr/>
    </dgm:pt>
    <dgm:pt modelId="{C03C4A6D-5E55-944C-B6FD-EC8AC4C989D6}" type="pres">
      <dgm:prSet presAssocID="{953F096E-9A67-4991-8E92-EF46EF04F7AD}" presName="hierChild2" presStyleCnt="0"/>
      <dgm:spPr/>
    </dgm:pt>
    <dgm:pt modelId="{1CF1C814-CC6A-714F-878D-DAA1EDB177DF}" type="pres">
      <dgm:prSet presAssocID="{0AC05D46-0E2D-4014-9413-E95B9A69F84F}" presName="hierRoot1" presStyleCnt="0"/>
      <dgm:spPr/>
    </dgm:pt>
    <dgm:pt modelId="{979E6E5E-7237-3C46-9C17-E1AF3F97D0CF}" type="pres">
      <dgm:prSet presAssocID="{0AC05D46-0E2D-4014-9413-E95B9A69F84F}" presName="composite" presStyleCnt="0"/>
      <dgm:spPr/>
    </dgm:pt>
    <dgm:pt modelId="{607CA5B4-B2FD-274B-AE9E-96675E50372C}" type="pres">
      <dgm:prSet presAssocID="{0AC05D46-0E2D-4014-9413-E95B9A69F84F}" presName="background" presStyleLbl="node0" presStyleIdx="1" presStyleCnt="3"/>
      <dgm:spPr/>
    </dgm:pt>
    <dgm:pt modelId="{DEB8E90C-DC94-4942-8C3D-4F1A4AE9D980}" type="pres">
      <dgm:prSet presAssocID="{0AC05D46-0E2D-4014-9413-E95B9A69F84F}" presName="text" presStyleLbl="fgAcc0" presStyleIdx="1" presStyleCnt="3">
        <dgm:presLayoutVars>
          <dgm:chPref val="3"/>
        </dgm:presLayoutVars>
      </dgm:prSet>
      <dgm:spPr/>
    </dgm:pt>
    <dgm:pt modelId="{D5DA2C8A-69CA-C34E-8ACB-D974413925D8}" type="pres">
      <dgm:prSet presAssocID="{0AC05D46-0E2D-4014-9413-E95B9A69F84F}" presName="hierChild2" presStyleCnt="0"/>
      <dgm:spPr/>
    </dgm:pt>
    <dgm:pt modelId="{9DFFC960-B0CA-0244-9C13-2EE275206A75}" type="pres">
      <dgm:prSet presAssocID="{11806704-1850-4FC4-B092-453CD60DEABC}" presName="hierRoot1" presStyleCnt="0"/>
      <dgm:spPr/>
    </dgm:pt>
    <dgm:pt modelId="{E6C90429-E85D-8545-B70D-781A90DBF177}" type="pres">
      <dgm:prSet presAssocID="{11806704-1850-4FC4-B092-453CD60DEABC}" presName="composite" presStyleCnt="0"/>
      <dgm:spPr/>
    </dgm:pt>
    <dgm:pt modelId="{796D9C2D-21F8-3640-8220-F1EFAA19DC25}" type="pres">
      <dgm:prSet presAssocID="{11806704-1850-4FC4-B092-453CD60DEABC}" presName="background" presStyleLbl="node0" presStyleIdx="2" presStyleCnt="3"/>
      <dgm:spPr/>
    </dgm:pt>
    <dgm:pt modelId="{C2F67761-12EF-0F47-AEC5-F4F8DCA829F1}" type="pres">
      <dgm:prSet presAssocID="{11806704-1850-4FC4-B092-453CD60DEABC}" presName="text" presStyleLbl="fgAcc0" presStyleIdx="2" presStyleCnt="3">
        <dgm:presLayoutVars>
          <dgm:chPref val="3"/>
        </dgm:presLayoutVars>
      </dgm:prSet>
      <dgm:spPr/>
    </dgm:pt>
    <dgm:pt modelId="{90D04CEB-E0E5-DC4D-82F0-D2C5BD1B6EB4}" type="pres">
      <dgm:prSet presAssocID="{11806704-1850-4FC4-B092-453CD60DEABC}" presName="hierChild2" presStyleCnt="0"/>
      <dgm:spPr/>
    </dgm:pt>
  </dgm:ptLst>
  <dgm:cxnLst>
    <dgm:cxn modelId="{E64FD248-8720-374F-A5AD-5D608E62FDBF}" type="presOf" srcId="{0AC05D46-0E2D-4014-9413-E95B9A69F84F}" destId="{DEB8E90C-DC94-4942-8C3D-4F1A4AE9D980}" srcOrd="0" destOrd="0" presId="urn:microsoft.com/office/officeart/2005/8/layout/hierarchy1"/>
    <dgm:cxn modelId="{D9240D99-A5FA-0B48-BAD6-690FAAAD7543}" type="presOf" srcId="{E64DF187-E824-4D59-8313-D4286AFC9150}" destId="{85CBE7CA-1C37-1148-97B6-279E76A11164}" srcOrd="0" destOrd="0" presId="urn:microsoft.com/office/officeart/2005/8/layout/hierarchy1"/>
    <dgm:cxn modelId="{7DA5BFBD-1B69-B546-B5B4-92497F629953}" type="presOf" srcId="{953F096E-9A67-4991-8E92-EF46EF04F7AD}" destId="{23603B36-EB3B-1D45-86F5-C6DB7B7154ED}" srcOrd="0" destOrd="0" presId="urn:microsoft.com/office/officeart/2005/8/layout/hierarchy1"/>
    <dgm:cxn modelId="{883813C0-0E1A-45EC-B31D-0AD3DFE2E4F7}" srcId="{E64DF187-E824-4D59-8313-D4286AFC9150}" destId="{0AC05D46-0E2D-4014-9413-E95B9A69F84F}" srcOrd="1" destOrd="0" parTransId="{AE141C96-D381-4AF9-AE6D-69C8FB694C2F}" sibTransId="{8EB54AEA-038C-4411-8F9E-1E5B04167218}"/>
    <dgm:cxn modelId="{C23A2ADB-9BA4-4CA3-9F83-59F81ED5D3E5}" srcId="{E64DF187-E824-4D59-8313-D4286AFC9150}" destId="{953F096E-9A67-4991-8E92-EF46EF04F7AD}" srcOrd="0" destOrd="0" parTransId="{71A09C53-7D0C-4DBE-BBDC-94B6BA67EE49}" sibTransId="{E5D69EA9-2BAB-4D31-8FFB-3D983EC0F41D}"/>
    <dgm:cxn modelId="{5C955BED-DD72-42CC-97E4-1197619EDCC8}" srcId="{E64DF187-E824-4D59-8313-D4286AFC9150}" destId="{11806704-1850-4FC4-B092-453CD60DEABC}" srcOrd="2" destOrd="0" parTransId="{139CA98A-CA37-4FC9-9D45-C24C4A3972AC}" sibTransId="{18DB24B7-C7F5-431E-80E9-AD5E587694A4}"/>
    <dgm:cxn modelId="{8394A5F9-580D-9041-8A2C-46C4F098A9EF}" type="presOf" srcId="{11806704-1850-4FC4-B092-453CD60DEABC}" destId="{C2F67761-12EF-0F47-AEC5-F4F8DCA829F1}" srcOrd="0" destOrd="0" presId="urn:microsoft.com/office/officeart/2005/8/layout/hierarchy1"/>
    <dgm:cxn modelId="{E5CD38C0-506B-C34C-8BF6-320988381FC3}" type="presParOf" srcId="{85CBE7CA-1C37-1148-97B6-279E76A11164}" destId="{32EBE6D0-458F-EE41-BB5F-C7C0DCAA7CC4}" srcOrd="0" destOrd="0" presId="urn:microsoft.com/office/officeart/2005/8/layout/hierarchy1"/>
    <dgm:cxn modelId="{1DA3960F-7704-834E-87FB-7F4364BD2493}" type="presParOf" srcId="{32EBE6D0-458F-EE41-BB5F-C7C0DCAA7CC4}" destId="{F490C2B3-47F0-FA48-A483-B8A0EDC3CD5E}" srcOrd="0" destOrd="0" presId="urn:microsoft.com/office/officeart/2005/8/layout/hierarchy1"/>
    <dgm:cxn modelId="{6C82C690-88AC-564C-ABA0-D1EBB790048B}" type="presParOf" srcId="{F490C2B3-47F0-FA48-A483-B8A0EDC3CD5E}" destId="{E520F486-EBD3-1641-B4B3-602CB1F74FE9}" srcOrd="0" destOrd="0" presId="urn:microsoft.com/office/officeart/2005/8/layout/hierarchy1"/>
    <dgm:cxn modelId="{CEFDF8A8-49F5-104C-A118-C20BA315B86E}" type="presParOf" srcId="{F490C2B3-47F0-FA48-A483-B8A0EDC3CD5E}" destId="{23603B36-EB3B-1D45-86F5-C6DB7B7154ED}" srcOrd="1" destOrd="0" presId="urn:microsoft.com/office/officeart/2005/8/layout/hierarchy1"/>
    <dgm:cxn modelId="{9667ED63-AF8A-B54C-A133-22B65AB1430F}" type="presParOf" srcId="{32EBE6D0-458F-EE41-BB5F-C7C0DCAA7CC4}" destId="{C03C4A6D-5E55-944C-B6FD-EC8AC4C989D6}" srcOrd="1" destOrd="0" presId="urn:microsoft.com/office/officeart/2005/8/layout/hierarchy1"/>
    <dgm:cxn modelId="{A6249ECF-356A-E541-877A-1082F431790B}" type="presParOf" srcId="{85CBE7CA-1C37-1148-97B6-279E76A11164}" destId="{1CF1C814-CC6A-714F-878D-DAA1EDB177DF}" srcOrd="1" destOrd="0" presId="urn:microsoft.com/office/officeart/2005/8/layout/hierarchy1"/>
    <dgm:cxn modelId="{83F01CE1-9106-A74A-B018-976325E98188}" type="presParOf" srcId="{1CF1C814-CC6A-714F-878D-DAA1EDB177DF}" destId="{979E6E5E-7237-3C46-9C17-E1AF3F97D0CF}" srcOrd="0" destOrd="0" presId="urn:microsoft.com/office/officeart/2005/8/layout/hierarchy1"/>
    <dgm:cxn modelId="{92E001F2-C010-424A-A25A-5FAFFDF6E4FE}" type="presParOf" srcId="{979E6E5E-7237-3C46-9C17-E1AF3F97D0CF}" destId="{607CA5B4-B2FD-274B-AE9E-96675E50372C}" srcOrd="0" destOrd="0" presId="urn:microsoft.com/office/officeart/2005/8/layout/hierarchy1"/>
    <dgm:cxn modelId="{E10581DC-0EC8-4B48-97A4-661CB0DCEBEF}" type="presParOf" srcId="{979E6E5E-7237-3C46-9C17-E1AF3F97D0CF}" destId="{DEB8E90C-DC94-4942-8C3D-4F1A4AE9D980}" srcOrd="1" destOrd="0" presId="urn:microsoft.com/office/officeart/2005/8/layout/hierarchy1"/>
    <dgm:cxn modelId="{1598D85D-5B83-E643-942E-D2918D390DA7}" type="presParOf" srcId="{1CF1C814-CC6A-714F-878D-DAA1EDB177DF}" destId="{D5DA2C8A-69CA-C34E-8ACB-D974413925D8}" srcOrd="1" destOrd="0" presId="urn:microsoft.com/office/officeart/2005/8/layout/hierarchy1"/>
    <dgm:cxn modelId="{AFB205E7-B2FA-D44F-B574-7D55E22E1F3E}" type="presParOf" srcId="{85CBE7CA-1C37-1148-97B6-279E76A11164}" destId="{9DFFC960-B0CA-0244-9C13-2EE275206A75}" srcOrd="2" destOrd="0" presId="urn:microsoft.com/office/officeart/2005/8/layout/hierarchy1"/>
    <dgm:cxn modelId="{58B6C0A2-52C6-4A46-98D8-4A83EB4DF74B}" type="presParOf" srcId="{9DFFC960-B0CA-0244-9C13-2EE275206A75}" destId="{E6C90429-E85D-8545-B70D-781A90DBF177}" srcOrd="0" destOrd="0" presId="urn:microsoft.com/office/officeart/2005/8/layout/hierarchy1"/>
    <dgm:cxn modelId="{5BF1A7E8-8658-EB4F-A621-55788F065610}" type="presParOf" srcId="{E6C90429-E85D-8545-B70D-781A90DBF177}" destId="{796D9C2D-21F8-3640-8220-F1EFAA19DC25}" srcOrd="0" destOrd="0" presId="urn:microsoft.com/office/officeart/2005/8/layout/hierarchy1"/>
    <dgm:cxn modelId="{9C72AFFF-2608-6845-9506-6B30869C349F}" type="presParOf" srcId="{E6C90429-E85D-8545-B70D-781A90DBF177}" destId="{C2F67761-12EF-0F47-AEC5-F4F8DCA829F1}" srcOrd="1" destOrd="0" presId="urn:microsoft.com/office/officeart/2005/8/layout/hierarchy1"/>
    <dgm:cxn modelId="{EDEA1370-A985-5C4B-9018-3A5406E7187B}" type="presParOf" srcId="{9DFFC960-B0CA-0244-9C13-2EE275206A75}" destId="{90D04CEB-E0E5-DC4D-82F0-D2C5BD1B6EB4}"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4DEE13-A614-0E46-ADED-4AB6FBF1B40B}">
      <dsp:nvSpPr>
        <dsp:cNvPr id="0" name=""/>
        <dsp:cNvSpPr/>
      </dsp:nvSpPr>
      <dsp:spPr>
        <a:xfrm>
          <a:off x="0" y="397515"/>
          <a:ext cx="11117580" cy="13689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Referencing </a:t>
          </a:r>
        </a:p>
      </dsp:txBody>
      <dsp:txXfrm>
        <a:off x="66824" y="464339"/>
        <a:ext cx="10983932" cy="1235252"/>
      </dsp:txXfrm>
    </dsp:sp>
    <dsp:sp modelId="{ED273478-5949-0344-9155-FDAAB7780EC9}">
      <dsp:nvSpPr>
        <dsp:cNvPr id="0" name=""/>
        <dsp:cNvSpPr/>
      </dsp:nvSpPr>
      <dsp:spPr>
        <a:xfrm>
          <a:off x="0" y="1870095"/>
          <a:ext cx="11117580" cy="13689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dirty="0"/>
            <a:t>Referencing has been described as an important academic skill (The University of Birmingham, n.d.)</a:t>
          </a:r>
        </a:p>
      </dsp:txBody>
      <dsp:txXfrm>
        <a:off x="66824" y="1936919"/>
        <a:ext cx="10983932" cy="1235252"/>
      </dsp:txXfrm>
    </dsp:sp>
    <dsp:sp modelId="{1B52E3E1-6305-0844-B7F4-18FB79CE8CEF}">
      <dsp:nvSpPr>
        <dsp:cNvPr id="0" name=""/>
        <dsp:cNvSpPr/>
      </dsp:nvSpPr>
      <dsp:spPr>
        <a:xfrm>
          <a:off x="0" y="3342675"/>
          <a:ext cx="11117580" cy="13689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Avoid accidental plagiarism </a:t>
          </a:r>
        </a:p>
      </dsp:txBody>
      <dsp:txXfrm>
        <a:off x="66824" y="3409499"/>
        <a:ext cx="10983932" cy="12352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0EF7BA-6C40-2644-BEA3-B3F28C0729F7}">
      <dsp:nvSpPr>
        <dsp:cNvPr id="0" name=""/>
        <dsp:cNvSpPr/>
      </dsp:nvSpPr>
      <dsp:spPr>
        <a:xfrm>
          <a:off x="0" y="2329"/>
          <a:ext cx="1100613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790EC5-65CB-FF47-AEBA-17D14A4E0658}">
      <dsp:nvSpPr>
        <dsp:cNvPr id="0" name=""/>
        <dsp:cNvSpPr/>
      </dsp:nvSpPr>
      <dsp:spPr>
        <a:xfrm>
          <a:off x="0" y="2329"/>
          <a:ext cx="11006138" cy="794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Provides recognition of the work of other individuals </a:t>
          </a:r>
        </a:p>
      </dsp:txBody>
      <dsp:txXfrm>
        <a:off x="0" y="2329"/>
        <a:ext cx="11006138" cy="794313"/>
      </dsp:txXfrm>
    </dsp:sp>
    <dsp:sp modelId="{29FFC66D-ED13-484D-B329-EEF9878251BA}">
      <dsp:nvSpPr>
        <dsp:cNvPr id="0" name=""/>
        <dsp:cNvSpPr/>
      </dsp:nvSpPr>
      <dsp:spPr>
        <a:xfrm>
          <a:off x="0" y="796642"/>
          <a:ext cx="1100613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E07A3B-165C-FC49-9014-F0A20E3E6536}">
      <dsp:nvSpPr>
        <dsp:cNvPr id="0" name=""/>
        <dsp:cNvSpPr/>
      </dsp:nvSpPr>
      <dsp:spPr>
        <a:xfrm>
          <a:off x="0" y="796642"/>
          <a:ext cx="11006138" cy="794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Avoids accidental plagiarism</a:t>
          </a:r>
        </a:p>
      </dsp:txBody>
      <dsp:txXfrm>
        <a:off x="0" y="796642"/>
        <a:ext cx="11006138" cy="794313"/>
      </dsp:txXfrm>
    </dsp:sp>
    <dsp:sp modelId="{B656B3E5-D2DA-7E45-ACB0-B4FF6956DBA2}">
      <dsp:nvSpPr>
        <dsp:cNvPr id="0" name=""/>
        <dsp:cNvSpPr/>
      </dsp:nvSpPr>
      <dsp:spPr>
        <a:xfrm>
          <a:off x="0" y="1590955"/>
          <a:ext cx="1100613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D1752E9-B168-6140-9949-B443CE846F0E}">
      <dsp:nvSpPr>
        <dsp:cNvPr id="0" name=""/>
        <dsp:cNvSpPr/>
      </dsp:nvSpPr>
      <dsp:spPr>
        <a:xfrm>
          <a:off x="0" y="1590955"/>
          <a:ext cx="11006138" cy="794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Makes individuals more likely to select credible sources</a:t>
          </a:r>
        </a:p>
      </dsp:txBody>
      <dsp:txXfrm>
        <a:off x="0" y="1590955"/>
        <a:ext cx="11006138" cy="794313"/>
      </dsp:txXfrm>
    </dsp:sp>
    <dsp:sp modelId="{FE8F608C-23D8-944C-9DDF-A974EC85D153}">
      <dsp:nvSpPr>
        <dsp:cNvPr id="0" name=""/>
        <dsp:cNvSpPr/>
      </dsp:nvSpPr>
      <dsp:spPr>
        <a:xfrm>
          <a:off x="0" y="2385268"/>
          <a:ext cx="1100613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3684F73-5800-6B46-B4D2-71F01AC5DE03}">
      <dsp:nvSpPr>
        <dsp:cNvPr id="0" name=""/>
        <dsp:cNvSpPr/>
      </dsp:nvSpPr>
      <dsp:spPr>
        <a:xfrm>
          <a:off x="0" y="2385268"/>
          <a:ext cx="11006138" cy="794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Creates trustworthy academic arguments</a:t>
          </a:r>
        </a:p>
      </dsp:txBody>
      <dsp:txXfrm>
        <a:off x="0" y="2385268"/>
        <a:ext cx="11006138" cy="794313"/>
      </dsp:txXfrm>
    </dsp:sp>
    <dsp:sp modelId="{B92EB563-DF21-A745-810C-1A50B98EE757}">
      <dsp:nvSpPr>
        <dsp:cNvPr id="0" name=""/>
        <dsp:cNvSpPr/>
      </dsp:nvSpPr>
      <dsp:spPr>
        <a:xfrm>
          <a:off x="0" y="3179581"/>
          <a:ext cx="1100613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9543E5-0F7E-DF44-A37D-349E5509C64A}">
      <dsp:nvSpPr>
        <dsp:cNvPr id="0" name=""/>
        <dsp:cNvSpPr/>
      </dsp:nvSpPr>
      <dsp:spPr>
        <a:xfrm>
          <a:off x="0" y="3179581"/>
          <a:ext cx="11006138" cy="794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Displays the research undertaken</a:t>
          </a:r>
        </a:p>
      </dsp:txBody>
      <dsp:txXfrm>
        <a:off x="0" y="3179581"/>
        <a:ext cx="11006138" cy="794313"/>
      </dsp:txXfrm>
    </dsp:sp>
    <dsp:sp modelId="{59226BF6-5294-1B45-9DBA-0FFB418EB7BB}">
      <dsp:nvSpPr>
        <dsp:cNvPr id="0" name=""/>
        <dsp:cNvSpPr/>
      </dsp:nvSpPr>
      <dsp:spPr>
        <a:xfrm>
          <a:off x="0" y="3973894"/>
          <a:ext cx="1100613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B7AA078-9237-7540-BA1B-2ECD11EF2272}">
      <dsp:nvSpPr>
        <dsp:cNvPr id="0" name=""/>
        <dsp:cNvSpPr/>
      </dsp:nvSpPr>
      <dsp:spPr>
        <a:xfrm>
          <a:off x="0" y="3973894"/>
          <a:ext cx="11006138" cy="794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Allows readers to discover the sources that have been used easily </a:t>
          </a:r>
        </a:p>
      </dsp:txBody>
      <dsp:txXfrm>
        <a:off x="0" y="3973894"/>
        <a:ext cx="11006138" cy="79431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20F486-EBD3-1641-B4B3-602CB1F74FE9}">
      <dsp:nvSpPr>
        <dsp:cNvPr id="0" name=""/>
        <dsp:cNvSpPr/>
      </dsp:nvSpPr>
      <dsp:spPr>
        <a:xfrm>
          <a:off x="0" y="867667"/>
          <a:ext cx="3101101" cy="196919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603B36-EB3B-1D45-86F5-C6DB7B7154ED}">
      <dsp:nvSpPr>
        <dsp:cNvPr id="0" name=""/>
        <dsp:cNvSpPr/>
      </dsp:nvSpPr>
      <dsp:spPr>
        <a:xfrm>
          <a:off x="344566" y="1195005"/>
          <a:ext cx="3101101" cy="196919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Promote the importance of referencing </a:t>
          </a:r>
        </a:p>
      </dsp:txBody>
      <dsp:txXfrm>
        <a:off x="402242" y="1252681"/>
        <a:ext cx="2985749" cy="1853847"/>
      </dsp:txXfrm>
    </dsp:sp>
    <dsp:sp modelId="{607CA5B4-B2FD-274B-AE9E-96675E50372C}">
      <dsp:nvSpPr>
        <dsp:cNvPr id="0" name=""/>
        <dsp:cNvSpPr/>
      </dsp:nvSpPr>
      <dsp:spPr>
        <a:xfrm>
          <a:off x="3790235" y="867667"/>
          <a:ext cx="3101101" cy="196919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B8E90C-DC94-4942-8C3D-4F1A4AE9D980}">
      <dsp:nvSpPr>
        <dsp:cNvPr id="0" name=""/>
        <dsp:cNvSpPr/>
      </dsp:nvSpPr>
      <dsp:spPr>
        <a:xfrm>
          <a:off x="4134802" y="1195005"/>
          <a:ext cx="3101101" cy="196919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Knowing what and how to reference</a:t>
          </a:r>
        </a:p>
      </dsp:txBody>
      <dsp:txXfrm>
        <a:off x="4192478" y="1252681"/>
        <a:ext cx="2985749" cy="1853847"/>
      </dsp:txXfrm>
    </dsp:sp>
    <dsp:sp modelId="{796D9C2D-21F8-3640-8220-F1EFAA19DC25}">
      <dsp:nvSpPr>
        <dsp:cNvPr id="0" name=""/>
        <dsp:cNvSpPr/>
      </dsp:nvSpPr>
      <dsp:spPr>
        <a:xfrm>
          <a:off x="7580471" y="867667"/>
          <a:ext cx="3101101" cy="196919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2F67761-12EF-0F47-AEC5-F4F8DCA829F1}">
      <dsp:nvSpPr>
        <dsp:cNvPr id="0" name=""/>
        <dsp:cNvSpPr/>
      </dsp:nvSpPr>
      <dsp:spPr>
        <a:xfrm>
          <a:off x="7925038" y="1195005"/>
          <a:ext cx="3101101" cy="196919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Knowing the resources available </a:t>
          </a:r>
        </a:p>
      </dsp:txBody>
      <dsp:txXfrm>
        <a:off x="7982714" y="1252681"/>
        <a:ext cx="2985749" cy="185384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E052DF-D128-F545-9F9E-65FE85D5C2A3}" type="datetimeFigureOut">
              <a:rPr lang="en-US" smtClean="0"/>
              <a:t>10/30/23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4215A1C-4708-3C41-874D-B175F3665FA2}" type="slidenum">
              <a:rPr lang="en-US" smtClean="0"/>
              <a:t>‹#›</a:t>
            </a:fld>
            <a:endParaRPr lang="en-US"/>
          </a:p>
        </p:txBody>
      </p:sp>
    </p:spTree>
    <p:extLst>
      <p:ext uri="{BB962C8B-B14F-4D97-AF65-F5344CB8AC3E}">
        <p14:creationId xmlns:p14="http://schemas.microsoft.com/office/powerpoint/2010/main" val="41118009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215A1C-4708-3C41-874D-B175F3665FA2}" type="slidenum">
              <a:rPr lang="en-US" smtClean="0"/>
              <a:t>3</a:t>
            </a:fld>
            <a:endParaRPr lang="en-US"/>
          </a:p>
        </p:txBody>
      </p:sp>
    </p:spTree>
    <p:extLst>
      <p:ext uri="{BB962C8B-B14F-4D97-AF65-F5344CB8AC3E}">
        <p14:creationId xmlns:p14="http://schemas.microsoft.com/office/powerpoint/2010/main" val="5439483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Promotes Creativity - </a:t>
            </a:r>
          </a:p>
        </p:txBody>
      </p:sp>
      <p:sp>
        <p:nvSpPr>
          <p:cNvPr id="4" name="Slide Number Placeholder 3"/>
          <p:cNvSpPr>
            <a:spLocks noGrp="1"/>
          </p:cNvSpPr>
          <p:nvPr>
            <p:ph type="sldNum" sz="quarter" idx="5"/>
          </p:nvPr>
        </p:nvSpPr>
        <p:spPr/>
        <p:txBody>
          <a:bodyPr/>
          <a:lstStyle/>
          <a:p>
            <a:fld id="{54215A1C-4708-3C41-874D-B175F3665FA2}" type="slidenum">
              <a:rPr lang="en-US" smtClean="0"/>
              <a:t>4</a:t>
            </a:fld>
            <a:endParaRPr lang="en-US"/>
          </a:p>
        </p:txBody>
      </p:sp>
    </p:spTree>
    <p:extLst>
      <p:ext uri="{BB962C8B-B14F-4D97-AF65-F5344CB8AC3E}">
        <p14:creationId xmlns:p14="http://schemas.microsoft.com/office/powerpoint/2010/main" val="3472591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215A1C-4708-3C41-874D-B175F3665FA2}" type="slidenum">
              <a:rPr lang="en-US" smtClean="0"/>
              <a:t>5</a:t>
            </a:fld>
            <a:endParaRPr lang="en-US"/>
          </a:p>
        </p:txBody>
      </p:sp>
    </p:spTree>
    <p:extLst>
      <p:ext uri="{BB962C8B-B14F-4D97-AF65-F5344CB8AC3E}">
        <p14:creationId xmlns:p14="http://schemas.microsoft.com/office/powerpoint/2010/main" val="23132980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A4B53A7-3209-46A6-9454-F38EAC8F11E7}" type="datetimeFigureOut">
              <a:rPr lang="en-US" smtClean="0"/>
              <a:t>10/30/23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7041419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A4B53A7-3209-46A6-9454-F38EAC8F11E7}" type="datetimeFigureOut">
              <a:rPr lang="en-US" smtClean="0"/>
              <a:t>10/30/23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14583567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A4B53A7-3209-46A6-9454-F38EAC8F11E7}" type="datetimeFigureOut">
              <a:rPr lang="en-US" smtClean="0"/>
              <a:t>10/30/23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19452459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A4B53A7-3209-46A6-9454-F38EAC8F11E7}" type="datetimeFigureOut">
              <a:rPr lang="en-US" smtClean="0"/>
              <a:t>10/30/23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8783977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A4B53A7-3209-46A6-9454-F38EAC8F11E7}" type="datetimeFigureOut">
              <a:rPr lang="en-US" smtClean="0"/>
              <a:t>10/30/23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9119701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A4B53A7-3209-46A6-9454-F38EAC8F11E7}" type="datetimeFigureOut">
              <a:rPr lang="en-US" smtClean="0"/>
              <a:t>10/30/23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32177598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A4B53A7-3209-46A6-9454-F38EAC8F11E7}" type="datetimeFigureOut">
              <a:rPr lang="en-US" smtClean="0"/>
              <a:t>10/30/23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436971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A4B53A7-3209-46A6-9454-F38EAC8F11E7}" type="datetimeFigureOut">
              <a:rPr lang="en-US" smtClean="0"/>
              <a:t>10/30/23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42218009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CE633F-9882-4A5C-83A2-1109D0C73261}" type="slidenum">
              <a:rPr lang="en-US" smtClean="0"/>
              <a:t>‹#›</a:t>
            </a:fld>
            <a:endParaRPr lang="en-US"/>
          </a:p>
        </p:txBody>
      </p:sp>
      <p:sp>
        <p:nvSpPr>
          <p:cNvPr id="5" name="Date Placeholder 4"/>
          <p:cNvSpPr>
            <a:spLocks noGrp="1"/>
          </p:cNvSpPr>
          <p:nvPr>
            <p:ph type="dt" sz="half" idx="10"/>
          </p:nvPr>
        </p:nvSpPr>
        <p:spPr/>
        <p:txBody>
          <a:bodyPr/>
          <a:lstStyle/>
          <a:p>
            <a:fld id="{6A4B53A7-3209-46A6-9454-F38EAC8F11E7}" type="datetimeFigureOut">
              <a:rPr lang="en-US" smtClean="0"/>
              <a:t>10/30/23</a:t>
            </a:fld>
            <a:endParaRPr lang="en-US"/>
          </a:p>
        </p:txBody>
      </p:sp>
    </p:spTree>
    <p:extLst>
      <p:ext uri="{BB962C8B-B14F-4D97-AF65-F5344CB8AC3E}">
        <p14:creationId xmlns:p14="http://schemas.microsoft.com/office/powerpoint/2010/main" val="39156882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A4B53A7-3209-46A6-9454-F38EAC8F11E7}" type="datetimeFigureOut">
              <a:rPr lang="en-US" smtClean="0"/>
              <a:pPr/>
              <a:t>10/30/23</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CE633F-9882-4A5C-83A2-1109D0C73261}" type="slidenum">
              <a:rPr lang="en-US" smtClean="0"/>
              <a:pPr/>
              <a:t>‹#›</a:t>
            </a:fld>
            <a:endParaRPr lang="en-US"/>
          </a:p>
        </p:txBody>
      </p:sp>
    </p:spTree>
    <p:extLst>
      <p:ext uri="{BB962C8B-B14F-4D97-AF65-F5344CB8AC3E}">
        <p14:creationId xmlns:p14="http://schemas.microsoft.com/office/powerpoint/2010/main" val="3059961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A4B53A7-3209-46A6-9454-F38EAC8F11E7}" type="datetimeFigureOut">
              <a:rPr lang="en-US" smtClean="0"/>
              <a:pPr/>
              <a:t>10/30/23</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CE633F-9882-4A5C-83A2-1109D0C73261}"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473747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A4B53A7-3209-46A6-9454-F38EAC8F11E7}" type="datetimeFigureOut">
              <a:rPr lang="en-US" smtClean="0"/>
              <a:pPr/>
              <a:t>10/30/23</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CE633F-9882-4A5C-83A2-1109D0C73261}" type="slidenum">
              <a:rPr lang="en-US" smtClean="0"/>
              <a:pPr/>
              <a:t>‹#›</a:t>
            </a:fld>
            <a:endParaRPr lang="en-US"/>
          </a:p>
        </p:txBody>
      </p:sp>
    </p:spTree>
    <p:extLst>
      <p:ext uri="{BB962C8B-B14F-4D97-AF65-F5344CB8AC3E}">
        <p14:creationId xmlns:p14="http://schemas.microsoft.com/office/powerpoint/2010/main" val="24153193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A4B53A7-3209-46A6-9454-F38EAC8F11E7}" type="datetimeFigureOut">
              <a:rPr lang="en-US" smtClean="0"/>
              <a:pPr/>
              <a:t>10/30/23</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CE633F-9882-4A5C-83A2-1109D0C73261}"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377956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A4B53A7-3209-46A6-9454-F38EAC8F11E7}" type="datetimeFigureOut">
              <a:rPr lang="en-US" smtClean="0"/>
              <a:pPr/>
              <a:t>10/30/23</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CE633F-9882-4A5C-83A2-1109D0C73261}" type="slidenum">
              <a:rPr lang="en-US" smtClean="0"/>
              <a:pPr/>
              <a:t>‹#›</a:t>
            </a:fld>
            <a:endParaRPr lang="en-US"/>
          </a:p>
        </p:txBody>
      </p:sp>
    </p:spTree>
    <p:extLst>
      <p:ext uri="{BB962C8B-B14F-4D97-AF65-F5344CB8AC3E}">
        <p14:creationId xmlns:p14="http://schemas.microsoft.com/office/powerpoint/2010/main" val="8486297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A4B53A7-3209-46A6-9454-F38EAC8F11E7}" type="datetimeFigureOut">
              <a:rPr lang="en-US" smtClean="0"/>
              <a:t>10/30/23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10940666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A4B53A7-3209-46A6-9454-F38EAC8F11E7}" type="datetimeFigureOut">
              <a:rPr lang="en-US" smtClean="0"/>
              <a:t>10/30/23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36474646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A4B53A7-3209-46A6-9454-F38EAC8F11E7}" type="datetimeFigureOut">
              <a:rPr lang="en-US" smtClean="0"/>
              <a:pPr/>
              <a:t>10/30/23</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3814674187"/>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 id="2147483739" r:id="rId9"/>
    <p:sldLayoutId id="2147483740" r:id="rId10"/>
    <p:sldLayoutId id="2147483741" r:id="rId11"/>
    <p:sldLayoutId id="2147483742" r:id="rId12"/>
    <p:sldLayoutId id="2147483743" r:id="rId13"/>
    <p:sldLayoutId id="2147483744" r:id="rId14"/>
    <p:sldLayoutId id="2147483745" r:id="rId15"/>
    <p:sldLayoutId id="214748374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6.xml"/><Relationship Id="rId7" Type="http://schemas.openxmlformats.org/officeDocument/2006/relationships/diagramQuickStyle" Target="../diagrams/quickStyle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2.pn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slideLayout" Target="../slideLayouts/slideLayout6.xml"/><Relationship Id="rId7" Type="http://schemas.openxmlformats.org/officeDocument/2006/relationships/diagramLayout" Target="../diagrams/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Data" Target="../diagrams/data2.xml"/><Relationship Id="rId5" Type="http://schemas.openxmlformats.org/officeDocument/2006/relationships/image" Target="../media/image2.png"/><Relationship Id="rId10" Type="http://schemas.microsoft.com/office/2007/relationships/diagramDrawing" Target="../diagrams/drawing2.xml"/><Relationship Id="rId4" Type="http://schemas.openxmlformats.org/officeDocument/2006/relationships/notesSlide" Target="../notesSlides/notesSlide1.xml"/><Relationship Id="rId9" Type="http://schemas.openxmlformats.org/officeDocument/2006/relationships/diagramColors" Target="../diagrams/colors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6.xml"/><Relationship Id="rId7" Type="http://schemas.openxmlformats.org/officeDocument/2006/relationships/diagramQuickStyle" Target="../diagrams/quickStyle3.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2.png"/><Relationship Id="rId9" Type="http://schemas.microsoft.com/office/2007/relationships/diagramDrawing" Target="../diagrams/drawing3.xml"/></Relationships>
</file>

<file path=ppt/slides/_rels/slide10.xml.rels><?xml version="1.0" encoding="UTF-8" standalone="yes"?>
<Relationships xmlns="http://schemas.openxmlformats.org/package/2006/relationships"><Relationship Id="rId3" Type="http://schemas.openxmlformats.org/officeDocument/2006/relationships/hyperlink" Target="https://blogs.deakin.edu.au/deakinlife/2020/05/08/5-ways-to-improve-your-referencing-2/" TargetMode="External"/><Relationship Id="rId2" Type="http://schemas.openxmlformats.org/officeDocument/2006/relationships/hyperlink" Target="https://arthurterry.bham.sch.uk/students/library/referencingwhy-reference-courtesy-credibility-helps-others-helps-yourself-basic-principles/" TargetMode="External"/><Relationship Id="rId1" Type="http://schemas.openxmlformats.org/officeDocument/2006/relationships/slideLayout" Target="../slideLayouts/slideLayout6.xml"/><Relationship Id="rId5" Type="http://schemas.openxmlformats.org/officeDocument/2006/relationships/hyperlink" Target="https://www.ncl.ac.uk/academic-skills-kit/good-academic-practice/referencing/" TargetMode="External"/><Relationship Id="rId4" Type="http://schemas.openxmlformats.org/officeDocument/2006/relationships/hyperlink" Target="https://holyfamily.libguides.com/citingsources#:~:text=In%20general%2C%20you%20must%20document,the%20ideas%20of%20an%20author"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intranet.birmingham.ac.uk/as/libraryservices/library/referencing/icite/why-reference.aspx#:~:text=In%20%27iCite%27&amp;text=Referencing%20is%20an%20important%20academic,used%20is%20an%20academic%20requirement" TargetMode="External"/><Relationship Id="rId2" Type="http://schemas.openxmlformats.org/officeDocument/2006/relationships/hyperlink" Target="https://www.pcc.edu/library/research/reasons-for-citing-sources/" TargetMode="External"/><Relationship Id="rId1" Type="http://schemas.openxmlformats.org/officeDocument/2006/relationships/slideLayout" Target="../slideLayouts/slideLayout6.xml"/><Relationship Id="rId6" Type="http://schemas.openxmlformats.org/officeDocument/2006/relationships/hyperlink" Target="https://www.uwtsd.ac.uk/media/uwtsd-website/content-assets/documents/library-and-learning-resources/infoskills/harvard_en_v.1.3_final.pdf" TargetMode="External"/><Relationship Id="rId5" Type="http://schemas.openxmlformats.org/officeDocument/2006/relationships/hyperlink" Target="https://www.uwtsd.ac.uk/media/uwtsd-website/content-assets/documents/academic-office/aqh-chapters/chapters---en/Academic-Misconduct-Policy-02-2020.pdf" TargetMode="External"/><Relationship Id="rId4" Type="http://schemas.openxmlformats.org/officeDocument/2006/relationships/hyperlink" Target="https://www.ox.ac.uk/students/academic/guidance/skills/plagiaris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1" name="Group 46">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8" name="Straight Connector 47">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9" name="Straight Connector 48">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0"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Isosceles Triangle 51">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3"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4"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6" name="Isosceles Triangle 55">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7" name="Isosceles Triangle 56">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CB20CE57-803F-9DC3-C220-A7210C303741}"/>
              </a:ext>
            </a:extLst>
          </p:cNvPr>
          <p:cNvSpPr>
            <a:spLocks noGrp="1"/>
          </p:cNvSpPr>
          <p:nvPr>
            <p:ph type="ctrTitle"/>
          </p:nvPr>
        </p:nvSpPr>
        <p:spPr>
          <a:xfrm>
            <a:off x="5149065" y="2523460"/>
            <a:ext cx="3737268" cy="1320800"/>
          </a:xfrm>
        </p:spPr>
        <p:txBody>
          <a:bodyPr vert="horz" lIns="91440" tIns="45720" rIns="91440" bIns="45720" rtlCol="0" anchor="t">
            <a:normAutofit/>
          </a:bodyPr>
          <a:lstStyle/>
          <a:p>
            <a:pPr algn="l"/>
            <a:r>
              <a:rPr lang="en-US" sz="3600" dirty="0"/>
              <a:t>Study Skill:</a:t>
            </a:r>
            <a:br>
              <a:rPr lang="en-US" sz="3600" dirty="0"/>
            </a:br>
            <a:r>
              <a:rPr lang="en-US" sz="3600" dirty="0"/>
              <a:t>Referencing </a:t>
            </a:r>
          </a:p>
        </p:txBody>
      </p:sp>
      <p:sp>
        <p:nvSpPr>
          <p:cNvPr id="3" name="Subtitle 2">
            <a:extLst>
              <a:ext uri="{FF2B5EF4-FFF2-40B4-BE49-F238E27FC236}">
                <a16:creationId xmlns:a16="http://schemas.microsoft.com/office/drawing/2014/main" id="{0ED83996-F123-D727-510D-963E60D2C4A2}"/>
              </a:ext>
            </a:extLst>
          </p:cNvPr>
          <p:cNvSpPr>
            <a:spLocks noGrp="1"/>
          </p:cNvSpPr>
          <p:nvPr>
            <p:ph type="subTitle" idx="1"/>
          </p:nvPr>
        </p:nvSpPr>
        <p:spPr>
          <a:xfrm>
            <a:off x="4679891" y="3589867"/>
            <a:ext cx="4853585" cy="3176587"/>
          </a:xfrm>
        </p:spPr>
        <p:txBody>
          <a:bodyPr vert="horz" lIns="91440" tIns="45720" rIns="91440" bIns="45720" rtlCol="0">
            <a:normAutofit/>
          </a:bodyPr>
          <a:lstStyle/>
          <a:p>
            <a:pPr algn="l">
              <a:buFont typeface="Wingdings 3" charset="2"/>
              <a:buChar char=""/>
            </a:pPr>
            <a:endParaRPr lang="en-US" dirty="0">
              <a:solidFill>
                <a:schemeClr val="tx1">
                  <a:lumMod val="75000"/>
                  <a:lumOff val="25000"/>
                </a:schemeClr>
              </a:solidFill>
            </a:endParaRPr>
          </a:p>
          <a:p>
            <a:pPr algn="l"/>
            <a:endParaRPr lang="en-US" dirty="0">
              <a:solidFill>
                <a:schemeClr val="tx1">
                  <a:lumMod val="75000"/>
                  <a:lumOff val="25000"/>
                </a:schemeClr>
              </a:solidFill>
            </a:endParaRPr>
          </a:p>
          <a:p>
            <a:pPr algn="l">
              <a:buFont typeface="Wingdings 3" charset="2"/>
              <a:buChar char=""/>
            </a:pPr>
            <a:r>
              <a:rPr lang="en-US" dirty="0">
                <a:solidFill>
                  <a:schemeClr val="tx1">
                    <a:lumMod val="75000"/>
                    <a:lumOff val="25000"/>
                  </a:schemeClr>
                </a:solidFill>
              </a:rPr>
              <a:t>Securing Successful Study Skills</a:t>
            </a:r>
          </a:p>
          <a:p>
            <a:pPr algn="l">
              <a:buFont typeface="Wingdings 3" charset="2"/>
              <a:buChar char=""/>
            </a:pPr>
            <a:r>
              <a:rPr lang="en-US" dirty="0">
                <a:solidFill>
                  <a:schemeClr val="tx1">
                    <a:lumMod val="75000"/>
                    <a:lumOff val="25000"/>
                  </a:schemeClr>
                </a:solidFill>
              </a:rPr>
              <a:t>Education Studies: Primary</a:t>
            </a:r>
          </a:p>
          <a:p>
            <a:pPr algn="l">
              <a:buFont typeface="Wingdings 3" charset="2"/>
              <a:buChar char=""/>
            </a:pPr>
            <a:endParaRPr lang="en-US" dirty="0">
              <a:solidFill>
                <a:schemeClr val="tx1">
                  <a:lumMod val="75000"/>
                  <a:lumOff val="25000"/>
                </a:schemeClr>
              </a:solidFill>
            </a:endParaRPr>
          </a:p>
          <a:p>
            <a:pPr algn="l">
              <a:buFont typeface="Wingdings 3" charset="2"/>
              <a:buChar char=""/>
            </a:pPr>
            <a:endParaRPr lang="en-US" dirty="0">
              <a:solidFill>
                <a:schemeClr val="tx1">
                  <a:lumMod val="75000"/>
                  <a:lumOff val="25000"/>
                </a:schemeClr>
              </a:solidFill>
            </a:endParaRPr>
          </a:p>
          <a:p>
            <a:pPr algn="l">
              <a:buFont typeface="Wingdings 3" charset="2"/>
              <a:buChar char=""/>
            </a:pPr>
            <a:endParaRPr lang="en-US" dirty="0">
              <a:solidFill>
                <a:schemeClr val="tx1">
                  <a:lumMod val="75000"/>
                  <a:lumOff val="25000"/>
                </a:schemeClr>
              </a:solidFill>
            </a:endParaRPr>
          </a:p>
        </p:txBody>
      </p:sp>
      <p:pic>
        <p:nvPicPr>
          <p:cNvPr id="4" name="Picture 3" descr="A splash of colours on a white surface">
            <a:extLst>
              <a:ext uri="{FF2B5EF4-FFF2-40B4-BE49-F238E27FC236}">
                <a16:creationId xmlns:a16="http://schemas.microsoft.com/office/drawing/2014/main" id="{B7CD0B84-61DA-9FAD-7414-23B3FDBAAEA1}"/>
              </a:ext>
            </a:extLst>
          </p:cNvPr>
          <p:cNvPicPr>
            <a:picLocks noChangeAspect="1"/>
          </p:cNvPicPr>
          <p:nvPr/>
        </p:nvPicPr>
        <p:blipFill rotWithShape="1">
          <a:blip r:embed="rId2"/>
          <a:srcRect l="1037" r="39963"/>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62" name="Isosceles Triangle 5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137971608"/>
      </p:ext>
    </p:extLst>
  </p:cSld>
  <p:clrMapOvr>
    <a:masterClrMapping/>
  </p:clrMapOvr>
  <mc:AlternateContent xmlns:mc="http://schemas.openxmlformats.org/markup-compatibility/2006">
    <mc:Choice xmlns:p14="http://schemas.microsoft.com/office/powerpoint/2010/main" Requires="p14">
      <p:transition spd="slow" p14:dur="2000" advTm="2026"/>
    </mc:Choice>
    <mc:Fallback>
      <p:transition spd="slow" advTm="2026"/>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33777-F18D-5E75-A2DD-ECBF894BC5D8}"/>
              </a:ext>
            </a:extLst>
          </p:cNvPr>
          <p:cNvSpPr>
            <a:spLocks noGrp="1"/>
          </p:cNvSpPr>
          <p:nvPr>
            <p:ph type="title"/>
          </p:nvPr>
        </p:nvSpPr>
        <p:spPr/>
        <p:txBody>
          <a:bodyPr/>
          <a:lstStyle/>
          <a:p>
            <a:r>
              <a:rPr lang="en-US" dirty="0"/>
              <a:t>Introduction to Chosen Study Skill</a:t>
            </a:r>
          </a:p>
        </p:txBody>
      </p:sp>
      <p:pic>
        <p:nvPicPr>
          <p:cNvPr id="10" name="Audio 9">
            <a:hlinkClick r:id="" action="ppaction://media"/>
            <a:extLst>
              <a:ext uri="{FF2B5EF4-FFF2-40B4-BE49-F238E27FC236}">
                <a16:creationId xmlns:a16="http://schemas.microsoft.com/office/drawing/2014/main" id="{418FD1FC-9ABC-ACE4-9550-BBB6D66EF25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87162" y="6253162"/>
            <a:ext cx="388937" cy="388937"/>
          </a:xfrm>
          <a:prstGeom prst="rect">
            <a:avLst/>
          </a:prstGeom>
          <a:ln w="228600" cap="sq" cmpd="thickThin">
            <a:solidFill>
              <a:srgbClr val="000000"/>
            </a:solidFill>
            <a:prstDash val="solid"/>
            <a:miter lim="800000"/>
          </a:ln>
          <a:effectLst>
            <a:innerShdw blurRad="76200">
              <a:srgbClr val="000000"/>
            </a:innerShdw>
          </a:effectLst>
        </p:spPr>
      </p:pic>
      <p:graphicFrame>
        <p:nvGraphicFramePr>
          <p:cNvPr id="12" name="TextBox 2">
            <a:extLst>
              <a:ext uri="{FF2B5EF4-FFF2-40B4-BE49-F238E27FC236}">
                <a16:creationId xmlns:a16="http://schemas.microsoft.com/office/drawing/2014/main" id="{4CA7A14E-3596-CF3D-0D9D-3D869E38C123}"/>
              </a:ext>
            </a:extLst>
          </p:cNvPr>
          <p:cNvGraphicFramePr/>
          <p:nvPr>
            <p:extLst>
              <p:ext uri="{D42A27DB-BD31-4B8C-83A1-F6EECF244321}">
                <p14:modId xmlns:p14="http://schemas.microsoft.com/office/powerpoint/2010/main" val="3616344521"/>
              </p:ext>
            </p:extLst>
          </p:nvPr>
        </p:nvGraphicFramePr>
        <p:xfrm>
          <a:off x="838200" y="1394460"/>
          <a:ext cx="11117580" cy="510909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353002359"/>
      </p:ext>
    </p:extLst>
  </p:cSld>
  <p:clrMapOvr>
    <a:masterClrMapping/>
  </p:clrMapOvr>
  <mc:AlternateContent xmlns:mc="http://schemas.openxmlformats.org/markup-compatibility/2006">
    <mc:Choice xmlns:p14="http://schemas.microsoft.com/office/powerpoint/2010/main" Requires="p14">
      <p:transition spd="slow" p14:dur="2000" advTm="24608"/>
    </mc:Choice>
    <mc:Fallback>
      <p:transition spd="slow" advTm="246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13B10-58DC-6E38-5246-F7131ABCEDCA}"/>
              </a:ext>
            </a:extLst>
          </p:cNvPr>
          <p:cNvSpPr>
            <a:spLocks noGrp="1"/>
          </p:cNvSpPr>
          <p:nvPr>
            <p:ph type="title"/>
          </p:nvPr>
        </p:nvSpPr>
        <p:spPr/>
        <p:txBody>
          <a:bodyPr/>
          <a:lstStyle/>
          <a:p>
            <a:r>
              <a:rPr lang="en-US" dirty="0"/>
              <a:t>Why is Referencing Important?</a:t>
            </a:r>
          </a:p>
        </p:txBody>
      </p:sp>
      <p:sp>
        <p:nvSpPr>
          <p:cNvPr id="4" name="TextBox 3">
            <a:extLst>
              <a:ext uri="{FF2B5EF4-FFF2-40B4-BE49-F238E27FC236}">
                <a16:creationId xmlns:a16="http://schemas.microsoft.com/office/drawing/2014/main" id="{EEDD5CDE-AC1F-CD51-8C81-6689B7313068}"/>
              </a:ext>
            </a:extLst>
          </p:cNvPr>
          <p:cNvSpPr txBox="1"/>
          <p:nvPr/>
        </p:nvSpPr>
        <p:spPr>
          <a:xfrm>
            <a:off x="6432698" y="5840625"/>
            <a:ext cx="3678533" cy="923330"/>
          </a:xfrm>
          <a:prstGeom prst="rect">
            <a:avLst/>
          </a:prstGeom>
          <a:noFill/>
        </p:spPr>
        <p:txBody>
          <a:bodyPr wrap="square" rtlCol="0">
            <a:spAutoFit/>
          </a:bodyPr>
          <a:lstStyle/>
          <a:p>
            <a:endParaRPr lang="en-US" dirty="0"/>
          </a:p>
          <a:p>
            <a:pPr algn="r"/>
            <a:r>
              <a:rPr lang="en-US" dirty="0"/>
              <a:t>(University of Wales Trinity Saint David, 2023, p.3)</a:t>
            </a:r>
          </a:p>
        </p:txBody>
      </p:sp>
      <p:pic>
        <p:nvPicPr>
          <p:cNvPr id="6" name="Audio 5">
            <a:hlinkClick r:id="" action="ppaction://media"/>
            <a:extLst>
              <a:ext uri="{FF2B5EF4-FFF2-40B4-BE49-F238E27FC236}">
                <a16:creationId xmlns:a16="http://schemas.microsoft.com/office/drawing/2014/main" id="{2B8F1614-7C5F-482C-FCE1-CB32BAC2C03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7150" y="6193157"/>
            <a:ext cx="442249" cy="442249"/>
          </a:xfrm>
          <a:prstGeom prst="rect">
            <a:avLst/>
          </a:prstGeom>
          <a:ln w="228600" cap="sq" cmpd="thickThin">
            <a:solidFill>
              <a:srgbClr val="000000"/>
            </a:solidFill>
            <a:prstDash val="solid"/>
            <a:miter lim="800000"/>
          </a:ln>
          <a:effectLst>
            <a:innerShdw blurRad="76200">
              <a:srgbClr val="000000"/>
            </a:innerShdw>
          </a:effectLst>
        </p:spPr>
      </p:pic>
      <p:graphicFrame>
        <p:nvGraphicFramePr>
          <p:cNvPr id="8" name="TextBox 2">
            <a:extLst>
              <a:ext uri="{FF2B5EF4-FFF2-40B4-BE49-F238E27FC236}">
                <a16:creationId xmlns:a16="http://schemas.microsoft.com/office/drawing/2014/main" id="{4D93108C-0157-20AD-CE48-001AAEA8B1DB}"/>
              </a:ext>
            </a:extLst>
          </p:cNvPr>
          <p:cNvGraphicFramePr/>
          <p:nvPr/>
        </p:nvGraphicFramePr>
        <p:xfrm>
          <a:off x="838200" y="1457325"/>
          <a:ext cx="11006138" cy="477053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255032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DD7EF-5F07-D2EB-7F05-C897BF31AC9E}"/>
              </a:ext>
            </a:extLst>
          </p:cNvPr>
          <p:cNvSpPr>
            <a:spLocks noGrp="1"/>
          </p:cNvSpPr>
          <p:nvPr>
            <p:ph type="title"/>
          </p:nvPr>
        </p:nvSpPr>
        <p:spPr/>
        <p:txBody>
          <a:bodyPr/>
          <a:lstStyle/>
          <a:p>
            <a:r>
              <a:rPr lang="en-US" dirty="0"/>
              <a:t>What is Referencing?</a:t>
            </a:r>
          </a:p>
        </p:txBody>
      </p:sp>
      <p:sp>
        <p:nvSpPr>
          <p:cNvPr id="4" name="TextBox 3">
            <a:extLst>
              <a:ext uri="{FF2B5EF4-FFF2-40B4-BE49-F238E27FC236}">
                <a16:creationId xmlns:a16="http://schemas.microsoft.com/office/drawing/2014/main" id="{CE4084E6-71CF-6540-4866-ED75B1472FD7}"/>
              </a:ext>
            </a:extLst>
          </p:cNvPr>
          <p:cNvSpPr txBox="1"/>
          <p:nvPr/>
        </p:nvSpPr>
        <p:spPr>
          <a:xfrm>
            <a:off x="838200" y="1690688"/>
            <a:ext cx="10494335" cy="3847207"/>
          </a:xfrm>
          <a:prstGeom prst="rect">
            <a:avLst/>
          </a:prstGeom>
          <a:noFill/>
        </p:spPr>
        <p:txBody>
          <a:bodyPr wrap="square" rtlCol="0">
            <a:spAutoFit/>
          </a:bodyPr>
          <a:lstStyle/>
          <a:p>
            <a:pPr algn="just"/>
            <a:r>
              <a:rPr lang="en-US" sz="3200" dirty="0"/>
              <a:t>Newcastle University (n.d.) states that referencing is to acknowledge the source of information that has been used within an individual's work. They go on to state that this is, so the reader is made aware of how the work of others has been incorporated and how the person has then developed their own thoughts and arguments from this.</a:t>
            </a:r>
          </a:p>
          <a:p>
            <a:endParaRPr lang="en-US" sz="2000" dirty="0"/>
          </a:p>
        </p:txBody>
      </p:sp>
      <p:pic>
        <p:nvPicPr>
          <p:cNvPr id="5" name="Audio 4">
            <a:hlinkClick r:id="" action="ppaction://media"/>
            <a:extLst>
              <a:ext uri="{FF2B5EF4-FFF2-40B4-BE49-F238E27FC236}">
                <a16:creationId xmlns:a16="http://schemas.microsoft.com/office/drawing/2014/main" id="{BDFB30A2-7DB2-C28C-2B1B-139B35E6B90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228299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2872E-31BD-04A6-77BF-86D5FC76AEE1}"/>
              </a:ext>
            </a:extLst>
          </p:cNvPr>
          <p:cNvSpPr>
            <a:spLocks noGrp="1"/>
          </p:cNvSpPr>
          <p:nvPr>
            <p:ph type="title"/>
          </p:nvPr>
        </p:nvSpPr>
        <p:spPr/>
        <p:txBody>
          <a:bodyPr/>
          <a:lstStyle/>
          <a:p>
            <a:r>
              <a:rPr lang="en-US" dirty="0"/>
              <a:t>Knowing what to Reference </a:t>
            </a:r>
          </a:p>
        </p:txBody>
      </p:sp>
      <p:sp>
        <p:nvSpPr>
          <p:cNvPr id="5" name="TextBox 4">
            <a:extLst>
              <a:ext uri="{FF2B5EF4-FFF2-40B4-BE49-F238E27FC236}">
                <a16:creationId xmlns:a16="http://schemas.microsoft.com/office/drawing/2014/main" id="{0DB7B1CE-68D3-3B32-D948-B4D34816E79B}"/>
              </a:ext>
            </a:extLst>
          </p:cNvPr>
          <p:cNvSpPr txBox="1"/>
          <p:nvPr/>
        </p:nvSpPr>
        <p:spPr>
          <a:xfrm>
            <a:off x="838200" y="1485900"/>
            <a:ext cx="10957560" cy="3785652"/>
          </a:xfrm>
          <a:prstGeom prst="rect">
            <a:avLst/>
          </a:prstGeom>
          <a:noFill/>
        </p:spPr>
        <p:txBody>
          <a:bodyPr wrap="square" rtlCol="0">
            <a:spAutoFit/>
          </a:bodyPr>
          <a:lstStyle/>
          <a:p>
            <a:pPr marL="285750" indent="-285750">
              <a:buFont typeface="Wingdings" pitchFamily="2" charset="2"/>
              <a:buChar char="q"/>
            </a:pPr>
            <a:r>
              <a:rPr lang="en-US" sz="2000" dirty="0"/>
              <a:t>Holy Family University (2023) expresses that information that is not known to a individual or the reader before conducting the research should be referenced appropriately. </a:t>
            </a:r>
          </a:p>
          <a:p>
            <a:pPr marL="285750" indent="-285750">
              <a:buFont typeface="Wingdings" pitchFamily="2" charset="2"/>
              <a:buChar char="q"/>
            </a:pPr>
            <a:endParaRPr lang="en-US" sz="2000" dirty="0"/>
          </a:p>
          <a:p>
            <a:r>
              <a:rPr lang="en-US" sz="2000" dirty="0"/>
              <a:t>Guide from the Holy Family University (2023) of when to reference:</a:t>
            </a:r>
          </a:p>
          <a:p>
            <a:pPr marL="285750" indent="-285750">
              <a:buFont typeface="Wingdings" pitchFamily="2" charset="2"/>
              <a:buChar char="q"/>
            </a:pPr>
            <a:endParaRPr lang="en-US" sz="2000" dirty="0"/>
          </a:p>
          <a:p>
            <a:pPr marL="285750" indent="-285750">
              <a:buFont typeface="Wingdings" pitchFamily="2" charset="2"/>
              <a:buChar char="q"/>
            </a:pPr>
            <a:r>
              <a:rPr lang="en-US" sz="2000" dirty="0"/>
              <a:t>Creators' ideas that are discussed, summarized or paraphrased  </a:t>
            </a:r>
          </a:p>
          <a:p>
            <a:pPr marL="285750" indent="-285750">
              <a:buFont typeface="Wingdings" pitchFamily="2" charset="2"/>
              <a:buChar char="q"/>
            </a:pPr>
            <a:r>
              <a:rPr lang="en-US" sz="2000" dirty="0"/>
              <a:t>Taking direct quotes from a creators’ work</a:t>
            </a:r>
          </a:p>
          <a:p>
            <a:pPr marL="285750" indent="-285750">
              <a:buFont typeface="Wingdings" pitchFamily="2" charset="2"/>
              <a:buChar char="q"/>
            </a:pPr>
            <a:r>
              <a:rPr lang="en-US" sz="2000" dirty="0"/>
              <a:t>Using numerical or any other data</a:t>
            </a:r>
          </a:p>
          <a:p>
            <a:pPr marL="285750" indent="-285750">
              <a:buFont typeface="Wingdings" pitchFamily="2" charset="2"/>
              <a:buChar char="q"/>
            </a:pPr>
            <a:r>
              <a:rPr lang="en-US" sz="2000" dirty="0"/>
              <a:t>Images </a:t>
            </a:r>
          </a:p>
          <a:p>
            <a:pPr marL="285750" indent="-285750">
              <a:buFont typeface="Wingdings" pitchFamily="2" charset="2"/>
              <a:buChar char="q"/>
            </a:pPr>
            <a:r>
              <a:rPr lang="en-US" sz="2000" dirty="0"/>
              <a:t>Graphics </a:t>
            </a:r>
          </a:p>
          <a:p>
            <a:pPr marL="285750" indent="-285750">
              <a:buFont typeface="Wingdings" pitchFamily="2" charset="2"/>
              <a:buChar char="q"/>
            </a:pPr>
            <a:r>
              <a:rPr lang="en-US" sz="2000" dirty="0"/>
              <a:t>Videos</a:t>
            </a:r>
          </a:p>
        </p:txBody>
      </p:sp>
      <p:pic>
        <p:nvPicPr>
          <p:cNvPr id="4" name="Audio 3">
            <a:hlinkClick r:id="" action="ppaction://media"/>
            <a:extLst>
              <a:ext uri="{FF2B5EF4-FFF2-40B4-BE49-F238E27FC236}">
                <a16:creationId xmlns:a16="http://schemas.microsoft.com/office/drawing/2014/main" id="{0525E69A-F711-7EB2-F050-D86A28062C9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156814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5A09F-9F88-FD7B-D14A-66E91F5A3F4D}"/>
              </a:ext>
            </a:extLst>
          </p:cNvPr>
          <p:cNvSpPr>
            <a:spLocks noGrp="1"/>
          </p:cNvSpPr>
          <p:nvPr>
            <p:ph type="title"/>
          </p:nvPr>
        </p:nvSpPr>
        <p:spPr/>
        <p:txBody>
          <a:bodyPr/>
          <a:lstStyle/>
          <a:p>
            <a:r>
              <a:rPr lang="en-US" dirty="0"/>
              <a:t>How to Reference </a:t>
            </a:r>
          </a:p>
        </p:txBody>
      </p:sp>
      <p:sp>
        <p:nvSpPr>
          <p:cNvPr id="3" name="TextBox 2">
            <a:extLst>
              <a:ext uri="{FF2B5EF4-FFF2-40B4-BE49-F238E27FC236}">
                <a16:creationId xmlns:a16="http://schemas.microsoft.com/office/drawing/2014/main" id="{4CFD5AEF-23F0-E6E0-4453-924EA70A2646}"/>
              </a:ext>
            </a:extLst>
          </p:cNvPr>
          <p:cNvSpPr txBox="1"/>
          <p:nvPr/>
        </p:nvSpPr>
        <p:spPr>
          <a:xfrm>
            <a:off x="868680" y="2650540"/>
            <a:ext cx="5227320" cy="3416320"/>
          </a:xfrm>
          <a:prstGeom prst="rect">
            <a:avLst/>
          </a:prstGeom>
          <a:noFill/>
        </p:spPr>
        <p:txBody>
          <a:bodyPr wrap="square" rtlCol="0">
            <a:spAutoFit/>
          </a:bodyPr>
          <a:lstStyle/>
          <a:p>
            <a:r>
              <a:rPr lang="en-US" b="1" dirty="0"/>
              <a:t>In-text Citations</a:t>
            </a:r>
          </a:p>
          <a:p>
            <a:endParaRPr lang="en-US" dirty="0"/>
          </a:p>
          <a:p>
            <a:r>
              <a:rPr lang="en-US" dirty="0"/>
              <a:t>In-text citations are used when an individual is referring to the information within their written work. </a:t>
            </a:r>
          </a:p>
          <a:p>
            <a:r>
              <a:rPr lang="en-US" dirty="0"/>
              <a:t>These include the authors surname, the year of the publication if available and page number.</a:t>
            </a:r>
          </a:p>
          <a:p>
            <a:endParaRPr lang="en-US" dirty="0"/>
          </a:p>
          <a:p>
            <a:r>
              <a:rPr lang="en-US" dirty="0"/>
              <a:t>Example:</a:t>
            </a:r>
          </a:p>
          <a:p>
            <a:r>
              <a:rPr lang="en-US" dirty="0"/>
              <a:t>‘There is no one ‘right’ way in citing authors’ (Neville, 2007, p.53)</a:t>
            </a:r>
          </a:p>
        </p:txBody>
      </p:sp>
      <p:sp>
        <p:nvSpPr>
          <p:cNvPr id="4" name="TextBox 3">
            <a:extLst>
              <a:ext uri="{FF2B5EF4-FFF2-40B4-BE49-F238E27FC236}">
                <a16:creationId xmlns:a16="http://schemas.microsoft.com/office/drawing/2014/main" id="{434C51B6-AEFD-37D4-E2F3-07DC6DFB37C7}"/>
              </a:ext>
            </a:extLst>
          </p:cNvPr>
          <p:cNvSpPr txBox="1"/>
          <p:nvPr/>
        </p:nvSpPr>
        <p:spPr>
          <a:xfrm>
            <a:off x="6614160" y="2650540"/>
            <a:ext cx="5577840" cy="3970318"/>
          </a:xfrm>
          <a:prstGeom prst="rect">
            <a:avLst/>
          </a:prstGeom>
          <a:noFill/>
        </p:spPr>
        <p:txBody>
          <a:bodyPr wrap="square" rtlCol="0">
            <a:spAutoFit/>
          </a:bodyPr>
          <a:lstStyle/>
          <a:p>
            <a:r>
              <a:rPr lang="en-US" b="1" dirty="0"/>
              <a:t>Referencing List</a:t>
            </a:r>
          </a:p>
          <a:p>
            <a:endParaRPr lang="en-US" dirty="0"/>
          </a:p>
          <a:p>
            <a:r>
              <a:rPr lang="en-US" dirty="0"/>
              <a:t>The reference list is then at the end of written work. The reference list contains full record of where this information was recovered from. This is so the reader can easily access the research if they wanted to.</a:t>
            </a:r>
          </a:p>
          <a:p>
            <a:r>
              <a:rPr lang="en-US" dirty="0"/>
              <a:t>Reference list should be in alphabetical order at the end of written work.</a:t>
            </a:r>
          </a:p>
          <a:p>
            <a:endParaRPr lang="en-US" dirty="0"/>
          </a:p>
          <a:p>
            <a:r>
              <a:rPr lang="en-US" dirty="0"/>
              <a:t>Example:</a:t>
            </a:r>
          </a:p>
          <a:p>
            <a:r>
              <a:rPr lang="en-US" dirty="0"/>
              <a:t>Neville, C. (2007) </a:t>
            </a:r>
            <a:r>
              <a:rPr lang="en-US" i="1" dirty="0"/>
              <a:t>The Complete Guide </a:t>
            </a:r>
          </a:p>
          <a:p>
            <a:r>
              <a:rPr lang="en-US" i="1" dirty="0"/>
              <a:t>to Referencing and Avoiding Plagiarism.</a:t>
            </a:r>
            <a:r>
              <a:rPr lang="en-US" dirty="0"/>
              <a:t> Maidenhead: Open University Press.</a:t>
            </a:r>
            <a:endParaRPr lang="en-US" i="1" dirty="0"/>
          </a:p>
        </p:txBody>
      </p:sp>
      <p:sp>
        <p:nvSpPr>
          <p:cNvPr id="5" name="TextBox 4">
            <a:extLst>
              <a:ext uri="{FF2B5EF4-FFF2-40B4-BE49-F238E27FC236}">
                <a16:creationId xmlns:a16="http://schemas.microsoft.com/office/drawing/2014/main" id="{34B1ECD9-0295-43FF-386A-6D7DACCBFE86}"/>
              </a:ext>
            </a:extLst>
          </p:cNvPr>
          <p:cNvSpPr txBox="1"/>
          <p:nvPr/>
        </p:nvSpPr>
        <p:spPr>
          <a:xfrm>
            <a:off x="1074420" y="1485900"/>
            <a:ext cx="10279380" cy="1015663"/>
          </a:xfrm>
          <a:prstGeom prst="rect">
            <a:avLst/>
          </a:prstGeom>
          <a:noFill/>
        </p:spPr>
        <p:txBody>
          <a:bodyPr wrap="square" rtlCol="0">
            <a:spAutoFit/>
          </a:bodyPr>
          <a:lstStyle/>
          <a:p>
            <a:r>
              <a:rPr lang="en-US" sz="2000" dirty="0"/>
              <a:t>Below will look at Harvard referencing. </a:t>
            </a:r>
          </a:p>
          <a:p>
            <a:endParaRPr lang="en-US" sz="2000" dirty="0"/>
          </a:p>
          <a:p>
            <a:r>
              <a:rPr lang="en-US" sz="2000" dirty="0"/>
              <a:t>Each individual course will follow a specific referencing standard.</a:t>
            </a:r>
          </a:p>
        </p:txBody>
      </p:sp>
      <p:sp>
        <p:nvSpPr>
          <p:cNvPr id="6" name="TextBox 5">
            <a:extLst>
              <a:ext uri="{FF2B5EF4-FFF2-40B4-BE49-F238E27FC236}">
                <a16:creationId xmlns:a16="http://schemas.microsoft.com/office/drawing/2014/main" id="{5F8147CE-7BCC-A42B-3F84-3057E6AA5F82}"/>
              </a:ext>
            </a:extLst>
          </p:cNvPr>
          <p:cNvSpPr txBox="1"/>
          <p:nvPr/>
        </p:nvSpPr>
        <p:spPr>
          <a:xfrm>
            <a:off x="8485101" y="1320973"/>
            <a:ext cx="3657600" cy="646331"/>
          </a:xfrm>
          <a:prstGeom prst="rect">
            <a:avLst/>
          </a:prstGeom>
          <a:noFill/>
        </p:spPr>
        <p:txBody>
          <a:bodyPr wrap="square" rtlCol="0">
            <a:spAutoFit/>
          </a:bodyPr>
          <a:lstStyle/>
          <a:p>
            <a:r>
              <a:rPr lang="en-US" dirty="0"/>
              <a:t>(University of Wales Trinity Saint David, 2023, p.5)</a:t>
            </a:r>
          </a:p>
        </p:txBody>
      </p:sp>
      <p:pic>
        <p:nvPicPr>
          <p:cNvPr id="9" name="Audio 8">
            <a:hlinkClick r:id="" action="ppaction://media"/>
            <a:extLst>
              <a:ext uri="{FF2B5EF4-FFF2-40B4-BE49-F238E27FC236}">
                <a16:creationId xmlns:a16="http://schemas.microsoft.com/office/drawing/2014/main" id="{FBDDDF78-3B8F-BD77-8B11-C2327739E5F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23320" y="5989320"/>
            <a:ext cx="652780" cy="65278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76016162"/>
      </p:ext>
    </p:extLst>
  </p:cSld>
  <p:clrMapOvr>
    <a:masterClrMapping/>
  </p:clrMapOvr>
  <mc:AlternateContent xmlns:mc="http://schemas.openxmlformats.org/markup-compatibility/2006">
    <mc:Choice xmlns:p14="http://schemas.microsoft.com/office/powerpoint/2010/main" Requires="p14">
      <p:transition spd="slow" p14:dur="2000" advTm="90293"/>
    </mc:Choice>
    <mc:Fallback>
      <p:transition spd="slow" advTm="902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E92F8-6A33-4C38-B062-6987E73E2EF6}"/>
              </a:ext>
            </a:extLst>
          </p:cNvPr>
          <p:cNvSpPr>
            <a:spLocks noGrp="1"/>
          </p:cNvSpPr>
          <p:nvPr>
            <p:ph type="title"/>
          </p:nvPr>
        </p:nvSpPr>
        <p:spPr/>
        <p:txBody>
          <a:bodyPr/>
          <a:lstStyle/>
          <a:p>
            <a:r>
              <a:rPr lang="en-US" dirty="0"/>
              <a:t>How does referencing support academic work?</a:t>
            </a:r>
          </a:p>
        </p:txBody>
      </p:sp>
      <p:sp>
        <p:nvSpPr>
          <p:cNvPr id="5" name="TextBox 4">
            <a:extLst>
              <a:ext uri="{FF2B5EF4-FFF2-40B4-BE49-F238E27FC236}">
                <a16:creationId xmlns:a16="http://schemas.microsoft.com/office/drawing/2014/main" id="{43D29C9F-1962-5CAF-D51A-C46537A26EF8}"/>
              </a:ext>
            </a:extLst>
          </p:cNvPr>
          <p:cNvSpPr txBox="1"/>
          <p:nvPr/>
        </p:nvSpPr>
        <p:spPr>
          <a:xfrm>
            <a:off x="838200" y="1690688"/>
            <a:ext cx="10911840" cy="2246769"/>
          </a:xfrm>
          <a:prstGeom prst="rect">
            <a:avLst/>
          </a:prstGeom>
          <a:noFill/>
        </p:spPr>
        <p:txBody>
          <a:bodyPr wrap="square" rtlCol="0">
            <a:spAutoFit/>
          </a:bodyPr>
          <a:lstStyle/>
          <a:p>
            <a:endParaRPr lang="en-US" sz="2000" dirty="0"/>
          </a:p>
          <a:p>
            <a:pPr marL="342900" indent="-342900">
              <a:buFont typeface="Wingdings" pitchFamily="2" charset="2"/>
              <a:buChar char="q"/>
            </a:pPr>
            <a:r>
              <a:rPr lang="en-US" sz="2000" dirty="0"/>
              <a:t>Helps avoid accidental plagiarism (University of Wales Trinity Saint David, 2023, p.3).</a:t>
            </a:r>
          </a:p>
          <a:p>
            <a:endParaRPr lang="en-US" sz="2000" dirty="0"/>
          </a:p>
          <a:p>
            <a:pPr marL="342900" indent="-342900">
              <a:buFont typeface="Wingdings" pitchFamily="2" charset="2"/>
              <a:buChar char="q"/>
            </a:pPr>
            <a:r>
              <a:rPr lang="en-US" sz="2000" dirty="0"/>
              <a:t>An accurate reference list which includes several different sources of information will increase the credibility of written work. This is due to the reader being able to assess that the subject has been well researched, referenced correctly and from reliable sources (Arthur Terry Library, n.d.). </a:t>
            </a:r>
          </a:p>
        </p:txBody>
      </p:sp>
      <p:pic>
        <p:nvPicPr>
          <p:cNvPr id="3" name="Audio 2">
            <a:hlinkClick r:id="" action="ppaction://media"/>
            <a:extLst>
              <a:ext uri="{FF2B5EF4-FFF2-40B4-BE49-F238E27FC236}">
                <a16:creationId xmlns:a16="http://schemas.microsoft.com/office/drawing/2014/main" id="{5B07AD53-0125-3A8E-CBBE-619877CE6B8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812426" y="5510323"/>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108981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4533D-519E-AEBC-1CB5-A1DE65359A55}"/>
              </a:ext>
            </a:extLst>
          </p:cNvPr>
          <p:cNvSpPr>
            <a:spLocks noGrp="1"/>
          </p:cNvSpPr>
          <p:nvPr>
            <p:ph type="title"/>
          </p:nvPr>
        </p:nvSpPr>
        <p:spPr/>
        <p:txBody>
          <a:bodyPr/>
          <a:lstStyle/>
          <a:p>
            <a:r>
              <a:rPr lang="en-US" dirty="0"/>
              <a:t>Tips &amp; Resources to Develop Referencing Skill </a:t>
            </a:r>
          </a:p>
        </p:txBody>
      </p:sp>
      <p:sp>
        <p:nvSpPr>
          <p:cNvPr id="4" name="TextBox 3">
            <a:extLst>
              <a:ext uri="{FF2B5EF4-FFF2-40B4-BE49-F238E27FC236}">
                <a16:creationId xmlns:a16="http://schemas.microsoft.com/office/drawing/2014/main" id="{8C567C7A-32A3-936C-090D-85168AEC302C}"/>
              </a:ext>
            </a:extLst>
          </p:cNvPr>
          <p:cNvSpPr txBox="1"/>
          <p:nvPr/>
        </p:nvSpPr>
        <p:spPr>
          <a:xfrm>
            <a:off x="838200" y="1690688"/>
            <a:ext cx="10868247" cy="3447098"/>
          </a:xfrm>
          <a:prstGeom prst="rect">
            <a:avLst/>
          </a:prstGeom>
          <a:noFill/>
        </p:spPr>
        <p:txBody>
          <a:bodyPr wrap="square" rtlCol="0">
            <a:spAutoFit/>
          </a:bodyPr>
          <a:lstStyle/>
          <a:p>
            <a:pPr marL="285750" indent="-285750">
              <a:buFont typeface="Wingdings" pitchFamily="2" charset="2"/>
              <a:buChar char="q"/>
            </a:pPr>
            <a:endParaRPr lang="en-US" sz="2000" dirty="0"/>
          </a:p>
          <a:p>
            <a:pPr marL="285750" indent="-285750">
              <a:buFont typeface="Wingdings" pitchFamily="2" charset="2"/>
              <a:buChar char="q"/>
            </a:pPr>
            <a:r>
              <a:rPr lang="en-US" sz="2000" dirty="0"/>
              <a:t>Referencing Handbook – Harvard (University of Wales Trinity Saint David, 2023)</a:t>
            </a:r>
          </a:p>
          <a:p>
            <a:endParaRPr lang="en-US" sz="2000" dirty="0"/>
          </a:p>
          <a:p>
            <a:r>
              <a:rPr lang="en-US" sz="2000" dirty="0"/>
              <a:t>Below is Life (2020) five steps to improving referencing:</a:t>
            </a:r>
          </a:p>
          <a:p>
            <a:endParaRPr lang="en-US" sz="2000" dirty="0"/>
          </a:p>
          <a:p>
            <a:pPr marL="342900" indent="-342900">
              <a:buFont typeface="Wingdings" pitchFamily="2" charset="2"/>
              <a:buChar char="q"/>
            </a:pPr>
            <a:r>
              <a:rPr lang="en-US" sz="2000" dirty="0"/>
              <a:t>Write references as soon as they are cited in-text</a:t>
            </a:r>
          </a:p>
          <a:p>
            <a:pPr marL="342900" indent="-342900">
              <a:buFont typeface="Wingdings" pitchFamily="2" charset="2"/>
              <a:buChar char="q"/>
            </a:pPr>
            <a:r>
              <a:rPr lang="en-US" sz="2000" dirty="0"/>
              <a:t>Manually write the references</a:t>
            </a:r>
          </a:p>
          <a:p>
            <a:pPr marL="342900" indent="-342900">
              <a:buFont typeface="Wingdings" pitchFamily="2" charset="2"/>
              <a:buChar char="q"/>
            </a:pPr>
            <a:r>
              <a:rPr lang="en-US" sz="2000" dirty="0"/>
              <a:t>Consistency with the format</a:t>
            </a:r>
          </a:p>
          <a:p>
            <a:pPr marL="342900" indent="-342900">
              <a:buFont typeface="Wingdings" pitchFamily="2" charset="2"/>
              <a:buChar char="q"/>
            </a:pPr>
            <a:r>
              <a:rPr lang="en-US" sz="2000" dirty="0"/>
              <a:t>Reference texts that are not generally referenced</a:t>
            </a:r>
          </a:p>
          <a:p>
            <a:pPr marL="342900" indent="-342900">
              <a:buFont typeface="Wingdings" pitchFamily="2" charset="2"/>
              <a:buChar char="q"/>
            </a:pPr>
            <a:r>
              <a:rPr lang="en-US" sz="2000" dirty="0"/>
              <a:t>Reread reference list to ensure accuracy</a:t>
            </a:r>
            <a:endParaRPr lang="en-US" dirty="0"/>
          </a:p>
          <a:p>
            <a:endParaRPr lang="en-US" dirty="0"/>
          </a:p>
        </p:txBody>
      </p:sp>
      <p:pic>
        <p:nvPicPr>
          <p:cNvPr id="3" name="Audio 2">
            <a:hlinkClick r:id="" action="ppaction://media"/>
            <a:extLst>
              <a:ext uri="{FF2B5EF4-FFF2-40B4-BE49-F238E27FC236}">
                <a16:creationId xmlns:a16="http://schemas.microsoft.com/office/drawing/2014/main" id="{07C7D218-06FF-F0B9-B80B-A7E70CC50C4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298790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54200-F136-0C91-00DE-3F98AA60DD00}"/>
              </a:ext>
            </a:extLst>
          </p:cNvPr>
          <p:cNvSpPr>
            <a:spLocks noGrp="1"/>
          </p:cNvSpPr>
          <p:nvPr>
            <p:ph type="title"/>
          </p:nvPr>
        </p:nvSpPr>
        <p:spPr/>
        <p:txBody>
          <a:bodyPr/>
          <a:lstStyle/>
          <a:p>
            <a:r>
              <a:rPr lang="en-US" dirty="0"/>
              <a:t>Conclusion </a:t>
            </a:r>
          </a:p>
        </p:txBody>
      </p:sp>
      <p:pic>
        <p:nvPicPr>
          <p:cNvPr id="4" name="Audio 3">
            <a:hlinkClick r:id="" action="ppaction://media"/>
            <a:extLst>
              <a:ext uri="{FF2B5EF4-FFF2-40B4-BE49-F238E27FC236}">
                <a16:creationId xmlns:a16="http://schemas.microsoft.com/office/drawing/2014/main" id="{A381DA51-6D33-080E-CAA2-1078144CE8D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a:ln w="228600" cap="sq" cmpd="thickThin">
            <a:solidFill>
              <a:srgbClr val="000000"/>
            </a:solidFill>
            <a:prstDash val="solid"/>
            <a:miter lim="800000"/>
          </a:ln>
          <a:effectLst>
            <a:innerShdw blurRad="76200">
              <a:srgbClr val="000000"/>
            </a:innerShdw>
          </a:effectLst>
        </p:spPr>
      </p:pic>
      <p:graphicFrame>
        <p:nvGraphicFramePr>
          <p:cNvPr id="6" name="TextBox 2">
            <a:extLst>
              <a:ext uri="{FF2B5EF4-FFF2-40B4-BE49-F238E27FC236}">
                <a16:creationId xmlns:a16="http://schemas.microsoft.com/office/drawing/2014/main" id="{C977ED4C-806B-D590-630C-E7D8513AB187}"/>
              </a:ext>
            </a:extLst>
          </p:cNvPr>
          <p:cNvGraphicFramePr/>
          <p:nvPr/>
        </p:nvGraphicFramePr>
        <p:xfrm>
          <a:off x="838200" y="1776032"/>
          <a:ext cx="11026140" cy="403187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682839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57382-CA9F-D0E4-19C0-A41DD4E410C0}"/>
              </a:ext>
            </a:extLst>
          </p:cNvPr>
          <p:cNvSpPr>
            <a:spLocks noGrp="1"/>
          </p:cNvSpPr>
          <p:nvPr>
            <p:ph type="title"/>
          </p:nvPr>
        </p:nvSpPr>
        <p:spPr/>
        <p:txBody>
          <a:bodyPr/>
          <a:lstStyle/>
          <a:p>
            <a:r>
              <a:rPr lang="en-US" dirty="0"/>
              <a:t>Reference List</a:t>
            </a:r>
          </a:p>
        </p:txBody>
      </p:sp>
      <p:sp>
        <p:nvSpPr>
          <p:cNvPr id="3" name="TextBox 2">
            <a:extLst>
              <a:ext uri="{FF2B5EF4-FFF2-40B4-BE49-F238E27FC236}">
                <a16:creationId xmlns:a16="http://schemas.microsoft.com/office/drawing/2014/main" id="{0E5BF91F-6C3E-ABEE-9621-021DAC9C62CF}"/>
              </a:ext>
            </a:extLst>
          </p:cNvPr>
          <p:cNvSpPr txBox="1"/>
          <p:nvPr/>
        </p:nvSpPr>
        <p:spPr>
          <a:xfrm>
            <a:off x="838200" y="1874520"/>
            <a:ext cx="10515600" cy="4801314"/>
          </a:xfrm>
          <a:prstGeom prst="rect">
            <a:avLst/>
          </a:prstGeom>
          <a:noFill/>
        </p:spPr>
        <p:txBody>
          <a:bodyPr wrap="square" rtlCol="0">
            <a:spAutoFit/>
          </a:bodyPr>
          <a:lstStyle/>
          <a:p>
            <a:r>
              <a:rPr lang="en-US" dirty="0"/>
              <a:t>Arthur Terry (n.d.) </a:t>
            </a:r>
            <a:r>
              <a:rPr lang="en-US" i="1" dirty="0"/>
              <a:t>Referencing. </a:t>
            </a:r>
            <a:r>
              <a:rPr lang="en-US" dirty="0"/>
              <a:t>Available at: </a:t>
            </a:r>
            <a:r>
              <a:rPr lang="en-US" dirty="0">
                <a:hlinkClick r:id="rId2">
                  <a:extLst>
                    <a:ext uri="{A12FA001-AC4F-418D-AE19-62706E023703}">
                      <ahyp:hlinkClr xmlns:ahyp="http://schemas.microsoft.com/office/drawing/2018/hyperlinkcolor" val="tx"/>
                    </a:ext>
                  </a:extLst>
                </a:hlinkClick>
              </a:rPr>
              <a:t>https://arthurterry.bham.sch.uk/students/library/referencingwhy-reference-courtesy-credibility-helps-others-helps-yourself-basic-principles/</a:t>
            </a:r>
            <a:r>
              <a:rPr lang="en-US" dirty="0"/>
              <a:t> (Accessed 24 October 2023)</a:t>
            </a:r>
          </a:p>
          <a:p>
            <a:endParaRPr lang="en-US" dirty="0"/>
          </a:p>
          <a:p>
            <a:r>
              <a:rPr lang="en-US" dirty="0"/>
              <a:t>Deakin Life (2020)</a:t>
            </a:r>
            <a:r>
              <a:rPr lang="en-US" i="1" dirty="0"/>
              <a:t> 5 ways to improve your referencing. </a:t>
            </a:r>
            <a:r>
              <a:rPr lang="en-US" dirty="0"/>
              <a:t>Available at: </a:t>
            </a:r>
            <a:r>
              <a:rPr lang="en-US" dirty="0">
                <a:hlinkClick r:id="rId3">
                  <a:extLst>
                    <a:ext uri="{A12FA001-AC4F-418D-AE19-62706E023703}">
                      <ahyp:hlinkClr xmlns:ahyp="http://schemas.microsoft.com/office/drawing/2018/hyperlinkcolor" val="tx"/>
                    </a:ext>
                  </a:extLst>
                </a:hlinkClick>
              </a:rPr>
              <a:t>https://blogs.deakin.edu.au/deakinlife/2020/05/08/5-ways-to-improve-your-referencing-2/</a:t>
            </a:r>
            <a:r>
              <a:rPr lang="en-US" dirty="0"/>
              <a:t> (Accessed 24 October 2023)</a:t>
            </a:r>
          </a:p>
          <a:p>
            <a:endParaRPr lang="en-US" dirty="0"/>
          </a:p>
          <a:p>
            <a:r>
              <a:rPr lang="en-US" dirty="0"/>
              <a:t>Holy Family University (2023) </a:t>
            </a:r>
            <a:r>
              <a:rPr lang="en-US" i="1" dirty="0"/>
              <a:t>What information should be cited and why? </a:t>
            </a:r>
            <a:r>
              <a:rPr lang="en-US" dirty="0"/>
              <a:t>Available at: </a:t>
            </a:r>
            <a:r>
              <a:rPr lang="en-US" dirty="0">
                <a:hlinkClick r:id="rId4">
                  <a:extLst>
                    <a:ext uri="{A12FA001-AC4F-418D-AE19-62706E023703}">
                      <ahyp:hlinkClr xmlns:ahyp="http://schemas.microsoft.com/office/drawing/2018/hyperlinkcolor" val="tx"/>
                    </a:ext>
                  </a:extLst>
                </a:hlinkClick>
              </a:rPr>
              <a:t>https://holyfamily.libguides.com/citingsources#:~:text=In%20general%2C%20you%20must%20document,the%20ideas%20of%20an%20author</a:t>
            </a:r>
            <a:r>
              <a:rPr lang="en-US" dirty="0"/>
              <a:t> (Accessed 24 October 2023)</a:t>
            </a:r>
          </a:p>
          <a:p>
            <a:endParaRPr lang="en-US" dirty="0"/>
          </a:p>
          <a:p>
            <a:r>
              <a:rPr lang="en-US" dirty="0"/>
              <a:t>Newcastle University (n.d.) </a:t>
            </a:r>
            <a:r>
              <a:rPr lang="en-US" i="1" dirty="0"/>
              <a:t>Referencing</a:t>
            </a:r>
            <a:r>
              <a:rPr lang="en-US" dirty="0"/>
              <a:t>. Available at: </a:t>
            </a:r>
            <a:r>
              <a:rPr lang="en-US" dirty="0">
                <a:hlinkClick r:id="rId5">
                  <a:extLst>
                    <a:ext uri="{A12FA001-AC4F-418D-AE19-62706E023703}">
                      <ahyp:hlinkClr xmlns:ahyp="http://schemas.microsoft.com/office/drawing/2018/hyperlinkcolor" val="tx"/>
                    </a:ext>
                  </a:extLst>
                </a:hlinkClick>
              </a:rPr>
              <a:t>https://www.ncl.ac.uk/academic-skills-kit/good-academic-practice/referencing/</a:t>
            </a:r>
            <a:r>
              <a:rPr lang="en-US" dirty="0"/>
              <a:t> (Accessed: 24 October 2023)</a:t>
            </a:r>
          </a:p>
          <a:p>
            <a:endParaRPr lang="en-US" dirty="0"/>
          </a:p>
          <a:p>
            <a:endParaRPr lang="en-US" dirty="0"/>
          </a:p>
          <a:p>
            <a:endParaRPr lang="en-US" dirty="0"/>
          </a:p>
        </p:txBody>
      </p:sp>
    </p:spTree>
    <p:extLst>
      <p:ext uri="{BB962C8B-B14F-4D97-AF65-F5344CB8AC3E}">
        <p14:creationId xmlns:p14="http://schemas.microsoft.com/office/powerpoint/2010/main" val="15860168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AFFD1-60C5-5408-A3FE-23DE1B4CEF39}"/>
              </a:ext>
            </a:extLst>
          </p:cNvPr>
          <p:cNvSpPr>
            <a:spLocks noGrp="1"/>
          </p:cNvSpPr>
          <p:nvPr>
            <p:ph type="title"/>
          </p:nvPr>
        </p:nvSpPr>
        <p:spPr/>
        <p:txBody>
          <a:bodyPr/>
          <a:lstStyle/>
          <a:p>
            <a:endParaRPr lang="en-US"/>
          </a:p>
        </p:txBody>
      </p:sp>
      <p:sp>
        <p:nvSpPr>
          <p:cNvPr id="3" name="TextBox 2">
            <a:extLst>
              <a:ext uri="{FF2B5EF4-FFF2-40B4-BE49-F238E27FC236}">
                <a16:creationId xmlns:a16="http://schemas.microsoft.com/office/drawing/2014/main" id="{DDBF50DB-E7D8-D599-4DB3-3E1C967A2245}"/>
              </a:ext>
            </a:extLst>
          </p:cNvPr>
          <p:cNvSpPr txBox="1"/>
          <p:nvPr/>
        </p:nvSpPr>
        <p:spPr>
          <a:xfrm>
            <a:off x="838200" y="1690688"/>
            <a:ext cx="10515600" cy="6463308"/>
          </a:xfrm>
          <a:prstGeom prst="rect">
            <a:avLst/>
          </a:prstGeom>
          <a:noFill/>
        </p:spPr>
        <p:txBody>
          <a:bodyPr wrap="square" rtlCol="0">
            <a:spAutoFit/>
          </a:bodyPr>
          <a:lstStyle/>
          <a:p>
            <a:r>
              <a:rPr lang="en-US" dirty="0"/>
              <a:t>PCC Library (n.d.) </a:t>
            </a:r>
            <a:r>
              <a:rPr lang="en-US" i="1" dirty="0"/>
              <a:t>Reasons for citing sources</a:t>
            </a:r>
            <a:r>
              <a:rPr lang="en-US" dirty="0"/>
              <a:t>. Available at: </a:t>
            </a:r>
            <a:r>
              <a:rPr lang="en-US" dirty="0">
                <a:hlinkClick r:id="rId2">
                  <a:extLst>
                    <a:ext uri="{A12FA001-AC4F-418D-AE19-62706E023703}">
                      <ahyp:hlinkClr xmlns:ahyp="http://schemas.microsoft.com/office/drawing/2018/hyperlinkcolor" val="tx"/>
                    </a:ext>
                  </a:extLst>
                </a:hlinkClick>
              </a:rPr>
              <a:t>https://www.pcc.edu/library/research/reasons-for-citing-sources/</a:t>
            </a:r>
            <a:r>
              <a:rPr lang="en-US" dirty="0"/>
              <a:t> (Accessed: 24 October 2023)</a:t>
            </a:r>
          </a:p>
          <a:p>
            <a:endParaRPr lang="en-US" dirty="0"/>
          </a:p>
          <a:p>
            <a:r>
              <a:rPr lang="en-US" dirty="0"/>
              <a:t>University of Birmingham (n.d.) </a:t>
            </a:r>
            <a:r>
              <a:rPr lang="en-US" i="1" dirty="0"/>
              <a:t>Why reference? </a:t>
            </a:r>
            <a:r>
              <a:rPr lang="en-US" dirty="0"/>
              <a:t>Available at: </a:t>
            </a:r>
            <a:r>
              <a:rPr lang="en-US" dirty="0">
                <a:hlinkClick r:id="rId3">
                  <a:extLst>
                    <a:ext uri="{A12FA001-AC4F-418D-AE19-62706E023703}">
                      <ahyp:hlinkClr xmlns:ahyp="http://schemas.microsoft.com/office/drawing/2018/hyperlinkcolor" val="tx"/>
                    </a:ext>
                  </a:extLst>
                </a:hlinkClick>
              </a:rPr>
              <a:t>https://intranet.birmingham.ac.uk/as/libraryservices/library/referencing/icite/why-reference.aspx#:~:text=In%20%27iCite%27&amp;text=Referencing%20is%20an%20important%20academic,used%20is%20an%20academic%20requirement</a:t>
            </a:r>
            <a:r>
              <a:rPr lang="en-US" dirty="0"/>
              <a:t>. (Accessed 24 October 2023)</a:t>
            </a:r>
          </a:p>
          <a:p>
            <a:endParaRPr lang="en-US" dirty="0"/>
          </a:p>
          <a:p>
            <a:r>
              <a:rPr lang="en-US" dirty="0"/>
              <a:t>University of Oxford (n.d.) </a:t>
            </a:r>
            <a:r>
              <a:rPr lang="en-US" i="1" dirty="0"/>
              <a:t>Plagiarism. </a:t>
            </a:r>
            <a:r>
              <a:rPr lang="en-US" dirty="0"/>
              <a:t>Available at: </a:t>
            </a:r>
            <a:r>
              <a:rPr lang="en-US" dirty="0">
                <a:hlinkClick r:id="rId4">
                  <a:extLst>
                    <a:ext uri="{A12FA001-AC4F-418D-AE19-62706E023703}">
                      <ahyp:hlinkClr xmlns:ahyp="http://schemas.microsoft.com/office/drawing/2018/hyperlinkcolor" val="tx"/>
                    </a:ext>
                  </a:extLst>
                </a:hlinkClick>
              </a:rPr>
              <a:t>https://www.ox.ac.uk/students/academic/guidance/skills/plagiarism</a:t>
            </a:r>
            <a:r>
              <a:rPr lang="en-US" dirty="0"/>
              <a:t> (Accessed: 24 October 2023)</a:t>
            </a:r>
          </a:p>
          <a:p>
            <a:endParaRPr lang="en-US" dirty="0"/>
          </a:p>
          <a:p>
            <a:r>
              <a:rPr lang="en-US" dirty="0"/>
              <a:t>University of Wales Trinity Saint David (n.d.) </a:t>
            </a:r>
            <a:r>
              <a:rPr lang="en-US" i="1" dirty="0"/>
              <a:t>Academic Misconduct Policy. </a:t>
            </a:r>
            <a:r>
              <a:rPr lang="en-US" dirty="0"/>
              <a:t>Available at: </a:t>
            </a:r>
            <a:r>
              <a:rPr lang="en-US" dirty="0">
                <a:hlinkClick r:id="rId5">
                  <a:extLst>
                    <a:ext uri="{A12FA001-AC4F-418D-AE19-62706E023703}">
                      <ahyp:hlinkClr xmlns:ahyp="http://schemas.microsoft.com/office/drawing/2018/hyperlinkcolor" val="tx"/>
                    </a:ext>
                  </a:extLst>
                </a:hlinkClick>
              </a:rPr>
              <a:t>https://www.uwtsd.ac.uk/media/uwtsd-website/content-assets/documents/academic-office/aqh-chapters/chapters---en/Academic-Misconduct-Policy-02-2020.pdf</a:t>
            </a:r>
            <a:r>
              <a:rPr lang="en-US" dirty="0"/>
              <a:t> (Accessed: 24 October 2023</a:t>
            </a:r>
          </a:p>
          <a:p>
            <a:endParaRPr lang="en-US" dirty="0"/>
          </a:p>
          <a:p>
            <a:r>
              <a:rPr lang="en-US" dirty="0"/>
              <a:t>University of Wales Trinity Saint David (2023) </a:t>
            </a:r>
            <a:r>
              <a:rPr lang="en-US" i="1" dirty="0"/>
              <a:t>Referencing Handbook. </a:t>
            </a:r>
            <a:r>
              <a:rPr lang="en-US" dirty="0"/>
              <a:t>Available at: </a:t>
            </a:r>
            <a:r>
              <a:rPr lang="en-US" dirty="0">
                <a:hlinkClick r:id="rId6">
                  <a:extLst>
                    <a:ext uri="{A12FA001-AC4F-418D-AE19-62706E023703}">
                      <ahyp:hlinkClr xmlns:ahyp="http://schemas.microsoft.com/office/drawing/2018/hyperlinkcolor" val="tx"/>
                    </a:ext>
                  </a:extLst>
                </a:hlinkClick>
              </a:rPr>
              <a:t>https://www.uwtsd.ac.uk/media/uwtsd-website/content-assets/documents/library-and-learning-resources/infoskills/harvard_en_v.1.3_final.pdf</a:t>
            </a:r>
            <a:r>
              <a:rPr lang="en-US" dirty="0"/>
              <a:t> (Accessed: 24 October 2023)</a:t>
            </a:r>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134484722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{72BBA253-62AE-5E43-9C00-14FF630B3408}tf10001060_mac</Template>
  <TotalTime>7685</TotalTime>
  <Words>996</Words>
  <Application>Microsoft Macintosh PowerPoint</Application>
  <PresentationFormat>Widescreen</PresentationFormat>
  <Paragraphs>97</Paragraphs>
  <Slides>11</Slides>
  <Notes>3</Notes>
  <HiddenSlides>0</HiddenSlides>
  <MMClips>8</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Trebuchet MS</vt:lpstr>
      <vt:lpstr>Wingdings</vt:lpstr>
      <vt:lpstr>Wingdings 3</vt:lpstr>
      <vt:lpstr>Facet</vt:lpstr>
      <vt:lpstr>Study Skill: Referencing </vt:lpstr>
      <vt:lpstr>Introduction to Chosen Study Skill</vt:lpstr>
      <vt:lpstr>Why is Referencing Important?</vt:lpstr>
      <vt:lpstr>What is Referencing?</vt:lpstr>
      <vt:lpstr>Knowing what to Reference </vt:lpstr>
      <vt:lpstr>How to Reference </vt:lpstr>
      <vt:lpstr>How does referencing support academic work?</vt:lpstr>
      <vt:lpstr>Tips &amp; Resources to Develop Referencing Skill </vt:lpstr>
      <vt:lpstr>Conclusion </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Study skill: referencing </dc:title>
  <dc:creator>Ffion Davies</dc:creator>
  <cp:lastModifiedBy>Ffion Davies</cp:lastModifiedBy>
  <cp:revision>5</cp:revision>
  <dcterms:created xsi:type="dcterms:W3CDTF">2023-10-24T10:25:27Z</dcterms:created>
  <dcterms:modified xsi:type="dcterms:W3CDTF">2023-10-30T16:11:15Z</dcterms:modified>
</cp:coreProperties>
</file>