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TT Octosquares Italics" charset="1" panose="02010001040000080307"/>
      <p:regular r:id="rId16"/>
    </p:embeddedFont>
    <p:embeddedFont>
      <p:font typeface="TT Octosquares Bold" charset="1" panose="02010001040000080307"/>
      <p:regular r:id="rId17"/>
    </p:embeddedFont>
    <p:embeddedFont>
      <p:font typeface="TT Octosquares" charset="1" panose="02010001040000080307"/>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 Id="rId4" Target="../media/image9.png" Type="http://schemas.openxmlformats.org/officeDocument/2006/relationships/image"/><Relationship Id="rId5" Target="../media/image10.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 Id="rId4" Target="../media/image11.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 Id="rId4" Target="../media/image1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png" Type="http://schemas.openxmlformats.org/officeDocument/2006/relationships/image"/><Relationship Id="rId3" Target="../media/image6.svg" Type="http://schemas.openxmlformats.org/officeDocument/2006/relationships/image"/><Relationship Id="rId4"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15.png" Type="http://schemas.openxmlformats.org/officeDocument/2006/relationships/image"/><Relationship Id="rId4" Target="../media/image16.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6.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media/image18.svg" Type="http://schemas.openxmlformats.org/officeDocument/2006/relationships/image"/><Relationship Id="rId4" Target="../media/image19.png" Type="http://schemas.openxmlformats.org/officeDocument/2006/relationships/image"/><Relationship Id="rId5" Target="../media/image20.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4290141" y="8408006"/>
            <a:ext cx="3997859" cy="3757987"/>
          </a:xfrm>
          <a:custGeom>
            <a:avLst/>
            <a:gdLst/>
            <a:ahLst/>
            <a:cxnLst/>
            <a:rect r="r" b="b" t="t" l="l"/>
            <a:pathLst>
              <a:path h="3757987" w="3997859">
                <a:moveTo>
                  <a:pt x="0" y="0"/>
                </a:moveTo>
                <a:lnTo>
                  <a:pt x="3997859" y="0"/>
                </a:lnTo>
                <a:lnTo>
                  <a:pt x="3997859" y="3757988"/>
                </a:lnTo>
                <a:lnTo>
                  <a:pt x="0" y="375798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7015938" y="-2650209"/>
            <a:ext cx="4256124" cy="4257884"/>
          </a:xfrm>
          <a:custGeom>
            <a:avLst/>
            <a:gdLst/>
            <a:ahLst/>
            <a:cxnLst/>
            <a:rect r="r" b="b" t="t" l="l"/>
            <a:pathLst>
              <a:path h="4257884" w="4256124">
                <a:moveTo>
                  <a:pt x="0" y="0"/>
                </a:moveTo>
                <a:lnTo>
                  <a:pt x="4256124" y="0"/>
                </a:lnTo>
                <a:lnTo>
                  <a:pt x="4256124" y="4257884"/>
                </a:lnTo>
                <a:lnTo>
                  <a:pt x="0" y="425788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274102" y="8948324"/>
            <a:ext cx="4256124" cy="4257884"/>
          </a:xfrm>
          <a:custGeom>
            <a:avLst/>
            <a:gdLst/>
            <a:ahLst/>
            <a:cxnLst/>
            <a:rect r="r" b="b" t="t" l="l"/>
            <a:pathLst>
              <a:path h="4257884" w="4256124">
                <a:moveTo>
                  <a:pt x="0" y="0"/>
                </a:moveTo>
                <a:lnTo>
                  <a:pt x="4256124" y="0"/>
                </a:lnTo>
                <a:lnTo>
                  <a:pt x="4256124" y="4257884"/>
                </a:lnTo>
                <a:lnTo>
                  <a:pt x="0" y="425788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853077" y="4232986"/>
            <a:ext cx="14646729" cy="5025314"/>
          </a:xfrm>
          <a:prstGeom prst="rect">
            <a:avLst/>
          </a:prstGeom>
        </p:spPr>
        <p:txBody>
          <a:bodyPr anchor="t" rtlCol="false" tIns="0" lIns="0" bIns="0" rIns="0">
            <a:spAutoFit/>
          </a:bodyPr>
          <a:lstStyle/>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Module Name : Problem Solving &amp; Decision Making  </a:t>
            </a:r>
          </a:p>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Module Code: LCLM4004_LON</a:t>
            </a:r>
          </a:p>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Student Name : Davlatsho Davlatshoev </a:t>
            </a:r>
          </a:p>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Student ID: 2427976</a:t>
            </a:r>
          </a:p>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Lecturer: Charles Obinwa </a:t>
            </a:r>
          </a:p>
          <a:p>
            <a:pPr algn="just">
              <a:lnSpc>
                <a:spcPts val="5464"/>
              </a:lnSpc>
            </a:pPr>
            <a:r>
              <a:rPr lang="en-US" sz="3903"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Assignment 1 : Presentation </a:t>
            </a:r>
          </a:p>
          <a:p>
            <a:pPr algn="l">
              <a:lnSpc>
                <a:spcPts val="7564"/>
              </a:lnSpc>
              <a:spcBef>
                <a:spcPct val="0"/>
              </a:spcBef>
            </a:pPr>
          </a:p>
        </p:txBody>
      </p:sp>
      <p:sp>
        <p:nvSpPr>
          <p:cNvPr name="TextBox 6" id="6"/>
          <p:cNvSpPr txBox="true"/>
          <p:nvPr/>
        </p:nvSpPr>
        <p:spPr>
          <a:xfrm rot="0">
            <a:off x="2402164" y="1223212"/>
            <a:ext cx="14186341" cy="807025"/>
          </a:xfrm>
          <a:prstGeom prst="rect">
            <a:avLst/>
          </a:prstGeom>
        </p:spPr>
        <p:txBody>
          <a:bodyPr anchor="t" rtlCol="false" tIns="0" lIns="0" bIns="0" rIns="0">
            <a:spAutoFit/>
          </a:bodyPr>
          <a:lstStyle/>
          <a:p>
            <a:pPr algn="ctr">
              <a:lnSpc>
                <a:spcPts val="6222"/>
              </a:lnSpc>
            </a:pPr>
            <a:r>
              <a:rPr lang="en-US" b="true" sz="5605">
                <a:solidFill>
                  <a:srgbClr val="000000"/>
                </a:solidFill>
                <a:latin typeface="TT Octosquares Bold"/>
                <a:ea typeface="TT Octosquares Bold"/>
                <a:cs typeface="TT Octosquares Bold"/>
                <a:sym typeface="TT Octosquares Bold"/>
              </a:rPr>
              <a:t>GREEN HAVEN FLORISTS: </a:t>
            </a:r>
          </a:p>
        </p:txBody>
      </p:sp>
      <p:sp>
        <p:nvSpPr>
          <p:cNvPr name="TextBox 7" id="7"/>
          <p:cNvSpPr txBox="true"/>
          <p:nvPr/>
        </p:nvSpPr>
        <p:spPr>
          <a:xfrm rot="0">
            <a:off x="2145614" y="2613887"/>
            <a:ext cx="14699440" cy="558995"/>
          </a:xfrm>
          <a:prstGeom prst="rect">
            <a:avLst/>
          </a:prstGeom>
        </p:spPr>
        <p:txBody>
          <a:bodyPr anchor="t" rtlCol="false" tIns="0" lIns="0" bIns="0" rIns="0">
            <a:spAutoFit/>
          </a:bodyPr>
          <a:lstStyle/>
          <a:p>
            <a:pPr algn="ctr">
              <a:lnSpc>
                <a:spcPts val="4335"/>
              </a:lnSpc>
            </a:pPr>
            <a:r>
              <a:rPr lang="en-US" b="true" sz="3905">
                <a:gradFill>
                  <a:gsLst>
                    <a:gs pos="0">
                      <a:srgbClr val="1A270C">
                        <a:alpha val="100000"/>
                      </a:srgbClr>
                    </a:gs>
                    <a:gs pos="100000">
                      <a:srgbClr val="314716">
                        <a:alpha val="100000"/>
                      </a:srgbClr>
                    </a:gs>
                  </a:gsLst>
                  <a:lin ang="2700000"/>
                </a:gradFill>
                <a:latin typeface="TT Octosquares Bold"/>
                <a:ea typeface="TT Octosquares Bold"/>
                <a:cs typeface="TT Octosquares Bold"/>
                <a:sym typeface="TT Octosquares Bold"/>
              </a:rPr>
              <a:t>ANALYZING WHY IN-STORE SALES ARE FALLING</a:t>
            </a:r>
          </a:p>
        </p:txBody>
      </p:sp>
      <p:sp>
        <p:nvSpPr>
          <p:cNvPr name="AutoShape 8" id="8"/>
          <p:cNvSpPr/>
          <p:nvPr/>
        </p:nvSpPr>
        <p:spPr>
          <a:xfrm>
            <a:off x="1028700" y="2309087"/>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1315508" y="4993867"/>
            <a:ext cx="4143234" cy="2998195"/>
          </a:xfrm>
          <a:custGeom>
            <a:avLst/>
            <a:gdLst/>
            <a:ahLst/>
            <a:cxnLst/>
            <a:rect r="r" b="b" t="t" l="l"/>
            <a:pathLst>
              <a:path h="2998195" w="4143234">
                <a:moveTo>
                  <a:pt x="0" y="0"/>
                </a:moveTo>
                <a:lnTo>
                  <a:pt x="4143235" y="0"/>
                </a:lnTo>
                <a:lnTo>
                  <a:pt x="4143235" y="2998194"/>
                </a:lnTo>
                <a:lnTo>
                  <a:pt x="0" y="29981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6348173" y="725077"/>
            <a:ext cx="5148823" cy="745829"/>
          </a:xfrm>
          <a:prstGeom prst="rect">
            <a:avLst/>
          </a:prstGeom>
        </p:spPr>
        <p:txBody>
          <a:bodyPr anchor="t" rtlCol="false" tIns="0" lIns="0" bIns="0" rIns="0">
            <a:spAutoFit/>
          </a:bodyPr>
          <a:lstStyle/>
          <a:p>
            <a:pPr algn="ctr">
              <a:lnSpc>
                <a:spcPts val="5829"/>
              </a:lnSpc>
            </a:pPr>
            <a:r>
              <a:rPr lang="en-US" sz="5251">
                <a:solidFill>
                  <a:srgbClr val="000000"/>
                </a:solidFill>
                <a:latin typeface="TT Octosquares"/>
                <a:ea typeface="TT Octosquares"/>
                <a:cs typeface="TT Octosquares"/>
                <a:sym typeface="TT Octosquares"/>
              </a:rPr>
              <a:t>Overview</a:t>
            </a:r>
          </a:p>
        </p:txBody>
      </p:sp>
      <p:sp>
        <p:nvSpPr>
          <p:cNvPr name="TextBox 6" id="6"/>
          <p:cNvSpPr txBox="true"/>
          <p:nvPr/>
        </p:nvSpPr>
        <p:spPr>
          <a:xfrm rot="0">
            <a:off x="3255805" y="2362248"/>
            <a:ext cx="11562755" cy="6896052"/>
          </a:xfrm>
          <a:prstGeom prst="rect">
            <a:avLst/>
          </a:prstGeom>
        </p:spPr>
        <p:txBody>
          <a:bodyPr anchor="t" rtlCol="false" tIns="0" lIns="0" bIns="0" rIns="0">
            <a:spAutoFit/>
          </a:bodyPr>
          <a:lstStyle/>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Introduction</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Nature and Scope of the Problem</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5W2H</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PESTLE Analysis </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Fishbone Diagram</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Key Findings</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Conclusion </a:t>
            </a:r>
          </a:p>
          <a:p>
            <a:pPr algn="l" marL="1052917" indent="-526459" lvl="1">
              <a:lnSpc>
                <a:spcPts val="6827"/>
              </a:lnSpc>
              <a:buFont typeface="Arial"/>
              <a:buChar char="•"/>
            </a:pPr>
            <a:r>
              <a:rPr lang="en-US" sz="4876">
                <a:solidFill>
                  <a:srgbClr val="000000"/>
                </a:solidFill>
                <a:latin typeface="TT Octosquares"/>
                <a:ea typeface="TT Octosquares"/>
                <a:cs typeface="TT Octosquares"/>
                <a:sym typeface="TT Octosquares"/>
              </a:rPr>
              <a:t> References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2030732"/>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776872" y="2411521"/>
            <a:ext cx="16194306" cy="7055328"/>
          </a:xfrm>
          <a:prstGeom prst="rect">
            <a:avLst/>
          </a:prstGeom>
        </p:spPr>
        <p:txBody>
          <a:bodyPr anchor="t" rtlCol="false" tIns="0" lIns="0" bIns="0" rIns="0">
            <a:spAutoFit/>
          </a:bodyPr>
          <a:lstStyle/>
          <a:p>
            <a:pPr algn="l" marL="1208482" indent="-604241" lvl="1">
              <a:lnSpc>
                <a:spcPts val="6213"/>
              </a:lnSpc>
              <a:buFont typeface="Arial"/>
              <a:buChar char="•"/>
            </a:pPr>
            <a:r>
              <a:rPr lang="en-US" sz="5597">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 topic of the talk is about Green Haven Florists, a small independent shop in Norwich.</a:t>
            </a:r>
          </a:p>
          <a:p>
            <a:pPr algn="l">
              <a:lnSpc>
                <a:spcPts val="6213"/>
              </a:lnSpc>
            </a:pPr>
          </a:p>
          <a:p>
            <a:pPr algn="l" marL="1208482" indent="-604241" lvl="1">
              <a:lnSpc>
                <a:spcPts val="6213"/>
              </a:lnSpc>
              <a:buFont typeface="Arial"/>
              <a:buChar char="•"/>
            </a:pPr>
            <a:r>
              <a:rPr lang="en-US" sz="5597">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 problem of in-store sales is declining.</a:t>
            </a:r>
          </a:p>
          <a:p>
            <a:pPr algn="l">
              <a:lnSpc>
                <a:spcPts val="6213"/>
              </a:lnSpc>
            </a:pPr>
          </a:p>
          <a:p>
            <a:pPr algn="l" marL="1208482" indent="-604241" lvl="1">
              <a:lnSpc>
                <a:spcPts val="6213"/>
              </a:lnSpc>
              <a:buFont typeface="Arial"/>
              <a:buChar char="•"/>
            </a:pPr>
            <a:r>
              <a:rPr lang="en-US" sz="5597">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 problem will be analyzed using the techniques of 5W2H, PESTLE, and Fishbone.</a:t>
            </a:r>
          </a:p>
        </p:txBody>
      </p:sp>
      <p:sp>
        <p:nvSpPr>
          <p:cNvPr name="TextBox 5" id="5"/>
          <p:cNvSpPr txBox="true"/>
          <p:nvPr/>
        </p:nvSpPr>
        <p:spPr>
          <a:xfrm rot="0">
            <a:off x="6848684" y="1347768"/>
            <a:ext cx="5148823" cy="682964"/>
          </a:xfrm>
          <a:prstGeom prst="rect">
            <a:avLst/>
          </a:prstGeom>
        </p:spPr>
        <p:txBody>
          <a:bodyPr anchor="t" rtlCol="false" tIns="0" lIns="0" bIns="0" rIns="0">
            <a:spAutoFit/>
          </a:bodyPr>
          <a:lstStyle/>
          <a:p>
            <a:pPr algn="l">
              <a:lnSpc>
                <a:spcPts val="5274"/>
              </a:lnSpc>
            </a:pPr>
            <a:r>
              <a:rPr lang="en-US" sz="47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Introduction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4857875" y="4619469"/>
            <a:ext cx="2837689" cy="2837689"/>
          </a:xfrm>
          <a:custGeom>
            <a:avLst/>
            <a:gdLst/>
            <a:ahLst/>
            <a:cxnLst/>
            <a:rect r="r" b="b" t="t" l="l"/>
            <a:pathLst>
              <a:path h="2837689" w="2837689">
                <a:moveTo>
                  <a:pt x="0" y="0"/>
                </a:moveTo>
                <a:lnTo>
                  <a:pt x="2837689" y="0"/>
                </a:lnTo>
                <a:lnTo>
                  <a:pt x="2837689" y="2837689"/>
                </a:lnTo>
                <a:lnTo>
                  <a:pt x="0" y="283768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3166151" y="737129"/>
            <a:ext cx="11955698" cy="621242"/>
          </a:xfrm>
          <a:prstGeom prst="rect">
            <a:avLst/>
          </a:prstGeom>
        </p:spPr>
        <p:txBody>
          <a:bodyPr anchor="t" rtlCol="false" tIns="0" lIns="0" bIns="0" rIns="0">
            <a:spAutoFit/>
          </a:bodyPr>
          <a:lstStyle/>
          <a:p>
            <a:pPr algn="ctr">
              <a:lnSpc>
                <a:spcPts val="4830"/>
              </a:lnSpc>
            </a:pPr>
            <a:r>
              <a:rPr lang="en-US" sz="43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Nature and Scope of the Problem</a:t>
            </a:r>
          </a:p>
        </p:txBody>
      </p:sp>
      <p:sp>
        <p:nvSpPr>
          <p:cNvPr name="TextBox 6" id="6"/>
          <p:cNvSpPr txBox="true"/>
          <p:nvPr/>
        </p:nvSpPr>
        <p:spPr>
          <a:xfrm rot="0">
            <a:off x="804061" y="2549794"/>
            <a:ext cx="13829175" cy="6370624"/>
          </a:xfrm>
          <a:prstGeom prst="rect">
            <a:avLst/>
          </a:prstGeom>
        </p:spPr>
        <p:txBody>
          <a:bodyPr anchor="t" rtlCol="false" tIns="0" lIns="0" bIns="0" rIns="0">
            <a:spAutoFit/>
          </a:bodyPr>
          <a:lstStyle/>
          <a:p>
            <a:pPr algn="l">
              <a:lnSpc>
                <a:spcPts val="3610"/>
              </a:lnSpc>
            </a:pPr>
          </a:p>
          <a:p>
            <a:pPr algn="l">
              <a:lnSpc>
                <a:spcPts val="3610"/>
              </a:lnSpc>
            </a:pPr>
            <a:r>
              <a:rPr lang="en-US" sz="3252">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Sales have been declining over a long period, not just a temporary dip.</a:t>
            </a:r>
          </a:p>
          <a:p>
            <a:pPr algn="l">
              <a:lnSpc>
                <a:spcPts val="3610"/>
              </a:lnSpc>
            </a:pPr>
          </a:p>
          <a:p>
            <a:pPr algn="l">
              <a:lnSpc>
                <a:spcPts val="3610"/>
              </a:lnSpc>
            </a:pPr>
            <a:r>
              <a:rPr lang="en-US" sz="3252">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There is a growing number of empty shops in Norwich city centre, which indicates that physical shops face challenges (Norwich City Council, 2025).</a:t>
            </a:r>
          </a:p>
          <a:p>
            <a:pPr algn="l">
              <a:lnSpc>
                <a:spcPts val="3610"/>
              </a:lnSpc>
            </a:pPr>
          </a:p>
          <a:p>
            <a:pPr algn="l">
              <a:lnSpc>
                <a:spcPts val="3610"/>
              </a:lnSpc>
            </a:pPr>
            <a:r>
              <a:rPr lang="en-US" sz="3252">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In the UK, the situation is worsened by the reduced number of shoppers, costs, and online shopping, which is affecting small shops (Office for National Statistics, 2026a; 2026b; 2026c).</a:t>
            </a:r>
          </a:p>
          <a:p>
            <a:pPr algn="l">
              <a:lnSpc>
                <a:spcPts val="3610"/>
              </a:lnSpc>
            </a:pPr>
          </a:p>
          <a:p>
            <a:pPr algn="l">
              <a:lnSpc>
                <a:spcPts val="3610"/>
              </a:lnSpc>
            </a:pPr>
            <a:r>
              <a:rPr lang="en-US" sz="3252">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This means that the sales at Green Haven Florists will decline, and the profit margin will reduce.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60747" y="1121713"/>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7259300" y="9258300"/>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2705634" y="1214727"/>
            <a:ext cx="12876732" cy="7388025"/>
          </a:xfrm>
          <a:custGeom>
            <a:avLst/>
            <a:gdLst/>
            <a:ahLst/>
            <a:cxnLst/>
            <a:rect r="r" b="b" t="t" l="l"/>
            <a:pathLst>
              <a:path h="7388025" w="12876732">
                <a:moveTo>
                  <a:pt x="0" y="0"/>
                </a:moveTo>
                <a:lnTo>
                  <a:pt x="12876732" y="0"/>
                </a:lnTo>
                <a:lnTo>
                  <a:pt x="12876732" y="7388025"/>
                </a:lnTo>
                <a:lnTo>
                  <a:pt x="0" y="7388025"/>
                </a:lnTo>
                <a:lnTo>
                  <a:pt x="0" y="0"/>
                </a:lnTo>
                <a:close/>
              </a:path>
            </a:pathLst>
          </a:custGeom>
          <a:blipFill>
            <a:blip r:embed="rId4"/>
            <a:stretch>
              <a:fillRect l="0" t="0" r="0" b="0"/>
            </a:stretch>
          </a:blipFill>
        </p:spPr>
      </p:sp>
      <p:sp>
        <p:nvSpPr>
          <p:cNvPr name="TextBox 5" id="5"/>
          <p:cNvSpPr txBox="true"/>
          <p:nvPr/>
        </p:nvSpPr>
        <p:spPr>
          <a:xfrm rot="0">
            <a:off x="4752039" y="158910"/>
            <a:ext cx="8783921" cy="869790"/>
          </a:xfrm>
          <a:prstGeom prst="rect">
            <a:avLst/>
          </a:prstGeom>
        </p:spPr>
        <p:txBody>
          <a:bodyPr anchor="t" rtlCol="false" tIns="0" lIns="0" bIns="0" rIns="0">
            <a:spAutoFit/>
          </a:bodyPr>
          <a:lstStyle/>
          <a:p>
            <a:pPr algn="ctr">
              <a:lnSpc>
                <a:spcPts val="6767"/>
              </a:lnSpc>
            </a:pPr>
            <a:r>
              <a:rPr lang="en-US" sz="6097">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 5W2H Analysis</a:t>
            </a:r>
          </a:p>
        </p:txBody>
      </p:sp>
      <p:sp>
        <p:nvSpPr>
          <p:cNvPr name="TextBox 6" id="6"/>
          <p:cNvSpPr txBox="true"/>
          <p:nvPr/>
        </p:nvSpPr>
        <p:spPr>
          <a:xfrm rot="0">
            <a:off x="1092793" y="8821827"/>
            <a:ext cx="16742750" cy="969264"/>
          </a:xfrm>
          <a:prstGeom prst="rect">
            <a:avLst/>
          </a:prstGeom>
        </p:spPr>
        <p:txBody>
          <a:bodyPr anchor="t" rtlCol="false" tIns="0" lIns="0" bIns="0" rIns="0">
            <a:spAutoFit/>
          </a:bodyPr>
          <a:lstStyle/>
          <a:p>
            <a:pPr algn="l">
              <a:lnSpc>
                <a:spcPts val="2552"/>
              </a:lnSpc>
            </a:pPr>
            <a:r>
              <a:rPr lang="en-US" sz="22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This 5W2H analysis is supported by general data on the retail industry, such as high shop vacancies in Norwich, the number of people visiting shops in the UK, and the rise in costs (Norwich City Council, 2025; Office for National Statistics, 2026a; 2026b; 2026c)</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028700" y="1853089"/>
            <a:ext cx="16230600" cy="7405211"/>
          </a:xfrm>
          <a:custGeom>
            <a:avLst/>
            <a:gdLst/>
            <a:ahLst/>
            <a:cxnLst/>
            <a:rect r="r" b="b" t="t" l="l"/>
            <a:pathLst>
              <a:path h="7405211" w="16230600">
                <a:moveTo>
                  <a:pt x="0" y="0"/>
                </a:moveTo>
                <a:lnTo>
                  <a:pt x="16230600" y="0"/>
                </a:lnTo>
                <a:lnTo>
                  <a:pt x="16230600" y="7405211"/>
                </a:lnTo>
                <a:lnTo>
                  <a:pt x="0" y="7405211"/>
                </a:lnTo>
                <a:lnTo>
                  <a:pt x="0" y="0"/>
                </a:lnTo>
                <a:close/>
              </a:path>
            </a:pathLst>
          </a:custGeom>
          <a:blipFill>
            <a:blip r:embed="rId4"/>
            <a:stretch>
              <a:fillRect l="0" t="0" r="0" b="0"/>
            </a:stretch>
          </a:blipFill>
        </p:spPr>
      </p:sp>
      <p:sp>
        <p:nvSpPr>
          <p:cNvPr name="TextBox 5" id="5"/>
          <p:cNvSpPr txBox="true"/>
          <p:nvPr/>
        </p:nvSpPr>
        <p:spPr>
          <a:xfrm rot="0">
            <a:off x="3659483" y="769220"/>
            <a:ext cx="10969035" cy="1230842"/>
          </a:xfrm>
          <a:prstGeom prst="rect">
            <a:avLst/>
          </a:prstGeom>
        </p:spPr>
        <p:txBody>
          <a:bodyPr anchor="t" rtlCol="false" tIns="0" lIns="0" bIns="0" rIns="0">
            <a:spAutoFit/>
          </a:bodyPr>
          <a:lstStyle/>
          <a:p>
            <a:pPr algn="ctr">
              <a:lnSpc>
                <a:spcPts val="4830"/>
              </a:lnSpc>
            </a:pPr>
            <a:r>
              <a:rPr lang="en-US" sz="43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PESTLE Analysis</a:t>
            </a:r>
          </a:p>
          <a:p>
            <a:pPr algn="ctr">
              <a:lnSpc>
                <a:spcPts val="4830"/>
              </a:lnSpc>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2089076" y="1944848"/>
            <a:ext cx="13446233" cy="8054903"/>
          </a:xfrm>
          <a:custGeom>
            <a:avLst/>
            <a:gdLst/>
            <a:ahLst/>
            <a:cxnLst/>
            <a:rect r="r" b="b" t="t" l="l"/>
            <a:pathLst>
              <a:path h="8054903" w="13446233">
                <a:moveTo>
                  <a:pt x="0" y="0"/>
                </a:moveTo>
                <a:lnTo>
                  <a:pt x="13446233" y="0"/>
                </a:lnTo>
                <a:lnTo>
                  <a:pt x="13446233" y="8054903"/>
                </a:lnTo>
                <a:lnTo>
                  <a:pt x="0" y="8054903"/>
                </a:lnTo>
                <a:lnTo>
                  <a:pt x="0" y="0"/>
                </a:lnTo>
                <a:close/>
              </a:path>
            </a:pathLst>
          </a:custGeom>
          <a:blipFill>
            <a:blip r:embed="rId4"/>
            <a:stretch>
              <a:fillRect l="-6914" t="-4944" r="-1616" b="-1268"/>
            </a:stretch>
          </a:blipFill>
        </p:spPr>
      </p:sp>
      <p:sp>
        <p:nvSpPr>
          <p:cNvPr name="TextBox 5" id="5"/>
          <p:cNvSpPr txBox="true"/>
          <p:nvPr/>
        </p:nvSpPr>
        <p:spPr>
          <a:xfrm rot="0">
            <a:off x="5889195" y="737129"/>
            <a:ext cx="6509611" cy="621242"/>
          </a:xfrm>
          <a:prstGeom prst="rect">
            <a:avLst/>
          </a:prstGeom>
        </p:spPr>
        <p:txBody>
          <a:bodyPr anchor="t" rtlCol="false" tIns="0" lIns="0" bIns="0" rIns="0">
            <a:spAutoFit/>
          </a:bodyPr>
          <a:lstStyle/>
          <a:p>
            <a:pPr algn="l">
              <a:lnSpc>
                <a:spcPts val="4830"/>
              </a:lnSpc>
            </a:pPr>
            <a:r>
              <a:rPr lang="en-US" sz="43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Fishbone Diagram</a:t>
            </a:r>
          </a:p>
        </p:txBody>
      </p:sp>
      <p:sp>
        <p:nvSpPr>
          <p:cNvPr name="TextBox 6" id="6"/>
          <p:cNvSpPr txBox="true"/>
          <p:nvPr/>
        </p:nvSpPr>
        <p:spPr>
          <a:xfrm rot="0">
            <a:off x="2614958" y="5153025"/>
            <a:ext cx="9571485" cy="565785"/>
          </a:xfrm>
          <a:prstGeom prst="rect">
            <a:avLst/>
          </a:prstGeom>
        </p:spPr>
        <p:txBody>
          <a:bodyPr anchor="t" rtlCol="false" tIns="0" lIns="0" bIns="0" rIns="0">
            <a:spAutoFit/>
          </a:bodyPr>
          <a:lstStyle/>
          <a:p>
            <a:pPr algn="l">
              <a:lnSpc>
                <a:spcPts val="2220"/>
              </a:lnSpc>
            </a:pPr>
            <a:r>
              <a:rPr lang="en-US" sz="2000" i="true">
                <a:gradFill>
                  <a:gsLst>
                    <a:gs pos="0">
                      <a:srgbClr val="1A270C">
                        <a:alpha val="100000"/>
                      </a:srgbClr>
                    </a:gs>
                    <a:gs pos="100000">
                      <a:srgbClr val="314716">
                        <a:alpha val="100000"/>
                      </a:srgbClr>
                    </a:gs>
                  </a:gsLst>
                  <a:lin ang="2700000"/>
                </a:gradFill>
                <a:latin typeface="TT Octosquares Italics"/>
                <a:ea typeface="TT Octosquares Italics"/>
                <a:cs typeface="TT Octosquares Italics"/>
                <a:sym typeface="TT Octosquares Italics"/>
              </a:rPr>
              <a:t>This fishbone analysis is supported by evidence relating to consumers in shops, online shopping, increased costs, digital changes, and high streets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79840" y="7331798"/>
            <a:ext cx="18647681" cy="3220256"/>
            <a:chOff x="0" y="0"/>
            <a:chExt cx="2889014" cy="498902"/>
          </a:xfrm>
        </p:grpSpPr>
        <p:sp>
          <p:nvSpPr>
            <p:cNvPr name="Freeform 3" id="3"/>
            <p:cNvSpPr/>
            <p:nvPr/>
          </p:nvSpPr>
          <p:spPr>
            <a:xfrm flipH="false" flipV="false" rot="0">
              <a:off x="0" y="0"/>
              <a:ext cx="2889014" cy="498902"/>
            </a:xfrm>
            <a:custGeom>
              <a:avLst/>
              <a:gdLst/>
              <a:ahLst/>
              <a:cxnLst/>
              <a:rect r="r" b="b" t="t" l="l"/>
              <a:pathLst>
                <a:path h="498902" w="2889014">
                  <a:moveTo>
                    <a:pt x="0" y="0"/>
                  </a:moveTo>
                  <a:lnTo>
                    <a:pt x="2889014" y="0"/>
                  </a:lnTo>
                  <a:lnTo>
                    <a:pt x="2889014" y="498902"/>
                  </a:lnTo>
                  <a:lnTo>
                    <a:pt x="0" y="498902"/>
                  </a:lnTo>
                  <a:close/>
                </a:path>
              </a:pathLst>
            </a:custGeom>
            <a:blipFill>
              <a:blip r:embed="rId2"/>
              <a:stretch>
                <a:fillRect l="0" t="-142904" r="0" b="-142904"/>
              </a:stretch>
            </a:blipFill>
            <a:ln w="47625" cap="sq">
              <a:gradFill>
                <a:gsLst>
                  <a:gs pos="0">
                    <a:srgbClr val="314716">
                      <a:alpha val="100000"/>
                    </a:srgbClr>
                  </a:gs>
                  <a:gs pos="50000">
                    <a:srgbClr val="ABFF50">
                      <a:alpha val="100000"/>
                    </a:srgbClr>
                  </a:gs>
                  <a:gs pos="100000">
                    <a:srgbClr val="314716">
                      <a:alpha val="100000"/>
                    </a:srgbClr>
                  </a:gs>
                </a:gsLst>
                <a:lin ang="2700000"/>
              </a:gradFill>
              <a:prstDash val="solid"/>
              <a:miter/>
            </a:ln>
          </p:spPr>
        </p:sp>
      </p:grpSp>
      <p:sp>
        <p:nvSpPr>
          <p:cNvPr name="AutoShape 4" id="4"/>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5" id="5"/>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5203501" y="765578"/>
            <a:ext cx="4937140" cy="621242"/>
          </a:xfrm>
          <a:prstGeom prst="rect">
            <a:avLst/>
          </a:prstGeom>
        </p:spPr>
        <p:txBody>
          <a:bodyPr anchor="t" rtlCol="false" tIns="0" lIns="0" bIns="0" rIns="0">
            <a:spAutoFit/>
          </a:bodyPr>
          <a:lstStyle/>
          <a:p>
            <a:pPr algn="r">
              <a:lnSpc>
                <a:spcPts val="4830"/>
              </a:lnSpc>
            </a:pPr>
            <a:r>
              <a:rPr lang="en-US" sz="43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Key findings </a:t>
            </a:r>
          </a:p>
        </p:txBody>
      </p:sp>
      <p:sp>
        <p:nvSpPr>
          <p:cNvPr name="TextBox 7" id="7"/>
          <p:cNvSpPr txBox="true"/>
          <p:nvPr/>
        </p:nvSpPr>
        <p:spPr>
          <a:xfrm rot="0">
            <a:off x="642915" y="1996420"/>
            <a:ext cx="17002170" cy="4699428"/>
          </a:xfrm>
          <a:prstGeom prst="rect">
            <a:avLst/>
          </a:prstGeom>
        </p:spPr>
        <p:txBody>
          <a:bodyPr anchor="t" rtlCol="false" tIns="0" lIns="0" bIns="0" rIns="0">
            <a:spAutoFit/>
          </a:bodyPr>
          <a:lstStyle/>
          <a:p>
            <a:pPr algn="just">
              <a:lnSpc>
                <a:spcPts val="3124"/>
              </a:lnSpc>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 The problem is not a short-term blip in sales, but rather a long-term retail problem. </a:t>
            </a:r>
          </a:p>
          <a:p>
            <a:pPr algn="just">
              <a:lnSpc>
                <a:spcPts val="3124"/>
              </a:lnSpc>
            </a:pPr>
          </a:p>
          <a:p>
            <a:pPr algn="just" marL="607798" indent="-303899" lvl="1">
              <a:lnSpc>
                <a:spcPts val="3124"/>
              </a:lnSpc>
              <a:buFont typeface="Arial"/>
              <a:buChar char="•"/>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Key External Factors:</a:t>
            </a:r>
          </a:p>
          <a:p>
            <a:pPr algn="just">
              <a:lnSpc>
                <a:spcPts val="3124"/>
              </a:lnSpc>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Fewer customers, increased online competition, higher costs</a:t>
            </a:r>
          </a:p>
          <a:p>
            <a:pPr algn="just">
              <a:lnSpc>
                <a:spcPts val="3124"/>
              </a:lnSpc>
            </a:pPr>
          </a:p>
          <a:p>
            <a:pPr algn="just" marL="607798" indent="-303899" lvl="1">
              <a:lnSpc>
                <a:spcPts val="3124"/>
              </a:lnSpc>
              <a:buFont typeface="Arial"/>
              <a:buChar char="•"/>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Key Internal Factors:</a:t>
            </a:r>
          </a:p>
          <a:p>
            <a:pPr algn="just">
              <a:lnSpc>
                <a:spcPts val="3124"/>
              </a:lnSpc>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Difficulty in adapting to the changing trends of online shopping.</a:t>
            </a:r>
          </a:p>
          <a:p>
            <a:pPr algn="just">
              <a:lnSpc>
                <a:spcPts val="3124"/>
              </a:lnSpc>
            </a:pPr>
          </a:p>
          <a:p>
            <a:pPr algn="just">
              <a:lnSpc>
                <a:spcPts val="3124"/>
              </a:lnSpc>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 opportunities and challenges of sustainability:</a:t>
            </a:r>
          </a:p>
          <a:p>
            <a:pPr algn="just">
              <a:lnSpc>
                <a:spcPts val="3124"/>
              </a:lnSpc>
            </a:pPr>
            <a:r>
              <a:rPr lang="en-US" sz="2815">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The market is now more competitive and has become more online-focused compared to the past. systems, and public transit innovations. These advancements aim to reduce pollution and dependency on non-renewable resources.</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028700" y="168209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16683057" y="8582535"/>
            <a:ext cx="576243" cy="675765"/>
          </a:xfrm>
          <a:custGeom>
            <a:avLst/>
            <a:gdLst/>
            <a:ahLst/>
            <a:cxnLst/>
            <a:rect r="r" b="b" t="t" l="l"/>
            <a:pathLst>
              <a:path h="675765" w="576243">
                <a:moveTo>
                  <a:pt x="0" y="0"/>
                </a:moveTo>
                <a:lnTo>
                  <a:pt x="576243" y="0"/>
                </a:lnTo>
                <a:lnTo>
                  <a:pt x="576243" y="675765"/>
                </a:lnTo>
                <a:lnTo>
                  <a:pt x="0" y="675765"/>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4" id="4"/>
          <p:cNvGrpSpPr/>
          <p:nvPr/>
        </p:nvGrpSpPr>
        <p:grpSpPr>
          <a:xfrm rot="0">
            <a:off x="-592296" y="1863070"/>
            <a:ext cx="20484618" cy="8658338"/>
            <a:chOff x="0" y="0"/>
            <a:chExt cx="8767531" cy="3705817"/>
          </a:xfrm>
        </p:grpSpPr>
        <p:sp>
          <p:nvSpPr>
            <p:cNvPr name="Freeform 5" id="5"/>
            <p:cNvSpPr/>
            <p:nvPr/>
          </p:nvSpPr>
          <p:spPr>
            <a:xfrm flipH="false" flipV="false" rot="0">
              <a:off x="0" y="0"/>
              <a:ext cx="8767531" cy="3705817"/>
            </a:xfrm>
            <a:custGeom>
              <a:avLst/>
              <a:gdLst/>
              <a:ahLst/>
              <a:cxnLst/>
              <a:rect r="r" b="b" t="t" l="l"/>
              <a:pathLst>
                <a:path h="3705817" w="8767531">
                  <a:moveTo>
                    <a:pt x="0" y="0"/>
                  </a:moveTo>
                  <a:lnTo>
                    <a:pt x="8767531" y="0"/>
                  </a:lnTo>
                  <a:lnTo>
                    <a:pt x="8767531" y="3705817"/>
                  </a:lnTo>
                  <a:lnTo>
                    <a:pt x="0" y="3705817"/>
                  </a:lnTo>
                  <a:close/>
                </a:path>
              </a:pathLst>
            </a:custGeom>
            <a:solidFill>
              <a:srgbClr val="DBFFBB"/>
            </a:solidFill>
          </p:spPr>
        </p:sp>
        <p:sp>
          <p:nvSpPr>
            <p:cNvPr name="TextBox 6" id="6"/>
            <p:cNvSpPr txBox="true"/>
            <p:nvPr/>
          </p:nvSpPr>
          <p:spPr>
            <a:xfrm>
              <a:off x="0" y="-57150"/>
              <a:ext cx="8767531" cy="3762967"/>
            </a:xfrm>
            <a:prstGeom prst="rect">
              <a:avLst/>
            </a:prstGeom>
          </p:spPr>
          <p:txBody>
            <a:bodyPr anchor="ctr" rtlCol="false" tIns="50800" lIns="50800" bIns="50800" rIns="50800"/>
            <a:lstStyle/>
            <a:p>
              <a:pPr algn="ctr">
                <a:lnSpc>
                  <a:spcPts val="2659"/>
                </a:lnSpc>
              </a:pPr>
            </a:p>
          </p:txBody>
        </p:sp>
      </p:grpSp>
      <p:sp>
        <p:nvSpPr>
          <p:cNvPr name="TextBox 7" id="7"/>
          <p:cNvSpPr txBox="true"/>
          <p:nvPr/>
        </p:nvSpPr>
        <p:spPr>
          <a:xfrm rot="0">
            <a:off x="218442" y="2257780"/>
            <a:ext cx="17851117" cy="7258050"/>
          </a:xfrm>
          <a:prstGeom prst="rect">
            <a:avLst/>
          </a:prstGeom>
        </p:spPr>
        <p:txBody>
          <a:bodyPr anchor="t" rtlCol="false" tIns="0" lIns="0" bIns="0" rIns="0">
            <a:spAutoFit/>
          </a:bodyPr>
          <a:lstStyle/>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Cioppi, M., Curina, I., Francioni, B. and Savelli, E. (2023) ‘Digital transformation and marketing: a systematic and thematic literature review’, Italian Journal of Marketing, 2023(2), pp. 207–288. doi: 10.1007/s43039-023-00067-2. Available via Springer Link.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Department for Environment, Food &amp; Rural Affairs (2025) Import plants and plant products from the EU to Great Britain. Available at: GOV.UK.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Norwich City Council (2025) Norwich City Centre Shopping and Town Centre Floorspace Monitor &amp; Local and District Centres Monitor. Available at: Norwich City Council website.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Office for National Statistics (2026a) Economic activity and social change in the UK, real-time indicators: 12 February 2026. Available at: ONS website.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Office for National Statistics (2026b) Retail sales, Great Britain: December 2025. Available at: ONS website.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Rombach, M., Dean, D.L., Widmar, N.J.O. and Bitsch, V. (2021) ‘The ethically conscious flower consumer: Understanding fair trade cut flower purchase behavior in Germany’, Sustainability, 13(21), 12133. doi: 10.3390/su132112133. Available via MDPI. </a:t>
            </a:r>
          </a:p>
          <a:p>
            <a:pPr algn="l">
              <a:lnSpc>
                <a:spcPts val="3107"/>
              </a:lnSpc>
            </a:pPr>
            <a:r>
              <a:rPr lang="en-US" sz="2799">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Wolf, L. and Steul-Fischer, M. (2023) ‘Factors of customers’ channel choice in an omnichannel environment: a systematic literature review’, Management Review Quarterly, 73(4), pp. 1579–1630. doi: 10.1007/s11301-022-00281-w. Available via Springer Link. </a:t>
            </a:r>
          </a:p>
          <a:p>
            <a:pPr algn="l">
              <a:lnSpc>
                <a:spcPts val="2441"/>
              </a:lnSpc>
            </a:pPr>
          </a:p>
          <a:p>
            <a:pPr algn="l">
              <a:lnSpc>
                <a:spcPts val="2441"/>
              </a:lnSpc>
            </a:pPr>
          </a:p>
        </p:txBody>
      </p:sp>
      <p:sp>
        <p:nvSpPr>
          <p:cNvPr name="TextBox 8" id="8"/>
          <p:cNvSpPr txBox="true"/>
          <p:nvPr/>
        </p:nvSpPr>
        <p:spPr>
          <a:xfrm rot="0">
            <a:off x="7087038" y="882902"/>
            <a:ext cx="6503370" cy="621242"/>
          </a:xfrm>
          <a:prstGeom prst="rect">
            <a:avLst/>
          </a:prstGeom>
        </p:spPr>
        <p:txBody>
          <a:bodyPr anchor="t" rtlCol="false" tIns="0" lIns="0" bIns="0" rIns="0">
            <a:spAutoFit/>
          </a:bodyPr>
          <a:lstStyle/>
          <a:p>
            <a:pPr algn="l">
              <a:lnSpc>
                <a:spcPts val="4830"/>
              </a:lnSpc>
            </a:pPr>
            <a:r>
              <a:rPr lang="en-US" sz="4351">
                <a:gradFill>
                  <a:gsLst>
                    <a:gs pos="0">
                      <a:srgbClr val="1A270C">
                        <a:alpha val="100000"/>
                      </a:srgbClr>
                    </a:gs>
                    <a:gs pos="100000">
                      <a:srgbClr val="314716">
                        <a:alpha val="100000"/>
                      </a:srgbClr>
                    </a:gs>
                  </a:gsLst>
                  <a:lin ang="2700000"/>
                </a:gradFill>
                <a:latin typeface="TT Octosquares"/>
                <a:ea typeface="TT Octosquares"/>
                <a:cs typeface="TT Octosquares"/>
                <a:sym typeface="TT Octosquares"/>
              </a:rPr>
              <a:t>References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1384800" y="6592065"/>
            <a:ext cx="16230600" cy="0"/>
          </a:xfrm>
          <a:prstGeom prst="line">
            <a:avLst/>
          </a:prstGeom>
          <a:ln cap="flat" w="38100">
            <a:gradFill>
              <a:gsLst>
                <a:gs pos="0">
                  <a:srgbClr val="314716">
                    <a:alpha val="100000"/>
                  </a:srgbClr>
                </a:gs>
                <a:gs pos="50000">
                  <a:srgbClr val="ABFF50">
                    <a:alpha val="100000"/>
                  </a:srgbClr>
                </a:gs>
                <a:gs pos="100000">
                  <a:srgbClr val="314716">
                    <a:alpha val="100000"/>
                  </a:srgbClr>
                </a:gs>
              </a:gsLst>
              <a:lin ang="2700000"/>
            </a:gradFill>
            <a:prstDash val="solid"/>
            <a:headEnd type="none" len="sm" w="sm"/>
            <a:tailEnd type="none" len="sm" w="sm"/>
          </a:ln>
        </p:spPr>
      </p:sp>
      <p:sp>
        <p:nvSpPr>
          <p:cNvPr name="Freeform 3" id="3"/>
          <p:cNvSpPr/>
          <p:nvPr/>
        </p:nvSpPr>
        <p:spPr>
          <a:xfrm flipH="false" flipV="false" rot="0">
            <a:off x="8509091" y="6953451"/>
            <a:ext cx="1982017" cy="1982017"/>
          </a:xfrm>
          <a:custGeom>
            <a:avLst/>
            <a:gdLst/>
            <a:ahLst/>
            <a:cxnLst/>
            <a:rect r="r" b="b" t="t" l="l"/>
            <a:pathLst>
              <a:path h="1982017" w="1982017">
                <a:moveTo>
                  <a:pt x="0" y="0"/>
                </a:moveTo>
                <a:lnTo>
                  <a:pt x="1982018" y="0"/>
                </a:lnTo>
                <a:lnTo>
                  <a:pt x="1982018" y="1982017"/>
                </a:lnTo>
                <a:lnTo>
                  <a:pt x="0" y="198201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2625230" y="2057755"/>
            <a:ext cx="13749739" cy="13755426"/>
          </a:xfrm>
          <a:custGeom>
            <a:avLst/>
            <a:gdLst/>
            <a:ahLst/>
            <a:cxnLst/>
            <a:rect r="r" b="b" t="t" l="l"/>
            <a:pathLst>
              <a:path h="13755426" w="13749739">
                <a:moveTo>
                  <a:pt x="0" y="0"/>
                </a:moveTo>
                <a:lnTo>
                  <a:pt x="13749740" y="0"/>
                </a:lnTo>
                <a:lnTo>
                  <a:pt x="13749740" y="13755426"/>
                </a:lnTo>
                <a:lnTo>
                  <a:pt x="0" y="1375542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7180294" y="4051024"/>
            <a:ext cx="7226834" cy="1362840"/>
          </a:xfrm>
          <a:prstGeom prst="rect">
            <a:avLst/>
          </a:prstGeom>
        </p:spPr>
        <p:txBody>
          <a:bodyPr anchor="t" rtlCol="false" tIns="0" lIns="0" bIns="0" rIns="0">
            <a:spAutoFit/>
          </a:bodyPr>
          <a:lstStyle/>
          <a:p>
            <a:pPr algn="l">
              <a:lnSpc>
                <a:spcPts val="10581"/>
              </a:lnSpc>
            </a:pPr>
            <a:r>
              <a:rPr lang="en-US" b="true" sz="9533">
                <a:gradFill>
                  <a:gsLst>
                    <a:gs pos="0">
                      <a:srgbClr val="1A270C">
                        <a:alpha val="100000"/>
                      </a:srgbClr>
                    </a:gs>
                    <a:gs pos="100000">
                      <a:srgbClr val="314716">
                        <a:alpha val="100000"/>
                      </a:srgbClr>
                    </a:gs>
                  </a:gsLst>
                  <a:lin ang="2700000"/>
                </a:gradFill>
                <a:latin typeface="TT Octosquares Bold"/>
                <a:ea typeface="TT Octosquares Bold"/>
                <a:cs typeface="TT Octosquares Bold"/>
                <a:sym typeface="TT Octosquares Bold"/>
              </a:rPr>
              <a:t>THANK </a:t>
            </a:r>
          </a:p>
        </p:txBody>
      </p:sp>
      <p:sp>
        <p:nvSpPr>
          <p:cNvPr name="TextBox 6" id="6"/>
          <p:cNvSpPr txBox="true"/>
          <p:nvPr/>
        </p:nvSpPr>
        <p:spPr>
          <a:xfrm rot="0">
            <a:off x="8004354" y="5229225"/>
            <a:ext cx="9254946" cy="1362840"/>
          </a:xfrm>
          <a:prstGeom prst="rect">
            <a:avLst/>
          </a:prstGeom>
        </p:spPr>
        <p:txBody>
          <a:bodyPr anchor="t" rtlCol="false" tIns="0" lIns="0" bIns="0" rIns="0">
            <a:spAutoFit/>
          </a:bodyPr>
          <a:lstStyle/>
          <a:p>
            <a:pPr algn="l">
              <a:lnSpc>
                <a:spcPts val="10581"/>
              </a:lnSpc>
            </a:pPr>
            <a:r>
              <a:rPr lang="en-US" b="true" sz="9533">
                <a:gradFill>
                  <a:gsLst>
                    <a:gs pos="0">
                      <a:srgbClr val="1A270C">
                        <a:alpha val="100000"/>
                      </a:srgbClr>
                    </a:gs>
                    <a:gs pos="100000">
                      <a:srgbClr val="314716">
                        <a:alpha val="100000"/>
                      </a:srgbClr>
                    </a:gs>
                  </a:gsLst>
                  <a:lin ang="2700000"/>
                </a:gradFill>
                <a:latin typeface="TT Octosquares Bold"/>
                <a:ea typeface="TT Octosquares Bold"/>
                <a:cs typeface="TT Octosquares Bold"/>
                <a:sym typeface="TT Octosquares Bold"/>
              </a:rPr>
              <a:t>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DAHD9ETfmmI</dc:identifier>
  <dcterms:modified xsi:type="dcterms:W3CDTF">2011-08-01T06:04:30Z</dcterms:modified>
  <cp:revision>1</cp:revision>
  <dc:title>Green Modern Technology Presentation</dc:title>
</cp:coreProperties>
</file>