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91C767-3120-D0D8-7736-B1B86EAA3C39}" v="28" dt="2020-05-14T14:53:21.499"/>
    <p1510:client id="{9583C9F7-CBB2-47E3-AF3B-9F18C2B5EB22}" v="57" dt="2020-05-15T12:04:40.099"/>
    <p1510:client id="{B531EF33-91EC-7F78-7746-CE8D7E12D447}" v="625" dt="2020-05-14T08:58:59.745"/>
    <p1510:client id="{DDB6D774-54EF-5A4F-7243-E60FFE1601E4}" v="207" dt="2020-05-15T14:14:24.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svg"/><Relationship Id="rId1"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803502-EFEA-445C-8B52-32761C2B437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A76B08D-3F95-4D69-A02E-E2B58CD5947C}">
      <dgm:prSet/>
      <dgm:spPr/>
      <dgm:t>
        <a:bodyPr/>
        <a:lstStyle/>
        <a:p>
          <a:r>
            <a:rPr lang="en-GB"/>
            <a:t>Pilot Study</a:t>
          </a:r>
          <a:endParaRPr lang="en-US"/>
        </a:p>
      </dgm:t>
    </dgm:pt>
    <dgm:pt modelId="{CAAC33B2-D02F-40BF-B69D-39EAE6EFA457}" type="parTrans" cxnId="{5B0D8426-418E-468C-8AFD-ED8E731F58AA}">
      <dgm:prSet/>
      <dgm:spPr/>
      <dgm:t>
        <a:bodyPr/>
        <a:lstStyle/>
        <a:p>
          <a:endParaRPr lang="en-US"/>
        </a:p>
      </dgm:t>
    </dgm:pt>
    <dgm:pt modelId="{915D414C-9DFD-4E05-8A60-6FAAF504E15C}" type="sibTrans" cxnId="{5B0D8426-418E-468C-8AFD-ED8E731F58AA}">
      <dgm:prSet/>
      <dgm:spPr/>
      <dgm:t>
        <a:bodyPr/>
        <a:lstStyle/>
        <a:p>
          <a:endParaRPr lang="en-US"/>
        </a:p>
      </dgm:t>
    </dgm:pt>
    <dgm:pt modelId="{75E35BB5-1F62-42B8-AD36-3AF8D896D036}">
      <dgm:prSet/>
      <dgm:spPr/>
      <dgm:t>
        <a:bodyPr/>
        <a:lstStyle/>
        <a:p>
          <a:r>
            <a:rPr lang="en-GB"/>
            <a:t>Participants</a:t>
          </a:r>
          <a:endParaRPr lang="en-US"/>
        </a:p>
      </dgm:t>
    </dgm:pt>
    <dgm:pt modelId="{802CA901-C722-4BC2-A549-42565C3DBA3D}" type="parTrans" cxnId="{0E18F1B2-E284-4902-BDB8-FE44DFE029A0}">
      <dgm:prSet/>
      <dgm:spPr/>
      <dgm:t>
        <a:bodyPr/>
        <a:lstStyle/>
        <a:p>
          <a:endParaRPr lang="en-US"/>
        </a:p>
      </dgm:t>
    </dgm:pt>
    <dgm:pt modelId="{5C495419-635E-4A4E-8C16-F506324B3408}" type="sibTrans" cxnId="{0E18F1B2-E284-4902-BDB8-FE44DFE029A0}">
      <dgm:prSet/>
      <dgm:spPr/>
      <dgm:t>
        <a:bodyPr/>
        <a:lstStyle/>
        <a:p>
          <a:endParaRPr lang="en-US"/>
        </a:p>
      </dgm:t>
    </dgm:pt>
    <dgm:pt modelId="{03F9AB62-16FF-4EC7-9786-DE74B7CA2AF9}">
      <dgm:prSet/>
      <dgm:spPr/>
      <dgm:t>
        <a:bodyPr/>
        <a:lstStyle/>
        <a:p>
          <a:r>
            <a:rPr lang="en-GB"/>
            <a:t>Design</a:t>
          </a:r>
          <a:endParaRPr lang="en-US"/>
        </a:p>
      </dgm:t>
    </dgm:pt>
    <dgm:pt modelId="{B995D113-8D85-4DCB-B8CB-CA5DD23426B1}" type="parTrans" cxnId="{AC748854-D716-4D9B-AEC2-A09BDC3C24E8}">
      <dgm:prSet/>
      <dgm:spPr/>
      <dgm:t>
        <a:bodyPr/>
        <a:lstStyle/>
        <a:p>
          <a:endParaRPr lang="en-US"/>
        </a:p>
      </dgm:t>
    </dgm:pt>
    <dgm:pt modelId="{3DA8F231-D1DB-477A-B717-A80172EB4DA0}" type="sibTrans" cxnId="{AC748854-D716-4D9B-AEC2-A09BDC3C24E8}">
      <dgm:prSet/>
      <dgm:spPr/>
      <dgm:t>
        <a:bodyPr/>
        <a:lstStyle/>
        <a:p>
          <a:endParaRPr lang="en-US"/>
        </a:p>
      </dgm:t>
    </dgm:pt>
    <dgm:pt modelId="{91CABD27-D319-4F42-8850-A5974E2C333C}">
      <dgm:prSet/>
      <dgm:spPr/>
      <dgm:t>
        <a:bodyPr/>
        <a:lstStyle/>
        <a:p>
          <a:r>
            <a:rPr lang="en-GB"/>
            <a:t>Materials</a:t>
          </a:r>
          <a:endParaRPr lang="en-US"/>
        </a:p>
      </dgm:t>
    </dgm:pt>
    <dgm:pt modelId="{FC94B2A3-AA32-48CA-9D0D-3258AAE5E7E4}" type="parTrans" cxnId="{619917DC-9FF6-4FCA-8D6C-E762B998B819}">
      <dgm:prSet/>
      <dgm:spPr/>
      <dgm:t>
        <a:bodyPr/>
        <a:lstStyle/>
        <a:p>
          <a:endParaRPr lang="en-US"/>
        </a:p>
      </dgm:t>
    </dgm:pt>
    <dgm:pt modelId="{FAB2BF68-C5C5-4ABF-895E-4CF5485418B3}" type="sibTrans" cxnId="{619917DC-9FF6-4FCA-8D6C-E762B998B819}">
      <dgm:prSet/>
      <dgm:spPr/>
      <dgm:t>
        <a:bodyPr/>
        <a:lstStyle/>
        <a:p>
          <a:endParaRPr lang="en-US"/>
        </a:p>
      </dgm:t>
    </dgm:pt>
    <dgm:pt modelId="{B6B1DDF3-055B-4D4D-BC4D-4071EAE3176B}">
      <dgm:prSet/>
      <dgm:spPr/>
      <dgm:t>
        <a:bodyPr/>
        <a:lstStyle/>
        <a:p>
          <a:r>
            <a:rPr lang="en-GB"/>
            <a:t>Procedure</a:t>
          </a:r>
          <a:endParaRPr lang="en-US"/>
        </a:p>
      </dgm:t>
    </dgm:pt>
    <dgm:pt modelId="{B84B7BE5-AF44-4C95-9EFA-6CB6382824FB}" type="parTrans" cxnId="{B7B6F38C-BD7A-4A4C-958D-5E150F9FB60A}">
      <dgm:prSet/>
      <dgm:spPr/>
      <dgm:t>
        <a:bodyPr/>
        <a:lstStyle/>
        <a:p>
          <a:endParaRPr lang="en-US"/>
        </a:p>
      </dgm:t>
    </dgm:pt>
    <dgm:pt modelId="{D164E51C-5FE4-437E-BFB2-3D802B3604E7}" type="sibTrans" cxnId="{B7B6F38C-BD7A-4A4C-958D-5E150F9FB60A}">
      <dgm:prSet/>
      <dgm:spPr/>
      <dgm:t>
        <a:bodyPr/>
        <a:lstStyle/>
        <a:p>
          <a:endParaRPr lang="en-US"/>
        </a:p>
      </dgm:t>
    </dgm:pt>
    <dgm:pt modelId="{FAF9074E-F4FF-44D6-8799-254989C2D2BC}" type="pres">
      <dgm:prSet presAssocID="{36803502-EFEA-445C-8B52-32761C2B4378}" presName="outerComposite" presStyleCnt="0">
        <dgm:presLayoutVars>
          <dgm:chMax val="5"/>
          <dgm:dir/>
          <dgm:resizeHandles val="exact"/>
        </dgm:presLayoutVars>
      </dgm:prSet>
      <dgm:spPr/>
    </dgm:pt>
    <dgm:pt modelId="{263877DD-85C8-4131-9B1E-A42BF79EEE81}" type="pres">
      <dgm:prSet presAssocID="{36803502-EFEA-445C-8B52-32761C2B4378}" presName="dummyMaxCanvas" presStyleCnt="0">
        <dgm:presLayoutVars/>
      </dgm:prSet>
      <dgm:spPr/>
    </dgm:pt>
    <dgm:pt modelId="{D57190FC-FBE4-4321-890A-6B8D11251A99}" type="pres">
      <dgm:prSet presAssocID="{36803502-EFEA-445C-8B52-32761C2B4378}" presName="FiveNodes_1" presStyleLbl="node1" presStyleIdx="0" presStyleCnt="5">
        <dgm:presLayoutVars>
          <dgm:bulletEnabled val="1"/>
        </dgm:presLayoutVars>
      </dgm:prSet>
      <dgm:spPr/>
    </dgm:pt>
    <dgm:pt modelId="{AB90EF1E-0E4C-4F0C-A7BF-A9FEB2BB7CBB}" type="pres">
      <dgm:prSet presAssocID="{36803502-EFEA-445C-8B52-32761C2B4378}" presName="FiveNodes_2" presStyleLbl="node1" presStyleIdx="1" presStyleCnt="5">
        <dgm:presLayoutVars>
          <dgm:bulletEnabled val="1"/>
        </dgm:presLayoutVars>
      </dgm:prSet>
      <dgm:spPr/>
    </dgm:pt>
    <dgm:pt modelId="{59ECCB5C-0CD4-4A8D-BB56-992071A0DB3B}" type="pres">
      <dgm:prSet presAssocID="{36803502-EFEA-445C-8B52-32761C2B4378}" presName="FiveNodes_3" presStyleLbl="node1" presStyleIdx="2" presStyleCnt="5">
        <dgm:presLayoutVars>
          <dgm:bulletEnabled val="1"/>
        </dgm:presLayoutVars>
      </dgm:prSet>
      <dgm:spPr/>
    </dgm:pt>
    <dgm:pt modelId="{B7A77476-6D48-4913-826F-0C2436FD1982}" type="pres">
      <dgm:prSet presAssocID="{36803502-EFEA-445C-8B52-32761C2B4378}" presName="FiveNodes_4" presStyleLbl="node1" presStyleIdx="3" presStyleCnt="5">
        <dgm:presLayoutVars>
          <dgm:bulletEnabled val="1"/>
        </dgm:presLayoutVars>
      </dgm:prSet>
      <dgm:spPr/>
    </dgm:pt>
    <dgm:pt modelId="{38C9BDF1-A141-4F5A-80C5-D6651506DCB2}" type="pres">
      <dgm:prSet presAssocID="{36803502-EFEA-445C-8B52-32761C2B4378}" presName="FiveNodes_5" presStyleLbl="node1" presStyleIdx="4" presStyleCnt="5">
        <dgm:presLayoutVars>
          <dgm:bulletEnabled val="1"/>
        </dgm:presLayoutVars>
      </dgm:prSet>
      <dgm:spPr/>
    </dgm:pt>
    <dgm:pt modelId="{02653BCA-ADD6-4EDA-A134-0CEEF032A1BB}" type="pres">
      <dgm:prSet presAssocID="{36803502-EFEA-445C-8B52-32761C2B4378}" presName="FiveConn_1-2" presStyleLbl="fgAccFollowNode1" presStyleIdx="0" presStyleCnt="4">
        <dgm:presLayoutVars>
          <dgm:bulletEnabled val="1"/>
        </dgm:presLayoutVars>
      </dgm:prSet>
      <dgm:spPr/>
    </dgm:pt>
    <dgm:pt modelId="{BBE64F9B-06A9-41F5-BBC3-ECCAD1ED19B7}" type="pres">
      <dgm:prSet presAssocID="{36803502-EFEA-445C-8B52-32761C2B4378}" presName="FiveConn_2-3" presStyleLbl="fgAccFollowNode1" presStyleIdx="1" presStyleCnt="4">
        <dgm:presLayoutVars>
          <dgm:bulletEnabled val="1"/>
        </dgm:presLayoutVars>
      </dgm:prSet>
      <dgm:spPr/>
    </dgm:pt>
    <dgm:pt modelId="{1AB24A57-02CF-4053-9340-4274F4E237A6}" type="pres">
      <dgm:prSet presAssocID="{36803502-EFEA-445C-8B52-32761C2B4378}" presName="FiveConn_3-4" presStyleLbl="fgAccFollowNode1" presStyleIdx="2" presStyleCnt="4">
        <dgm:presLayoutVars>
          <dgm:bulletEnabled val="1"/>
        </dgm:presLayoutVars>
      </dgm:prSet>
      <dgm:spPr/>
    </dgm:pt>
    <dgm:pt modelId="{E8066AB0-9BFD-4362-B51E-C1D409148B8E}" type="pres">
      <dgm:prSet presAssocID="{36803502-EFEA-445C-8B52-32761C2B4378}" presName="FiveConn_4-5" presStyleLbl="fgAccFollowNode1" presStyleIdx="3" presStyleCnt="4">
        <dgm:presLayoutVars>
          <dgm:bulletEnabled val="1"/>
        </dgm:presLayoutVars>
      </dgm:prSet>
      <dgm:spPr/>
    </dgm:pt>
    <dgm:pt modelId="{C2F1C045-650D-47DB-92BA-D48B5E2B745F}" type="pres">
      <dgm:prSet presAssocID="{36803502-EFEA-445C-8B52-32761C2B4378}" presName="FiveNodes_1_text" presStyleLbl="node1" presStyleIdx="4" presStyleCnt="5">
        <dgm:presLayoutVars>
          <dgm:bulletEnabled val="1"/>
        </dgm:presLayoutVars>
      </dgm:prSet>
      <dgm:spPr/>
    </dgm:pt>
    <dgm:pt modelId="{D69EBFEB-66AA-4D49-9D2C-17C5B5819482}" type="pres">
      <dgm:prSet presAssocID="{36803502-EFEA-445C-8B52-32761C2B4378}" presName="FiveNodes_2_text" presStyleLbl="node1" presStyleIdx="4" presStyleCnt="5">
        <dgm:presLayoutVars>
          <dgm:bulletEnabled val="1"/>
        </dgm:presLayoutVars>
      </dgm:prSet>
      <dgm:spPr/>
    </dgm:pt>
    <dgm:pt modelId="{5538322C-2E80-47D4-BA26-05268E1F368F}" type="pres">
      <dgm:prSet presAssocID="{36803502-EFEA-445C-8B52-32761C2B4378}" presName="FiveNodes_3_text" presStyleLbl="node1" presStyleIdx="4" presStyleCnt="5">
        <dgm:presLayoutVars>
          <dgm:bulletEnabled val="1"/>
        </dgm:presLayoutVars>
      </dgm:prSet>
      <dgm:spPr/>
    </dgm:pt>
    <dgm:pt modelId="{42895134-024C-47B4-8B40-C22BB8F2E982}" type="pres">
      <dgm:prSet presAssocID="{36803502-EFEA-445C-8B52-32761C2B4378}" presName="FiveNodes_4_text" presStyleLbl="node1" presStyleIdx="4" presStyleCnt="5">
        <dgm:presLayoutVars>
          <dgm:bulletEnabled val="1"/>
        </dgm:presLayoutVars>
      </dgm:prSet>
      <dgm:spPr/>
    </dgm:pt>
    <dgm:pt modelId="{87FF031D-6A06-40B4-9478-F89AB3888DD0}" type="pres">
      <dgm:prSet presAssocID="{36803502-EFEA-445C-8B52-32761C2B4378}" presName="FiveNodes_5_text" presStyleLbl="node1" presStyleIdx="4" presStyleCnt="5">
        <dgm:presLayoutVars>
          <dgm:bulletEnabled val="1"/>
        </dgm:presLayoutVars>
      </dgm:prSet>
      <dgm:spPr/>
    </dgm:pt>
  </dgm:ptLst>
  <dgm:cxnLst>
    <dgm:cxn modelId="{42113015-6971-4D45-A2A6-2A36CC4C6C33}" type="presOf" srcId="{03F9AB62-16FF-4EC7-9786-DE74B7CA2AF9}" destId="{59ECCB5C-0CD4-4A8D-BB56-992071A0DB3B}" srcOrd="0" destOrd="0" presId="urn:microsoft.com/office/officeart/2005/8/layout/vProcess5"/>
    <dgm:cxn modelId="{5B0D8426-418E-468C-8AFD-ED8E731F58AA}" srcId="{36803502-EFEA-445C-8B52-32761C2B4378}" destId="{CA76B08D-3F95-4D69-A02E-E2B58CD5947C}" srcOrd="0" destOrd="0" parTransId="{CAAC33B2-D02F-40BF-B69D-39EAE6EFA457}" sibTransId="{915D414C-9DFD-4E05-8A60-6FAAF504E15C}"/>
    <dgm:cxn modelId="{8ECC2628-8C2C-4DCB-A307-7252F5F07C1C}" type="presOf" srcId="{5C495419-635E-4A4E-8C16-F506324B3408}" destId="{BBE64F9B-06A9-41F5-BBC3-ECCAD1ED19B7}" srcOrd="0" destOrd="0" presId="urn:microsoft.com/office/officeart/2005/8/layout/vProcess5"/>
    <dgm:cxn modelId="{FD549F42-218A-4D0F-B19F-4038A8338AC6}" type="presOf" srcId="{B6B1DDF3-055B-4D4D-BC4D-4071EAE3176B}" destId="{38C9BDF1-A141-4F5A-80C5-D6651506DCB2}" srcOrd="0" destOrd="0" presId="urn:microsoft.com/office/officeart/2005/8/layout/vProcess5"/>
    <dgm:cxn modelId="{91CC2870-2BC5-4FB7-9603-E0B97CF1B002}" type="presOf" srcId="{91CABD27-D319-4F42-8850-A5974E2C333C}" destId="{42895134-024C-47B4-8B40-C22BB8F2E982}" srcOrd="1" destOrd="0" presId="urn:microsoft.com/office/officeart/2005/8/layout/vProcess5"/>
    <dgm:cxn modelId="{AC748854-D716-4D9B-AEC2-A09BDC3C24E8}" srcId="{36803502-EFEA-445C-8B52-32761C2B4378}" destId="{03F9AB62-16FF-4EC7-9786-DE74B7CA2AF9}" srcOrd="2" destOrd="0" parTransId="{B995D113-8D85-4DCB-B8CB-CA5DD23426B1}" sibTransId="{3DA8F231-D1DB-477A-B717-A80172EB4DA0}"/>
    <dgm:cxn modelId="{F296D154-0215-4DFF-868B-C0AB9EF6893F}" type="presOf" srcId="{91CABD27-D319-4F42-8850-A5974E2C333C}" destId="{B7A77476-6D48-4913-826F-0C2436FD1982}" srcOrd="0" destOrd="0" presId="urn:microsoft.com/office/officeart/2005/8/layout/vProcess5"/>
    <dgm:cxn modelId="{EAD33D79-FEE6-427C-BFA2-881ABEF4DB93}" type="presOf" srcId="{B6B1DDF3-055B-4D4D-BC4D-4071EAE3176B}" destId="{87FF031D-6A06-40B4-9478-F89AB3888DD0}" srcOrd="1" destOrd="0" presId="urn:microsoft.com/office/officeart/2005/8/layout/vProcess5"/>
    <dgm:cxn modelId="{970ACA5A-9916-4BD0-89F9-2A9F46A36571}" type="presOf" srcId="{CA76B08D-3F95-4D69-A02E-E2B58CD5947C}" destId="{D57190FC-FBE4-4321-890A-6B8D11251A99}" srcOrd="0" destOrd="0" presId="urn:microsoft.com/office/officeart/2005/8/layout/vProcess5"/>
    <dgm:cxn modelId="{60041C87-0B50-4558-BE2A-AECA2EF18E96}" type="presOf" srcId="{915D414C-9DFD-4E05-8A60-6FAAF504E15C}" destId="{02653BCA-ADD6-4EDA-A134-0CEEF032A1BB}" srcOrd="0" destOrd="0" presId="urn:microsoft.com/office/officeart/2005/8/layout/vProcess5"/>
    <dgm:cxn modelId="{B7B6F38C-BD7A-4A4C-958D-5E150F9FB60A}" srcId="{36803502-EFEA-445C-8B52-32761C2B4378}" destId="{B6B1DDF3-055B-4D4D-BC4D-4071EAE3176B}" srcOrd="4" destOrd="0" parTransId="{B84B7BE5-AF44-4C95-9EFA-6CB6382824FB}" sibTransId="{D164E51C-5FE4-437E-BFB2-3D802B3604E7}"/>
    <dgm:cxn modelId="{35745F98-11D2-4C07-9090-5D1CFF88D835}" type="presOf" srcId="{75E35BB5-1F62-42B8-AD36-3AF8D896D036}" destId="{D69EBFEB-66AA-4D49-9D2C-17C5B5819482}" srcOrd="1" destOrd="0" presId="urn:microsoft.com/office/officeart/2005/8/layout/vProcess5"/>
    <dgm:cxn modelId="{36694EA3-CC71-4C5D-92FA-845EE350515B}" type="presOf" srcId="{75E35BB5-1F62-42B8-AD36-3AF8D896D036}" destId="{AB90EF1E-0E4C-4F0C-A7BF-A9FEB2BB7CBB}" srcOrd="0" destOrd="0" presId="urn:microsoft.com/office/officeart/2005/8/layout/vProcess5"/>
    <dgm:cxn modelId="{01E4DDB1-40A7-4588-9E4D-7659F8C7ABA4}" type="presOf" srcId="{CA76B08D-3F95-4D69-A02E-E2B58CD5947C}" destId="{C2F1C045-650D-47DB-92BA-D48B5E2B745F}" srcOrd="1" destOrd="0" presId="urn:microsoft.com/office/officeart/2005/8/layout/vProcess5"/>
    <dgm:cxn modelId="{0E18F1B2-E284-4902-BDB8-FE44DFE029A0}" srcId="{36803502-EFEA-445C-8B52-32761C2B4378}" destId="{75E35BB5-1F62-42B8-AD36-3AF8D896D036}" srcOrd="1" destOrd="0" parTransId="{802CA901-C722-4BC2-A549-42565C3DBA3D}" sibTransId="{5C495419-635E-4A4E-8C16-F506324B3408}"/>
    <dgm:cxn modelId="{D1DCEAC8-9B06-4C24-B3E8-E48C6D4445C3}" type="presOf" srcId="{FAB2BF68-C5C5-4ABF-895E-4CF5485418B3}" destId="{E8066AB0-9BFD-4362-B51E-C1D409148B8E}" srcOrd="0" destOrd="0" presId="urn:microsoft.com/office/officeart/2005/8/layout/vProcess5"/>
    <dgm:cxn modelId="{D6BC20D3-EA3C-4A97-9CED-9523BF566CF5}" type="presOf" srcId="{36803502-EFEA-445C-8B52-32761C2B4378}" destId="{FAF9074E-F4FF-44D6-8799-254989C2D2BC}" srcOrd="0" destOrd="0" presId="urn:microsoft.com/office/officeart/2005/8/layout/vProcess5"/>
    <dgm:cxn modelId="{619917DC-9FF6-4FCA-8D6C-E762B998B819}" srcId="{36803502-EFEA-445C-8B52-32761C2B4378}" destId="{91CABD27-D319-4F42-8850-A5974E2C333C}" srcOrd="3" destOrd="0" parTransId="{FC94B2A3-AA32-48CA-9D0D-3258AAE5E7E4}" sibTransId="{FAB2BF68-C5C5-4ABF-895E-4CF5485418B3}"/>
    <dgm:cxn modelId="{836797E3-4173-464B-8130-83B09998D5FE}" type="presOf" srcId="{3DA8F231-D1DB-477A-B717-A80172EB4DA0}" destId="{1AB24A57-02CF-4053-9340-4274F4E237A6}" srcOrd="0" destOrd="0" presId="urn:microsoft.com/office/officeart/2005/8/layout/vProcess5"/>
    <dgm:cxn modelId="{050699FB-C63A-451D-A2C0-F6CB2E3D0187}" type="presOf" srcId="{03F9AB62-16FF-4EC7-9786-DE74B7CA2AF9}" destId="{5538322C-2E80-47D4-BA26-05268E1F368F}" srcOrd="1" destOrd="0" presId="urn:microsoft.com/office/officeart/2005/8/layout/vProcess5"/>
    <dgm:cxn modelId="{65BA6330-5CFA-4C5F-870C-4A5CD104D4DF}" type="presParOf" srcId="{FAF9074E-F4FF-44D6-8799-254989C2D2BC}" destId="{263877DD-85C8-4131-9B1E-A42BF79EEE81}" srcOrd="0" destOrd="0" presId="urn:microsoft.com/office/officeart/2005/8/layout/vProcess5"/>
    <dgm:cxn modelId="{430CB44D-BFC0-4F24-BC09-7406A19A0CF1}" type="presParOf" srcId="{FAF9074E-F4FF-44D6-8799-254989C2D2BC}" destId="{D57190FC-FBE4-4321-890A-6B8D11251A99}" srcOrd="1" destOrd="0" presId="urn:microsoft.com/office/officeart/2005/8/layout/vProcess5"/>
    <dgm:cxn modelId="{76181BBB-CC5C-459A-A938-85A83BCE808C}" type="presParOf" srcId="{FAF9074E-F4FF-44D6-8799-254989C2D2BC}" destId="{AB90EF1E-0E4C-4F0C-A7BF-A9FEB2BB7CBB}" srcOrd="2" destOrd="0" presId="urn:microsoft.com/office/officeart/2005/8/layout/vProcess5"/>
    <dgm:cxn modelId="{FAFCE99B-561A-487E-9CB5-A01C164ADFB8}" type="presParOf" srcId="{FAF9074E-F4FF-44D6-8799-254989C2D2BC}" destId="{59ECCB5C-0CD4-4A8D-BB56-992071A0DB3B}" srcOrd="3" destOrd="0" presId="urn:microsoft.com/office/officeart/2005/8/layout/vProcess5"/>
    <dgm:cxn modelId="{08A9563A-F38F-425C-ACE0-D9CFD5F4E939}" type="presParOf" srcId="{FAF9074E-F4FF-44D6-8799-254989C2D2BC}" destId="{B7A77476-6D48-4913-826F-0C2436FD1982}" srcOrd="4" destOrd="0" presId="urn:microsoft.com/office/officeart/2005/8/layout/vProcess5"/>
    <dgm:cxn modelId="{B340BE20-DE11-4F7C-9632-57B7F7610E53}" type="presParOf" srcId="{FAF9074E-F4FF-44D6-8799-254989C2D2BC}" destId="{38C9BDF1-A141-4F5A-80C5-D6651506DCB2}" srcOrd="5" destOrd="0" presId="urn:microsoft.com/office/officeart/2005/8/layout/vProcess5"/>
    <dgm:cxn modelId="{B5D3696A-F405-441E-856F-6EE2CC5D095A}" type="presParOf" srcId="{FAF9074E-F4FF-44D6-8799-254989C2D2BC}" destId="{02653BCA-ADD6-4EDA-A134-0CEEF032A1BB}" srcOrd="6" destOrd="0" presId="urn:microsoft.com/office/officeart/2005/8/layout/vProcess5"/>
    <dgm:cxn modelId="{CE2FFE89-D40D-4568-907A-A2C66C419041}" type="presParOf" srcId="{FAF9074E-F4FF-44D6-8799-254989C2D2BC}" destId="{BBE64F9B-06A9-41F5-BBC3-ECCAD1ED19B7}" srcOrd="7" destOrd="0" presId="urn:microsoft.com/office/officeart/2005/8/layout/vProcess5"/>
    <dgm:cxn modelId="{D0FC8892-7D9E-4914-89CF-587012CAD435}" type="presParOf" srcId="{FAF9074E-F4FF-44D6-8799-254989C2D2BC}" destId="{1AB24A57-02CF-4053-9340-4274F4E237A6}" srcOrd="8" destOrd="0" presId="urn:microsoft.com/office/officeart/2005/8/layout/vProcess5"/>
    <dgm:cxn modelId="{5A21EFDA-8A98-4C44-A892-9FAB85BA6BF9}" type="presParOf" srcId="{FAF9074E-F4FF-44D6-8799-254989C2D2BC}" destId="{E8066AB0-9BFD-4362-B51E-C1D409148B8E}" srcOrd="9" destOrd="0" presId="urn:microsoft.com/office/officeart/2005/8/layout/vProcess5"/>
    <dgm:cxn modelId="{0CEC00DB-A936-4081-9D0E-EBA4CB80F459}" type="presParOf" srcId="{FAF9074E-F4FF-44D6-8799-254989C2D2BC}" destId="{C2F1C045-650D-47DB-92BA-D48B5E2B745F}" srcOrd="10" destOrd="0" presId="urn:microsoft.com/office/officeart/2005/8/layout/vProcess5"/>
    <dgm:cxn modelId="{E1B32F22-1DAA-42C9-AB33-47BBB572E858}" type="presParOf" srcId="{FAF9074E-F4FF-44D6-8799-254989C2D2BC}" destId="{D69EBFEB-66AA-4D49-9D2C-17C5B5819482}" srcOrd="11" destOrd="0" presId="urn:microsoft.com/office/officeart/2005/8/layout/vProcess5"/>
    <dgm:cxn modelId="{AD180789-A180-425B-9FD2-9EEB18BC0B22}" type="presParOf" srcId="{FAF9074E-F4FF-44D6-8799-254989C2D2BC}" destId="{5538322C-2E80-47D4-BA26-05268E1F368F}" srcOrd="12" destOrd="0" presId="urn:microsoft.com/office/officeart/2005/8/layout/vProcess5"/>
    <dgm:cxn modelId="{F152D2AD-6A3A-419D-8981-14839F5FFC4A}" type="presParOf" srcId="{FAF9074E-F4FF-44D6-8799-254989C2D2BC}" destId="{42895134-024C-47B4-8B40-C22BB8F2E982}" srcOrd="13" destOrd="0" presId="urn:microsoft.com/office/officeart/2005/8/layout/vProcess5"/>
    <dgm:cxn modelId="{B834EC98-9296-46DC-A396-E0775E34A2ED}" type="presParOf" srcId="{FAF9074E-F4FF-44D6-8799-254989C2D2BC}" destId="{87FF031D-6A06-40B4-9478-F89AB3888DD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9B4F26-1B56-4A41-A1F5-3E8AFE395CE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296FE42-62F3-4F6B-BC81-CB2C9097AAAB}">
      <dgm:prSet/>
      <dgm:spPr/>
      <dgm:t>
        <a:bodyPr/>
        <a:lstStyle/>
        <a:p>
          <a:r>
            <a:rPr lang="en-GB"/>
            <a:t>Hypotheses 1 &amp; 2 supported</a:t>
          </a:r>
          <a:endParaRPr lang="en-US"/>
        </a:p>
      </dgm:t>
    </dgm:pt>
    <dgm:pt modelId="{35590270-19F0-4419-925B-294C2B105A9F}" type="parTrans" cxnId="{CC18C3D9-EC1A-4087-875D-3903EC0DA341}">
      <dgm:prSet/>
      <dgm:spPr/>
      <dgm:t>
        <a:bodyPr/>
        <a:lstStyle/>
        <a:p>
          <a:endParaRPr lang="en-US"/>
        </a:p>
      </dgm:t>
    </dgm:pt>
    <dgm:pt modelId="{6CB4DD9D-5FAA-4B6E-A73D-AD8098530BF3}" type="sibTrans" cxnId="{CC18C3D9-EC1A-4087-875D-3903EC0DA341}">
      <dgm:prSet/>
      <dgm:spPr/>
      <dgm:t>
        <a:bodyPr/>
        <a:lstStyle/>
        <a:p>
          <a:endParaRPr lang="en-US"/>
        </a:p>
      </dgm:t>
    </dgm:pt>
    <dgm:pt modelId="{5EA313CC-3CBE-46CA-A370-343E485C7575}">
      <dgm:prSet/>
      <dgm:spPr/>
      <dgm:t>
        <a:bodyPr/>
        <a:lstStyle/>
        <a:p>
          <a:r>
            <a:rPr lang="en-GB"/>
            <a:t>Hypothesis 3 rejected</a:t>
          </a:r>
          <a:endParaRPr lang="en-US"/>
        </a:p>
      </dgm:t>
    </dgm:pt>
    <dgm:pt modelId="{F673DE68-36F0-4488-8E69-092BF4D7AB4A}" type="parTrans" cxnId="{60306821-4CBE-46A2-983D-77F661B7EE07}">
      <dgm:prSet/>
      <dgm:spPr/>
      <dgm:t>
        <a:bodyPr/>
        <a:lstStyle/>
        <a:p>
          <a:endParaRPr lang="en-US"/>
        </a:p>
      </dgm:t>
    </dgm:pt>
    <dgm:pt modelId="{49E95A71-6A72-4D57-8DAE-4709C104B4C6}" type="sibTrans" cxnId="{60306821-4CBE-46A2-983D-77F661B7EE07}">
      <dgm:prSet/>
      <dgm:spPr/>
      <dgm:t>
        <a:bodyPr/>
        <a:lstStyle/>
        <a:p>
          <a:endParaRPr lang="en-US"/>
        </a:p>
      </dgm:t>
    </dgm:pt>
    <dgm:pt modelId="{C69BC1D7-7333-44DC-A299-3DC91DAA6587}" type="pres">
      <dgm:prSet presAssocID="{049B4F26-1B56-4A41-A1F5-3E8AFE395CE3}" presName="root" presStyleCnt="0">
        <dgm:presLayoutVars>
          <dgm:dir/>
          <dgm:resizeHandles val="exact"/>
        </dgm:presLayoutVars>
      </dgm:prSet>
      <dgm:spPr/>
    </dgm:pt>
    <dgm:pt modelId="{B6119E80-5EC6-4C66-98DD-66A3C9DED4A6}" type="pres">
      <dgm:prSet presAssocID="{3296FE42-62F3-4F6B-BC81-CB2C9097AAAB}" presName="compNode" presStyleCnt="0"/>
      <dgm:spPr/>
    </dgm:pt>
    <dgm:pt modelId="{622F8112-EBD5-4F08-9EDC-0BB4D8BC3FBD}" type="pres">
      <dgm:prSet presAssocID="{3296FE42-62F3-4F6B-BC81-CB2C9097AAAB}" presName="bgRect" presStyleLbl="bgShp" presStyleIdx="0" presStyleCnt="2"/>
      <dgm:spPr/>
    </dgm:pt>
    <dgm:pt modelId="{D4C2852D-558C-4C04-93EF-7958E57155B0}" type="pres">
      <dgm:prSet presAssocID="{3296FE42-62F3-4F6B-BC81-CB2C9097AAA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78953E3F-C7BA-4DFF-A476-A10C7A574B31}" type="pres">
      <dgm:prSet presAssocID="{3296FE42-62F3-4F6B-BC81-CB2C9097AAAB}" presName="spaceRect" presStyleCnt="0"/>
      <dgm:spPr/>
    </dgm:pt>
    <dgm:pt modelId="{009B546C-4870-448D-91B3-233A6F960D5E}" type="pres">
      <dgm:prSet presAssocID="{3296FE42-62F3-4F6B-BC81-CB2C9097AAAB}" presName="parTx" presStyleLbl="revTx" presStyleIdx="0" presStyleCnt="2">
        <dgm:presLayoutVars>
          <dgm:chMax val="0"/>
          <dgm:chPref val="0"/>
        </dgm:presLayoutVars>
      </dgm:prSet>
      <dgm:spPr/>
    </dgm:pt>
    <dgm:pt modelId="{E4B25316-EA2D-40E6-A7DE-ECE61945CDBB}" type="pres">
      <dgm:prSet presAssocID="{6CB4DD9D-5FAA-4B6E-A73D-AD8098530BF3}" presName="sibTrans" presStyleCnt="0"/>
      <dgm:spPr/>
    </dgm:pt>
    <dgm:pt modelId="{ED25CB13-DF61-43B5-939D-24D4D447C795}" type="pres">
      <dgm:prSet presAssocID="{5EA313CC-3CBE-46CA-A370-343E485C7575}" presName="compNode" presStyleCnt="0"/>
      <dgm:spPr/>
    </dgm:pt>
    <dgm:pt modelId="{058C5BA3-FCCE-4974-A165-4540CB6235D5}" type="pres">
      <dgm:prSet presAssocID="{5EA313CC-3CBE-46CA-A370-343E485C7575}" presName="bgRect" presStyleLbl="bgShp" presStyleIdx="1" presStyleCnt="2"/>
      <dgm:spPr/>
    </dgm:pt>
    <dgm:pt modelId="{02E3B61E-F29D-4914-B527-EB370BEC8269}" type="pres">
      <dgm:prSet presAssocID="{5EA313CC-3CBE-46CA-A370-343E485C757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23C52EC5-78DE-4B0A-BE7E-D5FCC677F84C}" type="pres">
      <dgm:prSet presAssocID="{5EA313CC-3CBE-46CA-A370-343E485C7575}" presName="spaceRect" presStyleCnt="0"/>
      <dgm:spPr/>
    </dgm:pt>
    <dgm:pt modelId="{16B51D5F-DB47-4EA8-87B3-8D1366F8358B}" type="pres">
      <dgm:prSet presAssocID="{5EA313CC-3CBE-46CA-A370-343E485C7575}" presName="parTx" presStyleLbl="revTx" presStyleIdx="1" presStyleCnt="2">
        <dgm:presLayoutVars>
          <dgm:chMax val="0"/>
          <dgm:chPref val="0"/>
        </dgm:presLayoutVars>
      </dgm:prSet>
      <dgm:spPr/>
    </dgm:pt>
  </dgm:ptLst>
  <dgm:cxnLst>
    <dgm:cxn modelId="{60306821-4CBE-46A2-983D-77F661B7EE07}" srcId="{049B4F26-1B56-4A41-A1F5-3E8AFE395CE3}" destId="{5EA313CC-3CBE-46CA-A370-343E485C7575}" srcOrd="1" destOrd="0" parTransId="{F673DE68-36F0-4488-8E69-092BF4D7AB4A}" sibTransId="{49E95A71-6A72-4D57-8DAE-4709C104B4C6}"/>
    <dgm:cxn modelId="{B2689F3F-EAD3-4BD8-98A7-02382968E6C4}" type="presOf" srcId="{5EA313CC-3CBE-46CA-A370-343E485C7575}" destId="{16B51D5F-DB47-4EA8-87B3-8D1366F8358B}" srcOrd="0" destOrd="0" presId="urn:microsoft.com/office/officeart/2018/2/layout/IconVerticalSolidList"/>
    <dgm:cxn modelId="{B38C9FBF-EB96-4B2A-8138-19CC76E6953C}" type="presOf" srcId="{049B4F26-1B56-4A41-A1F5-3E8AFE395CE3}" destId="{C69BC1D7-7333-44DC-A299-3DC91DAA6587}" srcOrd="0" destOrd="0" presId="urn:microsoft.com/office/officeart/2018/2/layout/IconVerticalSolidList"/>
    <dgm:cxn modelId="{5027E2CA-CC4C-40DB-823F-01DC1A3C16B4}" type="presOf" srcId="{3296FE42-62F3-4F6B-BC81-CB2C9097AAAB}" destId="{009B546C-4870-448D-91B3-233A6F960D5E}" srcOrd="0" destOrd="0" presId="urn:microsoft.com/office/officeart/2018/2/layout/IconVerticalSolidList"/>
    <dgm:cxn modelId="{CC18C3D9-EC1A-4087-875D-3903EC0DA341}" srcId="{049B4F26-1B56-4A41-A1F5-3E8AFE395CE3}" destId="{3296FE42-62F3-4F6B-BC81-CB2C9097AAAB}" srcOrd="0" destOrd="0" parTransId="{35590270-19F0-4419-925B-294C2B105A9F}" sibTransId="{6CB4DD9D-5FAA-4B6E-A73D-AD8098530BF3}"/>
    <dgm:cxn modelId="{D2567933-3C97-4388-84D2-25A15902FBD2}" type="presParOf" srcId="{C69BC1D7-7333-44DC-A299-3DC91DAA6587}" destId="{B6119E80-5EC6-4C66-98DD-66A3C9DED4A6}" srcOrd="0" destOrd="0" presId="urn:microsoft.com/office/officeart/2018/2/layout/IconVerticalSolidList"/>
    <dgm:cxn modelId="{0B42244C-8720-4FA2-A186-92693CB5DA5A}" type="presParOf" srcId="{B6119E80-5EC6-4C66-98DD-66A3C9DED4A6}" destId="{622F8112-EBD5-4F08-9EDC-0BB4D8BC3FBD}" srcOrd="0" destOrd="0" presId="urn:microsoft.com/office/officeart/2018/2/layout/IconVerticalSolidList"/>
    <dgm:cxn modelId="{DDDADA1C-DAD4-40B0-B03A-68793F4B9B52}" type="presParOf" srcId="{B6119E80-5EC6-4C66-98DD-66A3C9DED4A6}" destId="{D4C2852D-558C-4C04-93EF-7958E57155B0}" srcOrd="1" destOrd="0" presId="urn:microsoft.com/office/officeart/2018/2/layout/IconVerticalSolidList"/>
    <dgm:cxn modelId="{2FF07D54-3612-4BD5-908E-7EEE6780720E}" type="presParOf" srcId="{B6119E80-5EC6-4C66-98DD-66A3C9DED4A6}" destId="{78953E3F-C7BA-4DFF-A476-A10C7A574B31}" srcOrd="2" destOrd="0" presId="urn:microsoft.com/office/officeart/2018/2/layout/IconVerticalSolidList"/>
    <dgm:cxn modelId="{A9E6E43C-50F0-407F-89EF-FBDAFEB27E64}" type="presParOf" srcId="{B6119E80-5EC6-4C66-98DD-66A3C9DED4A6}" destId="{009B546C-4870-448D-91B3-233A6F960D5E}" srcOrd="3" destOrd="0" presId="urn:microsoft.com/office/officeart/2018/2/layout/IconVerticalSolidList"/>
    <dgm:cxn modelId="{F5ED55F8-656B-4338-B9BB-4A918DFC8A1B}" type="presParOf" srcId="{C69BC1D7-7333-44DC-A299-3DC91DAA6587}" destId="{E4B25316-EA2D-40E6-A7DE-ECE61945CDBB}" srcOrd="1" destOrd="0" presId="urn:microsoft.com/office/officeart/2018/2/layout/IconVerticalSolidList"/>
    <dgm:cxn modelId="{9018D185-9D1B-4275-9BA9-08CABDF875CD}" type="presParOf" srcId="{C69BC1D7-7333-44DC-A299-3DC91DAA6587}" destId="{ED25CB13-DF61-43B5-939D-24D4D447C795}" srcOrd="2" destOrd="0" presId="urn:microsoft.com/office/officeart/2018/2/layout/IconVerticalSolidList"/>
    <dgm:cxn modelId="{597F7ABB-697C-4D02-861A-CF097101ED00}" type="presParOf" srcId="{ED25CB13-DF61-43B5-939D-24D4D447C795}" destId="{058C5BA3-FCCE-4974-A165-4540CB6235D5}" srcOrd="0" destOrd="0" presId="urn:microsoft.com/office/officeart/2018/2/layout/IconVerticalSolidList"/>
    <dgm:cxn modelId="{9D4C1312-C471-411D-AE73-2C6E3117DAEC}" type="presParOf" srcId="{ED25CB13-DF61-43B5-939D-24D4D447C795}" destId="{02E3B61E-F29D-4914-B527-EB370BEC8269}" srcOrd="1" destOrd="0" presId="urn:microsoft.com/office/officeart/2018/2/layout/IconVerticalSolidList"/>
    <dgm:cxn modelId="{7E42C3CF-C9FD-48CA-91A1-3B07FF95CCD3}" type="presParOf" srcId="{ED25CB13-DF61-43B5-939D-24D4D447C795}" destId="{23C52EC5-78DE-4B0A-BE7E-D5FCC677F84C}" srcOrd="2" destOrd="0" presId="urn:microsoft.com/office/officeart/2018/2/layout/IconVerticalSolidList"/>
    <dgm:cxn modelId="{77FBB203-5EAA-4C09-A444-EA7A8E9A54DB}" type="presParOf" srcId="{ED25CB13-DF61-43B5-939D-24D4D447C795}" destId="{16B51D5F-DB47-4EA8-87B3-8D1366F835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F8F2D6-9059-4FDE-A0D6-CB349435593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A90A267-7F75-4EA7-9450-DE82297AD275}">
      <dgm:prSet/>
      <dgm:spPr/>
      <dgm:t>
        <a:bodyPr/>
        <a:lstStyle/>
        <a:p>
          <a:r>
            <a:rPr lang="en-GB"/>
            <a:t>The research has indicated that a positive intervention into daily life can improve one’s positivity, whilst reducing stress.</a:t>
          </a:r>
          <a:endParaRPr lang="en-US"/>
        </a:p>
      </dgm:t>
    </dgm:pt>
    <dgm:pt modelId="{DCE9CACD-6FF2-48FC-B769-6801CC8486CF}" type="parTrans" cxnId="{E3EE4FF0-7817-4194-8C8A-B13481260876}">
      <dgm:prSet/>
      <dgm:spPr/>
      <dgm:t>
        <a:bodyPr/>
        <a:lstStyle/>
        <a:p>
          <a:endParaRPr lang="en-US"/>
        </a:p>
      </dgm:t>
    </dgm:pt>
    <dgm:pt modelId="{0EFAEB34-67D2-488E-92BA-E619AC0FC6BC}" type="sibTrans" cxnId="{E3EE4FF0-7817-4194-8C8A-B13481260876}">
      <dgm:prSet/>
      <dgm:spPr/>
      <dgm:t>
        <a:bodyPr/>
        <a:lstStyle/>
        <a:p>
          <a:endParaRPr lang="en-US"/>
        </a:p>
      </dgm:t>
    </dgm:pt>
    <dgm:pt modelId="{E9151574-3CE5-4B47-8B18-26A49E66401A}">
      <dgm:prSet/>
      <dgm:spPr/>
      <dgm:t>
        <a:bodyPr/>
        <a:lstStyle/>
        <a:p>
          <a:r>
            <a:rPr lang="en-GB"/>
            <a:t>Participants "full of beans"</a:t>
          </a:r>
          <a:endParaRPr lang="en-US"/>
        </a:p>
      </dgm:t>
    </dgm:pt>
    <dgm:pt modelId="{266D2DF9-F476-4880-B5D1-2DF87329A73A}" type="parTrans" cxnId="{909F9B89-E8CA-4E58-B07B-AA80E4385864}">
      <dgm:prSet/>
      <dgm:spPr/>
      <dgm:t>
        <a:bodyPr/>
        <a:lstStyle/>
        <a:p>
          <a:endParaRPr lang="en-US"/>
        </a:p>
      </dgm:t>
    </dgm:pt>
    <dgm:pt modelId="{04DFE75D-3609-41CE-963A-9A838EEEEE7A}" type="sibTrans" cxnId="{909F9B89-E8CA-4E58-B07B-AA80E4385864}">
      <dgm:prSet/>
      <dgm:spPr/>
      <dgm:t>
        <a:bodyPr/>
        <a:lstStyle/>
        <a:p>
          <a:endParaRPr lang="en-US"/>
        </a:p>
      </dgm:t>
    </dgm:pt>
    <dgm:pt modelId="{094209DB-3967-4AD5-A199-02C945D49BEA}">
      <dgm:prSet/>
      <dgm:spPr/>
      <dgm:t>
        <a:bodyPr/>
        <a:lstStyle/>
        <a:p>
          <a:r>
            <a:rPr lang="en-GB"/>
            <a:t>They had improved their immune and cardiovascular systems in what does not appear to be an aerobic exercise.</a:t>
          </a:r>
          <a:endParaRPr lang="en-US"/>
        </a:p>
      </dgm:t>
    </dgm:pt>
    <dgm:pt modelId="{732F81D4-8F67-41F9-BE4E-69C8A8410F46}" type="parTrans" cxnId="{40D1459C-98DA-4C58-949B-CD21D2ADF474}">
      <dgm:prSet/>
      <dgm:spPr/>
      <dgm:t>
        <a:bodyPr/>
        <a:lstStyle/>
        <a:p>
          <a:endParaRPr lang="en-US"/>
        </a:p>
      </dgm:t>
    </dgm:pt>
    <dgm:pt modelId="{476A49FD-1FB4-444F-BFAF-6F871E531226}" type="sibTrans" cxnId="{40D1459C-98DA-4C58-949B-CD21D2ADF474}">
      <dgm:prSet/>
      <dgm:spPr/>
      <dgm:t>
        <a:bodyPr/>
        <a:lstStyle/>
        <a:p>
          <a:endParaRPr lang="en-US"/>
        </a:p>
      </dgm:t>
    </dgm:pt>
    <dgm:pt modelId="{E4D88AD9-F21F-4604-9909-C5B39A5517AD}" type="pres">
      <dgm:prSet presAssocID="{17F8F2D6-9059-4FDE-A0D6-CB3494355930}" presName="outerComposite" presStyleCnt="0">
        <dgm:presLayoutVars>
          <dgm:chMax val="5"/>
          <dgm:dir/>
          <dgm:resizeHandles val="exact"/>
        </dgm:presLayoutVars>
      </dgm:prSet>
      <dgm:spPr/>
    </dgm:pt>
    <dgm:pt modelId="{24F168F4-912A-4AAF-9BAA-9461831D1352}" type="pres">
      <dgm:prSet presAssocID="{17F8F2D6-9059-4FDE-A0D6-CB3494355930}" presName="dummyMaxCanvas" presStyleCnt="0">
        <dgm:presLayoutVars/>
      </dgm:prSet>
      <dgm:spPr/>
    </dgm:pt>
    <dgm:pt modelId="{941FD11D-1585-43E4-B05A-1D8B0AD4A98A}" type="pres">
      <dgm:prSet presAssocID="{17F8F2D6-9059-4FDE-A0D6-CB3494355930}" presName="ThreeNodes_1" presStyleLbl="node1" presStyleIdx="0" presStyleCnt="3">
        <dgm:presLayoutVars>
          <dgm:bulletEnabled val="1"/>
        </dgm:presLayoutVars>
      </dgm:prSet>
      <dgm:spPr/>
    </dgm:pt>
    <dgm:pt modelId="{D5423664-80FB-4DFF-A16A-6AC81D7E29B4}" type="pres">
      <dgm:prSet presAssocID="{17F8F2D6-9059-4FDE-A0D6-CB3494355930}" presName="ThreeNodes_2" presStyleLbl="node1" presStyleIdx="1" presStyleCnt="3">
        <dgm:presLayoutVars>
          <dgm:bulletEnabled val="1"/>
        </dgm:presLayoutVars>
      </dgm:prSet>
      <dgm:spPr/>
    </dgm:pt>
    <dgm:pt modelId="{DB38FEC1-C1C5-4468-BB4B-F1F87C8510B7}" type="pres">
      <dgm:prSet presAssocID="{17F8F2D6-9059-4FDE-A0D6-CB3494355930}" presName="ThreeNodes_3" presStyleLbl="node1" presStyleIdx="2" presStyleCnt="3">
        <dgm:presLayoutVars>
          <dgm:bulletEnabled val="1"/>
        </dgm:presLayoutVars>
      </dgm:prSet>
      <dgm:spPr/>
    </dgm:pt>
    <dgm:pt modelId="{CCEA14B0-235B-420F-8F41-4F305E770181}" type="pres">
      <dgm:prSet presAssocID="{17F8F2D6-9059-4FDE-A0D6-CB3494355930}" presName="ThreeConn_1-2" presStyleLbl="fgAccFollowNode1" presStyleIdx="0" presStyleCnt="2">
        <dgm:presLayoutVars>
          <dgm:bulletEnabled val="1"/>
        </dgm:presLayoutVars>
      </dgm:prSet>
      <dgm:spPr/>
    </dgm:pt>
    <dgm:pt modelId="{4E0E7A08-F818-4E4F-98C0-75B75C338194}" type="pres">
      <dgm:prSet presAssocID="{17F8F2D6-9059-4FDE-A0D6-CB3494355930}" presName="ThreeConn_2-3" presStyleLbl="fgAccFollowNode1" presStyleIdx="1" presStyleCnt="2">
        <dgm:presLayoutVars>
          <dgm:bulletEnabled val="1"/>
        </dgm:presLayoutVars>
      </dgm:prSet>
      <dgm:spPr/>
    </dgm:pt>
    <dgm:pt modelId="{B82F92D2-77D1-4510-9845-6071F3E01B77}" type="pres">
      <dgm:prSet presAssocID="{17F8F2D6-9059-4FDE-A0D6-CB3494355930}" presName="ThreeNodes_1_text" presStyleLbl="node1" presStyleIdx="2" presStyleCnt="3">
        <dgm:presLayoutVars>
          <dgm:bulletEnabled val="1"/>
        </dgm:presLayoutVars>
      </dgm:prSet>
      <dgm:spPr/>
    </dgm:pt>
    <dgm:pt modelId="{3A1D5841-8E98-4A25-AA2B-E0885407E87D}" type="pres">
      <dgm:prSet presAssocID="{17F8F2D6-9059-4FDE-A0D6-CB3494355930}" presName="ThreeNodes_2_text" presStyleLbl="node1" presStyleIdx="2" presStyleCnt="3">
        <dgm:presLayoutVars>
          <dgm:bulletEnabled val="1"/>
        </dgm:presLayoutVars>
      </dgm:prSet>
      <dgm:spPr/>
    </dgm:pt>
    <dgm:pt modelId="{8B1D4D1C-C916-4A01-80EA-E40EF37B56E7}" type="pres">
      <dgm:prSet presAssocID="{17F8F2D6-9059-4FDE-A0D6-CB3494355930}" presName="ThreeNodes_3_text" presStyleLbl="node1" presStyleIdx="2" presStyleCnt="3">
        <dgm:presLayoutVars>
          <dgm:bulletEnabled val="1"/>
        </dgm:presLayoutVars>
      </dgm:prSet>
      <dgm:spPr/>
    </dgm:pt>
  </dgm:ptLst>
  <dgm:cxnLst>
    <dgm:cxn modelId="{EC0F6A01-807F-47F6-B781-B3B1D2534DA2}" type="presOf" srcId="{0EFAEB34-67D2-488E-92BA-E619AC0FC6BC}" destId="{CCEA14B0-235B-420F-8F41-4F305E770181}" srcOrd="0" destOrd="0" presId="urn:microsoft.com/office/officeart/2005/8/layout/vProcess5"/>
    <dgm:cxn modelId="{E281C068-C3FA-4D75-B130-B38AC074D7F4}" type="presOf" srcId="{094209DB-3967-4AD5-A199-02C945D49BEA}" destId="{8B1D4D1C-C916-4A01-80EA-E40EF37B56E7}" srcOrd="1" destOrd="0" presId="urn:microsoft.com/office/officeart/2005/8/layout/vProcess5"/>
    <dgm:cxn modelId="{FFB0D66F-CBA1-40DA-884E-919A8396C3B9}" type="presOf" srcId="{094209DB-3967-4AD5-A199-02C945D49BEA}" destId="{DB38FEC1-C1C5-4468-BB4B-F1F87C8510B7}" srcOrd="0" destOrd="0" presId="urn:microsoft.com/office/officeart/2005/8/layout/vProcess5"/>
    <dgm:cxn modelId="{E59AA685-E8C9-4527-BDE2-5CE1C7321722}" type="presOf" srcId="{0A90A267-7F75-4EA7-9450-DE82297AD275}" destId="{B82F92D2-77D1-4510-9845-6071F3E01B77}" srcOrd="1" destOrd="0" presId="urn:microsoft.com/office/officeart/2005/8/layout/vProcess5"/>
    <dgm:cxn modelId="{B9F6FE88-7B18-48C0-BE29-BF786911B7F3}" type="presOf" srcId="{E9151574-3CE5-4B47-8B18-26A49E66401A}" destId="{3A1D5841-8E98-4A25-AA2B-E0885407E87D}" srcOrd="1" destOrd="0" presId="urn:microsoft.com/office/officeart/2005/8/layout/vProcess5"/>
    <dgm:cxn modelId="{909F9B89-E8CA-4E58-B07B-AA80E4385864}" srcId="{17F8F2D6-9059-4FDE-A0D6-CB3494355930}" destId="{E9151574-3CE5-4B47-8B18-26A49E66401A}" srcOrd="1" destOrd="0" parTransId="{266D2DF9-F476-4880-B5D1-2DF87329A73A}" sibTransId="{04DFE75D-3609-41CE-963A-9A838EEEEE7A}"/>
    <dgm:cxn modelId="{40D1459C-98DA-4C58-949B-CD21D2ADF474}" srcId="{17F8F2D6-9059-4FDE-A0D6-CB3494355930}" destId="{094209DB-3967-4AD5-A199-02C945D49BEA}" srcOrd="2" destOrd="0" parTransId="{732F81D4-8F67-41F9-BE4E-69C8A8410F46}" sibTransId="{476A49FD-1FB4-444F-BFAF-6F871E531226}"/>
    <dgm:cxn modelId="{29F3D9C6-7335-4289-BD42-173E90396D1D}" type="presOf" srcId="{17F8F2D6-9059-4FDE-A0D6-CB3494355930}" destId="{E4D88AD9-F21F-4604-9909-C5B39A5517AD}" srcOrd="0" destOrd="0" presId="urn:microsoft.com/office/officeart/2005/8/layout/vProcess5"/>
    <dgm:cxn modelId="{4AC23BD1-E80F-42EF-935F-4113D28F1EE1}" type="presOf" srcId="{0A90A267-7F75-4EA7-9450-DE82297AD275}" destId="{941FD11D-1585-43E4-B05A-1D8B0AD4A98A}" srcOrd="0" destOrd="0" presId="urn:microsoft.com/office/officeart/2005/8/layout/vProcess5"/>
    <dgm:cxn modelId="{04E4A4D7-6FA0-49F0-81B4-30519BA31C67}" type="presOf" srcId="{E9151574-3CE5-4B47-8B18-26A49E66401A}" destId="{D5423664-80FB-4DFF-A16A-6AC81D7E29B4}" srcOrd="0" destOrd="0" presId="urn:microsoft.com/office/officeart/2005/8/layout/vProcess5"/>
    <dgm:cxn modelId="{1599F9E6-CBB9-422E-9E48-6F06DFE36F69}" type="presOf" srcId="{04DFE75D-3609-41CE-963A-9A838EEEEE7A}" destId="{4E0E7A08-F818-4E4F-98C0-75B75C338194}" srcOrd="0" destOrd="0" presId="urn:microsoft.com/office/officeart/2005/8/layout/vProcess5"/>
    <dgm:cxn modelId="{E3EE4FF0-7817-4194-8C8A-B13481260876}" srcId="{17F8F2D6-9059-4FDE-A0D6-CB3494355930}" destId="{0A90A267-7F75-4EA7-9450-DE82297AD275}" srcOrd="0" destOrd="0" parTransId="{DCE9CACD-6FF2-48FC-B769-6801CC8486CF}" sibTransId="{0EFAEB34-67D2-488E-92BA-E619AC0FC6BC}"/>
    <dgm:cxn modelId="{D871B931-E372-40C8-8A18-845BD82AF00A}" type="presParOf" srcId="{E4D88AD9-F21F-4604-9909-C5B39A5517AD}" destId="{24F168F4-912A-4AAF-9BAA-9461831D1352}" srcOrd="0" destOrd="0" presId="urn:microsoft.com/office/officeart/2005/8/layout/vProcess5"/>
    <dgm:cxn modelId="{9CB66F7A-1419-4475-953C-053C82771FE2}" type="presParOf" srcId="{E4D88AD9-F21F-4604-9909-C5B39A5517AD}" destId="{941FD11D-1585-43E4-B05A-1D8B0AD4A98A}" srcOrd="1" destOrd="0" presId="urn:microsoft.com/office/officeart/2005/8/layout/vProcess5"/>
    <dgm:cxn modelId="{4BFB634E-25A7-4F92-BE88-D02C5A52D033}" type="presParOf" srcId="{E4D88AD9-F21F-4604-9909-C5B39A5517AD}" destId="{D5423664-80FB-4DFF-A16A-6AC81D7E29B4}" srcOrd="2" destOrd="0" presId="urn:microsoft.com/office/officeart/2005/8/layout/vProcess5"/>
    <dgm:cxn modelId="{7CFD3983-427B-4C12-AFCE-6A183F7E52E8}" type="presParOf" srcId="{E4D88AD9-F21F-4604-9909-C5B39A5517AD}" destId="{DB38FEC1-C1C5-4468-BB4B-F1F87C8510B7}" srcOrd="3" destOrd="0" presId="urn:microsoft.com/office/officeart/2005/8/layout/vProcess5"/>
    <dgm:cxn modelId="{5CF75322-5ACA-48D8-9A28-91E14F0BBD74}" type="presParOf" srcId="{E4D88AD9-F21F-4604-9909-C5B39A5517AD}" destId="{CCEA14B0-235B-420F-8F41-4F305E770181}" srcOrd="4" destOrd="0" presId="urn:microsoft.com/office/officeart/2005/8/layout/vProcess5"/>
    <dgm:cxn modelId="{9B601103-2658-4033-8FEC-70C474EFF689}" type="presParOf" srcId="{E4D88AD9-F21F-4604-9909-C5B39A5517AD}" destId="{4E0E7A08-F818-4E4F-98C0-75B75C338194}" srcOrd="5" destOrd="0" presId="urn:microsoft.com/office/officeart/2005/8/layout/vProcess5"/>
    <dgm:cxn modelId="{9D61D791-29CE-44C6-BEB6-F15D0B363C5F}" type="presParOf" srcId="{E4D88AD9-F21F-4604-9909-C5B39A5517AD}" destId="{B82F92D2-77D1-4510-9845-6071F3E01B77}" srcOrd="6" destOrd="0" presId="urn:microsoft.com/office/officeart/2005/8/layout/vProcess5"/>
    <dgm:cxn modelId="{7A9E3E2F-7130-499D-A4D9-3CE4CB04D7E0}" type="presParOf" srcId="{E4D88AD9-F21F-4604-9909-C5B39A5517AD}" destId="{3A1D5841-8E98-4A25-AA2B-E0885407E87D}" srcOrd="7" destOrd="0" presId="urn:microsoft.com/office/officeart/2005/8/layout/vProcess5"/>
    <dgm:cxn modelId="{48C64A14-416D-4294-A91B-E00E54A11EC5}" type="presParOf" srcId="{E4D88AD9-F21F-4604-9909-C5B39A5517AD}" destId="{8B1D4D1C-C916-4A01-80EA-E40EF37B56E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1DE079-A031-4EF6-962C-004D5A66B3C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21AAFF2-47B3-4876-B699-10C3E00FCB34}">
      <dgm:prSet/>
      <dgm:spPr/>
      <dgm:t>
        <a:bodyPr/>
        <a:lstStyle/>
        <a:p>
          <a:r>
            <a:rPr lang="en-GB"/>
            <a:t>An interesting observation was that the younger participants took longer to get into making a fool of themselves through laughter yoga, as they were more concerned about how others perceive them, so quite possibly didn’t get as much out of it initially. </a:t>
          </a:r>
          <a:endParaRPr lang="en-US"/>
        </a:p>
      </dgm:t>
    </dgm:pt>
    <dgm:pt modelId="{C6321F55-308A-470C-9E40-001FA072A969}" type="parTrans" cxnId="{761B379C-655D-435E-B200-79C194F88981}">
      <dgm:prSet/>
      <dgm:spPr/>
      <dgm:t>
        <a:bodyPr/>
        <a:lstStyle/>
        <a:p>
          <a:endParaRPr lang="en-US"/>
        </a:p>
      </dgm:t>
    </dgm:pt>
    <dgm:pt modelId="{2F960538-E67D-4E51-A812-C5D1F1F7AA54}" type="sibTrans" cxnId="{761B379C-655D-435E-B200-79C194F88981}">
      <dgm:prSet/>
      <dgm:spPr/>
      <dgm:t>
        <a:bodyPr/>
        <a:lstStyle/>
        <a:p>
          <a:endParaRPr lang="en-US"/>
        </a:p>
      </dgm:t>
    </dgm:pt>
    <dgm:pt modelId="{AA509C6A-7C9E-4DC0-8C4A-B025FFA3DAA0}">
      <dgm:prSet/>
      <dgm:spPr/>
      <dgm:t>
        <a:bodyPr/>
        <a:lstStyle/>
        <a:p>
          <a:r>
            <a:rPr lang="en-GB"/>
            <a:t>Research into the effects of social media on repressing peoples show of emotions and perceived social identity is required.</a:t>
          </a:r>
          <a:endParaRPr lang="en-US"/>
        </a:p>
      </dgm:t>
    </dgm:pt>
    <dgm:pt modelId="{07140671-74DF-4397-B650-0A9B410597C3}" type="parTrans" cxnId="{496B3C47-4CBC-48A7-9A0D-92CCD4317660}">
      <dgm:prSet/>
      <dgm:spPr/>
      <dgm:t>
        <a:bodyPr/>
        <a:lstStyle/>
        <a:p>
          <a:endParaRPr lang="en-US"/>
        </a:p>
      </dgm:t>
    </dgm:pt>
    <dgm:pt modelId="{C39FF049-ABB2-4615-AB52-885FEBAB0051}" type="sibTrans" cxnId="{496B3C47-4CBC-48A7-9A0D-92CCD4317660}">
      <dgm:prSet/>
      <dgm:spPr/>
      <dgm:t>
        <a:bodyPr/>
        <a:lstStyle/>
        <a:p>
          <a:endParaRPr lang="en-US"/>
        </a:p>
      </dgm:t>
    </dgm:pt>
    <dgm:pt modelId="{38036068-AC31-484B-8CC5-D38970D2C96A}" type="pres">
      <dgm:prSet presAssocID="{E21DE079-A031-4EF6-962C-004D5A66B3C3}" presName="hierChild1" presStyleCnt="0">
        <dgm:presLayoutVars>
          <dgm:chPref val="1"/>
          <dgm:dir/>
          <dgm:animOne val="branch"/>
          <dgm:animLvl val="lvl"/>
          <dgm:resizeHandles/>
        </dgm:presLayoutVars>
      </dgm:prSet>
      <dgm:spPr/>
    </dgm:pt>
    <dgm:pt modelId="{19A4E3C3-8EC9-4876-A797-6AF372C6B237}" type="pres">
      <dgm:prSet presAssocID="{421AAFF2-47B3-4876-B699-10C3E00FCB34}" presName="hierRoot1" presStyleCnt="0"/>
      <dgm:spPr/>
    </dgm:pt>
    <dgm:pt modelId="{C3457189-D367-4583-87B0-77BFB2FB1639}" type="pres">
      <dgm:prSet presAssocID="{421AAFF2-47B3-4876-B699-10C3E00FCB34}" presName="composite" presStyleCnt="0"/>
      <dgm:spPr/>
    </dgm:pt>
    <dgm:pt modelId="{59FE59CF-19B2-47CD-AB9E-C3C96D7C568D}" type="pres">
      <dgm:prSet presAssocID="{421AAFF2-47B3-4876-B699-10C3E00FCB34}" presName="background" presStyleLbl="node0" presStyleIdx="0" presStyleCnt="2"/>
      <dgm:spPr/>
    </dgm:pt>
    <dgm:pt modelId="{921D87B7-811D-4EC4-AB38-8D03C01394F5}" type="pres">
      <dgm:prSet presAssocID="{421AAFF2-47B3-4876-B699-10C3E00FCB34}" presName="text" presStyleLbl="fgAcc0" presStyleIdx="0" presStyleCnt="2">
        <dgm:presLayoutVars>
          <dgm:chPref val="3"/>
        </dgm:presLayoutVars>
      </dgm:prSet>
      <dgm:spPr/>
    </dgm:pt>
    <dgm:pt modelId="{48EBAB82-CF4C-4997-9513-BCAC2D32B5E9}" type="pres">
      <dgm:prSet presAssocID="{421AAFF2-47B3-4876-B699-10C3E00FCB34}" presName="hierChild2" presStyleCnt="0"/>
      <dgm:spPr/>
    </dgm:pt>
    <dgm:pt modelId="{3200DC0B-3C8F-4751-A735-2358A0E78546}" type="pres">
      <dgm:prSet presAssocID="{AA509C6A-7C9E-4DC0-8C4A-B025FFA3DAA0}" presName="hierRoot1" presStyleCnt="0"/>
      <dgm:spPr/>
    </dgm:pt>
    <dgm:pt modelId="{D5C53A30-1DB1-4A23-95E9-BC489F8EB6A9}" type="pres">
      <dgm:prSet presAssocID="{AA509C6A-7C9E-4DC0-8C4A-B025FFA3DAA0}" presName="composite" presStyleCnt="0"/>
      <dgm:spPr/>
    </dgm:pt>
    <dgm:pt modelId="{4D1A4BDE-EFD2-44C8-B572-F92E7E3F5C61}" type="pres">
      <dgm:prSet presAssocID="{AA509C6A-7C9E-4DC0-8C4A-B025FFA3DAA0}" presName="background" presStyleLbl="node0" presStyleIdx="1" presStyleCnt="2"/>
      <dgm:spPr/>
    </dgm:pt>
    <dgm:pt modelId="{00E33F7A-1F60-466D-A2C9-02492339B12B}" type="pres">
      <dgm:prSet presAssocID="{AA509C6A-7C9E-4DC0-8C4A-B025FFA3DAA0}" presName="text" presStyleLbl="fgAcc0" presStyleIdx="1" presStyleCnt="2">
        <dgm:presLayoutVars>
          <dgm:chPref val="3"/>
        </dgm:presLayoutVars>
      </dgm:prSet>
      <dgm:spPr/>
    </dgm:pt>
    <dgm:pt modelId="{75E105CA-10AD-407B-A86F-7D616D062EDE}" type="pres">
      <dgm:prSet presAssocID="{AA509C6A-7C9E-4DC0-8C4A-B025FFA3DAA0}" presName="hierChild2" presStyleCnt="0"/>
      <dgm:spPr/>
    </dgm:pt>
  </dgm:ptLst>
  <dgm:cxnLst>
    <dgm:cxn modelId="{5FD4D807-D83F-457A-847A-97983EECF491}" type="presOf" srcId="{AA509C6A-7C9E-4DC0-8C4A-B025FFA3DAA0}" destId="{00E33F7A-1F60-466D-A2C9-02492339B12B}" srcOrd="0" destOrd="0" presId="urn:microsoft.com/office/officeart/2005/8/layout/hierarchy1"/>
    <dgm:cxn modelId="{116C6460-6907-438A-917D-525D09742A34}" type="presOf" srcId="{421AAFF2-47B3-4876-B699-10C3E00FCB34}" destId="{921D87B7-811D-4EC4-AB38-8D03C01394F5}" srcOrd="0" destOrd="0" presId="urn:microsoft.com/office/officeart/2005/8/layout/hierarchy1"/>
    <dgm:cxn modelId="{496B3C47-4CBC-48A7-9A0D-92CCD4317660}" srcId="{E21DE079-A031-4EF6-962C-004D5A66B3C3}" destId="{AA509C6A-7C9E-4DC0-8C4A-B025FFA3DAA0}" srcOrd="1" destOrd="0" parTransId="{07140671-74DF-4397-B650-0A9B410597C3}" sibTransId="{C39FF049-ABB2-4615-AB52-885FEBAB0051}"/>
    <dgm:cxn modelId="{AFE3A075-2EF0-480F-B8B1-90D20F8A963D}" type="presOf" srcId="{E21DE079-A031-4EF6-962C-004D5A66B3C3}" destId="{38036068-AC31-484B-8CC5-D38970D2C96A}" srcOrd="0" destOrd="0" presId="urn:microsoft.com/office/officeart/2005/8/layout/hierarchy1"/>
    <dgm:cxn modelId="{761B379C-655D-435E-B200-79C194F88981}" srcId="{E21DE079-A031-4EF6-962C-004D5A66B3C3}" destId="{421AAFF2-47B3-4876-B699-10C3E00FCB34}" srcOrd="0" destOrd="0" parTransId="{C6321F55-308A-470C-9E40-001FA072A969}" sibTransId="{2F960538-E67D-4E51-A812-C5D1F1F7AA54}"/>
    <dgm:cxn modelId="{9DED2C5B-7EBC-4736-B1FC-B145AF7A0D38}" type="presParOf" srcId="{38036068-AC31-484B-8CC5-D38970D2C96A}" destId="{19A4E3C3-8EC9-4876-A797-6AF372C6B237}" srcOrd="0" destOrd="0" presId="urn:microsoft.com/office/officeart/2005/8/layout/hierarchy1"/>
    <dgm:cxn modelId="{7882039F-D6F8-4DE1-A181-553B4AB70A06}" type="presParOf" srcId="{19A4E3C3-8EC9-4876-A797-6AF372C6B237}" destId="{C3457189-D367-4583-87B0-77BFB2FB1639}" srcOrd="0" destOrd="0" presId="urn:microsoft.com/office/officeart/2005/8/layout/hierarchy1"/>
    <dgm:cxn modelId="{1462503F-380E-4FFF-B81F-FA8603C88643}" type="presParOf" srcId="{C3457189-D367-4583-87B0-77BFB2FB1639}" destId="{59FE59CF-19B2-47CD-AB9E-C3C96D7C568D}" srcOrd="0" destOrd="0" presId="urn:microsoft.com/office/officeart/2005/8/layout/hierarchy1"/>
    <dgm:cxn modelId="{B22AA2D8-D9CC-412A-AD5B-F2CFFB67B554}" type="presParOf" srcId="{C3457189-D367-4583-87B0-77BFB2FB1639}" destId="{921D87B7-811D-4EC4-AB38-8D03C01394F5}" srcOrd="1" destOrd="0" presId="urn:microsoft.com/office/officeart/2005/8/layout/hierarchy1"/>
    <dgm:cxn modelId="{6C0F98C4-30FE-4E20-BDA1-3A95BE1C148C}" type="presParOf" srcId="{19A4E3C3-8EC9-4876-A797-6AF372C6B237}" destId="{48EBAB82-CF4C-4997-9513-BCAC2D32B5E9}" srcOrd="1" destOrd="0" presId="urn:microsoft.com/office/officeart/2005/8/layout/hierarchy1"/>
    <dgm:cxn modelId="{6C0654CE-020F-4037-A909-B3E615005334}" type="presParOf" srcId="{38036068-AC31-484B-8CC5-D38970D2C96A}" destId="{3200DC0B-3C8F-4751-A735-2358A0E78546}" srcOrd="1" destOrd="0" presId="urn:microsoft.com/office/officeart/2005/8/layout/hierarchy1"/>
    <dgm:cxn modelId="{571E819E-443A-4342-B49A-D79E3FA67A87}" type="presParOf" srcId="{3200DC0B-3C8F-4751-A735-2358A0E78546}" destId="{D5C53A30-1DB1-4A23-95E9-BC489F8EB6A9}" srcOrd="0" destOrd="0" presId="urn:microsoft.com/office/officeart/2005/8/layout/hierarchy1"/>
    <dgm:cxn modelId="{63406F45-043D-4C0C-BF53-275B82A5CFD8}" type="presParOf" srcId="{D5C53A30-1DB1-4A23-95E9-BC489F8EB6A9}" destId="{4D1A4BDE-EFD2-44C8-B572-F92E7E3F5C61}" srcOrd="0" destOrd="0" presId="urn:microsoft.com/office/officeart/2005/8/layout/hierarchy1"/>
    <dgm:cxn modelId="{14ADA5E0-8D12-4053-BB2E-7CCF2EFB12DC}" type="presParOf" srcId="{D5C53A30-1DB1-4A23-95E9-BC489F8EB6A9}" destId="{00E33F7A-1F60-466D-A2C9-02492339B12B}" srcOrd="1" destOrd="0" presId="urn:microsoft.com/office/officeart/2005/8/layout/hierarchy1"/>
    <dgm:cxn modelId="{B75EDF32-E7C0-433E-A3F7-2742FA5A9008}" type="presParOf" srcId="{3200DC0B-3C8F-4751-A735-2358A0E78546}" destId="{75E105CA-10AD-407B-A86F-7D616D062ED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190FC-FBE4-4321-890A-6B8D11251A99}">
      <dsp:nvSpPr>
        <dsp:cNvPr id="0" name=""/>
        <dsp:cNvSpPr/>
      </dsp:nvSpPr>
      <dsp:spPr>
        <a:xfrm>
          <a:off x="0" y="0"/>
          <a:ext cx="8089971" cy="8252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Pilot Study</a:t>
          </a:r>
          <a:endParaRPr lang="en-US" sz="3600" kern="1200"/>
        </a:p>
      </dsp:txBody>
      <dsp:txXfrm>
        <a:off x="24172" y="24172"/>
        <a:ext cx="7102859" cy="776946"/>
      </dsp:txXfrm>
    </dsp:sp>
    <dsp:sp modelId="{AB90EF1E-0E4C-4F0C-A7BF-A9FEB2BB7CBB}">
      <dsp:nvSpPr>
        <dsp:cNvPr id="0" name=""/>
        <dsp:cNvSpPr/>
      </dsp:nvSpPr>
      <dsp:spPr>
        <a:xfrm>
          <a:off x="604121" y="939913"/>
          <a:ext cx="8089971" cy="825290"/>
        </a:xfrm>
        <a:prstGeom prst="roundRect">
          <a:avLst>
            <a:gd name="adj" fmla="val 10000"/>
          </a:avLst>
        </a:prstGeom>
        <a:solidFill>
          <a:schemeClr val="accent2">
            <a:hueOff val="747488"/>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Participants</a:t>
          </a:r>
          <a:endParaRPr lang="en-US" sz="3600" kern="1200"/>
        </a:p>
      </dsp:txBody>
      <dsp:txXfrm>
        <a:off x="628293" y="964085"/>
        <a:ext cx="6901067" cy="776946"/>
      </dsp:txXfrm>
    </dsp:sp>
    <dsp:sp modelId="{59ECCB5C-0CD4-4A8D-BB56-992071A0DB3B}">
      <dsp:nvSpPr>
        <dsp:cNvPr id="0" name=""/>
        <dsp:cNvSpPr/>
      </dsp:nvSpPr>
      <dsp:spPr>
        <a:xfrm>
          <a:off x="1208242" y="1879827"/>
          <a:ext cx="8089971" cy="825290"/>
        </a:xfrm>
        <a:prstGeom prst="roundRect">
          <a:avLst>
            <a:gd name="adj" fmla="val 10000"/>
          </a:avLst>
        </a:prstGeom>
        <a:solidFill>
          <a:schemeClr val="accent2">
            <a:hueOff val="149497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Design</a:t>
          </a:r>
          <a:endParaRPr lang="en-US" sz="3600" kern="1200"/>
        </a:p>
      </dsp:txBody>
      <dsp:txXfrm>
        <a:off x="1232414" y="1903999"/>
        <a:ext cx="6901067" cy="776946"/>
      </dsp:txXfrm>
    </dsp:sp>
    <dsp:sp modelId="{B7A77476-6D48-4913-826F-0C2436FD1982}">
      <dsp:nvSpPr>
        <dsp:cNvPr id="0" name=""/>
        <dsp:cNvSpPr/>
      </dsp:nvSpPr>
      <dsp:spPr>
        <a:xfrm>
          <a:off x="1812363" y="2819741"/>
          <a:ext cx="8089971" cy="825290"/>
        </a:xfrm>
        <a:prstGeom prst="roundRect">
          <a:avLst>
            <a:gd name="adj" fmla="val 10000"/>
          </a:avLst>
        </a:prstGeom>
        <a:solidFill>
          <a:schemeClr val="accent2">
            <a:hueOff val="2242464"/>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Materials</a:t>
          </a:r>
          <a:endParaRPr lang="en-US" sz="3600" kern="1200"/>
        </a:p>
      </dsp:txBody>
      <dsp:txXfrm>
        <a:off x="1836535" y="2843913"/>
        <a:ext cx="6901067" cy="776946"/>
      </dsp:txXfrm>
    </dsp:sp>
    <dsp:sp modelId="{38C9BDF1-A141-4F5A-80C5-D6651506DCB2}">
      <dsp:nvSpPr>
        <dsp:cNvPr id="0" name=""/>
        <dsp:cNvSpPr/>
      </dsp:nvSpPr>
      <dsp:spPr>
        <a:xfrm>
          <a:off x="2416484" y="3759655"/>
          <a:ext cx="8089971" cy="825290"/>
        </a:xfrm>
        <a:prstGeom prst="roundRect">
          <a:avLst>
            <a:gd name="adj" fmla="val 10000"/>
          </a:avLst>
        </a:prstGeom>
        <a:solidFill>
          <a:schemeClr val="accent2">
            <a:hueOff val="2989952"/>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Procedure</a:t>
          </a:r>
          <a:endParaRPr lang="en-US" sz="3600" kern="1200"/>
        </a:p>
      </dsp:txBody>
      <dsp:txXfrm>
        <a:off x="2440656" y="3783827"/>
        <a:ext cx="6901067" cy="776946"/>
      </dsp:txXfrm>
    </dsp:sp>
    <dsp:sp modelId="{02653BCA-ADD6-4EDA-A134-0CEEF032A1BB}">
      <dsp:nvSpPr>
        <dsp:cNvPr id="0" name=""/>
        <dsp:cNvSpPr/>
      </dsp:nvSpPr>
      <dsp:spPr>
        <a:xfrm>
          <a:off x="7553532" y="602920"/>
          <a:ext cx="536438" cy="53643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74231" y="602920"/>
        <a:ext cx="295040" cy="403670"/>
      </dsp:txXfrm>
    </dsp:sp>
    <dsp:sp modelId="{BBE64F9B-06A9-41F5-BBC3-ECCAD1ED19B7}">
      <dsp:nvSpPr>
        <dsp:cNvPr id="0" name=""/>
        <dsp:cNvSpPr/>
      </dsp:nvSpPr>
      <dsp:spPr>
        <a:xfrm>
          <a:off x="8157653" y="1542834"/>
          <a:ext cx="536438" cy="536438"/>
        </a:xfrm>
        <a:prstGeom prst="downArrow">
          <a:avLst>
            <a:gd name="adj1" fmla="val 55000"/>
            <a:gd name="adj2" fmla="val 45000"/>
          </a:avLst>
        </a:prstGeom>
        <a:solidFill>
          <a:schemeClr val="accent2">
            <a:tint val="40000"/>
            <a:alpha val="90000"/>
            <a:hueOff val="752399"/>
            <a:satOff val="0"/>
            <a:lumOff val="0"/>
            <a:alphaOff val="0"/>
          </a:schemeClr>
        </a:solidFill>
        <a:ln w="12700" cap="flat" cmpd="sng" algn="ctr">
          <a:solidFill>
            <a:schemeClr val="accent2">
              <a:tint val="40000"/>
              <a:alpha val="90000"/>
              <a:hueOff val="752399"/>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78352" y="1542834"/>
        <a:ext cx="295040" cy="403670"/>
      </dsp:txXfrm>
    </dsp:sp>
    <dsp:sp modelId="{1AB24A57-02CF-4053-9340-4274F4E237A6}">
      <dsp:nvSpPr>
        <dsp:cNvPr id="0" name=""/>
        <dsp:cNvSpPr/>
      </dsp:nvSpPr>
      <dsp:spPr>
        <a:xfrm>
          <a:off x="8761774" y="2468993"/>
          <a:ext cx="536438" cy="536438"/>
        </a:xfrm>
        <a:prstGeom prst="downArrow">
          <a:avLst>
            <a:gd name="adj1" fmla="val 55000"/>
            <a:gd name="adj2" fmla="val 45000"/>
          </a:avLst>
        </a:prstGeom>
        <a:solidFill>
          <a:schemeClr val="accent2">
            <a:tint val="40000"/>
            <a:alpha val="90000"/>
            <a:hueOff val="1504798"/>
            <a:satOff val="0"/>
            <a:lumOff val="0"/>
            <a:alphaOff val="0"/>
          </a:schemeClr>
        </a:solidFill>
        <a:ln w="12700" cap="flat" cmpd="sng" algn="ctr">
          <a:solidFill>
            <a:schemeClr val="accent2">
              <a:tint val="40000"/>
              <a:alpha val="90000"/>
              <a:hueOff val="1504798"/>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882473" y="2468993"/>
        <a:ext cx="295040" cy="403670"/>
      </dsp:txXfrm>
    </dsp:sp>
    <dsp:sp modelId="{E8066AB0-9BFD-4362-B51E-C1D409148B8E}">
      <dsp:nvSpPr>
        <dsp:cNvPr id="0" name=""/>
        <dsp:cNvSpPr/>
      </dsp:nvSpPr>
      <dsp:spPr>
        <a:xfrm>
          <a:off x="9365896" y="3418077"/>
          <a:ext cx="536438" cy="536438"/>
        </a:xfrm>
        <a:prstGeom prst="downArrow">
          <a:avLst>
            <a:gd name="adj1" fmla="val 55000"/>
            <a:gd name="adj2" fmla="val 45000"/>
          </a:avLst>
        </a:prstGeom>
        <a:solidFill>
          <a:schemeClr val="accent2">
            <a:tint val="40000"/>
            <a:alpha val="90000"/>
            <a:hueOff val="2257197"/>
            <a:satOff val="0"/>
            <a:lumOff val="0"/>
            <a:alphaOff val="0"/>
          </a:schemeClr>
        </a:solidFill>
        <a:ln w="12700" cap="flat" cmpd="sng" algn="ctr">
          <a:solidFill>
            <a:schemeClr val="accent2">
              <a:tint val="40000"/>
              <a:alpha val="90000"/>
              <a:hueOff val="2257197"/>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486595" y="3418077"/>
        <a:ext cx="295040" cy="403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F8112-EBD5-4F08-9EDC-0BB4D8BC3FBD}">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2852D-558C-4C04-93EF-7958E57155B0}">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9B546C-4870-448D-91B3-233A6F960D5E}">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Hypotheses 1 &amp; 2 supported</a:t>
          </a:r>
          <a:endParaRPr lang="en-US" sz="2500" kern="1200"/>
        </a:p>
      </dsp:txBody>
      <dsp:txXfrm>
        <a:off x="1910542" y="895997"/>
        <a:ext cx="4453681" cy="1654149"/>
      </dsp:txXfrm>
    </dsp:sp>
    <dsp:sp modelId="{058C5BA3-FCCE-4974-A165-4540CB6235D5}">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3B61E-F29D-4914-B527-EB370BEC8269}">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B51D5F-DB47-4EA8-87B3-8D1366F8358B}">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Hypothesis 3 rejected</a:t>
          </a:r>
          <a:endParaRPr lang="en-US" sz="2500" kern="1200"/>
        </a:p>
      </dsp:txBody>
      <dsp:txXfrm>
        <a:off x="1910542" y="2963684"/>
        <a:ext cx="4453681" cy="165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FD11D-1585-43E4-B05A-1D8B0AD4A98A}">
      <dsp:nvSpPr>
        <dsp:cNvPr id="0" name=""/>
        <dsp:cNvSpPr/>
      </dsp:nvSpPr>
      <dsp:spPr>
        <a:xfrm>
          <a:off x="0" y="0"/>
          <a:ext cx="6334506" cy="16379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research has indicated that a positive intervention into daily life can improve one’s positivity, whilst reducing stress.</a:t>
          </a:r>
          <a:endParaRPr lang="en-US" sz="2300" kern="1200"/>
        </a:p>
      </dsp:txBody>
      <dsp:txXfrm>
        <a:off x="47973" y="47973"/>
        <a:ext cx="4567071" cy="1541965"/>
      </dsp:txXfrm>
    </dsp:sp>
    <dsp:sp modelId="{D5423664-80FB-4DFF-A16A-6AC81D7E29B4}">
      <dsp:nvSpPr>
        <dsp:cNvPr id="0" name=""/>
        <dsp:cNvSpPr/>
      </dsp:nvSpPr>
      <dsp:spPr>
        <a:xfrm>
          <a:off x="558926" y="1910897"/>
          <a:ext cx="6334506" cy="1637911"/>
        </a:xfrm>
        <a:prstGeom prst="roundRect">
          <a:avLst>
            <a:gd name="adj" fmla="val 10000"/>
          </a:avLst>
        </a:prstGeom>
        <a:solidFill>
          <a:schemeClr val="accent2">
            <a:hueOff val="149497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Participants "full of beans"</a:t>
          </a:r>
          <a:endParaRPr lang="en-US" sz="2300" kern="1200"/>
        </a:p>
      </dsp:txBody>
      <dsp:txXfrm>
        <a:off x="606899" y="1958870"/>
        <a:ext cx="4614990" cy="1541965"/>
      </dsp:txXfrm>
    </dsp:sp>
    <dsp:sp modelId="{DB38FEC1-C1C5-4468-BB4B-F1F87C8510B7}">
      <dsp:nvSpPr>
        <dsp:cNvPr id="0" name=""/>
        <dsp:cNvSpPr/>
      </dsp:nvSpPr>
      <dsp:spPr>
        <a:xfrm>
          <a:off x="1117853" y="3821794"/>
          <a:ext cx="6334506" cy="1637911"/>
        </a:xfrm>
        <a:prstGeom prst="roundRect">
          <a:avLst>
            <a:gd name="adj" fmla="val 10000"/>
          </a:avLst>
        </a:prstGeom>
        <a:solidFill>
          <a:schemeClr val="accent2">
            <a:hueOff val="2989952"/>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had improved their immune and cardiovascular systems in what does not appear to be an aerobic exercise.</a:t>
          </a:r>
          <a:endParaRPr lang="en-US" sz="2300" kern="1200"/>
        </a:p>
      </dsp:txBody>
      <dsp:txXfrm>
        <a:off x="1165826" y="3869767"/>
        <a:ext cx="4614990" cy="1541965"/>
      </dsp:txXfrm>
    </dsp:sp>
    <dsp:sp modelId="{CCEA14B0-235B-420F-8F41-4F305E770181}">
      <dsp:nvSpPr>
        <dsp:cNvPr id="0" name=""/>
        <dsp:cNvSpPr/>
      </dsp:nvSpPr>
      <dsp:spPr>
        <a:xfrm>
          <a:off x="5269863" y="1242083"/>
          <a:ext cx="1064642" cy="10646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09407" y="1242083"/>
        <a:ext cx="585554" cy="801143"/>
      </dsp:txXfrm>
    </dsp:sp>
    <dsp:sp modelId="{4E0E7A08-F818-4E4F-98C0-75B75C338194}">
      <dsp:nvSpPr>
        <dsp:cNvPr id="0" name=""/>
        <dsp:cNvSpPr/>
      </dsp:nvSpPr>
      <dsp:spPr>
        <a:xfrm>
          <a:off x="5828790" y="3142060"/>
          <a:ext cx="1064642" cy="1064642"/>
        </a:xfrm>
        <a:prstGeom prst="downArrow">
          <a:avLst>
            <a:gd name="adj1" fmla="val 55000"/>
            <a:gd name="adj2" fmla="val 45000"/>
          </a:avLst>
        </a:prstGeom>
        <a:solidFill>
          <a:schemeClr val="accent2">
            <a:tint val="40000"/>
            <a:alpha val="90000"/>
            <a:hueOff val="2257197"/>
            <a:satOff val="0"/>
            <a:lumOff val="0"/>
            <a:alphaOff val="0"/>
          </a:schemeClr>
        </a:solidFill>
        <a:ln w="12700" cap="flat" cmpd="sng" algn="ctr">
          <a:solidFill>
            <a:schemeClr val="accent2">
              <a:tint val="40000"/>
              <a:alpha val="90000"/>
              <a:hueOff val="2257197"/>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68334" y="3142060"/>
        <a:ext cx="585554" cy="801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E59CF-19B2-47CD-AB9E-C3C96D7C568D}">
      <dsp:nvSpPr>
        <dsp:cNvPr id="0" name=""/>
        <dsp:cNvSpPr/>
      </dsp:nvSpPr>
      <dsp:spPr>
        <a:xfrm>
          <a:off x="1283" y="362278"/>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D87B7-811D-4EC4-AB38-8D03C01394F5}">
      <dsp:nvSpPr>
        <dsp:cNvPr id="0" name=""/>
        <dsp:cNvSpPr/>
      </dsp:nvSpPr>
      <dsp:spPr>
        <a:xfrm>
          <a:off x="501904" y="837867"/>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 interesting observation was that the younger participants took longer to get into making a fool of themselves through laughter yoga, as they were more concerned about how others perceive them, so quite possibly didn’t get as much out of it initially. </a:t>
          </a:r>
          <a:endParaRPr lang="en-US" sz="2000" kern="1200"/>
        </a:p>
      </dsp:txBody>
      <dsp:txXfrm>
        <a:off x="585701" y="921664"/>
        <a:ext cx="4337991" cy="2693452"/>
      </dsp:txXfrm>
    </dsp:sp>
    <dsp:sp modelId="{4D1A4BDE-EFD2-44C8-B572-F92E7E3F5C61}">
      <dsp:nvSpPr>
        <dsp:cNvPr id="0" name=""/>
        <dsp:cNvSpPr/>
      </dsp:nvSpPr>
      <dsp:spPr>
        <a:xfrm>
          <a:off x="5508110" y="362278"/>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E33F7A-1F60-466D-A2C9-02492339B12B}">
      <dsp:nvSpPr>
        <dsp:cNvPr id="0" name=""/>
        <dsp:cNvSpPr/>
      </dsp:nvSpPr>
      <dsp:spPr>
        <a:xfrm>
          <a:off x="6008730" y="837867"/>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Research into the effects of social media on repressing peoples show of emotions and perceived social identity is required.</a:t>
          </a:r>
          <a:endParaRPr lang="en-US" sz="2000" kern="1200"/>
        </a:p>
      </dsp:txBody>
      <dsp:txXfrm>
        <a:off x="6092527" y="921664"/>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0859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00529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2999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5/16/2020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5096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5/16/2020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87682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5/16/2020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2416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5/16/2020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1962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5/16/2020</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03990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5/16/2020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15749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04877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30451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5/16/2020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941443470"/>
      </p:ext>
    </p:extLst>
  </p:cSld>
  <p:clrMap bg1="lt1" tx1="dk1" bg2="lt2" tx2="dk2" accent1="accent1" accent2="accent2" accent3="accent3" accent4="accent4" accent5="accent5" accent6="accent6" hlink="hlink" folHlink="folHlink"/>
  <p:sldLayoutIdLst>
    <p:sldLayoutId id="2147483731" r:id="rId1"/>
    <p:sldLayoutId id="2147483730" r:id="rId2"/>
    <p:sldLayoutId id="2147483729" r:id="rId3"/>
    <p:sldLayoutId id="2147483728" r:id="rId4"/>
    <p:sldLayoutId id="2147483727" r:id="rId5"/>
    <p:sldLayoutId id="2147483726" r:id="rId6"/>
    <p:sldLayoutId id="2147483725" r:id="rId7"/>
    <p:sldLayoutId id="2147483724" r:id="rId8"/>
    <p:sldLayoutId id="2147483723" r:id="rId9"/>
    <p:sldLayoutId id="2147483722"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earch-ebscohost-com.ezproxy.uwtsd.ac.uk/login.aspx?direct=true&amp;db=aph&amp;AN=5701235&amp;site=ehost-liv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3">
            <a:extLst>
              <a:ext uri="{FF2B5EF4-FFF2-40B4-BE49-F238E27FC236}">
                <a16:creationId xmlns:a16="http://schemas.microsoft.com/office/drawing/2014/main" id="{611C8861-67F7-4C39-A316-ACFEA4D66AAC}"/>
              </a:ext>
            </a:extLst>
          </p:cNvPr>
          <p:cNvPicPr>
            <a:picLocks noChangeAspect="1"/>
          </p:cNvPicPr>
          <p:nvPr/>
        </p:nvPicPr>
        <p:blipFill rotWithShape="1">
          <a:blip r:embed="rId2"/>
          <a:srcRect l="13819" t="9092" r="-7" b="-7"/>
          <a:stretch/>
        </p:blipFill>
        <p:spPr>
          <a:xfrm>
            <a:off x="245451" y="10"/>
            <a:ext cx="11946549" cy="6857990"/>
          </a:xfrm>
          <a:prstGeom prst="rect">
            <a:avLst/>
          </a:prstGeom>
        </p:spPr>
      </p:pic>
      <p:sp>
        <p:nvSpPr>
          <p:cNvPr id="24"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8494718" cy="3204134"/>
          </a:xfrm>
        </p:spPr>
        <p:txBody>
          <a:bodyPr anchor="b">
            <a:normAutofit/>
          </a:bodyPr>
          <a:lstStyle/>
          <a:p>
            <a:r>
              <a:rPr lang="en-GB" sz="2800" dirty="0">
                <a:ea typeface="+mj-lt"/>
                <a:cs typeface="+mj-lt"/>
              </a:rPr>
              <a:t>M6X00917 -  Psychology and Counselling</a:t>
            </a:r>
            <a:endParaRPr lang="en-US" sz="2800"/>
          </a:p>
          <a:p>
            <a:r>
              <a:rPr lang="en-GB" sz="2800" dirty="0">
                <a:ea typeface="+mj-lt"/>
                <a:cs typeface="+mj-lt"/>
              </a:rPr>
              <a:t>Individual Presentation - Psychology Dissertation</a:t>
            </a:r>
            <a:endParaRPr lang="en-GB" sz="2800"/>
          </a:p>
          <a:p>
            <a:r>
              <a:rPr lang="en-GB" sz="2800" b="1" dirty="0">
                <a:ea typeface="+mj-lt"/>
                <a:cs typeface="+mj-lt"/>
              </a:rPr>
              <a:t>Laughter Yoga and its potential to alleviate stress whilst improving psychological wellbeing in students.</a:t>
            </a:r>
            <a:br>
              <a:rPr lang="en-GB" sz="2800" b="1" dirty="0">
                <a:ea typeface="+mj-lt"/>
                <a:cs typeface="+mj-lt"/>
              </a:rPr>
            </a:br>
            <a:br>
              <a:rPr lang="en-GB" sz="2800" b="1" dirty="0"/>
            </a:br>
            <a:endParaRPr lang="en-GB" sz="2800" b="1" dirty="0"/>
          </a:p>
          <a:p>
            <a:r>
              <a:rPr lang="en-GB" sz="2800" dirty="0">
                <a:ea typeface="+mj-lt"/>
                <a:cs typeface="+mj-lt"/>
              </a:rPr>
              <a:t>Chris Evans – 1501653 – UWTSD</a:t>
            </a:r>
            <a:endParaRPr lang="en-GB" sz="2800" dirty="0"/>
          </a:p>
          <a:p>
            <a:endParaRPr lang="en-GB" sz="1900">
              <a:cs typeface="Calibri Light"/>
            </a:endParaRPr>
          </a:p>
        </p:txBody>
      </p:sp>
      <p:sp>
        <p:nvSpPr>
          <p:cNvPr id="3" name="Subtitle 2"/>
          <p:cNvSpPr>
            <a:spLocks noGrp="1"/>
          </p:cNvSpPr>
          <p:nvPr>
            <p:ph type="subTitle" idx="1"/>
          </p:nvPr>
        </p:nvSpPr>
        <p:spPr>
          <a:xfrm>
            <a:off x="477980" y="4872922"/>
            <a:ext cx="4023359" cy="1208141"/>
          </a:xfrm>
        </p:spPr>
        <p:txBody>
          <a:bodyPr>
            <a:normAutofit/>
          </a:bodyPr>
          <a:lstStyle/>
          <a:p>
            <a:endParaRPr lang="en-GB" sz="2000"/>
          </a:p>
        </p:txBody>
      </p:sp>
      <p:sp>
        <p:nvSpPr>
          <p:cNvPr id="25"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6">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Freeform: Shape 48">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50">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4A2CC1-77E8-43CD-8F36-CE33481D4A7B}"/>
              </a:ext>
            </a:extLst>
          </p:cNvPr>
          <p:cNvSpPr>
            <a:spLocks noGrp="1"/>
          </p:cNvSpPr>
          <p:nvPr>
            <p:ph type="title"/>
          </p:nvPr>
        </p:nvSpPr>
        <p:spPr>
          <a:xfrm>
            <a:off x="438913" y="97536"/>
            <a:ext cx="4832802" cy="1243584"/>
          </a:xfrm>
        </p:spPr>
        <p:txBody>
          <a:bodyPr>
            <a:normAutofit/>
          </a:bodyPr>
          <a:lstStyle/>
          <a:p>
            <a:r>
              <a:rPr lang="en-GB" sz="3400"/>
              <a:t>Background of study</a:t>
            </a:r>
          </a:p>
        </p:txBody>
      </p:sp>
      <p:sp>
        <p:nvSpPr>
          <p:cNvPr id="48" name="Rectangle 5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5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1C2F1E-65F7-4070-B4A4-9CE410AC81A9}"/>
              </a:ext>
            </a:extLst>
          </p:cNvPr>
          <p:cNvSpPr>
            <a:spLocks noGrp="1"/>
          </p:cNvSpPr>
          <p:nvPr>
            <p:ph idx="1"/>
          </p:nvPr>
        </p:nvSpPr>
        <p:spPr>
          <a:xfrm>
            <a:off x="438912" y="1276159"/>
            <a:ext cx="6802501" cy="4900803"/>
          </a:xfrm>
        </p:spPr>
        <p:txBody>
          <a:bodyPr vert="horz" lIns="91440" tIns="45720" rIns="91440" bIns="45720" rtlCol="0" anchor="t">
            <a:noAutofit/>
          </a:bodyPr>
          <a:lstStyle/>
          <a:p>
            <a:pPr>
              <a:lnSpc>
                <a:spcPct val="100000"/>
              </a:lnSpc>
            </a:pPr>
            <a:r>
              <a:rPr lang="en-GB" sz="1800" dirty="0">
                <a:ea typeface="+mn-lt"/>
                <a:cs typeface="+mn-lt"/>
              </a:rPr>
              <a:t>Norman Cousins documented his own laughter cure in his 1979 book </a:t>
            </a:r>
            <a:r>
              <a:rPr lang="en-GB" sz="1800" i="1" dirty="0">
                <a:ea typeface="+mn-lt"/>
                <a:cs typeface="+mn-lt"/>
              </a:rPr>
              <a:t>Anatomy of an Illness as Perceived by the Patient </a:t>
            </a:r>
          </a:p>
          <a:p>
            <a:pPr>
              <a:lnSpc>
                <a:spcPct val="100000"/>
              </a:lnSpc>
            </a:pPr>
            <a:r>
              <a:rPr lang="en-GB" sz="1800" dirty="0">
                <a:ea typeface="+mn-lt"/>
                <a:cs typeface="+mn-lt"/>
              </a:rPr>
              <a:t>Dr William Fry, a psychiatrist from Stanford University, he  documented some of the health benefits that “mirthful laughter” could aid, including increased circulation, stimulating the immune system, exercises the muscles, and invigorating the brain. Fry’s colleagues went on to find that laughter reduces stress hormones and can help to prevent heart disease (Kanigel. 2006). </a:t>
            </a:r>
          </a:p>
          <a:p>
            <a:pPr>
              <a:lnSpc>
                <a:spcPct val="100000"/>
              </a:lnSpc>
            </a:pPr>
            <a:r>
              <a:rPr lang="en-GB" sz="1800" dirty="0">
                <a:ea typeface="+mn-lt"/>
                <a:cs typeface="+mn-lt"/>
              </a:rPr>
              <a:t>Fry believed that apart from the mental stimulation gained from hearing a good joke or pun, laughter devoid of humour can still have the same beneficial effects. </a:t>
            </a:r>
            <a:endParaRPr lang="en-GB" sz="1800" dirty="0"/>
          </a:p>
          <a:p>
            <a:pPr>
              <a:lnSpc>
                <a:spcPct val="100000"/>
              </a:lnSpc>
            </a:pPr>
            <a:endParaRPr lang="en-GB" sz="1800" dirty="0"/>
          </a:p>
          <a:p>
            <a:pPr>
              <a:lnSpc>
                <a:spcPct val="100000"/>
              </a:lnSpc>
            </a:pPr>
            <a:r>
              <a:rPr lang="en-GB" sz="1800" dirty="0">
                <a:ea typeface="+mn-lt"/>
                <a:cs typeface="+mn-lt"/>
              </a:rPr>
              <a:t>Dr Madan </a:t>
            </a:r>
            <a:r>
              <a:rPr lang="en-GB" sz="1800" dirty="0" err="1">
                <a:ea typeface="+mn-lt"/>
                <a:cs typeface="+mn-lt"/>
              </a:rPr>
              <a:t>Kataria</a:t>
            </a:r>
            <a:r>
              <a:rPr lang="en-GB" sz="1800" dirty="0">
                <a:ea typeface="+mn-lt"/>
                <a:cs typeface="+mn-lt"/>
              </a:rPr>
              <a:t> (</a:t>
            </a:r>
            <a:r>
              <a:rPr lang="en-GB" sz="1800" dirty="0" err="1">
                <a:ea typeface="+mn-lt"/>
                <a:cs typeface="+mn-lt"/>
              </a:rPr>
              <a:t>Kataria</a:t>
            </a:r>
            <a:r>
              <a:rPr lang="en-GB" sz="1800" dirty="0">
                <a:ea typeface="+mn-lt"/>
                <a:cs typeface="+mn-lt"/>
              </a:rPr>
              <a:t>, 2019) who is now known as the “Laughter Guru” set up the first laughter yoga club in 1995</a:t>
            </a:r>
            <a:endParaRPr lang="en-GB" sz="1800" dirty="0"/>
          </a:p>
        </p:txBody>
      </p:sp>
      <p:pic>
        <p:nvPicPr>
          <p:cNvPr id="4" name="Picture 4" descr="A picture containing food&#10;&#10;Description generated with very high confidence">
            <a:extLst>
              <a:ext uri="{FF2B5EF4-FFF2-40B4-BE49-F238E27FC236}">
                <a16:creationId xmlns:a16="http://schemas.microsoft.com/office/drawing/2014/main" id="{397C0896-3EEA-48CF-8DF8-2A38455BA37E}"/>
              </a:ext>
            </a:extLst>
          </p:cNvPr>
          <p:cNvPicPr>
            <a:picLocks noChangeAspect="1"/>
          </p:cNvPicPr>
          <p:nvPr/>
        </p:nvPicPr>
        <p:blipFill>
          <a:blip r:embed="rId2"/>
          <a:stretch>
            <a:fillRect/>
          </a:stretch>
        </p:blipFill>
        <p:spPr>
          <a:xfrm>
            <a:off x="8290492" y="517600"/>
            <a:ext cx="1789470" cy="2743200"/>
          </a:xfrm>
          <a:prstGeom prst="rect">
            <a:avLst/>
          </a:prstGeom>
        </p:spPr>
      </p:pic>
      <p:pic>
        <p:nvPicPr>
          <p:cNvPr id="5" name="Picture 5" descr="A picture containing sitting, table, paper, holding&#10;&#10;Description generated with very high confidence">
            <a:extLst>
              <a:ext uri="{FF2B5EF4-FFF2-40B4-BE49-F238E27FC236}">
                <a16:creationId xmlns:a16="http://schemas.microsoft.com/office/drawing/2014/main" id="{41E64252-B068-41CA-8E05-53FE38717243}"/>
              </a:ext>
            </a:extLst>
          </p:cNvPr>
          <p:cNvPicPr>
            <a:picLocks noChangeAspect="1"/>
          </p:cNvPicPr>
          <p:nvPr/>
        </p:nvPicPr>
        <p:blipFill>
          <a:blip r:embed="rId3"/>
          <a:stretch>
            <a:fillRect/>
          </a:stretch>
        </p:blipFill>
        <p:spPr>
          <a:xfrm>
            <a:off x="7813627" y="3429000"/>
            <a:ext cx="2743200" cy="2743200"/>
          </a:xfrm>
          <a:prstGeom prst="rect">
            <a:avLst/>
          </a:prstGeom>
        </p:spPr>
      </p:pic>
    </p:spTree>
    <p:extLst>
      <p:ext uri="{BB962C8B-B14F-4D97-AF65-F5344CB8AC3E}">
        <p14:creationId xmlns:p14="http://schemas.microsoft.com/office/powerpoint/2010/main" val="3731939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55A13-A2CC-4DFF-A6B1-130840AC85BE}"/>
              </a:ext>
            </a:extLst>
          </p:cNvPr>
          <p:cNvSpPr>
            <a:spLocks noGrp="1"/>
          </p:cNvSpPr>
          <p:nvPr>
            <p:ph type="title"/>
          </p:nvPr>
        </p:nvSpPr>
        <p:spPr>
          <a:xfrm>
            <a:off x="612648" y="1078992"/>
            <a:ext cx="6268770" cy="1536192"/>
          </a:xfrm>
        </p:spPr>
        <p:txBody>
          <a:bodyPr anchor="b">
            <a:normAutofit/>
          </a:bodyPr>
          <a:lstStyle/>
          <a:p>
            <a:r>
              <a:rPr lang="en-GB" sz="5200">
                <a:ea typeface="+mj-lt"/>
                <a:cs typeface="+mj-lt"/>
              </a:rPr>
              <a:t>Research question </a:t>
            </a:r>
            <a:endParaRPr lang="en-US" sz="5200"/>
          </a:p>
        </p:txBody>
      </p:sp>
      <p:sp>
        <p:nvSpPr>
          <p:cNvPr id="21" name="Rectangle 2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A55868-AB22-4234-BF81-F5D6F756A5DD}"/>
              </a:ext>
            </a:extLst>
          </p:cNvPr>
          <p:cNvSpPr>
            <a:spLocks noGrp="1"/>
          </p:cNvSpPr>
          <p:nvPr>
            <p:ph idx="1"/>
          </p:nvPr>
        </p:nvSpPr>
        <p:spPr>
          <a:xfrm>
            <a:off x="615458" y="3355848"/>
            <a:ext cx="6268770" cy="2825496"/>
          </a:xfrm>
        </p:spPr>
        <p:txBody>
          <a:bodyPr vert="horz" lIns="91440" tIns="45720" rIns="91440" bIns="45720" rtlCol="0" anchor="t">
            <a:noAutofit/>
          </a:bodyPr>
          <a:lstStyle/>
          <a:p>
            <a:r>
              <a:rPr lang="en-GB" sz="2400" dirty="0">
                <a:ea typeface="+mn-lt"/>
                <a:cs typeface="+mn-lt"/>
              </a:rPr>
              <a:t>Do students feel the benefit of laughter yoga in reducing stress, and low mood, as it distracts from the issues that may cause the underlying issue. And, do the positive effects score higher than those of the participants who watch funny animal videos? </a:t>
            </a:r>
            <a:endParaRPr lang="en-GB" sz="2400" dirty="0"/>
          </a:p>
        </p:txBody>
      </p:sp>
      <p:pic>
        <p:nvPicPr>
          <p:cNvPr id="4" name="Picture 4" descr="A group of people sitting posing for the camera&#10;&#10;Description generated with very high confidence">
            <a:extLst>
              <a:ext uri="{FF2B5EF4-FFF2-40B4-BE49-F238E27FC236}">
                <a16:creationId xmlns:a16="http://schemas.microsoft.com/office/drawing/2014/main" id="{4F2FF716-A6C9-4E6E-A077-CDCAAE29045F}"/>
              </a:ext>
            </a:extLst>
          </p:cNvPr>
          <p:cNvPicPr>
            <a:picLocks noChangeAspect="1"/>
          </p:cNvPicPr>
          <p:nvPr/>
        </p:nvPicPr>
        <p:blipFill rotWithShape="1">
          <a:blip r:embed="rId2"/>
          <a:srcRect l="23683" r="27181" b="-2"/>
          <a:stretch/>
        </p:blipFill>
        <p:spPr>
          <a:xfrm>
            <a:off x="7684006" y="10"/>
            <a:ext cx="4507993" cy="6857990"/>
          </a:xfrm>
          <a:prstGeom prst="rect">
            <a:avLst/>
          </a:prstGeom>
        </p:spPr>
      </p:pic>
    </p:spTree>
    <p:extLst>
      <p:ext uri="{BB962C8B-B14F-4D97-AF65-F5344CB8AC3E}">
        <p14:creationId xmlns:p14="http://schemas.microsoft.com/office/powerpoint/2010/main" val="287503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421944-4849-438F-B6F8-1C761EAECE58}"/>
              </a:ext>
            </a:extLst>
          </p:cNvPr>
          <p:cNvSpPr>
            <a:spLocks noGrp="1"/>
          </p:cNvSpPr>
          <p:nvPr>
            <p:ph type="title"/>
          </p:nvPr>
        </p:nvSpPr>
        <p:spPr>
          <a:xfrm>
            <a:off x="621792" y="1161288"/>
            <a:ext cx="3602736" cy="4526280"/>
          </a:xfrm>
        </p:spPr>
        <p:txBody>
          <a:bodyPr>
            <a:normAutofit/>
          </a:bodyPr>
          <a:lstStyle/>
          <a:p>
            <a:r>
              <a:rPr lang="en-GB"/>
              <a:t>Hypothesis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8D6E7E-FF66-467B-9A08-3A553E80747E}"/>
              </a:ext>
            </a:extLst>
          </p:cNvPr>
          <p:cNvSpPr>
            <a:spLocks noGrp="1"/>
          </p:cNvSpPr>
          <p:nvPr>
            <p:ph idx="1"/>
          </p:nvPr>
        </p:nvSpPr>
        <p:spPr>
          <a:xfrm>
            <a:off x="5434149" y="932688"/>
            <a:ext cx="5916603" cy="4992624"/>
          </a:xfrm>
        </p:spPr>
        <p:txBody>
          <a:bodyPr vert="horz" lIns="91440" tIns="45720" rIns="91440" bIns="45720" rtlCol="0" anchor="ctr">
            <a:normAutofit/>
          </a:bodyPr>
          <a:lstStyle/>
          <a:p>
            <a:r>
              <a:rPr lang="en-GB" sz="2000">
                <a:ea typeface="+mn-lt"/>
                <a:cs typeface="+mn-lt"/>
              </a:rPr>
              <a:t>1; There will be a significant difference between levels of stress and happiness before and after participants take part in a 15-minute laughter yoga session, </a:t>
            </a:r>
            <a:endParaRPr lang="en-GB" sz="2000"/>
          </a:p>
          <a:p>
            <a:r>
              <a:rPr lang="en-GB" sz="2000">
                <a:ea typeface="+mn-lt"/>
                <a:cs typeface="+mn-lt"/>
              </a:rPr>
              <a:t>2; There will be a significant difference between levels of happiness before and after participants watch 15-minutes of funny animal video clips, </a:t>
            </a:r>
            <a:endParaRPr lang="en-GB" sz="2000"/>
          </a:p>
          <a:p>
            <a:r>
              <a:rPr lang="en-GB" sz="2000">
                <a:ea typeface="+mn-lt"/>
                <a:cs typeface="+mn-lt"/>
              </a:rPr>
              <a:t>3; laughter yoga will be more effective at decreasing reported levels of stress than watching video clips. </a:t>
            </a:r>
            <a:endParaRPr lang="en-GB" sz="2000"/>
          </a:p>
        </p:txBody>
      </p:sp>
    </p:spTree>
    <p:extLst>
      <p:ext uri="{BB962C8B-B14F-4D97-AF65-F5344CB8AC3E}">
        <p14:creationId xmlns:p14="http://schemas.microsoft.com/office/powerpoint/2010/main" val="2544252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53126-C391-4989-896C-73A9BB6653FF}"/>
              </a:ext>
            </a:extLst>
          </p:cNvPr>
          <p:cNvSpPr>
            <a:spLocks noGrp="1"/>
          </p:cNvSpPr>
          <p:nvPr>
            <p:ph type="title"/>
          </p:nvPr>
        </p:nvSpPr>
        <p:spPr>
          <a:xfrm>
            <a:off x="841248" y="251312"/>
            <a:ext cx="10506456" cy="1010264"/>
          </a:xfrm>
        </p:spPr>
        <p:txBody>
          <a:bodyPr anchor="ctr">
            <a:normAutofit/>
          </a:bodyPr>
          <a:lstStyle/>
          <a:p>
            <a:r>
              <a:rPr lang="en-GB"/>
              <a:t>Methods</a:t>
            </a:r>
          </a:p>
        </p:txBody>
      </p:sp>
      <p:sp>
        <p:nvSpPr>
          <p:cNvPr id="20"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2" name="Content Placeholder 2">
            <a:extLst>
              <a:ext uri="{FF2B5EF4-FFF2-40B4-BE49-F238E27FC236}">
                <a16:creationId xmlns:a16="http://schemas.microsoft.com/office/drawing/2014/main" id="{6359A443-2809-4857-8218-8DE656DEDC90}"/>
              </a:ext>
            </a:extLst>
          </p:cNvPr>
          <p:cNvGraphicFramePr>
            <a:graphicFrameLocks noGrp="1"/>
          </p:cNvGraphicFramePr>
          <p:nvPr>
            <p:ph idx="1"/>
            <p:extLst>
              <p:ext uri="{D42A27DB-BD31-4B8C-83A1-F6EECF244321}">
                <p14:modId xmlns:p14="http://schemas.microsoft.com/office/powerpoint/2010/main" val="1795683091"/>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8039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2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CEB02F-40C1-475F-8EA7-3AB0833F2508}"/>
              </a:ext>
            </a:extLst>
          </p:cNvPr>
          <p:cNvSpPr>
            <a:spLocks noGrp="1"/>
          </p:cNvSpPr>
          <p:nvPr>
            <p:ph type="title"/>
          </p:nvPr>
        </p:nvSpPr>
        <p:spPr>
          <a:xfrm>
            <a:off x="5125700" y="-229079"/>
            <a:ext cx="3410712" cy="1106424"/>
          </a:xfrm>
        </p:spPr>
        <p:txBody>
          <a:bodyPr>
            <a:normAutofit/>
          </a:bodyPr>
          <a:lstStyle/>
          <a:p>
            <a:r>
              <a:rPr lang="en-GB" sz="2800"/>
              <a:t>Results</a:t>
            </a:r>
          </a:p>
        </p:txBody>
      </p:sp>
      <p:sp>
        <p:nvSpPr>
          <p:cNvPr id="20" name="Rectangle 2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E7607E-184D-46FC-9AD2-D1706F7CA4D9}"/>
              </a:ext>
            </a:extLst>
          </p:cNvPr>
          <p:cNvSpPr>
            <a:spLocks noGrp="1"/>
          </p:cNvSpPr>
          <p:nvPr>
            <p:ph idx="1"/>
          </p:nvPr>
        </p:nvSpPr>
        <p:spPr>
          <a:xfrm>
            <a:off x="1013776" y="671361"/>
            <a:ext cx="6647125" cy="5414930"/>
          </a:xfrm>
        </p:spPr>
        <p:txBody>
          <a:bodyPr vert="horz" lIns="91440" tIns="45720" rIns="91440" bIns="45720" rtlCol="0" anchor="t">
            <a:noAutofit/>
          </a:bodyPr>
          <a:lstStyle/>
          <a:p>
            <a:pPr>
              <a:lnSpc>
                <a:spcPct val="100000"/>
              </a:lnSpc>
            </a:pPr>
            <a:r>
              <a:rPr lang="en-GB" sz="2000" dirty="0"/>
              <a:t>Statistical Analysis</a:t>
            </a:r>
          </a:p>
          <a:p>
            <a:pPr>
              <a:lnSpc>
                <a:spcPct val="100000"/>
              </a:lnSpc>
            </a:pPr>
            <a:r>
              <a:rPr lang="en-GB" sz="2000" dirty="0">
                <a:ea typeface="+mn-lt"/>
                <a:cs typeface="+mn-lt"/>
              </a:rPr>
              <a:t>A two-way mixed ANOVA was performed on participants Panas and state stress scores both before and after the intervention. </a:t>
            </a:r>
            <a:r>
              <a:rPr lang="en-GB" sz="2000" dirty="0" err="1">
                <a:ea typeface="+mn-lt"/>
                <a:cs typeface="+mn-lt"/>
              </a:rPr>
              <a:t>Levene’s</a:t>
            </a:r>
            <a:r>
              <a:rPr lang="en-GB" sz="2000" dirty="0">
                <a:ea typeface="+mn-lt"/>
                <a:cs typeface="+mn-lt"/>
              </a:rPr>
              <a:t> test indicates that the assumption of homogeneity has not been violated (</a:t>
            </a:r>
            <a:r>
              <a:rPr lang="en-GB" sz="2000" i="1" dirty="0">
                <a:ea typeface="+mn-lt"/>
                <a:cs typeface="+mn-lt"/>
              </a:rPr>
              <a:t>p </a:t>
            </a:r>
            <a:r>
              <a:rPr lang="en-GB" sz="2000" dirty="0">
                <a:ea typeface="+mn-lt"/>
                <a:cs typeface="+mn-lt"/>
              </a:rPr>
              <a:t>&gt; .05) across the within-subject's factors; Box’s test confirms the same for the between-subjects factor (</a:t>
            </a:r>
            <a:r>
              <a:rPr lang="en-GB" sz="2000" i="1" dirty="0">
                <a:ea typeface="+mn-lt"/>
                <a:cs typeface="+mn-lt"/>
              </a:rPr>
              <a:t>p </a:t>
            </a:r>
            <a:r>
              <a:rPr lang="en-GB" sz="2000" dirty="0">
                <a:ea typeface="+mn-lt"/>
                <a:cs typeface="+mn-lt"/>
              </a:rPr>
              <a:t>= .500). The main effect of the within-subjects factors (positive/negative affect and stress) was significant: </a:t>
            </a:r>
            <a:r>
              <a:rPr lang="en-GB" sz="2000" i="1" dirty="0">
                <a:ea typeface="+mn-lt"/>
                <a:cs typeface="+mn-lt"/>
              </a:rPr>
              <a:t>F</a:t>
            </a:r>
            <a:r>
              <a:rPr lang="en-GB" sz="2000" dirty="0">
                <a:ea typeface="+mn-lt"/>
                <a:cs typeface="+mn-lt"/>
              </a:rPr>
              <a:t>(1,22) =14.66, </a:t>
            </a:r>
            <a:r>
              <a:rPr lang="en-GB" sz="2000" i="1" dirty="0">
                <a:ea typeface="+mn-lt"/>
                <a:cs typeface="+mn-lt"/>
              </a:rPr>
              <a:t>p </a:t>
            </a:r>
            <a:r>
              <a:rPr lang="en-GB" sz="2000" dirty="0">
                <a:ea typeface="+mn-lt"/>
                <a:cs typeface="+mn-lt"/>
              </a:rPr>
              <a:t>= .001, η</a:t>
            </a:r>
            <a:r>
              <a:rPr lang="en-GB" sz="2000" baseline="30000" dirty="0">
                <a:ea typeface="+mn-lt"/>
                <a:cs typeface="+mn-lt"/>
              </a:rPr>
              <a:t>2 </a:t>
            </a:r>
            <a:r>
              <a:rPr lang="en-GB" sz="2000" dirty="0">
                <a:ea typeface="+mn-lt"/>
                <a:cs typeface="+mn-lt"/>
              </a:rPr>
              <a:t> = .975, supportive of hypothesis one and two, in that participants’ negative affect and stress levels decreased from baseline measurement following the intervention (animal video/laughter yoga). There was no significant interaction between type of intervention and levels of affect/stress: </a:t>
            </a:r>
            <a:r>
              <a:rPr lang="en-GB" sz="2000" i="1" dirty="0">
                <a:ea typeface="+mn-lt"/>
                <a:cs typeface="+mn-lt"/>
              </a:rPr>
              <a:t>F</a:t>
            </a:r>
            <a:r>
              <a:rPr lang="en-GB" sz="2000" dirty="0">
                <a:ea typeface="+mn-lt"/>
                <a:cs typeface="+mn-lt"/>
              </a:rPr>
              <a:t>(1,22), </a:t>
            </a:r>
            <a:r>
              <a:rPr lang="en-GB" sz="2000" i="1" dirty="0">
                <a:ea typeface="+mn-lt"/>
                <a:cs typeface="+mn-lt"/>
              </a:rPr>
              <a:t>p </a:t>
            </a:r>
            <a:r>
              <a:rPr lang="en-GB" sz="2000" dirty="0">
                <a:ea typeface="+mn-lt"/>
                <a:cs typeface="+mn-lt"/>
              </a:rPr>
              <a:t>= 1.45, </a:t>
            </a:r>
            <a:r>
              <a:rPr lang="en-GB" sz="2000" i="1" dirty="0">
                <a:ea typeface="+mn-lt"/>
                <a:cs typeface="+mn-lt"/>
              </a:rPr>
              <a:t>p </a:t>
            </a:r>
            <a:r>
              <a:rPr lang="en-GB" sz="2000" dirty="0">
                <a:ea typeface="+mn-lt"/>
                <a:cs typeface="+mn-lt"/>
              </a:rPr>
              <a:t>&gt; .05, η</a:t>
            </a:r>
            <a:r>
              <a:rPr lang="en-GB" sz="2000" baseline="30000" dirty="0">
                <a:ea typeface="+mn-lt"/>
                <a:cs typeface="+mn-lt"/>
              </a:rPr>
              <a:t>2 </a:t>
            </a:r>
            <a:r>
              <a:rPr lang="en-GB" sz="2000" dirty="0">
                <a:ea typeface="+mn-lt"/>
                <a:cs typeface="+mn-lt"/>
              </a:rPr>
              <a:t>= .255 thus hypothesis three is rejected.  </a:t>
            </a:r>
            <a:endParaRPr lang="en-GB" sz="2000" dirty="0"/>
          </a:p>
        </p:txBody>
      </p:sp>
      <p:pic>
        <p:nvPicPr>
          <p:cNvPr id="4" name="Picture 4" descr="A picture containing drawing&#10;&#10;Description generated with very high confidence">
            <a:extLst>
              <a:ext uri="{FF2B5EF4-FFF2-40B4-BE49-F238E27FC236}">
                <a16:creationId xmlns:a16="http://schemas.microsoft.com/office/drawing/2014/main" id="{4BA757BB-116E-4F49-90E1-9A608FB7D0F5}"/>
              </a:ext>
            </a:extLst>
          </p:cNvPr>
          <p:cNvPicPr>
            <a:picLocks noChangeAspect="1"/>
          </p:cNvPicPr>
          <p:nvPr/>
        </p:nvPicPr>
        <p:blipFill>
          <a:blip r:embed="rId2"/>
          <a:stretch>
            <a:fillRect/>
          </a:stretch>
        </p:blipFill>
        <p:spPr>
          <a:xfrm>
            <a:off x="8082375" y="874075"/>
            <a:ext cx="3695097" cy="2795153"/>
          </a:xfrm>
          <a:prstGeom prst="rect">
            <a:avLst/>
          </a:prstGeom>
        </p:spPr>
      </p:pic>
    </p:spTree>
    <p:extLst>
      <p:ext uri="{BB962C8B-B14F-4D97-AF65-F5344CB8AC3E}">
        <p14:creationId xmlns:p14="http://schemas.microsoft.com/office/powerpoint/2010/main" val="2752008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0679BF-09C7-4775-8A0E-B66BCD91B7C7}"/>
              </a:ext>
            </a:extLst>
          </p:cNvPr>
          <p:cNvSpPr>
            <a:spLocks noGrp="1"/>
          </p:cNvSpPr>
          <p:nvPr>
            <p:ph type="title"/>
          </p:nvPr>
        </p:nvSpPr>
        <p:spPr>
          <a:xfrm>
            <a:off x="621792" y="1161288"/>
            <a:ext cx="3602736" cy="4526280"/>
          </a:xfrm>
        </p:spPr>
        <p:txBody>
          <a:bodyPr>
            <a:normAutofit/>
          </a:bodyPr>
          <a:lstStyle/>
          <a:p>
            <a:r>
              <a:rPr lang="en-GB"/>
              <a:t>Main Findings</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F59A45E-0223-4490-91F0-CA4BC44FC5F7}"/>
              </a:ext>
            </a:extLst>
          </p:cNvPr>
          <p:cNvGraphicFramePr>
            <a:graphicFrameLocks noGrp="1"/>
          </p:cNvGraphicFramePr>
          <p:nvPr>
            <p:ph idx="1"/>
            <p:extLst>
              <p:ext uri="{D42A27DB-BD31-4B8C-83A1-F6EECF244321}">
                <p14:modId xmlns:p14="http://schemas.microsoft.com/office/powerpoint/2010/main" val="388940595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161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39E7C-DAB2-48C9-BEE8-A2A1F609B3BD}"/>
              </a:ext>
            </a:extLst>
          </p:cNvPr>
          <p:cNvSpPr>
            <a:spLocks noGrp="1"/>
          </p:cNvSpPr>
          <p:nvPr>
            <p:ph type="title"/>
          </p:nvPr>
        </p:nvSpPr>
        <p:spPr>
          <a:xfrm>
            <a:off x="655320" y="429030"/>
            <a:ext cx="2834640" cy="5457589"/>
          </a:xfrm>
        </p:spPr>
        <p:txBody>
          <a:bodyPr anchor="ctr">
            <a:normAutofit/>
          </a:bodyPr>
          <a:lstStyle/>
          <a:p>
            <a:r>
              <a:rPr lang="en-GB"/>
              <a:t>Conclusion</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DF5F11F-E3CF-41D3-8ED1-921A5E6DF3F5}"/>
              </a:ext>
            </a:extLst>
          </p:cNvPr>
          <p:cNvGraphicFramePr>
            <a:graphicFrameLocks noGrp="1"/>
          </p:cNvGraphicFramePr>
          <p:nvPr>
            <p:ph idx="1"/>
            <p:extLst>
              <p:ext uri="{D42A27DB-BD31-4B8C-83A1-F6EECF244321}">
                <p14:modId xmlns:p14="http://schemas.microsoft.com/office/powerpoint/2010/main" val="801422601"/>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432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Freeform: Shape 11">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3">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AF17F-587F-4F11-AB07-569F62B7D879}"/>
              </a:ext>
            </a:extLst>
          </p:cNvPr>
          <p:cNvSpPr>
            <a:spLocks noGrp="1"/>
          </p:cNvSpPr>
          <p:nvPr>
            <p:ph type="title"/>
          </p:nvPr>
        </p:nvSpPr>
        <p:spPr>
          <a:xfrm>
            <a:off x="838200" y="253397"/>
            <a:ext cx="10515600" cy="1273233"/>
          </a:xfrm>
        </p:spPr>
        <p:txBody>
          <a:bodyPr>
            <a:normAutofit/>
          </a:bodyPr>
          <a:lstStyle/>
          <a:p>
            <a:r>
              <a:rPr lang="en-GB"/>
              <a:t>Recommendations</a:t>
            </a:r>
          </a:p>
        </p:txBody>
      </p:sp>
      <p:sp>
        <p:nvSpPr>
          <p:cNvPr id="16" name="Rectangle 15">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769D467E-8C9B-4556-AE88-D53D27892982}"/>
              </a:ext>
            </a:extLst>
          </p:cNvPr>
          <p:cNvGraphicFramePr>
            <a:graphicFrameLocks noGrp="1"/>
          </p:cNvGraphicFramePr>
          <p:nvPr>
            <p:ph idx="1"/>
            <p:extLst>
              <p:ext uri="{D42A27DB-BD31-4B8C-83A1-F6EECF244321}">
                <p14:modId xmlns:p14="http://schemas.microsoft.com/office/powerpoint/2010/main" val="3877450"/>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3705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A picture containing text, newspaper&#10;&#10;Description generated with very high confidence">
            <a:extLst>
              <a:ext uri="{FF2B5EF4-FFF2-40B4-BE49-F238E27FC236}">
                <a16:creationId xmlns:a16="http://schemas.microsoft.com/office/drawing/2014/main" id="{D808D285-EC77-4268-9195-1099363FEC75}"/>
              </a:ext>
            </a:extLst>
          </p:cNvPr>
          <p:cNvPicPr>
            <a:picLocks noChangeAspect="1"/>
          </p:cNvPicPr>
          <p:nvPr/>
        </p:nvPicPr>
        <p:blipFill rotWithShape="1">
          <a:blip r:embed="rId2"/>
          <a:srcRect t="3526" r="22436" b="5565"/>
          <a:stretch/>
        </p:blipFill>
        <p:spPr>
          <a:xfrm>
            <a:off x="3523488" y="10"/>
            <a:ext cx="8668512" cy="6857990"/>
          </a:xfrm>
          <a:prstGeom prst="rect">
            <a:avLst/>
          </a:prstGeom>
        </p:spPr>
      </p:pic>
      <p:sp>
        <p:nvSpPr>
          <p:cNvPr id="21" name="Rectangle 2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4DB5C1-B56E-41DF-83F3-E2FD31BAF4E3}"/>
              </a:ext>
            </a:extLst>
          </p:cNvPr>
          <p:cNvSpPr>
            <a:spLocks noGrp="1"/>
          </p:cNvSpPr>
          <p:nvPr>
            <p:ph type="title"/>
          </p:nvPr>
        </p:nvSpPr>
        <p:spPr>
          <a:xfrm>
            <a:off x="1046830" y="140496"/>
            <a:ext cx="3438144" cy="1124712"/>
          </a:xfrm>
        </p:spPr>
        <p:txBody>
          <a:bodyPr anchor="b">
            <a:normAutofit/>
          </a:bodyPr>
          <a:lstStyle/>
          <a:p>
            <a:r>
              <a:rPr lang="en-GB" sz="2800"/>
              <a:t>Researcher Reflections</a:t>
            </a:r>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7042A8-D26E-4A14-A2E7-F75B7D0F3523}"/>
              </a:ext>
            </a:extLst>
          </p:cNvPr>
          <p:cNvSpPr>
            <a:spLocks noGrp="1"/>
          </p:cNvSpPr>
          <p:nvPr>
            <p:ph idx="1"/>
          </p:nvPr>
        </p:nvSpPr>
        <p:spPr>
          <a:xfrm>
            <a:off x="371094" y="1582243"/>
            <a:ext cx="6314377" cy="4932540"/>
          </a:xfrm>
        </p:spPr>
        <p:txBody>
          <a:bodyPr vert="horz" lIns="91440" tIns="45720" rIns="91440" bIns="45720" rtlCol="0" anchor="t">
            <a:noAutofit/>
          </a:bodyPr>
          <a:lstStyle/>
          <a:p>
            <a:pPr>
              <a:lnSpc>
                <a:spcPct val="100000"/>
              </a:lnSpc>
            </a:pPr>
            <a:r>
              <a:rPr lang="en-GB" sz="2000" dirty="0">
                <a:ea typeface="+mn-lt"/>
                <a:cs typeface="+mn-lt"/>
              </a:rPr>
              <a:t>Whilst doing the studies I felt that the laughter yoga groups got a lot more out of the experience than the groups watching funny videos, who merely giggled now and again, I believe that possibly if I had used different scales to measure their reactions I may have had more favourable data.</a:t>
            </a:r>
          </a:p>
          <a:p>
            <a:pPr>
              <a:lnSpc>
                <a:spcPct val="100000"/>
              </a:lnSpc>
            </a:pPr>
            <a:r>
              <a:rPr lang="en-GB" sz="2000" dirty="0">
                <a:ea typeface="+mn-lt"/>
                <a:cs typeface="+mn-lt"/>
              </a:rPr>
              <a:t>Could a more longitudinal study with more participants, over weeks or even months, show an even more positive result in reducing stress, and improving mental health? </a:t>
            </a:r>
          </a:p>
          <a:p>
            <a:pPr>
              <a:lnSpc>
                <a:spcPct val="100000"/>
              </a:lnSpc>
            </a:pPr>
            <a:r>
              <a:rPr lang="en-GB" sz="2000" dirty="0">
                <a:ea typeface="+mn-lt"/>
                <a:cs typeface="+mn-lt"/>
              </a:rPr>
              <a:t>Do younger participants feel restricted in their actions by the narrative set by marketing companies, and trends on social media, and does this restriction in free active behaviour have more sinister implications on their mental health?</a:t>
            </a:r>
            <a:endParaRPr lang="en-GB" sz="2000"/>
          </a:p>
        </p:txBody>
      </p:sp>
    </p:spTree>
    <p:extLst>
      <p:ext uri="{BB962C8B-B14F-4D97-AF65-F5344CB8AC3E}">
        <p14:creationId xmlns:p14="http://schemas.microsoft.com/office/powerpoint/2010/main" val="714188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98B51-8737-464C-8A5E-63674A9F404F}"/>
              </a:ext>
            </a:extLst>
          </p:cNvPr>
          <p:cNvSpPr>
            <a:spLocks noGrp="1"/>
          </p:cNvSpPr>
          <p:nvPr>
            <p:ph type="title"/>
          </p:nvPr>
        </p:nvSpPr>
        <p:spPr>
          <a:xfrm>
            <a:off x="1115568" y="548640"/>
            <a:ext cx="10168128" cy="445799"/>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27EBF56B-C83D-4A97-B3F8-F3DC6BCA9BD7}"/>
              </a:ext>
            </a:extLst>
          </p:cNvPr>
          <p:cNvSpPr>
            <a:spLocks noGrp="1"/>
          </p:cNvSpPr>
          <p:nvPr>
            <p:ph idx="1"/>
          </p:nvPr>
        </p:nvSpPr>
        <p:spPr>
          <a:xfrm>
            <a:off x="861568" y="1208025"/>
            <a:ext cx="10168128" cy="5415729"/>
          </a:xfrm>
        </p:spPr>
        <p:txBody>
          <a:bodyPr vert="horz" lIns="91440" tIns="45720" rIns="91440" bIns="45720" rtlCol="0" anchor="t">
            <a:normAutofit fontScale="55000" lnSpcReduction="20000"/>
          </a:bodyPr>
          <a:lstStyle/>
          <a:p>
            <a:r>
              <a:rPr lang="en-GB" sz="1400" dirty="0">
                <a:latin typeface="Times New Roman"/>
                <a:ea typeface="+mn-lt"/>
                <a:cs typeface="+mn-lt"/>
              </a:rPr>
              <a:t>Cousins, N. (2016). </a:t>
            </a:r>
            <a:r>
              <a:rPr lang="en-GB" sz="1400" i="1" dirty="0">
                <a:latin typeface="Times New Roman"/>
                <a:ea typeface="+mn-lt"/>
                <a:cs typeface="+mn-lt"/>
              </a:rPr>
              <a:t>Anatomy of an Illness as Perceived by the Patient</a:t>
            </a:r>
            <a:r>
              <a:rPr lang="en-GB" sz="1400" dirty="0">
                <a:latin typeface="Times New Roman"/>
                <a:ea typeface="+mn-lt"/>
                <a:cs typeface="+mn-lt"/>
              </a:rPr>
              <a:t>. Open Road Media.</a:t>
            </a:r>
          </a:p>
          <a:p>
            <a:pPr algn="just"/>
            <a:r>
              <a:rPr lang="en-GB" sz="1400" dirty="0" err="1">
                <a:ea typeface="+mn-lt"/>
                <a:cs typeface="+mn-lt"/>
              </a:rPr>
              <a:t>Bressington</a:t>
            </a:r>
            <a:r>
              <a:rPr lang="en-GB" sz="1400" dirty="0">
                <a:ea typeface="+mn-lt"/>
                <a:cs typeface="+mn-lt"/>
              </a:rPr>
              <a:t>, Mui, Yu, Leung, Cheung, Wu, ...</a:t>
            </a:r>
            <a:r>
              <a:rPr lang="en-GB" sz="1400" dirty="0" err="1">
                <a:ea typeface="+mn-lt"/>
                <a:cs typeface="+mn-lt"/>
              </a:rPr>
              <a:t>Chien</a:t>
            </a:r>
            <a:r>
              <a:rPr lang="en-GB" sz="1400" dirty="0">
                <a:ea typeface="+mn-lt"/>
                <a:cs typeface="+mn-lt"/>
              </a:rPr>
              <a:t>. (2019). Feasibility of a group-based laughter yoga intervention as an adjunctive treatment for residual symptoms of depression, Anxiety and stress in people with depression. </a:t>
            </a:r>
            <a:r>
              <a:rPr lang="en-GB" sz="1400" i="1" dirty="0">
                <a:ea typeface="+mn-lt"/>
                <a:cs typeface="+mn-lt"/>
              </a:rPr>
              <a:t>Journal of Affective Disorders, 248, </a:t>
            </a:r>
            <a:r>
              <a:rPr lang="en-GB" sz="1400" dirty="0">
                <a:ea typeface="+mn-lt"/>
                <a:cs typeface="+mn-lt"/>
              </a:rPr>
              <a:t>42-51. </a:t>
            </a:r>
          </a:p>
          <a:p>
            <a:pPr algn="just"/>
            <a:r>
              <a:rPr lang="en-GB" sz="1400" dirty="0">
                <a:ea typeface="+mn-lt"/>
                <a:cs typeface="+mn-lt"/>
              </a:rPr>
              <a:t>Briar, J. (2016) </a:t>
            </a:r>
            <a:r>
              <a:rPr lang="en-GB" sz="1400" i="1" dirty="0">
                <a:ea typeface="+mn-lt"/>
                <a:cs typeface="+mn-lt"/>
              </a:rPr>
              <a:t>The Laughter Yoga Book.  </a:t>
            </a:r>
            <a:r>
              <a:rPr lang="en-GB" sz="1400" dirty="0">
                <a:ea typeface="+mn-lt"/>
                <a:cs typeface="+mn-lt"/>
              </a:rPr>
              <a:t>Creative Arts Press, California. </a:t>
            </a:r>
            <a:endParaRPr lang="en-GB" sz="1400"/>
          </a:p>
          <a:p>
            <a:pPr algn="just"/>
            <a:r>
              <a:rPr lang="en-GB" sz="1400" dirty="0" err="1">
                <a:ea typeface="+mn-lt"/>
                <a:cs typeface="+mn-lt"/>
              </a:rPr>
              <a:t>Cheya</a:t>
            </a:r>
            <a:r>
              <a:rPr lang="en-GB" sz="1400" dirty="0">
                <a:ea typeface="+mn-lt"/>
                <a:cs typeface="+mn-lt"/>
              </a:rPr>
              <a:t>, M. S. </a:t>
            </a:r>
            <a:r>
              <a:rPr lang="en-GB" sz="1400" dirty="0" err="1">
                <a:ea typeface="+mn-lt"/>
                <a:cs typeface="+mn-lt"/>
              </a:rPr>
              <a:t>Kataria</a:t>
            </a:r>
            <a:r>
              <a:rPr lang="en-GB" sz="1400" dirty="0">
                <a:ea typeface="+mn-lt"/>
                <a:cs typeface="+mn-lt"/>
              </a:rPr>
              <a:t>, M. Nagendra, R. “The Effects of Hearty extended unconditional (HEU) laughter using laughter yoga techniques on physiological, psychological, and immunological parameters in the workplace; a randomized control trial” in </a:t>
            </a:r>
            <a:r>
              <a:rPr lang="en-GB" sz="1400" i="1" dirty="0">
                <a:ea typeface="+mn-lt"/>
                <a:cs typeface="+mn-lt"/>
              </a:rPr>
              <a:t>Proceedings of the 23</a:t>
            </a:r>
            <a:r>
              <a:rPr lang="en-GB" sz="1400" i="1" baseline="30000" dirty="0">
                <a:ea typeface="+mn-lt"/>
                <a:cs typeface="+mn-lt"/>
              </a:rPr>
              <a:t>rd</a:t>
            </a:r>
            <a:r>
              <a:rPr lang="en-GB" sz="1400" i="1" dirty="0">
                <a:ea typeface="+mn-lt"/>
                <a:cs typeface="+mn-lt"/>
              </a:rPr>
              <a:t> scientific meeting of the American Society of Hypertension (ISH ’08), </a:t>
            </a:r>
            <a:r>
              <a:rPr lang="en-GB" sz="1400" dirty="0">
                <a:ea typeface="+mn-lt"/>
                <a:cs typeface="+mn-lt"/>
              </a:rPr>
              <a:t>New Orleans, La, USA, May 2008. </a:t>
            </a:r>
            <a:endParaRPr lang="en-GB" sz="1400"/>
          </a:p>
          <a:p>
            <a:pPr algn="just"/>
            <a:r>
              <a:rPr lang="en-GB" sz="1400" dirty="0">
                <a:ea typeface="+mn-lt"/>
                <a:cs typeface="+mn-lt"/>
              </a:rPr>
              <a:t>Decaro, Constantine Brown. (2016). Laughter Yoga, Adults Living With Parkinson’s Disease, and Caregivers: A Pilot Study. </a:t>
            </a:r>
            <a:r>
              <a:rPr lang="en-GB" sz="1400" i="1" dirty="0">
                <a:ea typeface="+mn-lt"/>
                <a:cs typeface="+mn-lt"/>
              </a:rPr>
              <a:t>Explore: The Journal of Science and Healing, </a:t>
            </a:r>
            <a:r>
              <a:rPr lang="en-GB" sz="1400" dirty="0">
                <a:ea typeface="+mn-lt"/>
                <a:cs typeface="+mn-lt"/>
              </a:rPr>
              <a:t>12(3), 196-199. </a:t>
            </a:r>
            <a:endParaRPr lang="en-GB" sz="1400"/>
          </a:p>
          <a:p>
            <a:pPr algn="just"/>
            <a:r>
              <a:rPr lang="en-GB" sz="1400" dirty="0">
                <a:ea typeface="+mn-lt"/>
                <a:cs typeface="+mn-lt"/>
              </a:rPr>
              <a:t>Falkenberg, I. </a:t>
            </a:r>
            <a:r>
              <a:rPr lang="en-GB" sz="1400" dirty="0" err="1">
                <a:ea typeface="+mn-lt"/>
                <a:cs typeface="+mn-lt"/>
              </a:rPr>
              <a:t>Klugel</a:t>
            </a:r>
            <a:r>
              <a:rPr lang="en-GB" sz="1400" dirty="0">
                <a:ea typeface="+mn-lt"/>
                <a:cs typeface="+mn-lt"/>
              </a:rPr>
              <a:t>, K. Bartels, M. Wild, B. “Sense of humour in patients with schizophrenia,” </a:t>
            </a:r>
            <a:r>
              <a:rPr lang="en-GB" sz="1400" i="1" dirty="0">
                <a:ea typeface="+mn-lt"/>
                <a:cs typeface="+mn-lt"/>
              </a:rPr>
              <a:t>Schizophrenia Research, </a:t>
            </a:r>
            <a:r>
              <a:rPr lang="en-GB" sz="1400" dirty="0">
                <a:ea typeface="+mn-lt"/>
                <a:cs typeface="+mn-lt"/>
              </a:rPr>
              <a:t>vol. 95, no. 1-3, pp. 259-261, 2007. </a:t>
            </a:r>
            <a:endParaRPr lang="en-GB" sz="1400"/>
          </a:p>
          <a:p>
            <a:pPr algn="just"/>
            <a:r>
              <a:rPr lang="en-GB" sz="1400" dirty="0">
                <a:ea typeface="+mn-lt"/>
                <a:cs typeface="+mn-lt"/>
              </a:rPr>
              <a:t>Foley, E. Matheis, R. Schaefer, C. “Effects of forced laughter on mood” </a:t>
            </a:r>
            <a:r>
              <a:rPr lang="en-GB" sz="1400" i="1" dirty="0">
                <a:ea typeface="+mn-lt"/>
                <a:cs typeface="+mn-lt"/>
              </a:rPr>
              <a:t>psychological Reports, </a:t>
            </a:r>
            <a:r>
              <a:rPr lang="en-GB" sz="1400" dirty="0">
                <a:ea typeface="+mn-lt"/>
                <a:cs typeface="+mn-lt"/>
              </a:rPr>
              <a:t>vol. 90, no. 1, p. 184, 2002. </a:t>
            </a:r>
            <a:endParaRPr lang="en-GB" sz="1400"/>
          </a:p>
          <a:p>
            <a:pPr algn="just"/>
            <a:r>
              <a:rPr lang="en-GB" sz="1400" dirty="0" err="1">
                <a:ea typeface="+mn-lt"/>
                <a:cs typeface="+mn-lt"/>
              </a:rPr>
              <a:t>Gelkopf</a:t>
            </a:r>
            <a:r>
              <a:rPr lang="en-GB" sz="1400" dirty="0">
                <a:ea typeface="+mn-lt"/>
                <a:cs typeface="+mn-lt"/>
              </a:rPr>
              <a:t>, M. (2011). The Use of </a:t>
            </a:r>
            <a:r>
              <a:rPr lang="en-GB" sz="1400" dirty="0" err="1">
                <a:ea typeface="+mn-lt"/>
                <a:cs typeface="+mn-lt"/>
              </a:rPr>
              <a:t>Humor</a:t>
            </a:r>
            <a:r>
              <a:rPr lang="en-GB" sz="1400" dirty="0">
                <a:ea typeface="+mn-lt"/>
                <a:cs typeface="+mn-lt"/>
              </a:rPr>
              <a:t> in Serious Mental Illness: A Review. </a:t>
            </a:r>
            <a:r>
              <a:rPr lang="en-GB" sz="1400" i="1" dirty="0">
                <a:ea typeface="+mn-lt"/>
                <a:cs typeface="+mn-lt"/>
              </a:rPr>
              <a:t>Evidence-Based Complementary and Alternative Medicine,</a:t>
            </a:r>
            <a:r>
              <a:rPr lang="en-GB" sz="1400" dirty="0">
                <a:ea typeface="+mn-lt"/>
                <a:cs typeface="+mn-lt"/>
              </a:rPr>
              <a:t> </a:t>
            </a:r>
            <a:r>
              <a:rPr lang="en-GB" sz="1400" i="1" dirty="0">
                <a:ea typeface="+mn-lt"/>
                <a:cs typeface="+mn-lt"/>
              </a:rPr>
              <a:t>2011</a:t>
            </a:r>
            <a:r>
              <a:rPr lang="en-GB" sz="1400" dirty="0">
                <a:ea typeface="+mn-lt"/>
                <a:cs typeface="+mn-lt"/>
              </a:rPr>
              <a:t>, 342837. </a:t>
            </a:r>
            <a:endParaRPr lang="en-GB" sz="1400"/>
          </a:p>
          <a:p>
            <a:pPr algn="just"/>
            <a:r>
              <a:rPr lang="en-GB" sz="1400" dirty="0" err="1">
                <a:ea typeface="+mn-lt"/>
                <a:cs typeface="+mn-lt"/>
              </a:rPr>
              <a:t>Gelkopf</a:t>
            </a:r>
            <a:r>
              <a:rPr lang="en-GB" sz="1400" dirty="0">
                <a:ea typeface="+mn-lt"/>
                <a:cs typeface="+mn-lt"/>
              </a:rPr>
              <a:t>, M. Sigal, M. Kremer, R. “The use of humour for improving social support in a psychiatric ward” </a:t>
            </a:r>
            <a:r>
              <a:rPr lang="en-GB" sz="1400" i="1" dirty="0">
                <a:ea typeface="+mn-lt"/>
                <a:cs typeface="+mn-lt"/>
              </a:rPr>
              <a:t>The Journal of Social Psychology, </a:t>
            </a:r>
            <a:r>
              <a:rPr lang="en-GB" sz="1400" dirty="0">
                <a:ea typeface="+mn-lt"/>
                <a:cs typeface="+mn-lt"/>
              </a:rPr>
              <a:t>vol. 134, pp. 175-182, 1994. </a:t>
            </a:r>
            <a:endParaRPr lang="en-GB" sz="1400"/>
          </a:p>
          <a:p>
            <a:pPr algn="just"/>
            <a:r>
              <a:rPr lang="en-GB" sz="1400" dirty="0" err="1">
                <a:ea typeface="+mn-lt"/>
                <a:cs typeface="+mn-lt"/>
              </a:rPr>
              <a:t>Gelkopf</a:t>
            </a:r>
            <a:r>
              <a:rPr lang="en-GB" sz="1400" dirty="0">
                <a:ea typeface="+mn-lt"/>
                <a:cs typeface="+mn-lt"/>
              </a:rPr>
              <a:t>, M. Kreitler, S. Sigal, M. “Laughter in a psychiatric ward: somatic, emotional, social, and clinical influences on schizophrenic patients,” </a:t>
            </a:r>
            <a:r>
              <a:rPr lang="en-GB" sz="1400" i="1" dirty="0">
                <a:ea typeface="+mn-lt"/>
                <a:cs typeface="+mn-lt"/>
              </a:rPr>
              <a:t>Journal of Nervous and Mental Disease, </a:t>
            </a:r>
            <a:r>
              <a:rPr lang="en-GB" sz="1400" dirty="0">
                <a:ea typeface="+mn-lt"/>
                <a:cs typeface="+mn-lt"/>
              </a:rPr>
              <a:t>vol. 181, no. 5, pp. 283-289, 1993. </a:t>
            </a:r>
            <a:endParaRPr lang="en-GB" sz="1400"/>
          </a:p>
          <a:p>
            <a:pPr algn="just"/>
            <a:r>
              <a:rPr lang="en-GB" sz="1400" dirty="0" err="1">
                <a:ea typeface="+mn-lt"/>
                <a:cs typeface="+mn-lt"/>
              </a:rPr>
              <a:t>Gelkopf</a:t>
            </a:r>
            <a:r>
              <a:rPr lang="en-GB" sz="1400" dirty="0">
                <a:ea typeface="+mn-lt"/>
                <a:cs typeface="+mn-lt"/>
              </a:rPr>
              <a:t>, M. </a:t>
            </a:r>
            <a:r>
              <a:rPr lang="en-GB" sz="1400" dirty="0" err="1">
                <a:ea typeface="+mn-lt"/>
                <a:cs typeface="+mn-lt"/>
              </a:rPr>
              <a:t>Gonen</a:t>
            </a:r>
            <a:r>
              <a:rPr lang="en-GB" sz="1400" dirty="0">
                <a:ea typeface="+mn-lt"/>
                <a:cs typeface="+mn-lt"/>
              </a:rPr>
              <a:t>, B. </a:t>
            </a:r>
            <a:r>
              <a:rPr lang="en-GB" sz="1400" dirty="0" err="1">
                <a:ea typeface="+mn-lt"/>
                <a:cs typeface="+mn-lt"/>
              </a:rPr>
              <a:t>Kurs</a:t>
            </a:r>
            <a:r>
              <a:rPr lang="en-GB" sz="1400" dirty="0">
                <a:ea typeface="+mn-lt"/>
                <a:cs typeface="+mn-lt"/>
              </a:rPr>
              <a:t>, R. Melamed, Y. Bleich, A. “The effect of humorous movies on in patients with chronic schizophrenia,” </a:t>
            </a:r>
            <a:r>
              <a:rPr lang="en-GB" sz="1400" i="1" dirty="0">
                <a:ea typeface="+mn-lt"/>
                <a:cs typeface="+mn-lt"/>
              </a:rPr>
              <a:t>Journal of Nervous and Mental Disease, </a:t>
            </a:r>
            <a:r>
              <a:rPr lang="en-GB" sz="1400" dirty="0">
                <a:ea typeface="+mn-lt"/>
                <a:cs typeface="+mn-lt"/>
              </a:rPr>
              <a:t>vol.</a:t>
            </a:r>
            <a:r>
              <a:rPr lang="en-GB" sz="1400" i="1" dirty="0">
                <a:ea typeface="+mn-lt"/>
                <a:cs typeface="+mn-lt"/>
              </a:rPr>
              <a:t> </a:t>
            </a:r>
            <a:r>
              <a:rPr lang="en-GB" sz="1400" dirty="0">
                <a:ea typeface="+mn-lt"/>
                <a:cs typeface="+mn-lt"/>
              </a:rPr>
              <a:t>194, no. 11, pp. 880-883, 2006. </a:t>
            </a:r>
            <a:endParaRPr lang="en-GB" sz="1400"/>
          </a:p>
          <a:p>
            <a:pPr algn="just"/>
            <a:r>
              <a:rPr lang="en-GB" sz="1400" dirty="0">
                <a:ea typeface="+mn-lt"/>
                <a:cs typeface="+mn-lt"/>
              </a:rPr>
              <a:t>Hoban, S. (2001). Laughter: It’s Contagious. </a:t>
            </a:r>
            <a:r>
              <a:rPr lang="en-GB" sz="1400" i="1" dirty="0">
                <a:ea typeface="+mn-lt"/>
                <a:cs typeface="+mn-lt"/>
              </a:rPr>
              <a:t>Nursing Homes: Long Term Care Management, </a:t>
            </a:r>
            <a:r>
              <a:rPr lang="en-GB" sz="1400" dirty="0">
                <a:ea typeface="+mn-lt"/>
                <a:cs typeface="+mn-lt"/>
              </a:rPr>
              <a:t>50(12), 29. Retrieved from </a:t>
            </a:r>
            <a:r>
              <a:rPr lang="en-GB" sz="1400" dirty="0">
                <a:ea typeface="+mn-lt"/>
                <a:cs typeface="+mn-lt"/>
                <a:hlinkClick r:id="rId2"/>
              </a:rPr>
              <a:t>https://search-ebscohost-com.ezproxy.uwtsd.ac.uk/login.aspx?direct=true&amp;db=aph&amp;AN=5701235&amp;site=ehost-live</a:t>
            </a:r>
            <a:r>
              <a:rPr lang="en-GB" sz="1400" i="1" dirty="0">
                <a:ea typeface="+mn-lt"/>
                <a:cs typeface="+mn-lt"/>
              </a:rPr>
              <a:t> </a:t>
            </a:r>
            <a:r>
              <a:rPr lang="en-GB" sz="1400" dirty="0">
                <a:ea typeface="+mn-lt"/>
                <a:cs typeface="+mn-lt"/>
              </a:rPr>
              <a:t>  </a:t>
            </a:r>
            <a:endParaRPr lang="en-GB" sz="1400"/>
          </a:p>
          <a:p>
            <a:pPr algn="just"/>
            <a:r>
              <a:rPr lang="en-GB" sz="1400" dirty="0">
                <a:ea typeface="+mn-lt"/>
                <a:cs typeface="+mn-lt"/>
              </a:rPr>
              <a:t>Kanigel, R. (2006). </a:t>
            </a:r>
            <a:r>
              <a:rPr lang="en-GB" sz="1400" i="1" dirty="0">
                <a:ea typeface="+mn-lt"/>
                <a:cs typeface="+mn-lt"/>
              </a:rPr>
              <a:t>The Laughter Cure</a:t>
            </a:r>
            <a:r>
              <a:rPr lang="en-GB" sz="1400" dirty="0">
                <a:ea typeface="+mn-lt"/>
                <a:cs typeface="+mn-lt"/>
              </a:rPr>
              <a:t> : Yoga Journal (198), p.45-49 </a:t>
            </a:r>
            <a:endParaRPr lang="en-GB" sz="1400"/>
          </a:p>
          <a:p>
            <a:pPr algn="just"/>
            <a:r>
              <a:rPr lang="en-GB" sz="1400" dirty="0">
                <a:ea typeface="+mn-lt"/>
                <a:cs typeface="+mn-lt"/>
              </a:rPr>
              <a:t>KATARIA, D. (2019). </a:t>
            </a:r>
            <a:r>
              <a:rPr lang="en-GB" sz="1400" i="1" dirty="0">
                <a:ea typeface="+mn-lt"/>
                <a:cs typeface="+mn-lt"/>
              </a:rPr>
              <a:t>LAUGHTER YOGA</a:t>
            </a:r>
            <a:r>
              <a:rPr lang="en-GB" sz="1400" dirty="0">
                <a:ea typeface="+mn-lt"/>
                <a:cs typeface="+mn-lt"/>
              </a:rPr>
              <a:t>. [</a:t>
            </a:r>
            <a:r>
              <a:rPr lang="en-GB" sz="1400" dirty="0" err="1">
                <a:ea typeface="+mn-lt"/>
                <a:cs typeface="+mn-lt"/>
              </a:rPr>
              <a:t>S.l.</a:t>
            </a:r>
            <a:r>
              <a:rPr lang="en-GB" sz="1400" dirty="0">
                <a:ea typeface="+mn-lt"/>
                <a:cs typeface="+mn-lt"/>
              </a:rPr>
              <a:t>]: YELLOW KITE. </a:t>
            </a:r>
            <a:endParaRPr lang="en-GB" sz="1400"/>
          </a:p>
          <a:p>
            <a:pPr algn="just"/>
            <a:r>
              <a:rPr lang="en-GB" sz="1400" dirty="0">
                <a:ea typeface="+mn-lt"/>
                <a:cs typeface="+mn-lt"/>
              </a:rPr>
              <a:t>Perrone, K. (2016). </a:t>
            </a:r>
            <a:r>
              <a:rPr lang="en-GB" sz="1400" i="1" dirty="0">
                <a:ea typeface="+mn-lt"/>
                <a:cs typeface="+mn-lt"/>
              </a:rPr>
              <a:t>Laugh it off! : </a:t>
            </a:r>
            <a:r>
              <a:rPr lang="en-GB" sz="1400" dirty="0">
                <a:ea typeface="+mn-lt"/>
                <a:cs typeface="+mn-lt"/>
              </a:rPr>
              <a:t>Health &amp; Fitness, pp. 85 </a:t>
            </a:r>
            <a:endParaRPr lang="en-GB" sz="1400"/>
          </a:p>
          <a:p>
            <a:pPr algn="just"/>
            <a:r>
              <a:rPr lang="en-GB" sz="1400" dirty="0">
                <a:ea typeface="+mn-lt"/>
                <a:cs typeface="+mn-lt"/>
              </a:rPr>
              <a:t>Robson, D. (2010). </a:t>
            </a:r>
            <a:r>
              <a:rPr lang="en-GB" sz="1400" i="1" dirty="0">
                <a:ea typeface="+mn-lt"/>
                <a:cs typeface="+mn-lt"/>
              </a:rPr>
              <a:t>Why is laughter contagious?  </a:t>
            </a:r>
            <a:r>
              <a:rPr lang="en-GB" sz="1400" dirty="0">
                <a:ea typeface="+mn-lt"/>
                <a:cs typeface="+mn-lt"/>
              </a:rPr>
              <a:t>New Scientist, Vol.207(2769). Pp.36-36   </a:t>
            </a:r>
            <a:endParaRPr lang="en-GB" sz="1400"/>
          </a:p>
          <a:p>
            <a:pPr algn="just"/>
            <a:r>
              <a:rPr lang="en-GB" sz="1400" dirty="0" err="1">
                <a:ea typeface="+mn-lt"/>
                <a:cs typeface="+mn-lt"/>
              </a:rPr>
              <a:t>Rezei</a:t>
            </a:r>
            <a:r>
              <a:rPr lang="en-GB" sz="1400" dirty="0">
                <a:ea typeface="+mn-lt"/>
                <a:cs typeface="+mn-lt"/>
              </a:rPr>
              <a:t>, S. </a:t>
            </a:r>
            <a:r>
              <a:rPr lang="en-GB" sz="1400" dirty="0" err="1">
                <a:ea typeface="+mn-lt"/>
                <a:cs typeface="+mn-lt"/>
              </a:rPr>
              <a:t>Mahfeli</a:t>
            </a:r>
            <a:r>
              <a:rPr lang="en-GB" sz="1400" dirty="0">
                <a:ea typeface="+mn-lt"/>
                <a:cs typeface="+mn-lt"/>
              </a:rPr>
              <a:t>, M.  </a:t>
            </a:r>
            <a:r>
              <a:rPr lang="en-GB" sz="1400" dirty="0" err="1">
                <a:ea typeface="+mn-lt"/>
                <a:cs typeface="+mn-lt"/>
              </a:rPr>
              <a:t>Valiollah</a:t>
            </a:r>
            <a:r>
              <a:rPr lang="en-GB" sz="1400" dirty="0">
                <a:ea typeface="+mn-lt"/>
                <a:cs typeface="+mn-lt"/>
              </a:rPr>
              <a:t>, S. </a:t>
            </a:r>
            <a:r>
              <a:rPr lang="en-GB" sz="1400" dirty="0" err="1">
                <a:ea typeface="+mn-lt"/>
                <a:cs typeface="+mn-lt"/>
              </a:rPr>
              <a:t>Poorabolhaem</a:t>
            </a:r>
            <a:r>
              <a:rPr lang="en-GB" sz="1400" dirty="0">
                <a:ea typeface="+mn-lt"/>
                <a:cs typeface="+mn-lt"/>
              </a:rPr>
              <a:t> Hosseini, S. ;</a:t>
            </a:r>
            <a:r>
              <a:rPr lang="en-GB" sz="1400" dirty="0" err="1">
                <a:ea typeface="+mn-lt"/>
                <a:cs typeface="+mn-lt"/>
              </a:rPr>
              <a:t>Shima</a:t>
            </a:r>
            <a:r>
              <a:rPr lang="en-GB" sz="1400" dirty="0">
                <a:ea typeface="+mn-lt"/>
                <a:cs typeface="+mn-lt"/>
              </a:rPr>
              <a:t> </a:t>
            </a:r>
            <a:r>
              <a:rPr lang="en-GB" sz="1400" dirty="0" err="1">
                <a:ea typeface="+mn-lt"/>
                <a:cs typeface="+mn-lt"/>
              </a:rPr>
              <a:t>Poorabolhaem</a:t>
            </a:r>
            <a:r>
              <a:rPr lang="en-GB" sz="1400" dirty="0">
                <a:ea typeface="+mn-lt"/>
                <a:cs typeface="+mn-lt"/>
              </a:rPr>
              <a:t>. (2019). </a:t>
            </a:r>
            <a:r>
              <a:rPr lang="en-GB" sz="1400" i="1" dirty="0">
                <a:ea typeface="+mn-lt"/>
                <a:cs typeface="+mn-lt"/>
              </a:rPr>
              <a:t>The Effect of Laugher Yoga on the Quality of Life of Elderly Nursing Home Residents </a:t>
            </a:r>
            <a:r>
              <a:rPr lang="en-GB" sz="1400" dirty="0">
                <a:ea typeface="+mn-lt"/>
                <a:cs typeface="+mn-lt"/>
              </a:rPr>
              <a:t>: Caspian Journal of Neurological Sciences, Vol.5(1), pp.7-15. </a:t>
            </a:r>
            <a:r>
              <a:rPr lang="en-GB" sz="1400" i="1" dirty="0">
                <a:ea typeface="+mn-lt"/>
                <a:cs typeface="+mn-lt"/>
              </a:rPr>
              <a:t> </a:t>
            </a:r>
            <a:r>
              <a:rPr lang="en-GB" sz="1400" dirty="0">
                <a:ea typeface="+mn-lt"/>
                <a:cs typeface="+mn-lt"/>
              </a:rPr>
              <a:t> </a:t>
            </a:r>
            <a:endParaRPr lang="en-GB" sz="1400"/>
          </a:p>
          <a:p>
            <a:pPr algn="just"/>
            <a:r>
              <a:rPr lang="en-GB" sz="1400" dirty="0">
                <a:ea typeface="+mn-lt"/>
                <a:cs typeface="+mn-lt"/>
              </a:rPr>
              <a:t>Warren, B. (2008). </a:t>
            </a:r>
            <a:r>
              <a:rPr lang="en-GB" sz="1400" i="1" dirty="0">
                <a:ea typeface="+mn-lt"/>
                <a:cs typeface="+mn-lt"/>
              </a:rPr>
              <a:t>Using the creative arts in therapy and healthcare : </a:t>
            </a:r>
            <a:r>
              <a:rPr lang="en-GB" sz="1400" dirty="0">
                <a:ea typeface="+mn-lt"/>
                <a:cs typeface="+mn-lt"/>
              </a:rPr>
              <a:t>A practical introduction (3</a:t>
            </a:r>
            <a:r>
              <a:rPr lang="en-GB" sz="1400" baseline="30000" dirty="0">
                <a:ea typeface="+mn-lt"/>
                <a:cs typeface="+mn-lt"/>
              </a:rPr>
              <a:t>rd</a:t>
            </a:r>
            <a:r>
              <a:rPr lang="en-GB" sz="1400" dirty="0">
                <a:ea typeface="+mn-lt"/>
                <a:cs typeface="+mn-lt"/>
              </a:rPr>
              <a:t> ed.). London : New York: Routledge. </a:t>
            </a:r>
            <a:endParaRPr lang="en-GB" sz="1400"/>
          </a:p>
          <a:p>
            <a:pPr algn="just"/>
            <a:r>
              <a:rPr lang="en-GB" sz="1400" dirty="0">
                <a:ea typeface="+mn-lt"/>
                <a:cs typeface="+mn-lt"/>
              </a:rPr>
              <a:t>Williamson, P. (2004). Laughing your way to health and enlightenment. </a:t>
            </a:r>
            <a:r>
              <a:rPr lang="en-GB" sz="1400" i="1" dirty="0">
                <a:ea typeface="+mn-lt"/>
                <a:cs typeface="+mn-lt"/>
              </a:rPr>
              <a:t>American Fitness, </a:t>
            </a:r>
            <a:r>
              <a:rPr lang="en-GB" sz="1400" dirty="0">
                <a:ea typeface="+mn-lt"/>
                <a:cs typeface="+mn-lt"/>
              </a:rPr>
              <a:t>22(5), 45-47. </a:t>
            </a:r>
            <a:endParaRPr lang="en-GB" sz="1400"/>
          </a:p>
          <a:p>
            <a:r>
              <a:rPr lang="en-GB" sz="1400" b="1" dirty="0">
                <a:ea typeface="+mn-lt"/>
                <a:cs typeface="+mn-lt"/>
              </a:rPr>
              <a:t> </a:t>
            </a:r>
            <a:r>
              <a:rPr lang="en-GB" sz="1400" dirty="0">
                <a:ea typeface="+mn-lt"/>
                <a:cs typeface="+mn-lt"/>
              </a:rPr>
              <a:t> </a:t>
            </a:r>
            <a:endParaRPr lang="en-GB" sz="1400"/>
          </a:p>
          <a:p>
            <a:endParaRPr lang="en-GB" dirty="0"/>
          </a:p>
        </p:txBody>
      </p:sp>
    </p:spTree>
    <p:extLst>
      <p:ext uri="{BB962C8B-B14F-4D97-AF65-F5344CB8AC3E}">
        <p14:creationId xmlns:p14="http://schemas.microsoft.com/office/powerpoint/2010/main" val="2569114159"/>
      </p:ext>
    </p:extLst>
  </p:cSld>
  <p:clrMapOvr>
    <a:masterClrMapping/>
  </p:clrMapOvr>
</p:sld>
</file>

<file path=ppt/theme/theme1.xml><?xml version="1.0" encoding="utf-8"?>
<a:theme xmlns:a="http://schemas.openxmlformats.org/drawingml/2006/main" name="AccentBoxVTI">
  <a:themeElements>
    <a:clrScheme name="AnalogousFromDarkSeed_2SEEDS">
      <a:dk1>
        <a:srgbClr val="000000"/>
      </a:dk1>
      <a:lt1>
        <a:srgbClr val="FFFFFF"/>
      </a:lt1>
      <a:dk2>
        <a:srgbClr val="242941"/>
      </a:dk2>
      <a:lt2>
        <a:srgbClr val="E8E7E2"/>
      </a:lt2>
      <a:accent1>
        <a:srgbClr val="3E50B3"/>
      </a:accent1>
      <a:accent2>
        <a:srgbClr val="4D91C3"/>
      </a:accent2>
      <a:accent3>
        <a:srgbClr val="6B4DC3"/>
      </a:accent3>
      <a:accent4>
        <a:srgbClr val="B13B92"/>
      </a:accent4>
      <a:accent5>
        <a:srgbClr val="C34D72"/>
      </a:accent5>
      <a:accent6>
        <a:srgbClr val="B1473B"/>
      </a:accent6>
      <a:hlink>
        <a:srgbClr val="C04295"/>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1421</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Times New Roman</vt:lpstr>
      <vt:lpstr>AccentBoxVTI</vt:lpstr>
      <vt:lpstr>M6X00917 -  Psychology and Counselling Individual Presentation - Psychology Dissertation Laughter Yoga and its potential to alleviate stress whilst improving psychological wellbeing in students.   Chris Evans – 1501653 – UWTSD </vt:lpstr>
      <vt:lpstr>Background of study</vt:lpstr>
      <vt:lpstr>Research question </vt:lpstr>
      <vt:lpstr>Hypothesis</vt:lpstr>
      <vt:lpstr>Methods</vt:lpstr>
      <vt:lpstr>Results</vt:lpstr>
      <vt:lpstr>Main Findings</vt:lpstr>
      <vt:lpstr>Conclusion</vt:lpstr>
      <vt:lpstr>Recommendations</vt:lpstr>
      <vt:lpstr>Researcher Reflections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Christopher Evans (1501653)</cp:lastModifiedBy>
  <cp:revision>116</cp:revision>
  <dcterms:created xsi:type="dcterms:W3CDTF">2020-05-14T07:25:37Z</dcterms:created>
  <dcterms:modified xsi:type="dcterms:W3CDTF">2020-05-16T11:21:00Z</dcterms:modified>
</cp:coreProperties>
</file>