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9"/>
  </p:notesMasterIdLst>
  <p:sldIdLst>
    <p:sldId id="335" r:id="rId2"/>
    <p:sldId id="343" r:id="rId3"/>
    <p:sldId id="344" r:id="rId4"/>
    <p:sldId id="345" r:id="rId5"/>
    <p:sldId id="256" r:id="rId6"/>
    <p:sldId id="346" r:id="rId7"/>
    <p:sldId id="347" r:id="rId8"/>
    <p:sldId id="348" r:id="rId9"/>
    <p:sldId id="349" r:id="rId10"/>
    <p:sldId id="350" r:id="rId11"/>
    <p:sldId id="351" r:id="rId12"/>
    <p:sldId id="352" r:id="rId13"/>
    <p:sldId id="353" r:id="rId14"/>
    <p:sldId id="354" r:id="rId15"/>
    <p:sldId id="355" r:id="rId16"/>
    <p:sldId id="356" r:id="rId17"/>
    <p:sldId id="357" r:id="rId18"/>
    <p:sldId id="358" r:id="rId19"/>
    <p:sldId id="359" r:id="rId20"/>
    <p:sldId id="360" r:id="rId21"/>
    <p:sldId id="361" r:id="rId22"/>
    <p:sldId id="362" r:id="rId23"/>
    <p:sldId id="281" r:id="rId24"/>
    <p:sldId id="363" r:id="rId25"/>
    <p:sldId id="364" r:id="rId26"/>
    <p:sldId id="365" r:id="rId27"/>
    <p:sldId id="285"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426" autoAdjust="0"/>
    <p:restoredTop sz="94660"/>
  </p:normalViewPr>
  <p:slideViewPr>
    <p:cSldViewPr snapToGrid="0">
      <p:cViewPr varScale="1">
        <p:scale>
          <a:sx n="58" d="100"/>
          <a:sy n="58" d="100"/>
        </p:scale>
        <p:origin x="704" y="44"/>
      </p:cViewPr>
      <p:guideLst/>
    </p:cSldViewPr>
  </p:slideViewPr>
  <p:notesTextViewPr>
    <p:cViewPr>
      <p:scale>
        <a:sx n="1" d="1"/>
        <a:sy n="1" d="1"/>
      </p:scale>
      <p:origin x="0" y="0"/>
    </p:cViewPr>
  </p:notesTextViewPr>
  <p:sorterViewPr>
    <p:cViewPr>
      <p:scale>
        <a:sx n="100" d="100"/>
        <a:sy n="100" d="100"/>
      </p:scale>
      <p:origin x="0" y="-989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1A4951-C1C2-4341-B60A-C24DAEF848D0}" type="datetimeFigureOut">
              <a:rPr lang="en-GB" smtClean="0"/>
              <a:t>04/12/2018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5D42FE-E54B-4B97-972A-18AD523AB87D}" type="slidenum">
              <a:rPr lang="en-GB" smtClean="0"/>
              <a:t>‹#›</a:t>
            </a:fld>
            <a:endParaRPr lang="en-GB"/>
          </a:p>
        </p:txBody>
      </p:sp>
    </p:spTree>
    <p:extLst>
      <p:ext uri="{BB962C8B-B14F-4D97-AF65-F5344CB8AC3E}">
        <p14:creationId xmlns:p14="http://schemas.microsoft.com/office/powerpoint/2010/main" val="34112083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17822642-C0AF-4CFA-BC5F-EF843CEB41B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803F26C6-70AF-4145-8AAC-76CEA130C9F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29700" name="Slide Number Placeholder 3">
            <a:extLst>
              <a:ext uri="{FF2B5EF4-FFF2-40B4-BE49-F238E27FC236}">
                <a16:creationId xmlns:a16="http://schemas.microsoft.com/office/drawing/2014/main" id="{B2CFD010-3831-416C-8A86-8645E5B4F2C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DE6EF4B-D194-4E9C-A8BD-7C244C7D221B}" type="slidenum">
              <a:rPr lang="en-US" altLang="en-US">
                <a:latin typeface="Calibri" panose="020F0502020204030204" pitchFamily="34" charset="0"/>
              </a:rPr>
              <a:pPr eaLnBrk="1" hangingPunct="1"/>
              <a:t>2</a:t>
            </a:fld>
            <a:endParaRPr lang="en-US"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195603D5-572B-4C67-8C4D-FFCF0733BDD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A939DA66-37B4-474B-B8EE-B0C7DEC29D5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This activity will be an introduction to the ADKAR Model that the state has adopted and how it affects change in the organization.</a:t>
            </a:r>
          </a:p>
          <a:p>
            <a:endParaRPr lang="en-US" altLang="en-US"/>
          </a:p>
        </p:txBody>
      </p:sp>
      <p:sp>
        <p:nvSpPr>
          <p:cNvPr id="30724" name="Slide Number Placeholder 3">
            <a:extLst>
              <a:ext uri="{FF2B5EF4-FFF2-40B4-BE49-F238E27FC236}">
                <a16:creationId xmlns:a16="http://schemas.microsoft.com/office/drawing/2014/main" id="{F12290ED-4531-416D-81C6-9B24B05B493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4EA86BB-C7AE-40B8-81E3-4264BBA34964}" type="slidenum">
              <a:rPr lang="en-US" altLang="en-US">
                <a:latin typeface="Calibri" panose="020F0502020204030204" pitchFamily="34" charset="0"/>
              </a:rPr>
              <a:pPr eaLnBrk="1" hangingPunct="1"/>
              <a:t>3</a:t>
            </a:fld>
            <a:endParaRPr lang="en-US"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167E1BD7-D451-453A-8B74-3DC616C23B9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Rectangle 3">
            <a:extLst>
              <a:ext uri="{FF2B5EF4-FFF2-40B4-BE49-F238E27FC236}">
                <a16:creationId xmlns:a16="http://schemas.microsoft.com/office/drawing/2014/main" id="{9202C1DF-FD44-4B57-BDF5-15E7BEFED9A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This is the answer to ‘what’s in it for me’ that people ask in times of change. It is giving them the answer to their ‘why’ when asking them to make a change that may not make sense to them. </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72614904-197C-416D-8F8C-22D0BC89F6F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7DFDAFE0-ABC8-44AD-A9A9-20C220A18E0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solidFill>
                  <a:srgbClr val="898989"/>
                </a:solidFill>
                <a:cs typeface="Arial" panose="020B0604020202020204" pitchFamily="34" charset="0"/>
              </a:rPr>
              <a:t>Change management is a system used to </a:t>
            </a:r>
            <a:r>
              <a:rPr lang="en-US" altLang="en-US" b="1">
                <a:solidFill>
                  <a:srgbClr val="898989"/>
                </a:solidFill>
                <a:cs typeface="Arial" panose="020B0604020202020204" pitchFamily="34" charset="0"/>
              </a:rPr>
              <a:t>anticipate</a:t>
            </a:r>
            <a:r>
              <a:rPr lang="en-US" altLang="en-US">
                <a:solidFill>
                  <a:srgbClr val="898989"/>
                </a:solidFill>
                <a:cs typeface="Arial" panose="020B0604020202020204" pitchFamily="34" charset="0"/>
              </a:rPr>
              <a:t>, </a:t>
            </a:r>
            <a:r>
              <a:rPr lang="en-US" altLang="en-US" b="1">
                <a:solidFill>
                  <a:srgbClr val="898989"/>
                </a:solidFill>
                <a:cs typeface="Arial" panose="020B0604020202020204" pitchFamily="34" charset="0"/>
              </a:rPr>
              <a:t>activate </a:t>
            </a:r>
            <a:r>
              <a:rPr lang="en-US" altLang="en-US">
                <a:solidFill>
                  <a:srgbClr val="898989"/>
                </a:solidFill>
                <a:cs typeface="Arial" panose="020B0604020202020204" pitchFamily="34" charset="0"/>
              </a:rPr>
              <a:t>and </a:t>
            </a:r>
            <a:r>
              <a:rPr lang="en-US" altLang="en-US" b="1">
                <a:solidFill>
                  <a:srgbClr val="898989"/>
                </a:solidFill>
                <a:cs typeface="Arial" panose="020B0604020202020204" pitchFamily="34" charset="0"/>
              </a:rPr>
              <a:t>accelerate </a:t>
            </a:r>
            <a:r>
              <a:rPr lang="en-US" altLang="en-US">
                <a:solidFill>
                  <a:srgbClr val="898989"/>
                </a:solidFill>
                <a:cs typeface="Arial" panose="020B0604020202020204" pitchFamily="34" charset="0"/>
              </a:rPr>
              <a:t>engagement</a:t>
            </a:r>
          </a:p>
          <a:p>
            <a:endParaRPr lang="en-US" altLang="en-US"/>
          </a:p>
        </p:txBody>
      </p:sp>
      <p:sp>
        <p:nvSpPr>
          <p:cNvPr id="32772" name="Slide Number Placeholder 3">
            <a:extLst>
              <a:ext uri="{FF2B5EF4-FFF2-40B4-BE49-F238E27FC236}">
                <a16:creationId xmlns:a16="http://schemas.microsoft.com/office/drawing/2014/main" id="{77367904-34DB-4EA6-AE14-F9F06FED4B5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612BF49-4E9E-4BDD-9596-AE38862B131C}" type="slidenum">
              <a:rPr lang="en-US" altLang="en-US">
                <a:latin typeface="Calibri" panose="020F0502020204030204" pitchFamily="34" charset="0"/>
              </a:rPr>
              <a:pPr eaLnBrk="1" hangingPunct="1"/>
              <a:t>5</a:t>
            </a:fld>
            <a:endParaRPr lang="en-US"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64FC4DA1-FEF4-4987-BCFD-F7867323259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Rectangle 3">
            <a:extLst>
              <a:ext uri="{FF2B5EF4-FFF2-40B4-BE49-F238E27FC236}">
                <a16:creationId xmlns:a16="http://schemas.microsoft.com/office/drawing/2014/main" id="{70ED8E39-C7EF-46B4-B3D2-1C44E475DB9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Resistance: A person’s view of the current state correlates directly to their resistance to change. Those strongly invested in the current state may deny or discredit the need to change.</a:t>
            </a:r>
          </a:p>
          <a:p>
            <a:pPr eaLnBrk="1" hangingPunct="1"/>
            <a:r>
              <a:rPr lang="en-US" altLang="en-US"/>
              <a:t>Why do some changes fail while other succeed? Even with great communication, the most effective training, excellent project management, and amazing vision, the root cause of most failed change attempts is the lack of managing the people side of change.</a:t>
            </a:r>
          </a:p>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A8B9D6A1-8443-4507-9226-C2AA5011DFF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6C25F313-BF24-4E16-B784-A8B3AED2118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By separating a change out into how things are done today (the current state), how things will be done (the future state) and how to move from the current state to the future</a:t>
            </a:r>
          </a:p>
          <a:p>
            <a:pPr eaLnBrk="1" hangingPunct="1"/>
            <a:r>
              <a:rPr lang="en-US" altLang="en-US"/>
              <a:t>state (the transition state), change can be more effectively managed as specific tactics</a:t>
            </a:r>
            <a:r>
              <a:rPr lang="en-US" altLang="en-US" b="1"/>
              <a:t> </a:t>
            </a:r>
            <a:r>
              <a:rPr lang="en-US" altLang="en-US"/>
              <a:t>can be developed for each of the states of change.</a:t>
            </a:r>
          </a:p>
        </p:txBody>
      </p:sp>
      <p:sp>
        <p:nvSpPr>
          <p:cNvPr id="34820" name="Slide Number Placeholder 3">
            <a:extLst>
              <a:ext uri="{FF2B5EF4-FFF2-40B4-BE49-F238E27FC236}">
                <a16:creationId xmlns:a16="http://schemas.microsoft.com/office/drawing/2014/main" id="{DE59E503-70B8-4F1A-9A67-9F309689663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46ABBCE-DB82-4F9A-B4D7-5AF76C2103D5}" type="slidenum">
              <a:rPr lang="en-US" altLang="en-US">
                <a:latin typeface="Calibri" panose="020F0502020204030204" pitchFamily="34" charset="0"/>
              </a:rPr>
              <a:pPr eaLnBrk="1" hangingPunct="1"/>
              <a:t>7</a:t>
            </a:fld>
            <a:endParaRPr lang="en-US" altLang="en-US">
              <a:latin typeface="Calibri" panose="020F050202020403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1FB7BBCF-3861-4240-A999-3AC7FA5E072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047F0756-10ED-4AE9-811F-311B4C9261D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Individuals will transition from stage to stage at different rates, but the ultimate goal is for all people within the organization to reach the future phase.</a:t>
            </a:r>
          </a:p>
        </p:txBody>
      </p:sp>
      <p:sp>
        <p:nvSpPr>
          <p:cNvPr id="35844" name="Slide Number Placeholder 3">
            <a:extLst>
              <a:ext uri="{FF2B5EF4-FFF2-40B4-BE49-F238E27FC236}">
                <a16:creationId xmlns:a16="http://schemas.microsoft.com/office/drawing/2014/main" id="{260DB268-5727-4245-89FF-8B652FF97FE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38047F1-24B2-4E5E-A6DA-944732C1E9E5}" type="slidenum">
              <a:rPr lang="en-US" altLang="en-US">
                <a:latin typeface="Calibri" panose="020F0502020204030204" pitchFamily="34" charset="0"/>
              </a:rPr>
              <a:pPr eaLnBrk="1" hangingPunct="1"/>
              <a:t>8</a:t>
            </a:fld>
            <a:endParaRPr lang="en-US" altLang="en-US">
              <a:latin typeface="Calibri" panose="020F050202020403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858AC856-1138-4E43-A579-6DFF9AF13A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A6CFA145-0237-44C7-912C-73AA26C41882}"/>
              </a:ext>
            </a:extLst>
          </p:cNvPr>
          <p:cNvSpPr>
            <a:spLocks noGrp="1"/>
          </p:cNvSpPr>
          <p:nvPr>
            <p:ph type="body" idx="1"/>
          </p:nvPr>
        </p:nvSpPr>
        <p:spPr>
          <a:ln/>
          <a:extLst/>
        </p:spPr>
        <p:txBody>
          <a:bodyPr/>
          <a:lstStyle/>
          <a:p>
            <a:pPr eaLnBrk="1" hangingPunct="1">
              <a:spcBef>
                <a:spcPct val="0"/>
              </a:spcBef>
              <a:defRPr/>
            </a:pPr>
            <a:r>
              <a:rPr lang="en-US" dirty="0"/>
              <a:t>There are down sides to not managing the people side of change such as</a:t>
            </a:r>
          </a:p>
          <a:p>
            <a:pPr eaLnBrk="1" hangingPunct="1">
              <a:spcBef>
                <a:spcPct val="0"/>
              </a:spcBef>
              <a:defRPr/>
            </a:pPr>
            <a:endParaRPr lang="en-US" dirty="0"/>
          </a:p>
          <a:p>
            <a:pPr marL="171450" indent="-171450" eaLnBrk="1" hangingPunct="1">
              <a:spcBef>
                <a:spcPct val="0"/>
              </a:spcBef>
              <a:buFont typeface="Arial" pitchFamily="34" charset="0"/>
              <a:buChar char="•"/>
              <a:defRPr/>
            </a:pPr>
            <a:r>
              <a:rPr lang="en-US" dirty="0"/>
              <a:t>People not being as productive</a:t>
            </a:r>
          </a:p>
          <a:p>
            <a:pPr marL="171450" indent="-171450" eaLnBrk="1" hangingPunct="1">
              <a:spcBef>
                <a:spcPct val="0"/>
              </a:spcBef>
              <a:buFont typeface="Arial" pitchFamily="34" charset="0"/>
              <a:buChar char="•"/>
              <a:defRPr/>
            </a:pPr>
            <a:r>
              <a:rPr lang="en-US" dirty="0"/>
              <a:t>People being passively resistant</a:t>
            </a:r>
          </a:p>
          <a:p>
            <a:pPr marL="171450" indent="-171450" eaLnBrk="1" hangingPunct="1">
              <a:spcBef>
                <a:spcPct val="0"/>
              </a:spcBef>
              <a:buFont typeface="Arial" pitchFamily="34" charset="0"/>
              <a:buChar char="•"/>
              <a:defRPr/>
            </a:pPr>
            <a:r>
              <a:rPr lang="en-US" dirty="0"/>
              <a:t>People being actively resistant</a:t>
            </a:r>
          </a:p>
          <a:p>
            <a:pPr marL="171450" indent="-171450" eaLnBrk="1" hangingPunct="1">
              <a:spcBef>
                <a:spcPct val="0"/>
              </a:spcBef>
              <a:buFont typeface="Arial" pitchFamily="34" charset="0"/>
              <a:buChar char="•"/>
              <a:defRPr/>
            </a:pPr>
            <a:r>
              <a:rPr lang="en-US" dirty="0"/>
              <a:t>And valuable staff members leaving the organization</a:t>
            </a:r>
          </a:p>
        </p:txBody>
      </p:sp>
      <p:sp>
        <p:nvSpPr>
          <p:cNvPr id="36868" name="Slide Number Placeholder 3">
            <a:extLst>
              <a:ext uri="{FF2B5EF4-FFF2-40B4-BE49-F238E27FC236}">
                <a16:creationId xmlns:a16="http://schemas.microsoft.com/office/drawing/2014/main" id="{56C74B19-0D01-4EA2-A6C2-80E32576230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8BE1231-39D9-4A87-83A4-23F772ED2085}" type="slidenum">
              <a:rPr lang="en-US" altLang="en-US">
                <a:latin typeface="Calibri" panose="020F0502020204030204" pitchFamily="34" charset="0"/>
              </a:rPr>
              <a:pPr eaLnBrk="1" hangingPunct="1"/>
              <a:t>9</a:t>
            </a:fld>
            <a:endParaRPr lang="en-US" altLang="en-US">
              <a:latin typeface="Calibri" panose="020F050202020403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62129042-28F3-4674-BD4A-2C2EEF0ED0C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674F8AD0-15E4-496F-A70D-BC352ADB2E3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spcBef>
                <a:spcPct val="0"/>
              </a:spcBef>
              <a:buFontTx/>
              <a:buChar char="•"/>
            </a:pPr>
            <a:r>
              <a:rPr lang="en-US" altLang="en-US"/>
              <a:t>People feeling disinterested in the current or future state.</a:t>
            </a:r>
          </a:p>
          <a:p>
            <a:pPr marL="171450" indent="-171450" eaLnBrk="1" hangingPunct="1">
              <a:spcBef>
                <a:spcPct val="0"/>
              </a:spcBef>
              <a:buFontTx/>
              <a:buChar char="•"/>
            </a:pPr>
            <a:r>
              <a:rPr lang="en-US" altLang="en-US"/>
              <a:t>People arguing that change is not needed.</a:t>
            </a:r>
          </a:p>
          <a:p>
            <a:pPr marL="171450" indent="-171450" eaLnBrk="1" hangingPunct="1">
              <a:spcBef>
                <a:spcPct val="0"/>
              </a:spcBef>
              <a:buFontTx/>
              <a:buChar char="•"/>
            </a:pPr>
            <a:r>
              <a:rPr lang="en-US" altLang="en-US"/>
              <a:t>An increase in the use of sick leave.</a:t>
            </a:r>
          </a:p>
          <a:p>
            <a:pPr marL="171450" indent="-171450" eaLnBrk="1" hangingPunct="1">
              <a:spcBef>
                <a:spcPct val="0"/>
              </a:spcBef>
              <a:buFontTx/>
              <a:buChar char="•"/>
            </a:pPr>
            <a:r>
              <a:rPr lang="en-US" altLang="en-US"/>
              <a:t>Changes end up not being fully implemented.</a:t>
            </a:r>
          </a:p>
        </p:txBody>
      </p:sp>
      <p:sp>
        <p:nvSpPr>
          <p:cNvPr id="37892" name="Slide Number Placeholder 3">
            <a:extLst>
              <a:ext uri="{FF2B5EF4-FFF2-40B4-BE49-F238E27FC236}">
                <a16:creationId xmlns:a16="http://schemas.microsoft.com/office/drawing/2014/main" id="{9EA12655-BC67-4FD6-B55C-4DECA716B26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9484402-C37C-4056-B956-58C33004A3B4}" type="slidenum">
              <a:rPr lang="en-US" altLang="en-US">
                <a:latin typeface="Calibri" panose="020F0502020204030204" pitchFamily="34" charset="0"/>
              </a:rPr>
              <a:pPr eaLnBrk="1" hangingPunct="1"/>
              <a:t>10</a:t>
            </a:fld>
            <a:endParaRPr lang="en-US" altLang="en-US">
              <a:latin typeface="Calibri" panose="020F050202020403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55881662-0388-4F87-A839-DB80FC8CCF4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a:extLst>
              <a:ext uri="{FF2B5EF4-FFF2-40B4-BE49-F238E27FC236}">
                <a16:creationId xmlns:a16="http://schemas.microsoft.com/office/drawing/2014/main" id="{C9BFD75F-6B28-4B0E-AB87-41CC589AD92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r>
              <a:rPr lang="en-US" altLang="en-US"/>
              <a:t>People will find work arounds to get the work done.</a:t>
            </a:r>
          </a:p>
          <a:p>
            <a:pPr marL="171450" indent="-171450">
              <a:buFontTx/>
              <a:buChar char="•"/>
            </a:pPr>
            <a:r>
              <a:rPr lang="en-US" altLang="en-US"/>
              <a:t>People will revert to the way things were done before.</a:t>
            </a:r>
          </a:p>
          <a:p>
            <a:pPr marL="171450" indent="-171450">
              <a:buFontTx/>
              <a:buChar char="•"/>
            </a:pPr>
            <a:r>
              <a:rPr lang="en-US" altLang="en-US"/>
              <a:t>The changes could be scrapped.</a:t>
            </a:r>
          </a:p>
          <a:p>
            <a:pPr marL="171450" indent="-171450">
              <a:buFontTx/>
              <a:buChar char="•"/>
            </a:pPr>
            <a:r>
              <a:rPr lang="en-US" altLang="en-US"/>
              <a:t>Us vs. Them situations are created.</a:t>
            </a:r>
          </a:p>
        </p:txBody>
      </p:sp>
      <p:sp>
        <p:nvSpPr>
          <p:cNvPr id="38916" name="Slide Number Placeholder 3">
            <a:extLst>
              <a:ext uri="{FF2B5EF4-FFF2-40B4-BE49-F238E27FC236}">
                <a16:creationId xmlns:a16="http://schemas.microsoft.com/office/drawing/2014/main" id="{02BCBD30-DD64-44C4-A563-8299FBC74AC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59FD788-378F-4EAA-9F93-19B805B013D5}" type="slidenum">
              <a:rPr lang="en-US" altLang="en-US">
                <a:latin typeface="Calibri" panose="020F0502020204030204" pitchFamily="34" charset="0"/>
              </a:rPr>
              <a:pPr eaLnBrk="1" hangingPunct="1"/>
              <a:t>11</a:t>
            </a:fld>
            <a:endParaRPr lang="en-US" altLang="en-US">
              <a:latin typeface="Calibri" panose="020F050202020403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287697A7-C16D-4A66-8D01-049A84AB1B3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Rectangle 3">
            <a:extLst>
              <a:ext uri="{FF2B5EF4-FFF2-40B4-BE49-F238E27FC236}">
                <a16:creationId xmlns:a16="http://schemas.microsoft.com/office/drawing/2014/main" id="{7EED5AC5-9FC7-49B6-91D7-0348B139907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An organization can have cutting edge technology and/or amazing processes, but if the people don’t change, none of these things will lead us to success.</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562F3E92-4FEA-46C8-98D9-BDB3DF78BB1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Rectangle 3">
            <a:extLst>
              <a:ext uri="{FF2B5EF4-FFF2-40B4-BE49-F238E27FC236}">
                <a16:creationId xmlns:a16="http://schemas.microsoft.com/office/drawing/2014/main" id="{9E1553BE-E4A2-4EE9-A4AC-FFB96CB833F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Knowing this, we would like to arm you with a change management model that can help guide you through change – and help you to identify barriers in the change process.</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39A58579-0A9E-4AB1-A9EE-9EDD3A59A0C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0B251DB6-A45C-43D5-BAA9-1E5BDF7FB17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Now we will talk about a model for change management that the state as adopted.</a:t>
            </a:r>
          </a:p>
        </p:txBody>
      </p:sp>
      <p:sp>
        <p:nvSpPr>
          <p:cNvPr id="41988" name="Slide Number Placeholder 3">
            <a:extLst>
              <a:ext uri="{FF2B5EF4-FFF2-40B4-BE49-F238E27FC236}">
                <a16:creationId xmlns:a16="http://schemas.microsoft.com/office/drawing/2014/main" id="{960A5722-A128-47DA-83A2-E374C8BA5BC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BF135FA-7467-4C55-BA3C-BD388BA1A74E}" type="slidenum">
              <a:rPr lang="en-US" altLang="en-US">
                <a:latin typeface="Calibri" panose="020F0502020204030204" pitchFamily="34" charset="0"/>
              </a:rPr>
              <a:pPr eaLnBrk="1" hangingPunct="1"/>
              <a:t>14</a:t>
            </a:fld>
            <a:endParaRPr lang="en-US" altLang="en-US">
              <a:latin typeface="Calibri" panose="020F050202020403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3AD8E8C8-90EE-4837-A4DD-BFE75B8F0AD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DB94905D-25F2-457F-AAA7-06E1A3A9041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The ADKAR model will assist you in recognizing where problems can arise and give you some tools for dealing with these problems.</a:t>
            </a:r>
          </a:p>
        </p:txBody>
      </p:sp>
      <p:sp>
        <p:nvSpPr>
          <p:cNvPr id="43012" name="Slide Number Placeholder 3">
            <a:extLst>
              <a:ext uri="{FF2B5EF4-FFF2-40B4-BE49-F238E27FC236}">
                <a16:creationId xmlns:a16="http://schemas.microsoft.com/office/drawing/2014/main" id="{8F497A5D-A5A8-4700-B07D-A1CC873914A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F9FBA49-4E37-4D29-AA38-0ACBCB3682D3}" type="slidenum">
              <a:rPr lang="en-US" altLang="en-US">
                <a:latin typeface="Calibri" panose="020F0502020204030204" pitchFamily="34" charset="0"/>
              </a:rPr>
              <a:pPr eaLnBrk="1" hangingPunct="1"/>
              <a:t>15</a:t>
            </a:fld>
            <a:endParaRPr lang="en-US" altLang="en-US">
              <a:latin typeface="Calibri" panose="020F050202020403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36E44D18-0E84-4C00-BED1-FDA71E33A42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0C718EEB-ECC6-4BBC-A430-40796ED7D74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The ADKAR Model is an individual change management model describing how one person makes a successful change. Effective change management requires a change management model as its foundation to encourage effective organizational change.</a:t>
            </a:r>
          </a:p>
        </p:txBody>
      </p:sp>
      <p:sp>
        <p:nvSpPr>
          <p:cNvPr id="44036" name="Slide Number Placeholder 3">
            <a:extLst>
              <a:ext uri="{FF2B5EF4-FFF2-40B4-BE49-F238E27FC236}">
                <a16:creationId xmlns:a16="http://schemas.microsoft.com/office/drawing/2014/main" id="{2F167642-9E96-4097-B1C3-079B95F378C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07ED815-C83B-4483-93F1-98603CA03137}" type="slidenum">
              <a:rPr lang="en-US" altLang="en-US">
                <a:latin typeface="Calibri" panose="020F0502020204030204" pitchFamily="34" charset="0"/>
              </a:rPr>
              <a:pPr eaLnBrk="1" hangingPunct="1"/>
              <a:t>16</a:t>
            </a:fld>
            <a:endParaRPr lang="en-US" altLang="en-US">
              <a:latin typeface="Calibri" panose="020F050202020403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765B123F-64D4-4E48-A33E-F3C2CBA24EF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id="{69241FE0-5BAD-4F83-95AA-D037AABCA8D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Awareness is often equated to communication, however, the act of communicating does not always produce the result of awareness. This is where you should start seeing what the change is, why the change is being made, and what the risks of not changing from the current state are.</a:t>
            </a:r>
          </a:p>
          <a:p>
            <a:pPr eaLnBrk="1" hangingPunct="1">
              <a:spcBef>
                <a:spcPct val="0"/>
              </a:spcBef>
            </a:pPr>
            <a:endParaRPr lang="en-US" altLang="en-US"/>
          </a:p>
        </p:txBody>
      </p:sp>
      <p:sp>
        <p:nvSpPr>
          <p:cNvPr id="45060" name="Slide Number Placeholder 3">
            <a:extLst>
              <a:ext uri="{FF2B5EF4-FFF2-40B4-BE49-F238E27FC236}">
                <a16:creationId xmlns:a16="http://schemas.microsoft.com/office/drawing/2014/main" id="{1867F0FF-E5D9-4486-AF42-A808FD5D2A9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2437B96-C83E-4015-BFCE-9DE9835EB8E4}" type="slidenum">
              <a:rPr lang="en-US" altLang="en-US">
                <a:latin typeface="Calibri" panose="020F0502020204030204" pitchFamily="34" charset="0"/>
              </a:rPr>
              <a:pPr eaLnBrk="1" hangingPunct="1"/>
              <a:t>17</a:t>
            </a:fld>
            <a:endParaRPr lang="en-US" altLang="en-US">
              <a:latin typeface="Calibri" panose="020F050202020403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4DB9999B-71B4-42A1-BC9B-B4675FA1F8D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64C07247-3426-4296-8DDC-8C3183321C6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Ultimately, desire is about personal choice. It is often due to uncertainty and lack of control during the change process that causes a person’s motivation for the change to put them at odds with the change. This can create ‘reactive management’ – fire fighting and damage control. Instead of introducing change and then identifying those who are resistant. The ultimate goal is not to drag you along unwillingly, but to create energy and engagement around the change that produces momentum and support from you. This is sometimes referred to as the “what’s in it for me” stage</a:t>
            </a:r>
          </a:p>
        </p:txBody>
      </p:sp>
      <p:sp>
        <p:nvSpPr>
          <p:cNvPr id="46084" name="Slide Number Placeholder 3">
            <a:extLst>
              <a:ext uri="{FF2B5EF4-FFF2-40B4-BE49-F238E27FC236}">
                <a16:creationId xmlns:a16="http://schemas.microsoft.com/office/drawing/2014/main" id="{E6F38210-2838-43BC-9E55-465C54EF4FF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5C6DA2A-AA59-432C-A896-313C4328976C}" type="slidenum">
              <a:rPr lang="en-US" altLang="en-US">
                <a:latin typeface="Calibri" panose="020F0502020204030204" pitchFamily="34" charset="0"/>
              </a:rPr>
              <a:pPr eaLnBrk="1" hangingPunct="1"/>
              <a:t>18</a:t>
            </a:fld>
            <a:endParaRPr lang="en-US" altLang="en-US">
              <a:latin typeface="Calibri" panose="020F050202020403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20F4E79F-08B2-4D70-86CB-651A8CCB757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a:extLst>
              <a:ext uri="{FF2B5EF4-FFF2-40B4-BE49-F238E27FC236}">
                <a16:creationId xmlns:a16="http://schemas.microsoft.com/office/drawing/2014/main" id="{0529A655-75F0-49B1-8626-B1F83592C8C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Knowledge is the building block that usually causes the fewest issues – our organization has a rich history of training delivery. But training should not be the only way knowledge is developed.  It is important to equip you with the knowledge of how to change (what to do during the transition) as well as how to perform in the future state (knowledge on the skills and behaviors needed to support the change).</a:t>
            </a:r>
          </a:p>
          <a:p>
            <a:pPr eaLnBrk="1" hangingPunct="1">
              <a:spcBef>
                <a:spcPct val="0"/>
              </a:spcBef>
            </a:pPr>
            <a:r>
              <a:rPr lang="en-US" altLang="en-US"/>
              <a:t>It is easy and a commonly made mistake to jump straight to Knowledge as a way to encourage individual change. The result is easy to predict – you show up for training and wonder why you are sitting through yet another training you know nothing about!  Without the prerequisite of Awareness and Desire, efforts to build knowledge will not be successful and potentially create more resistance.  </a:t>
            </a:r>
          </a:p>
        </p:txBody>
      </p:sp>
      <p:sp>
        <p:nvSpPr>
          <p:cNvPr id="47108" name="Slide Number Placeholder 3">
            <a:extLst>
              <a:ext uri="{FF2B5EF4-FFF2-40B4-BE49-F238E27FC236}">
                <a16:creationId xmlns:a16="http://schemas.microsoft.com/office/drawing/2014/main" id="{38DEAED4-977F-4E17-9521-B2FF71F71A7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B98CB02-B413-4AAB-9F7E-A03D8F14625D}" type="slidenum">
              <a:rPr lang="en-US" altLang="en-US">
                <a:latin typeface="Calibri" panose="020F0502020204030204" pitchFamily="34" charset="0"/>
              </a:rPr>
              <a:pPr eaLnBrk="1" hangingPunct="1"/>
              <a:t>19</a:t>
            </a:fld>
            <a:endParaRPr lang="en-US" altLang="en-US">
              <a:latin typeface="Calibri" panose="020F050202020403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A69A6C4A-260F-4A7C-B920-ADE2D0637D9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0A708A3B-8380-426F-B395-0B5EFCC43A5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Ability is the building block in the process where the change occurs and is defined by demonstrated achievement of the change (expected performance results are performed).</a:t>
            </a:r>
          </a:p>
          <a:p>
            <a:pPr eaLnBrk="1" hangingPunct="1">
              <a:spcBef>
                <a:spcPct val="0"/>
              </a:spcBef>
            </a:pPr>
            <a:r>
              <a:rPr lang="en-US" altLang="en-US"/>
              <a:t>Knowledge and Ability can seem similar, but there is a large gap between the two. While you may be given the tools and information (knowledge), it is the time, practice, and access to the right tools that will translate into performance (Ability).</a:t>
            </a:r>
          </a:p>
        </p:txBody>
      </p:sp>
      <p:sp>
        <p:nvSpPr>
          <p:cNvPr id="48132" name="Slide Number Placeholder 3">
            <a:extLst>
              <a:ext uri="{FF2B5EF4-FFF2-40B4-BE49-F238E27FC236}">
                <a16:creationId xmlns:a16="http://schemas.microsoft.com/office/drawing/2014/main" id="{9685EC93-8A26-477F-B74D-0675E590994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7A0F896-FF1D-45B6-8880-60F04ACBA684}" type="slidenum">
              <a:rPr lang="en-US" altLang="en-US">
                <a:latin typeface="Calibri" panose="020F0502020204030204" pitchFamily="34" charset="0"/>
              </a:rPr>
              <a:pPr eaLnBrk="1" hangingPunct="1"/>
              <a:t>20</a:t>
            </a:fld>
            <a:endParaRPr lang="en-US" altLang="en-US">
              <a:latin typeface="Calibri" panose="020F050202020403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F1905800-D8FA-4058-9890-57E80C0B550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Rectangle 3">
            <a:extLst>
              <a:ext uri="{FF2B5EF4-FFF2-40B4-BE49-F238E27FC236}">
                <a16:creationId xmlns:a16="http://schemas.microsoft.com/office/drawing/2014/main" id="{2338DFDB-8A57-473E-B13E-CE4925B66DE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Reinforcement is the final building block.  It is a natural tendency to resort to what we know – research has even shown that it is not just a natural tendency, it is a physiological tendency.  While making the change is difficult, sustaining the change can be even more so.  This is why reinforcement becomes such a critical component – it encourages and supports the change to ensure the new way stays in place. </a:t>
            </a:r>
          </a:p>
          <a:p>
            <a:pPr eaLnBrk="1" hangingPunct="1"/>
            <a:r>
              <a:rPr lang="en-US" altLang="en-US"/>
              <a:t>It takes a real effort to make sure a change ‘sticks’ – especially as there is typically another change on the horizon once a change is finished. Reinforcement must be maintained so that changes are sustained and deliver results.</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0580F6CE-78FC-4F12-9333-9A564B1E113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Rectangle 3">
            <a:extLst>
              <a:ext uri="{FF2B5EF4-FFF2-40B4-BE49-F238E27FC236}">
                <a16:creationId xmlns:a16="http://schemas.microsoft.com/office/drawing/2014/main" id="{528BD7E3-6ACD-42D6-8AC2-8717D8CD906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To move out of the current state, an individual needs </a:t>
            </a:r>
            <a:r>
              <a:rPr lang="en-US" altLang="en-US" i="1"/>
              <a:t>Awareness </a:t>
            </a:r>
            <a:r>
              <a:rPr lang="en-US" altLang="en-US"/>
              <a:t>of the need for change and </a:t>
            </a:r>
            <a:r>
              <a:rPr lang="en-US" altLang="en-US" i="1"/>
              <a:t>Desire </a:t>
            </a:r>
            <a:r>
              <a:rPr lang="en-US" altLang="en-US"/>
              <a:t>to participate and support the change.</a:t>
            </a:r>
          </a:p>
          <a:p>
            <a:pPr eaLnBrk="1" hangingPunct="1"/>
            <a:r>
              <a:rPr lang="en-US" altLang="en-US"/>
              <a:t>Successfully moving through the transition state requires </a:t>
            </a:r>
            <a:r>
              <a:rPr lang="en-US" altLang="en-US" i="1"/>
              <a:t>Knowledge </a:t>
            </a:r>
            <a:r>
              <a:rPr lang="en-US" altLang="en-US"/>
              <a:t>on how to change and the </a:t>
            </a:r>
            <a:r>
              <a:rPr lang="en-US" altLang="en-US" i="1"/>
              <a:t>Ability </a:t>
            </a:r>
            <a:r>
              <a:rPr lang="en-US" altLang="en-US"/>
              <a:t>to implement the</a:t>
            </a:r>
          </a:p>
          <a:p>
            <a:pPr eaLnBrk="1" hangingPunct="1"/>
            <a:r>
              <a:rPr lang="en-US" altLang="en-US"/>
              <a:t>required skills and behaviors. In the future state, that </a:t>
            </a:r>
            <a:r>
              <a:rPr lang="en-US" altLang="en-US" i="1"/>
              <a:t>Ability </a:t>
            </a:r>
            <a:r>
              <a:rPr lang="en-US" altLang="en-US"/>
              <a:t>is utilized and </a:t>
            </a:r>
            <a:r>
              <a:rPr lang="en-US" altLang="en-US" i="1"/>
              <a:t>Reinforcement </a:t>
            </a:r>
            <a:r>
              <a:rPr lang="en-US" altLang="en-US"/>
              <a:t>is required to sustain the change.</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E5447A81-27EC-4625-8AA2-CADBC846692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Rectangle 3">
            <a:extLst>
              <a:ext uri="{FF2B5EF4-FFF2-40B4-BE49-F238E27FC236}">
                <a16:creationId xmlns:a16="http://schemas.microsoft.com/office/drawing/2014/main" id="{068670B6-B67B-44A9-905A-E2CC3784EA98}"/>
              </a:ext>
            </a:extLst>
          </p:cNvPr>
          <p:cNvSpPr>
            <a:spLocks noGrp="1"/>
          </p:cNvSpPr>
          <p:nvPr>
            <p:ph type="body" idx="1"/>
          </p:nvPr>
        </p:nvSpPr>
        <p:spPr>
          <a:ln/>
          <a:extLst/>
        </p:spPr>
        <p:txBody>
          <a:bodyPr/>
          <a:lstStyle/>
          <a:p>
            <a:pPr eaLnBrk="1" hangingPunct="1">
              <a:defRPr/>
            </a:pPr>
            <a:r>
              <a:rPr lang="en-US" dirty="0"/>
              <a:t>This Model helps to illustrate what happens when one of the pieces of ADKAR is missing. If all of the pieces are in place you will have a successful change.</a:t>
            </a:r>
          </a:p>
          <a:p>
            <a:pPr eaLnBrk="1" hangingPunct="1">
              <a:defRPr/>
            </a:pPr>
            <a:r>
              <a:rPr lang="en-US" dirty="0"/>
              <a:t>(Click)</a:t>
            </a:r>
          </a:p>
          <a:p>
            <a:pPr marL="171450" indent="-171450" eaLnBrk="1" hangingPunct="1">
              <a:buFont typeface="Arial" pitchFamily="34" charset="0"/>
              <a:buChar char="•"/>
              <a:defRPr/>
            </a:pPr>
            <a:r>
              <a:rPr lang="en-US" dirty="0"/>
              <a:t>If Awareness is missing you will find yourself confused and you may wander around the goal with no way to tell if you are doing the right steps.</a:t>
            </a:r>
          </a:p>
          <a:p>
            <a:pPr eaLnBrk="1" hangingPunct="1">
              <a:buFont typeface="Arial" pitchFamily="34" charset="0"/>
              <a:buNone/>
              <a:defRPr/>
            </a:pPr>
            <a:r>
              <a:rPr lang="en-US" dirty="0"/>
              <a:t>(Click)</a:t>
            </a:r>
          </a:p>
          <a:p>
            <a:pPr marL="171450" indent="-171450" eaLnBrk="1" hangingPunct="1">
              <a:buFont typeface="Arial" pitchFamily="34" charset="0"/>
              <a:buChar char="•"/>
              <a:defRPr/>
            </a:pPr>
            <a:r>
              <a:rPr lang="en-US" dirty="0"/>
              <a:t>If Desire is missing you may find yourself resisting the change as the “What’s in it for me?” question has not been answer to you satisfaction.</a:t>
            </a:r>
          </a:p>
          <a:p>
            <a:pPr eaLnBrk="1" hangingPunct="1">
              <a:buFont typeface="Arial" pitchFamily="34" charset="0"/>
              <a:buNone/>
              <a:defRPr/>
            </a:pPr>
            <a:r>
              <a:rPr lang="en-US" dirty="0"/>
              <a:t>(Click)</a:t>
            </a:r>
          </a:p>
          <a:p>
            <a:pPr marL="171450" indent="-171450" eaLnBrk="1" hangingPunct="1">
              <a:buFont typeface="Arial" pitchFamily="34" charset="0"/>
              <a:buChar char="•"/>
              <a:defRPr/>
            </a:pPr>
            <a:r>
              <a:rPr lang="en-US" dirty="0"/>
              <a:t>When the Knowledge piece is missing you may experience a lot of fear and anxiety about the change.</a:t>
            </a:r>
          </a:p>
          <a:p>
            <a:pPr eaLnBrk="1" hangingPunct="1">
              <a:buFont typeface="Arial" pitchFamily="34" charset="0"/>
              <a:buNone/>
              <a:defRPr/>
            </a:pPr>
            <a:r>
              <a:rPr lang="en-US" dirty="0"/>
              <a:t>(Click)</a:t>
            </a:r>
          </a:p>
          <a:p>
            <a:pPr marL="171450" indent="-171450" eaLnBrk="1" hangingPunct="1">
              <a:buFont typeface="Arial" pitchFamily="34" charset="0"/>
              <a:buChar char="•"/>
              <a:defRPr/>
            </a:pPr>
            <a:r>
              <a:rPr lang="en-US" dirty="0"/>
              <a:t>When Ability is missing you will feel frustrated because you are being asked to do something but not given the skill or tools to accomplish the goal.</a:t>
            </a:r>
          </a:p>
          <a:p>
            <a:pPr eaLnBrk="1" hangingPunct="1">
              <a:buFont typeface="Arial" pitchFamily="34" charset="0"/>
              <a:buNone/>
              <a:defRPr/>
            </a:pPr>
            <a:r>
              <a:rPr lang="en-US" dirty="0"/>
              <a:t>(Click)</a:t>
            </a:r>
          </a:p>
          <a:p>
            <a:pPr marL="171450" indent="-171450" eaLnBrk="1" hangingPunct="1">
              <a:buFont typeface="Arial" pitchFamily="34" charset="0"/>
              <a:buChar char="•"/>
              <a:defRPr/>
            </a:pPr>
            <a:r>
              <a:rPr lang="en-US" dirty="0"/>
              <a:t>And finally when the reinforcement part is not done you may want to go back to the old way </a:t>
            </a:r>
            <a:r>
              <a:rPr lang="en-US" dirty="0" err="1"/>
              <a:t>fo</a:t>
            </a:r>
            <a:r>
              <a:rPr lang="en-US" dirty="0"/>
              <a:t> doing things because you have not seen that the change was beneficial to you.</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59AB9992-DC21-4CB4-8EE0-632072B978F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181CABEA-5E30-41B9-84B4-D7253C6A9E6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spcBef>
                <a:spcPct val="0"/>
              </a:spcBef>
              <a:buFontTx/>
              <a:buChar char="•"/>
            </a:pPr>
            <a:r>
              <a:rPr lang="en-US" altLang="en-US"/>
              <a:t>If the gap is Awareness corrective action may include having Management communicate what the change is, why we are making the change, what the drivers of the change are, and what the risks are for not making the change. The most effective communication comes from your immediate supervisors as they can have the discussion of how this will impact you directly.</a:t>
            </a:r>
          </a:p>
          <a:p>
            <a:pPr marL="171450" indent="-171450" eaLnBrk="1" hangingPunct="1">
              <a:spcBef>
                <a:spcPct val="0"/>
              </a:spcBef>
              <a:buFontTx/>
              <a:buChar char="•"/>
            </a:pPr>
            <a:r>
              <a:rPr lang="en-US" altLang="en-US"/>
              <a:t>If the gap is Desire your team should look for pockets of resistance and identify the root cause and have a discussion about the resistance so you can try to answer the “what’s in it for me?” question for those who are resistant.</a:t>
            </a:r>
          </a:p>
        </p:txBody>
      </p:sp>
      <p:sp>
        <p:nvSpPr>
          <p:cNvPr id="52228" name="Slide Number Placeholder 3">
            <a:extLst>
              <a:ext uri="{FF2B5EF4-FFF2-40B4-BE49-F238E27FC236}">
                <a16:creationId xmlns:a16="http://schemas.microsoft.com/office/drawing/2014/main" id="{DDF1D054-C88B-4894-9456-4E23682D51B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7FCE652-4788-4CD7-94ED-565B0170FFD9}" type="slidenum">
              <a:rPr lang="en-US" altLang="en-US">
                <a:latin typeface="Calibri" panose="020F0502020204030204" pitchFamily="34" charset="0"/>
              </a:rPr>
              <a:pPr eaLnBrk="1" hangingPunct="1"/>
              <a:t>24</a:t>
            </a:fld>
            <a:endParaRPr lang="en-US" altLang="en-US">
              <a:latin typeface="Calibri" panose="020F050202020403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0FEB82C7-5621-43C6-A196-CB528E5DD48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B7287172-DEDB-4B13-AFB8-97BBED1BEDB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spcBef>
                <a:spcPct val="0"/>
              </a:spcBef>
              <a:buFontTx/>
              <a:buChar char="•"/>
            </a:pPr>
            <a:r>
              <a:rPr lang="en-US" altLang="en-US"/>
              <a:t>If the gap is Knowledge your team should have a discussion about where the knowledge gap is (is it a lack of skill in handling change in general or specific skills needed to make the change?) then seek the trainings you will need.</a:t>
            </a:r>
          </a:p>
          <a:p>
            <a:pPr marL="171450" indent="-171450" eaLnBrk="1" hangingPunct="1">
              <a:spcBef>
                <a:spcPct val="0"/>
              </a:spcBef>
              <a:buFontTx/>
              <a:buChar char="•"/>
            </a:pPr>
            <a:r>
              <a:rPr lang="en-US" altLang="en-US"/>
              <a:t>If the gap is Ability your team may want to look into ways provide more time to practice the new skills needed and also look for job aides that will support the skills you have already learned. You and your team may also need to set up coaching sessions and possibly troubleshoot where the problems you are having are.</a:t>
            </a:r>
          </a:p>
          <a:p>
            <a:pPr marL="171450" indent="-171450" eaLnBrk="1" hangingPunct="1">
              <a:spcBef>
                <a:spcPct val="0"/>
              </a:spcBef>
              <a:buFontTx/>
              <a:buChar char="•"/>
            </a:pPr>
            <a:r>
              <a:rPr lang="en-US" altLang="en-US"/>
              <a:t>Finally if the gap is in Reinforcement you and your team will want to make sure that messages from the senior leaders and supervisors are consistently saying that the change is here to stay and continue to set up individual coaching sessions that will identify each persons gaps to try to move forward.</a:t>
            </a:r>
          </a:p>
        </p:txBody>
      </p:sp>
      <p:sp>
        <p:nvSpPr>
          <p:cNvPr id="53252" name="Slide Number Placeholder 3">
            <a:extLst>
              <a:ext uri="{FF2B5EF4-FFF2-40B4-BE49-F238E27FC236}">
                <a16:creationId xmlns:a16="http://schemas.microsoft.com/office/drawing/2014/main" id="{0B6230F6-2369-40BC-8459-F8D0B0B2488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8F18DFD-6D7E-4872-855F-5FA0FFCD6F2E}" type="slidenum">
              <a:rPr lang="en-US" altLang="en-US">
                <a:latin typeface="Calibri" panose="020F0502020204030204" pitchFamily="34" charset="0"/>
              </a:rPr>
              <a:pPr eaLnBrk="1" hangingPunct="1"/>
              <a:t>25</a:t>
            </a:fld>
            <a:endParaRPr lang="en-US" altLang="en-US">
              <a:latin typeface="Calibri" panose="020F050202020403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E223D83D-4510-4B72-A6AD-D7E9A800DED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Rectangle 3">
            <a:extLst>
              <a:ext uri="{FF2B5EF4-FFF2-40B4-BE49-F238E27FC236}">
                <a16:creationId xmlns:a16="http://schemas.microsoft.com/office/drawing/2014/main" id="{74D53441-D159-428E-8405-5F2414961E2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As mentioned before, individuals will move through the change process at different rates.  By using ADKAR the organization can be successful in the change process even if the change effects (Click) One person, (Click) five people, (Click) twenty people, (Click) or a thousand people.</a:t>
            </a:r>
          </a:p>
          <a:p>
            <a:endParaRPr lang="en-US" altLang="en-US"/>
          </a:p>
          <a:p>
            <a:r>
              <a:rPr lang="en-US" altLang="en-US" b="1"/>
              <a:t>If you choose to use the 3 minute video for the activity at the end of this slide is a good place.</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04/12/2018</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17028150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04/12/2018</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34885026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04/12/2018</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41844950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04/12/2018</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37493691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04/12/2018</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13722227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04/12/2018</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32539596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04/12/2018</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28698764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04/12/2018</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304145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04/12/2018</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488409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04/12/2018</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36976678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04/12/2018</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4076096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alphaModFix amt="94000"/>
            <a:lum/>
          </a:blip>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04/12/2018</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186285594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25.xml"/><Relationship Id="rId1" Type="http://schemas.openxmlformats.org/officeDocument/2006/relationships/slideLayout" Target="../slideLayouts/slideLayout1.xml"/><Relationship Id="rId6" Type="http://schemas.openxmlformats.org/officeDocument/2006/relationships/image" Target="../media/image9.wmf"/><Relationship Id="rId5" Type="http://schemas.openxmlformats.org/officeDocument/2006/relationships/image" Target="../media/image8.wmf"/><Relationship Id="rId4" Type="http://schemas.openxmlformats.org/officeDocument/2006/relationships/image" Target="../media/image7.wmf"/></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512888"/>
          </a:xfrm>
        </p:spPr>
        <p:txBody>
          <a:bodyPr/>
          <a:lstStyle/>
          <a:p>
            <a:pPr eaLnBrk="1" hangingPunct="1"/>
            <a:r>
              <a:rPr lang="en-GB" altLang="en-US" dirty="0"/>
              <a:t>PRS</a:t>
            </a:r>
          </a:p>
        </p:txBody>
      </p:sp>
      <p:sp>
        <p:nvSpPr>
          <p:cNvPr id="6147" name="Subtitle 4"/>
          <p:cNvSpPr>
            <a:spLocks noGrp="1"/>
          </p:cNvSpPr>
          <p:nvPr>
            <p:ph type="subTitle" idx="1"/>
          </p:nvPr>
        </p:nvSpPr>
        <p:spPr>
          <a:xfrm>
            <a:off x="2894013" y="2133601"/>
            <a:ext cx="6400800" cy="3363913"/>
          </a:xfrm>
        </p:spPr>
        <p:txBody>
          <a:bodyPr/>
          <a:lstStyle/>
          <a:p>
            <a:pPr eaLnBrk="1" hangingPunct="1"/>
            <a:r>
              <a:rPr lang="en-GB" altLang="en-US" dirty="0">
                <a:solidFill>
                  <a:schemeClr val="tx1"/>
                </a:solidFill>
              </a:rPr>
              <a:t>Problem solving and decision making </a:t>
            </a:r>
          </a:p>
          <a:p>
            <a:pPr eaLnBrk="1" hangingPunct="1"/>
            <a:r>
              <a:rPr lang="en-GB" altLang="en-US" dirty="0">
                <a:solidFill>
                  <a:schemeClr val="tx1"/>
                </a:solidFill>
              </a:rPr>
              <a:t>Week 8</a:t>
            </a:r>
          </a:p>
          <a:p>
            <a:pPr eaLnBrk="1" hangingPunct="1"/>
            <a:endParaRPr lang="en-GB" altLang="en-US" dirty="0">
              <a:solidFill>
                <a:schemeClr val="tx1"/>
              </a:solidFill>
            </a:endParaRPr>
          </a:p>
          <a:p>
            <a:pPr eaLnBrk="1" hangingPunct="1"/>
            <a:r>
              <a:rPr lang="en-GB" altLang="en-US" dirty="0">
                <a:solidFill>
                  <a:schemeClr val="tx1"/>
                </a:solidFill>
              </a:rPr>
              <a:t>Organisational systems </a:t>
            </a:r>
          </a:p>
          <a:p>
            <a:pPr eaLnBrk="1" hangingPunct="1"/>
            <a:endParaRPr lang="en-GB" altLang="en-US" dirty="0">
              <a:solidFill>
                <a:schemeClr val="tx1"/>
              </a:solidFill>
            </a:endParaRP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B6282CF4-F11D-4118-ADBB-5F84001E3BD5}"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dirty="0">
              <a:solidFill>
                <a:srgbClr val="898989"/>
              </a:solidFill>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a:extLst>
              <a:ext uri="{FF2B5EF4-FFF2-40B4-BE49-F238E27FC236}">
                <a16:creationId xmlns:a16="http://schemas.microsoft.com/office/drawing/2014/main" id="{0ADD9121-332D-4B69-91AD-BB9A7D80A2CD}"/>
              </a:ext>
            </a:extLst>
          </p:cNvPr>
          <p:cNvSpPr txBox="1">
            <a:spLocks noGrp="1" noChangeArrowheads="1"/>
          </p:cNvSpPr>
          <p:nvPr>
            <p:ph type="ctrTitle"/>
          </p:nvPr>
        </p:nvSpPr>
        <p:spPr bwMode="auto">
          <a:xfrm>
            <a:off x="5868989" y="1066800"/>
            <a:ext cx="4568825" cy="3276600"/>
          </a:xfrm>
          <a:ln>
            <a:miter lim="800000"/>
            <a:headEnd/>
            <a:tailEnd/>
          </a:ln>
        </p:spPr>
        <p:txBody>
          <a:bodyPr anchor="ctr"/>
          <a:lstStyle/>
          <a:p>
            <a:pPr fontAlgn="auto">
              <a:spcAft>
                <a:spcPts val="0"/>
              </a:spcAft>
              <a:defRPr/>
            </a:pPr>
            <a:r>
              <a:rPr lang="en-US" b="1" kern="0" dirty="0">
                <a:latin typeface="Arial" pitchFamily="34" charset="0"/>
                <a:cs typeface="Arial" pitchFamily="34" charset="0"/>
              </a:rPr>
              <a:t>ADKAR </a:t>
            </a:r>
            <a:br>
              <a:rPr lang="en-US" b="1" kern="0" dirty="0">
                <a:latin typeface="Arial" pitchFamily="34" charset="0"/>
                <a:cs typeface="Arial" pitchFamily="34" charset="0"/>
              </a:rPr>
            </a:br>
            <a:r>
              <a:rPr lang="en-US" b="1" kern="0" dirty="0">
                <a:latin typeface="Arial" pitchFamily="34" charset="0"/>
                <a:cs typeface="Arial" pitchFamily="34" charset="0"/>
              </a:rPr>
              <a:t>and</a:t>
            </a:r>
            <a:br>
              <a:rPr lang="en-US" b="1" kern="0" dirty="0">
                <a:latin typeface="Arial" pitchFamily="34" charset="0"/>
                <a:cs typeface="Arial" pitchFamily="34" charset="0"/>
              </a:rPr>
            </a:br>
            <a:r>
              <a:rPr lang="en-US" b="1" kern="0" dirty="0">
                <a:latin typeface="Arial" pitchFamily="34" charset="0"/>
                <a:cs typeface="Arial" pitchFamily="34" charset="0"/>
              </a:rPr>
              <a:t>Change</a:t>
            </a:r>
          </a:p>
        </p:txBody>
      </p:sp>
      <p:sp>
        <p:nvSpPr>
          <p:cNvPr id="7" name="Rectangle 3">
            <a:extLst>
              <a:ext uri="{FF2B5EF4-FFF2-40B4-BE49-F238E27FC236}">
                <a16:creationId xmlns:a16="http://schemas.microsoft.com/office/drawing/2014/main" id="{EF0B0678-BB05-4790-A434-79D4B3462E08}"/>
              </a:ext>
            </a:extLst>
          </p:cNvPr>
          <p:cNvSpPr txBox="1">
            <a:spLocks noChangeArrowheads="1"/>
          </p:cNvSpPr>
          <p:nvPr/>
        </p:nvSpPr>
        <p:spPr>
          <a:xfrm>
            <a:off x="6172200" y="4572000"/>
            <a:ext cx="4191000" cy="381000"/>
          </a:xfrm>
          <a:prstGeom prst="rect">
            <a:avLst/>
          </a:prstGeom>
        </p:spPr>
        <p:txBody>
          <a:bodyPr>
            <a:normAutofit fontScale="62500" lnSpcReduction="20000"/>
          </a:bodyPr>
          <a:lstStyle>
            <a:lvl1pPr marL="0" indent="0" algn="ctr" defTabSz="914400" rtl="0" eaLnBrk="1" latinLnBrk="0" hangingPunct="1">
              <a:spcBef>
                <a:spcPct val="20000"/>
              </a:spcBef>
              <a:buFont typeface="Arial" pitchFamily="34" charset="0"/>
              <a:buNone/>
              <a:defRPr sz="2400" kern="1200">
                <a:solidFill>
                  <a:schemeClr val="tx1">
                    <a:tint val="75000"/>
                  </a:schemeClr>
                </a:solidFill>
                <a:latin typeface="+mj-lt"/>
                <a:ea typeface="+mn-ea"/>
                <a:cs typeface="+mn-cs"/>
              </a:defRPr>
            </a:lvl1pPr>
            <a:lvl2pPr marL="4572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2pPr>
            <a:lvl3pPr marL="9144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3pPr>
            <a:lvl4pPr marL="13716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4pPr>
            <a:lvl5pPr marL="18288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5pPr>
            <a:lvl6pPr marL="22860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6pPr>
            <a:lvl7pPr marL="27432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7pPr>
            <a:lvl8pPr marL="32004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8pPr>
            <a:lvl9pPr marL="36576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9pPr>
          </a:lstStyle>
          <a:p>
            <a:pPr>
              <a:defRPr/>
            </a:pPr>
            <a:r>
              <a:rPr lang="en-US" sz="3600" dirty="0">
                <a:solidFill>
                  <a:srgbClr val="FF3300"/>
                </a:solidFill>
              </a:rPr>
              <a:t>Using PROSCI’S ADKAR Model</a:t>
            </a:r>
          </a:p>
        </p:txBody>
      </p:sp>
      <p:sp>
        <p:nvSpPr>
          <p:cNvPr id="9" name="Footer Placeholder 8">
            <a:extLst>
              <a:ext uri="{FF2B5EF4-FFF2-40B4-BE49-F238E27FC236}">
                <a16:creationId xmlns:a16="http://schemas.microsoft.com/office/drawing/2014/main" id="{664D2306-1293-4395-BE2F-CCD6BB4C9D16}"/>
              </a:ext>
            </a:extLst>
          </p:cNvPr>
          <p:cNvSpPr>
            <a:spLocks noGrp="1"/>
          </p:cNvSpPr>
          <p:nvPr>
            <p:ph type="ftr" sz="quarter" idx="11"/>
          </p:nvPr>
        </p:nvSpPr>
        <p:spPr/>
        <p:txBody>
          <a:bodyPr/>
          <a:lstStyle/>
          <a:p>
            <a:pPr>
              <a:defRPr/>
            </a:pPr>
            <a:r>
              <a:rPr lang="en-US" dirty="0"/>
              <a:t>Adapted from </a:t>
            </a:r>
            <a:r>
              <a:rPr lang="en-US" dirty="0" err="1"/>
              <a:t>Prosci</a:t>
            </a:r>
            <a:r>
              <a:rPr lang="en-US" dirty="0"/>
              <a:t> 2008</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F7F7928E-8F27-4297-AE65-80702F228D38}"/>
              </a:ext>
            </a:extLst>
          </p:cNvPr>
          <p:cNvSpPr>
            <a:spLocks noGrp="1" noChangeArrowheads="1"/>
          </p:cNvSpPr>
          <p:nvPr>
            <p:ph type="ctrTitle"/>
          </p:nvPr>
        </p:nvSpPr>
        <p:spPr>
          <a:xfrm>
            <a:off x="3424767" y="384672"/>
            <a:ext cx="4191000" cy="762000"/>
          </a:xfrm>
        </p:spPr>
        <p:txBody>
          <a:bodyPr>
            <a:normAutofit fontScale="90000"/>
          </a:bodyPr>
          <a:lstStyle/>
          <a:p>
            <a:pPr eaLnBrk="1" fontAlgn="auto" hangingPunct="1">
              <a:spcAft>
                <a:spcPts val="0"/>
              </a:spcAft>
              <a:defRPr/>
            </a:pPr>
            <a:r>
              <a:rPr sz="4800" b="1" dirty="0"/>
              <a:t>Agenda</a:t>
            </a:r>
          </a:p>
        </p:txBody>
      </p:sp>
      <p:sp>
        <p:nvSpPr>
          <p:cNvPr id="4100" name="Rectangle 3">
            <a:extLst>
              <a:ext uri="{FF2B5EF4-FFF2-40B4-BE49-F238E27FC236}">
                <a16:creationId xmlns:a16="http://schemas.microsoft.com/office/drawing/2014/main" id="{852FA025-206D-4BEA-A118-78E43E49D962}"/>
              </a:ext>
            </a:extLst>
          </p:cNvPr>
          <p:cNvSpPr>
            <a:spLocks noGrp="1" noChangeArrowheads="1"/>
          </p:cNvSpPr>
          <p:nvPr>
            <p:ph type="subTitle" idx="1"/>
          </p:nvPr>
        </p:nvSpPr>
        <p:spPr>
          <a:xfrm>
            <a:off x="3155415" y="1523082"/>
            <a:ext cx="5638800" cy="2743200"/>
          </a:xfrm>
        </p:spPr>
        <p:txBody>
          <a:bodyPr/>
          <a:lstStyle/>
          <a:p>
            <a:pPr marL="342900" indent="-342900" algn="l" eaLnBrk="1" hangingPunct="1">
              <a:buFont typeface="Arial" panose="020B0604020202020204" pitchFamily="34" charset="0"/>
              <a:buChar char="•"/>
            </a:pPr>
            <a:r>
              <a:rPr lang="en-US" altLang="en-US" dirty="0">
                <a:solidFill>
                  <a:srgbClr val="0070C0"/>
                </a:solidFill>
                <a:latin typeface="Arial" panose="020B0604020202020204" pitchFamily="34" charset="0"/>
                <a:cs typeface="Arial" panose="020B0604020202020204" pitchFamily="34" charset="0"/>
              </a:rPr>
              <a:t>Introduction to Change Management</a:t>
            </a:r>
          </a:p>
          <a:p>
            <a:pPr marL="342900" indent="-342900" algn="l" eaLnBrk="1" hangingPunct="1">
              <a:buFont typeface="Arial" panose="020B0604020202020204" pitchFamily="34" charset="0"/>
              <a:buChar char="•"/>
            </a:pPr>
            <a:endParaRPr lang="en-US" altLang="en-US" dirty="0">
              <a:solidFill>
                <a:srgbClr val="0070C0"/>
              </a:solidFill>
              <a:latin typeface="Arial" panose="020B0604020202020204" pitchFamily="34" charset="0"/>
              <a:cs typeface="Arial" panose="020B0604020202020204" pitchFamily="34" charset="0"/>
            </a:endParaRPr>
          </a:p>
          <a:p>
            <a:pPr marL="342900" indent="-342900" algn="l" eaLnBrk="1" hangingPunct="1">
              <a:buFont typeface="Arial" panose="020B0604020202020204" pitchFamily="34" charset="0"/>
              <a:buChar char="•"/>
            </a:pPr>
            <a:r>
              <a:rPr lang="en-US" altLang="en-US" dirty="0">
                <a:solidFill>
                  <a:srgbClr val="0070C0"/>
                </a:solidFill>
                <a:latin typeface="Arial" panose="020B0604020202020204" pitchFamily="34" charset="0"/>
                <a:cs typeface="Arial" panose="020B0604020202020204" pitchFamily="34" charset="0"/>
              </a:rPr>
              <a:t>ADKAR process</a:t>
            </a:r>
          </a:p>
          <a:p>
            <a:pPr marL="342900" indent="-342900" algn="l" eaLnBrk="1" hangingPunct="1">
              <a:buFont typeface="Arial" panose="020B0604020202020204" pitchFamily="34" charset="0"/>
              <a:buChar char="•"/>
            </a:pPr>
            <a:endParaRPr lang="en-US" altLang="en-US" dirty="0">
              <a:solidFill>
                <a:srgbClr val="0070C0"/>
              </a:solidFill>
              <a:latin typeface="Arial" panose="020B0604020202020204" pitchFamily="34" charset="0"/>
              <a:cs typeface="Arial" panose="020B0604020202020204" pitchFamily="34" charset="0"/>
            </a:endParaRPr>
          </a:p>
          <a:p>
            <a:pPr marL="342900" indent="-342900" algn="l" eaLnBrk="1" hangingPunct="1">
              <a:buFont typeface="Arial" panose="020B0604020202020204" pitchFamily="34" charset="0"/>
              <a:buChar char="•"/>
            </a:pPr>
            <a:r>
              <a:rPr lang="en-US" altLang="en-US" dirty="0">
                <a:solidFill>
                  <a:srgbClr val="0070C0"/>
                </a:solidFill>
                <a:latin typeface="Arial" panose="020B0604020202020204" pitchFamily="34" charset="0"/>
                <a:cs typeface="Arial" panose="020B0604020202020204" pitchFamily="34" charset="0"/>
              </a:rPr>
              <a:t>ADKAR individual change assessment</a:t>
            </a:r>
          </a:p>
        </p:txBody>
      </p:sp>
      <p:sp>
        <p:nvSpPr>
          <p:cNvPr id="7" name="Footer Placeholder 6">
            <a:extLst>
              <a:ext uri="{FF2B5EF4-FFF2-40B4-BE49-F238E27FC236}">
                <a16:creationId xmlns:a16="http://schemas.microsoft.com/office/drawing/2014/main" id="{8A67CCA0-C7C9-45B9-B102-775257D82E1E}"/>
              </a:ext>
            </a:extLst>
          </p:cNvPr>
          <p:cNvSpPr>
            <a:spLocks noGrp="1"/>
          </p:cNvSpPr>
          <p:nvPr>
            <p:ph type="ftr" sz="quarter" idx="11"/>
          </p:nvPr>
        </p:nvSpPr>
        <p:spPr/>
        <p:txBody>
          <a:bodyPr/>
          <a:lstStyle/>
          <a:p>
            <a:pPr>
              <a:defRPr/>
            </a:pPr>
            <a:r>
              <a:rPr lang="en-US"/>
              <a:t>Adapted from Prosci 2008</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30779F23-4068-424F-8B81-DFE8E17CF074}"/>
              </a:ext>
            </a:extLst>
          </p:cNvPr>
          <p:cNvSpPr>
            <a:spLocks noGrp="1" noChangeArrowheads="1"/>
          </p:cNvSpPr>
          <p:nvPr>
            <p:ph type="ctrTitle"/>
          </p:nvPr>
        </p:nvSpPr>
        <p:spPr>
          <a:xfrm>
            <a:off x="2209800" y="609600"/>
            <a:ext cx="7772400" cy="762000"/>
          </a:xfrm>
        </p:spPr>
        <p:txBody>
          <a:bodyPr>
            <a:normAutofit/>
          </a:bodyPr>
          <a:lstStyle/>
          <a:p>
            <a:pPr eaLnBrk="1" fontAlgn="auto" hangingPunct="1">
              <a:spcAft>
                <a:spcPts val="0"/>
              </a:spcAft>
              <a:defRPr/>
            </a:pPr>
            <a:r>
              <a:rPr lang="en-US" sz="4000" dirty="0">
                <a:latin typeface="Arial" charset="0"/>
              </a:rPr>
              <a:t>What is Change Management?</a:t>
            </a:r>
          </a:p>
        </p:txBody>
      </p:sp>
      <p:sp>
        <p:nvSpPr>
          <p:cNvPr id="5123" name="Rectangle 8">
            <a:extLst>
              <a:ext uri="{FF2B5EF4-FFF2-40B4-BE49-F238E27FC236}">
                <a16:creationId xmlns:a16="http://schemas.microsoft.com/office/drawing/2014/main" id="{C3EBE6E3-5CA8-400A-8930-39C2E1AB530D}"/>
              </a:ext>
            </a:extLst>
          </p:cNvPr>
          <p:cNvSpPr txBox="1">
            <a:spLocks noChangeArrowheads="1"/>
          </p:cNvSpPr>
          <p:nvPr/>
        </p:nvSpPr>
        <p:spPr bwMode="auto">
          <a:xfrm>
            <a:off x="2133601" y="3048001"/>
            <a:ext cx="3255963" cy="170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20000"/>
              </a:spcBef>
            </a:pPr>
            <a:r>
              <a:rPr lang="en-US" altLang="en-US" sz="3600">
                <a:solidFill>
                  <a:srgbClr val="7F7F7F"/>
                </a:solidFill>
              </a:rPr>
              <a:t>People side of change</a:t>
            </a:r>
          </a:p>
        </p:txBody>
      </p:sp>
      <p:sp>
        <p:nvSpPr>
          <p:cNvPr id="8" name="Footer Placeholder 7">
            <a:extLst>
              <a:ext uri="{FF2B5EF4-FFF2-40B4-BE49-F238E27FC236}">
                <a16:creationId xmlns:a16="http://schemas.microsoft.com/office/drawing/2014/main" id="{255BCA6E-36BE-4CBA-913B-95670A32966C}"/>
              </a:ext>
            </a:extLst>
          </p:cNvPr>
          <p:cNvSpPr>
            <a:spLocks noGrp="1"/>
          </p:cNvSpPr>
          <p:nvPr>
            <p:ph type="ftr" sz="quarter" idx="11"/>
          </p:nvPr>
        </p:nvSpPr>
        <p:spPr/>
        <p:txBody>
          <a:bodyPr/>
          <a:lstStyle/>
          <a:p>
            <a:pPr>
              <a:defRPr/>
            </a:pPr>
            <a:r>
              <a:rPr lang="en-US" dirty="0"/>
              <a:t>Adapted from </a:t>
            </a:r>
            <a:r>
              <a:rPr lang="en-US" dirty="0" err="1"/>
              <a:t>Prosci</a:t>
            </a:r>
            <a:r>
              <a:rPr lang="en-US" dirty="0"/>
              <a:t> 2008</a:t>
            </a:r>
          </a:p>
        </p:txBody>
      </p:sp>
      <p:pic>
        <p:nvPicPr>
          <p:cNvPr id="5125" name="Picture 7" descr="C:\Documents and Settings\or0149357\Local Settings\Temporary Internet Files\Content.IE5\GUK1RD3Y\MC900439242[1].jpg">
            <a:extLst>
              <a:ext uri="{FF2B5EF4-FFF2-40B4-BE49-F238E27FC236}">
                <a16:creationId xmlns:a16="http://schemas.microsoft.com/office/drawing/2014/main" id="{1DC79C57-6E80-4193-922F-7625694B26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7500" y="1801813"/>
            <a:ext cx="4191000" cy="419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DE488B6F-C7C1-4C98-83C4-8ACFE45EB4C3}"/>
              </a:ext>
            </a:extLst>
          </p:cNvPr>
          <p:cNvSpPr>
            <a:spLocks noGrp="1" noChangeArrowheads="1"/>
          </p:cNvSpPr>
          <p:nvPr>
            <p:ph type="ctrTitle"/>
          </p:nvPr>
        </p:nvSpPr>
        <p:spPr>
          <a:xfrm>
            <a:off x="2362200" y="533400"/>
            <a:ext cx="7772400" cy="838200"/>
          </a:xfrm>
        </p:spPr>
        <p:txBody>
          <a:bodyPr>
            <a:normAutofit fontScale="90000"/>
          </a:bodyPr>
          <a:lstStyle/>
          <a:p>
            <a:pPr eaLnBrk="1" fontAlgn="auto" hangingPunct="1">
              <a:spcAft>
                <a:spcPts val="0"/>
              </a:spcAft>
              <a:defRPr/>
            </a:pPr>
            <a:r>
              <a:rPr sz="5400" dirty="0"/>
              <a:t>Change management is:</a:t>
            </a:r>
          </a:p>
        </p:txBody>
      </p:sp>
      <p:sp>
        <p:nvSpPr>
          <p:cNvPr id="6148" name="Rectangle 3">
            <a:extLst>
              <a:ext uri="{FF2B5EF4-FFF2-40B4-BE49-F238E27FC236}">
                <a16:creationId xmlns:a16="http://schemas.microsoft.com/office/drawing/2014/main" id="{1677A2CD-75F5-4EA2-AE9A-775748B4214A}"/>
              </a:ext>
            </a:extLst>
          </p:cNvPr>
          <p:cNvSpPr txBox="1">
            <a:spLocks noChangeArrowheads="1"/>
          </p:cNvSpPr>
          <p:nvPr/>
        </p:nvSpPr>
        <p:spPr bwMode="auto">
          <a:xfrm>
            <a:off x="2133600" y="1823292"/>
            <a:ext cx="8229600"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20000"/>
              </a:spcBef>
            </a:pPr>
            <a:r>
              <a:rPr lang="en-US" altLang="en-US" sz="2400" b="1" i="1" dirty="0">
                <a:solidFill>
                  <a:srgbClr val="AC6404"/>
                </a:solidFill>
                <a:cs typeface="Arial" panose="020B0604020202020204" pitchFamily="34" charset="0"/>
              </a:rPr>
              <a:t>The process, tools and techniques to manage the people-side of change to achieve the required business outcome.</a:t>
            </a:r>
          </a:p>
          <a:p>
            <a:pPr algn="ctr" eaLnBrk="1" hangingPunct="1">
              <a:spcBef>
                <a:spcPct val="20000"/>
              </a:spcBef>
            </a:pPr>
            <a:endParaRPr lang="en-US" altLang="en-US" sz="2400" b="1" i="1" dirty="0">
              <a:solidFill>
                <a:srgbClr val="D74600"/>
              </a:solidFill>
              <a:cs typeface="Arial" panose="020B0604020202020204" pitchFamily="34" charset="0"/>
            </a:endParaRPr>
          </a:p>
          <a:p>
            <a:pPr algn="ctr" eaLnBrk="1" hangingPunct="1">
              <a:spcBef>
                <a:spcPct val="20000"/>
              </a:spcBef>
              <a:buFont typeface="Arial" panose="020B0604020202020204" pitchFamily="34" charset="0"/>
              <a:buNone/>
            </a:pPr>
            <a:endParaRPr lang="en-US" altLang="en-US" sz="2400" dirty="0">
              <a:solidFill>
                <a:srgbClr val="898989"/>
              </a:solidFill>
              <a:cs typeface="Arial" panose="020B0604020202020204" pitchFamily="34" charset="0"/>
            </a:endParaRPr>
          </a:p>
        </p:txBody>
      </p:sp>
      <p:sp>
        <p:nvSpPr>
          <p:cNvPr id="10" name="Footer Placeholder 9">
            <a:extLst>
              <a:ext uri="{FF2B5EF4-FFF2-40B4-BE49-F238E27FC236}">
                <a16:creationId xmlns:a16="http://schemas.microsoft.com/office/drawing/2014/main" id="{B4BCAD9B-0337-43B8-9664-878387FBA079}"/>
              </a:ext>
            </a:extLst>
          </p:cNvPr>
          <p:cNvSpPr>
            <a:spLocks noGrp="1"/>
          </p:cNvSpPr>
          <p:nvPr>
            <p:ph type="ftr" sz="quarter" idx="11"/>
          </p:nvPr>
        </p:nvSpPr>
        <p:spPr/>
        <p:txBody>
          <a:bodyPr/>
          <a:lstStyle/>
          <a:p>
            <a:pPr>
              <a:defRPr/>
            </a:pPr>
            <a:r>
              <a:rPr lang="en-US"/>
              <a:t>Adapted from Prosci 2008</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93D91-EFC4-46A5-948E-91266A15187E}"/>
              </a:ext>
            </a:extLst>
          </p:cNvPr>
          <p:cNvSpPr>
            <a:spLocks noGrp="1"/>
          </p:cNvSpPr>
          <p:nvPr>
            <p:ph type="ctrTitle"/>
          </p:nvPr>
        </p:nvSpPr>
        <p:spPr>
          <a:xfrm>
            <a:off x="2057400" y="304800"/>
            <a:ext cx="8001000" cy="838200"/>
          </a:xfrm>
        </p:spPr>
        <p:txBody>
          <a:bodyPr/>
          <a:lstStyle/>
          <a:p>
            <a:pPr eaLnBrk="1" fontAlgn="auto" hangingPunct="1">
              <a:spcAft>
                <a:spcPts val="0"/>
              </a:spcAft>
              <a:defRPr/>
            </a:pPr>
            <a:r>
              <a:rPr lang="en-US" sz="3200" dirty="0"/>
              <a:t>Primary reasons for change Management</a:t>
            </a:r>
          </a:p>
        </p:txBody>
      </p:sp>
      <p:sp>
        <p:nvSpPr>
          <p:cNvPr id="4" name="Rectangle 4">
            <a:extLst>
              <a:ext uri="{FF2B5EF4-FFF2-40B4-BE49-F238E27FC236}">
                <a16:creationId xmlns:a16="http://schemas.microsoft.com/office/drawing/2014/main" id="{D7CFF586-B5FD-4AD0-AC0D-0FBBFFE74A7D}"/>
              </a:ext>
            </a:extLst>
          </p:cNvPr>
          <p:cNvSpPr txBox="1">
            <a:spLocks noChangeArrowheads="1"/>
          </p:cNvSpPr>
          <p:nvPr/>
        </p:nvSpPr>
        <p:spPr>
          <a:xfrm>
            <a:off x="3331724" y="1732365"/>
            <a:ext cx="4918075" cy="2168525"/>
          </a:xfrm>
          <a:prstGeom prst="rect">
            <a:avLst/>
          </a:prstGeom>
        </p:spPr>
        <p:txBody>
          <a:bodyPr>
            <a:normAutofit fontScale="92500" lnSpcReduction="20000"/>
          </a:bodyPr>
          <a:lstStyle>
            <a:lvl1pPr marL="0" indent="0" algn="ctr" defTabSz="914400" rtl="0" eaLnBrk="1" latinLnBrk="0" hangingPunct="1">
              <a:spcBef>
                <a:spcPct val="20000"/>
              </a:spcBef>
              <a:buFont typeface="Arial" pitchFamily="34" charset="0"/>
              <a:buNone/>
              <a:defRPr sz="2400" kern="1200">
                <a:solidFill>
                  <a:schemeClr val="tx1">
                    <a:tint val="75000"/>
                  </a:schemeClr>
                </a:solidFill>
                <a:latin typeface="+mj-lt"/>
                <a:ea typeface="+mn-ea"/>
                <a:cs typeface="+mn-cs"/>
              </a:defRPr>
            </a:lvl1pPr>
            <a:lvl2pPr marL="4572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2pPr>
            <a:lvl3pPr marL="9144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3pPr>
            <a:lvl4pPr marL="13716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4pPr>
            <a:lvl5pPr marL="18288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5pPr>
            <a:lvl6pPr marL="22860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6pPr>
            <a:lvl7pPr marL="27432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7pPr>
            <a:lvl8pPr marL="32004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8pPr>
            <a:lvl9pPr marL="36576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9pPr>
          </a:lstStyle>
          <a:p>
            <a:pPr>
              <a:defRPr/>
            </a:pPr>
            <a:endParaRPr lang="en-US" dirty="0"/>
          </a:p>
          <a:p>
            <a:pPr marL="342900" indent="-342900" algn="l">
              <a:buFont typeface="Arial" pitchFamily="34" charset="0"/>
              <a:buChar char="•"/>
              <a:defRPr/>
            </a:pPr>
            <a:r>
              <a:rPr lang="en-US" dirty="0"/>
              <a:t>Manage </a:t>
            </a:r>
            <a:r>
              <a:rPr lang="en-US" b="1" dirty="0">
                <a:solidFill>
                  <a:srgbClr val="FF3300"/>
                </a:solidFill>
              </a:rPr>
              <a:t>resistance</a:t>
            </a:r>
            <a:r>
              <a:rPr lang="en-US" dirty="0"/>
              <a:t> to change</a:t>
            </a:r>
          </a:p>
          <a:p>
            <a:pPr marL="342900" indent="-342900" algn="l">
              <a:buFont typeface="Arial" pitchFamily="34" charset="0"/>
              <a:buChar char="•"/>
              <a:defRPr/>
            </a:pPr>
            <a:endParaRPr lang="en-US" dirty="0"/>
          </a:p>
          <a:p>
            <a:pPr marL="342900" indent="-342900" algn="l">
              <a:buFont typeface="Arial" pitchFamily="34" charset="0"/>
              <a:buChar char="•"/>
              <a:defRPr/>
            </a:pPr>
            <a:r>
              <a:rPr lang="en-US" dirty="0"/>
              <a:t>Increase probability of</a:t>
            </a:r>
            <a:r>
              <a:rPr lang="en-US" b="1" dirty="0"/>
              <a:t> </a:t>
            </a:r>
            <a:r>
              <a:rPr lang="en-US" b="1" dirty="0">
                <a:solidFill>
                  <a:srgbClr val="FF3300"/>
                </a:solidFill>
              </a:rPr>
              <a:t>success</a:t>
            </a:r>
          </a:p>
          <a:p>
            <a:pPr marL="342900" indent="-342900" algn="l">
              <a:buFont typeface="Arial" pitchFamily="34" charset="0"/>
              <a:buChar char="•"/>
              <a:defRPr/>
            </a:pPr>
            <a:endParaRPr lang="en-US" b="1" dirty="0">
              <a:solidFill>
                <a:srgbClr val="FF3300"/>
              </a:solidFill>
            </a:endParaRPr>
          </a:p>
          <a:p>
            <a:pPr marL="342900" indent="-342900" algn="l">
              <a:buFont typeface="Arial" pitchFamily="34" charset="0"/>
              <a:buChar char="•"/>
              <a:defRPr/>
            </a:pPr>
            <a:r>
              <a:rPr lang="en-US" b="1" dirty="0">
                <a:solidFill>
                  <a:srgbClr val="FF3300"/>
                </a:solidFill>
              </a:rPr>
              <a:t>Reduce</a:t>
            </a:r>
            <a:r>
              <a:rPr lang="en-US" b="1" dirty="0"/>
              <a:t> </a:t>
            </a:r>
            <a:r>
              <a:rPr lang="en-US" dirty="0"/>
              <a:t>transition time</a:t>
            </a:r>
          </a:p>
        </p:txBody>
      </p:sp>
      <p:sp>
        <p:nvSpPr>
          <p:cNvPr id="6" name="Footer Placeholder 5">
            <a:extLst>
              <a:ext uri="{FF2B5EF4-FFF2-40B4-BE49-F238E27FC236}">
                <a16:creationId xmlns:a16="http://schemas.microsoft.com/office/drawing/2014/main" id="{B08F0659-FDF2-4EC4-9F36-FF277D17475D}"/>
              </a:ext>
            </a:extLst>
          </p:cNvPr>
          <p:cNvSpPr>
            <a:spLocks noGrp="1"/>
          </p:cNvSpPr>
          <p:nvPr>
            <p:ph type="ftr" sz="quarter" idx="11"/>
          </p:nvPr>
        </p:nvSpPr>
        <p:spPr/>
        <p:txBody>
          <a:bodyPr/>
          <a:lstStyle/>
          <a:p>
            <a:pPr>
              <a:defRPr/>
            </a:pPr>
            <a:r>
              <a:rPr lang="en-US"/>
              <a:t>Adapted from Prosci 2008</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C91698CF-CA66-44E9-9906-236656357F6A}"/>
              </a:ext>
            </a:extLst>
          </p:cNvPr>
          <p:cNvSpPr>
            <a:spLocks noGrp="1" noChangeArrowheads="1"/>
          </p:cNvSpPr>
          <p:nvPr>
            <p:ph type="ctrTitle"/>
          </p:nvPr>
        </p:nvSpPr>
        <p:spPr>
          <a:xfrm>
            <a:off x="2209800" y="609600"/>
            <a:ext cx="7772400" cy="1066800"/>
          </a:xfrm>
        </p:spPr>
        <p:txBody>
          <a:bodyPr/>
          <a:lstStyle/>
          <a:p>
            <a:pPr eaLnBrk="1" fontAlgn="auto" hangingPunct="1">
              <a:spcAft>
                <a:spcPts val="0"/>
              </a:spcAft>
              <a:defRPr/>
            </a:pPr>
            <a:r>
              <a:rPr sz="3600" dirty="0"/>
              <a:t>Organizational change can be represented as three states of change</a:t>
            </a:r>
          </a:p>
        </p:txBody>
      </p:sp>
      <p:sp>
        <p:nvSpPr>
          <p:cNvPr id="8195" name="Content Placeholder 12">
            <a:extLst>
              <a:ext uri="{FF2B5EF4-FFF2-40B4-BE49-F238E27FC236}">
                <a16:creationId xmlns:a16="http://schemas.microsoft.com/office/drawing/2014/main" id="{8A07B071-F113-4232-9E25-A19BA0B9523B}"/>
              </a:ext>
            </a:extLst>
          </p:cNvPr>
          <p:cNvSpPr txBox="1">
            <a:spLocks/>
          </p:cNvSpPr>
          <p:nvPr/>
        </p:nvSpPr>
        <p:spPr bwMode="auto">
          <a:xfrm>
            <a:off x="1981200" y="1828800"/>
            <a:ext cx="8229600" cy="426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20000"/>
              </a:spcBef>
              <a:buFont typeface="Arial" panose="020B0604020202020204" pitchFamily="34" charset="0"/>
              <a:buNone/>
            </a:pPr>
            <a:endParaRPr lang="en-US" altLang="en-US" sz="2400">
              <a:solidFill>
                <a:srgbClr val="898989"/>
              </a:solidFill>
              <a:cs typeface="Arial" panose="020B0604020202020204" pitchFamily="34" charset="0"/>
            </a:endParaRPr>
          </a:p>
          <a:p>
            <a:pPr algn="ctr" eaLnBrk="1" hangingPunct="1">
              <a:spcBef>
                <a:spcPct val="20000"/>
              </a:spcBef>
              <a:buFont typeface="Arial" panose="020B0604020202020204" pitchFamily="34" charset="0"/>
              <a:buNone/>
            </a:pPr>
            <a:endParaRPr lang="en-US" altLang="en-US" sz="2400">
              <a:solidFill>
                <a:srgbClr val="898989"/>
              </a:solidFill>
              <a:cs typeface="Arial" panose="020B0604020202020204" pitchFamily="34" charset="0"/>
            </a:endParaRPr>
          </a:p>
        </p:txBody>
      </p:sp>
      <p:grpSp>
        <p:nvGrpSpPr>
          <p:cNvPr id="8196" name="Group 6">
            <a:extLst>
              <a:ext uri="{FF2B5EF4-FFF2-40B4-BE49-F238E27FC236}">
                <a16:creationId xmlns:a16="http://schemas.microsoft.com/office/drawing/2014/main" id="{DD9D1F69-A10A-4F31-97CE-FC19BB3E1589}"/>
              </a:ext>
            </a:extLst>
          </p:cNvPr>
          <p:cNvGrpSpPr>
            <a:grpSpLocks/>
          </p:cNvGrpSpPr>
          <p:nvPr/>
        </p:nvGrpSpPr>
        <p:grpSpPr bwMode="auto">
          <a:xfrm>
            <a:off x="2878138" y="2317750"/>
            <a:ext cx="6521450" cy="1644650"/>
            <a:chOff x="816" y="1988"/>
            <a:chExt cx="4108" cy="1036"/>
          </a:xfrm>
        </p:grpSpPr>
        <p:sp>
          <p:nvSpPr>
            <p:cNvPr id="8201" name="Rectangle 7">
              <a:extLst>
                <a:ext uri="{FF2B5EF4-FFF2-40B4-BE49-F238E27FC236}">
                  <a16:creationId xmlns:a16="http://schemas.microsoft.com/office/drawing/2014/main" id="{864E4A16-8942-4BE0-91E1-41A35EE16D43}"/>
                </a:ext>
              </a:extLst>
            </p:cNvPr>
            <p:cNvSpPr>
              <a:spLocks noChangeArrowheads="1"/>
            </p:cNvSpPr>
            <p:nvPr/>
          </p:nvSpPr>
          <p:spPr bwMode="auto">
            <a:xfrm>
              <a:off x="816" y="1988"/>
              <a:ext cx="1036" cy="1036"/>
            </a:xfrm>
            <a:prstGeom prst="rect">
              <a:avLst/>
            </a:prstGeom>
            <a:solidFill>
              <a:srgbClr val="D00829"/>
            </a:solidFill>
            <a:ln w="9525">
              <a:solidFill>
                <a:srgbClr val="D00829"/>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latin typeface="Calibri" panose="020F0502020204030204" pitchFamily="34" charset="0"/>
                </a:rPr>
                <a:t>Current</a:t>
              </a:r>
              <a:br>
                <a:rPr lang="en-US" altLang="en-US" sz="2400">
                  <a:latin typeface="Calibri" panose="020F0502020204030204" pitchFamily="34" charset="0"/>
                </a:rPr>
              </a:br>
              <a:r>
                <a:rPr lang="en-US" altLang="en-US" sz="2400">
                  <a:latin typeface="Calibri" panose="020F0502020204030204" pitchFamily="34" charset="0"/>
                </a:rPr>
                <a:t>state</a:t>
              </a:r>
            </a:p>
          </p:txBody>
        </p:sp>
        <p:sp>
          <p:nvSpPr>
            <p:cNvPr id="8202" name="Rectangle 8">
              <a:extLst>
                <a:ext uri="{FF2B5EF4-FFF2-40B4-BE49-F238E27FC236}">
                  <a16:creationId xmlns:a16="http://schemas.microsoft.com/office/drawing/2014/main" id="{C7BB7318-C938-44BF-BE67-C41087E184BF}"/>
                </a:ext>
              </a:extLst>
            </p:cNvPr>
            <p:cNvSpPr>
              <a:spLocks noChangeArrowheads="1"/>
            </p:cNvSpPr>
            <p:nvPr/>
          </p:nvSpPr>
          <p:spPr bwMode="auto">
            <a:xfrm>
              <a:off x="2352" y="1988"/>
              <a:ext cx="1036" cy="1036"/>
            </a:xfrm>
            <a:prstGeom prst="rect">
              <a:avLst/>
            </a:prstGeom>
            <a:solidFill>
              <a:srgbClr val="F2E818"/>
            </a:solidFill>
            <a:ln w="9525">
              <a:solidFill>
                <a:srgbClr val="F2E818"/>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latin typeface="Calibri" panose="020F0502020204030204" pitchFamily="34" charset="0"/>
                </a:rPr>
                <a:t>Transition</a:t>
              </a:r>
              <a:br>
                <a:rPr lang="en-US" altLang="en-US" sz="2400">
                  <a:latin typeface="Calibri" panose="020F0502020204030204" pitchFamily="34" charset="0"/>
                </a:rPr>
              </a:br>
              <a:r>
                <a:rPr lang="en-US" altLang="en-US" sz="2400">
                  <a:latin typeface="Calibri" panose="020F0502020204030204" pitchFamily="34" charset="0"/>
                </a:rPr>
                <a:t>state</a:t>
              </a:r>
            </a:p>
          </p:txBody>
        </p:sp>
        <p:sp>
          <p:nvSpPr>
            <p:cNvPr id="8203" name="Rectangle 9">
              <a:extLst>
                <a:ext uri="{FF2B5EF4-FFF2-40B4-BE49-F238E27FC236}">
                  <a16:creationId xmlns:a16="http://schemas.microsoft.com/office/drawing/2014/main" id="{9CC0DC89-4C9F-4ACB-A5D3-F9A6B1400139}"/>
                </a:ext>
              </a:extLst>
            </p:cNvPr>
            <p:cNvSpPr>
              <a:spLocks noChangeArrowheads="1"/>
            </p:cNvSpPr>
            <p:nvPr/>
          </p:nvSpPr>
          <p:spPr bwMode="auto">
            <a:xfrm>
              <a:off x="3888" y="1988"/>
              <a:ext cx="1036" cy="1036"/>
            </a:xfrm>
            <a:prstGeom prst="rect">
              <a:avLst/>
            </a:prstGeom>
            <a:solidFill>
              <a:srgbClr val="00CC00"/>
            </a:solidFill>
            <a:ln w="9525">
              <a:solidFill>
                <a:srgbClr val="00CC00"/>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latin typeface="Calibri" panose="020F0502020204030204" pitchFamily="34" charset="0"/>
                </a:rPr>
                <a:t>Future</a:t>
              </a:r>
              <a:br>
                <a:rPr lang="en-US" altLang="en-US" sz="2400">
                  <a:latin typeface="Calibri" panose="020F0502020204030204" pitchFamily="34" charset="0"/>
                </a:rPr>
              </a:br>
              <a:r>
                <a:rPr lang="en-US" altLang="en-US" sz="2400">
                  <a:latin typeface="Calibri" panose="020F0502020204030204" pitchFamily="34" charset="0"/>
                </a:rPr>
                <a:t>state</a:t>
              </a:r>
            </a:p>
          </p:txBody>
        </p:sp>
      </p:grpSp>
      <p:sp>
        <p:nvSpPr>
          <p:cNvPr id="8197" name="Text Box 10">
            <a:extLst>
              <a:ext uri="{FF2B5EF4-FFF2-40B4-BE49-F238E27FC236}">
                <a16:creationId xmlns:a16="http://schemas.microsoft.com/office/drawing/2014/main" id="{976BA053-1C36-4BA9-8563-C5EC78D311F7}"/>
              </a:ext>
            </a:extLst>
          </p:cNvPr>
          <p:cNvSpPr txBox="1">
            <a:spLocks noChangeArrowheads="1"/>
          </p:cNvSpPr>
          <p:nvPr/>
        </p:nvSpPr>
        <p:spPr bwMode="auto">
          <a:xfrm>
            <a:off x="2633663" y="4779964"/>
            <a:ext cx="21336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a:latin typeface="Calibri" panose="020F0502020204030204" pitchFamily="34" charset="0"/>
              </a:rPr>
              <a:t>How things are done today?</a:t>
            </a:r>
          </a:p>
        </p:txBody>
      </p:sp>
      <p:sp>
        <p:nvSpPr>
          <p:cNvPr id="8198" name="Text Box 11">
            <a:extLst>
              <a:ext uri="{FF2B5EF4-FFF2-40B4-BE49-F238E27FC236}">
                <a16:creationId xmlns:a16="http://schemas.microsoft.com/office/drawing/2014/main" id="{99A5D744-70D8-4ADB-819E-53F9CA7E04AF}"/>
              </a:ext>
            </a:extLst>
          </p:cNvPr>
          <p:cNvSpPr txBox="1">
            <a:spLocks noChangeArrowheads="1"/>
          </p:cNvSpPr>
          <p:nvPr/>
        </p:nvSpPr>
        <p:spPr bwMode="auto">
          <a:xfrm>
            <a:off x="5105400" y="4762501"/>
            <a:ext cx="21336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a:latin typeface="Calibri" panose="020F0502020204030204" pitchFamily="34" charset="0"/>
              </a:rPr>
              <a:t>How to move from current to future?</a:t>
            </a:r>
          </a:p>
        </p:txBody>
      </p:sp>
      <p:sp>
        <p:nvSpPr>
          <p:cNvPr id="8199" name="Text Box 12">
            <a:extLst>
              <a:ext uri="{FF2B5EF4-FFF2-40B4-BE49-F238E27FC236}">
                <a16:creationId xmlns:a16="http://schemas.microsoft.com/office/drawing/2014/main" id="{247C4BF4-0C32-4C77-9900-3085D99D29ED}"/>
              </a:ext>
            </a:extLst>
          </p:cNvPr>
          <p:cNvSpPr txBox="1">
            <a:spLocks noChangeArrowheads="1"/>
          </p:cNvSpPr>
          <p:nvPr/>
        </p:nvSpPr>
        <p:spPr bwMode="auto">
          <a:xfrm>
            <a:off x="7620000" y="4762501"/>
            <a:ext cx="21336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a:latin typeface="Calibri" panose="020F0502020204030204" pitchFamily="34" charset="0"/>
              </a:rPr>
              <a:t>How things will be done tomorrow?</a:t>
            </a:r>
          </a:p>
        </p:txBody>
      </p:sp>
      <p:sp>
        <p:nvSpPr>
          <p:cNvPr id="14" name="Footer Placeholder 13">
            <a:extLst>
              <a:ext uri="{FF2B5EF4-FFF2-40B4-BE49-F238E27FC236}">
                <a16:creationId xmlns:a16="http://schemas.microsoft.com/office/drawing/2014/main" id="{48E32B5B-FFEB-43B7-92E8-1F0346FA3761}"/>
              </a:ext>
            </a:extLst>
          </p:cNvPr>
          <p:cNvSpPr>
            <a:spLocks noGrp="1"/>
          </p:cNvSpPr>
          <p:nvPr>
            <p:ph type="ftr" sz="quarter" idx="11"/>
          </p:nvPr>
        </p:nvSpPr>
        <p:spPr/>
        <p:txBody>
          <a:bodyPr/>
          <a:lstStyle/>
          <a:p>
            <a:pPr>
              <a:defRPr/>
            </a:pPr>
            <a:r>
              <a:rPr lang="en-US"/>
              <a:t>Adapted from Prosci 2008</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B5C33-C4B5-4355-90ED-45B4A33C535E}"/>
              </a:ext>
            </a:extLst>
          </p:cNvPr>
          <p:cNvSpPr>
            <a:spLocks noGrp="1"/>
          </p:cNvSpPr>
          <p:nvPr>
            <p:ph type="ctrTitle"/>
          </p:nvPr>
        </p:nvSpPr>
        <p:spPr>
          <a:xfrm>
            <a:off x="2209800" y="381000"/>
            <a:ext cx="7772400" cy="1524000"/>
          </a:xfrm>
        </p:spPr>
        <p:txBody>
          <a:bodyPr/>
          <a:lstStyle/>
          <a:p>
            <a:pPr eaLnBrk="1" fontAlgn="auto" hangingPunct="1">
              <a:spcAft>
                <a:spcPts val="0"/>
              </a:spcAft>
              <a:defRPr/>
            </a:pPr>
            <a:r>
              <a:rPr lang="en-US" sz="3600" dirty="0"/>
              <a:t>The organization’s future state is actually the collection of many individual future states</a:t>
            </a:r>
          </a:p>
        </p:txBody>
      </p:sp>
      <p:sp>
        <p:nvSpPr>
          <p:cNvPr id="9219" name="Rectangle 7">
            <a:extLst>
              <a:ext uri="{FF2B5EF4-FFF2-40B4-BE49-F238E27FC236}">
                <a16:creationId xmlns:a16="http://schemas.microsoft.com/office/drawing/2014/main" id="{9CB13A44-DF97-4B9B-8BCF-9C081136E6D7}"/>
              </a:ext>
            </a:extLst>
          </p:cNvPr>
          <p:cNvSpPr>
            <a:spLocks noChangeArrowheads="1"/>
          </p:cNvSpPr>
          <p:nvPr/>
        </p:nvSpPr>
        <p:spPr bwMode="auto">
          <a:xfrm>
            <a:off x="2913063" y="3390900"/>
            <a:ext cx="1644650" cy="1644650"/>
          </a:xfrm>
          <a:prstGeom prst="rect">
            <a:avLst/>
          </a:prstGeom>
          <a:solidFill>
            <a:srgbClr val="00CC00"/>
          </a:solidFill>
          <a:ln w="9525">
            <a:solidFill>
              <a:srgbClr val="00CC00"/>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latin typeface="Calibri" panose="020F0502020204030204" pitchFamily="34" charset="0"/>
              </a:rPr>
              <a:t>Future</a:t>
            </a:r>
            <a:endParaRPr lang="en-US" altLang="en-US">
              <a:latin typeface="Palatino Linotype" panose="02040502050505030304" pitchFamily="18" charset="0"/>
            </a:endParaRPr>
          </a:p>
        </p:txBody>
      </p:sp>
      <p:pic>
        <p:nvPicPr>
          <p:cNvPr id="9220" name="Picture 8">
            <a:extLst>
              <a:ext uri="{FF2B5EF4-FFF2-40B4-BE49-F238E27FC236}">
                <a16:creationId xmlns:a16="http://schemas.microsoft.com/office/drawing/2014/main" id="{AFDA307B-3CC6-4EC1-BE40-3DA3CF3A53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32701" y="2133600"/>
            <a:ext cx="2352675" cy="598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1" name="Picture 8">
            <a:extLst>
              <a:ext uri="{FF2B5EF4-FFF2-40B4-BE49-F238E27FC236}">
                <a16:creationId xmlns:a16="http://schemas.microsoft.com/office/drawing/2014/main" id="{DFAB936C-6F28-40F5-8A48-35392157D5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32701" y="2825750"/>
            <a:ext cx="2352675" cy="598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2" name="Picture 8">
            <a:extLst>
              <a:ext uri="{FF2B5EF4-FFF2-40B4-BE49-F238E27FC236}">
                <a16:creationId xmlns:a16="http://schemas.microsoft.com/office/drawing/2014/main" id="{D95A3505-755C-4E02-9913-1C331BF6ED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32701" y="3560764"/>
            <a:ext cx="2352675" cy="598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3" name="Picture 8">
            <a:extLst>
              <a:ext uri="{FF2B5EF4-FFF2-40B4-BE49-F238E27FC236}">
                <a16:creationId xmlns:a16="http://schemas.microsoft.com/office/drawing/2014/main" id="{D2FF8876-2D14-4F10-952D-100F72DBBA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31114" y="4278314"/>
            <a:ext cx="2352675" cy="598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4" name="Picture 8">
            <a:extLst>
              <a:ext uri="{FF2B5EF4-FFF2-40B4-BE49-F238E27FC236}">
                <a16:creationId xmlns:a16="http://schemas.microsoft.com/office/drawing/2014/main" id="{E56DD015-3112-4DCF-BBF1-41DC01C1E9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16826" y="5054600"/>
            <a:ext cx="2352675" cy="598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5" name="Picture 8">
            <a:extLst>
              <a:ext uri="{FF2B5EF4-FFF2-40B4-BE49-F238E27FC236}">
                <a16:creationId xmlns:a16="http://schemas.microsoft.com/office/drawing/2014/main" id="{BA2D741D-4E32-4C63-9318-5B31BADBF0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16826" y="5786439"/>
            <a:ext cx="2352675" cy="598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6" name="Text Box 6">
            <a:extLst>
              <a:ext uri="{FF2B5EF4-FFF2-40B4-BE49-F238E27FC236}">
                <a16:creationId xmlns:a16="http://schemas.microsoft.com/office/drawing/2014/main" id="{735C88C9-43C8-48B6-9442-1040F3AF917E}"/>
              </a:ext>
            </a:extLst>
          </p:cNvPr>
          <p:cNvSpPr txBox="1">
            <a:spLocks noChangeArrowheads="1"/>
          </p:cNvSpPr>
          <p:nvPr/>
        </p:nvSpPr>
        <p:spPr bwMode="auto">
          <a:xfrm>
            <a:off x="2630488" y="2449513"/>
            <a:ext cx="2209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90000"/>
              </a:lnSpc>
              <a:spcBef>
                <a:spcPct val="20000"/>
              </a:spcBef>
            </a:pPr>
            <a:r>
              <a:rPr lang="en-US" altLang="en-US" sz="2400" b="1">
                <a:solidFill>
                  <a:srgbClr val="898989"/>
                </a:solidFill>
                <a:cs typeface="Arial" panose="020B0604020202020204" pitchFamily="34" charset="0"/>
              </a:rPr>
              <a:t>Organization</a:t>
            </a:r>
          </a:p>
        </p:txBody>
      </p:sp>
      <p:sp>
        <p:nvSpPr>
          <p:cNvPr id="9227" name="Line 16">
            <a:extLst>
              <a:ext uri="{FF2B5EF4-FFF2-40B4-BE49-F238E27FC236}">
                <a16:creationId xmlns:a16="http://schemas.microsoft.com/office/drawing/2014/main" id="{EA616F6F-4E55-41A0-961F-0426B1A480EC}"/>
              </a:ext>
            </a:extLst>
          </p:cNvPr>
          <p:cNvSpPr>
            <a:spLocks noChangeShapeType="1"/>
          </p:cNvSpPr>
          <p:nvPr/>
        </p:nvSpPr>
        <p:spPr bwMode="auto">
          <a:xfrm flipV="1">
            <a:off x="4557713" y="2185988"/>
            <a:ext cx="3073400" cy="1973262"/>
          </a:xfrm>
          <a:prstGeom prst="line">
            <a:avLst/>
          </a:prstGeom>
          <a:noFill/>
          <a:ln w="38100">
            <a:solidFill>
              <a:schemeClr val="tx1"/>
            </a:solidFill>
            <a:prstDash val="sysDot"/>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9228" name="Line 14">
            <a:extLst>
              <a:ext uri="{FF2B5EF4-FFF2-40B4-BE49-F238E27FC236}">
                <a16:creationId xmlns:a16="http://schemas.microsoft.com/office/drawing/2014/main" id="{C3D2E66B-3691-445A-A5A5-1760BC19BC14}"/>
              </a:ext>
            </a:extLst>
          </p:cNvPr>
          <p:cNvSpPr>
            <a:spLocks noChangeShapeType="1"/>
          </p:cNvSpPr>
          <p:nvPr/>
        </p:nvSpPr>
        <p:spPr bwMode="auto">
          <a:xfrm>
            <a:off x="4557714" y="4159251"/>
            <a:ext cx="3074987" cy="2225675"/>
          </a:xfrm>
          <a:prstGeom prst="line">
            <a:avLst/>
          </a:prstGeom>
          <a:noFill/>
          <a:ln w="38100">
            <a:solidFill>
              <a:schemeClr val="tx1"/>
            </a:solidFill>
            <a:prstDash val="sysDot"/>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7" name="Footer Placeholder 16">
            <a:extLst>
              <a:ext uri="{FF2B5EF4-FFF2-40B4-BE49-F238E27FC236}">
                <a16:creationId xmlns:a16="http://schemas.microsoft.com/office/drawing/2014/main" id="{5E0CDFB1-3206-4190-BB4E-18A1F0B3698F}"/>
              </a:ext>
            </a:extLst>
          </p:cNvPr>
          <p:cNvSpPr>
            <a:spLocks noGrp="1"/>
          </p:cNvSpPr>
          <p:nvPr>
            <p:ph type="ftr" sz="quarter" idx="11"/>
          </p:nvPr>
        </p:nvSpPr>
        <p:spPr/>
        <p:txBody>
          <a:bodyPr/>
          <a:lstStyle/>
          <a:p>
            <a:pPr>
              <a:defRPr/>
            </a:pPr>
            <a:r>
              <a:rPr lang="en-US"/>
              <a:t>Adapted from Prosci 2008</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5BEBB51C-EF4A-40B6-93CC-950BA01DED8B}"/>
              </a:ext>
            </a:extLst>
          </p:cNvPr>
          <p:cNvSpPr>
            <a:spLocks noGrp="1"/>
          </p:cNvSpPr>
          <p:nvPr>
            <p:ph type="ftr" sz="quarter" idx="11"/>
          </p:nvPr>
        </p:nvSpPr>
        <p:spPr/>
        <p:txBody>
          <a:bodyPr/>
          <a:lstStyle/>
          <a:p>
            <a:pPr>
              <a:defRPr/>
            </a:pPr>
            <a:r>
              <a:rPr lang="en-US"/>
              <a:t>Adapted from Prosci 2008</a:t>
            </a:r>
          </a:p>
        </p:txBody>
      </p:sp>
      <p:sp>
        <p:nvSpPr>
          <p:cNvPr id="5" name="Rectangle 2">
            <a:extLst>
              <a:ext uri="{FF2B5EF4-FFF2-40B4-BE49-F238E27FC236}">
                <a16:creationId xmlns:a16="http://schemas.microsoft.com/office/drawing/2014/main" id="{68ABFB59-0953-4916-9266-9B9B115B115B}"/>
              </a:ext>
            </a:extLst>
          </p:cNvPr>
          <p:cNvSpPr txBox="1">
            <a:spLocks noGrp="1" noChangeArrowheads="1"/>
          </p:cNvSpPr>
          <p:nvPr>
            <p:ph type="ctrTitle"/>
          </p:nvPr>
        </p:nvSpPr>
        <p:spPr bwMode="auto">
          <a:xfrm>
            <a:off x="2057400" y="609600"/>
            <a:ext cx="7924800" cy="1295400"/>
          </a:xfrm>
          <a:solidFill>
            <a:schemeClr val="bg1"/>
          </a:solidFill>
          <a:extLst/>
        </p:spPr>
        <p:txBody>
          <a:bodyPr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auto" hangingPunct="1">
              <a:spcAft>
                <a:spcPts val="0"/>
              </a:spcAft>
              <a:defRPr/>
            </a:pPr>
            <a:r>
              <a:rPr lang="en-US" sz="3600" dirty="0">
                <a:solidFill>
                  <a:srgbClr val="005480"/>
                </a:solidFill>
                <a:cs typeface="Arial" charset="0"/>
              </a:rPr>
              <a:t>Consequences of not managing the people side of change</a:t>
            </a:r>
          </a:p>
        </p:txBody>
      </p:sp>
      <p:sp>
        <p:nvSpPr>
          <p:cNvPr id="7" name="Rectangle 4">
            <a:extLst>
              <a:ext uri="{FF2B5EF4-FFF2-40B4-BE49-F238E27FC236}">
                <a16:creationId xmlns:a16="http://schemas.microsoft.com/office/drawing/2014/main" id="{3620B7EA-38FF-4C1F-A3E0-0D4549D9F9D7}"/>
              </a:ext>
            </a:extLst>
          </p:cNvPr>
          <p:cNvSpPr txBox="1">
            <a:spLocks noChangeArrowheads="1"/>
          </p:cNvSpPr>
          <p:nvPr/>
        </p:nvSpPr>
        <p:spPr>
          <a:xfrm>
            <a:off x="3437467" y="2378708"/>
            <a:ext cx="5943600" cy="1939925"/>
          </a:xfrm>
          <a:prstGeom prst="rect">
            <a:avLst/>
          </a:prstGeom>
        </p:spPr>
        <p:txBody>
          <a:bodyPr>
            <a:normAutofit/>
          </a:bodyPr>
          <a:lstStyle>
            <a:lvl1pPr marL="0" indent="0" algn="ctr" defTabSz="914400" rtl="0" eaLnBrk="1" latinLnBrk="0" hangingPunct="1">
              <a:spcBef>
                <a:spcPct val="20000"/>
              </a:spcBef>
              <a:buFont typeface="Arial" pitchFamily="34" charset="0"/>
              <a:buNone/>
              <a:defRPr sz="2400" kern="1200">
                <a:solidFill>
                  <a:schemeClr val="tx1">
                    <a:tint val="75000"/>
                  </a:schemeClr>
                </a:solidFill>
                <a:latin typeface="+mj-lt"/>
                <a:ea typeface="+mn-ea"/>
                <a:cs typeface="+mn-cs"/>
              </a:defRPr>
            </a:lvl1pPr>
            <a:lvl2pPr marL="4572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2pPr>
            <a:lvl3pPr marL="9144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3pPr>
            <a:lvl4pPr marL="13716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4pPr>
            <a:lvl5pPr marL="18288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5pPr>
            <a:lvl6pPr marL="22860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6pPr>
            <a:lvl7pPr marL="27432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7pPr>
            <a:lvl8pPr marL="32004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8pPr>
            <a:lvl9pPr marL="36576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9pPr>
          </a:lstStyle>
          <a:p>
            <a:pPr marL="342900" indent="-342900" algn="l">
              <a:buFont typeface="Arial" pitchFamily="34" charset="0"/>
              <a:buChar char="•"/>
              <a:defRPr/>
            </a:pPr>
            <a:r>
              <a:rPr lang="en-US" dirty="0">
                <a:solidFill>
                  <a:srgbClr val="FF0000"/>
                </a:solidFill>
                <a:latin typeface="Arial" charset="0"/>
                <a:cs typeface="Arial" charset="0"/>
              </a:rPr>
              <a:t>Lower productivity</a:t>
            </a:r>
          </a:p>
          <a:p>
            <a:pPr marL="342900" indent="-342900" algn="l">
              <a:buFont typeface="Arial" pitchFamily="34" charset="0"/>
              <a:buChar char="•"/>
              <a:defRPr/>
            </a:pPr>
            <a:r>
              <a:rPr lang="en-US" dirty="0">
                <a:solidFill>
                  <a:srgbClr val="FF0000"/>
                </a:solidFill>
                <a:latin typeface="Arial" charset="0"/>
                <a:cs typeface="Arial" charset="0"/>
              </a:rPr>
              <a:t>Passive resistance</a:t>
            </a:r>
          </a:p>
          <a:p>
            <a:pPr marL="342900" indent="-342900" algn="l">
              <a:buFont typeface="Arial" pitchFamily="34" charset="0"/>
              <a:buChar char="•"/>
              <a:defRPr/>
            </a:pPr>
            <a:r>
              <a:rPr lang="en-US" dirty="0">
                <a:solidFill>
                  <a:srgbClr val="FF0000"/>
                </a:solidFill>
                <a:latin typeface="Arial" charset="0"/>
                <a:cs typeface="Arial" charset="0"/>
              </a:rPr>
              <a:t>Active resistance</a:t>
            </a:r>
          </a:p>
          <a:p>
            <a:pPr marL="342900" indent="-342900" algn="l">
              <a:buFont typeface="Arial" pitchFamily="34" charset="0"/>
              <a:buChar char="•"/>
              <a:defRPr/>
            </a:pPr>
            <a:r>
              <a:rPr lang="en-US" dirty="0">
                <a:solidFill>
                  <a:srgbClr val="FF0000"/>
                </a:solidFill>
                <a:latin typeface="Arial" charset="0"/>
                <a:cs typeface="Arial" charset="0"/>
              </a:rPr>
              <a:t>Turnover of valued employees</a:t>
            </a:r>
          </a:p>
          <a:p>
            <a:pPr>
              <a:defRPr/>
            </a:pPr>
            <a:endParaRPr lang="en-US" dirty="0">
              <a:latin typeface="Arial" charset="0"/>
              <a:cs typeface="Arial"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54FA8D9E-92E5-4C12-A6F8-F666EBEE9F05}"/>
              </a:ext>
            </a:extLst>
          </p:cNvPr>
          <p:cNvSpPr>
            <a:spLocks noGrp="1"/>
          </p:cNvSpPr>
          <p:nvPr>
            <p:ph type="ftr" sz="quarter" idx="11"/>
          </p:nvPr>
        </p:nvSpPr>
        <p:spPr/>
        <p:txBody>
          <a:bodyPr/>
          <a:lstStyle/>
          <a:p>
            <a:pPr>
              <a:defRPr/>
            </a:pPr>
            <a:r>
              <a:rPr lang="en-US"/>
              <a:t>Adapted from Prosci 2008</a:t>
            </a:r>
          </a:p>
        </p:txBody>
      </p:sp>
      <p:sp>
        <p:nvSpPr>
          <p:cNvPr id="5" name="Rectangle 2">
            <a:extLst>
              <a:ext uri="{FF2B5EF4-FFF2-40B4-BE49-F238E27FC236}">
                <a16:creationId xmlns:a16="http://schemas.microsoft.com/office/drawing/2014/main" id="{BAF5383C-C64F-4BCB-82F2-CB99636882C7}"/>
              </a:ext>
            </a:extLst>
          </p:cNvPr>
          <p:cNvSpPr txBox="1">
            <a:spLocks noGrp="1" noChangeArrowheads="1"/>
          </p:cNvSpPr>
          <p:nvPr>
            <p:ph type="ctrTitle"/>
          </p:nvPr>
        </p:nvSpPr>
        <p:spPr bwMode="auto">
          <a:xfrm>
            <a:off x="2057400" y="609600"/>
            <a:ext cx="7924800" cy="1295400"/>
          </a:xfrm>
          <a:solidFill>
            <a:schemeClr val="bg1"/>
          </a:solidFill>
          <a:extLst/>
        </p:spPr>
        <p:txBody>
          <a:bodyPr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auto" hangingPunct="1">
              <a:spcAft>
                <a:spcPts val="0"/>
              </a:spcAft>
              <a:defRPr/>
            </a:pPr>
            <a:r>
              <a:rPr lang="en-US" sz="3600" dirty="0">
                <a:solidFill>
                  <a:srgbClr val="005480"/>
                </a:solidFill>
                <a:cs typeface="Arial" charset="0"/>
              </a:rPr>
              <a:t>Consequences of not managing the people side of change</a:t>
            </a:r>
          </a:p>
        </p:txBody>
      </p:sp>
      <p:sp>
        <p:nvSpPr>
          <p:cNvPr id="11269" name="Rectangle 4">
            <a:extLst>
              <a:ext uri="{FF2B5EF4-FFF2-40B4-BE49-F238E27FC236}">
                <a16:creationId xmlns:a16="http://schemas.microsoft.com/office/drawing/2014/main" id="{77328548-A721-4CE4-BBD7-DA398CD2B94A}"/>
              </a:ext>
            </a:extLst>
          </p:cNvPr>
          <p:cNvSpPr txBox="1">
            <a:spLocks noChangeArrowheads="1"/>
          </p:cNvSpPr>
          <p:nvPr/>
        </p:nvSpPr>
        <p:spPr bwMode="auto">
          <a:xfrm>
            <a:off x="1530350" y="2209800"/>
            <a:ext cx="4191000" cy="419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20000"/>
              </a:spcBef>
              <a:buFont typeface="Arial" panose="020B0604020202020204" pitchFamily="34" charset="0"/>
              <a:buNone/>
            </a:pPr>
            <a:endParaRPr lang="en-US" altLang="en-US" sz="2400">
              <a:solidFill>
                <a:srgbClr val="898989"/>
              </a:solidFill>
              <a:cs typeface="Arial" panose="020B0604020202020204" pitchFamily="34" charset="0"/>
            </a:endParaRPr>
          </a:p>
        </p:txBody>
      </p:sp>
      <p:sp>
        <p:nvSpPr>
          <p:cNvPr id="9" name="Rectangle 3">
            <a:extLst>
              <a:ext uri="{FF2B5EF4-FFF2-40B4-BE49-F238E27FC236}">
                <a16:creationId xmlns:a16="http://schemas.microsoft.com/office/drawing/2014/main" id="{1BB5EC5E-D088-47BE-ACC4-7825C683C057}"/>
              </a:ext>
            </a:extLst>
          </p:cNvPr>
          <p:cNvSpPr txBox="1">
            <a:spLocks noChangeArrowheads="1"/>
          </p:cNvSpPr>
          <p:nvPr/>
        </p:nvSpPr>
        <p:spPr>
          <a:xfrm>
            <a:off x="2980267" y="1994971"/>
            <a:ext cx="6400800" cy="2438400"/>
          </a:xfrm>
          <a:prstGeom prst="rect">
            <a:avLst/>
          </a:prstGeom>
        </p:spPr>
        <p:txBody>
          <a:bodyPr>
            <a:normAutofit/>
          </a:bodyPr>
          <a:lstStyle>
            <a:lvl1pPr marL="0" indent="0" algn="ctr" defTabSz="914400" rtl="0" eaLnBrk="1" latinLnBrk="0" hangingPunct="1">
              <a:spcBef>
                <a:spcPct val="20000"/>
              </a:spcBef>
              <a:buFont typeface="Arial" pitchFamily="34" charset="0"/>
              <a:buNone/>
              <a:defRPr sz="2400" kern="1200">
                <a:solidFill>
                  <a:schemeClr val="tx1">
                    <a:tint val="75000"/>
                  </a:schemeClr>
                </a:solidFill>
                <a:latin typeface="+mj-lt"/>
                <a:ea typeface="+mn-ea"/>
                <a:cs typeface="+mn-cs"/>
              </a:defRPr>
            </a:lvl1pPr>
            <a:lvl2pPr marL="4572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2pPr>
            <a:lvl3pPr marL="9144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3pPr>
            <a:lvl4pPr marL="13716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4pPr>
            <a:lvl5pPr marL="18288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5pPr>
            <a:lvl6pPr marL="22860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6pPr>
            <a:lvl7pPr marL="27432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7pPr>
            <a:lvl8pPr marL="32004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8pPr>
            <a:lvl9pPr marL="36576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9pPr>
          </a:lstStyle>
          <a:p>
            <a:pPr>
              <a:defRPr/>
            </a:pPr>
            <a:endParaRPr lang="en-US" dirty="0">
              <a:latin typeface="Arial" charset="0"/>
              <a:cs typeface="Arial" charset="0"/>
            </a:endParaRPr>
          </a:p>
          <a:p>
            <a:pPr marL="342900" indent="-342900" algn="l">
              <a:buFont typeface="Arial" pitchFamily="34" charset="0"/>
              <a:buChar char="•"/>
              <a:defRPr/>
            </a:pPr>
            <a:r>
              <a:rPr lang="en-US" dirty="0">
                <a:solidFill>
                  <a:srgbClr val="FF0000"/>
                </a:solidFill>
                <a:latin typeface="Arial" charset="0"/>
                <a:cs typeface="Arial" charset="0"/>
              </a:rPr>
              <a:t>Disinterest in the current or future state</a:t>
            </a:r>
            <a:endParaRPr lang="en-US" sz="1200" dirty="0">
              <a:solidFill>
                <a:srgbClr val="FF0000"/>
              </a:solidFill>
              <a:latin typeface="Arial" charset="0"/>
              <a:cs typeface="Arial" charset="0"/>
            </a:endParaRPr>
          </a:p>
          <a:p>
            <a:pPr marL="342900" indent="-342900" algn="l">
              <a:buFont typeface="Arial" pitchFamily="34" charset="0"/>
              <a:buChar char="•"/>
              <a:defRPr/>
            </a:pPr>
            <a:r>
              <a:rPr lang="en-US" dirty="0">
                <a:solidFill>
                  <a:srgbClr val="FF0000"/>
                </a:solidFill>
                <a:latin typeface="Arial" charset="0"/>
                <a:cs typeface="Arial" charset="0"/>
              </a:rPr>
              <a:t>Arguing about the need for change</a:t>
            </a:r>
            <a:endParaRPr lang="en-US" sz="1200" dirty="0">
              <a:solidFill>
                <a:srgbClr val="FF0000"/>
              </a:solidFill>
              <a:latin typeface="Arial" charset="0"/>
              <a:cs typeface="Arial" charset="0"/>
            </a:endParaRPr>
          </a:p>
          <a:p>
            <a:pPr marL="342900" indent="-342900" algn="l">
              <a:buFont typeface="Arial" pitchFamily="34" charset="0"/>
              <a:buChar char="•"/>
              <a:defRPr/>
            </a:pPr>
            <a:r>
              <a:rPr lang="en-US" dirty="0">
                <a:solidFill>
                  <a:srgbClr val="FF0000"/>
                </a:solidFill>
                <a:latin typeface="Arial" charset="0"/>
                <a:cs typeface="Arial" charset="0"/>
              </a:rPr>
              <a:t>More sick days</a:t>
            </a:r>
            <a:endParaRPr lang="en-US" sz="1200" dirty="0">
              <a:solidFill>
                <a:srgbClr val="FF0000"/>
              </a:solidFill>
              <a:latin typeface="Arial" charset="0"/>
              <a:cs typeface="Arial" charset="0"/>
            </a:endParaRPr>
          </a:p>
          <a:p>
            <a:pPr marL="342900" indent="-342900" algn="l">
              <a:buFont typeface="Arial" pitchFamily="34" charset="0"/>
              <a:buChar char="•"/>
              <a:defRPr/>
            </a:pPr>
            <a:r>
              <a:rPr lang="en-US" dirty="0">
                <a:solidFill>
                  <a:srgbClr val="FF0000"/>
                </a:solidFill>
                <a:latin typeface="Arial" charset="0"/>
                <a:cs typeface="Arial" charset="0"/>
              </a:rPr>
              <a:t>Change not fully implemented</a:t>
            </a:r>
          </a:p>
          <a:p>
            <a:pPr marL="342900" indent="-342900" algn="l">
              <a:buFont typeface="Arial" pitchFamily="34" charset="0"/>
              <a:buChar char="•"/>
              <a:defRPr/>
            </a:pPr>
            <a:endParaRPr lang="en-US" dirty="0">
              <a:latin typeface="Arial" charset="0"/>
              <a:cs typeface="Arial"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625368CE-336A-413F-ABB2-92533A89180D}"/>
              </a:ext>
            </a:extLst>
          </p:cNvPr>
          <p:cNvSpPr>
            <a:spLocks noGrp="1"/>
          </p:cNvSpPr>
          <p:nvPr>
            <p:ph type="ftr" sz="quarter" idx="11"/>
          </p:nvPr>
        </p:nvSpPr>
        <p:spPr/>
        <p:txBody>
          <a:bodyPr/>
          <a:lstStyle/>
          <a:p>
            <a:pPr>
              <a:defRPr/>
            </a:pPr>
            <a:r>
              <a:rPr lang="en-US"/>
              <a:t>Adapted from Prosci 2008</a:t>
            </a:r>
          </a:p>
        </p:txBody>
      </p:sp>
      <p:sp>
        <p:nvSpPr>
          <p:cNvPr id="5" name="Rectangle 2">
            <a:extLst>
              <a:ext uri="{FF2B5EF4-FFF2-40B4-BE49-F238E27FC236}">
                <a16:creationId xmlns:a16="http://schemas.microsoft.com/office/drawing/2014/main" id="{79032909-92B0-44FB-9492-1CD33CFFE05F}"/>
              </a:ext>
            </a:extLst>
          </p:cNvPr>
          <p:cNvSpPr txBox="1">
            <a:spLocks noGrp="1" noChangeArrowheads="1"/>
          </p:cNvSpPr>
          <p:nvPr>
            <p:ph type="ctrTitle"/>
          </p:nvPr>
        </p:nvSpPr>
        <p:spPr bwMode="auto">
          <a:xfrm>
            <a:off x="2057400" y="609600"/>
            <a:ext cx="7924800" cy="1295400"/>
          </a:xfrm>
          <a:solidFill>
            <a:schemeClr val="bg1"/>
          </a:solidFill>
          <a:extLst/>
        </p:spPr>
        <p:txBody>
          <a:bodyPr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auto" hangingPunct="1">
              <a:spcAft>
                <a:spcPts val="0"/>
              </a:spcAft>
              <a:defRPr/>
            </a:pPr>
            <a:r>
              <a:rPr lang="en-US" sz="3600" dirty="0">
                <a:solidFill>
                  <a:srgbClr val="005480"/>
                </a:solidFill>
                <a:cs typeface="Arial" charset="0"/>
              </a:rPr>
              <a:t>Consequences of not managing the people side of change</a:t>
            </a:r>
          </a:p>
        </p:txBody>
      </p:sp>
      <p:sp>
        <p:nvSpPr>
          <p:cNvPr id="11" name="Rectangle 3">
            <a:extLst>
              <a:ext uri="{FF2B5EF4-FFF2-40B4-BE49-F238E27FC236}">
                <a16:creationId xmlns:a16="http://schemas.microsoft.com/office/drawing/2014/main" id="{46672FBE-5AFA-4317-AD7B-317015C8106D}"/>
              </a:ext>
            </a:extLst>
          </p:cNvPr>
          <p:cNvSpPr txBox="1">
            <a:spLocks noChangeArrowheads="1"/>
          </p:cNvSpPr>
          <p:nvPr/>
        </p:nvSpPr>
        <p:spPr>
          <a:xfrm>
            <a:off x="3020458" y="2146453"/>
            <a:ext cx="6858000" cy="2116138"/>
          </a:xfrm>
          <a:prstGeom prst="rect">
            <a:avLst/>
          </a:prstGeom>
        </p:spPr>
        <p:txBody>
          <a:bodyPr>
            <a:normAutofit lnSpcReduction="10000"/>
          </a:bodyPr>
          <a:lstStyle>
            <a:lvl1pPr marL="0" indent="0" algn="ctr" defTabSz="914400" rtl="0" eaLnBrk="1" latinLnBrk="0" hangingPunct="1">
              <a:spcBef>
                <a:spcPct val="20000"/>
              </a:spcBef>
              <a:buFont typeface="Arial" pitchFamily="34" charset="0"/>
              <a:buNone/>
              <a:defRPr sz="2400" kern="1200">
                <a:solidFill>
                  <a:schemeClr val="tx1">
                    <a:tint val="75000"/>
                  </a:schemeClr>
                </a:solidFill>
                <a:latin typeface="+mj-lt"/>
                <a:ea typeface="+mn-ea"/>
                <a:cs typeface="+mn-cs"/>
              </a:defRPr>
            </a:lvl1pPr>
            <a:lvl2pPr marL="4572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2pPr>
            <a:lvl3pPr marL="9144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3pPr>
            <a:lvl4pPr marL="13716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4pPr>
            <a:lvl5pPr marL="18288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5pPr>
            <a:lvl6pPr marL="22860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6pPr>
            <a:lvl7pPr marL="27432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7pPr>
            <a:lvl8pPr marL="32004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8pPr>
            <a:lvl9pPr marL="36576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9pPr>
          </a:lstStyle>
          <a:p>
            <a:pPr marL="342900" indent="-342900" algn="l">
              <a:buFont typeface="Arial" pitchFamily="34" charset="0"/>
              <a:buChar char="•"/>
              <a:defRPr/>
            </a:pPr>
            <a:endParaRPr lang="en-US" dirty="0">
              <a:latin typeface="Arial" charset="0"/>
              <a:cs typeface="Arial" charset="0"/>
            </a:endParaRPr>
          </a:p>
          <a:p>
            <a:pPr marL="342900" indent="-342900" algn="l">
              <a:buFont typeface="Arial" pitchFamily="34" charset="0"/>
              <a:buChar char="•"/>
              <a:defRPr/>
            </a:pPr>
            <a:r>
              <a:rPr lang="en-US" dirty="0">
                <a:solidFill>
                  <a:srgbClr val="FF0000"/>
                </a:solidFill>
                <a:latin typeface="Arial" charset="0"/>
                <a:cs typeface="Arial" charset="0"/>
              </a:rPr>
              <a:t>People finding work </a:t>
            </a:r>
            <a:r>
              <a:rPr lang="en-US" dirty="0" err="1">
                <a:solidFill>
                  <a:srgbClr val="FF0000"/>
                </a:solidFill>
                <a:latin typeface="Arial" charset="0"/>
                <a:cs typeface="Arial" charset="0"/>
              </a:rPr>
              <a:t>arounds</a:t>
            </a:r>
            <a:endParaRPr lang="en-US" sz="1200" dirty="0">
              <a:solidFill>
                <a:srgbClr val="FF0000"/>
              </a:solidFill>
              <a:latin typeface="Arial" charset="0"/>
              <a:cs typeface="Arial" charset="0"/>
            </a:endParaRPr>
          </a:p>
          <a:p>
            <a:pPr marL="342900" indent="-342900" algn="l">
              <a:buFont typeface="Arial" pitchFamily="34" charset="0"/>
              <a:buChar char="•"/>
              <a:defRPr/>
            </a:pPr>
            <a:r>
              <a:rPr lang="en-US" dirty="0">
                <a:solidFill>
                  <a:srgbClr val="FF0000"/>
                </a:solidFill>
                <a:latin typeface="Arial" charset="0"/>
                <a:cs typeface="Arial" charset="0"/>
              </a:rPr>
              <a:t>People revert to the old way of doing things</a:t>
            </a:r>
            <a:endParaRPr lang="en-US" sz="1200" dirty="0">
              <a:solidFill>
                <a:srgbClr val="FF0000"/>
              </a:solidFill>
              <a:latin typeface="Arial" charset="0"/>
              <a:cs typeface="Arial" charset="0"/>
            </a:endParaRPr>
          </a:p>
          <a:p>
            <a:pPr marL="342900" indent="-342900" algn="l">
              <a:buFont typeface="Arial" pitchFamily="34" charset="0"/>
              <a:buChar char="•"/>
              <a:defRPr/>
            </a:pPr>
            <a:r>
              <a:rPr lang="en-US" dirty="0">
                <a:solidFill>
                  <a:srgbClr val="FF0000"/>
                </a:solidFill>
                <a:latin typeface="Arial" charset="0"/>
                <a:cs typeface="Arial" charset="0"/>
              </a:rPr>
              <a:t>The change being totally scrapped</a:t>
            </a:r>
            <a:endParaRPr lang="en-US" sz="1300" dirty="0">
              <a:solidFill>
                <a:srgbClr val="FF0000"/>
              </a:solidFill>
              <a:latin typeface="Arial" charset="0"/>
              <a:cs typeface="Arial" charset="0"/>
            </a:endParaRPr>
          </a:p>
          <a:p>
            <a:pPr marL="342900" indent="-342900" algn="l">
              <a:buFont typeface="Arial" pitchFamily="34" charset="0"/>
              <a:buChar char="•"/>
              <a:defRPr/>
            </a:pPr>
            <a:r>
              <a:rPr lang="en-US" dirty="0">
                <a:solidFill>
                  <a:srgbClr val="FF0000"/>
                </a:solidFill>
                <a:latin typeface="Arial" charset="0"/>
                <a:cs typeface="Arial" charset="0"/>
              </a:rPr>
              <a:t>Divides are created between ‘us’ and ‘them’</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5EEBD835-24FB-4C16-8005-6BE47F2EFD27}"/>
              </a:ext>
            </a:extLst>
          </p:cNvPr>
          <p:cNvSpPr>
            <a:spLocks noGrp="1"/>
          </p:cNvSpPr>
          <p:nvPr>
            <p:ph type="ftr" sz="quarter" idx="11"/>
          </p:nvPr>
        </p:nvSpPr>
        <p:spPr/>
        <p:txBody>
          <a:bodyPr/>
          <a:lstStyle/>
          <a:p>
            <a:pPr>
              <a:defRPr/>
            </a:pPr>
            <a:r>
              <a:rPr lang="en-US"/>
              <a:t>Adapted from Prosci 2008</a:t>
            </a:r>
          </a:p>
        </p:txBody>
      </p:sp>
      <p:sp>
        <p:nvSpPr>
          <p:cNvPr id="5" name="Rectangle 3">
            <a:extLst>
              <a:ext uri="{FF2B5EF4-FFF2-40B4-BE49-F238E27FC236}">
                <a16:creationId xmlns:a16="http://schemas.microsoft.com/office/drawing/2014/main" id="{6978DC79-4339-4EBB-91ED-A578B4011CDA}"/>
              </a:ext>
            </a:extLst>
          </p:cNvPr>
          <p:cNvSpPr>
            <a:spLocks noGrp="1" noChangeArrowheads="1"/>
          </p:cNvSpPr>
          <p:nvPr>
            <p:ph type="ctrTitle"/>
          </p:nvPr>
        </p:nvSpPr>
        <p:spPr>
          <a:xfrm>
            <a:off x="4114801" y="304800"/>
            <a:ext cx="3789363" cy="914400"/>
          </a:xfrm>
        </p:spPr>
        <p:txBody>
          <a:bodyPr/>
          <a:lstStyle/>
          <a:p>
            <a:pPr eaLnBrk="1" fontAlgn="auto" hangingPunct="1">
              <a:spcAft>
                <a:spcPts val="0"/>
              </a:spcAft>
              <a:defRPr/>
            </a:pPr>
            <a:r>
              <a:rPr lang="en-US" dirty="0">
                <a:latin typeface="Arial" charset="0"/>
                <a:cs typeface="Arial" charset="0"/>
              </a:rPr>
              <a:t>Change</a:t>
            </a:r>
          </a:p>
        </p:txBody>
      </p:sp>
      <p:sp>
        <p:nvSpPr>
          <p:cNvPr id="13316" name="Rectangle 5">
            <a:extLst>
              <a:ext uri="{FF2B5EF4-FFF2-40B4-BE49-F238E27FC236}">
                <a16:creationId xmlns:a16="http://schemas.microsoft.com/office/drawing/2014/main" id="{7B602A2A-E084-4088-916E-D1AFD5B34833}"/>
              </a:ext>
            </a:extLst>
          </p:cNvPr>
          <p:cNvSpPr>
            <a:spLocks noChangeArrowheads="1"/>
          </p:cNvSpPr>
          <p:nvPr/>
        </p:nvSpPr>
        <p:spPr bwMode="auto">
          <a:xfrm>
            <a:off x="2590800" y="1525588"/>
            <a:ext cx="7162800"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latin typeface="Calibri" panose="020F0502020204030204" pitchFamily="34" charset="0"/>
                <a:cs typeface="Calibri" panose="020F0502020204030204" pitchFamily="34" charset="0"/>
              </a:rPr>
              <a:t>“Organizations don’t change - people within organizations change.”</a:t>
            </a:r>
          </a:p>
        </p:txBody>
      </p:sp>
      <p:sp>
        <p:nvSpPr>
          <p:cNvPr id="13317" name="Text Box 5">
            <a:extLst>
              <a:ext uri="{FF2B5EF4-FFF2-40B4-BE49-F238E27FC236}">
                <a16:creationId xmlns:a16="http://schemas.microsoft.com/office/drawing/2014/main" id="{4FA24745-A768-43C6-9804-854D11874067}"/>
              </a:ext>
            </a:extLst>
          </p:cNvPr>
          <p:cNvSpPr txBox="1">
            <a:spLocks noChangeArrowheads="1"/>
          </p:cNvSpPr>
          <p:nvPr/>
        </p:nvSpPr>
        <p:spPr bwMode="auto">
          <a:xfrm>
            <a:off x="2133600" y="3124201"/>
            <a:ext cx="3505200" cy="224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800">
                <a:latin typeface="Calibri" panose="020F0502020204030204" pitchFamily="34" charset="0"/>
              </a:rPr>
              <a:t>Any business change requires individuals to do their jobs differently to be successful</a:t>
            </a:r>
          </a:p>
        </p:txBody>
      </p:sp>
      <p:pic>
        <p:nvPicPr>
          <p:cNvPr id="13318" name="Picture 7" descr="C:\Documents and Settings\or0149357\Local Settings\Temporary Internet Files\Content.IE5\2Z692RBY\MC900439347[1].jpg">
            <a:extLst>
              <a:ext uri="{FF2B5EF4-FFF2-40B4-BE49-F238E27FC236}">
                <a16:creationId xmlns:a16="http://schemas.microsoft.com/office/drawing/2014/main" id="{36846CC9-DBC8-4D1F-9778-F7049BB941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7401" y="2560638"/>
            <a:ext cx="3459163" cy="3459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EE7E1-EE08-447F-9994-17C41BBBC2BB}"/>
              </a:ext>
            </a:extLst>
          </p:cNvPr>
          <p:cNvSpPr>
            <a:spLocks noGrp="1"/>
          </p:cNvSpPr>
          <p:nvPr>
            <p:ph type="ctrTitle"/>
          </p:nvPr>
        </p:nvSpPr>
        <p:spPr>
          <a:xfrm>
            <a:off x="2133600" y="381000"/>
            <a:ext cx="7772400" cy="685800"/>
          </a:xfrm>
        </p:spPr>
        <p:txBody>
          <a:bodyPr/>
          <a:lstStyle/>
          <a:p>
            <a:pPr eaLnBrk="1" fontAlgn="auto" hangingPunct="1">
              <a:spcAft>
                <a:spcPts val="0"/>
              </a:spcAft>
              <a:defRPr/>
            </a:pPr>
            <a:r>
              <a:rPr lang="en-US" sz="3600" dirty="0">
                <a:latin typeface="Arial" pitchFamily="34" charset="0"/>
                <a:cs typeface="Arial" pitchFamily="34" charset="0"/>
              </a:rPr>
              <a:t>Change is not always easy! </a:t>
            </a:r>
          </a:p>
        </p:txBody>
      </p:sp>
      <p:sp>
        <p:nvSpPr>
          <p:cNvPr id="4" name="Footer Placeholder 3">
            <a:extLst>
              <a:ext uri="{FF2B5EF4-FFF2-40B4-BE49-F238E27FC236}">
                <a16:creationId xmlns:a16="http://schemas.microsoft.com/office/drawing/2014/main" id="{A8B70800-FD09-421C-8D62-BFCB27B3ED4A}"/>
              </a:ext>
            </a:extLst>
          </p:cNvPr>
          <p:cNvSpPr>
            <a:spLocks noGrp="1"/>
          </p:cNvSpPr>
          <p:nvPr>
            <p:ph type="ftr" sz="quarter" idx="11"/>
          </p:nvPr>
        </p:nvSpPr>
        <p:spPr/>
        <p:txBody>
          <a:bodyPr/>
          <a:lstStyle/>
          <a:p>
            <a:pPr>
              <a:defRPr/>
            </a:pPr>
            <a:r>
              <a:rPr lang="en-US"/>
              <a:t>Adapted from Prosci 2008</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E5B2DB7B-01A1-4739-A8ED-40DEE4868329}"/>
              </a:ext>
            </a:extLst>
          </p:cNvPr>
          <p:cNvSpPr>
            <a:spLocks noGrp="1"/>
          </p:cNvSpPr>
          <p:nvPr>
            <p:ph type="ftr" sz="quarter" idx="11"/>
          </p:nvPr>
        </p:nvSpPr>
        <p:spPr/>
        <p:txBody>
          <a:bodyPr/>
          <a:lstStyle/>
          <a:p>
            <a:pPr>
              <a:defRPr/>
            </a:pPr>
            <a:r>
              <a:rPr lang="en-US"/>
              <a:t>Adapted from Prosci 2008</a:t>
            </a:r>
          </a:p>
        </p:txBody>
      </p:sp>
      <p:sp>
        <p:nvSpPr>
          <p:cNvPr id="5" name="Rectangle 2">
            <a:extLst>
              <a:ext uri="{FF2B5EF4-FFF2-40B4-BE49-F238E27FC236}">
                <a16:creationId xmlns:a16="http://schemas.microsoft.com/office/drawing/2014/main" id="{9590A208-375B-4EAB-9D1F-F4A6028DAE4E}"/>
              </a:ext>
            </a:extLst>
          </p:cNvPr>
          <p:cNvSpPr>
            <a:spLocks noGrp="1" noChangeArrowheads="1"/>
          </p:cNvSpPr>
          <p:nvPr>
            <p:ph type="ctrTitle"/>
          </p:nvPr>
        </p:nvSpPr>
        <p:spPr>
          <a:xfrm>
            <a:off x="2209800" y="304800"/>
            <a:ext cx="7772400" cy="1371600"/>
          </a:xfrm>
        </p:spPr>
        <p:txBody>
          <a:bodyPr/>
          <a:lstStyle/>
          <a:p>
            <a:pPr eaLnBrk="1" fontAlgn="auto" hangingPunct="1">
              <a:spcAft>
                <a:spcPts val="0"/>
              </a:spcAft>
              <a:defRPr/>
            </a:pPr>
            <a:r>
              <a:rPr sz="6600" dirty="0">
                <a:latin typeface="Arial" pitchFamily="34" charset="0"/>
                <a:cs typeface="Arial" pitchFamily="34" charset="0"/>
              </a:rPr>
              <a:t>The ADKAR Model</a:t>
            </a:r>
          </a:p>
        </p:txBody>
      </p:sp>
      <p:sp>
        <p:nvSpPr>
          <p:cNvPr id="15364" name="Rectangle 3">
            <a:extLst>
              <a:ext uri="{FF2B5EF4-FFF2-40B4-BE49-F238E27FC236}">
                <a16:creationId xmlns:a16="http://schemas.microsoft.com/office/drawing/2014/main" id="{E7163A9C-8433-40C3-8C68-1FDF3CC4FA40}"/>
              </a:ext>
            </a:extLst>
          </p:cNvPr>
          <p:cNvSpPr txBox="1">
            <a:spLocks noChangeArrowheads="1"/>
          </p:cNvSpPr>
          <p:nvPr/>
        </p:nvSpPr>
        <p:spPr bwMode="auto">
          <a:xfrm>
            <a:off x="3348567" y="2194718"/>
            <a:ext cx="4343400" cy="2468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80000"/>
              </a:lnSpc>
              <a:spcBef>
                <a:spcPct val="20000"/>
              </a:spcBef>
            </a:pPr>
            <a:r>
              <a:rPr lang="en-US" altLang="en-US" sz="2400">
                <a:solidFill>
                  <a:srgbClr val="898989"/>
                </a:solidFill>
                <a:cs typeface="Arial" panose="020B0604020202020204" pitchFamily="34" charset="0"/>
              </a:rPr>
              <a:t>ADKAR describes the </a:t>
            </a:r>
          </a:p>
          <a:p>
            <a:pPr algn="ctr" eaLnBrk="1" hangingPunct="1">
              <a:lnSpc>
                <a:spcPct val="80000"/>
              </a:lnSpc>
              <a:spcBef>
                <a:spcPct val="20000"/>
              </a:spcBef>
            </a:pPr>
            <a:r>
              <a:rPr lang="en-US" altLang="en-US" sz="2400">
                <a:solidFill>
                  <a:srgbClr val="898989"/>
                </a:solidFill>
                <a:cs typeface="Arial" panose="020B0604020202020204" pitchFamily="34" charset="0"/>
              </a:rPr>
              <a:t>required phases that </a:t>
            </a:r>
          </a:p>
          <a:p>
            <a:pPr algn="ctr" eaLnBrk="1" hangingPunct="1">
              <a:lnSpc>
                <a:spcPct val="80000"/>
              </a:lnSpc>
              <a:spcBef>
                <a:spcPct val="20000"/>
              </a:spcBef>
            </a:pPr>
            <a:r>
              <a:rPr lang="en-US" altLang="en-US" sz="2400">
                <a:solidFill>
                  <a:srgbClr val="898989"/>
                </a:solidFill>
                <a:cs typeface="Arial" panose="020B0604020202020204" pitchFamily="34" charset="0"/>
              </a:rPr>
              <a:t>an individual will go </a:t>
            </a:r>
          </a:p>
          <a:p>
            <a:pPr algn="ctr" eaLnBrk="1" hangingPunct="1">
              <a:lnSpc>
                <a:spcPct val="80000"/>
              </a:lnSpc>
              <a:spcBef>
                <a:spcPct val="20000"/>
              </a:spcBef>
            </a:pPr>
            <a:r>
              <a:rPr lang="en-US" altLang="en-US" sz="2400">
                <a:solidFill>
                  <a:srgbClr val="898989"/>
                </a:solidFill>
                <a:cs typeface="Arial" panose="020B0604020202020204" pitchFamily="34" charset="0"/>
              </a:rPr>
              <a:t>through when faced </a:t>
            </a:r>
          </a:p>
          <a:p>
            <a:pPr algn="ctr" eaLnBrk="1" hangingPunct="1">
              <a:lnSpc>
                <a:spcPct val="80000"/>
              </a:lnSpc>
              <a:spcBef>
                <a:spcPct val="20000"/>
              </a:spcBef>
            </a:pPr>
            <a:r>
              <a:rPr lang="en-US" altLang="en-US" sz="2400">
                <a:solidFill>
                  <a:srgbClr val="898989"/>
                </a:solidFill>
                <a:cs typeface="Arial" panose="020B0604020202020204" pitchFamily="34" charset="0"/>
              </a:rPr>
              <a:t>with change.</a:t>
            </a:r>
          </a:p>
          <a:p>
            <a:pPr algn="ctr" eaLnBrk="1" hangingPunct="1">
              <a:lnSpc>
                <a:spcPct val="80000"/>
              </a:lnSpc>
              <a:spcBef>
                <a:spcPct val="20000"/>
              </a:spcBef>
            </a:pPr>
            <a:endParaRPr lang="en-US" altLang="en-US" sz="2400">
              <a:solidFill>
                <a:srgbClr val="898989"/>
              </a:solidFill>
              <a:cs typeface="Arial" panose="020B0604020202020204" pitchFamily="34" charset="0"/>
            </a:endParaRPr>
          </a:p>
          <a:p>
            <a:pPr algn="ctr" eaLnBrk="1" hangingPunct="1">
              <a:lnSpc>
                <a:spcPct val="80000"/>
              </a:lnSpc>
              <a:spcBef>
                <a:spcPct val="20000"/>
              </a:spcBef>
              <a:buFont typeface="Arial" panose="020B0604020202020204" pitchFamily="34" charset="0"/>
              <a:buNone/>
            </a:pPr>
            <a:endParaRPr lang="en-US" altLang="en-US" sz="2400">
              <a:solidFill>
                <a:srgbClr val="898989"/>
              </a:solidFill>
              <a:cs typeface="Arial" panose="020B060402020202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8778E441-7674-4AD9-8A88-4CC7F62784B2}"/>
              </a:ext>
            </a:extLst>
          </p:cNvPr>
          <p:cNvSpPr>
            <a:spLocks noGrp="1"/>
          </p:cNvSpPr>
          <p:nvPr>
            <p:ph type="ftr" sz="quarter" idx="11"/>
          </p:nvPr>
        </p:nvSpPr>
        <p:spPr/>
        <p:txBody>
          <a:bodyPr/>
          <a:lstStyle/>
          <a:p>
            <a:pPr>
              <a:defRPr/>
            </a:pPr>
            <a:r>
              <a:rPr lang="en-US"/>
              <a:t>Adapted from Prosci 2008</a:t>
            </a:r>
          </a:p>
        </p:txBody>
      </p:sp>
      <p:sp>
        <p:nvSpPr>
          <p:cNvPr id="5" name="Rectangle 2">
            <a:extLst>
              <a:ext uri="{FF2B5EF4-FFF2-40B4-BE49-F238E27FC236}">
                <a16:creationId xmlns:a16="http://schemas.microsoft.com/office/drawing/2014/main" id="{9433509A-4956-4278-9454-F98B8C4E346C}"/>
              </a:ext>
            </a:extLst>
          </p:cNvPr>
          <p:cNvSpPr>
            <a:spLocks noGrp="1" noChangeArrowheads="1"/>
          </p:cNvSpPr>
          <p:nvPr>
            <p:ph type="ctrTitle"/>
          </p:nvPr>
        </p:nvSpPr>
        <p:spPr>
          <a:xfrm>
            <a:off x="2209800" y="304800"/>
            <a:ext cx="7772400" cy="1371600"/>
          </a:xfrm>
        </p:spPr>
        <p:txBody>
          <a:bodyPr/>
          <a:lstStyle/>
          <a:p>
            <a:pPr eaLnBrk="1" fontAlgn="auto" hangingPunct="1">
              <a:spcAft>
                <a:spcPts val="0"/>
              </a:spcAft>
              <a:defRPr/>
            </a:pPr>
            <a:r>
              <a:rPr sz="6600" dirty="0">
                <a:latin typeface="Arial" pitchFamily="34" charset="0"/>
                <a:cs typeface="Arial" pitchFamily="34" charset="0"/>
              </a:rPr>
              <a:t>The ADKAR Model</a:t>
            </a:r>
          </a:p>
        </p:txBody>
      </p:sp>
      <p:sp>
        <p:nvSpPr>
          <p:cNvPr id="16388" name="Rectangle 3">
            <a:extLst>
              <a:ext uri="{FF2B5EF4-FFF2-40B4-BE49-F238E27FC236}">
                <a16:creationId xmlns:a16="http://schemas.microsoft.com/office/drawing/2014/main" id="{74F7DCBE-A0D5-4AAD-8283-6D7D0AF2B9E1}"/>
              </a:ext>
            </a:extLst>
          </p:cNvPr>
          <p:cNvSpPr txBox="1">
            <a:spLocks noChangeArrowheads="1"/>
          </p:cNvSpPr>
          <p:nvPr/>
        </p:nvSpPr>
        <p:spPr bwMode="auto">
          <a:xfrm>
            <a:off x="2939668" y="2479713"/>
            <a:ext cx="3810000" cy="228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20000"/>
              </a:spcBef>
            </a:pPr>
            <a:r>
              <a:rPr lang="en-US" altLang="en-US" sz="2400" dirty="0">
                <a:solidFill>
                  <a:srgbClr val="898989"/>
                </a:solidFill>
                <a:cs typeface="Arial" panose="020B0604020202020204" pitchFamily="34" charset="0"/>
              </a:rPr>
              <a:t>   ADKAR is a foundational tool for understanding “how, why and when” to use different change management tools.</a:t>
            </a:r>
          </a:p>
          <a:p>
            <a:pPr eaLnBrk="1" hangingPunct="1">
              <a:spcBef>
                <a:spcPct val="20000"/>
              </a:spcBef>
              <a:buFont typeface="Arial" panose="020B0604020202020204" pitchFamily="34" charset="0"/>
              <a:buNone/>
            </a:pPr>
            <a:endParaRPr lang="en-US" altLang="en-US" sz="2400" dirty="0">
              <a:solidFill>
                <a:srgbClr val="898989"/>
              </a:solidFill>
              <a:cs typeface="Arial" panose="020B0604020202020204"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61EAC52F-C81B-4DBA-AF0B-2F02076D8921}"/>
              </a:ext>
            </a:extLst>
          </p:cNvPr>
          <p:cNvSpPr>
            <a:spLocks noGrp="1"/>
          </p:cNvSpPr>
          <p:nvPr>
            <p:ph type="ftr" sz="quarter" idx="11"/>
          </p:nvPr>
        </p:nvSpPr>
        <p:spPr/>
        <p:txBody>
          <a:bodyPr/>
          <a:lstStyle/>
          <a:p>
            <a:pPr>
              <a:defRPr/>
            </a:pPr>
            <a:r>
              <a:rPr lang="en-US"/>
              <a:t>Adapted from Prosci 2008</a:t>
            </a:r>
          </a:p>
        </p:txBody>
      </p:sp>
      <p:sp>
        <p:nvSpPr>
          <p:cNvPr id="5" name="Rectangle 2">
            <a:extLst>
              <a:ext uri="{FF2B5EF4-FFF2-40B4-BE49-F238E27FC236}">
                <a16:creationId xmlns:a16="http://schemas.microsoft.com/office/drawing/2014/main" id="{DDC71D8A-8346-44DF-A824-4ECAE7828A30}"/>
              </a:ext>
            </a:extLst>
          </p:cNvPr>
          <p:cNvSpPr>
            <a:spLocks noGrp="1" noChangeArrowheads="1"/>
          </p:cNvSpPr>
          <p:nvPr>
            <p:ph type="ctrTitle"/>
          </p:nvPr>
        </p:nvSpPr>
        <p:spPr>
          <a:xfrm>
            <a:off x="2209800" y="609600"/>
            <a:ext cx="7772400" cy="1143000"/>
          </a:xfrm>
        </p:spPr>
        <p:txBody>
          <a:bodyPr/>
          <a:lstStyle/>
          <a:p>
            <a:pPr eaLnBrk="1" fontAlgn="auto" hangingPunct="1">
              <a:spcAft>
                <a:spcPts val="0"/>
              </a:spcAft>
              <a:defRPr/>
            </a:pPr>
            <a:r>
              <a:rPr lang="en-US" sz="4000" dirty="0">
                <a:latin typeface="Arial" pitchFamily="34" charset="0"/>
                <a:cs typeface="Arial" pitchFamily="34" charset="0"/>
              </a:rPr>
              <a:t>The five </a:t>
            </a:r>
            <a:r>
              <a:rPr sz="4000" dirty="0">
                <a:latin typeface="Arial" pitchFamily="34" charset="0"/>
                <a:cs typeface="Arial" pitchFamily="34" charset="0"/>
              </a:rPr>
              <a:t>building blocks of successful change</a:t>
            </a:r>
          </a:p>
        </p:txBody>
      </p:sp>
      <p:sp>
        <p:nvSpPr>
          <p:cNvPr id="6" name="Rectangle 3">
            <a:extLst>
              <a:ext uri="{FF2B5EF4-FFF2-40B4-BE49-F238E27FC236}">
                <a16:creationId xmlns:a16="http://schemas.microsoft.com/office/drawing/2014/main" id="{0DA5994A-C7F3-4061-9001-547464FF01D8}"/>
              </a:ext>
            </a:extLst>
          </p:cNvPr>
          <p:cNvSpPr txBox="1">
            <a:spLocks noChangeArrowheads="1"/>
          </p:cNvSpPr>
          <p:nvPr/>
        </p:nvSpPr>
        <p:spPr>
          <a:xfrm>
            <a:off x="2090450" y="1752600"/>
            <a:ext cx="5638800" cy="4184650"/>
          </a:xfrm>
          <a:prstGeom prst="rect">
            <a:avLst/>
          </a:prstGeom>
        </p:spPr>
        <p:txBody>
          <a:bodyPr>
            <a:normAutofit lnSpcReduction="10000"/>
          </a:bodyPr>
          <a:lstStyle>
            <a:lvl1pPr marL="0" indent="0" algn="ctr" defTabSz="914400" rtl="0" eaLnBrk="1" latinLnBrk="0" hangingPunct="1">
              <a:spcBef>
                <a:spcPct val="20000"/>
              </a:spcBef>
              <a:buFont typeface="Arial" pitchFamily="34" charset="0"/>
              <a:buNone/>
              <a:defRPr sz="2400" kern="1200">
                <a:solidFill>
                  <a:schemeClr val="tx1">
                    <a:tint val="75000"/>
                  </a:schemeClr>
                </a:solidFill>
                <a:latin typeface="+mj-lt"/>
                <a:ea typeface="+mn-ea"/>
                <a:cs typeface="+mn-cs"/>
              </a:defRPr>
            </a:lvl1pPr>
            <a:lvl2pPr marL="4572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2pPr>
            <a:lvl3pPr marL="9144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3pPr>
            <a:lvl4pPr marL="13716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4pPr>
            <a:lvl5pPr marL="18288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5pPr>
            <a:lvl6pPr marL="22860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6pPr>
            <a:lvl7pPr marL="27432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7pPr>
            <a:lvl8pPr marL="32004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8pPr>
            <a:lvl9pPr marL="36576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9pPr>
          </a:lstStyle>
          <a:p>
            <a:pPr>
              <a:defRPr/>
            </a:pPr>
            <a:endParaRPr lang="en-US" b="1" dirty="0">
              <a:latin typeface="Arial" charset="0"/>
              <a:cs typeface="Arial" charset="0"/>
            </a:endParaRPr>
          </a:p>
          <a:p>
            <a:pPr algn="l">
              <a:defRPr/>
            </a:pPr>
            <a:r>
              <a:rPr lang="en-US" b="1" dirty="0">
                <a:solidFill>
                  <a:srgbClr val="FF0000"/>
                </a:solidFill>
                <a:latin typeface="Arial" charset="0"/>
                <a:cs typeface="Arial" charset="0"/>
              </a:rPr>
              <a:t>A</a:t>
            </a:r>
            <a:r>
              <a:rPr lang="en-US" dirty="0">
                <a:latin typeface="Arial" charset="0"/>
                <a:cs typeface="Arial" charset="0"/>
              </a:rPr>
              <a:t>wareness of the need for change</a:t>
            </a:r>
          </a:p>
          <a:p>
            <a:pPr algn="l">
              <a:defRPr/>
            </a:pPr>
            <a:endParaRPr lang="en-US" sz="1100" dirty="0">
              <a:latin typeface="Arial" charset="0"/>
              <a:cs typeface="Arial" charset="0"/>
            </a:endParaRPr>
          </a:p>
          <a:p>
            <a:pPr algn="l">
              <a:defRPr/>
            </a:pPr>
            <a:r>
              <a:rPr lang="en-US" b="1" dirty="0">
                <a:solidFill>
                  <a:srgbClr val="FF0000"/>
                </a:solidFill>
                <a:latin typeface="Arial" charset="0"/>
                <a:cs typeface="Arial" charset="0"/>
              </a:rPr>
              <a:t>D</a:t>
            </a:r>
            <a:r>
              <a:rPr lang="en-US" dirty="0">
                <a:latin typeface="Arial" charset="0"/>
                <a:cs typeface="Arial" charset="0"/>
              </a:rPr>
              <a:t>esire to participate and support the change</a:t>
            </a:r>
          </a:p>
          <a:p>
            <a:pPr algn="l">
              <a:defRPr/>
            </a:pPr>
            <a:endParaRPr lang="en-US" sz="1100" dirty="0">
              <a:latin typeface="Arial" charset="0"/>
              <a:cs typeface="Arial" charset="0"/>
            </a:endParaRPr>
          </a:p>
          <a:p>
            <a:pPr algn="l">
              <a:defRPr/>
            </a:pPr>
            <a:r>
              <a:rPr lang="en-US" b="1" dirty="0">
                <a:solidFill>
                  <a:srgbClr val="FF0000"/>
                </a:solidFill>
                <a:latin typeface="Arial" charset="0"/>
                <a:cs typeface="Arial" charset="0"/>
              </a:rPr>
              <a:t>K</a:t>
            </a:r>
            <a:r>
              <a:rPr lang="en-US" dirty="0">
                <a:latin typeface="Arial" charset="0"/>
                <a:cs typeface="Arial" charset="0"/>
              </a:rPr>
              <a:t>nowledge on how to change</a:t>
            </a:r>
          </a:p>
          <a:p>
            <a:pPr algn="l">
              <a:defRPr/>
            </a:pPr>
            <a:endParaRPr lang="en-US" sz="1200" dirty="0">
              <a:latin typeface="Arial" charset="0"/>
              <a:cs typeface="Arial" charset="0"/>
            </a:endParaRPr>
          </a:p>
          <a:p>
            <a:pPr algn="l">
              <a:defRPr/>
            </a:pPr>
            <a:r>
              <a:rPr lang="en-US" b="1" dirty="0">
                <a:solidFill>
                  <a:srgbClr val="FF0000"/>
                </a:solidFill>
                <a:latin typeface="Arial" charset="0"/>
                <a:cs typeface="Arial" charset="0"/>
              </a:rPr>
              <a:t>A</a:t>
            </a:r>
            <a:r>
              <a:rPr lang="en-US" dirty="0">
                <a:latin typeface="Arial" charset="0"/>
                <a:cs typeface="Arial" charset="0"/>
              </a:rPr>
              <a:t>bility to implement required skills and behaviors</a:t>
            </a:r>
          </a:p>
          <a:p>
            <a:pPr algn="l">
              <a:defRPr/>
            </a:pPr>
            <a:endParaRPr lang="en-US" sz="1200" dirty="0">
              <a:latin typeface="Arial" charset="0"/>
              <a:cs typeface="Arial" charset="0"/>
            </a:endParaRPr>
          </a:p>
          <a:p>
            <a:pPr algn="l">
              <a:defRPr/>
            </a:pPr>
            <a:r>
              <a:rPr lang="en-US" b="1" dirty="0">
                <a:solidFill>
                  <a:srgbClr val="FF0000"/>
                </a:solidFill>
                <a:latin typeface="Arial" charset="0"/>
                <a:cs typeface="Arial" charset="0"/>
              </a:rPr>
              <a:t>R</a:t>
            </a:r>
            <a:r>
              <a:rPr lang="en-US" dirty="0">
                <a:latin typeface="Arial" charset="0"/>
                <a:cs typeface="Arial" charset="0"/>
              </a:rPr>
              <a:t>einforcement to sustain the change</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096B0-6C8A-420E-82CB-280C1713A1EB}"/>
              </a:ext>
            </a:extLst>
          </p:cNvPr>
          <p:cNvSpPr>
            <a:spLocks noGrp="1"/>
          </p:cNvSpPr>
          <p:nvPr>
            <p:ph type="ctrTitle"/>
          </p:nvPr>
        </p:nvSpPr>
        <p:spPr>
          <a:xfrm>
            <a:off x="2209800" y="533400"/>
            <a:ext cx="7772400" cy="1066800"/>
          </a:xfrm>
        </p:spPr>
        <p:txBody>
          <a:bodyPr/>
          <a:lstStyle/>
          <a:p>
            <a:pPr eaLnBrk="1" fontAlgn="auto" hangingPunct="1">
              <a:spcAft>
                <a:spcPts val="0"/>
              </a:spcAft>
              <a:defRPr/>
            </a:pPr>
            <a:r>
              <a:rPr lang="en-US" sz="6000" dirty="0">
                <a:latin typeface="Arial" pitchFamily="34" charset="0"/>
                <a:cs typeface="Arial" pitchFamily="34" charset="0"/>
              </a:rPr>
              <a:t>The </a:t>
            </a:r>
            <a:r>
              <a:rPr lang="en-US" sz="6000" dirty="0">
                <a:solidFill>
                  <a:srgbClr val="FF3300"/>
                </a:solidFill>
                <a:latin typeface="Arial" pitchFamily="34" charset="0"/>
                <a:cs typeface="Arial" pitchFamily="34" charset="0"/>
              </a:rPr>
              <a:t>A</a:t>
            </a:r>
            <a:r>
              <a:rPr lang="en-US" sz="6000" dirty="0">
                <a:latin typeface="Arial" pitchFamily="34" charset="0"/>
                <a:cs typeface="Arial" pitchFamily="34" charset="0"/>
              </a:rPr>
              <a:t>DKAR Model</a:t>
            </a:r>
          </a:p>
        </p:txBody>
      </p:sp>
      <p:sp>
        <p:nvSpPr>
          <p:cNvPr id="4" name="Footer Placeholder 3">
            <a:extLst>
              <a:ext uri="{FF2B5EF4-FFF2-40B4-BE49-F238E27FC236}">
                <a16:creationId xmlns:a16="http://schemas.microsoft.com/office/drawing/2014/main" id="{27C3E9D5-E6EB-46F1-AF8B-65FDD55B2546}"/>
              </a:ext>
            </a:extLst>
          </p:cNvPr>
          <p:cNvSpPr>
            <a:spLocks noGrp="1"/>
          </p:cNvSpPr>
          <p:nvPr>
            <p:ph type="ftr" sz="quarter" idx="11"/>
          </p:nvPr>
        </p:nvSpPr>
        <p:spPr/>
        <p:txBody>
          <a:bodyPr/>
          <a:lstStyle/>
          <a:p>
            <a:pPr>
              <a:defRPr/>
            </a:pPr>
            <a:r>
              <a:rPr lang="en-US"/>
              <a:t>Adapted from Prosci 2008</a:t>
            </a:r>
          </a:p>
        </p:txBody>
      </p:sp>
      <p:sp>
        <p:nvSpPr>
          <p:cNvPr id="18437" name="Rectangle 3">
            <a:extLst>
              <a:ext uri="{FF2B5EF4-FFF2-40B4-BE49-F238E27FC236}">
                <a16:creationId xmlns:a16="http://schemas.microsoft.com/office/drawing/2014/main" id="{1450F710-6032-40D1-B88C-6AD66D1739FC}"/>
              </a:ext>
            </a:extLst>
          </p:cNvPr>
          <p:cNvSpPr txBox="1">
            <a:spLocks noChangeArrowheads="1"/>
          </p:cNvSpPr>
          <p:nvPr/>
        </p:nvSpPr>
        <p:spPr bwMode="auto">
          <a:xfrm>
            <a:off x="2514600" y="2346325"/>
            <a:ext cx="3771900" cy="51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20000"/>
              </a:spcBef>
              <a:buFont typeface="Arial" panose="020B0604020202020204" pitchFamily="34" charset="0"/>
              <a:buNone/>
            </a:pPr>
            <a:r>
              <a:rPr lang="en-US" altLang="en-US" sz="2000" b="1">
                <a:solidFill>
                  <a:srgbClr val="FF3300"/>
                </a:solidFill>
                <a:cs typeface="Arial" panose="020B0604020202020204" pitchFamily="34" charset="0"/>
              </a:rPr>
              <a:t>Awareness</a:t>
            </a:r>
            <a:endParaRPr lang="en-US" altLang="en-US" sz="2000">
              <a:solidFill>
                <a:srgbClr val="898989"/>
              </a:solidFill>
              <a:cs typeface="Arial" panose="020B0604020202020204" pitchFamily="34" charset="0"/>
            </a:endParaRPr>
          </a:p>
          <a:p>
            <a:pPr algn="ctr" eaLnBrk="1" hangingPunct="1">
              <a:spcBef>
                <a:spcPct val="20000"/>
              </a:spcBef>
              <a:buFont typeface="Arial" panose="020B0604020202020204" pitchFamily="34" charset="0"/>
              <a:buNone/>
            </a:pPr>
            <a:endParaRPr lang="en-US" altLang="en-US" sz="2400">
              <a:solidFill>
                <a:srgbClr val="898989"/>
              </a:solidFill>
              <a:cs typeface="Arial" panose="020B0604020202020204" pitchFamily="34" charset="0"/>
            </a:endParaRPr>
          </a:p>
        </p:txBody>
      </p:sp>
      <p:sp>
        <p:nvSpPr>
          <p:cNvPr id="18438" name="TextBox 2">
            <a:extLst>
              <a:ext uri="{FF2B5EF4-FFF2-40B4-BE49-F238E27FC236}">
                <a16:creationId xmlns:a16="http://schemas.microsoft.com/office/drawing/2014/main" id="{E41852D0-C944-46FD-B3B0-D9B1AD5A5277}"/>
              </a:ext>
            </a:extLst>
          </p:cNvPr>
          <p:cNvSpPr txBox="1">
            <a:spLocks noChangeArrowheads="1"/>
          </p:cNvSpPr>
          <p:nvPr/>
        </p:nvSpPr>
        <p:spPr bwMode="auto">
          <a:xfrm>
            <a:off x="5516564" y="2346326"/>
            <a:ext cx="4389437" cy="224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914400" indent="-45720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000">
                <a:cs typeface="Arial" panose="020B0604020202020204" pitchFamily="34" charset="0"/>
              </a:rPr>
              <a:t> of the need for change.</a:t>
            </a:r>
          </a:p>
          <a:p>
            <a:pPr lvl="1" eaLnBrk="1" hangingPunct="1">
              <a:buFont typeface="Arial" panose="020B0604020202020204" pitchFamily="34" charset="0"/>
              <a:buChar char="•"/>
            </a:pPr>
            <a:r>
              <a:rPr lang="en-US" altLang="en-US" sz="2000">
                <a:cs typeface="Arial" panose="020B0604020202020204" pitchFamily="34" charset="0"/>
              </a:rPr>
              <a:t>What is the nature of the change?</a:t>
            </a:r>
          </a:p>
          <a:p>
            <a:pPr lvl="1" eaLnBrk="1" hangingPunct="1">
              <a:buFont typeface="Arial" panose="020B0604020202020204" pitchFamily="34" charset="0"/>
              <a:buChar char="•"/>
            </a:pPr>
            <a:r>
              <a:rPr lang="en-US" altLang="en-US" sz="2000">
                <a:cs typeface="Arial" panose="020B0604020202020204" pitchFamily="34" charset="0"/>
              </a:rPr>
              <a:t>Why is the change happening?</a:t>
            </a:r>
          </a:p>
          <a:p>
            <a:pPr lvl="1" eaLnBrk="1" hangingPunct="1">
              <a:buFont typeface="Arial" panose="020B0604020202020204" pitchFamily="34" charset="0"/>
              <a:buChar char="•"/>
            </a:pPr>
            <a:r>
              <a:rPr lang="en-US" altLang="en-US" sz="2000">
                <a:cs typeface="Arial" panose="020B0604020202020204" pitchFamily="34" charset="0"/>
              </a:rPr>
              <a:t>What is the risk of not changing?</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950F0-E4DE-4124-8360-586D8E7DD393}"/>
              </a:ext>
            </a:extLst>
          </p:cNvPr>
          <p:cNvSpPr>
            <a:spLocks noGrp="1"/>
          </p:cNvSpPr>
          <p:nvPr>
            <p:ph type="ctrTitle"/>
          </p:nvPr>
        </p:nvSpPr>
        <p:spPr>
          <a:xfrm>
            <a:off x="2209800" y="533400"/>
            <a:ext cx="7772400" cy="1066800"/>
          </a:xfrm>
        </p:spPr>
        <p:txBody>
          <a:bodyPr/>
          <a:lstStyle/>
          <a:p>
            <a:pPr eaLnBrk="1" fontAlgn="auto" hangingPunct="1">
              <a:spcAft>
                <a:spcPts val="0"/>
              </a:spcAft>
              <a:defRPr/>
            </a:pPr>
            <a:r>
              <a:rPr lang="en-US" sz="6000" dirty="0">
                <a:latin typeface="Arial" pitchFamily="34" charset="0"/>
                <a:cs typeface="Arial" pitchFamily="34" charset="0"/>
              </a:rPr>
              <a:t>The A</a:t>
            </a:r>
            <a:r>
              <a:rPr lang="en-US" sz="6000" dirty="0">
                <a:solidFill>
                  <a:srgbClr val="FF0000"/>
                </a:solidFill>
                <a:latin typeface="Arial" pitchFamily="34" charset="0"/>
                <a:cs typeface="Arial" pitchFamily="34" charset="0"/>
              </a:rPr>
              <a:t>D</a:t>
            </a:r>
            <a:r>
              <a:rPr lang="en-US" sz="6000" dirty="0">
                <a:latin typeface="Arial" pitchFamily="34" charset="0"/>
                <a:cs typeface="Arial" pitchFamily="34" charset="0"/>
              </a:rPr>
              <a:t>KAR Model</a:t>
            </a:r>
          </a:p>
        </p:txBody>
      </p:sp>
      <p:sp>
        <p:nvSpPr>
          <p:cNvPr id="4" name="Footer Placeholder 3">
            <a:extLst>
              <a:ext uri="{FF2B5EF4-FFF2-40B4-BE49-F238E27FC236}">
                <a16:creationId xmlns:a16="http://schemas.microsoft.com/office/drawing/2014/main" id="{F4563171-0B64-4CD1-9C55-F4D5CE273CD1}"/>
              </a:ext>
            </a:extLst>
          </p:cNvPr>
          <p:cNvSpPr>
            <a:spLocks noGrp="1"/>
          </p:cNvSpPr>
          <p:nvPr>
            <p:ph type="ftr" sz="quarter" idx="11"/>
          </p:nvPr>
        </p:nvSpPr>
        <p:spPr/>
        <p:txBody>
          <a:bodyPr/>
          <a:lstStyle/>
          <a:p>
            <a:pPr>
              <a:defRPr/>
            </a:pPr>
            <a:r>
              <a:rPr lang="en-US"/>
              <a:t>Adapted from Prosci 2008</a:t>
            </a:r>
          </a:p>
        </p:txBody>
      </p:sp>
      <p:sp>
        <p:nvSpPr>
          <p:cNvPr id="19461" name="Rectangle 3">
            <a:extLst>
              <a:ext uri="{FF2B5EF4-FFF2-40B4-BE49-F238E27FC236}">
                <a16:creationId xmlns:a16="http://schemas.microsoft.com/office/drawing/2014/main" id="{4C95DF10-08AB-4EAE-9517-7BEA5FD64F5F}"/>
              </a:ext>
            </a:extLst>
          </p:cNvPr>
          <p:cNvSpPr txBox="1">
            <a:spLocks noChangeArrowheads="1"/>
          </p:cNvSpPr>
          <p:nvPr/>
        </p:nvSpPr>
        <p:spPr bwMode="auto">
          <a:xfrm>
            <a:off x="3330575" y="2247900"/>
            <a:ext cx="228600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20000"/>
              </a:spcBef>
              <a:buFont typeface="Arial" panose="020B0604020202020204" pitchFamily="34" charset="0"/>
              <a:buNone/>
            </a:pPr>
            <a:r>
              <a:rPr lang="en-US" altLang="en-US" sz="2000" b="1">
                <a:solidFill>
                  <a:srgbClr val="FF3300"/>
                </a:solidFill>
                <a:cs typeface="Arial" panose="020B0604020202020204" pitchFamily="34" charset="0"/>
              </a:rPr>
              <a:t>Desire</a:t>
            </a:r>
            <a:endParaRPr lang="en-US" altLang="en-US" sz="2000">
              <a:solidFill>
                <a:srgbClr val="898989"/>
              </a:solidFill>
              <a:cs typeface="Arial" panose="020B0604020202020204" pitchFamily="34" charset="0"/>
            </a:endParaRPr>
          </a:p>
          <a:p>
            <a:pPr algn="ctr" eaLnBrk="1" hangingPunct="1">
              <a:spcBef>
                <a:spcPct val="20000"/>
              </a:spcBef>
              <a:buFont typeface="Arial" panose="020B0604020202020204" pitchFamily="34" charset="0"/>
              <a:buNone/>
            </a:pPr>
            <a:endParaRPr lang="en-US" altLang="en-US" sz="2100">
              <a:solidFill>
                <a:srgbClr val="898989"/>
              </a:solidFill>
              <a:cs typeface="Arial" panose="020B0604020202020204" pitchFamily="34" charset="0"/>
            </a:endParaRPr>
          </a:p>
        </p:txBody>
      </p:sp>
      <p:sp>
        <p:nvSpPr>
          <p:cNvPr id="19462" name="TextBox 2">
            <a:extLst>
              <a:ext uri="{FF2B5EF4-FFF2-40B4-BE49-F238E27FC236}">
                <a16:creationId xmlns:a16="http://schemas.microsoft.com/office/drawing/2014/main" id="{15D0B9E7-0C0F-422E-8A0B-E09912852F71}"/>
              </a:ext>
            </a:extLst>
          </p:cNvPr>
          <p:cNvSpPr txBox="1">
            <a:spLocks noChangeArrowheads="1"/>
          </p:cNvSpPr>
          <p:nvPr/>
        </p:nvSpPr>
        <p:spPr bwMode="auto">
          <a:xfrm>
            <a:off x="4648201" y="2247900"/>
            <a:ext cx="4405313"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20000"/>
              </a:spcBef>
              <a:buFont typeface="Arial" panose="020B0604020202020204" pitchFamily="34" charset="0"/>
              <a:buNone/>
            </a:pPr>
            <a:r>
              <a:rPr lang="en-US" altLang="en-US" sz="2000">
                <a:cs typeface="Arial" panose="020B0604020202020204" pitchFamily="34" charset="0"/>
              </a:rPr>
              <a:t>to support the change.</a:t>
            </a:r>
          </a:p>
        </p:txBody>
      </p:sp>
      <p:sp>
        <p:nvSpPr>
          <p:cNvPr id="19463" name="TextBox 4">
            <a:extLst>
              <a:ext uri="{FF2B5EF4-FFF2-40B4-BE49-F238E27FC236}">
                <a16:creationId xmlns:a16="http://schemas.microsoft.com/office/drawing/2014/main" id="{477449EA-5EA8-4F1E-B155-83382C49FE23}"/>
              </a:ext>
            </a:extLst>
          </p:cNvPr>
          <p:cNvSpPr txBox="1">
            <a:spLocks noChangeArrowheads="1"/>
          </p:cNvSpPr>
          <p:nvPr/>
        </p:nvSpPr>
        <p:spPr bwMode="auto">
          <a:xfrm>
            <a:off x="5943600" y="2571750"/>
            <a:ext cx="32766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buFont typeface="Arial" panose="020B0604020202020204" pitchFamily="34" charset="0"/>
              <a:buChar char="•"/>
            </a:pPr>
            <a:r>
              <a:rPr lang="en-US" altLang="en-US"/>
              <a:t>Personal motivation to support the change</a:t>
            </a:r>
          </a:p>
          <a:p>
            <a:pPr eaLnBrk="1" hangingPunct="1">
              <a:buFont typeface="Arial" panose="020B0604020202020204" pitchFamily="34" charset="0"/>
              <a:buChar char="•"/>
            </a:pPr>
            <a:r>
              <a:rPr lang="en-US" altLang="en-US"/>
              <a:t>Organizational drivers to support change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C04B1-5505-4CE6-8894-453FB43B4381}"/>
              </a:ext>
            </a:extLst>
          </p:cNvPr>
          <p:cNvSpPr>
            <a:spLocks noGrp="1"/>
          </p:cNvSpPr>
          <p:nvPr>
            <p:ph type="ctrTitle"/>
          </p:nvPr>
        </p:nvSpPr>
        <p:spPr>
          <a:xfrm>
            <a:off x="2209800" y="533400"/>
            <a:ext cx="7772400" cy="1066800"/>
          </a:xfrm>
        </p:spPr>
        <p:txBody>
          <a:bodyPr/>
          <a:lstStyle/>
          <a:p>
            <a:pPr eaLnBrk="1" fontAlgn="auto" hangingPunct="1">
              <a:spcAft>
                <a:spcPts val="0"/>
              </a:spcAft>
              <a:defRPr/>
            </a:pPr>
            <a:r>
              <a:rPr lang="en-US" sz="6000" dirty="0">
                <a:latin typeface="Arial" pitchFamily="34" charset="0"/>
                <a:cs typeface="Arial" pitchFamily="34" charset="0"/>
              </a:rPr>
              <a:t>The AD</a:t>
            </a:r>
            <a:r>
              <a:rPr lang="en-US" sz="6000" dirty="0">
                <a:solidFill>
                  <a:srgbClr val="FF0000"/>
                </a:solidFill>
                <a:latin typeface="Arial" pitchFamily="34" charset="0"/>
                <a:cs typeface="Arial" pitchFamily="34" charset="0"/>
              </a:rPr>
              <a:t>K</a:t>
            </a:r>
            <a:r>
              <a:rPr lang="en-US" sz="6000" dirty="0">
                <a:latin typeface="Arial" pitchFamily="34" charset="0"/>
                <a:cs typeface="Arial" pitchFamily="34" charset="0"/>
              </a:rPr>
              <a:t>AR Model</a:t>
            </a:r>
          </a:p>
        </p:txBody>
      </p:sp>
      <p:sp>
        <p:nvSpPr>
          <p:cNvPr id="4" name="Footer Placeholder 3">
            <a:extLst>
              <a:ext uri="{FF2B5EF4-FFF2-40B4-BE49-F238E27FC236}">
                <a16:creationId xmlns:a16="http://schemas.microsoft.com/office/drawing/2014/main" id="{73B28643-5E6D-44CC-8882-BF517903865F}"/>
              </a:ext>
            </a:extLst>
          </p:cNvPr>
          <p:cNvSpPr>
            <a:spLocks noGrp="1"/>
          </p:cNvSpPr>
          <p:nvPr>
            <p:ph type="ftr" sz="quarter" idx="11"/>
          </p:nvPr>
        </p:nvSpPr>
        <p:spPr/>
        <p:txBody>
          <a:bodyPr/>
          <a:lstStyle/>
          <a:p>
            <a:pPr>
              <a:defRPr/>
            </a:pPr>
            <a:r>
              <a:rPr lang="en-US"/>
              <a:t>Adapted from Prosci 2008</a:t>
            </a:r>
          </a:p>
        </p:txBody>
      </p:sp>
      <p:sp>
        <p:nvSpPr>
          <p:cNvPr id="20485" name="Rectangle 3">
            <a:extLst>
              <a:ext uri="{FF2B5EF4-FFF2-40B4-BE49-F238E27FC236}">
                <a16:creationId xmlns:a16="http://schemas.microsoft.com/office/drawing/2014/main" id="{A2791D2B-DA68-4601-A5EC-4ACAFF328287}"/>
              </a:ext>
            </a:extLst>
          </p:cNvPr>
          <p:cNvSpPr txBox="1">
            <a:spLocks noChangeArrowheads="1"/>
          </p:cNvSpPr>
          <p:nvPr/>
        </p:nvSpPr>
        <p:spPr bwMode="auto">
          <a:xfrm>
            <a:off x="3395663" y="2312988"/>
            <a:ext cx="2133600" cy="666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20000"/>
              </a:spcBef>
              <a:buFont typeface="Arial" panose="020B0604020202020204" pitchFamily="34" charset="0"/>
              <a:buNone/>
            </a:pPr>
            <a:r>
              <a:rPr lang="en-US" altLang="en-US" sz="2000" b="1">
                <a:solidFill>
                  <a:srgbClr val="FF3300"/>
                </a:solidFill>
                <a:cs typeface="Arial" panose="020B0604020202020204" pitchFamily="34" charset="0"/>
              </a:rPr>
              <a:t>Knowledge</a:t>
            </a:r>
            <a:endParaRPr lang="en-US" altLang="en-US" sz="2000">
              <a:solidFill>
                <a:srgbClr val="898989"/>
              </a:solidFill>
              <a:cs typeface="Arial" panose="020B0604020202020204" pitchFamily="34" charset="0"/>
            </a:endParaRPr>
          </a:p>
          <a:p>
            <a:pPr algn="ctr" eaLnBrk="1" hangingPunct="1">
              <a:spcBef>
                <a:spcPct val="20000"/>
              </a:spcBef>
              <a:buFont typeface="Arial" panose="020B0604020202020204" pitchFamily="34" charset="0"/>
              <a:buNone/>
            </a:pPr>
            <a:endParaRPr lang="en-US" altLang="en-US" sz="2400">
              <a:solidFill>
                <a:srgbClr val="898989"/>
              </a:solidFill>
              <a:cs typeface="Arial" panose="020B0604020202020204" pitchFamily="34" charset="0"/>
            </a:endParaRPr>
          </a:p>
        </p:txBody>
      </p:sp>
      <p:sp>
        <p:nvSpPr>
          <p:cNvPr id="20486" name="TextBox 2">
            <a:extLst>
              <a:ext uri="{FF2B5EF4-FFF2-40B4-BE49-F238E27FC236}">
                <a16:creationId xmlns:a16="http://schemas.microsoft.com/office/drawing/2014/main" id="{5A9E46FD-5CC3-45A3-8214-867F3590DB72}"/>
              </a:ext>
            </a:extLst>
          </p:cNvPr>
          <p:cNvSpPr txBox="1">
            <a:spLocks noChangeArrowheads="1"/>
          </p:cNvSpPr>
          <p:nvPr/>
        </p:nvSpPr>
        <p:spPr bwMode="auto">
          <a:xfrm>
            <a:off x="5521325" y="2312988"/>
            <a:ext cx="3886200" cy="224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914400" indent="-45720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000">
                <a:cs typeface="Arial" panose="020B0604020202020204" pitchFamily="34" charset="0"/>
              </a:rPr>
              <a:t>on how to change.</a:t>
            </a:r>
          </a:p>
          <a:p>
            <a:pPr lvl="1" eaLnBrk="1" hangingPunct="1">
              <a:buFont typeface="Arial" panose="020B0604020202020204" pitchFamily="34" charset="0"/>
              <a:buChar char="•"/>
            </a:pPr>
            <a:r>
              <a:rPr lang="en-US" altLang="en-US" sz="2000">
                <a:cs typeface="Arial" panose="020B0604020202020204" pitchFamily="34" charset="0"/>
              </a:rPr>
              <a:t>Knowledge, skills and behaviors required during and after the change</a:t>
            </a:r>
          </a:p>
          <a:p>
            <a:pPr lvl="1" eaLnBrk="1" hangingPunct="1">
              <a:buFont typeface="Arial" panose="020B0604020202020204" pitchFamily="34" charset="0"/>
              <a:buChar char="•"/>
            </a:pPr>
            <a:r>
              <a:rPr lang="en-US" altLang="en-US" sz="2000">
                <a:cs typeface="Arial" panose="020B0604020202020204" pitchFamily="34" charset="0"/>
              </a:rPr>
              <a:t>Understanding how to change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54465-D5E3-4CF1-A454-1CCB55B4C571}"/>
              </a:ext>
            </a:extLst>
          </p:cNvPr>
          <p:cNvSpPr>
            <a:spLocks noGrp="1"/>
          </p:cNvSpPr>
          <p:nvPr>
            <p:ph type="ctrTitle"/>
          </p:nvPr>
        </p:nvSpPr>
        <p:spPr>
          <a:xfrm>
            <a:off x="2209800" y="533400"/>
            <a:ext cx="7772400" cy="1066800"/>
          </a:xfrm>
        </p:spPr>
        <p:txBody>
          <a:bodyPr/>
          <a:lstStyle/>
          <a:p>
            <a:pPr eaLnBrk="1" fontAlgn="auto" hangingPunct="1">
              <a:spcAft>
                <a:spcPts val="0"/>
              </a:spcAft>
              <a:defRPr/>
            </a:pPr>
            <a:r>
              <a:rPr lang="en-US" sz="6000" dirty="0">
                <a:latin typeface="Arial" pitchFamily="34" charset="0"/>
                <a:cs typeface="Arial" pitchFamily="34" charset="0"/>
              </a:rPr>
              <a:t>The ADK</a:t>
            </a:r>
            <a:r>
              <a:rPr lang="en-US" sz="6000" dirty="0">
                <a:solidFill>
                  <a:srgbClr val="FF0000"/>
                </a:solidFill>
                <a:latin typeface="Arial" pitchFamily="34" charset="0"/>
                <a:cs typeface="Arial" pitchFamily="34" charset="0"/>
              </a:rPr>
              <a:t>A</a:t>
            </a:r>
            <a:r>
              <a:rPr lang="en-US" sz="6000" dirty="0">
                <a:latin typeface="Arial" pitchFamily="34" charset="0"/>
                <a:cs typeface="Arial" pitchFamily="34" charset="0"/>
              </a:rPr>
              <a:t>R Model</a:t>
            </a:r>
          </a:p>
        </p:txBody>
      </p:sp>
      <p:sp>
        <p:nvSpPr>
          <p:cNvPr id="4" name="Footer Placeholder 3">
            <a:extLst>
              <a:ext uri="{FF2B5EF4-FFF2-40B4-BE49-F238E27FC236}">
                <a16:creationId xmlns:a16="http://schemas.microsoft.com/office/drawing/2014/main" id="{0C4347DB-D4F8-4A90-B8E9-78AB39933724}"/>
              </a:ext>
            </a:extLst>
          </p:cNvPr>
          <p:cNvSpPr>
            <a:spLocks noGrp="1"/>
          </p:cNvSpPr>
          <p:nvPr>
            <p:ph type="ftr" sz="quarter" idx="11"/>
          </p:nvPr>
        </p:nvSpPr>
        <p:spPr/>
        <p:txBody>
          <a:bodyPr/>
          <a:lstStyle/>
          <a:p>
            <a:pPr>
              <a:defRPr/>
            </a:pPr>
            <a:r>
              <a:rPr lang="en-US"/>
              <a:t>Adapted from Prosci 2008</a:t>
            </a:r>
          </a:p>
        </p:txBody>
      </p:sp>
      <p:sp>
        <p:nvSpPr>
          <p:cNvPr id="21509" name="Rectangle 3">
            <a:extLst>
              <a:ext uri="{FF2B5EF4-FFF2-40B4-BE49-F238E27FC236}">
                <a16:creationId xmlns:a16="http://schemas.microsoft.com/office/drawing/2014/main" id="{865CBDAC-5437-447D-BAA5-3C23CA3E9E05}"/>
              </a:ext>
            </a:extLst>
          </p:cNvPr>
          <p:cNvSpPr txBox="1">
            <a:spLocks noChangeArrowheads="1"/>
          </p:cNvSpPr>
          <p:nvPr/>
        </p:nvSpPr>
        <p:spPr bwMode="auto">
          <a:xfrm>
            <a:off x="5527676" y="2325688"/>
            <a:ext cx="3921125" cy="148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lnSpc>
                <a:spcPct val="80000"/>
              </a:lnSpc>
              <a:spcBef>
                <a:spcPct val="20000"/>
              </a:spcBef>
              <a:buFont typeface="Arial" panose="020B0604020202020204" pitchFamily="34" charset="0"/>
              <a:buNone/>
            </a:pPr>
            <a:r>
              <a:rPr lang="en-US" altLang="en-US" sz="2000">
                <a:cs typeface="Arial" panose="020B0604020202020204" pitchFamily="34" charset="0"/>
              </a:rPr>
              <a:t>to implement new skills.</a:t>
            </a:r>
          </a:p>
          <a:p>
            <a:pPr lvl="1" eaLnBrk="1" hangingPunct="1">
              <a:lnSpc>
                <a:spcPct val="80000"/>
              </a:lnSpc>
              <a:spcBef>
                <a:spcPct val="20000"/>
              </a:spcBef>
              <a:buFont typeface="Arial" panose="020B0604020202020204" pitchFamily="34" charset="0"/>
              <a:buChar char="•"/>
            </a:pPr>
            <a:r>
              <a:rPr lang="en-US" altLang="en-US" sz="2000">
                <a:cs typeface="Arial" panose="020B0604020202020204" pitchFamily="34" charset="0"/>
              </a:rPr>
              <a:t>Demonstrated ability to implement the change</a:t>
            </a:r>
          </a:p>
          <a:p>
            <a:pPr lvl="1" eaLnBrk="1" hangingPunct="1">
              <a:lnSpc>
                <a:spcPct val="80000"/>
              </a:lnSpc>
              <a:spcBef>
                <a:spcPct val="20000"/>
              </a:spcBef>
              <a:buFont typeface="Arial" panose="020B0604020202020204" pitchFamily="34" charset="0"/>
              <a:buChar char="•"/>
            </a:pPr>
            <a:r>
              <a:rPr lang="en-US" altLang="en-US" sz="2000">
                <a:cs typeface="Arial" panose="020B0604020202020204" pitchFamily="34" charset="0"/>
              </a:rPr>
              <a:t>Barriers that may inhibit implementing the change</a:t>
            </a:r>
          </a:p>
          <a:p>
            <a:pPr eaLnBrk="1" hangingPunct="1">
              <a:lnSpc>
                <a:spcPct val="80000"/>
              </a:lnSpc>
              <a:spcBef>
                <a:spcPct val="20000"/>
              </a:spcBef>
              <a:buFont typeface="Arial" panose="020B0604020202020204" pitchFamily="34" charset="0"/>
              <a:buNone/>
            </a:pPr>
            <a:endParaRPr lang="en-US" altLang="en-US" sz="2000">
              <a:cs typeface="Arial" panose="020B0604020202020204" pitchFamily="34" charset="0"/>
            </a:endParaRPr>
          </a:p>
        </p:txBody>
      </p:sp>
      <p:sp>
        <p:nvSpPr>
          <p:cNvPr id="21510" name="Rectangle 3">
            <a:extLst>
              <a:ext uri="{FF2B5EF4-FFF2-40B4-BE49-F238E27FC236}">
                <a16:creationId xmlns:a16="http://schemas.microsoft.com/office/drawing/2014/main" id="{408A6B11-94AE-4849-91A8-D68C4B40FD0C}"/>
              </a:ext>
            </a:extLst>
          </p:cNvPr>
          <p:cNvSpPr txBox="1">
            <a:spLocks noChangeArrowheads="1"/>
          </p:cNvSpPr>
          <p:nvPr/>
        </p:nvSpPr>
        <p:spPr bwMode="auto">
          <a:xfrm>
            <a:off x="3581400" y="2325688"/>
            <a:ext cx="1905000"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80000"/>
              </a:lnSpc>
              <a:spcBef>
                <a:spcPct val="20000"/>
              </a:spcBef>
              <a:buFont typeface="Arial" panose="020B0604020202020204" pitchFamily="34" charset="0"/>
              <a:buNone/>
            </a:pPr>
            <a:r>
              <a:rPr lang="en-US" altLang="en-US" sz="2000" b="1">
                <a:solidFill>
                  <a:srgbClr val="FF3300"/>
                </a:solidFill>
                <a:cs typeface="Arial" panose="020B0604020202020204" pitchFamily="34" charset="0"/>
              </a:rPr>
              <a:t>Ability</a:t>
            </a:r>
            <a:endParaRPr lang="en-US" altLang="en-US" sz="2000">
              <a:solidFill>
                <a:srgbClr val="898989"/>
              </a:solidFill>
              <a:cs typeface="Arial" panose="020B060402020202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0E4B9-F144-44D0-909C-6FD15118659B}"/>
              </a:ext>
            </a:extLst>
          </p:cNvPr>
          <p:cNvSpPr>
            <a:spLocks noGrp="1"/>
          </p:cNvSpPr>
          <p:nvPr>
            <p:ph type="ctrTitle"/>
          </p:nvPr>
        </p:nvSpPr>
        <p:spPr>
          <a:xfrm>
            <a:off x="2244725" y="457200"/>
            <a:ext cx="7772400" cy="1066800"/>
          </a:xfrm>
        </p:spPr>
        <p:txBody>
          <a:bodyPr/>
          <a:lstStyle/>
          <a:p>
            <a:pPr eaLnBrk="1" fontAlgn="auto" hangingPunct="1">
              <a:spcAft>
                <a:spcPts val="0"/>
              </a:spcAft>
              <a:defRPr/>
            </a:pPr>
            <a:r>
              <a:rPr lang="en-US" sz="6000" dirty="0">
                <a:latin typeface="Arial" pitchFamily="34" charset="0"/>
                <a:cs typeface="Arial" pitchFamily="34" charset="0"/>
              </a:rPr>
              <a:t>The ADKA</a:t>
            </a:r>
            <a:r>
              <a:rPr lang="en-US" sz="6000" dirty="0">
                <a:solidFill>
                  <a:srgbClr val="FF0000"/>
                </a:solidFill>
                <a:latin typeface="Arial" pitchFamily="34" charset="0"/>
                <a:cs typeface="Arial" pitchFamily="34" charset="0"/>
              </a:rPr>
              <a:t>R</a:t>
            </a:r>
            <a:r>
              <a:rPr lang="en-US" sz="6000" dirty="0">
                <a:latin typeface="Arial" pitchFamily="34" charset="0"/>
                <a:cs typeface="Arial" pitchFamily="34" charset="0"/>
              </a:rPr>
              <a:t> Model</a:t>
            </a:r>
          </a:p>
        </p:txBody>
      </p:sp>
      <p:sp>
        <p:nvSpPr>
          <p:cNvPr id="4" name="Footer Placeholder 3">
            <a:extLst>
              <a:ext uri="{FF2B5EF4-FFF2-40B4-BE49-F238E27FC236}">
                <a16:creationId xmlns:a16="http://schemas.microsoft.com/office/drawing/2014/main" id="{BB275F01-1277-4B52-BF0B-55E069E5C6A4}"/>
              </a:ext>
            </a:extLst>
          </p:cNvPr>
          <p:cNvSpPr>
            <a:spLocks noGrp="1"/>
          </p:cNvSpPr>
          <p:nvPr>
            <p:ph type="ftr" sz="quarter" idx="11"/>
          </p:nvPr>
        </p:nvSpPr>
        <p:spPr/>
        <p:txBody>
          <a:bodyPr/>
          <a:lstStyle/>
          <a:p>
            <a:pPr>
              <a:defRPr/>
            </a:pPr>
            <a:r>
              <a:rPr lang="en-US" dirty="0"/>
              <a:t>Adapted from </a:t>
            </a:r>
            <a:r>
              <a:rPr lang="en-US" dirty="0" err="1"/>
              <a:t>Prosci</a:t>
            </a:r>
            <a:r>
              <a:rPr lang="en-US" dirty="0"/>
              <a:t> 2008</a:t>
            </a:r>
          </a:p>
        </p:txBody>
      </p:sp>
      <p:sp>
        <p:nvSpPr>
          <p:cNvPr id="22533" name="Rectangle 3">
            <a:extLst>
              <a:ext uri="{FF2B5EF4-FFF2-40B4-BE49-F238E27FC236}">
                <a16:creationId xmlns:a16="http://schemas.microsoft.com/office/drawing/2014/main" id="{C8D5A1FA-2FEF-42F9-B0F5-7247329210D1}"/>
              </a:ext>
            </a:extLst>
          </p:cNvPr>
          <p:cNvSpPr txBox="1">
            <a:spLocks noChangeArrowheads="1"/>
          </p:cNvSpPr>
          <p:nvPr/>
        </p:nvSpPr>
        <p:spPr bwMode="auto">
          <a:xfrm>
            <a:off x="1939925" y="2000250"/>
            <a:ext cx="8382000" cy="297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20000"/>
              </a:spcBef>
              <a:buFont typeface="Arial" panose="020B0604020202020204" pitchFamily="34" charset="0"/>
              <a:buNone/>
            </a:pPr>
            <a:endParaRPr lang="en-US" altLang="en-US" sz="1900">
              <a:solidFill>
                <a:srgbClr val="898989"/>
              </a:solidFill>
              <a:cs typeface="Arial" panose="020B0604020202020204" pitchFamily="34" charset="0"/>
            </a:endParaRPr>
          </a:p>
          <a:p>
            <a:pPr algn="ctr" eaLnBrk="1" hangingPunct="1">
              <a:spcBef>
                <a:spcPct val="20000"/>
              </a:spcBef>
              <a:buFont typeface="Arial" panose="020B0604020202020204" pitchFamily="34" charset="0"/>
              <a:buNone/>
            </a:pPr>
            <a:endParaRPr lang="en-US" altLang="en-US" sz="2400">
              <a:solidFill>
                <a:srgbClr val="898989"/>
              </a:solidFill>
              <a:cs typeface="Arial" panose="020B0604020202020204" pitchFamily="34" charset="0"/>
            </a:endParaRPr>
          </a:p>
        </p:txBody>
      </p:sp>
      <p:sp>
        <p:nvSpPr>
          <p:cNvPr id="22534" name="Rectangle 3">
            <a:extLst>
              <a:ext uri="{FF2B5EF4-FFF2-40B4-BE49-F238E27FC236}">
                <a16:creationId xmlns:a16="http://schemas.microsoft.com/office/drawing/2014/main" id="{2D7AC695-1D6C-4F88-82AA-0B92F2B15296}"/>
              </a:ext>
            </a:extLst>
          </p:cNvPr>
          <p:cNvSpPr txBox="1">
            <a:spLocks noChangeArrowheads="1"/>
          </p:cNvSpPr>
          <p:nvPr/>
        </p:nvSpPr>
        <p:spPr bwMode="auto">
          <a:xfrm>
            <a:off x="5527676" y="2286000"/>
            <a:ext cx="4302125"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914400" indent="-45720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2000">
                <a:cs typeface="Arial" panose="020B0604020202020204" pitchFamily="34" charset="0"/>
              </a:rPr>
              <a:t>to sustain the change.</a:t>
            </a:r>
          </a:p>
          <a:p>
            <a:pPr lvl="1">
              <a:buFont typeface="Arial" panose="020B0604020202020204" pitchFamily="34" charset="0"/>
              <a:buChar char="•"/>
            </a:pPr>
            <a:r>
              <a:rPr lang="en-US" altLang="en-US" sz="2000">
                <a:cs typeface="Arial" panose="020B0604020202020204" pitchFamily="34" charset="0"/>
              </a:rPr>
              <a:t>Mechanisms to keep the change in place</a:t>
            </a:r>
          </a:p>
          <a:p>
            <a:pPr lvl="1">
              <a:buFont typeface="Arial" panose="020B0604020202020204" pitchFamily="34" charset="0"/>
              <a:buChar char="•"/>
            </a:pPr>
            <a:r>
              <a:rPr lang="en-US" altLang="en-US" sz="2000">
                <a:cs typeface="Arial" panose="020B0604020202020204" pitchFamily="34" charset="0"/>
              </a:rPr>
              <a:t>Recognition, rewards, incentives, successes</a:t>
            </a:r>
          </a:p>
        </p:txBody>
      </p:sp>
      <p:sp>
        <p:nvSpPr>
          <p:cNvPr id="22535" name="Rectangle 3">
            <a:extLst>
              <a:ext uri="{FF2B5EF4-FFF2-40B4-BE49-F238E27FC236}">
                <a16:creationId xmlns:a16="http://schemas.microsoft.com/office/drawing/2014/main" id="{D2782A06-F24C-4C2E-9223-DCA2CA9B0C88}"/>
              </a:ext>
            </a:extLst>
          </p:cNvPr>
          <p:cNvSpPr txBox="1">
            <a:spLocks noChangeArrowheads="1"/>
          </p:cNvSpPr>
          <p:nvPr/>
        </p:nvSpPr>
        <p:spPr bwMode="auto">
          <a:xfrm>
            <a:off x="2895600" y="2286000"/>
            <a:ext cx="3048000" cy="55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20000"/>
              </a:spcBef>
              <a:buFont typeface="Arial" panose="020B0604020202020204" pitchFamily="34" charset="0"/>
              <a:buNone/>
            </a:pPr>
            <a:r>
              <a:rPr lang="en-US" altLang="en-US" sz="2000" b="1">
                <a:solidFill>
                  <a:srgbClr val="FF3300"/>
                </a:solidFill>
                <a:cs typeface="Arial" panose="020B0604020202020204" pitchFamily="34" charset="0"/>
              </a:rPr>
              <a:t>Reinforcement</a:t>
            </a:r>
            <a:endParaRPr lang="en-US" altLang="en-US" sz="2000">
              <a:cs typeface="Arial" panose="020B0604020202020204" pitchFamily="34" charset="0"/>
            </a:endParaRPr>
          </a:p>
          <a:p>
            <a:pPr algn="ctr" eaLnBrk="1" hangingPunct="1">
              <a:spcBef>
                <a:spcPct val="20000"/>
              </a:spcBef>
            </a:pPr>
            <a:endParaRPr lang="en-US" altLang="en-US" sz="2400">
              <a:cs typeface="Arial" panose="020B0604020202020204"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CEEEED59-E7B3-415E-B095-47E6893D14FF}"/>
              </a:ext>
            </a:extLst>
          </p:cNvPr>
          <p:cNvSpPr>
            <a:spLocks noGrp="1"/>
          </p:cNvSpPr>
          <p:nvPr>
            <p:ph type="ftr" sz="quarter" idx="11"/>
          </p:nvPr>
        </p:nvSpPr>
        <p:spPr/>
        <p:txBody>
          <a:bodyPr/>
          <a:lstStyle/>
          <a:p>
            <a:pPr>
              <a:defRPr/>
            </a:pPr>
            <a:r>
              <a:rPr lang="en-US"/>
              <a:t>Adapted from Prosci 2008</a:t>
            </a:r>
          </a:p>
        </p:txBody>
      </p:sp>
      <p:sp>
        <p:nvSpPr>
          <p:cNvPr id="5" name="Rectangle 2">
            <a:extLst>
              <a:ext uri="{FF2B5EF4-FFF2-40B4-BE49-F238E27FC236}">
                <a16:creationId xmlns:a16="http://schemas.microsoft.com/office/drawing/2014/main" id="{2D24DA74-F926-4547-A602-B1C51E6129E7}"/>
              </a:ext>
            </a:extLst>
          </p:cNvPr>
          <p:cNvSpPr txBox="1">
            <a:spLocks noGrp="1" noChangeArrowheads="1"/>
          </p:cNvSpPr>
          <p:nvPr>
            <p:ph type="ctrTitle"/>
          </p:nvPr>
        </p:nvSpPr>
        <p:spPr bwMode="auto">
          <a:xfrm>
            <a:off x="2209800" y="381000"/>
            <a:ext cx="7772400" cy="1524000"/>
          </a:xfrm>
          <a:extLst/>
        </p:spPr>
        <p:txBody>
          <a:bodyPr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auto" hangingPunct="1">
              <a:spcAft>
                <a:spcPts val="0"/>
              </a:spcAft>
              <a:defRPr/>
            </a:pPr>
            <a:r>
              <a:rPr lang="en-US" sz="3600" dirty="0">
                <a:solidFill>
                  <a:srgbClr val="005480"/>
                </a:solidFill>
                <a:cs typeface="Arial" charset="0"/>
              </a:rPr>
              <a:t>Connecting ADKAR and the current, transition and future states.</a:t>
            </a:r>
          </a:p>
        </p:txBody>
      </p:sp>
      <p:sp>
        <p:nvSpPr>
          <p:cNvPr id="23556" name="Rectangle 3">
            <a:extLst>
              <a:ext uri="{FF2B5EF4-FFF2-40B4-BE49-F238E27FC236}">
                <a16:creationId xmlns:a16="http://schemas.microsoft.com/office/drawing/2014/main" id="{FADD8003-6884-4932-AFA5-B9B29CC5FDA8}"/>
              </a:ext>
            </a:extLst>
          </p:cNvPr>
          <p:cNvSpPr>
            <a:spLocks noChangeArrowheads="1"/>
          </p:cNvSpPr>
          <p:nvPr/>
        </p:nvSpPr>
        <p:spPr bwMode="auto">
          <a:xfrm>
            <a:off x="2667000" y="2622550"/>
            <a:ext cx="1644650" cy="1644650"/>
          </a:xfrm>
          <a:prstGeom prst="rect">
            <a:avLst/>
          </a:prstGeom>
          <a:solidFill>
            <a:srgbClr val="D00829"/>
          </a:solidFill>
          <a:ln w="9525">
            <a:solidFill>
              <a:srgbClr val="D00829"/>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400">
                <a:latin typeface="Calibri" panose="020F0502020204030204" pitchFamily="34" charset="0"/>
              </a:rPr>
              <a:t>Current</a:t>
            </a:r>
          </a:p>
        </p:txBody>
      </p:sp>
      <p:sp>
        <p:nvSpPr>
          <p:cNvPr id="23557" name="Rectangle 4">
            <a:extLst>
              <a:ext uri="{FF2B5EF4-FFF2-40B4-BE49-F238E27FC236}">
                <a16:creationId xmlns:a16="http://schemas.microsoft.com/office/drawing/2014/main" id="{4510EE17-7BF9-4BFE-9872-F1A5C2E73E3D}"/>
              </a:ext>
            </a:extLst>
          </p:cNvPr>
          <p:cNvSpPr>
            <a:spLocks noChangeArrowheads="1"/>
          </p:cNvSpPr>
          <p:nvPr/>
        </p:nvSpPr>
        <p:spPr bwMode="auto">
          <a:xfrm>
            <a:off x="5181600" y="2622550"/>
            <a:ext cx="1644650" cy="1644650"/>
          </a:xfrm>
          <a:prstGeom prst="rect">
            <a:avLst/>
          </a:prstGeom>
          <a:solidFill>
            <a:srgbClr val="F2E818"/>
          </a:solidFill>
          <a:ln w="9525">
            <a:solidFill>
              <a:srgbClr val="F2E818"/>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400">
                <a:latin typeface="Calibri" panose="020F0502020204030204" pitchFamily="34" charset="0"/>
              </a:rPr>
              <a:t>Transition</a:t>
            </a:r>
          </a:p>
        </p:txBody>
      </p:sp>
      <p:sp>
        <p:nvSpPr>
          <p:cNvPr id="23558" name="Rectangle 5">
            <a:extLst>
              <a:ext uri="{FF2B5EF4-FFF2-40B4-BE49-F238E27FC236}">
                <a16:creationId xmlns:a16="http://schemas.microsoft.com/office/drawing/2014/main" id="{C7342CBA-E891-4BCB-B613-C92BDACB5D49}"/>
              </a:ext>
            </a:extLst>
          </p:cNvPr>
          <p:cNvSpPr>
            <a:spLocks noChangeArrowheads="1"/>
          </p:cNvSpPr>
          <p:nvPr/>
        </p:nvSpPr>
        <p:spPr bwMode="auto">
          <a:xfrm>
            <a:off x="7772400" y="2622550"/>
            <a:ext cx="1644650" cy="1644650"/>
          </a:xfrm>
          <a:prstGeom prst="rect">
            <a:avLst/>
          </a:prstGeom>
          <a:solidFill>
            <a:srgbClr val="00CC00"/>
          </a:solidFill>
          <a:ln w="9525">
            <a:solidFill>
              <a:srgbClr val="00CC00"/>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400">
                <a:latin typeface="Calibri" panose="020F0502020204030204" pitchFamily="34" charset="0"/>
              </a:rPr>
              <a:t>Future</a:t>
            </a:r>
          </a:p>
        </p:txBody>
      </p:sp>
      <p:sp>
        <p:nvSpPr>
          <p:cNvPr id="23559" name="AutoShape 10">
            <a:extLst>
              <a:ext uri="{FF2B5EF4-FFF2-40B4-BE49-F238E27FC236}">
                <a16:creationId xmlns:a16="http://schemas.microsoft.com/office/drawing/2014/main" id="{D08C4BC2-1E91-4B25-9B71-CBA96FDD6272}"/>
              </a:ext>
            </a:extLst>
          </p:cNvPr>
          <p:cNvSpPr>
            <a:spLocks noChangeArrowheads="1"/>
          </p:cNvSpPr>
          <p:nvPr/>
        </p:nvSpPr>
        <p:spPr bwMode="auto">
          <a:xfrm>
            <a:off x="2362200" y="5257800"/>
            <a:ext cx="1143000" cy="381000"/>
          </a:xfrm>
          <a:prstGeom prst="homePlate">
            <a:avLst>
              <a:gd name="adj" fmla="val 75000"/>
            </a:avLst>
          </a:prstGeom>
          <a:solidFill>
            <a:srgbClr val="FFBE9D"/>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b="1">
                <a:latin typeface="Calibri" panose="020F0502020204030204" pitchFamily="34" charset="0"/>
              </a:rPr>
              <a:t>A</a:t>
            </a:r>
          </a:p>
        </p:txBody>
      </p:sp>
      <p:sp>
        <p:nvSpPr>
          <p:cNvPr id="23560" name="AutoShape 9">
            <a:extLst>
              <a:ext uri="{FF2B5EF4-FFF2-40B4-BE49-F238E27FC236}">
                <a16:creationId xmlns:a16="http://schemas.microsoft.com/office/drawing/2014/main" id="{837F0445-0846-4F82-B15A-4BB621F12938}"/>
              </a:ext>
            </a:extLst>
          </p:cNvPr>
          <p:cNvSpPr>
            <a:spLocks noChangeArrowheads="1"/>
          </p:cNvSpPr>
          <p:nvPr/>
        </p:nvSpPr>
        <p:spPr bwMode="auto">
          <a:xfrm>
            <a:off x="3581400" y="5257800"/>
            <a:ext cx="1143000" cy="381000"/>
          </a:xfrm>
          <a:prstGeom prst="homePlate">
            <a:avLst>
              <a:gd name="adj" fmla="val 75000"/>
            </a:avLst>
          </a:prstGeom>
          <a:solidFill>
            <a:srgbClr val="FFBE9D"/>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b="1">
                <a:latin typeface="Calibri" panose="020F0502020204030204" pitchFamily="34" charset="0"/>
              </a:rPr>
              <a:t>D</a:t>
            </a:r>
          </a:p>
        </p:txBody>
      </p:sp>
      <p:sp>
        <p:nvSpPr>
          <p:cNvPr id="23561" name="AutoShape 8">
            <a:extLst>
              <a:ext uri="{FF2B5EF4-FFF2-40B4-BE49-F238E27FC236}">
                <a16:creationId xmlns:a16="http://schemas.microsoft.com/office/drawing/2014/main" id="{129CDA96-8061-46CD-8111-365278FE34FC}"/>
              </a:ext>
            </a:extLst>
          </p:cNvPr>
          <p:cNvSpPr>
            <a:spLocks noChangeArrowheads="1"/>
          </p:cNvSpPr>
          <p:nvPr/>
        </p:nvSpPr>
        <p:spPr bwMode="auto">
          <a:xfrm>
            <a:off x="4953000" y="5257800"/>
            <a:ext cx="1143000" cy="381000"/>
          </a:xfrm>
          <a:prstGeom prst="homePlate">
            <a:avLst>
              <a:gd name="adj" fmla="val 75000"/>
            </a:avLst>
          </a:prstGeom>
          <a:solidFill>
            <a:srgbClr val="FFBE9D"/>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b="1">
                <a:latin typeface="Calibri" panose="020F0502020204030204" pitchFamily="34" charset="0"/>
              </a:rPr>
              <a:t>K</a:t>
            </a:r>
          </a:p>
        </p:txBody>
      </p:sp>
      <p:sp>
        <p:nvSpPr>
          <p:cNvPr id="23562" name="AutoShape 7">
            <a:extLst>
              <a:ext uri="{FF2B5EF4-FFF2-40B4-BE49-F238E27FC236}">
                <a16:creationId xmlns:a16="http://schemas.microsoft.com/office/drawing/2014/main" id="{82B4DF44-6AD2-44A3-B8F9-1B20E3189D59}"/>
              </a:ext>
            </a:extLst>
          </p:cNvPr>
          <p:cNvSpPr>
            <a:spLocks noChangeArrowheads="1"/>
          </p:cNvSpPr>
          <p:nvPr/>
        </p:nvSpPr>
        <p:spPr bwMode="auto">
          <a:xfrm>
            <a:off x="6248400" y="5257800"/>
            <a:ext cx="1143000" cy="381000"/>
          </a:xfrm>
          <a:prstGeom prst="homePlate">
            <a:avLst>
              <a:gd name="adj" fmla="val 75000"/>
            </a:avLst>
          </a:prstGeom>
          <a:solidFill>
            <a:srgbClr val="FFBE9D"/>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b="1">
                <a:latin typeface="Calibri" panose="020F0502020204030204" pitchFamily="34" charset="0"/>
              </a:rPr>
              <a:t>A</a:t>
            </a:r>
          </a:p>
        </p:txBody>
      </p:sp>
      <p:sp>
        <p:nvSpPr>
          <p:cNvPr id="23563" name="AutoShape 6">
            <a:extLst>
              <a:ext uri="{FF2B5EF4-FFF2-40B4-BE49-F238E27FC236}">
                <a16:creationId xmlns:a16="http://schemas.microsoft.com/office/drawing/2014/main" id="{618B49D8-FD32-489D-9579-76A69F22ED58}"/>
              </a:ext>
            </a:extLst>
          </p:cNvPr>
          <p:cNvSpPr>
            <a:spLocks noChangeArrowheads="1"/>
          </p:cNvSpPr>
          <p:nvPr/>
        </p:nvSpPr>
        <p:spPr bwMode="auto">
          <a:xfrm>
            <a:off x="7620000" y="5257800"/>
            <a:ext cx="2286000" cy="381000"/>
          </a:xfrm>
          <a:prstGeom prst="homePlate">
            <a:avLst>
              <a:gd name="adj" fmla="val 150000"/>
            </a:avLst>
          </a:prstGeom>
          <a:solidFill>
            <a:srgbClr val="FFBE9D"/>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b="1">
                <a:latin typeface="Calibri" panose="020F0502020204030204" pitchFamily="34" charset="0"/>
              </a:rPr>
              <a:t>R</a:t>
            </a:r>
          </a:p>
        </p:txBody>
      </p:sp>
      <p:sp>
        <p:nvSpPr>
          <p:cNvPr id="23564" name="Line 11">
            <a:extLst>
              <a:ext uri="{FF2B5EF4-FFF2-40B4-BE49-F238E27FC236}">
                <a16:creationId xmlns:a16="http://schemas.microsoft.com/office/drawing/2014/main" id="{3BEE1AB9-EE9A-449A-BAF2-7348A586D251}"/>
              </a:ext>
            </a:extLst>
          </p:cNvPr>
          <p:cNvSpPr>
            <a:spLocks noChangeShapeType="1"/>
          </p:cNvSpPr>
          <p:nvPr/>
        </p:nvSpPr>
        <p:spPr bwMode="auto">
          <a:xfrm flipV="1">
            <a:off x="2819400" y="4343400"/>
            <a:ext cx="685800" cy="914400"/>
          </a:xfrm>
          <a:prstGeom prst="line">
            <a:avLst/>
          </a:prstGeom>
          <a:noFill/>
          <a:ln w="38100">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3565" name="Line 12">
            <a:extLst>
              <a:ext uri="{FF2B5EF4-FFF2-40B4-BE49-F238E27FC236}">
                <a16:creationId xmlns:a16="http://schemas.microsoft.com/office/drawing/2014/main" id="{19279535-EE21-4314-B2B6-050719D39DD9}"/>
              </a:ext>
            </a:extLst>
          </p:cNvPr>
          <p:cNvSpPr>
            <a:spLocks noChangeShapeType="1"/>
          </p:cNvSpPr>
          <p:nvPr/>
        </p:nvSpPr>
        <p:spPr bwMode="auto">
          <a:xfrm flipH="1" flipV="1">
            <a:off x="3505200" y="4343400"/>
            <a:ext cx="609600" cy="914400"/>
          </a:xfrm>
          <a:prstGeom prst="line">
            <a:avLst/>
          </a:prstGeom>
          <a:noFill/>
          <a:ln w="38100">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3566" name="Line 13">
            <a:extLst>
              <a:ext uri="{FF2B5EF4-FFF2-40B4-BE49-F238E27FC236}">
                <a16:creationId xmlns:a16="http://schemas.microsoft.com/office/drawing/2014/main" id="{E87267A3-6140-4A01-B0B4-B7C5CF0D6A65}"/>
              </a:ext>
            </a:extLst>
          </p:cNvPr>
          <p:cNvSpPr>
            <a:spLocks noChangeShapeType="1"/>
          </p:cNvSpPr>
          <p:nvPr/>
        </p:nvSpPr>
        <p:spPr bwMode="auto">
          <a:xfrm flipV="1">
            <a:off x="5334000" y="4343400"/>
            <a:ext cx="685800" cy="914400"/>
          </a:xfrm>
          <a:prstGeom prst="line">
            <a:avLst/>
          </a:prstGeom>
          <a:noFill/>
          <a:ln w="38100">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3567" name="Line 14">
            <a:extLst>
              <a:ext uri="{FF2B5EF4-FFF2-40B4-BE49-F238E27FC236}">
                <a16:creationId xmlns:a16="http://schemas.microsoft.com/office/drawing/2014/main" id="{B0061223-83A5-4A85-8D30-2F5B0A0AD138}"/>
              </a:ext>
            </a:extLst>
          </p:cNvPr>
          <p:cNvSpPr>
            <a:spLocks noChangeShapeType="1"/>
          </p:cNvSpPr>
          <p:nvPr/>
        </p:nvSpPr>
        <p:spPr bwMode="auto">
          <a:xfrm flipH="1" flipV="1">
            <a:off x="6019800" y="4343400"/>
            <a:ext cx="609600" cy="914400"/>
          </a:xfrm>
          <a:prstGeom prst="line">
            <a:avLst/>
          </a:prstGeom>
          <a:noFill/>
          <a:ln w="38100">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3568" name="Line 15">
            <a:extLst>
              <a:ext uri="{FF2B5EF4-FFF2-40B4-BE49-F238E27FC236}">
                <a16:creationId xmlns:a16="http://schemas.microsoft.com/office/drawing/2014/main" id="{6B0CF016-604F-4F2A-875B-9D6BBB6AAA80}"/>
              </a:ext>
            </a:extLst>
          </p:cNvPr>
          <p:cNvSpPr>
            <a:spLocks noChangeShapeType="1"/>
          </p:cNvSpPr>
          <p:nvPr/>
        </p:nvSpPr>
        <p:spPr bwMode="auto">
          <a:xfrm flipV="1">
            <a:off x="7086600" y="4267200"/>
            <a:ext cx="685800" cy="914400"/>
          </a:xfrm>
          <a:prstGeom prst="line">
            <a:avLst/>
          </a:prstGeom>
          <a:noFill/>
          <a:ln w="38100">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3569" name="Line 16">
            <a:extLst>
              <a:ext uri="{FF2B5EF4-FFF2-40B4-BE49-F238E27FC236}">
                <a16:creationId xmlns:a16="http://schemas.microsoft.com/office/drawing/2014/main" id="{FE6167D1-8F9A-4AC2-AED5-3632CE254D5B}"/>
              </a:ext>
            </a:extLst>
          </p:cNvPr>
          <p:cNvSpPr>
            <a:spLocks noChangeShapeType="1"/>
          </p:cNvSpPr>
          <p:nvPr/>
        </p:nvSpPr>
        <p:spPr bwMode="auto">
          <a:xfrm flipH="1" flipV="1">
            <a:off x="8610600" y="4343400"/>
            <a:ext cx="609600" cy="914400"/>
          </a:xfrm>
          <a:prstGeom prst="line">
            <a:avLst/>
          </a:prstGeom>
          <a:noFill/>
          <a:ln w="38100">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4" descr="Screen Clipping">
            <a:extLst>
              <a:ext uri="{FF2B5EF4-FFF2-40B4-BE49-F238E27FC236}">
                <a16:creationId xmlns:a16="http://schemas.microsoft.com/office/drawing/2014/main" id="{CE5AE5CF-24CA-4E64-8EAD-B07E6710EB0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627188" y="1600200"/>
            <a:ext cx="6831012" cy="434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5B6CC58E-4D2B-446E-B580-C2561FC0C082}"/>
              </a:ext>
            </a:extLst>
          </p:cNvPr>
          <p:cNvSpPr>
            <a:spLocks noGrp="1"/>
          </p:cNvSpPr>
          <p:nvPr>
            <p:ph type="ftr" sz="quarter" idx="11"/>
          </p:nvPr>
        </p:nvSpPr>
        <p:spPr/>
        <p:txBody>
          <a:bodyPr/>
          <a:lstStyle/>
          <a:p>
            <a:pPr>
              <a:defRPr/>
            </a:pPr>
            <a:r>
              <a:rPr lang="en-US"/>
              <a:t>Adapted from Prosci 2008</a:t>
            </a:r>
          </a:p>
        </p:txBody>
      </p:sp>
      <p:sp>
        <p:nvSpPr>
          <p:cNvPr id="10" name="TextBox 9">
            <a:extLst>
              <a:ext uri="{FF2B5EF4-FFF2-40B4-BE49-F238E27FC236}">
                <a16:creationId xmlns:a16="http://schemas.microsoft.com/office/drawing/2014/main" id="{60AA1D1A-0699-464B-BF62-14D3EB2BFA70}"/>
              </a:ext>
            </a:extLst>
          </p:cNvPr>
          <p:cNvSpPr txBox="1"/>
          <p:nvPr/>
        </p:nvSpPr>
        <p:spPr>
          <a:xfrm>
            <a:off x="3640138" y="609601"/>
            <a:ext cx="5351462" cy="523875"/>
          </a:xfrm>
          <a:prstGeom prst="rect">
            <a:avLst/>
          </a:prstGeom>
          <a:noFill/>
        </p:spPr>
        <p:txBody>
          <a:bodyPr>
            <a:spAutoFit/>
          </a:bodyPr>
          <a:lstStyle/>
          <a:p>
            <a:pPr algn="ctr">
              <a:defRPr/>
            </a:pPr>
            <a:r>
              <a:rPr lang="en-US" sz="2800" b="1" dirty="0">
                <a:solidFill>
                  <a:schemeClr val="accent1">
                    <a:lumMod val="75000"/>
                  </a:schemeClr>
                </a:solidFill>
                <a:latin typeface="Arial" charset="0"/>
              </a:rPr>
              <a:t>ADKAR Gap Model</a:t>
            </a:r>
          </a:p>
        </p:txBody>
      </p:sp>
      <p:sp>
        <p:nvSpPr>
          <p:cNvPr id="26" name="Right Arrow 25">
            <a:extLst>
              <a:ext uri="{FF2B5EF4-FFF2-40B4-BE49-F238E27FC236}">
                <a16:creationId xmlns:a16="http://schemas.microsoft.com/office/drawing/2014/main" id="{46BAC489-3EAD-44A4-B15F-1C9E2BC468AA}"/>
              </a:ext>
            </a:extLst>
          </p:cNvPr>
          <p:cNvSpPr/>
          <p:nvPr/>
        </p:nvSpPr>
        <p:spPr>
          <a:xfrm>
            <a:off x="8259763" y="1744663"/>
            <a:ext cx="533400" cy="381000"/>
          </a:xfrm>
          <a:prstGeom prst="rightArrow">
            <a:avLst/>
          </a:prstGeom>
        </p:spPr>
        <p:style>
          <a:lnRef idx="2">
            <a:schemeClr val="accent5"/>
          </a:lnRef>
          <a:fillRef idx="1">
            <a:schemeClr val="lt1"/>
          </a:fillRef>
          <a:effectRef idx="0">
            <a:schemeClr val="accent5"/>
          </a:effectRef>
          <a:fontRef idx="minor">
            <a:schemeClr val="dk1"/>
          </a:fontRef>
        </p:style>
        <p:txBody>
          <a:bodyPr anchor="ctr"/>
          <a:lstStyle/>
          <a:p>
            <a:pPr algn="ctr">
              <a:defRPr/>
            </a:pPr>
            <a:endParaRPr lang="en-US"/>
          </a:p>
        </p:txBody>
      </p:sp>
      <p:sp>
        <p:nvSpPr>
          <p:cNvPr id="66" name="Right Arrow 65">
            <a:extLst>
              <a:ext uri="{FF2B5EF4-FFF2-40B4-BE49-F238E27FC236}">
                <a16:creationId xmlns:a16="http://schemas.microsoft.com/office/drawing/2014/main" id="{937B29DD-FD15-4BD5-A437-0C4C9957C34D}"/>
              </a:ext>
            </a:extLst>
          </p:cNvPr>
          <p:cNvSpPr/>
          <p:nvPr/>
        </p:nvSpPr>
        <p:spPr>
          <a:xfrm>
            <a:off x="8283575" y="2514600"/>
            <a:ext cx="533400" cy="381000"/>
          </a:xfrm>
          <a:prstGeom prst="rightArrow">
            <a:avLst/>
          </a:prstGeom>
        </p:spPr>
        <p:style>
          <a:lnRef idx="2">
            <a:schemeClr val="accent5"/>
          </a:lnRef>
          <a:fillRef idx="1">
            <a:schemeClr val="lt1"/>
          </a:fillRef>
          <a:effectRef idx="0">
            <a:schemeClr val="accent5"/>
          </a:effectRef>
          <a:fontRef idx="minor">
            <a:schemeClr val="dk1"/>
          </a:fontRef>
        </p:style>
        <p:txBody>
          <a:bodyPr anchor="ctr"/>
          <a:lstStyle/>
          <a:p>
            <a:pPr algn="ctr">
              <a:defRPr/>
            </a:pPr>
            <a:endParaRPr lang="en-US"/>
          </a:p>
        </p:txBody>
      </p:sp>
      <p:sp>
        <p:nvSpPr>
          <p:cNvPr id="67" name="Right Arrow 66">
            <a:extLst>
              <a:ext uri="{FF2B5EF4-FFF2-40B4-BE49-F238E27FC236}">
                <a16:creationId xmlns:a16="http://schemas.microsoft.com/office/drawing/2014/main" id="{98A4A34C-AA67-484D-BBBD-7B538A51B001}"/>
              </a:ext>
            </a:extLst>
          </p:cNvPr>
          <p:cNvSpPr/>
          <p:nvPr/>
        </p:nvSpPr>
        <p:spPr>
          <a:xfrm>
            <a:off x="8283575" y="3273425"/>
            <a:ext cx="533400" cy="381000"/>
          </a:xfrm>
          <a:prstGeom prst="rightArrow">
            <a:avLst/>
          </a:prstGeom>
        </p:spPr>
        <p:style>
          <a:lnRef idx="2">
            <a:schemeClr val="accent5"/>
          </a:lnRef>
          <a:fillRef idx="1">
            <a:schemeClr val="lt1"/>
          </a:fillRef>
          <a:effectRef idx="0">
            <a:schemeClr val="accent5"/>
          </a:effectRef>
          <a:fontRef idx="minor">
            <a:schemeClr val="dk1"/>
          </a:fontRef>
        </p:style>
        <p:txBody>
          <a:bodyPr anchor="ctr"/>
          <a:lstStyle/>
          <a:p>
            <a:pPr algn="ctr">
              <a:defRPr/>
            </a:pPr>
            <a:endParaRPr lang="en-US"/>
          </a:p>
        </p:txBody>
      </p:sp>
      <p:sp>
        <p:nvSpPr>
          <p:cNvPr id="68" name="Right Arrow 67">
            <a:extLst>
              <a:ext uri="{FF2B5EF4-FFF2-40B4-BE49-F238E27FC236}">
                <a16:creationId xmlns:a16="http://schemas.microsoft.com/office/drawing/2014/main" id="{7099D430-F2AD-419F-B9CE-97A1ABD0F5F5}"/>
              </a:ext>
            </a:extLst>
          </p:cNvPr>
          <p:cNvSpPr/>
          <p:nvPr/>
        </p:nvSpPr>
        <p:spPr>
          <a:xfrm>
            <a:off x="8259763" y="3962400"/>
            <a:ext cx="533400" cy="381000"/>
          </a:xfrm>
          <a:prstGeom prst="rightArrow">
            <a:avLst/>
          </a:prstGeom>
        </p:spPr>
        <p:style>
          <a:lnRef idx="2">
            <a:schemeClr val="accent5"/>
          </a:lnRef>
          <a:fillRef idx="1">
            <a:schemeClr val="lt1"/>
          </a:fillRef>
          <a:effectRef idx="0">
            <a:schemeClr val="accent5"/>
          </a:effectRef>
          <a:fontRef idx="minor">
            <a:schemeClr val="dk1"/>
          </a:fontRef>
        </p:style>
        <p:txBody>
          <a:bodyPr anchor="ctr"/>
          <a:lstStyle/>
          <a:p>
            <a:pPr algn="ctr">
              <a:defRPr/>
            </a:pPr>
            <a:endParaRPr lang="en-US"/>
          </a:p>
        </p:txBody>
      </p:sp>
      <p:sp>
        <p:nvSpPr>
          <p:cNvPr id="69" name="Right Arrow 68">
            <a:extLst>
              <a:ext uri="{FF2B5EF4-FFF2-40B4-BE49-F238E27FC236}">
                <a16:creationId xmlns:a16="http://schemas.microsoft.com/office/drawing/2014/main" id="{AA663CF4-3733-4989-8FC5-ABCE43B99C8C}"/>
              </a:ext>
            </a:extLst>
          </p:cNvPr>
          <p:cNvSpPr/>
          <p:nvPr/>
        </p:nvSpPr>
        <p:spPr>
          <a:xfrm>
            <a:off x="8259763" y="4648200"/>
            <a:ext cx="533400" cy="381000"/>
          </a:xfrm>
          <a:prstGeom prst="rightArrow">
            <a:avLst/>
          </a:prstGeom>
        </p:spPr>
        <p:style>
          <a:lnRef idx="2">
            <a:schemeClr val="accent5"/>
          </a:lnRef>
          <a:fillRef idx="1">
            <a:schemeClr val="lt1"/>
          </a:fillRef>
          <a:effectRef idx="0">
            <a:schemeClr val="accent5"/>
          </a:effectRef>
          <a:fontRef idx="minor">
            <a:schemeClr val="dk1"/>
          </a:fontRef>
        </p:style>
        <p:txBody>
          <a:bodyPr anchor="ctr"/>
          <a:lstStyle/>
          <a:p>
            <a:pPr algn="ctr">
              <a:defRPr/>
            </a:pPr>
            <a:endParaRPr lang="en-US"/>
          </a:p>
        </p:txBody>
      </p:sp>
      <p:sp>
        <p:nvSpPr>
          <p:cNvPr id="70" name="Right Arrow 69">
            <a:extLst>
              <a:ext uri="{FF2B5EF4-FFF2-40B4-BE49-F238E27FC236}">
                <a16:creationId xmlns:a16="http://schemas.microsoft.com/office/drawing/2014/main" id="{A118D203-77CA-496A-A361-B8087D7E323B}"/>
              </a:ext>
            </a:extLst>
          </p:cNvPr>
          <p:cNvSpPr/>
          <p:nvPr/>
        </p:nvSpPr>
        <p:spPr>
          <a:xfrm>
            <a:off x="8283575" y="5372100"/>
            <a:ext cx="533400" cy="381000"/>
          </a:xfrm>
          <a:prstGeom prst="rightArrow">
            <a:avLst/>
          </a:prstGeom>
        </p:spPr>
        <p:style>
          <a:lnRef idx="2">
            <a:schemeClr val="accent5"/>
          </a:lnRef>
          <a:fillRef idx="1">
            <a:schemeClr val="lt1"/>
          </a:fillRef>
          <a:effectRef idx="0">
            <a:schemeClr val="accent5"/>
          </a:effectRef>
          <a:fontRef idx="minor">
            <a:schemeClr val="dk1"/>
          </a:fontRef>
        </p:style>
        <p:txBody>
          <a:bodyPr anchor="ctr"/>
          <a:lstStyle/>
          <a:p>
            <a:pPr algn="ctr">
              <a:defRPr/>
            </a:pPr>
            <a:endParaRPr lang="en-US"/>
          </a:p>
        </p:txBody>
      </p:sp>
      <p:sp>
        <p:nvSpPr>
          <p:cNvPr id="27" name="Oval 26">
            <a:extLst>
              <a:ext uri="{FF2B5EF4-FFF2-40B4-BE49-F238E27FC236}">
                <a16:creationId xmlns:a16="http://schemas.microsoft.com/office/drawing/2014/main" id="{034F31CD-AC34-4D40-9A24-0856E6B77EC9}"/>
              </a:ext>
            </a:extLst>
          </p:cNvPr>
          <p:cNvSpPr/>
          <p:nvPr/>
        </p:nvSpPr>
        <p:spPr>
          <a:xfrm>
            <a:off x="8816976" y="1600201"/>
            <a:ext cx="1698625" cy="525463"/>
          </a:xfrm>
          <a:prstGeom prst="ellipse">
            <a:avLst/>
          </a:prstGeom>
        </p:spPr>
        <p:style>
          <a:lnRef idx="1">
            <a:schemeClr val="accent5"/>
          </a:lnRef>
          <a:fillRef idx="2">
            <a:schemeClr val="accent5"/>
          </a:fillRef>
          <a:effectRef idx="1">
            <a:schemeClr val="accent5"/>
          </a:effectRef>
          <a:fontRef idx="minor">
            <a:schemeClr val="dk1"/>
          </a:fontRef>
        </p:style>
        <p:txBody>
          <a:bodyPr anchor="ctr"/>
          <a:lstStyle/>
          <a:p>
            <a:pPr algn="ctr">
              <a:defRPr/>
            </a:pPr>
            <a:r>
              <a:rPr lang="en-US" sz="1400" dirty="0"/>
              <a:t>Change</a:t>
            </a:r>
            <a:endParaRPr lang="en-US" dirty="0"/>
          </a:p>
        </p:txBody>
      </p:sp>
      <p:sp>
        <p:nvSpPr>
          <p:cNvPr id="72" name="Oval 71">
            <a:extLst>
              <a:ext uri="{FF2B5EF4-FFF2-40B4-BE49-F238E27FC236}">
                <a16:creationId xmlns:a16="http://schemas.microsoft.com/office/drawing/2014/main" id="{20CC709C-0BDD-4C94-999E-A0F67FB69DBA}"/>
              </a:ext>
            </a:extLst>
          </p:cNvPr>
          <p:cNvSpPr/>
          <p:nvPr/>
        </p:nvSpPr>
        <p:spPr>
          <a:xfrm>
            <a:off x="8816976" y="2441575"/>
            <a:ext cx="1698625" cy="527050"/>
          </a:xfrm>
          <a:prstGeom prst="ellipse">
            <a:avLst/>
          </a:prstGeom>
        </p:spPr>
        <p:style>
          <a:lnRef idx="1">
            <a:schemeClr val="accent5"/>
          </a:lnRef>
          <a:fillRef idx="2">
            <a:schemeClr val="accent5"/>
          </a:fillRef>
          <a:effectRef idx="1">
            <a:schemeClr val="accent5"/>
          </a:effectRef>
          <a:fontRef idx="minor">
            <a:schemeClr val="dk1"/>
          </a:fontRef>
        </p:style>
        <p:txBody>
          <a:bodyPr anchor="ctr"/>
          <a:lstStyle/>
          <a:p>
            <a:pPr algn="ctr">
              <a:defRPr/>
            </a:pPr>
            <a:r>
              <a:rPr lang="en-US" sz="1400" dirty="0"/>
              <a:t>Confusion</a:t>
            </a:r>
          </a:p>
        </p:txBody>
      </p:sp>
      <p:sp>
        <p:nvSpPr>
          <p:cNvPr id="73" name="Oval 72">
            <a:extLst>
              <a:ext uri="{FF2B5EF4-FFF2-40B4-BE49-F238E27FC236}">
                <a16:creationId xmlns:a16="http://schemas.microsoft.com/office/drawing/2014/main" id="{DE99BDC5-7FFD-4F57-AA8F-839E2CCE6D45}"/>
              </a:ext>
            </a:extLst>
          </p:cNvPr>
          <p:cNvSpPr/>
          <p:nvPr/>
        </p:nvSpPr>
        <p:spPr>
          <a:xfrm>
            <a:off x="8816976" y="3184525"/>
            <a:ext cx="1698625" cy="527050"/>
          </a:xfrm>
          <a:prstGeom prst="ellipse">
            <a:avLst/>
          </a:prstGeom>
        </p:spPr>
        <p:style>
          <a:lnRef idx="1">
            <a:schemeClr val="accent5"/>
          </a:lnRef>
          <a:fillRef idx="2">
            <a:schemeClr val="accent5"/>
          </a:fillRef>
          <a:effectRef idx="1">
            <a:schemeClr val="accent5"/>
          </a:effectRef>
          <a:fontRef idx="minor">
            <a:schemeClr val="dk1"/>
          </a:fontRef>
        </p:style>
        <p:txBody>
          <a:bodyPr anchor="ctr"/>
          <a:lstStyle/>
          <a:p>
            <a:pPr algn="ctr">
              <a:defRPr/>
            </a:pPr>
            <a:r>
              <a:rPr lang="en-US" sz="1400" dirty="0"/>
              <a:t>Resistance</a:t>
            </a:r>
          </a:p>
        </p:txBody>
      </p:sp>
      <p:sp>
        <p:nvSpPr>
          <p:cNvPr id="74" name="Oval 73">
            <a:extLst>
              <a:ext uri="{FF2B5EF4-FFF2-40B4-BE49-F238E27FC236}">
                <a16:creationId xmlns:a16="http://schemas.microsoft.com/office/drawing/2014/main" id="{C61A825B-D0AA-4330-B569-E5DCFB7A8C31}"/>
              </a:ext>
            </a:extLst>
          </p:cNvPr>
          <p:cNvSpPr/>
          <p:nvPr/>
        </p:nvSpPr>
        <p:spPr>
          <a:xfrm>
            <a:off x="8831263" y="3927475"/>
            <a:ext cx="1700212" cy="527050"/>
          </a:xfrm>
          <a:prstGeom prst="ellipse">
            <a:avLst/>
          </a:prstGeom>
        </p:spPr>
        <p:style>
          <a:lnRef idx="1">
            <a:schemeClr val="accent5"/>
          </a:lnRef>
          <a:fillRef idx="2">
            <a:schemeClr val="accent5"/>
          </a:fillRef>
          <a:effectRef idx="1">
            <a:schemeClr val="accent5"/>
          </a:effectRef>
          <a:fontRef idx="minor">
            <a:schemeClr val="dk1"/>
          </a:fontRef>
        </p:style>
        <p:txBody>
          <a:bodyPr anchor="ctr"/>
          <a:lstStyle/>
          <a:p>
            <a:pPr algn="ctr">
              <a:defRPr/>
            </a:pPr>
            <a:r>
              <a:rPr lang="en-US" sz="1400" dirty="0"/>
              <a:t>Fear/</a:t>
            </a:r>
          </a:p>
          <a:p>
            <a:pPr algn="ctr">
              <a:defRPr/>
            </a:pPr>
            <a:r>
              <a:rPr lang="en-US" sz="1400" dirty="0"/>
              <a:t>Anxiety</a:t>
            </a:r>
          </a:p>
        </p:txBody>
      </p:sp>
      <p:sp>
        <p:nvSpPr>
          <p:cNvPr id="75" name="Oval 74">
            <a:extLst>
              <a:ext uri="{FF2B5EF4-FFF2-40B4-BE49-F238E27FC236}">
                <a16:creationId xmlns:a16="http://schemas.microsoft.com/office/drawing/2014/main" id="{633B7F64-86AD-484B-89CA-783BF30FC563}"/>
              </a:ext>
            </a:extLst>
          </p:cNvPr>
          <p:cNvSpPr/>
          <p:nvPr/>
        </p:nvSpPr>
        <p:spPr>
          <a:xfrm>
            <a:off x="8793163" y="4575175"/>
            <a:ext cx="1700212" cy="527050"/>
          </a:xfrm>
          <a:prstGeom prst="ellipse">
            <a:avLst/>
          </a:prstGeom>
        </p:spPr>
        <p:style>
          <a:lnRef idx="1">
            <a:schemeClr val="accent5"/>
          </a:lnRef>
          <a:fillRef idx="2">
            <a:schemeClr val="accent5"/>
          </a:fillRef>
          <a:effectRef idx="1">
            <a:schemeClr val="accent5"/>
          </a:effectRef>
          <a:fontRef idx="minor">
            <a:schemeClr val="dk1"/>
          </a:fontRef>
        </p:style>
        <p:txBody>
          <a:bodyPr anchor="ctr"/>
          <a:lstStyle/>
          <a:p>
            <a:pPr algn="ctr">
              <a:defRPr/>
            </a:pPr>
            <a:r>
              <a:rPr lang="en-US" sz="1400" dirty="0"/>
              <a:t>Frustration</a:t>
            </a:r>
          </a:p>
        </p:txBody>
      </p:sp>
      <p:sp>
        <p:nvSpPr>
          <p:cNvPr id="76" name="Oval 75">
            <a:extLst>
              <a:ext uri="{FF2B5EF4-FFF2-40B4-BE49-F238E27FC236}">
                <a16:creationId xmlns:a16="http://schemas.microsoft.com/office/drawing/2014/main" id="{B2DD9DFC-DB16-4BFD-AAE3-7A457846869A}"/>
              </a:ext>
            </a:extLst>
          </p:cNvPr>
          <p:cNvSpPr/>
          <p:nvPr/>
        </p:nvSpPr>
        <p:spPr>
          <a:xfrm>
            <a:off x="8831263" y="5299075"/>
            <a:ext cx="1700212" cy="527050"/>
          </a:xfrm>
          <a:prstGeom prst="ellipse">
            <a:avLst/>
          </a:prstGeom>
        </p:spPr>
        <p:style>
          <a:lnRef idx="1">
            <a:schemeClr val="accent5"/>
          </a:lnRef>
          <a:fillRef idx="2">
            <a:schemeClr val="accent5"/>
          </a:fillRef>
          <a:effectRef idx="1">
            <a:schemeClr val="accent5"/>
          </a:effectRef>
          <a:fontRef idx="minor">
            <a:schemeClr val="dk1"/>
          </a:fontRef>
        </p:style>
        <p:txBody>
          <a:bodyPr anchor="ctr"/>
          <a:lstStyle/>
          <a:p>
            <a:pPr algn="ctr">
              <a:defRPr/>
            </a:pPr>
            <a:r>
              <a:rPr lang="en-US" sz="1400" dirty="0"/>
              <a:t>Backsliding</a:t>
            </a:r>
          </a:p>
        </p:txBody>
      </p:sp>
      <p:sp>
        <p:nvSpPr>
          <p:cNvPr id="2" name="Rounded Rectangle 1">
            <a:extLst>
              <a:ext uri="{FF2B5EF4-FFF2-40B4-BE49-F238E27FC236}">
                <a16:creationId xmlns:a16="http://schemas.microsoft.com/office/drawing/2014/main" id="{7C4CBA6D-8DA1-4472-9727-E9D33F1BA194}"/>
              </a:ext>
            </a:extLst>
          </p:cNvPr>
          <p:cNvSpPr/>
          <p:nvPr/>
        </p:nvSpPr>
        <p:spPr>
          <a:xfrm>
            <a:off x="1828800" y="2441576"/>
            <a:ext cx="1066800" cy="454025"/>
          </a:xfrm>
          <a:prstGeom prst="roundRect">
            <a:avLst/>
          </a:prstGeom>
          <a:noFill/>
          <a:ln w="57150">
            <a:solidFill>
              <a:srgbClr val="92D050"/>
            </a:solidFill>
          </a:ln>
          <a:effectLst>
            <a:glow rad="139700">
              <a:schemeClr val="accent5">
                <a:satMod val="175000"/>
                <a:alpha val="40000"/>
              </a:schemeClr>
            </a:glow>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8" name="Rounded Rectangle 17">
            <a:extLst>
              <a:ext uri="{FF2B5EF4-FFF2-40B4-BE49-F238E27FC236}">
                <a16:creationId xmlns:a16="http://schemas.microsoft.com/office/drawing/2014/main" id="{269B093B-F23A-402C-920D-0E0CD57DF277}"/>
              </a:ext>
            </a:extLst>
          </p:cNvPr>
          <p:cNvSpPr/>
          <p:nvPr/>
        </p:nvSpPr>
        <p:spPr>
          <a:xfrm>
            <a:off x="3154680" y="3184526"/>
            <a:ext cx="1066800" cy="454025"/>
          </a:xfrm>
          <a:prstGeom prst="roundRect">
            <a:avLst/>
          </a:prstGeom>
          <a:noFill/>
          <a:ln w="57150">
            <a:solidFill>
              <a:srgbClr val="92D050"/>
            </a:solidFill>
          </a:ln>
          <a:effectLst>
            <a:glow rad="139700">
              <a:schemeClr val="accent5">
                <a:satMod val="175000"/>
                <a:alpha val="40000"/>
              </a:schemeClr>
            </a:glow>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9" name="Rounded Rectangle 18">
            <a:extLst>
              <a:ext uri="{FF2B5EF4-FFF2-40B4-BE49-F238E27FC236}">
                <a16:creationId xmlns:a16="http://schemas.microsoft.com/office/drawing/2014/main" id="{F4035DA2-5506-4D28-9FC5-DC4F20D05CD1}"/>
              </a:ext>
            </a:extLst>
          </p:cNvPr>
          <p:cNvSpPr/>
          <p:nvPr/>
        </p:nvSpPr>
        <p:spPr>
          <a:xfrm>
            <a:off x="4509294" y="3877311"/>
            <a:ext cx="1066800" cy="454025"/>
          </a:xfrm>
          <a:prstGeom prst="roundRect">
            <a:avLst/>
          </a:prstGeom>
          <a:noFill/>
          <a:ln w="57150">
            <a:solidFill>
              <a:srgbClr val="92D050"/>
            </a:solidFill>
          </a:ln>
          <a:effectLst>
            <a:glow rad="139700">
              <a:schemeClr val="accent5">
                <a:satMod val="175000"/>
                <a:alpha val="40000"/>
              </a:schemeClr>
            </a:glow>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0" name="Rounded Rectangle 19">
            <a:extLst>
              <a:ext uri="{FF2B5EF4-FFF2-40B4-BE49-F238E27FC236}">
                <a16:creationId xmlns:a16="http://schemas.microsoft.com/office/drawing/2014/main" id="{6AF7F814-7F38-44D3-9D9C-4B130DBE1574}"/>
              </a:ext>
            </a:extLst>
          </p:cNvPr>
          <p:cNvSpPr/>
          <p:nvPr/>
        </p:nvSpPr>
        <p:spPr>
          <a:xfrm>
            <a:off x="5782469" y="4575176"/>
            <a:ext cx="1066800" cy="454025"/>
          </a:xfrm>
          <a:prstGeom prst="roundRect">
            <a:avLst/>
          </a:prstGeom>
          <a:noFill/>
          <a:ln w="57150">
            <a:solidFill>
              <a:srgbClr val="92D050"/>
            </a:solidFill>
          </a:ln>
          <a:effectLst>
            <a:glow rad="139700">
              <a:schemeClr val="accent5">
                <a:satMod val="175000"/>
                <a:alpha val="40000"/>
              </a:schemeClr>
            </a:glow>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1" name="Rounded Rectangle 20">
            <a:extLst>
              <a:ext uri="{FF2B5EF4-FFF2-40B4-BE49-F238E27FC236}">
                <a16:creationId xmlns:a16="http://schemas.microsoft.com/office/drawing/2014/main" id="{977D9814-99AB-41CF-BD09-AA052B47CB71}"/>
              </a:ext>
            </a:extLst>
          </p:cNvPr>
          <p:cNvSpPr/>
          <p:nvPr/>
        </p:nvSpPr>
        <p:spPr>
          <a:xfrm>
            <a:off x="7192963" y="5335588"/>
            <a:ext cx="1066800" cy="454025"/>
          </a:xfrm>
          <a:prstGeom prst="roundRect">
            <a:avLst/>
          </a:prstGeom>
          <a:noFill/>
          <a:ln w="57150">
            <a:solidFill>
              <a:srgbClr val="92D050"/>
            </a:solidFill>
          </a:ln>
          <a:effectLst>
            <a:glow rad="139700">
              <a:schemeClr val="accent5">
                <a:satMod val="175000"/>
                <a:alpha val="40000"/>
              </a:schemeClr>
            </a:glow>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D4B04-7B57-4A13-A3B9-6C37F1DD6541}"/>
              </a:ext>
            </a:extLst>
          </p:cNvPr>
          <p:cNvSpPr>
            <a:spLocks noGrp="1"/>
          </p:cNvSpPr>
          <p:nvPr>
            <p:ph type="ctrTitle"/>
          </p:nvPr>
        </p:nvSpPr>
        <p:spPr>
          <a:xfrm>
            <a:off x="1981200" y="0"/>
            <a:ext cx="7772400" cy="1219200"/>
          </a:xfrm>
        </p:spPr>
        <p:txBody>
          <a:bodyPr/>
          <a:lstStyle/>
          <a:p>
            <a:pPr eaLnBrk="1" fontAlgn="auto" hangingPunct="1">
              <a:spcAft>
                <a:spcPts val="0"/>
              </a:spcAft>
              <a:defRPr/>
            </a:pPr>
            <a:r>
              <a:rPr lang="en-US" sz="4000" dirty="0">
                <a:latin typeface="Arial" pitchFamily="34" charset="0"/>
                <a:cs typeface="Arial" pitchFamily="34" charset="0"/>
              </a:rPr>
              <a:t>Developing corrective actions with ADKAR</a:t>
            </a:r>
          </a:p>
        </p:txBody>
      </p:sp>
      <p:sp>
        <p:nvSpPr>
          <p:cNvPr id="4" name="Footer Placeholder 3">
            <a:extLst>
              <a:ext uri="{FF2B5EF4-FFF2-40B4-BE49-F238E27FC236}">
                <a16:creationId xmlns:a16="http://schemas.microsoft.com/office/drawing/2014/main" id="{3501C289-4979-4CA3-BE16-5067C773DD3E}"/>
              </a:ext>
            </a:extLst>
          </p:cNvPr>
          <p:cNvSpPr>
            <a:spLocks noGrp="1"/>
          </p:cNvSpPr>
          <p:nvPr>
            <p:ph type="ftr" sz="quarter" idx="11"/>
          </p:nvPr>
        </p:nvSpPr>
        <p:spPr/>
        <p:txBody>
          <a:bodyPr/>
          <a:lstStyle/>
          <a:p>
            <a:pPr>
              <a:defRPr/>
            </a:pPr>
            <a:r>
              <a:rPr lang="en-US" dirty="0"/>
              <a:t>Adapted from </a:t>
            </a:r>
            <a:r>
              <a:rPr lang="en-US" dirty="0" err="1"/>
              <a:t>Prosci</a:t>
            </a:r>
            <a:r>
              <a:rPr lang="en-US" dirty="0"/>
              <a:t> 2008</a:t>
            </a:r>
          </a:p>
        </p:txBody>
      </p:sp>
      <p:sp>
        <p:nvSpPr>
          <p:cNvPr id="25604" name="Rectangle 5">
            <a:extLst>
              <a:ext uri="{FF2B5EF4-FFF2-40B4-BE49-F238E27FC236}">
                <a16:creationId xmlns:a16="http://schemas.microsoft.com/office/drawing/2014/main" id="{2C8E0D3D-EE97-4B25-BEB3-C0056EC6F720}"/>
              </a:ext>
            </a:extLst>
          </p:cNvPr>
          <p:cNvSpPr txBox="1">
            <a:spLocks noChangeArrowheads="1"/>
          </p:cNvSpPr>
          <p:nvPr/>
        </p:nvSpPr>
        <p:spPr bwMode="auto">
          <a:xfrm>
            <a:off x="1981200" y="2286001"/>
            <a:ext cx="8229600" cy="3840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20000"/>
              </a:spcBef>
              <a:buFont typeface="Arial" panose="020B0604020202020204" pitchFamily="34" charset="0"/>
              <a:buNone/>
            </a:pPr>
            <a:endParaRPr lang="en-US" altLang="en-US" sz="2400">
              <a:solidFill>
                <a:srgbClr val="898989"/>
              </a:solidFill>
              <a:cs typeface="Arial" panose="020B0604020202020204" pitchFamily="34" charset="0"/>
            </a:endParaRPr>
          </a:p>
        </p:txBody>
      </p:sp>
      <p:graphicFrame>
        <p:nvGraphicFramePr>
          <p:cNvPr id="56339" name="Group 19">
            <a:extLst>
              <a:ext uri="{FF2B5EF4-FFF2-40B4-BE49-F238E27FC236}">
                <a16:creationId xmlns:a16="http://schemas.microsoft.com/office/drawing/2014/main" id="{EEEED5FA-9096-4D1C-AF7D-78A240E8498E}"/>
              </a:ext>
            </a:extLst>
          </p:cNvPr>
          <p:cNvGraphicFramePr>
            <a:graphicFrameLocks noGrp="1"/>
          </p:cNvGraphicFramePr>
          <p:nvPr>
            <p:extLst>
              <p:ext uri="{D42A27DB-BD31-4B8C-83A1-F6EECF244321}">
                <p14:modId xmlns:p14="http://schemas.microsoft.com/office/powerpoint/2010/main" val="2482737437"/>
              </p:ext>
            </p:extLst>
          </p:nvPr>
        </p:nvGraphicFramePr>
        <p:xfrm>
          <a:off x="1981200" y="1267944"/>
          <a:ext cx="8229600" cy="4322112"/>
        </p:xfrm>
        <a:graphic>
          <a:graphicData uri="http://schemas.openxmlformats.org/drawingml/2006/table">
            <a:tbl>
              <a:tblPr/>
              <a:tblGrid>
                <a:gridCol w="2819400">
                  <a:extLst>
                    <a:ext uri="{9D8B030D-6E8A-4147-A177-3AD203B41FA5}">
                      <a16:colId xmlns:a16="http://schemas.microsoft.com/office/drawing/2014/main" val="20000"/>
                    </a:ext>
                  </a:extLst>
                </a:gridCol>
                <a:gridCol w="5410200">
                  <a:extLst>
                    <a:ext uri="{9D8B030D-6E8A-4147-A177-3AD203B41FA5}">
                      <a16:colId xmlns:a16="http://schemas.microsoft.com/office/drawing/2014/main" val="20001"/>
                    </a:ext>
                  </a:extLst>
                </a:gridCol>
              </a:tblGrid>
              <a:tr h="77748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1" i="0" u="none" strike="noStrike" cap="none" normalizeH="0" baseline="0" dirty="0">
                          <a:ln>
                            <a:noFill/>
                          </a:ln>
                          <a:solidFill>
                            <a:schemeClr val="tx1"/>
                          </a:solidFill>
                          <a:effectLst/>
                          <a:latin typeface="Arial" charset="0"/>
                        </a:rPr>
                        <a:t>If the gap is:</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1" i="0" u="none" strike="noStrike" cap="none" normalizeH="0" baseline="0">
                          <a:ln>
                            <a:noFill/>
                          </a:ln>
                          <a:solidFill>
                            <a:schemeClr val="tx1"/>
                          </a:solidFill>
                          <a:effectLst/>
                          <a:latin typeface="Arial" charset="0"/>
                        </a:rPr>
                        <a:t>Corrective actions:</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1" i="0" u="none" strike="noStrike" cap="none" normalizeH="0" baseline="0">
                        <a:ln>
                          <a:noFill/>
                        </a:ln>
                        <a:solidFill>
                          <a:schemeClr val="tx1"/>
                        </a:solidFill>
                        <a:effectLst/>
                        <a:latin typeface="Arial" charset="0"/>
                      </a:endParaRP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72517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0" i="0" u="none" strike="noStrike" cap="none" normalizeH="0" baseline="0">
                          <a:ln>
                            <a:noFill/>
                          </a:ln>
                          <a:solidFill>
                            <a:schemeClr val="tx1"/>
                          </a:solidFill>
                          <a:effectLst/>
                          <a:latin typeface="Arial" charset="0"/>
                        </a:rPr>
                        <a:t>Awareness</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000" b="0" i="0" u="none" strike="noStrike" cap="none" normalizeH="0" baseline="0" dirty="0">
                          <a:ln>
                            <a:noFill/>
                          </a:ln>
                          <a:solidFill>
                            <a:schemeClr val="tx1"/>
                          </a:solidFill>
                          <a:effectLst/>
                          <a:latin typeface="Arial" charset="0"/>
                        </a:rPr>
                        <a:t>Management communicates about the business reasons for change (why, risk of not changing, drivers of change); Face-to-face communications with immediate supervisors about how the change impacts you directly is what should occur</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000" b="0" i="0" u="none" strike="noStrike" cap="none" normalizeH="0" baseline="0" dirty="0">
                        <a:ln>
                          <a:noFill/>
                        </a:ln>
                        <a:solidFill>
                          <a:schemeClr val="tx1"/>
                        </a:solidFill>
                        <a:effectLst/>
                        <a:latin typeface="Arial" charset="0"/>
                      </a:endParaRP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75908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0" i="0" u="none" strike="noStrike" cap="none" normalizeH="0" baseline="0">
                          <a:ln>
                            <a:noFill/>
                          </a:ln>
                          <a:solidFill>
                            <a:schemeClr val="tx1"/>
                          </a:solidFill>
                          <a:effectLst/>
                          <a:latin typeface="Arial" charset="0"/>
                        </a:rPr>
                        <a:t>Desire</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000" b="0" i="0" u="none" strike="noStrike" cap="none" normalizeH="0" baseline="0" dirty="0">
                          <a:ln>
                            <a:noFill/>
                          </a:ln>
                          <a:solidFill>
                            <a:schemeClr val="tx1"/>
                          </a:solidFill>
                          <a:effectLst/>
                          <a:latin typeface="Arial" charset="0"/>
                        </a:rPr>
                        <a:t>Look for pockets of resistance and identify the root cause; discuss your desire for resisting the change</a:t>
                      </a: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bl>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05E48-6E4A-4D23-968F-8F0BF26E5E28}"/>
              </a:ext>
            </a:extLst>
          </p:cNvPr>
          <p:cNvSpPr>
            <a:spLocks noGrp="1"/>
          </p:cNvSpPr>
          <p:nvPr>
            <p:ph type="ctrTitle"/>
          </p:nvPr>
        </p:nvSpPr>
        <p:spPr>
          <a:xfrm>
            <a:off x="2286000" y="-39688"/>
            <a:ext cx="7772400" cy="1219200"/>
          </a:xfrm>
        </p:spPr>
        <p:txBody>
          <a:bodyPr/>
          <a:lstStyle/>
          <a:p>
            <a:pPr eaLnBrk="1" fontAlgn="auto" hangingPunct="1">
              <a:spcAft>
                <a:spcPts val="0"/>
              </a:spcAft>
              <a:defRPr/>
            </a:pPr>
            <a:r>
              <a:rPr lang="en-US" sz="4000" dirty="0">
                <a:latin typeface="Arial" pitchFamily="34" charset="0"/>
                <a:cs typeface="Arial" pitchFamily="34" charset="0"/>
              </a:rPr>
              <a:t>Developing corrective actions with ADKAR</a:t>
            </a:r>
          </a:p>
        </p:txBody>
      </p:sp>
      <p:sp>
        <p:nvSpPr>
          <p:cNvPr id="4" name="Footer Placeholder 3">
            <a:extLst>
              <a:ext uri="{FF2B5EF4-FFF2-40B4-BE49-F238E27FC236}">
                <a16:creationId xmlns:a16="http://schemas.microsoft.com/office/drawing/2014/main" id="{F4D61286-48C8-4303-8302-61C1404D921B}"/>
              </a:ext>
            </a:extLst>
          </p:cNvPr>
          <p:cNvSpPr>
            <a:spLocks noGrp="1"/>
          </p:cNvSpPr>
          <p:nvPr>
            <p:ph type="ftr" sz="quarter" idx="11"/>
          </p:nvPr>
        </p:nvSpPr>
        <p:spPr/>
        <p:txBody>
          <a:bodyPr/>
          <a:lstStyle/>
          <a:p>
            <a:pPr>
              <a:defRPr/>
            </a:pPr>
            <a:r>
              <a:rPr lang="en-US"/>
              <a:t>Adapted from Prosci 2008</a:t>
            </a:r>
          </a:p>
        </p:txBody>
      </p:sp>
      <p:sp>
        <p:nvSpPr>
          <p:cNvPr id="26628" name="Rectangle 5">
            <a:extLst>
              <a:ext uri="{FF2B5EF4-FFF2-40B4-BE49-F238E27FC236}">
                <a16:creationId xmlns:a16="http://schemas.microsoft.com/office/drawing/2014/main" id="{A76F34D8-AA20-4C4F-B25F-644C160F6696}"/>
              </a:ext>
            </a:extLst>
          </p:cNvPr>
          <p:cNvSpPr txBox="1">
            <a:spLocks noChangeArrowheads="1"/>
          </p:cNvSpPr>
          <p:nvPr/>
        </p:nvSpPr>
        <p:spPr bwMode="auto">
          <a:xfrm>
            <a:off x="1981200" y="2286001"/>
            <a:ext cx="8229600" cy="3840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20000"/>
              </a:spcBef>
              <a:buFont typeface="Arial" panose="020B0604020202020204" pitchFamily="34" charset="0"/>
              <a:buNone/>
            </a:pPr>
            <a:endParaRPr lang="en-US" altLang="en-US" sz="2400">
              <a:solidFill>
                <a:srgbClr val="898989"/>
              </a:solidFill>
              <a:cs typeface="Arial" panose="020B0604020202020204" pitchFamily="34" charset="0"/>
            </a:endParaRPr>
          </a:p>
        </p:txBody>
      </p:sp>
      <p:graphicFrame>
        <p:nvGraphicFramePr>
          <p:cNvPr id="6" name="Group 53">
            <a:extLst>
              <a:ext uri="{FF2B5EF4-FFF2-40B4-BE49-F238E27FC236}">
                <a16:creationId xmlns:a16="http://schemas.microsoft.com/office/drawing/2014/main" id="{DD42E329-2E5C-4F06-9F17-81550B42ADE5}"/>
              </a:ext>
            </a:extLst>
          </p:cNvPr>
          <p:cNvGraphicFramePr>
            <a:graphicFrameLocks/>
          </p:cNvGraphicFramePr>
          <p:nvPr>
            <p:extLst>
              <p:ext uri="{D42A27DB-BD31-4B8C-83A1-F6EECF244321}">
                <p14:modId xmlns:p14="http://schemas.microsoft.com/office/powerpoint/2010/main" val="848599874"/>
              </p:ext>
            </p:extLst>
          </p:nvPr>
        </p:nvGraphicFramePr>
        <p:xfrm>
          <a:off x="2133600" y="1127049"/>
          <a:ext cx="7924800" cy="4999115"/>
        </p:xfrm>
        <a:graphic>
          <a:graphicData uri="http://schemas.openxmlformats.org/drawingml/2006/table">
            <a:tbl>
              <a:tblPr/>
              <a:tblGrid>
                <a:gridCol w="2787650">
                  <a:extLst>
                    <a:ext uri="{9D8B030D-6E8A-4147-A177-3AD203B41FA5}">
                      <a16:colId xmlns:a16="http://schemas.microsoft.com/office/drawing/2014/main" val="20000"/>
                    </a:ext>
                  </a:extLst>
                </a:gridCol>
                <a:gridCol w="5137150">
                  <a:extLst>
                    <a:ext uri="{9D8B030D-6E8A-4147-A177-3AD203B41FA5}">
                      <a16:colId xmlns:a16="http://schemas.microsoft.com/office/drawing/2014/main" val="20001"/>
                    </a:ext>
                  </a:extLst>
                </a:gridCol>
              </a:tblGrid>
              <a:tr h="92087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1" i="0" u="none" strike="noStrike" cap="none" normalizeH="0" baseline="0" dirty="0">
                          <a:ln>
                            <a:noFill/>
                          </a:ln>
                          <a:solidFill>
                            <a:schemeClr val="tx1"/>
                          </a:solidFill>
                          <a:effectLst/>
                          <a:latin typeface="Arial" charset="0"/>
                        </a:rPr>
                        <a:t>If the gap is:</a:t>
                      </a:r>
                    </a:p>
                  </a:txBody>
                  <a:tcPr marT="45726" marB="4572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1" i="0" u="none" strike="noStrike" cap="none" normalizeH="0" baseline="0" dirty="0">
                          <a:ln>
                            <a:noFill/>
                          </a:ln>
                          <a:solidFill>
                            <a:schemeClr val="tx1"/>
                          </a:solidFill>
                          <a:effectLst/>
                          <a:latin typeface="Arial" charset="0"/>
                        </a:rPr>
                        <a:t>Corrective actions:</a:t>
                      </a:r>
                    </a:p>
                  </a:txBody>
                  <a:tcPr marT="45726" marB="4572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82308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Arial" charset="0"/>
                        </a:rPr>
                        <a:t>Knowledge</a:t>
                      </a:r>
                    </a:p>
                  </a:txBody>
                  <a:tcPr marT="45726" marB="4572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000" b="0" i="0" u="none" strike="noStrike" cap="none" normalizeH="0" baseline="0" dirty="0">
                          <a:ln>
                            <a:noFill/>
                          </a:ln>
                          <a:solidFill>
                            <a:schemeClr val="tx1"/>
                          </a:solidFill>
                          <a:effectLst/>
                          <a:latin typeface="Arial" charset="0"/>
                        </a:rPr>
                        <a:t>Training on how to change and the skills needed after the change</a:t>
                      </a:r>
                    </a:p>
                  </a:txBody>
                  <a:tcPr marT="45726" marB="4572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61549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Arial" charset="0"/>
                        </a:rPr>
                        <a:t>Ability</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marT="45726" marB="4572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000" b="0" i="0" u="none" strike="noStrike" cap="none" normalizeH="0" baseline="0" dirty="0">
                          <a:ln>
                            <a:noFill/>
                          </a:ln>
                          <a:solidFill>
                            <a:schemeClr val="tx1"/>
                          </a:solidFill>
                          <a:effectLst/>
                          <a:latin typeface="Arial" charset="0"/>
                        </a:rPr>
                        <a:t>On-the-job training and job aides to support the new behaviors; Coaching by supervisors; Troubleshooting</a:t>
                      </a:r>
                    </a:p>
                  </a:txBody>
                  <a:tcPr marT="45726" marB="4572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163965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Arial" charset="0"/>
                        </a:rPr>
                        <a:t>Reinforcement</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marT="45726" marB="4572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000" b="0" i="0" u="none" strike="noStrike" cap="none" normalizeH="0" baseline="0" dirty="0">
                          <a:ln>
                            <a:noFill/>
                          </a:ln>
                          <a:solidFill>
                            <a:schemeClr val="tx1"/>
                          </a:solidFill>
                          <a:effectLst/>
                          <a:latin typeface="Arial" charset="0"/>
                        </a:rPr>
                        <a:t>Messages by senior leaders and supervisors that the change is here to stay; Individual coaching sessions to identity gaps</a:t>
                      </a:r>
                    </a:p>
                  </a:txBody>
                  <a:tcPr marT="45726" marB="4572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05962-6E11-4727-8D07-494F90125EFC}"/>
              </a:ext>
            </a:extLst>
          </p:cNvPr>
          <p:cNvSpPr>
            <a:spLocks noGrp="1"/>
          </p:cNvSpPr>
          <p:nvPr>
            <p:ph type="ctrTitle"/>
          </p:nvPr>
        </p:nvSpPr>
        <p:spPr>
          <a:xfrm>
            <a:off x="2209800" y="152400"/>
            <a:ext cx="7772400" cy="1676400"/>
          </a:xfrm>
        </p:spPr>
        <p:txBody>
          <a:bodyPr/>
          <a:lstStyle/>
          <a:p>
            <a:pPr eaLnBrk="1" fontAlgn="auto" hangingPunct="1">
              <a:spcAft>
                <a:spcPts val="0"/>
              </a:spcAft>
              <a:defRPr/>
            </a:pPr>
            <a:r>
              <a:rPr lang="en-US" sz="3600" dirty="0">
                <a:latin typeface="Arial" pitchFamily="34" charset="0"/>
                <a:cs typeface="Arial" pitchFamily="34" charset="0"/>
              </a:rPr>
              <a:t>Applying ADKAR:</a:t>
            </a:r>
            <a:br>
              <a:rPr lang="en-US" sz="3600" dirty="0">
                <a:latin typeface="Arial" pitchFamily="34" charset="0"/>
                <a:cs typeface="Arial" pitchFamily="34" charset="0"/>
              </a:rPr>
            </a:br>
            <a:r>
              <a:rPr lang="en-US" sz="3600" dirty="0">
                <a:latin typeface="Arial" pitchFamily="34" charset="0"/>
                <a:cs typeface="Arial" pitchFamily="34" charset="0"/>
              </a:rPr>
              <a:t>Not everyone moves through change at the same pace</a:t>
            </a:r>
          </a:p>
        </p:txBody>
      </p:sp>
      <p:sp>
        <p:nvSpPr>
          <p:cNvPr id="4" name="Footer Placeholder 3">
            <a:extLst>
              <a:ext uri="{FF2B5EF4-FFF2-40B4-BE49-F238E27FC236}">
                <a16:creationId xmlns:a16="http://schemas.microsoft.com/office/drawing/2014/main" id="{E938128C-428F-4A3D-BFE6-FB4A96A04A6B}"/>
              </a:ext>
            </a:extLst>
          </p:cNvPr>
          <p:cNvSpPr>
            <a:spLocks noGrp="1"/>
          </p:cNvSpPr>
          <p:nvPr>
            <p:ph type="ftr" sz="quarter" idx="11"/>
          </p:nvPr>
        </p:nvSpPr>
        <p:spPr/>
        <p:txBody>
          <a:bodyPr/>
          <a:lstStyle/>
          <a:p>
            <a:pPr>
              <a:defRPr/>
            </a:pPr>
            <a:r>
              <a:rPr lang="en-US" dirty="0"/>
              <a:t>Adapted from </a:t>
            </a:r>
            <a:r>
              <a:rPr lang="en-US" dirty="0" err="1"/>
              <a:t>Prosci</a:t>
            </a:r>
            <a:r>
              <a:rPr lang="en-US" dirty="0"/>
              <a:t> 2008</a:t>
            </a:r>
          </a:p>
        </p:txBody>
      </p:sp>
      <p:sp>
        <p:nvSpPr>
          <p:cNvPr id="5" name="Rectangle 3">
            <a:extLst>
              <a:ext uri="{FF2B5EF4-FFF2-40B4-BE49-F238E27FC236}">
                <a16:creationId xmlns:a16="http://schemas.microsoft.com/office/drawing/2014/main" id="{0CE0EE57-550E-49FB-A9D8-E9F393D0116F}"/>
              </a:ext>
            </a:extLst>
          </p:cNvPr>
          <p:cNvSpPr txBox="1">
            <a:spLocks noChangeArrowheads="1"/>
          </p:cNvSpPr>
          <p:nvPr/>
        </p:nvSpPr>
        <p:spPr bwMode="auto">
          <a:xfrm>
            <a:off x="1524000" y="1828800"/>
            <a:ext cx="19812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80000"/>
              </a:lnSpc>
              <a:spcBef>
                <a:spcPct val="20000"/>
              </a:spcBef>
            </a:pPr>
            <a:r>
              <a:rPr lang="en-US" altLang="en-US">
                <a:solidFill>
                  <a:srgbClr val="898989"/>
                </a:solidFill>
                <a:cs typeface="Arial" panose="020B0604020202020204" pitchFamily="34" charset="0"/>
              </a:rPr>
              <a:t>Change with one person…</a:t>
            </a:r>
          </a:p>
        </p:txBody>
      </p:sp>
      <p:sp>
        <p:nvSpPr>
          <p:cNvPr id="6" name="Rectangle 3">
            <a:extLst>
              <a:ext uri="{FF2B5EF4-FFF2-40B4-BE49-F238E27FC236}">
                <a16:creationId xmlns:a16="http://schemas.microsoft.com/office/drawing/2014/main" id="{50BA440D-ED89-44B0-8816-409BC7962154}"/>
              </a:ext>
            </a:extLst>
          </p:cNvPr>
          <p:cNvSpPr txBox="1">
            <a:spLocks noChangeArrowheads="1"/>
          </p:cNvSpPr>
          <p:nvPr/>
        </p:nvSpPr>
        <p:spPr>
          <a:xfrm>
            <a:off x="3814763" y="2203450"/>
            <a:ext cx="1981200" cy="304800"/>
          </a:xfrm>
          <a:prstGeom prst="rect">
            <a:avLst/>
          </a:prstGeom>
        </p:spPr>
        <p:txBody>
          <a:bodyPr>
            <a:normAutofit lnSpcReduction="10000"/>
          </a:bodyPr>
          <a:lstStyle>
            <a:lvl1pPr marL="0" indent="0" algn="ctr" defTabSz="914400" rtl="0" eaLnBrk="1" latinLnBrk="0" hangingPunct="1">
              <a:spcBef>
                <a:spcPct val="20000"/>
              </a:spcBef>
              <a:buFont typeface="Arial" pitchFamily="34" charset="0"/>
              <a:buNone/>
              <a:defRPr sz="2400" kern="1200">
                <a:solidFill>
                  <a:schemeClr val="tx1">
                    <a:tint val="75000"/>
                  </a:schemeClr>
                </a:solidFill>
                <a:latin typeface="+mj-lt"/>
                <a:ea typeface="+mn-ea"/>
                <a:cs typeface="+mn-cs"/>
              </a:defRPr>
            </a:lvl1pPr>
            <a:lvl2pPr marL="4572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2pPr>
            <a:lvl3pPr marL="9144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3pPr>
            <a:lvl4pPr marL="13716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4pPr>
            <a:lvl5pPr marL="18288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5pPr>
            <a:lvl6pPr marL="22860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6pPr>
            <a:lvl7pPr marL="27432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7pPr>
            <a:lvl8pPr marL="32004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8pPr>
            <a:lvl9pPr marL="36576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9pPr>
          </a:lstStyle>
          <a:p>
            <a:pPr>
              <a:lnSpc>
                <a:spcPct val="80000"/>
              </a:lnSpc>
              <a:defRPr/>
            </a:pPr>
            <a:r>
              <a:rPr lang="en-US" sz="1800" dirty="0">
                <a:latin typeface="Arial" charset="0"/>
                <a:cs typeface="Arial" charset="0"/>
              </a:rPr>
              <a:t>Or five people…</a:t>
            </a:r>
          </a:p>
        </p:txBody>
      </p:sp>
      <p:sp>
        <p:nvSpPr>
          <p:cNvPr id="7" name="Rectangle 3">
            <a:extLst>
              <a:ext uri="{FF2B5EF4-FFF2-40B4-BE49-F238E27FC236}">
                <a16:creationId xmlns:a16="http://schemas.microsoft.com/office/drawing/2014/main" id="{DA7413A6-F67A-4F24-905D-299687048026}"/>
              </a:ext>
            </a:extLst>
          </p:cNvPr>
          <p:cNvSpPr txBox="1">
            <a:spLocks noChangeArrowheads="1"/>
          </p:cNvSpPr>
          <p:nvPr/>
        </p:nvSpPr>
        <p:spPr>
          <a:xfrm>
            <a:off x="6667500" y="2133600"/>
            <a:ext cx="2362200" cy="304800"/>
          </a:xfrm>
          <a:prstGeom prst="rect">
            <a:avLst/>
          </a:prstGeom>
        </p:spPr>
        <p:txBody>
          <a:bodyPr>
            <a:normAutofit lnSpcReduction="10000"/>
          </a:bodyPr>
          <a:lstStyle>
            <a:lvl1pPr marL="0" indent="0" algn="ctr" defTabSz="914400" rtl="0" eaLnBrk="1" latinLnBrk="0" hangingPunct="1">
              <a:spcBef>
                <a:spcPct val="20000"/>
              </a:spcBef>
              <a:buFont typeface="Arial" pitchFamily="34" charset="0"/>
              <a:buNone/>
              <a:defRPr sz="2400" kern="1200">
                <a:solidFill>
                  <a:schemeClr val="tx1">
                    <a:tint val="75000"/>
                  </a:schemeClr>
                </a:solidFill>
                <a:latin typeface="+mj-lt"/>
                <a:ea typeface="+mn-ea"/>
                <a:cs typeface="+mn-cs"/>
              </a:defRPr>
            </a:lvl1pPr>
            <a:lvl2pPr marL="4572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2pPr>
            <a:lvl3pPr marL="9144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3pPr>
            <a:lvl4pPr marL="13716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4pPr>
            <a:lvl5pPr marL="18288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5pPr>
            <a:lvl6pPr marL="22860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6pPr>
            <a:lvl7pPr marL="27432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7pPr>
            <a:lvl8pPr marL="32004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8pPr>
            <a:lvl9pPr marL="36576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9pPr>
          </a:lstStyle>
          <a:p>
            <a:pPr>
              <a:lnSpc>
                <a:spcPct val="80000"/>
              </a:lnSpc>
              <a:defRPr/>
            </a:pPr>
            <a:r>
              <a:rPr lang="en-US" sz="1800" dirty="0">
                <a:latin typeface="Arial" charset="0"/>
                <a:cs typeface="Arial" charset="0"/>
              </a:rPr>
              <a:t>Or twenty people…</a:t>
            </a:r>
          </a:p>
        </p:txBody>
      </p:sp>
      <p:pic>
        <p:nvPicPr>
          <p:cNvPr id="8" name="Picture 6">
            <a:extLst>
              <a:ext uri="{FF2B5EF4-FFF2-40B4-BE49-F238E27FC236}">
                <a16:creationId xmlns:a16="http://schemas.microsoft.com/office/drawing/2014/main" id="{A18FE60E-1233-4834-894F-7C7328E4BB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33689" y="2520950"/>
            <a:ext cx="276225" cy="1836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7">
            <a:extLst>
              <a:ext uri="{FF2B5EF4-FFF2-40B4-BE49-F238E27FC236}">
                <a16:creationId xmlns:a16="http://schemas.microsoft.com/office/drawing/2014/main" id="{AC26C03B-057E-42A1-8306-8C6BA2F2E47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95963" y="2028825"/>
            <a:ext cx="869950" cy="205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a:extLst>
              <a:ext uri="{FF2B5EF4-FFF2-40B4-BE49-F238E27FC236}">
                <a16:creationId xmlns:a16="http://schemas.microsoft.com/office/drawing/2014/main" id="{D9DF499C-D2B9-4FDB-8898-E2A1640ADCB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10601" y="2022475"/>
            <a:ext cx="1865313" cy="205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1">
            <a:extLst>
              <a:ext uri="{FF2B5EF4-FFF2-40B4-BE49-F238E27FC236}">
                <a16:creationId xmlns:a16="http://schemas.microsoft.com/office/drawing/2014/main" id="{690CD058-C9CA-4FFA-A0EB-409A0B23A2F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191000" y="4132264"/>
            <a:ext cx="6019800" cy="235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Rectangle 3">
            <a:extLst>
              <a:ext uri="{FF2B5EF4-FFF2-40B4-BE49-F238E27FC236}">
                <a16:creationId xmlns:a16="http://schemas.microsoft.com/office/drawing/2014/main" id="{2C324F26-6982-4C5C-AE8A-9AC9FBA99C5A}"/>
              </a:ext>
            </a:extLst>
          </p:cNvPr>
          <p:cNvSpPr txBox="1">
            <a:spLocks noChangeArrowheads="1"/>
          </p:cNvSpPr>
          <p:nvPr/>
        </p:nvSpPr>
        <p:spPr>
          <a:xfrm>
            <a:off x="2119313" y="4953000"/>
            <a:ext cx="1981200" cy="304800"/>
          </a:xfrm>
          <a:prstGeom prst="rect">
            <a:avLst/>
          </a:prstGeom>
        </p:spPr>
        <p:txBody>
          <a:bodyPr>
            <a:normAutofit fontScale="92500"/>
          </a:bodyPr>
          <a:lstStyle>
            <a:lvl1pPr marL="0" indent="0" algn="ctr" defTabSz="914400" rtl="0" eaLnBrk="1" latinLnBrk="0" hangingPunct="1">
              <a:spcBef>
                <a:spcPct val="20000"/>
              </a:spcBef>
              <a:buFont typeface="Arial" pitchFamily="34" charset="0"/>
              <a:buNone/>
              <a:defRPr sz="2400" kern="1200">
                <a:solidFill>
                  <a:schemeClr val="tx1">
                    <a:tint val="75000"/>
                  </a:schemeClr>
                </a:solidFill>
                <a:latin typeface="+mj-lt"/>
                <a:ea typeface="+mn-ea"/>
                <a:cs typeface="+mn-cs"/>
              </a:defRPr>
            </a:lvl1pPr>
            <a:lvl2pPr marL="4572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2pPr>
            <a:lvl3pPr marL="9144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3pPr>
            <a:lvl4pPr marL="13716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4pPr>
            <a:lvl5pPr marL="18288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5pPr>
            <a:lvl6pPr marL="22860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6pPr>
            <a:lvl7pPr marL="27432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7pPr>
            <a:lvl8pPr marL="32004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8pPr>
            <a:lvl9pPr marL="36576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9pPr>
          </a:lstStyle>
          <a:p>
            <a:pPr>
              <a:lnSpc>
                <a:spcPct val="80000"/>
              </a:lnSpc>
              <a:defRPr/>
            </a:pPr>
            <a:r>
              <a:rPr lang="en-US" sz="1800" dirty="0">
                <a:latin typeface="Arial" charset="0"/>
                <a:cs typeface="Arial" charset="0"/>
              </a:rPr>
              <a:t>Or 1000 people…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 calcmode="lin" valueType="num">
                                      <p:cBhvr additive="base">
                                        <p:cTn id="1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additive="base">
                                        <p:cTn id="21" dur="500" fill="hold"/>
                                        <p:tgtEl>
                                          <p:spTgt spid="9"/>
                                        </p:tgtEl>
                                        <p:attrNameLst>
                                          <p:attrName>ppt_x</p:attrName>
                                        </p:attrNameLst>
                                      </p:cBhvr>
                                      <p:tavLst>
                                        <p:tav tm="0">
                                          <p:val>
                                            <p:strVal val="#ppt_x"/>
                                          </p:val>
                                        </p:tav>
                                        <p:tav tm="100000">
                                          <p:val>
                                            <p:strVal val="#ppt_x"/>
                                          </p:val>
                                        </p:tav>
                                      </p:tavLst>
                                    </p:anim>
                                    <p:anim calcmode="lin" valueType="num">
                                      <p:cBhvr additive="base">
                                        <p:cTn id="2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4" fill="hold"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anim calcmode="lin" valueType="num">
                                      <p:cBhvr additive="base">
                                        <p:cTn id="2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7">
                                            <p:txEl>
                                              <p:pRg st="0" end="0"/>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12">
                                            <p:txEl>
                                              <p:pRg st="0" end="0"/>
                                            </p:txEl>
                                          </p:spTgt>
                                        </p:tgtEl>
                                        <p:attrNameLst>
                                          <p:attrName>style.visibility</p:attrName>
                                        </p:attrNameLst>
                                      </p:cBhvr>
                                      <p:to>
                                        <p:strVal val="visible"/>
                                      </p:to>
                                    </p:set>
                                    <p:anim calcmode="lin" valueType="num">
                                      <p:cBhvr additive="base">
                                        <p:cTn id="37"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2">
                                            <p:txEl>
                                              <p:pRg st="0" end="0"/>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11"/>
                                        </p:tgtEl>
                                        <p:attrNameLst>
                                          <p:attrName>style.visibility</p:attrName>
                                        </p:attrNameLst>
                                      </p:cBhvr>
                                      <p:to>
                                        <p:strVal val="visible"/>
                                      </p:to>
                                    </p:set>
                                    <p:anim calcmode="lin" valueType="num">
                                      <p:cBhvr additive="base">
                                        <p:cTn id="41" dur="500" fill="hold"/>
                                        <p:tgtEl>
                                          <p:spTgt spid="11"/>
                                        </p:tgtEl>
                                        <p:attrNameLst>
                                          <p:attrName>ppt_x</p:attrName>
                                        </p:attrNameLst>
                                      </p:cBhvr>
                                      <p:tavLst>
                                        <p:tav tm="0">
                                          <p:val>
                                            <p:strVal val="#ppt_x"/>
                                          </p:val>
                                        </p:tav>
                                        <p:tav tm="100000">
                                          <p:val>
                                            <p:strVal val="#ppt_x"/>
                                          </p:val>
                                        </p:tav>
                                      </p:tavLst>
                                    </p:anim>
                                    <p:anim calcmode="lin" valueType="num">
                                      <p:cBhvr additive="base">
                                        <p:cTn id="4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E5715-244E-47F9-8B65-DA09CEB8739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9F7B744-28A7-47AC-8211-E2C0202B7C7C}"/>
              </a:ext>
            </a:extLst>
          </p:cNvPr>
          <p:cNvSpPr>
            <a:spLocks noGrp="1"/>
          </p:cNvSpPr>
          <p:nvPr>
            <p:ph idx="1"/>
          </p:nvPr>
        </p:nvSpPr>
        <p:spPr/>
        <p:txBody>
          <a:bodyPr/>
          <a:lstStyle/>
          <a:p>
            <a:r>
              <a:rPr lang="en-GB" b="1" dirty="0" err="1"/>
              <a:t>Prosci</a:t>
            </a:r>
            <a:r>
              <a:rPr lang="en-GB" b="1" dirty="0"/>
              <a:t> 2008</a:t>
            </a:r>
            <a:r>
              <a:rPr lang="en-GB" dirty="0"/>
              <a:t> Introduction to Change Management </a:t>
            </a:r>
          </a:p>
        </p:txBody>
      </p:sp>
      <p:sp>
        <p:nvSpPr>
          <p:cNvPr id="4" name="Footer Placeholder 3">
            <a:extLst>
              <a:ext uri="{FF2B5EF4-FFF2-40B4-BE49-F238E27FC236}">
                <a16:creationId xmlns:a16="http://schemas.microsoft.com/office/drawing/2014/main" id="{FC91C85D-060C-4741-A187-DD300D56D5EC}"/>
              </a:ext>
            </a:extLst>
          </p:cNvPr>
          <p:cNvSpPr>
            <a:spLocks noGrp="1"/>
          </p:cNvSpPr>
          <p:nvPr>
            <p:ph type="ftr" sz="quarter" idx="11"/>
          </p:nvPr>
        </p:nvSpPr>
        <p:spPr/>
        <p:txBody>
          <a:bodyPr/>
          <a:lstStyle/>
          <a:p>
            <a:pPr>
              <a:defRPr/>
            </a:pPr>
            <a:r>
              <a:rPr lang="en-US"/>
              <a:t>Adapted from Prosci 2008</a:t>
            </a:r>
          </a:p>
        </p:txBody>
      </p:sp>
    </p:spTree>
    <p:extLst>
      <p:ext uri="{BB962C8B-B14F-4D97-AF65-F5344CB8AC3E}">
        <p14:creationId xmlns:p14="http://schemas.microsoft.com/office/powerpoint/2010/main" val="117688032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351</TotalTime>
  <Words>2363</Words>
  <Application>Microsoft Office PowerPoint</Application>
  <PresentationFormat>Widescreen</PresentationFormat>
  <Paragraphs>241</Paragraphs>
  <Slides>27</Slides>
  <Notes>25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Myriad Pro</vt:lpstr>
      <vt:lpstr>Palatino Linotype</vt:lpstr>
      <vt:lpstr>20140311PresentationUWTSDTemplate</vt:lpstr>
      <vt:lpstr>PRS</vt:lpstr>
      <vt:lpstr>ADKAR  and Change</vt:lpstr>
      <vt:lpstr>Agenda</vt:lpstr>
      <vt:lpstr>What is Change Management?</vt:lpstr>
      <vt:lpstr>Change management is:</vt:lpstr>
      <vt:lpstr>Primary reasons for change Management</vt:lpstr>
      <vt:lpstr>Organizational change can be represented as three states of change</vt:lpstr>
      <vt:lpstr>The organization’s future state is actually the collection of many individual future states</vt:lpstr>
      <vt:lpstr>Consequences of not managing the people side of change</vt:lpstr>
      <vt:lpstr>Consequences of not managing the people side of change</vt:lpstr>
      <vt:lpstr>Consequences of not managing the people side of change</vt:lpstr>
      <vt:lpstr>Change</vt:lpstr>
      <vt:lpstr>Change is not always easy! </vt:lpstr>
      <vt:lpstr>The ADKAR Model</vt:lpstr>
      <vt:lpstr>The ADKAR Model</vt:lpstr>
      <vt:lpstr>The five building blocks of successful change</vt:lpstr>
      <vt:lpstr>The ADKAR Model</vt:lpstr>
      <vt:lpstr>The ADKAR Model</vt:lpstr>
      <vt:lpstr>The ADKAR Model</vt:lpstr>
      <vt:lpstr>The ADKAR Model</vt:lpstr>
      <vt:lpstr>The ADKAR Model</vt:lpstr>
      <vt:lpstr>Connecting ADKAR and the current, transition and future states.</vt:lpstr>
      <vt:lpstr>PowerPoint Presentation</vt:lpstr>
      <vt:lpstr>Developing corrective actions with ADKAR</vt:lpstr>
      <vt:lpstr>Developing corrective actions with ADKAR</vt:lpstr>
      <vt:lpstr>Applying ADKAR: Not everyone moves through change at the same pace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Husam Helmi</dc:creator>
  <cp:lastModifiedBy>Yajesh Kumar</cp:lastModifiedBy>
  <cp:revision>36</cp:revision>
  <dcterms:created xsi:type="dcterms:W3CDTF">2018-07-26T22:29:14Z</dcterms:created>
  <dcterms:modified xsi:type="dcterms:W3CDTF">2018-12-04T21:24:58Z</dcterms:modified>
</cp:coreProperties>
</file>