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8" r:id="rId1"/>
  </p:sldMasterIdLst>
  <p:notesMasterIdLst>
    <p:notesMasterId r:id="rId9"/>
  </p:notesMasterIdLst>
  <p:handoutMasterIdLst>
    <p:handoutMasterId r:id="rId10"/>
  </p:handoutMasterIdLst>
  <p:sldIdLst>
    <p:sldId id="256" r:id="rId2"/>
    <p:sldId id="257" r:id="rId3"/>
    <p:sldId id="281" r:id="rId4"/>
    <p:sldId id="282" r:id="rId5"/>
    <p:sldId id="283" r:id="rId6"/>
    <p:sldId id="280" r:id="rId7"/>
    <p:sldId id="299" r:id="rId8"/>
  </p:sldIdLst>
  <p:sldSz cx="9144000" cy="6858000" type="screen4x3"/>
  <p:notesSz cx="6797675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64" autoAdjust="0"/>
    <p:restoredTop sz="85362" autoAdjust="0"/>
  </p:normalViewPr>
  <p:slideViewPr>
    <p:cSldViewPr>
      <p:cViewPr varScale="1">
        <p:scale>
          <a:sx n="63" d="100"/>
          <a:sy n="63" d="100"/>
        </p:scale>
        <p:origin x="1590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51098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297CD5DF-750C-4E7B-A92E-F87899C67CA4}" type="datetimeFigureOut">
              <a:rPr lang="en-GB"/>
              <a:pPr>
                <a:defRPr/>
              </a:pPr>
              <a:t>01/10/2020</a:t>
            </a:fld>
            <a:endParaRPr lang="en-GB"/>
          </a:p>
        </p:txBody>
      </p:sp>
      <p:sp>
        <p:nvSpPr>
          <p:cNvPr id="4813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813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51098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51B785B1-3E2A-4439-A975-ABE7FB857F9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55016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1098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0AF1F433-7372-417E-AC9A-D1F780CBAA4D}" type="datetimeFigureOut">
              <a:rPr lang="en-GB"/>
              <a:pPr>
                <a:defRPr/>
              </a:pPr>
              <a:t>01/10/2020</a:t>
            </a:fld>
            <a:endParaRPr lang="en-GB"/>
          </a:p>
        </p:txBody>
      </p:sp>
      <p:sp>
        <p:nvSpPr>
          <p:cNvPr id="51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939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606" y="4714876"/>
            <a:ext cx="5438464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5939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939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098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B683B92C-6AAF-479C-8FC3-41291BC527C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61851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92622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600" dirty="0" smtClean="0"/>
              <a:t>Definitions</a:t>
            </a:r>
          </a:p>
          <a:p>
            <a:r>
              <a:rPr lang="en-GB" sz="1600" dirty="0" smtClean="0"/>
              <a:t>Verb – give an account; tell; state; describe; give details; testify; convey; inform; recount</a:t>
            </a:r>
          </a:p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0062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4944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83090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24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68063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8264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225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B27E6579-47E2-4F60-B4ED-4338CA57CAB7}" type="datetimeFigureOut">
              <a:rPr lang="en-US" smtClean="0"/>
              <a:pPr>
                <a:defRPr/>
              </a:pPr>
              <a:t>10/1/2020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8D745303-6E8E-4FA0-9BDB-3C7742DB8AA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10/1/2020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10/1/2020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10/1/2020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10/1/2020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10/1/2020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10/1/2020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10/1/2020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44213AF-26F6-41FA-8D85-E2C5388D6E58}" type="datetimeFigureOut">
              <a:rPr lang="en-US" smtClean="0"/>
              <a:pPr/>
              <a:t>10/1/2020</a:t>
            </a:fld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kumimoji="0" lang="en-US">
              <a:solidFill>
                <a:schemeClr val="tx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10/1/2020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10/1/2020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44213AF-26F6-41FA-8D85-E2C5388D6E58}" type="datetimeFigureOut">
              <a:rPr lang="en-US" smtClean="0"/>
              <a:pPr/>
              <a:t>10/1/2020</a:t>
            </a:fld>
            <a:endParaRPr lang="en-US" sz="1000" dirty="0">
              <a:solidFill>
                <a:schemeClr val="tx1"/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 algn="r" eaLnBrk="1" latinLnBrk="0" hangingPunct="1"/>
            <a:endParaRPr kumimoji="0" lang="en-US" sz="1000" dirty="0">
              <a:solidFill>
                <a:schemeClr val="tx1"/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 sz="1000" b="0">
              <a:solidFill>
                <a:schemeClr val="tx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ACADEMIC Writing</a:t>
            </a:r>
            <a:endParaRPr lang="en-US" dirty="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algn="r" eaLnBrk="1" hangingPunct="1"/>
            <a:r>
              <a:rPr lang="en-GB" dirty="0" smtClean="0"/>
              <a:t>THE ESSSAY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Formal Writing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500034" y="1285860"/>
            <a:ext cx="4040188" cy="762000"/>
          </a:xfrm>
        </p:spPr>
        <p:txBody>
          <a:bodyPr/>
          <a:lstStyle/>
          <a:p>
            <a:pPr algn="ctr"/>
            <a:r>
              <a:rPr lang="en-GB" sz="3600" dirty="0" smtClean="0"/>
              <a:t>Report</a:t>
            </a:r>
            <a:endParaRPr lang="en-GB" sz="3600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half" idx="3"/>
          </p:nvPr>
        </p:nvSpPr>
        <p:spPr>
          <a:xfrm>
            <a:off x="4714876" y="1285860"/>
            <a:ext cx="4041775" cy="762000"/>
          </a:xfrm>
        </p:spPr>
        <p:txBody>
          <a:bodyPr/>
          <a:lstStyle/>
          <a:p>
            <a:pPr algn="ctr"/>
            <a:r>
              <a:rPr lang="en-GB" sz="3600" dirty="0" smtClean="0"/>
              <a:t>Essay</a:t>
            </a:r>
            <a:endParaRPr lang="en-GB" sz="3600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>
          <a:xfrm>
            <a:off x="500034" y="2143116"/>
            <a:ext cx="4040188" cy="3941763"/>
          </a:xfrm>
        </p:spPr>
        <p:txBody>
          <a:bodyPr/>
          <a:lstStyle/>
          <a:p>
            <a:r>
              <a:rPr lang="en-GB" sz="3600" dirty="0" smtClean="0"/>
              <a:t>A spoken or written account of something seen, done or studied.</a:t>
            </a:r>
          </a:p>
          <a:p>
            <a:endParaRPr lang="en-GB" sz="3600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>
          <a:xfrm>
            <a:off x="4643438" y="2143116"/>
            <a:ext cx="4041775" cy="3941763"/>
          </a:xfrm>
        </p:spPr>
        <p:txBody>
          <a:bodyPr/>
          <a:lstStyle/>
          <a:p>
            <a:r>
              <a:rPr lang="en-GB" sz="3600" dirty="0" smtClean="0"/>
              <a:t>A short piece of writing on a given subject matter</a:t>
            </a:r>
            <a:endParaRPr lang="en-GB" sz="3600" dirty="0"/>
          </a:p>
        </p:txBody>
      </p:sp>
      <p:pic>
        <p:nvPicPr>
          <p:cNvPr id="4100" name="Picture 4" descr="C:\Users\Rees-Evans\AppData\Local\Microsoft\Windows\Temporary Internet Files\Content.IE5\F8C82VY6\MC90043981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0298" y="4286256"/>
            <a:ext cx="2285992" cy="2285992"/>
          </a:xfrm>
          <a:prstGeom prst="rect">
            <a:avLst/>
          </a:prstGeom>
          <a:noFill/>
        </p:spPr>
      </p:pic>
      <p:pic>
        <p:nvPicPr>
          <p:cNvPr id="4103" name="Picture 7" descr="C:\Users\Rees-Evans\AppData\Local\Microsoft\Windows\Temporary Internet Files\Content.IE5\1SEH92YB\MC9000128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86512" y="4357694"/>
            <a:ext cx="2386818" cy="16155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7" grpId="0" build="p"/>
      <p:bldP spid="6" grpId="0" build="p"/>
      <p:bldP spid="8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Particular structure and layout</a:t>
            </a:r>
          </a:p>
          <a:p>
            <a:endParaRPr lang="en-GB" dirty="0" smtClean="0"/>
          </a:p>
          <a:p>
            <a:r>
              <a:rPr lang="en-GB" dirty="0" smtClean="0"/>
              <a:t>Formal, academic style.</a:t>
            </a:r>
          </a:p>
          <a:p>
            <a:endParaRPr lang="en-GB" dirty="0" smtClean="0"/>
          </a:p>
          <a:p>
            <a:r>
              <a:rPr lang="en-GB" dirty="0" smtClean="0"/>
              <a:t>Question to answer</a:t>
            </a:r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 Essay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explore a topic</a:t>
            </a:r>
          </a:p>
          <a:p>
            <a:endParaRPr lang="en-GB" dirty="0" smtClean="0"/>
          </a:p>
          <a:p>
            <a:r>
              <a:rPr lang="en-GB" dirty="0" smtClean="0"/>
              <a:t>develop and organise ideas</a:t>
            </a:r>
          </a:p>
          <a:p>
            <a:endParaRPr lang="en-GB" dirty="0" smtClean="0"/>
          </a:p>
          <a:p>
            <a:r>
              <a:rPr lang="en-GB" dirty="0" smtClean="0"/>
              <a:t>writing skills</a:t>
            </a:r>
          </a:p>
          <a:p>
            <a:endParaRPr lang="en-GB" dirty="0" smtClean="0"/>
          </a:p>
          <a:p>
            <a:r>
              <a:rPr lang="en-GB" dirty="0" smtClean="0"/>
              <a:t>own views about a topic</a:t>
            </a:r>
          </a:p>
          <a:p>
            <a:endParaRPr lang="en-GB" dirty="0" smtClean="0"/>
          </a:p>
          <a:p>
            <a:r>
              <a:rPr lang="en-GB" dirty="0" smtClean="0"/>
              <a:t>assess progress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write an Essay?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Title or Question</a:t>
            </a:r>
          </a:p>
          <a:p>
            <a:endParaRPr lang="en-GB" dirty="0" smtClean="0"/>
          </a:p>
          <a:p>
            <a:r>
              <a:rPr lang="en-GB" dirty="0" smtClean="0"/>
              <a:t>Introduction</a:t>
            </a:r>
          </a:p>
          <a:p>
            <a:endParaRPr lang="en-GB" dirty="0" smtClean="0"/>
          </a:p>
          <a:p>
            <a:r>
              <a:rPr lang="en-GB" dirty="0" smtClean="0"/>
              <a:t>Main Body</a:t>
            </a:r>
          </a:p>
          <a:p>
            <a:endParaRPr lang="en-GB" dirty="0" smtClean="0"/>
          </a:p>
          <a:p>
            <a:r>
              <a:rPr lang="en-GB" dirty="0" smtClean="0"/>
              <a:t>Conclusion</a:t>
            </a:r>
          </a:p>
          <a:p>
            <a:endParaRPr lang="en-GB" dirty="0" smtClean="0"/>
          </a:p>
          <a:p>
            <a:r>
              <a:rPr lang="en-GB" dirty="0" smtClean="0"/>
              <a:t>References or Bibliography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Essay Structure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6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0" y="2332037"/>
            <a:ext cx="4252914" cy="4525963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en-GB" sz="2400" b="1" dirty="0"/>
          </a:p>
          <a:p>
            <a:r>
              <a:rPr lang="en-GB" sz="2400" dirty="0"/>
              <a:t>Study a topic in </a:t>
            </a:r>
            <a:r>
              <a:rPr lang="en-GB" sz="2400" dirty="0" smtClean="0"/>
              <a:t>depth</a:t>
            </a:r>
          </a:p>
          <a:p>
            <a:r>
              <a:rPr lang="en-GB" sz="2400" dirty="0" smtClean="0"/>
              <a:t>Present </a:t>
            </a:r>
            <a:r>
              <a:rPr lang="en-GB" sz="2400" dirty="0"/>
              <a:t>an argument</a:t>
            </a:r>
          </a:p>
          <a:p>
            <a:r>
              <a:rPr lang="en-GB" sz="2400" dirty="0"/>
              <a:t>Arranged in paragraphs</a:t>
            </a:r>
          </a:p>
          <a:p>
            <a:r>
              <a:rPr lang="en-GB" sz="2400" dirty="0"/>
              <a:t>Draw </a:t>
            </a:r>
            <a:r>
              <a:rPr lang="en-GB" sz="2400" dirty="0" smtClean="0"/>
              <a:t>conclusions</a:t>
            </a:r>
            <a:endParaRPr lang="en-GB" sz="2400" dirty="0"/>
          </a:p>
          <a:p>
            <a:r>
              <a:rPr lang="en-GB" sz="2400" dirty="0"/>
              <a:t>Usually asked to compare or discuss</a:t>
            </a:r>
          </a:p>
          <a:p>
            <a:endParaRPr lang="en-GB" sz="2400" dirty="0"/>
          </a:p>
        </p:txBody>
      </p:sp>
      <p:sp>
        <p:nvSpPr>
          <p:cNvPr id="44037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3857620" y="2332037"/>
            <a:ext cx="5357850" cy="4525963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en-GB" sz="2400" b="1" dirty="0"/>
          </a:p>
          <a:p>
            <a:r>
              <a:rPr lang="en-GB" sz="2400" dirty="0"/>
              <a:t>Study more wide ranging issues</a:t>
            </a:r>
          </a:p>
          <a:p>
            <a:r>
              <a:rPr lang="en-GB" sz="2400" dirty="0"/>
              <a:t>Present </a:t>
            </a:r>
            <a:r>
              <a:rPr lang="en-GB" sz="2400" dirty="0" smtClean="0"/>
              <a:t>findings</a:t>
            </a:r>
            <a:endParaRPr lang="en-GB" sz="2400" dirty="0"/>
          </a:p>
          <a:p>
            <a:r>
              <a:rPr lang="en-GB" sz="2400" dirty="0"/>
              <a:t>Arranged in sections</a:t>
            </a:r>
          </a:p>
          <a:p>
            <a:r>
              <a:rPr lang="en-GB" sz="2400" dirty="0"/>
              <a:t>Make recommendations</a:t>
            </a:r>
          </a:p>
          <a:p>
            <a:r>
              <a:rPr lang="en-GB" sz="2400" dirty="0"/>
              <a:t>Usually asked to analyse or evaluate</a:t>
            </a:r>
          </a:p>
        </p:txBody>
      </p:sp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Some of the </a:t>
            </a:r>
            <a:r>
              <a:rPr lang="en-GB" i="1" u="sng" dirty="0" smtClean="0"/>
              <a:t>main</a:t>
            </a:r>
            <a:r>
              <a:rPr lang="en-GB" dirty="0" smtClean="0"/>
              <a:t> Differences</a:t>
            </a:r>
            <a:endParaRPr lang="en-GB" dirty="0"/>
          </a:p>
        </p:txBody>
      </p:sp>
      <p:sp>
        <p:nvSpPr>
          <p:cNvPr id="5" name="Text Placeholder 4"/>
          <p:cNvSpPr txBox="1">
            <a:spLocks/>
          </p:cNvSpPr>
          <p:nvPr/>
        </p:nvSpPr>
        <p:spPr>
          <a:xfrm>
            <a:off x="4357686" y="1666868"/>
            <a:ext cx="4040188" cy="762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vert="horz" anchor="ctr">
            <a:normAutofit/>
          </a:bodyPr>
          <a:lstStyle/>
          <a:p>
            <a:pPr marL="365760" marR="0" lvl="0" indent="-256032" algn="ctr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en-GB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Report</a:t>
            </a: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 Placeholder 6"/>
          <p:cNvSpPr txBox="1">
            <a:spLocks/>
          </p:cNvSpPr>
          <p:nvPr/>
        </p:nvSpPr>
        <p:spPr>
          <a:xfrm>
            <a:off x="71406" y="1666868"/>
            <a:ext cx="4041775" cy="762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anchor="ctr"/>
          <a:lstStyle/>
          <a:p>
            <a:pPr marL="365760" marR="0" lvl="0" indent="-256032" algn="ctr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en-GB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Essay</a:t>
            </a: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Clarify what is </a:t>
            </a:r>
            <a:r>
              <a:rPr lang="en-GB" dirty="0" smtClean="0"/>
              <a:t>expected</a:t>
            </a:r>
          </a:p>
          <a:p>
            <a:pPr marL="109728" indent="0">
              <a:buNone/>
            </a:pPr>
            <a:endParaRPr lang="en-GB" dirty="0" smtClean="0"/>
          </a:p>
          <a:p>
            <a:r>
              <a:rPr lang="en-GB" dirty="0" smtClean="0"/>
              <a:t>Decide on a logical and clear way in which to structure the report or essay</a:t>
            </a:r>
            <a:r>
              <a:rPr lang="en-GB" dirty="0" smtClean="0"/>
              <a:t>.</a:t>
            </a:r>
          </a:p>
          <a:p>
            <a:pPr marL="109728" indent="0">
              <a:buNone/>
            </a:pPr>
            <a:endParaRPr lang="en-GB" dirty="0" smtClean="0"/>
          </a:p>
          <a:p>
            <a:r>
              <a:rPr lang="en-GB" dirty="0" smtClean="0"/>
              <a:t>Write </a:t>
            </a:r>
            <a:r>
              <a:rPr lang="en-GB" dirty="0" smtClean="0"/>
              <a:t>in an academic manner (3</a:t>
            </a:r>
            <a:r>
              <a:rPr lang="en-GB" baseline="30000" dirty="0" smtClean="0"/>
              <a:t>rd</a:t>
            </a:r>
            <a:r>
              <a:rPr lang="en-GB" dirty="0" smtClean="0"/>
              <a:t> person)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Remember to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305</TotalTime>
  <Words>183</Words>
  <Application>Microsoft Office PowerPoint</Application>
  <PresentationFormat>On-screen Show (4:3)</PresentationFormat>
  <Paragraphs>65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5" baseType="lpstr">
      <vt:lpstr>Arial</vt:lpstr>
      <vt:lpstr>Calibri</vt:lpstr>
      <vt:lpstr>Lucida Sans Unicode</vt:lpstr>
      <vt:lpstr>Verdana</vt:lpstr>
      <vt:lpstr>Wingdings</vt:lpstr>
      <vt:lpstr>Wingdings 2</vt:lpstr>
      <vt:lpstr>Wingdings 3</vt:lpstr>
      <vt:lpstr>Concourse</vt:lpstr>
      <vt:lpstr>ACADEMIC Writing</vt:lpstr>
      <vt:lpstr>Formal Writing</vt:lpstr>
      <vt:lpstr>An Essay</vt:lpstr>
      <vt:lpstr>Why write an Essay?</vt:lpstr>
      <vt:lpstr>Essay Structure</vt:lpstr>
      <vt:lpstr>Some of the main Differences</vt:lpstr>
      <vt:lpstr>Remember to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Writing</dc:title>
  <dc:creator>Graham Rees-Evans</dc:creator>
  <cp:lastModifiedBy>Kathryn Flynn</cp:lastModifiedBy>
  <cp:revision>38</cp:revision>
  <dcterms:created xsi:type="dcterms:W3CDTF">2010-10-31T18:18:02Z</dcterms:created>
  <dcterms:modified xsi:type="dcterms:W3CDTF">2020-09-30T23:52:17Z</dcterms:modified>
</cp:coreProperties>
</file>