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8"/>
  </p:notesMasterIdLst>
  <p:sldIdLst>
    <p:sldId id="256" r:id="rId5"/>
    <p:sldId id="395" r:id="rId6"/>
    <p:sldId id="396" r:id="rId7"/>
    <p:sldId id="328" r:id="rId8"/>
    <p:sldId id="398" r:id="rId9"/>
    <p:sldId id="261" r:id="rId10"/>
    <p:sldId id="397" r:id="rId11"/>
    <p:sldId id="332" r:id="rId12"/>
    <p:sldId id="399" r:id="rId13"/>
    <p:sldId id="334" r:id="rId14"/>
    <p:sldId id="338" r:id="rId15"/>
    <p:sldId id="272" r:id="rId16"/>
    <p:sldId id="337" r:id="rId17"/>
    <p:sldId id="400" r:id="rId18"/>
    <p:sldId id="342" r:id="rId19"/>
    <p:sldId id="345" r:id="rId20"/>
    <p:sldId id="401" r:id="rId21"/>
    <p:sldId id="346" r:id="rId22"/>
    <p:sldId id="350" r:id="rId23"/>
    <p:sldId id="354" r:id="rId24"/>
    <p:sldId id="352" r:id="rId25"/>
    <p:sldId id="353" r:id="rId26"/>
    <p:sldId id="359" r:id="rId27"/>
    <p:sldId id="360" r:id="rId28"/>
    <p:sldId id="361" r:id="rId29"/>
    <p:sldId id="403" r:id="rId30"/>
    <p:sldId id="369" r:id="rId31"/>
    <p:sldId id="304" r:id="rId32"/>
    <p:sldId id="405" r:id="rId33"/>
    <p:sldId id="367" r:id="rId34"/>
    <p:sldId id="368" r:id="rId35"/>
    <p:sldId id="413" r:id="rId36"/>
    <p:sldId id="313" r:id="rId37"/>
    <p:sldId id="311" r:id="rId38"/>
    <p:sldId id="370" r:id="rId39"/>
    <p:sldId id="375" r:id="rId40"/>
    <p:sldId id="362" r:id="rId41"/>
    <p:sldId id="287" r:id="rId42"/>
    <p:sldId id="376" r:id="rId43"/>
    <p:sldId id="363" r:id="rId44"/>
    <p:sldId id="288" r:id="rId45"/>
    <p:sldId id="414" r:id="rId46"/>
    <p:sldId id="412"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D2AB0B-7A71-47E9-A0A1-31B6414A9DCD}" v="6" dt="2026-09-28T15:25:03.9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2338" autoAdjust="0"/>
  </p:normalViewPr>
  <p:slideViewPr>
    <p:cSldViewPr snapToGrid="0">
      <p:cViewPr varScale="1">
        <p:scale>
          <a:sx n="64" d="100"/>
          <a:sy n="64" d="100"/>
        </p:scale>
        <p:origin x="52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4</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383588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AA736BE-4845-497C-9AE0-D2463586F072}" type="slidenum">
              <a:rPr lang="en-US"/>
              <a:pPr/>
              <a:t>5</a:t>
            </a:fld>
            <a:endParaRPr lang="en-US"/>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8068183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AA736BE-4845-497C-9AE0-D2463586F072}" type="slidenum">
              <a:rPr lang="en-US"/>
              <a:pPr/>
              <a:t>6</a:t>
            </a:fld>
            <a:endParaRPr lang="en-US"/>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7</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5390697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8</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1018894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10</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780602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11</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81622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49A66B9-14C8-4781-A776-2060DFA35430}" type="slidenum">
              <a:rPr lang="en-US"/>
              <a:pPr/>
              <a:t>12</a:t>
            </a:fld>
            <a:endParaRPr lang="en-US"/>
          </a:p>
        </p:txBody>
      </p:sp>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13</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93809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15</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779886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16</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5243838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17</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5709699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18</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20796580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19</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7150895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20</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6351891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21</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3914110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22</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4980066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23</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5199881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24</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4106059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25</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8666558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3906CC8-0A47-46BF-BA62-F6C252E1AD79}" type="slidenum">
              <a:rPr lang="en-US"/>
              <a:pPr/>
              <a:t>26</a:t>
            </a:fld>
            <a:endParaRPr lang="en-US"/>
          </a:p>
        </p:txBody>
      </p:sp>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668200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3906CC8-0A47-46BF-BA62-F6C252E1AD79}" type="slidenum">
              <a:rPr lang="en-US"/>
              <a:pPr/>
              <a:t>27</a:t>
            </a:fld>
            <a:endParaRPr lang="en-US"/>
          </a:p>
        </p:txBody>
      </p:sp>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104700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7A4C63-3B10-42A3-925C-B7B8752375DC}" type="slidenum">
              <a:rPr lang="en-US"/>
              <a:pPr/>
              <a:t>28</a:t>
            </a:fld>
            <a:endParaRPr lang="en-US"/>
          </a:p>
        </p:txBody>
      </p:sp>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F73EA93-8C47-4753-9873-6D4486D2621F}" type="slidenum">
              <a:rPr lang="en-US"/>
              <a:pPr/>
              <a:t>29</a:t>
            </a:fld>
            <a:endParaRPr lang="en-US"/>
          </a:p>
        </p:txBody>
      </p:sp>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2705684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3906CC8-0A47-46BF-BA62-F6C252E1AD79}" type="slidenum">
              <a:rPr lang="en-US"/>
              <a:pPr/>
              <a:t>30</a:t>
            </a:fld>
            <a:endParaRPr lang="en-US"/>
          </a:p>
        </p:txBody>
      </p:sp>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41172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6292F83-B8DD-4F99-9694-6032088C4965}" type="slidenum">
              <a:rPr lang="en-US"/>
              <a:pPr/>
              <a:t>31</a:t>
            </a:fld>
            <a:endParaRPr lang="en-US"/>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0984549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B365BBE-C699-4651-B621-2A45CDFAC4E8}" type="slidenum">
              <a:rPr lang="en-US"/>
              <a:pPr/>
              <a:t>33</a:t>
            </a:fld>
            <a:endParaRPr lang="en-US"/>
          </a:p>
        </p:txBody>
      </p:sp>
      <p:sp>
        <p:nvSpPr>
          <p:cNvPr id="136194" name="Rectangle 2"/>
          <p:cNvSpPr>
            <a:spLocks noGrp="1" noRot="1" noChangeAspect="1" noChangeArrowheads="1" noTextEdit="1"/>
          </p:cNvSpPr>
          <p:nvPr>
            <p:ph type="sldImg"/>
          </p:nvPr>
        </p:nvSpPr>
        <p:spPr>
          <a:ln/>
        </p:spPr>
      </p:sp>
      <p:sp>
        <p:nvSpPr>
          <p:cNvPr id="1361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3B7059-B014-4B23-A09D-1A42F6C87812}" type="slidenum">
              <a:rPr lang="en-US"/>
              <a:pPr/>
              <a:t>34</a:t>
            </a:fld>
            <a:endParaRPr lang="en-US"/>
          </a:p>
        </p:txBody>
      </p:sp>
      <p:sp>
        <p:nvSpPr>
          <p:cNvPr id="134146"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5011FA-03FE-418D-A42E-D637CC3C954B}" type="slidenum">
              <a:rPr lang="en-US"/>
              <a:pPr/>
              <a:t>35</a:t>
            </a:fld>
            <a:endParaRPr lang="en-US"/>
          </a:p>
        </p:txBody>
      </p:sp>
      <p:sp>
        <p:nvSpPr>
          <p:cNvPr id="112642" name="Rectangle 2"/>
          <p:cNvSpPr>
            <a:spLocks noGrp="1" noRot="1" noChangeAspect="1" noChangeArrowheads="1" noTextEdit="1"/>
          </p:cNvSpPr>
          <p:nvPr>
            <p:ph type="sldImg"/>
          </p:nvPr>
        </p:nvSpPr>
        <p:spPr>
          <a:ln/>
        </p:spPr>
      </p:sp>
      <p:sp>
        <p:nvSpPr>
          <p:cNvPr id="1126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9044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3906CC8-0A47-46BF-BA62-F6C252E1AD79}" type="slidenum">
              <a:rPr lang="en-US"/>
              <a:pPr/>
              <a:t>37</a:t>
            </a:fld>
            <a:endParaRPr lang="en-US"/>
          </a:p>
        </p:txBody>
      </p:sp>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5156503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615579E-C33B-431E-B865-47CEB0EAD50E}" type="slidenum">
              <a:rPr lang="en-US"/>
              <a:pPr/>
              <a:t>38</a:t>
            </a:fld>
            <a:endParaRPr lang="en-US"/>
          </a:p>
        </p:txBody>
      </p:sp>
      <p:sp>
        <p:nvSpPr>
          <p:cNvPr id="110594" name="Rectangle 2"/>
          <p:cNvSpPr>
            <a:spLocks noGrp="1" noRot="1" noChangeAspect="1" noChangeArrowheads="1" noTextEdit="1"/>
          </p:cNvSpPr>
          <p:nvPr>
            <p:ph type="sldImg"/>
          </p:nvPr>
        </p:nvSpPr>
        <p:spPr>
          <a:ln/>
        </p:spPr>
      </p:sp>
      <p:sp>
        <p:nvSpPr>
          <p:cNvPr id="1105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615579E-C33B-431E-B865-47CEB0EAD50E}" type="slidenum">
              <a:rPr lang="en-US"/>
              <a:pPr/>
              <a:t>39</a:t>
            </a:fld>
            <a:endParaRPr lang="en-US"/>
          </a:p>
        </p:txBody>
      </p:sp>
      <p:sp>
        <p:nvSpPr>
          <p:cNvPr id="110594" name="Rectangle 2"/>
          <p:cNvSpPr>
            <a:spLocks noGrp="1" noRot="1" noChangeAspect="1" noChangeArrowheads="1" noTextEdit="1"/>
          </p:cNvSpPr>
          <p:nvPr>
            <p:ph type="sldImg"/>
          </p:nvPr>
        </p:nvSpPr>
        <p:spPr>
          <a:ln/>
        </p:spPr>
      </p:sp>
      <p:sp>
        <p:nvSpPr>
          <p:cNvPr id="1105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45925420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3906CC8-0A47-46BF-BA62-F6C252E1AD79}" type="slidenum">
              <a:rPr lang="en-US"/>
              <a:pPr/>
              <a:t>40</a:t>
            </a:fld>
            <a:endParaRPr lang="en-US"/>
          </a:p>
        </p:txBody>
      </p:sp>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26893429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5011FA-03FE-418D-A42E-D637CC3C954B}" type="slidenum">
              <a:rPr lang="en-US"/>
              <a:pPr/>
              <a:t>41</a:t>
            </a:fld>
            <a:endParaRPr lang="en-US"/>
          </a:p>
        </p:txBody>
      </p:sp>
      <p:sp>
        <p:nvSpPr>
          <p:cNvPr id="112642" name="Rectangle 2"/>
          <p:cNvSpPr>
            <a:spLocks noGrp="1" noRot="1" noChangeAspect="1" noChangeArrowheads="1" noTextEdit="1"/>
          </p:cNvSpPr>
          <p:nvPr>
            <p:ph type="sldImg"/>
          </p:nvPr>
        </p:nvSpPr>
        <p:spPr>
          <a:ln/>
        </p:spPr>
      </p:sp>
      <p:sp>
        <p:nvSpPr>
          <p:cNvPr id="112643" name="Rectangle 3"/>
          <p:cNvSpPr>
            <a:spLocks noGrp="1" noChangeArrowheads="1"/>
          </p:cNvSpPr>
          <p:nvPr>
            <p:ph type="body" idx="1"/>
          </p:nvPr>
        </p:nvSpPr>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28/09/2026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28/09/2026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28/09/2026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28/09/2026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svgsilh.com/image/310572.html" TargetMode="External"/><Relationship Id="rId5" Type="http://schemas.openxmlformats.org/officeDocument/2006/relationships/image" Target="../media/image2.svg"/><Relationship Id="rId4" Type="http://schemas.openxmlformats.org/officeDocument/2006/relationships/hyperlink" Target="https://svgsilh.com/image/308087.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creativecommons.org/licenses/by-nc-sa/3.0/" TargetMode="External"/><Relationship Id="rId4" Type="http://schemas.openxmlformats.org/officeDocument/2006/relationships/hyperlink" Target="https://www.flickr.com/photos/gregwake/5004975468/"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hyperlink" Target="https://pixabay.com/en/skirt-pleated-dress-fabric-2580503/" TargetMode="External"/><Relationship Id="rId5" Type="http://schemas.openxmlformats.org/officeDocument/2006/relationships/image" Target="../media/image6.png"/><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2.jpeg"/><Relationship Id="rId7"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hyperlink" Target="https://www.pikist.com/free-photo-vgtar" TargetMode="External"/><Relationship Id="rId4" Type="http://schemas.openxmlformats.org/officeDocument/2006/relationships/image" Target="../media/image18.jpg"/></Relationships>
</file>

<file path=ppt/slides/_rels/slide3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s://www.flickr.com/photos/patrickdown/53380427595" TargetMode="External"/><Relationship Id="rId2" Type="http://schemas.openxmlformats.org/officeDocument/2006/relationships/image" Target="../media/image21.jpg"/><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hyperlink" Target="https://creativecommons.org/licenses/by-nc/3.0/"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408055" y="826175"/>
            <a:ext cx="7766936" cy="1646302"/>
          </a:xfrm>
        </p:spPr>
        <p:txBody>
          <a:bodyPr/>
          <a:lstStyle/>
          <a:p>
            <a:r>
              <a:rPr lang="en-GB" dirty="0"/>
              <a:t>Introduction to Criminal Law and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745498" y="2816102"/>
            <a:ext cx="8848836" cy="2425681"/>
          </a:xfrm>
        </p:spPr>
        <p:txBody>
          <a:bodyPr>
            <a:normAutofit fontScale="77500" lnSpcReduction="20000"/>
          </a:bodyPr>
          <a:lstStyle/>
          <a:p>
            <a:pPr algn="l"/>
            <a:r>
              <a:rPr lang="en-GB" sz="4400" dirty="0">
                <a:solidFill>
                  <a:schemeClr val="bg2">
                    <a:lumMod val="50000"/>
                  </a:schemeClr>
                </a:solidFill>
              </a:rPr>
              <a:t>Week 4 ‘Non-fatal Offences Against the Person’</a:t>
            </a:r>
          </a:p>
          <a:p>
            <a:pPr algn="l"/>
            <a:r>
              <a:rPr lang="en-GB" sz="4400" dirty="0">
                <a:solidFill>
                  <a:schemeClr val="bg2">
                    <a:lumMod val="50000"/>
                  </a:schemeClr>
                </a:solidFill>
              </a:rPr>
              <a:t>Part 1 Common Assault/Battery/s47/s20/s18 offences and Consent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C978D-CA24-A503-9A80-090F4635B8F4}"/>
              </a:ext>
            </a:extLst>
          </p:cNvPr>
          <p:cNvSpPr>
            <a:spLocks noGrp="1"/>
          </p:cNvSpPr>
          <p:nvPr>
            <p:ph type="title"/>
          </p:nvPr>
        </p:nvSpPr>
        <p:spPr>
          <a:xfrm>
            <a:off x="718103" y="295093"/>
            <a:ext cx="8596668" cy="712494"/>
          </a:xfrm>
        </p:spPr>
        <p:txBody>
          <a:bodyPr/>
          <a:lstStyle/>
          <a:p>
            <a:r>
              <a:rPr lang="en-GB" dirty="0"/>
              <a:t>List of non-fatal offences</a:t>
            </a:r>
          </a:p>
        </p:txBody>
      </p:sp>
      <p:sp>
        <p:nvSpPr>
          <p:cNvPr id="3" name="Content Placeholder 2">
            <a:extLst>
              <a:ext uri="{FF2B5EF4-FFF2-40B4-BE49-F238E27FC236}">
                <a16:creationId xmlns:a16="http://schemas.microsoft.com/office/drawing/2014/main" id="{5874DBEF-C938-8EC2-CE5E-C47F4DFE580B}"/>
              </a:ext>
            </a:extLst>
          </p:cNvPr>
          <p:cNvSpPr>
            <a:spLocks noGrp="1"/>
          </p:cNvSpPr>
          <p:nvPr>
            <p:ph idx="1"/>
          </p:nvPr>
        </p:nvSpPr>
        <p:spPr>
          <a:xfrm>
            <a:off x="817115" y="1747071"/>
            <a:ext cx="8856888" cy="4758565"/>
          </a:xfrm>
        </p:spPr>
        <p:txBody>
          <a:bodyPr>
            <a:normAutofit fontScale="92500"/>
          </a:bodyPr>
          <a:lstStyle/>
          <a:p>
            <a:r>
              <a:rPr lang="en-GB" sz="2800" dirty="0"/>
              <a:t>Common assault – max sentence 6 months ( summary offence)</a:t>
            </a:r>
          </a:p>
          <a:p>
            <a:r>
              <a:rPr lang="en-GB" sz="2800" dirty="0"/>
              <a:t>Battery - max sentence 6 months ( summary offence)</a:t>
            </a:r>
          </a:p>
          <a:p>
            <a:r>
              <a:rPr lang="en-GB" sz="2800" dirty="0"/>
              <a:t>Assault occasioning actual bodily harm (s47 OAPA 1861) – max sentence 5 years ( triable either way)</a:t>
            </a:r>
          </a:p>
          <a:p>
            <a:r>
              <a:rPr lang="en-GB" sz="2800" dirty="0"/>
              <a:t>Wounding and grievous bodily harm without intent ( s20 OAPA 1861) – max sentence 5 years ( triable either way)</a:t>
            </a:r>
          </a:p>
          <a:p>
            <a:r>
              <a:rPr lang="en-GB" sz="2800" dirty="0"/>
              <a:t>Wounding and </a:t>
            </a:r>
            <a:r>
              <a:rPr lang="en-GB" sz="2800" dirty="0" err="1"/>
              <a:t>g.b.h</a:t>
            </a:r>
            <a:r>
              <a:rPr lang="en-GB" sz="2800" dirty="0"/>
              <a:t> with intent ( s18 OAPA 1861)- max sentence life imprisonment ( indictable offence)</a:t>
            </a:r>
          </a:p>
        </p:txBody>
      </p:sp>
    </p:spTree>
    <p:extLst>
      <p:ext uri="{BB962C8B-B14F-4D97-AF65-F5344CB8AC3E}">
        <p14:creationId xmlns:p14="http://schemas.microsoft.com/office/powerpoint/2010/main" val="11917221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C978D-CA24-A503-9A80-090F4635B8F4}"/>
              </a:ext>
            </a:extLst>
          </p:cNvPr>
          <p:cNvSpPr>
            <a:spLocks noGrp="1"/>
          </p:cNvSpPr>
          <p:nvPr>
            <p:ph type="title"/>
          </p:nvPr>
        </p:nvSpPr>
        <p:spPr>
          <a:xfrm>
            <a:off x="718103" y="295093"/>
            <a:ext cx="8596668" cy="712494"/>
          </a:xfrm>
        </p:spPr>
        <p:txBody>
          <a:bodyPr/>
          <a:lstStyle/>
          <a:p>
            <a:r>
              <a:rPr lang="en-GB" dirty="0"/>
              <a:t>Common assault and battery</a:t>
            </a:r>
          </a:p>
        </p:txBody>
      </p:sp>
      <p:sp>
        <p:nvSpPr>
          <p:cNvPr id="3" name="Content Placeholder 2">
            <a:extLst>
              <a:ext uri="{FF2B5EF4-FFF2-40B4-BE49-F238E27FC236}">
                <a16:creationId xmlns:a16="http://schemas.microsoft.com/office/drawing/2014/main" id="{5874DBEF-C938-8EC2-CE5E-C47F4DFE580B}"/>
              </a:ext>
            </a:extLst>
          </p:cNvPr>
          <p:cNvSpPr>
            <a:spLocks noGrp="1"/>
          </p:cNvSpPr>
          <p:nvPr>
            <p:ph idx="1"/>
          </p:nvPr>
        </p:nvSpPr>
        <p:spPr>
          <a:xfrm>
            <a:off x="817115" y="1747071"/>
            <a:ext cx="8856888" cy="4758565"/>
          </a:xfrm>
        </p:spPr>
        <p:txBody>
          <a:bodyPr>
            <a:normAutofit/>
          </a:bodyPr>
          <a:lstStyle/>
          <a:p>
            <a:pPr marL="0" indent="0">
              <a:buNone/>
            </a:pPr>
            <a:r>
              <a:rPr lang="en-GB" sz="2800" dirty="0"/>
              <a:t>Per Lord Goff in Collins v Wilcock (     )</a:t>
            </a:r>
            <a:br>
              <a:rPr lang="en-GB" sz="2800" dirty="0"/>
            </a:br>
            <a:endParaRPr lang="en-GB" sz="2800" dirty="0"/>
          </a:p>
          <a:p>
            <a:pPr marL="0" indent="0">
              <a:buNone/>
            </a:pPr>
            <a:r>
              <a:rPr lang="en-GB" sz="2800" dirty="0"/>
              <a:t>“ an assault is an act which causes a person to apprehend the infliction of immediate unlawful force on his person; a battery is the actual infliction of unlawful force on another person”</a:t>
            </a:r>
          </a:p>
          <a:p>
            <a:endParaRPr lang="en-GB" sz="2800" dirty="0"/>
          </a:p>
          <a:p>
            <a:endParaRPr lang="en-GB" sz="2800" dirty="0"/>
          </a:p>
        </p:txBody>
      </p:sp>
    </p:spTree>
    <p:extLst>
      <p:ext uri="{BB962C8B-B14F-4D97-AF65-F5344CB8AC3E}">
        <p14:creationId xmlns:p14="http://schemas.microsoft.com/office/powerpoint/2010/main" val="1124270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318390" y="220404"/>
            <a:ext cx="9144000" cy="674422"/>
          </a:xfrm>
        </p:spPr>
        <p:txBody>
          <a:bodyPr>
            <a:normAutofit fontScale="90000"/>
          </a:bodyPr>
          <a:lstStyle/>
          <a:p>
            <a:pPr algn="ctr"/>
            <a:r>
              <a:rPr lang="en-GB" sz="4400" dirty="0"/>
              <a:t>Assault</a:t>
            </a:r>
            <a:endParaRPr lang="en-US" sz="4400" dirty="0"/>
          </a:p>
        </p:txBody>
      </p:sp>
      <p:sp>
        <p:nvSpPr>
          <p:cNvPr id="432131" name="Rectangle 3"/>
          <p:cNvSpPr>
            <a:spLocks noGrp="1" noChangeArrowheads="1"/>
          </p:cNvSpPr>
          <p:nvPr>
            <p:ph idx="4294967295"/>
          </p:nvPr>
        </p:nvSpPr>
        <p:spPr>
          <a:xfrm>
            <a:off x="366925" y="1045789"/>
            <a:ext cx="9853397" cy="4766421"/>
          </a:xfrm>
        </p:spPr>
        <p:txBody>
          <a:bodyPr>
            <a:noAutofit/>
          </a:bodyPr>
          <a:lstStyle/>
          <a:p>
            <a:pPr marL="68580" indent="0">
              <a:lnSpc>
                <a:spcPct val="150000"/>
              </a:lnSpc>
              <a:spcBef>
                <a:spcPts val="448"/>
              </a:spcBef>
              <a:buNone/>
            </a:pPr>
            <a:r>
              <a:rPr lang="en-GB" sz="2400" dirty="0"/>
              <a:t>1. </a:t>
            </a:r>
            <a:r>
              <a:rPr lang="en-US" sz="2400" dirty="0"/>
              <a:t>The victim must apprehend the infliction of </a:t>
            </a:r>
            <a:r>
              <a:rPr lang="en-US" sz="2400" dirty="0">
                <a:solidFill>
                  <a:srgbClr val="FF0000"/>
                </a:solidFill>
              </a:rPr>
              <a:t>immediate</a:t>
            </a:r>
            <a:r>
              <a:rPr lang="en-US" sz="2400" dirty="0"/>
              <a:t>, </a:t>
            </a:r>
            <a:r>
              <a:rPr lang="en-US" sz="2400" dirty="0">
                <a:solidFill>
                  <a:schemeClr val="bg2">
                    <a:lumMod val="50000"/>
                  </a:schemeClr>
                </a:solidFill>
              </a:rPr>
              <a:t>unlawful</a:t>
            </a:r>
            <a:r>
              <a:rPr lang="en-US" sz="2400" dirty="0"/>
              <a:t> </a:t>
            </a:r>
            <a:r>
              <a:rPr lang="en-US" sz="2400" dirty="0">
                <a:solidFill>
                  <a:srgbClr val="7030A0"/>
                </a:solidFill>
              </a:rPr>
              <a:t>force</a:t>
            </a:r>
            <a:r>
              <a:rPr lang="en-US" sz="2400" dirty="0"/>
              <a:t> on his person</a:t>
            </a:r>
            <a:r>
              <a:rPr lang="en-GB" sz="2400" dirty="0"/>
              <a:t> (AR)</a:t>
            </a:r>
          </a:p>
          <a:p>
            <a:pPr marL="68580" indent="0">
              <a:lnSpc>
                <a:spcPct val="150000"/>
              </a:lnSpc>
              <a:spcBef>
                <a:spcPts val="448"/>
              </a:spcBef>
              <a:buNone/>
            </a:pPr>
            <a:r>
              <a:rPr lang="en-GB" sz="2400" dirty="0"/>
              <a:t>2. </a:t>
            </a:r>
            <a:r>
              <a:rPr lang="en-US" sz="2400" dirty="0"/>
              <a:t>The defendant’s actions must have been the cause of the victim’s apprehension</a:t>
            </a:r>
            <a:r>
              <a:rPr lang="en-GB" sz="2400" dirty="0"/>
              <a:t> (AR)</a:t>
            </a:r>
          </a:p>
          <a:p>
            <a:pPr marL="68580" indent="0">
              <a:lnSpc>
                <a:spcPct val="150000"/>
              </a:lnSpc>
              <a:spcBef>
                <a:spcPts val="448"/>
              </a:spcBef>
              <a:buNone/>
            </a:pPr>
            <a:r>
              <a:rPr lang="en-GB" sz="2400" dirty="0"/>
              <a:t>3. </a:t>
            </a:r>
            <a:r>
              <a:rPr lang="en-US" sz="2400" dirty="0"/>
              <a:t>The defendant must have either: (a) intended to cause the victim to apprehend the infliction of immediate, unlawful force; or, (b) have been reckless as to whether the victim would be caused to apprehend the infliction of immediate, unlawful force</a:t>
            </a:r>
            <a:r>
              <a:rPr lang="en-GB" sz="2400" dirty="0"/>
              <a:t> </a:t>
            </a:r>
          </a:p>
        </p:txBody>
      </p:sp>
    </p:spTree>
    <p:extLst>
      <p:ext uri="{BB962C8B-B14F-4D97-AF65-F5344CB8AC3E}">
        <p14:creationId xmlns:p14="http://schemas.microsoft.com/office/powerpoint/2010/main" val="1943708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a:xfrm>
            <a:off x="349452" y="332657"/>
            <a:ext cx="10318548" cy="1094507"/>
          </a:xfrm>
        </p:spPr>
        <p:txBody>
          <a:bodyPr>
            <a:normAutofit/>
          </a:bodyPr>
          <a:lstStyle/>
          <a:p>
            <a:pPr algn="ctr"/>
            <a:r>
              <a:rPr lang="en-GB" i="1" dirty="0"/>
              <a:t>Apprehension of immediate and unlawful force</a:t>
            </a:r>
            <a:endParaRPr lang="en-US" i="1" dirty="0"/>
          </a:p>
        </p:txBody>
      </p:sp>
      <p:sp>
        <p:nvSpPr>
          <p:cNvPr id="16387" name="Rectangle 3"/>
          <p:cNvSpPr>
            <a:spLocks noGrp="1" noChangeArrowheads="1"/>
          </p:cNvSpPr>
          <p:nvPr>
            <p:ph idx="4294967295"/>
          </p:nvPr>
        </p:nvSpPr>
        <p:spPr>
          <a:xfrm>
            <a:off x="497476" y="1600918"/>
            <a:ext cx="4402138" cy="4924425"/>
          </a:xfrm>
        </p:spPr>
        <p:txBody>
          <a:bodyPr>
            <a:normAutofit/>
          </a:bodyPr>
          <a:lstStyle/>
          <a:p>
            <a:r>
              <a:rPr lang="en-GB" sz="2000" b="1" dirty="0"/>
              <a:t>Tuberville v Savage (1669</a:t>
            </a:r>
            <a:r>
              <a:rPr lang="en-GB" sz="2000" dirty="0"/>
              <a:t>)</a:t>
            </a:r>
          </a:p>
          <a:p>
            <a:r>
              <a:rPr lang="en-GB" sz="2000" dirty="0"/>
              <a:t>“if it were not for assize-time, I would not take such language from you” …</a:t>
            </a:r>
          </a:p>
          <a:p>
            <a:r>
              <a:rPr lang="en-GB" sz="2000" dirty="0"/>
              <a:t>… V would not have reasonably apprehended the use of force in these </a:t>
            </a:r>
            <a:r>
              <a:rPr lang="en-GB" sz="2000" dirty="0" err="1"/>
              <a:t>circumnstances</a:t>
            </a:r>
            <a:r>
              <a:rPr lang="en-GB" sz="2000" dirty="0"/>
              <a:t>….</a:t>
            </a:r>
            <a:endParaRPr lang="en-US" sz="2000" dirty="0"/>
          </a:p>
        </p:txBody>
      </p:sp>
      <p:sp>
        <p:nvSpPr>
          <p:cNvPr id="3" name="Rectangle 3">
            <a:extLst>
              <a:ext uri="{FF2B5EF4-FFF2-40B4-BE49-F238E27FC236}">
                <a16:creationId xmlns:a16="http://schemas.microsoft.com/office/drawing/2014/main" id="{A0A8D5F3-8F33-B0A3-799E-655D9D0172E9}"/>
              </a:ext>
            </a:extLst>
          </p:cNvPr>
          <p:cNvSpPr txBox="1">
            <a:spLocks noChangeArrowheads="1"/>
          </p:cNvSpPr>
          <p:nvPr/>
        </p:nvSpPr>
        <p:spPr>
          <a:xfrm>
            <a:off x="5697704" y="1701079"/>
            <a:ext cx="5256213" cy="482426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nSpc>
                <a:spcPct val="80000"/>
              </a:lnSpc>
              <a:spcBef>
                <a:spcPct val="50000"/>
              </a:spcBef>
            </a:pPr>
            <a:r>
              <a:rPr lang="en-GB" sz="2000" b="1" dirty="0"/>
              <a:t>Ireland &amp; Burstow (1998)</a:t>
            </a:r>
          </a:p>
          <a:p>
            <a:pPr>
              <a:lnSpc>
                <a:spcPct val="80000"/>
              </a:lnSpc>
              <a:spcBef>
                <a:spcPct val="50000"/>
              </a:spcBef>
            </a:pPr>
            <a:r>
              <a:rPr lang="en-GB" sz="2000" dirty="0"/>
              <a:t>Can assault be committed by making silent phone calls?</a:t>
            </a:r>
          </a:p>
          <a:p>
            <a:pPr>
              <a:lnSpc>
                <a:spcPct val="80000"/>
              </a:lnSpc>
              <a:spcBef>
                <a:spcPct val="50000"/>
              </a:spcBef>
            </a:pPr>
            <a:r>
              <a:rPr lang="en-GB" sz="2000" dirty="0"/>
              <a:t>Assault can be committed simply by speaking</a:t>
            </a:r>
          </a:p>
          <a:p>
            <a:pPr>
              <a:lnSpc>
                <a:spcPct val="80000"/>
              </a:lnSpc>
              <a:spcBef>
                <a:spcPct val="50000"/>
              </a:spcBef>
            </a:pPr>
            <a:r>
              <a:rPr lang="en-GB" sz="2000" dirty="0"/>
              <a:t>… assault can be committed by words spoken over the phone</a:t>
            </a:r>
          </a:p>
          <a:p>
            <a:pPr>
              <a:lnSpc>
                <a:spcPct val="80000"/>
              </a:lnSpc>
              <a:spcBef>
                <a:spcPct val="50000"/>
              </a:spcBef>
            </a:pPr>
            <a:r>
              <a:rPr lang="en-GB" sz="2000" dirty="0"/>
              <a:t>And a silent caller may commit assault, if the victim’s response to the call is to apprehend immediate unlawful force</a:t>
            </a:r>
            <a:endParaRPr lang="en-US" sz="2000" dirty="0"/>
          </a:p>
        </p:txBody>
      </p:sp>
      <p:pic>
        <p:nvPicPr>
          <p:cNvPr id="6" name="Graphic 5">
            <a:extLst>
              <a:ext uri="{FF2B5EF4-FFF2-40B4-BE49-F238E27FC236}">
                <a16:creationId xmlns:a16="http://schemas.microsoft.com/office/drawing/2014/main" id="{68E4906E-694A-382A-6B28-A47A100087AE}"/>
              </a:ext>
            </a:extLst>
          </p:cNvPr>
          <p:cNvPicPr>
            <a:picLocks noChangeAspect="1"/>
          </p:cNvPicPr>
          <p:nvPr/>
        </p:nvPicPr>
        <p:blipFill>
          <a:blip>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2012344" y="4478811"/>
            <a:ext cx="1322067" cy="1436517"/>
          </a:xfrm>
          <a:prstGeom prst="rect">
            <a:avLst/>
          </a:prstGeom>
        </p:spPr>
      </p:pic>
      <p:pic>
        <p:nvPicPr>
          <p:cNvPr id="8" name="Graphic 7">
            <a:extLst>
              <a:ext uri="{FF2B5EF4-FFF2-40B4-BE49-F238E27FC236}">
                <a16:creationId xmlns:a16="http://schemas.microsoft.com/office/drawing/2014/main" id="{F9334809-6DCA-48BD-AA28-333FAE207E2C}"/>
              </a:ext>
            </a:extLst>
          </p:cNvPr>
          <p:cNvPicPr>
            <a:picLocks noChangeAspect="1"/>
          </p:cNvPicPr>
          <p:nvPr/>
        </p:nvPicPr>
        <p:blipFill>
          <a:blip>
            <a:extLst>
              <a:ext uri="{96DAC541-7B7A-43D3-8B79-37D633B846F1}">
                <asvg:svgBlip xmlns:asvg="http://schemas.microsoft.com/office/drawing/2016/SVG/main" r:embed="rId5"/>
              </a:ext>
              <a:ext uri="{837473B0-CC2E-450A-ABE3-18F120FF3D39}">
                <a1611:picAttrSrcUrl xmlns:a1611="http://schemas.microsoft.com/office/drawing/2016/11/main" r:id="rId6"/>
              </a:ext>
            </a:extLst>
          </a:blip>
          <a:stretch>
            <a:fillRect/>
          </a:stretch>
        </p:blipFill>
        <p:spPr>
          <a:xfrm>
            <a:off x="8283646" y="5381563"/>
            <a:ext cx="1169382" cy="789179"/>
          </a:xfrm>
          <a:prstGeom prst="rect">
            <a:avLst/>
          </a:prstGeom>
        </p:spPr>
      </p:pic>
    </p:spTree>
    <p:extLst>
      <p:ext uri="{BB962C8B-B14F-4D97-AF65-F5344CB8AC3E}">
        <p14:creationId xmlns:p14="http://schemas.microsoft.com/office/powerpoint/2010/main" val="1202826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fade">
                                      <p:cBhvr>
                                        <p:cTn id="7" dur="500"/>
                                        <p:tgtEl>
                                          <p:spTgt spid="1638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fade">
                                      <p:cBhvr>
                                        <p:cTn id="12" dur="500"/>
                                        <p:tgtEl>
                                          <p:spTgt spid="1638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fade">
                                      <p:cBhvr>
                                        <p:cTn id="17" dur="500"/>
                                        <p:tgtEl>
                                          <p:spTgt spid="1638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500"/>
                                        <p:tgtEl>
                                          <p:spTgt spid="3">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5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a:xfrm>
            <a:off x="349452" y="332657"/>
            <a:ext cx="10318548" cy="1094507"/>
          </a:xfrm>
        </p:spPr>
        <p:txBody>
          <a:bodyPr>
            <a:normAutofit/>
          </a:bodyPr>
          <a:lstStyle/>
          <a:p>
            <a:pPr algn="ctr"/>
            <a:r>
              <a:rPr lang="en-GB" i="1" dirty="0"/>
              <a:t>Apprehension of immediate and unlawful force</a:t>
            </a:r>
            <a:endParaRPr lang="en-US" i="1" dirty="0"/>
          </a:p>
        </p:txBody>
      </p:sp>
      <p:sp>
        <p:nvSpPr>
          <p:cNvPr id="16387" name="Rectangle 3"/>
          <p:cNvSpPr>
            <a:spLocks noGrp="1" noChangeArrowheads="1"/>
          </p:cNvSpPr>
          <p:nvPr>
            <p:ph idx="4294967295"/>
          </p:nvPr>
        </p:nvSpPr>
        <p:spPr>
          <a:xfrm>
            <a:off x="497476" y="1600918"/>
            <a:ext cx="8069928" cy="4924425"/>
          </a:xfrm>
        </p:spPr>
        <p:txBody>
          <a:bodyPr>
            <a:normAutofit/>
          </a:bodyPr>
          <a:lstStyle/>
          <a:p>
            <a:r>
              <a:rPr lang="en-GB" sz="2000" dirty="0"/>
              <a:t>Thomas v NUM (1986)</a:t>
            </a:r>
          </a:p>
          <a:p>
            <a:r>
              <a:rPr lang="en-GB" sz="2000" dirty="0"/>
              <a:t>…threats to miners in bus under police escort….</a:t>
            </a:r>
          </a:p>
          <a:p>
            <a:r>
              <a:rPr lang="en-GB" sz="2000" dirty="0"/>
              <a:t>… therefore no prospect of suffering an immediate battery…</a:t>
            </a:r>
            <a:endParaRPr lang="en-US" sz="2000" dirty="0"/>
          </a:p>
        </p:txBody>
      </p:sp>
      <p:pic>
        <p:nvPicPr>
          <p:cNvPr id="6" name="Picture 5" descr="A police car on the road&#10;&#10;Description automatically generated">
            <a:extLst>
              <a:ext uri="{FF2B5EF4-FFF2-40B4-BE49-F238E27FC236}">
                <a16:creationId xmlns:a16="http://schemas.microsoft.com/office/drawing/2014/main" id="{267043CA-19A0-E9EF-4F8E-9B2DC20DE65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92343" y="3762435"/>
            <a:ext cx="2323554" cy="1687338"/>
          </a:xfrm>
          <a:prstGeom prst="rect">
            <a:avLst/>
          </a:prstGeom>
        </p:spPr>
      </p:pic>
      <p:sp>
        <p:nvSpPr>
          <p:cNvPr id="7" name="TextBox 6">
            <a:extLst>
              <a:ext uri="{FF2B5EF4-FFF2-40B4-BE49-F238E27FC236}">
                <a16:creationId xmlns:a16="http://schemas.microsoft.com/office/drawing/2014/main" id="{14A855E3-21D8-9326-0147-FAB632D42035}"/>
              </a:ext>
            </a:extLst>
          </p:cNvPr>
          <p:cNvSpPr txBox="1"/>
          <p:nvPr/>
        </p:nvSpPr>
        <p:spPr>
          <a:xfrm>
            <a:off x="1723964" y="5681462"/>
            <a:ext cx="1791933" cy="369332"/>
          </a:xfrm>
          <a:prstGeom prst="rect">
            <a:avLst/>
          </a:prstGeom>
          <a:noFill/>
        </p:spPr>
        <p:txBody>
          <a:bodyPr wrap="square" rtlCol="0">
            <a:spAutoFit/>
          </a:bodyPr>
          <a:lstStyle/>
          <a:p>
            <a:r>
              <a:rPr lang="en-GB" sz="900">
                <a:hlinkClick r:id="rId4" tooltip="https://www.flickr.com/photos/gregwake/5004975468/"/>
              </a:rPr>
              <a:t>This Photo</a:t>
            </a:r>
            <a:r>
              <a:rPr lang="en-GB" sz="900"/>
              <a:t> by Unknown Author is licensed under </a:t>
            </a:r>
            <a:r>
              <a:rPr lang="en-GB" sz="900">
                <a:hlinkClick r:id="rId5" tooltip="https://creativecommons.org/licenses/by-nc-sa/3.0/"/>
              </a:rPr>
              <a:t>CC BY-SA-NC</a:t>
            </a:r>
            <a:endParaRPr lang="en-GB" sz="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fade">
                                      <p:cBhvr>
                                        <p:cTn id="7" dur="500"/>
                                        <p:tgtEl>
                                          <p:spTgt spid="1638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fade">
                                      <p:cBhvr>
                                        <p:cTn id="12" dur="500"/>
                                        <p:tgtEl>
                                          <p:spTgt spid="1638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fade">
                                      <p:cBhvr>
                                        <p:cTn id="17" dur="500"/>
                                        <p:tgtEl>
                                          <p:spTgt spid="1638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401870" y="354360"/>
            <a:ext cx="10266130" cy="914400"/>
          </a:xfrm>
        </p:spPr>
        <p:txBody>
          <a:bodyPr>
            <a:normAutofit fontScale="90000"/>
          </a:bodyPr>
          <a:lstStyle/>
          <a:p>
            <a:pPr algn="ctr"/>
            <a:r>
              <a:rPr lang="en-US" sz="4400" dirty="0"/>
              <a:t>The defendant’s actions must have been the cause of the victim’s apprehension</a:t>
            </a:r>
            <a:endParaRPr lang="en-US" sz="4400" dirty="0">
              <a:highlight>
                <a:srgbClr val="FFFF00"/>
              </a:highlight>
            </a:endParaRPr>
          </a:p>
        </p:txBody>
      </p:sp>
      <p:sp>
        <p:nvSpPr>
          <p:cNvPr id="432131" name="Rectangle 3"/>
          <p:cNvSpPr>
            <a:spLocks noGrp="1" noChangeArrowheads="1"/>
          </p:cNvSpPr>
          <p:nvPr>
            <p:ph idx="4294967295"/>
          </p:nvPr>
        </p:nvSpPr>
        <p:spPr>
          <a:xfrm>
            <a:off x="611541" y="1901481"/>
            <a:ext cx="9691476" cy="4766421"/>
          </a:xfrm>
        </p:spPr>
        <p:txBody>
          <a:bodyPr>
            <a:noAutofit/>
          </a:bodyPr>
          <a:lstStyle/>
          <a:p>
            <a:pPr marL="68580" indent="0">
              <a:lnSpc>
                <a:spcPct val="150000"/>
              </a:lnSpc>
              <a:spcBef>
                <a:spcPts val="448"/>
              </a:spcBef>
              <a:buNone/>
            </a:pPr>
            <a:r>
              <a:rPr lang="en-GB" sz="2400" dirty="0">
                <a:solidFill>
                  <a:schemeClr val="tx1"/>
                </a:solidFill>
              </a:rPr>
              <a:t> </a:t>
            </a:r>
            <a:r>
              <a:rPr lang="en-GB" sz="3200" dirty="0">
                <a:solidFill>
                  <a:schemeClr val="tx1"/>
                </a:solidFill>
              </a:rPr>
              <a:t>Usual principles of causation apply:</a:t>
            </a:r>
          </a:p>
          <a:p>
            <a:pPr marL="525780" indent="-457200">
              <a:lnSpc>
                <a:spcPct val="150000"/>
              </a:lnSpc>
              <a:spcBef>
                <a:spcPts val="448"/>
              </a:spcBef>
            </a:pPr>
            <a:r>
              <a:rPr lang="en-GB" sz="3200" dirty="0">
                <a:solidFill>
                  <a:schemeClr val="tx1"/>
                </a:solidFill>
              </a:rPr>
              <a:t>D must be the factual cause of the V’s apprehension</a:t>
            </a:r>
          </a:p>
          <a:p>
            <a:pPr marL="525780" indent="-457200">
              <a:lnSpc>
                <a:spcPct val="150000"/>
              </a:lnSpc>
              <a:spcBef>
                <a:spcPts val="448"/>
              </a:spcBef>
            </a:pPr>
            <a:r>
              <a:rPr lang="en-GB" sz="3200" dirty="0">
                <a:solidFill>
                  <a:schemeClr val="tx1"/>
                </a:solidFill>
              </a:rPr>
              <a:t>D must be the legal (operating and substantial ) cause of the V’s apprehension</a:t>
            </a:r>
            <a:endParaRPr lang="en-US" sz="3200" dirty="0"/>
          </a:p>
          <a:p>
            <a:pPr marL="68580" indent="0">
              <a:lnSpc>
                <a:spcPct val="150000"/>
              </a:lnSpc>
              <a:spcBef>
                <a:spcPts val="448"/>
              </a:spcBef>
              <a:buNone/>
            </a:pPr>
            <a:r>
              <a:rPr lang="en-US" sz="3200" dirty="0"/>
              <a:t> </a:t>
            </a:r>
            <a:endParaRPr lang="en-GB" sz="3200" dirty="0"/>
          </a:p>
        </p:txBody>
      </p:sp>
    </p:spTree>
    <p:extLst>
      <p:ext uri="{BB962C8B-B14F-4D97-AF65-F5344CB8AC3E}">
        <p14:creationId xmlns:p14="http://schemas.microsoft.com/office/powerpoint/2010/main" val="4084964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696963" y="232052"/>
            <a:ext cx="9144000" cy="914400"/>
          </a:xfrm>
        </p:spPr>
        <p:txBody>
          <a:bodyPr/>
          <a:lstStyle/>
          <a:p>
            <a:pPr algn="ctr"/>
            <a:r>
              <a:rPr lang="en-GB" sz="4400" dirty="0"/>
              <a:t>Assault</a:t>
            </a:r>
            <a:endParaRPr lang="en-US" sz="4400" dirty="0"/>
          </a:p>
        </p:txBody>
      </p:sp>
      <p:sp>
        <p:nvSpPr>
          <p:cNvPr id="432131" name="Rectangle 3"/>
          <p:cNvSpPr>
            <a:spLocks noGrp="1" noChangeArrowheads="1"/>
          </p:cNvSpPr>
          <p:nvPr>
            <p:ph idx="4294967295"/>
          </p:nvPr>
        </p:nvSpPr>
        <p:spPr>
          <a:xfrm>
            <a:off x="495057" y="1146453"/>
            <a:ext cx="10052576" cy="4933206"/>
          </a:xfrm>
        </p:spPr>
        <p:txBody>
          <a:bodyPr>
            <a:noAutofit/>
          </a:bodyPr>
          <a:lstStyle/>
          <a:p>
            <a:pPr marL="68580" indent="0">
              <a:lnSpc>
                <a:spcPct val="150000"/>
              </a:lnSpc>
              <a:spcBef>
                <a:spcPts val="448"/>
              </a:spcBef>
              <a:buNone/>
            </a:pPr>
            <a:r>
              <a:rPr lang="en-GB" sz="2000" dirty="0"/>
              <a:t>3. </a:t>
            </a:r>
            <a:r>
              <a:rPr lang="en-US" sz="2000" dirty="0"/>
              <a:t>The defendant must have either: (a) intended to cause the victim to apprehend the infliction of immediate, unlawful force; or, (b) have been reckless as to whether the victim would be caused to apprehend the infliction of immediate, unlawful force</a:t>
            </a:r>
            <a:r>
              <a:rPr lang="en-GB" sz="2000" dirty="0"/>
              <a:t> ( Venna (1975)</a:t>
            </a:r>
          </a:p>
          <a:p>
            <a:pPr marL="68580" indent="0">
              <a:lnSpc>
                <a:spcPct val="150000"/>
              </a:lnSpc>
              <a:spcBef>
                <a:spcPts val="448"/>
              </a:spcBef>
              <a:buNone/>
            </a:pPr>
            <a:r>
              <a:rPr lang="en-GB" sz="2000" dirty="0"/>
              <a:t>(the MENS REA requirement)</a:t>
            </a:r>
          </a:p>
          <a:p>
            <a:pPr marL="68580" indent="0">
              <a:lnSpc>
                <a:spcPct val="150000"/>
              </a:lnSpc>
              <a:spcBef>
                <a:spcPts val="448"/>
              </a:spcBef>
              <a:buNone/>
            </a:pPr>
            <a:endParaRPr lang="en-GB" sz="2000" dirty="0"/>
          </a:p>
          <a:p>
            <a:pPr marL="68580" indent="0">
              <a:lnSpc>
                <a:spcPct val="150000"/>
              </a:lnSpc>
              <a:spcBef>
                <a:spcPts val="448"/>
              </a:spcBef>
              <a:buNone/>
            </a:pPr>
            <a:r>
              <a:rPr lang="en-GB" sz="2000" dirty="0">
                <a:solidFill>
                  <a:srgbClr val="FF0000"/>
                </a:solidFill>
              </a:rPr>
              <a:t>For recklessness:  Cunningham recklessness </a:t>
            </a:r>
            <a:r>
              <a:rPr lang="en-GB" sz="2000" dirty="0"/>
              <a:t>= the D realises the risk that conduct might cause somebody to apprehend immediate unlawful personal violence but unreasonably decides to run the risk ( subjective recklessness)</a:t>
            </a:r>
          </a:p>
        </p:txBody>
      </p:sp>
    </p:spTree>
    <p:extLst>
      <p:ext uri="{BB962C8B-B14F-4D97-AF65-F5344CB8AC3E}">
        <p14:creationId xmlns:p14="http://schemas.microsoft.com/office/powerpoint/2010/main" val="1119741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01D5F-272A-368F-EB2C-C3795A51352C}"/>
              </a:ext>
            </a:extLst>
          </p:cNvPr>
          <p:cNvSpPr>
            <a:spLocks noGrp="1"/>
          </p:cNvSpPr>
          <p:nvPr>
            <p:ph type="title"/>
          </p:nvPr>
        </p:nvSpPr>
        <p:spPr>
          <a:xfrm>
            <a:off x="624917" y="1602419"/>
            <a:ext cx="8596668" cy="1826581"/>
          </a:xfrm>
        </p:spPr>
        <p:txBody>
          <a:bodyPr>
            <a:normAutofit/>
          </a:bodyPr>
          <a:lstStyle/>
          <a:p>
            <a:pPr algn="ctr"/>
            <a:r>
              <a:rPr lang="en-GB" sz="6000" dirty="0"/>
              <a:t>Battery</a:t>
            </a:r>
          </a:p>
        </p:txBody>
      </p:sp>
    </p:spTree>
    <p:extLst>
      <p:ext uri="{BB962C8B-B14F-4D97-AF65-F5344CB8AC3E}">
        <p14:creationId xmlns:p14="http://schemas.microsoft.com/office/powerpoint/2010/main" val="1206443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1524000" y="354360"/>
            <a:ext cx="9144000" cy="914400"/>
          </a:xfrm>
        </p:spPr>
        <p:txBody>
          <a:bodyPr/>
          <a:lstStyle/>
          <a:p>
            <a:pPr algn="ctr"/>
            <a:r>
              <a:rPr lang="en-GB" sz="4400" dirty="0"/>
              <a:t>Battery</a:t>
            </a:r>
            <a:endParaRPr lang="en-US" sz="4400" dirty="0"/>
          </a:p>
        </p:txBody>
      </p:sp>
      <p:sp>
        <p:nvSpPr>
          <p:cNvPr id="432131" name="Rectangle 3"/>
          <p:cNvSpPr>
            <a:spLocks noGrp="1" noChangeArrowheads="1"/>
          </p:cNvSpPr>
          <p:nvPr>
            <p:ph idx="4294967295"/>
          </p:nvPr>
        </p:nvSpPr>
        <p:spPr>
          <a:xfrm>
            <a:off x="850334" y="1613304"/>
            <a:ext cx="9439878" cy="3543888"/>
          </a:xfrm>
        </p:spPr>
        <p:txBody>
          <a:bodyPr>
            <a:noAutofit/>
          </a:bodyPr>
          <a:lstStyle/>
          <a:p>
            <a:pPr marL="68580" indent="0">
              <a:lnSpc>
                <a:spcPct val="150000"/>
              </a:lnSpc>
              <a:spcBef>
                <a:spcPts val="648"/>
              </a:spcBef>
              <a:buNone/>
            </a:pPr>
            <a:r>
              <a:rPr lang="en-GB" sz="2400" dirty="0"/>
              <a:t>1. </a:t>
            </a:r>
            <a:r>
              <a:rPr lang="en-US" sz="2400" dirty="0"/>
              <a:t>The defendant must have inflicted force on the victim</a:t>
            </a:r>
            <a:r>
              <a:rPr lang="en-GB" sz="2400" dirty="0"/>
              <a:t> (AR)</a:t>
            </a:r>
          </a:p>
          <a:p>
            <a:pPr marL="68580" indent="0">
              <a:lnSpc>
                <a:spcPct val="150000"/>
              </a:lnSpc>
              <a:spcBef>
                <a:spcPts val="648"/>
              </a:spcBef>
              <a:buNone/>
            </a:pPr>
            <a:r>
              <a:rPr lang="en-GB" sz="2400" dirty="0"/>
              <a:t>2. </a:t>
            </a:r>
            <a:r>
              <a:rPr lang="en-US" sz="2400" dirty="0"/>
              <a:t>The force must have been unlawful (AR)</a:t>
            </a:r>
            <a:r>
              <a:rPr lang="en-GB" sz="2400" dirty="0"/>
              <a:t>  </a:t>
            </a:r>
          </a:p>
          <a:p>
            <a:pPr marL="68580" indent="0">
              <a:lnSpc>
                <a:spcPct val="150000"/>
              </a:lnSpc>
              <a:spcBef>
                <a:spcPts val="648"/>
              </a:spcBef>
              <a:buNone/>
            </a:pPr>
            <a:r>
              <a:rPr lang="en-GB" sz="2400" dirty="0"/>
              <a:t>3. </a:t>
            </a:r>
            <a:r>
              <a:rPr lang="en-US" sz="2400" dirty="0"/>
              <a:t>The defendant must have either: (a) intended to inflict unlawful force on the victim; or, (b) been reckless as to whether unlawful force would be inflicted on the victim (MR)</a:t>
            </a:r>
            <a:endParaRPr lang="en-GB" sz="2400" dirty="0"/>
          </a:p>
        </p:txBody>
      </p:sp>
    </p:spTree>
    <p:extLst>
      <p:ext uri="{BB962C8B-B14F-4D97-AF65-F5344CB8AC3E}">
        <p14:creationId xmlns:p14="http://schemas.microsoft.com/office/powerpoint/2010/main" val="1988452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1524000" y="354360"/>
            <a:ext cx="9144000" cy="914400"/>
          </a:xfrm>
        </p:spPr>
        <p:txBody>
          <a:bodyPr/>
          <a:lstStyle/>
          <a:p>
            <a:pPr algn="ctr"/>
            <a:r>
              <a:rPr lang="en-GB" sz="4400" dirty="0"/>
              <a:t>D must have inflicted force on V</a:t>
            </a:r>
            <a:endParaRPr lang="en-US" sz="4400" dirty="0"/>
          </a:p>
        </p:txBody>
      </p:sp>
      <p:sp>
        <p:nvSpPr>
          <p:cNvPr id="432131" name="Rectangle 3"/>
          <p:cNvSpPr>
            <a:spLocks noGrp="1" noChangeArrowheads="1"/>
          </p:cNvSpPr>
          <p:nvPr>
            <p:ph idx="4294967295"/>
          </p:nvPr>
        </p:nvSpPr>
        <p:spPr>
          <a:xfrm>
            <a:off x="374545" y="1190938"/>
            <a:ext cx="4972074" cy="4896544"/>
          </a:xfrm>
        </p:spPr>
        <p:txBody>
          <a:bodyPr>
            <a:noAutofit/>
          </a:bodyPr>
          <a:lstStyle/>
          <a:p>
            <a:pPr>
              <a:lnSpc>
                <a:spcPct val="120000"/>
              </a:lnSpc>
              <a:spcBef>
                <a:spcPts val="0"/>
              </a:spcBef>
            </a:pPr>
            <a:r>
              <a:rPr lang="en-GB" sz="2000" dirty="0"/>
              <a:t>How much force is necessary?</a:t>
            </a:r>
          </a:p>
        </p:txBody>
      </p:sp>
      <p:sp>
        <p:nvSpPr>
          <p:cNvPr id="3" name="Rectangle 3">
            <a:extLst>
              <a:ext uri="{FF2B5EF4-FFF2-40B4-BE49-F238E27FC236}">
                <a16:creationId xmlns:a16="http://schemas.microsoft.com/office/drawing/2014/main" id="{DB3560A1-4615-3CC3-0CCB-AE5AD8806276}"/>
              </a:ext>
            </a:extLst>
          </p:cNvPr>
          <p:cNvSpPr txBox="1">
            <a:spLocks noChangeArrowheads="1"/>
          </p:cNvSpPr>
          <p:nvPr/>
        </p:nvSpPr>
        <p:spPr>
          <a:xfrm>
            <a:off x="444883" y="2115649"/>
            <a:ext cx="5124520" cy="312494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nSpc>
                <a:spcPct val="90000"/>
              </a:lnSpc>
            </a:pPr>
            <a:r>
              <a:rPr lang="en-GB" sz="2000" dirty="0"/>
              <a:t>Collins v Wilcock (1984) -Did Wilcock commit a battery when she grabbed Collins’ arm?</a:t>
            </a:r>
          </a:p>
          <a:p>
            <a:pPr>
              <a:lnSpc>
                <a:spcPct val="90000"/>
              </a:lnSpc>
            </a:pPr>
            <a:r>
              <a:rPr lang="en-GB" sz="2000" dirty="0"/>
              <a:t>Yes as she hadn’t arrested </a:t>
            </a:r>
            <a:r>
              <a:rPr lang="en-GB" sz="2000" dirty="0" err="1"/>
              <a:t>Collins..she</a:t>
            </a:r>
            <a:r>
              <a:rPr lang="en-GB" sz="2000" dirty="0"/>
              <a:t> was acting outside her duties as a police officer </a:t>
            </a:r>
            <a:r>
              <a:rPr lang="mr-IN" sz="2000" dirty="0"/>
              <a:t>…</a:t>
            </a:r>
            <a:endParaRPr lang="en-GB" sz="2000" dirty="0"/>
          </a:p>
          <a:p>
            <a:pPr>
              <a:lnSpc>
                <a:spcPct val="90000"/>
              </a:lnSpc>
            </a:pPr>
            <a:r>
              <a:rPr lang="mr-IN" sz="2000" dirty="0"/>
              <a:t>…</a:t>
            </a:r>
            <a:r>
              <a:rPr lang="en-GB" sz="2000" dirty="0"/>
              <a:t> and so Collins’ conviction was quashed</a:t>
            </a:r>
            <a:endParaRPr lang="en-US" sz="2000" dirty="0"/>
          </a:p>
        </p:txBody>
      </p:sp>
      <p:pic>
        <p:nvPicPr>
          <p:cNvPr id="4" name="Picture 2" descr="mage result for police woman uk">
            <a:extLst>
              <a:ext uri="{FF2B5EF4-FFF2-40B4-BE49-F238E27FC236}">
                <a16:creationId xmlns:a16="http://schemas.microsoft.com/office/drawing/2014/main" id="{49622663-2E4D-597B-B0F0-5EDF97FF1ED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1243" y="4443211"/>
            <a:ext cx="815900" cy="122385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3">
            <a:extLst>
              <a:ext uri="{FF2B5EF4-FFF2-40B4-BE49-F238E27FC236}">
                <a16:creationId xmlns:a16="http://schemas.microsoft.com/office/drawing/2014/main" id="{F67B62CD-9D97-1086-6427-B4C56598D6CE}"/>
              </a:ext>
            </a:extLst>
          </p:cNvPr>
          <p:cNvSpPr txBox="1">
            <a:spLocks noChangeArrowheads="1"/>
          </p:cNvSpPr>
          <p:nvPr/>
        </p:nvSpPr>
        <p:spPr>
          <a:xfrm>
            <a:off x="5795082" y="1268760"/>
            <a:ext cx="4603785" cy="5519114"/>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nSpc>
                <a:spcPct val="120000"/>
              </a:lnSpc>
              <a:spcBef>
                <a:spcPts val="0"/>
              </a:spcBef>
            </a:pPr>
            <a:r>
              <a:rPr lang="en-GB" sz="2000" dirty="0"/>
              <a:t>Thomas (1985) – can be an infliction of force if D touches V’s clothes, not V’s body?</a:t>
            </a:r>
          </a:p>
          <a:p>
            <a:pPr>
              <a:lnSpc>
                <a:spcPct val="120000"/>
              </a:lnSpc>
              <a:spcBef>
                <a:spcPts val="0"/>
              </a:spcBef>
            </a:pPr>
            <a:endParaRPr lang="en-GB" sz="2000" i="1" dirty="0"/>
          </a:p>
          <a:p>
            <a:pPr marL="0" indent="0">
              <a:lnSpc>
                <a:spcPct val="120000"/>
              </a:lnSpc>
              <a:spcBef>
                <a:spcPts val="0"/>
              </a:spcBef>
              <a:buNone/>
            </a:pPr>
            <a:endParaRPr lang="en-GB" sz="2000" i="1" dirty="0"/>
          </a:p>
          <a:p>
            <a:pPr>
              <a:lnSpc>
                <a:spcPct val="120000"/>
              </a:lnSpc>
              <a:spcBef>
                <a:spcPts val="0"/>
              </a:spcBef>
            </a:pPr>
            <a:r>
              <a:rPr lang="en-GB" sz="2000" dirty="0"/>
              <a:t>DPP v K ( 1990) – Force can be inflicted indirectly or using an object </a:t>
            </a:r>
            <a:r>
              <a:rPr lang="en-GB" sz="2000" dirty="0" err="1"/>
              <a:t>e.g</a:t>
            </a:r>
            <a:r>
              <a:rPr lang="en-GB" sz="2000" dirty="0"/>
              <a:t> acid in a drier</a:t>
            </a:r>
          </a:p>
        </p:txBody>
      </p:sp>
      <p:pic>
        <p:nvPicPr>
          <p:cNvPr id="5" name="Picture 2" descr="mage result for hand dryer">
            <a:extLst>
              <a:ext uri="{FF2B5EF4-FFF2-40B4-BE49-F238E27FC236}">
                <a16:creationId xmlns:a16="http://schemas.microsoft.com/office/drawing/2014/main" id="{24AEC550-1ECB-1F37-A91F-00786C8DD6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0800000" flipV="1">
            <a:off x="9571214" y="3986767"/>
            <a:ext cx="962220" cy="96222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blue and pink skirt&#10;&#10;Description automatically generated">
            <a:extLst>
              <a:ext uri="{FF2B5EF4-FFF2-40B4-BE49-F238E27FC236}">
                <a16:creationId xmlns:a16="http://schemas.microsoft.com/office/drawing/2014/main" id="{C7144B50-403F-7409-1E52-124AF3180C1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464609" y="2115649"/>
            <a:ext cx="1611264" cy="994452"/>
          </a:xfrm>
          <a:prstGeom prst="rect">
            <a:avLst/>
          </a:prstGeom>
        </p:spPr>
      </p:pic>
    </p:spTree>
    <p:extLst>
      <p:ext uri="{BB962C8B-B14F-4D97-AF65-F5344CB8AC3E}">
        <p14:creationId xmlns:p14="http://schemas.microsoft.com/office/powerpoint/2010/main" val="933393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32131">
                                            <p:txEl>
                                              <p:pRg st="0" end="0"/>
                                            </p:txEl>
                                          </p:spTgt>
                                        </p:tgtEl>
                                        <p:attrNameLst>
                                          <p:attrName>style.visibility</p:attrName>
                                        </p:attrNameLst>
                                      </p:cBhvr>
                                      <p:to>
                                        <p:strVal val="visible"/>
                                      </p:to>
                                    </p:set>
                                    <p:animEffect transition="in" filter="fade">
                                      <p:cBhvr>
                                        <p:cTn id="7" dur="500"/>
                                        <p:tgtEl>
                                          <p:spTgt spid="4321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0" end="0"/>
                                            </p:txEl>
                                          </p:spTgt>
                                        </p:tgtEl>
                                        <p:attrNameLst>
                                          <p:attrName>style.visibility</p:attrName>
                                        </p:attrNameLst>
                                      </p:cBhvr>
                                      <p:to>
                                        <p:strVal val="visible"/>
                                      </p:to>
                                    </p:set>
                                    <p:animEffect transition="in" filter="fade">
                                      <p:cBhvr>
                                        <p:cTn id="32" dur="500"/>
                                        <p:tgtEl>
                                          <p:spTgt spid="2">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3" end="3"/>
                                            </p:txEl>
                                          </p:spTgt>
                                        </p:tgtEl>
                                        <p:attrNameLst>
                                          <p:attrName>style.visibility</p:attrName>
                                        </p:attrNameLst>
                                      </p:cBhvr>
                                      <p:to>
                                        <p:strVal val="visible"/>
                                      </p:to>
                                    </p:set>
                                    <p:animEffect transition="in" filter="fade">
                                      <p:cBhvr>
                                        <p:cTn id="37" dur="500"/>
                                        <p:tgtEl>
                                          <p:spTgt spid="2">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2131" grpId="0" build="p"/>
      <p:bldP spid="3" grpId="0" build="p"/>
      <p:bldP spid="2"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a:xfrm>
            <a:off x="1524000" y="512763"/>
            <a:ext cx="9144000" cy="914400"/>
          </a:xfrm>
        </p:spPr>
        <p:txBody>
          <a:bodyPr>
            <a:normAutofit fontScale="90000"/>
          </a:bodyPr>
          <a:lstStyle/>
          <a:p>
            <a:pPr algn="ctr"/>
            <a:r>
              <a:rPr lang="en-GB" sz="4000" i="1" dirty="0" err="1"/>
              <a:t>Haystead</a:t>
            </a:r>
            <a:r>
              <a:rPr lang="en-GB" sz="4000" i="1" dirty="0"/>
              <a:t> v Chief Constable of Derbyshire</a:t>
            </a:r>
            <a:endParaRPr lang="en-US" sz="4000" i="1" dirty="0"/>
          </a:p>
        </p:txBody>
      </p:sp>
      <p:sp>
        <p:nvSpPr>
          <p:cNvPr id="27651" name="Rectangle 3"/>
          <p:cNvSpPr>
            <a:spLocks noGrp="1" noChangeArrowheads="1"/>
          </p:cNvSpPr>
          <p:nvPr>
            <p:ph idx="4294967295"/>
          </p:nvPr>
        </p:nvSpPr>
        <p:spPr>
          <a:xfrm>
            <a:off x="1986756" y="5085185"/>
            <a:ext cx="8218488" cy="1323975"/>
          </a:xfrm>
        </p:spPr>
        <p:txBody>
          <a:bodyPr/>
          <a:lstStyle/>
          <a:p>
            <a:pPr marL="68580" indent="0">
              <a:buNone/>
            </a:pPr>
            <a:r>
              <a:rPr lang="en-GB" dirty="0"/>
              <a:t>D indirectly inflicted force on the baby by causing his mother to drop him</a:t>
            </a:r>
            <a:endParaRPr lang="en-US" dirty="0"/>
          </a:p>
        </p:txBody>
      </p:sp>
      <p:pic>
        <p:nvPicPr>
          <p:cNvPr id="27653" name="Picture 5" descr="MCj03973540000[1]"/>
          <p:cNvPicPr>
            <a:picLocks noChangeAspect="1" noChangeArrowheads="1"/>
          </p:cNvPicPr>
          <p:nvPr/>
        </p:nvPicPr>
        <p:blipFill>
          <a:blip r:embed="rId3" cstate="print"/>
          <a:srcRect/>
          <a:stretch>
            <a:fillRect/>
          </a:stretch>
        </p:blipFill>
        <p:spPr bwMode="auto">
          <a:xfrm>
            <a:off x="5303839" y="2017714"/>
            <a:ext cx="1893887" cy="270668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653"/>
                                        </p:tgtEl>
                                        <p:attrNameLst>
                                          <p:attrName>style.visibility</p:attrName>
                                        </p:attrNameLst>
                                      </p:cBhvr>
                                      <p:to>
                                        <p:strVal val="visible"/>
                                      </p:to>
                                    </p:set>
                                    <p:animEffect transition="in" filter="fade">
                                      <p:cBhvr>
                                        <p:cTn id="7" dur="500"/>
                                        <p:tgtEl>
                                          <p:spTgt spid="2765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7651">
                                            <p:txEl>
                                              <p:pRg st="0" end="0"/>
                                            </p:txEl>
                                          </p:spTgt>
                                        </p:tgtEl>
                                        <p:attrNameLst>
                                          <p:attrName>style.visibility</p:attrName>
                                        </p:attrNameLst>
                                      </p:cBhvr>
                                      <p:to>
                                        <p:strVal val="visible"/>
                                      </p:to>
                                    </p:set>
                                    <p:animEffect transition="in" filter="fade">
                                      <p:cBhvr>
                                        <p:cTn id="12" dur="500"/>
                                        <p:tgtEl>
                                          <p:spTgt spid="2765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1524000" y="354360"/>
            <a:ext cx="9144000" cy="914400"/>
          </a:xfrm>
        </p:spPr>
        <p:txBody>
          <a:bodyPr/>
          <a:lstStyle/>
          <a:p>
            <a:pPr algn="ctr"/>
            <a:r>
              <a:rPr lang="en-GB" sz="4400" dirty="0"/>
              <a:t>Battery</a:t>
            </a:r>
            <a:endParaRPr lang="en-US" sz="4400" dirty="0"/>
          </a:p>
        </p:txBody>
      </p:sp>
      <p:sp>
        <p:nvSpPr>
          <p:cNvPr id="432131" name="Rectangle 3"/>
          <p:cNvSpPr>
            <a:spLocks noGrp="1" noChangeArrowheads="1"/>
          </p:cNvSpPr>
          <p:nvPr>
            <p:ph idx="4294967295"/>
          </p:nvPr>
        </p:nvSpPr>
        <p:spPr>
          <a:xfrm>
            <a:off x="786268" y="1170665"/>
            <a:ext cx="9503944" cy="3986527"/>
          </a:xfrm>
        </p:spPr>
        <p:txBody>
          <a:bodyPr>
            <a:noAutofit/>
          </a:bodyPr>
          <a:lstStyle/>
          <a:p>
            <a:pPr marL="68580" indent="0">
              <a:lnSpc>
                <a:spcPct val="150000"/>
              </a:lnSpc>
              <a:spcBef>
                <a:spcPts val="648"/>
              </a:spcBef>
              <a:buNone/>
            </a:pPr>
            <a:r>
              <a:rPr lang="en-GB" sz="2400" dirty="0">
                <a:solidFill>
                  <a:schemeClr val="tx1"/>
                </a:solidFill>
              </a:rPr>
              <a:t>3. </a:t>
            </a:r>
            <a:r>
              <a:rPr lang="en-US" sz="2400" dirty="0">
                <a:solidFill>
                  <a:schemeClr val="tx1"/>
                </a:solidFill>
              </a:rPr>
              <a:t>The defendant must have either: (a) intended to inflict unlawful force on the victim; or, (b) been reckless as to whether unlawful force would be inflicted on the victim</a:t>
            </a:r>
          </a:p>
          <a:p>
            <a:pPr marL="68580" indent="0">
              <a:lnSpc>
                <a:spcPct val="150000"/>
              </a:lnSpc>
              <a:spcBef>
                <a:spcPts val="448"/>
              </a:spcBef>
              <a:buNone/>
            </a:pPr>
            <a:r>
              <a:rPr lang="en-GB" sz="2400" dirty="0"/>
              <a:t>(the MENS REA requirement)</a:t>
            </a:r>
          </a:p>
          <a:p>
            <a:pPr marL="68580" indent="0">
              <a:lnSpc>
                <a:spcPct val="150000"/>
              </a:lnSpc>
              <a:spcBef>
                <a:spcPts val="448"/>
              </a:spcBef>
              <a:buNone/>
            </a:pPr>
            <a:endParaRPr lang="en-GB" sz="2400" dirty="0"/>
          </a:p>
          <a:p>
            <a:pPr marL="68580" indent="0">
              <a:lnSpc>
                <a:spcPct val="150000"/>
              </a:lnSpc>
              <a:spcBef>
                <a:spcPts val="448"/>
              </a:spcBef>
              <a:buNone/>
            </a:pPr>
            <a:r>
              <a:rPr lang="en-GB" sz="2400" dirty="0">
                <a:solidFill>
                  <a:srgbClr val="FF0000"/>
                </a:solidFill>
              </a:rPr>
              <a:t>For recklessness:  Cunningham recklessness </a:t>
            </a:r>
            <a:r>
              <a:rPr lang="en-GB" sz="2400" dirty="0"/>
              <a:t>= the D realises the risk that conduct might inflict unlawful personal force but unreasonably decides to run the risk ( subjective recklessness)</a:t>
            </a:r>
          </a:p>
        </p:txBody>
      </p:sp>
    </p:spTree>
    <p:extLst>
      <p:ext uri="{BB962C8B-B14F-4D97-AF65-F5344CB8AC3E}">
        <p14:creationId xmlns:p14="http://schemas.microsoft.com/office/powerpoint/2010/main" val="797693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01D5F-272A-368F-EB2C-C3795A51352C}"/>
              </a:ext>
            </a:extLst>
          </p:cNvPr>
          <p:cNvSpPr>
            <a:spLocks noGrp="1"/>
          </p:cNvSpPr>
          <p:nvPr>
            <p:ph type="title"/>
          </p:nvPr>
        </p:nvSpPr>
        <p:spPr>
          <a:xfrm>
            <a:off x="624917" y="1602419"/>
            <a:ext cx="8596668" cy="1826581"/>
          </a:xfrm>
        </p:spPr>
        <p:txBody>
          <a:bodyPr>
            <a:normAutofit fontScale="90000"/>
          </a:bodyPr>
          <a:lstStyle/>
          <a:p>
            <a:pPr algn="ctr"/>
            <a:r>
              <a:rPr lang="en-GB" sz="6000" dirty="0"/>
              <a:t>Assault occasioning </a:t>
            </a:r>
            <a:r>
              <a:rPr lang="en-GB" sz="6000" dirty="0" err="1"/>
              <a:t>abh</a:t>
            </a:r>
            <a:r>
              <a:rPr lang="en-GB" sz="6000" dirty="0"/>
              <a:t> contrary to s47 OAPA 1861</a:t>
            </a:r>
          </a:p>
        </p:txBody>
      </p:sp>
    </p:spTree>
    <p:extLst>
      <p:ext uri="{BB962C8B-B14F-4D97-AF65-F5344CB8AC3E}">
        <p14:creationId xmlns:p14="http://schemas.microsoft.com/office/powerpoint/2010/main" val="3791006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1524000" y="354360"/>
            <a:ext cx="9144000" cy="914400"/>
          </a:xfrm>
        </p:spPr>
        <p:txBody>
          <a:bodyPr>
            <a:normAutofit fontScale="90000"/>
          </a:bodyPr>
          <a:lstStyle/>
          <a:p>
            <a:pPr algn="ctr"/>
            <a:r>
              <a:rPr lang="en-GB" dirty="0"/>
              <a:t>Assault occasioning actual bodily harm (ABH)</a:t>
            </a:r>
            <a:endParaRPr lang="en-US" dirty="0"/>
          </a:p>
        </p:txBody>
      </p:sp>
      <p:sp>
        <p:nvSpPr>
          <p:cNvPr id="432131" name="Rectangle 3"/>
          <p:cNvSpPr>
            <a:spLocks noGrp="1" noChangeArrowheads="1"/>
          </p:cNvSpPr>
          <p:nvPr>
            <p:ph idx="4294967295"/>
          </p:nvPr>
        </p:nvSpPr>
        <p:spPr>
          <a:xfrm>
            <a:off x="599893" y="1485172"/>
            <a:ext cx="9690319" cy="3672020"/>
          </a:xfrm>
        </p:spPr>
        <p:txBody>
          <a:bodyPr>
            <a:noAutofit/>
          </a:bodyPr>
          <a:lstStyle/>
          <a:p>
            <a:pPr marL="68580" indent="0">
              <a:lnSpc>
                <a:spcPct val="150000"/>
              </a:lnSpc>
              <a:spcBef>
                <a:spcPts val="648"/>
              </a:spcBef>
              <a:buNone/>
            </a:pPr>
            <a:r>
              <a:rPr lang="en-GB" sz="2800" dirty="0"/>
              <a:t>1. </a:t>
            </a:r>
            <a:r>
              <a:rPr lang="en-US" sz="2800" dirty="0"/>
              <a:t>The defendant must have </a:t>
            </a:r>
            <a:r>
              <a:rPr lang="en-GB" sz="2800" dirty="0"/>
              <a:t>committed an assault or battery (see assault and battery) ( AR +MR)</a:t>
            </a:r>
          </a:p>
          <a:p>
            <a:pPr marL="68580" indent="0">
              <a:lnSpc>
                <a:spcPct val="150000"/>
              </a:lnSpc>
              <a:spcBef>
                <a:spcPts val="648"/>
              </a:spcBef>
              <a:buNone/>
            </a:pPr>
            <a:r>
              <a:rPr lang="en-GB" sz="2800" dirty="0"/>
              <a:t>2. </a:t>
            </a:r>
            <a:r>
              <a:rPr lang="en-US" sz="2800" dirty="0"/>
              <a:t>The </a:t>
            </a:r>
            <a:r>
              <a:rPr lang="en-GB" sz="2800" dirty="0"/>
              <a:t>victim must have suffered ABH</a:t>
            </a:r>
          </a:p>
          <a:p>
            <a:pPr marL="68580" indent="0">
              <a:lnSpc>
                <a:spcPct val="150000"/>
              </a:lnSpc>
              <a:spcBef>
                <a:spcPts val="648"/>
              </a:spcBef>
              <a:buNone/>
            </a:pPr>
            <a:r>
              <a:rPr lang="en-GB" sz="2800" dirty="0"/>
              <a:t>3. </a:t>
            </a:r>
            <a:r>
              <a:rPr lang="en-US" sz="2800" dirty="0"/>
              <a:t>The assault must have occasioned the ABH</a:t>
            </a:r>
            <a:endParaRPr lang="en-GB" sz="2800" dirty="0"/>
          </a:p>
        </p:txBody>
      </p:sp>
    </p:spTree>
    <p:extLst>
      <p:ext uri="{BB962C8B-B14F-4D97-AF65-F5344CB8AC3E}">
        <p14:creationId xmlns:p14="http://schemas.microsoft.com/office/powerpoint/2010/main" val="16428855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1524000" y="354360"/>
            <a:ext cx="9144000" cy="914400"/>
          </a:xfrm>
        </p:spPr>
        <p:txBody>
          <a:bodyPr>
            <a:normAutofit fontScale="90000"/>
          </a:bodyPr>
          <a:lstStyle/>
          <a:p>
            <a:pPr algn="ctr"/>
            <a:r>
              <a:rPr lang="en-GB" dirty="0"/>
              <a:t>Actual bodily harm (ABH)</a:t>
            </a:r>
            <a:br>
              <a:rPr lang="en-GB" dirty="0"/>
            </a:br>
            <a:r>
              <a:rPr lang="en-GB" sz="3600" dirty="0"/>
              <a:t>2. </a:t>
            </a:r>
            <a:r>
              <a:rPr lang="en-US" sz="3600" dirty="0"/>
              <a:t>The </a:t>
            </a:r>
            <a:r>
              <a:rPr lang="en-GB" sz="3600" dirty="0"/>
              <a:t>victim must have suffered ABH</a:t>
            </a:r>
            <a:br>
              <a:rPr lang="en-GB" sz="3600" dirty="0">
                <a:solidFill>
                  <a:srgbClr val="FFFF00"/>
                </a:solidFill>
              </a:rPr>
            </a:br>
            <a:endParaRPr lang="en-US" dirty="0"/>
          </a:p>
        </p:txBody>
      </p:sp>
      <p:sp>
        <p:nvSpPr>
          <p:cNvPr id="432131" name="Rectangle 3"/>
          <p:cNvSpPr>
            <a:spLocks noGrp="1" noChangeArrowheads="1"/>
          </p:cNvSpPr>
          <p:nvPr>
            <p:ph idx="4294967295"/>
          </p:nvPr>
        </p:nvSpPr>
        <p:spPr>
          <a:xfrm>
            <a:off x="550571" y="1566851"/>
            <a:ext cx="9502003" cy="3456384"/>
          </a:xfrm>
        </p:spPr>
        <p:txBody>
          <a:bodyPr>
            <a:noAutofit/>
          </a:bodyPr>
          <a:lstStyle/>
          <a:p>
            <a:pPr>
              <a:lnSpc>
                <a:spcPct val="110000"/>
              </a:lnSpc>
              <a:spcBef>
                <a:spcPts val="0"/>
              </a:spcBef>
            </a:pPr>
            <a:r>
              <a:rPr lang="en-GB" sz="2400" dirty="0"/>
              <a:t>Miller (1954) – </a:t>
            </a:r>
            <a:r>
              <a:rPr lang="en-GB" sz="2400" dirty="0" err="1"/>
              <a:t>abh</a:t>
            </a:r>
            <a:r>
              <a:rPr lang="en-GB" sz="2400" dirty="0"/>
              <a:t> is any injury or hurt calculated (likely) to interfere with the health or comfort of the V</a:t>
            </a:r>
          </a:p>
          <a:p>
            <a:pPr lvl="1">
              <a:lnSpc>
                <a:spcPct val="110000"/>
              </a:lnSpc>
              <a:spcBef>
                <a:spcPts val="0"/>
              </a:spcBef>
            </a:pPr>
            <a:r>
              <a:rPr lang="en-GB" sz="2400" dirty="0" err="1"/>
              <a:t>E.g</a:t>
            </a:r>
            <a:r>
              <a:rPr lang="en-GB" sz="2400" dirty="0"/>
              <a:t> bruises, grazes, black eyes, burns</a:t>
            </a:r>
          </a:p>
          <a:p>
            <a:pPr lvl="1">
              <a:lnSpc>
                <a:spcPct val="110000"/>
              </a:lnSpc>
              <a:spcBef>
                <a:spcPts val="0"/>
              </a:spcBef>
            </a:pPr>
            <a:r>
              <a:rPr lang="en-GB" sz="2400" dirty="0"/>
              <a:t>Cutting hair ( DDP v Smith (2006))</a:t>
            </a:r>
            <a:br>
              <a:rPr lang="en-GB" sz="2400" dirty="0"/>
            </a:br>
            <a:endParaRPr lang="en-GB" sz="2400" dirty="0"/>
          </a:p>
          <a:p>
            <a:pPr>
              <a:lnSpc>
                <a:spcPct val="110000"/>
              </a:lnSpc>
              <a:spcBef>
                <a:spcPts val="0"/>
              </a:spcBef>
            </a:pPr>
            <a:r>
              <a:rPr lang="en-GB" sz="2400" dirty="0"/>
              <a:t>ABH is not limited to physical injuries?</a:t>
            </a:r>
          </a:p>
          <a:p>
            <a:pPr lvl="1">
              <a:lnSpc>
                <a:spcPct val="110000"/>
              </a:lnSpc>
              <a:spcBef>
                <a:spcPts val="0"/>
              </a:spcBef>
            </a:pPr>
            <a:r>
              <a:rPr lang="en-GB" sz="2400" dirty="0"/>
              <a:t>Ireland &amp; Burstow</a:t>
            </a:r>
          </a:p>
          <a:p>
            <a:pPr lvl="1">
              <a:lnSpc>
                <a:spcPct val="110000"/>
              </a:lnSpc>
              <a:spcBef>
                <a:spcPts val="0"/>
              </a:spcBef>
            </a:pPr>
            <a:r>
              <a:rPr lang="en-GB" sz="2400" dirty="0"/>
              <a:t>T v DPP ( 2003) – loss of consciousness when V was attacked</a:t>
            </a:r>
          </a:p>
          <a:p>
            <a:pPr lvl="1">
              <a:lnSpc>
                <a:spcPct val="110000"/>
              </a:lnSpc>
              <a:spcBef>
                <a:spcPts val="0"/>
              </a:spcBef>
            </a:pPr>
            <a:r>
              <a:rPr lang="en-GB" sz="2400" dirty="0"/>
              <a:t>Psychological harm if it amounts to a medically recognised psychiatric condition(Chan Fook (1994)</a:t>
            </a:r>
          </a:p>
        </p:txBody>
      </p:sp>
      <p:pic>
        <p:nvPicPr>
          <p:cNvPr id="2" name="Picture 2" descr="mage result for ponytail cut off">
            <a:extLst>
              <a:ext uri="{FF2B5EF4-FFF2-40B4-BE49-F238E27FC236}">
                <a16:creationId xmlns:a16="http://schemas.microsoft.com/office/drawing/2014/main" id="{C76143E4-6ACC-A9AA-EF70-5C9E66DB14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6379" y="2673454"/>
            <a:ext cx="1225618" cy="817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896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32131">
                                            <p:txEl>
                                              <p:pRg st="3" end="3"/>
                                            </p:txEl>
                                          </p:spTgt>
                                        </p:tgtEl>
                                        <p:attrNameLst>
                                          <p:attrName>style.visibility</p:attrName>
                                        </p:attrNameLst>
                                      </p:cBhvr>
                                      <p:to>
                                        <p:strVal val="visible"/>
                                      </p:to>
                                    </p:set>
                                    <p:animEffect transition="in" filter="fade">
                                      <p:cBhvr>
                                        <p:cTn id="7" dur="500"/>
                                        <p:tgtEl>
                                          <p:spTgt spid="432131">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32131">
                                            <p:txEl>
                                              <p:pRg st="0" end="0"/>
                                            </p:txEl>
                                          </p:spTgt>
                                        </p:tgtEl>
                                        <p:attrNameLst>
                                          <p:attrName>style.visibility</p:attrName>
                                        </p:attrNameLst>
                                      </p:cBhvr>
                                      <p:to>
                                        <p:strVal val="visible"/>
                                      </p:to>
                                    </p:set>
                                    <p:animEffect transition="in" filter="fade">
                                      <p:cBhvr>
                                        <p:cTn id="12" dur="500"/>
                                        <p:tgtEl>
                                          <p:spTgt spid="43213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32131">
                                            <p:txEl>
                                              <p:pRg st="1" end="1"/>
                                            </p:txEl>
                                          </p:spTgt>
                                        </p:tgtEl>
                                        <p:attrNameLst>
                                          <p:attrName>style.visibility</p:attrName>
                                        </p:attrNameLst>
                                      </p:cBhvr>
                                      <p:to>
                                        <p:strVal val="visible"/>
                                      </p:to>
                                    </p:set>
                                    <p:animEffect transition="in" filter="fade">
                                      <p:cBhvr>
                                        <p:cTn id="17" dur="500"/>
                                        <p:tgtEl>
                                          <p:spTgt spid="43213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32131">
                                            <p:txEl>
                                              <p:pRg st="2" end="2"/>
                                            </p:txEl>
                                          </p:spTgt>
                                        </p:tgtEl>
                                        <p:attrNameLst>
                                          <p:attrName>style.visibility</p:attrName>
                                        </p:attrNameLst>
                                      </p:cBhvr>
                                      <p:to>
                                        <p:strVal val="visible"/>
                                      </p:to>
                                    </p:set>
                                    <p:animEffect transition="in" filter="fade">
                                      <p:cBhvr>
                                        <p:cTn id="22" dur="500"/>
                                        <p:tgtEl>
                                          <p:spTgt spid="43213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32131">
                                            <p:txEl>
                                              <p:pRg st="4" end="4"/>
                                            </p:txEl>
                                          </p:spTgt>
                                        </p:tgtEl>
                                        <p:attrNameLst>
                                          <p:attrName>style.visibility</p:attrName>
                                        </p:attrNameLst>
                                      </p:cBhvr>
                                      <p:to>
                                        <p:strVal val="visible"/>
                                      </p:to>
                                    </p:set>
                                    <p:animEffect transition="in" filter="fade">
                                      <p:cBhvr>
                                        <p:cTn id="27" dur="500"/>
                                        <p:tgtEl>
                                          <p:spTgt spid="43213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32131">
                                            <p:txEl>
                                              <p:pRg st="5" end="5"/>
                                            </p:txEl>
                                          </p:spTgt>
                                        </p:tgtEl>
                                        <p:attrNameLst>
                                          <p:attrName>style.visibility</p:attrName>
                                        </p:attrNameLst>
                                      </p:cBhvr>
                                      <p:to>
                                        <p:strVal val="visible"/>
                                      </p:to>
                                    </p:set>
                                    <p:animEffect transition="in" filter="fade">
                                      <p:cBhvr>
                                        <p:cTn id="32" dur="500"/>
                                        <p:tgtEl>
                                          <p:spTgt spid="43213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32131">
                                            <p:txEl>
                                              <p:pRg st="6" end="6"/>
                                            </p:txEl>
                                          </p:spTgt>
                                        </p:tgtEl>
                                        <p:attrNameLst>
                                          <p:attrName>style.visibility</p:attrName>
                                        </p:attrNameLst>
                                      </p:cBhvr>
                                      <p:to>
                                        <p:strVal val="visible"/>
                                      </p:to>
                                    </p:set>
                                    <p:animEffect transition="in" filter="fade">
                                      <p:cBhvr>
                                        <p:cTn id="37" dur="500"/>
                                        <p:tgtEl>
                                          <p:spTgt spid="432131">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
                                        </p:tgtEl>
                                        <p:attrNameLst>
                                          <p:attrName>style.visibility</p:attrName>
                                        </p:attrNameLst>
                                      </p:cBhvr>
                                      <p:to>
                                        <p:strVal val="visible"/>
                                      </p:to>
                                    </p:set>
                                    <p:animEffect transition="in" filter="fade">
                                      <p:cBhvr>
                                        <p:cTn id="4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539709" y="313591"/>
            <a:ext cx="9786603" cy="914400"/>
          </a:xfrm>
        </p:spPr>
        <p:txBody>
          <a:bodyPr>
            <a:noAutofit/>
          </a:bodyPr>
          <a:lstStyle/>
          <a:p>
            <a:pPr algn="ctr"/>
            <a:r>
              <a:rPr lang="en-GB" dirty="0"/>
              <a:t>Actual bodily harm (ABH)</a:t>
            </a:r>
            <a:br>
              <a:rPr lang="en-GB" dirty="0"/>
            </a:br>
            <a:r>
              <a:rPr lang="en-GB" dirty="0"/>
              <a:t>3. </a:t>
            </a:r>
            <a:r>
              <a:rPr lang="en-US" dirty="0"/>
              <a:t>The </a:t>
            </a:r>
            <a:r>
              <a:rPr lang="en-GB" dirty="0"/>
              <a:t>assault must have occasioned the </a:t>
            </a:r>
            <a:r>
              <a:rPr lang="en-GB" dirty="0" err="1"/>
              <a:t>abh</a:t>
            </a:r>
            <a:endParaRPr lang="en-US" dirty="0"/>
          </a:p>
        </p:txBody>
      </p:sp>
      <p:sp>
        <p:nvSpPr>
          <p:cNvPr id="432131" name="Rectangle 3"/>
          <p:cNvSpPr>
            <a:spLocks noGrp="1" noChangeArrowheads="1"/>
          </p:cNvSpPr>
          <p:nvPr>
            <p:ph idx="4294967295"/>
          </p:nvPr>
        </p:nvSpPr>
        <p:spPr>
          <a:xfrm>
            <a:off x="908575" y="1887042"/>
            <a:ext cx="9503944" cy="3986527"/>
          </a:xfrm>
        </p:spPr>
        <p:txBody>
          <a:bodyPr>
            <a:noAutofit/>
          </a:bodyPr>
          <a:lstStyle/>
          <a:p>
            <a:pPr marL="68580" indent="0">
              <a:lnSpc>
                <a:spcPct val="150000"/>
              </a:lnSpc>
              <a:spcBef>
                <a:spcPts val="448"/>
              </a:spcBef>
              <a:buNone/>
            </a:pPr>
            <a:r>
              <a:rPr lang="en-GB" sz="2400" dirty="0">
                <a:solidFill>
                  <a:schemeClr val="tx1"/>
                </a:solidFill>
              </a:rPr>
              <a:t>Usual principles of causation apply:</a:t>
            </a:r>
          </a:p>
          <a:p>
            <a:pPr marL="525780" indent="-457200">
              <a:lnSpc>
                <a:spcPct val="150000"/>
              </a:lnSpc>
              <a:spcBef>
                <a:spcPts val="448"/>
              </a:spcBef>
            </a:pPr>
            <a:r>
              <a:rPr lang="en-GB" sz="2400" dirty="0">
                <a:solidFill>
                  <a:schemeClr val="tx1"/>
                </a:solidFill>
              </a:rPr>
              <a:t>D must be the factual cause of the V’s ABH</a:t>
            </a:r>
          </a:p>
          <a:p>
            <a:pPr marL="525780" indent="-457200">
              <a:lnSpc>
                <a:spcPct val="150000"/>
              </a:lnSpc>
              <a:spcBef>
                <a:spcPts val="448"/>
              </a:spcBef>
            </a:pPr>
            <a:r>
              <a:rPr lang="en-GB" sz="2400" dirty="0">
                <a:solidFill>
                  <a:schemeClr val="tx1"/>
                </a:solidFill>
              </a:rPr>
              <a:t>D must be the legal ( operating and substantial ) cause of the V’s ABH</a:t>
            </a:r>
            <a:endParaRPr lang="en-US" sz="2400" dirty="0"/>
          </a:p>
        </p:txBody>
      </p:sp>
    </p:spTree>
    <p:extLst>
      <p:ext uri="{BB962C8B-B14F-4D97-AF65-F5344CB8AC3E}">
        <p14:creationId xmlns:p14="http://schemas.microsoft.com/office/powerpoint/2010/main" val="25987365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1524000" y="354360"/>
            <a:ext cx="9144000" cy="914400"/>
          </a:xfrm>
        </p:spPr>
        <p:txBody>
          <a:bodyPr>
            <a:normAutofit fontScale="90000"/>
          </a:bodyPr>
          <a:lstStyle/>
          <a:p>
            <a:pPr algn="ctr"/>
            <a:r>
              <a:rPr lang="en-GB" dirty="0"/>
              <a:t>Assault occasioning actual bodily harm (ABH)</a:t>
            </a:r>
            <a:br>
              <a:rPr lang="en-GB" dirty="0"/>
            </a:br>
            <a:r>
              <a:rPr lang="en-GB" dirty="0"/>
              <a:t>- the MENS REA Requirement</a:t>
            </a:r>
            <a:endParaRPr lang="en-US" dirty="0"/>
          </a:p>
        </p:txBody>
      </p:sp>
      <p:sp>
        <p:nvSpPr>
          <p:cNvPr id="432131" name="Rectangle 3"/>
          <p:cNvSpPr>
            <a:spLocks noGrp="1" noChangeArrowheads="1"/>
          </p:cNvSpPr>
          <p:nvPr>
            <p:ph idx="4294967295"/>
          </p:nvPr>
        </p:nvSpPr>
        <p:spPr>
          <a:xfrm>
            <a:off x="1146212" y="1700808"/>
            <a:ext cx="9144000" cy="3456384"/>
          </a:xfrm>
        </p:spPr>
        <p:txBody>
          <a:bodyPr>
            <a:noAutofit/>
          </a:bodyPr>
          <a:lstStyle/>
          <a:p>
            <a:pPr marL="68580" indent="0">
              <a:lnSpc>
                <a:spcPct val="150000"/>
              </a:lnSpc>
              <a:spcBef>
                <a:spcPts val="648"/>
              </a:spcBef>
              <a:buNone/>
            </a:pPr>
            <a:r>
              <a:rPr lang="en-US" sz="2800" dirty="0">
                <a:solidFill>
                  <a:schemeClr val="tx1"/>
                </a:solidFill>
              </a:rPr>
              <a:t>The prosecution prove that D had the </a:t>
            </a:r>
            <a:r>
              <a:rPr lang="en-US" sz="2800" dirty="0" err="1">
                <a:solidFill>
                  <a:schemeClr val="tx1"/>
                </a:solidFill>
              </a:rPr>
              <a:t>Mens</a:t>
            </a:r>
            <a:r>
              <a:rPr lang="en-US" sz="2800" dirty="0">
                <a:solidFill>
                  <a:schemeClr val="tx1"/>
                </a:solidFill>
              </a:rPr>
              <a:t> Rea for either the assault or the battery which is the base offence (</a:t>
            </a:r>
            <a:r>
              <a:rPr lang="en-US" sz="2400" i="1" dirty="0">
                <a:solidFill>
                  <a:schemeClr val="tx1"/>
                </a:solidFill>
              </a:rPr>
              <a:t>Savage &amp; Parmenter (1991)</a:t>
            </a:r>
          </a:p>
          <a:p>
            <a:pPr marL="68580" indent="0">
              <a:lnSpc>
                <a:spcPct val="150000"/>
              </a:lnSpc>
              <a:spcBef>
                <a:spcPts val="648"/>
              </a:spcBef>
              <a:buNone/>
            </a:pPr>
            <a:endParaRPr lang="en-US" sz="2400" i="1" dirty="0">
              <a:solidFill>
                <a:schemeClr val="tx1"/>
              </a:solidFill>
            </a:endParaRPr>
          </a:p>
          <a:p>
            <a:pPr marL="68580" indent="0">
              <a:lnSpc>
                <a:spcPct val="150000"/>
              </a:lnSpc>
              <a:spcBef>
                <a:spcPts val="648"/>
              </a:spcBef>
              <a:buNone/>
            </a:pPr>
            <a:r>
              <a:rPr lang="en-US" sz="2400" i="1" dirty="0">
                <a:solidFill>
                  <a:srgbClr val="FF0000"/>
                </a:solidFill>
              </a:rPr>
              <a:t>Note that the D </a:t>
            </a:r>
            <a:r>
              <a:rPr lang="en-US" sz="2400" b="1" i="1" dirty="0">
                <a:solidFill>
                  <a:srgbClr val="FF0000"/>
                </a:solidFill>
              </a:rPr>
              <a:t>does not </a:t>
            </a:r>
            <a:r>
              <a:rPr lang="en-US" sz="2400" i="1" dirty="0">
                <a:solidFill>
                  <a:srgbClr val="FF0000"/>
                </a:solidFill>
              </a:rPr>
              <a:t>have to intend actual bodily harm or be reckless as to whether actual bodily harm is caused</a:t>
            </a:r>
            <a:endParaRPr lang="en-GB" sz="2400" dirty="0">
              <a:solidFill>
                <a:srgbClr val="FF0000"/>
              </a:solidFill>
            </a:endParaRPr>
          </a:p>
        </p:txBody>
      </p:sp>
    </p:spTree>
    <p:extLst>
      <p:ext uri="{BB962C8B-B14F-4D97-AF65-F5344CB8AC3E}">
        <p14:creationId xmlns:p14="http://schemas.microsoft.com/office/powerpoint/2010/main" val="57893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32131">
                                            <p:txEl>
                                              <p:pRg st="0" end="0"/>
                                            </p:txEl>
                                          </p:spTgt>
                                        </p:tgtEl>
                                        <p:attrNameLst>
                                          <p:attrName>style.visibility</p:attrName>
                                        </p:attrNameLst>
                                      </p:cBhvr>
                                      <p:to>
                                        <p:strVal val="visible"/>
                                      </p:to>
                                    </p:set>
                                    <p:animEffect transition="in" filter="fade">
                                      <p:cBhvr>
                                        <p:cTn id="7" dur="500"/>
                                        <p:tgtEl>
                                          <p:spTgt spid="4321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32131">
                                            <p:txEl>
                                              <p:pRg st="2" end="2"/>
                                            </p:txEl>
                                          </p:spTgt>
                                        </p:tgtEl>
                                        <p:attrNameLst>
                                          <p:attrName>style.visibility</p:attrName>
                                        </p:attrNameLst>
                                      </p:cBhvr>
                                      <p:to>
                                        <p:strVal val="visible"/>
                                      </p:to>
                                    </p:set>
                                    <p:animEffect transition="in" filter="fade">
                                      <p:cBhvr>
                                        <p:cTn id="12" dur="500"/>
                                        <p:tgtEl>
                                          <p:spTgt spid="43213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2131"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663959" y="354360"/>
            <a:ext cx="10004041" cy="914400"/>
          </a:xfrm>
        </p:spPr>
        <p:txBody>
          <a:bodyPr>
            <a:noAutofit/>
          </a:bodyPr>
          <a:lstStyle/>
          <a:p>
            <a:pPr algn="ctr"/>
            <a:r>
              <a:rPr lang="en-GB" sz="2800" dirty="0"/>
              <a:t>Malicious wounding or infliction of grievous bodily harm (GBH)</a:t>
            </a:r>
            <a:br>
              <a:rPr lang="en-GB" sz="2800" dirty="0"/>
            </a:br>
            <a:r>
              <a:rPr lang="en-GB" sz="2800" dirty="0"/>
              <a:t>-contrary to s 20 OAPA 1861</a:t>
            </a:r>
            <a:endParaRPr lang="en-US" sz="2800" dirty="0"/>
          </a:p>
        </p:txBody>
      </p:sp>
      <p:sp>
        <p:nvSpPr>
          <p:cNvPr id="432131" name="Rectangle 3"/>
          <p:cNvSpPr>
            <a:spLocks noGrp="1" noChangeArrowheads="1"/>
          </p:cNvSpPr>
          <p:nvPr>
            <p:ph idx="4294967295"/>
          </p:nvPr>
        </p:nvSpPr>
        <p:spPr>
          <a:xfrm>
            <a:off x="786267" y="2169390"/>
            <a:ext cx="9032184" cy="3456384"/>
          </a:xfrm>
        </p:spPr>
        <p:txBody>
          <a:bodyPr>
            <a:noAutofit/>
          </a:bodyPr>
          <a:lstStyle/>
          <a:p>
            <a:pPr marL="68580" indent="0">
              <a:lnSpc>
                <a:spcPct val="150000"/>
              </a:lnSpc>
              <a:spcBef>
                <a:spcPts val="648"/>
              </a:spcBef>
              <a:buNone/>
            </a:pPr>
            <a:r>
              <a:rPr lang="en-GB" sz="2800" dirty="0"/>
              <a:t>1. </a:t>
            </a:r>
            <a:r>
              <a:rPr lang="en-US" sz="2800" dirty="0"/>
              <a:t>The defendant must have </a:t>
            </a:r>
            <a:r>
              <a:rPr lang="en-GB" sz="2800" dirty="0"/>
              <a:t>either wounded the victim or inflicted GBH on them</a:t>
            </a:r>
          </a:p>
          <a:p>
            <a:pPr marL="68580" indent="0">
              <a:lnSpc>
                <a:spcPct val="150000"/>
              </a:lnSpc>
              <a:spcBef>
                <a:spcPts val="648"/>
              </a:spcBef>
              <a:buNone/>
            </a:pPr>
            <a:r>
              <a:rPr lang="en-GB" sz="2800" dirty="0"/>
              <a:t>2. </a:t>
            </a:r>
            <a:r>
              <a:rPr lang="en-US" sz="2800" dirty="0"/>
              <a:t>The </a:t>
            </a:r>
            <a:r>
              <a:rPr lang="en-GB" sz="2800" dirty="0"/>
              <a:t>wounding or infliction of GBH must have been unlawful</a:t>
            </a:r>
          </a:p>
          <a:p>
            <a:pPr marL="68580" indent="0">
              <a:lnSpc>
                <a:spcPct val="150000"/>
              </a:lnSpc>
              <a:spcBef>
                <a:spcPts val="648"/>
              </a:spcBef>
              <a:buNone/>
            </a:pPr>
            <a:r>
              <a:rPr lang="en-GB" sz="2800" dirty="0"/>
              <a:t>3. </a:t>
            </a:r>
            <a:r>
              <a:rPr lang="en-US" sz="2800" dirty="0"/>
              <a:t>The defendant must have acted maliciously</a:t>
            </a:r>
            <a:endParaRPr lang="en-GB" sz="2800" dirty="0"/>
          </a:p>
        </p:txBody>
      </p:sp>
    </p:spTree>
    <p:extLst>
      <p:ext uri="{BB962C8B-B14F-4D97-AF65-F5344CB8AC3E}">
        <p14:creationId xmlns:p14="http://schemas.microsoft.com/office/powerpoint/2010/main" val="2081850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477585" y="354360"/>
            <a:ext cx="10431149" cy="914400"/>
          </a:xfrm>
        </p:spPr>
        <p:txBody>
          <a:bodyPr>
            <a:normAutofit fontScale="90000"/>
          </a:bodyPr>
          <a:lstStyle/>
          <a:p>
            <a:pPr algn="ctr"/>
            <a:r>
              <a:rPr lang="en-GB" dirty="0"/>
              <a:t>Wounding or infliction of GBH –</a:t>
            </a:r>
            <a:br>
              <a:rPr lang="en-GB" dirty="0"/>
            </a:br>
            <a:r>
              <a:rPr lang="en-GB" sz="3600" dirty="0"/>
              <a:t>1. </a:t>
            </a:r>
            <a:r>
              <a:rPr lang="en-US" sz="3600" dirty="0"/>
              <a:t>The defendant must have </a:t>
            </a:r>
            <a:r>
              <a:rPr lang="en-GB" sz="3600" dirty="0"/>
              <a:t>either wounded the victim or inflicted </a:t>
            </a:r>
            <a:r>
              <a:rPr lang="en-GB" sz="3600" b="1" u="sng" dirty="0"/>
              <a:t>GBH</a:t>
            </a:r>
            <a:r>
              <a:rPr lang="en-GB" sz="3600" dirty="0"/>
              <a:t> on them</a:t>
            </a:r>
            <a:br>
              <a:rPr lang="en-GB" sz="3600" dirty="0"/>
            </a:br>
            <a:endParaRPr lang="en-US" dirty="0"/>
          </a:p>
        </p:txBody>
      </p:sp>
      <p:sp>
        <p:nvSpPr>
          <p:cNvPr id="432131" name="Rectangle 3"/>
          <p:cNvSpPr>
            <a:spLocks noGrp="1" noChangeArrowheads="1"/>
          </p:cNvSpPr>
          <p:nvPr>
            <p:ph idx="4294967295"/>
          </p:nvPr>
        </p:nvSpPr>
        <p:spPr>
          <a:xfrm>
            <a:off x="477585" y="2219162"/>
            <a:ext cx="9210793" cy="3456384"/>
          </a:xfrm>
        </p:spPr>
        <p:txBody>
          <a:bodyPr>
            <a:noAutofit/>
          </a:bodyPr>
          <a:lstStyle/>
          <a:p>
            <a:pPr>
              <a:lnSpc>
                <a:spcPct val="110000"/>
              </a:lnSpc>
              <a:spcBef>
                <a:spcPts val="0"/>
              </a:spcBef>
            </a:pPr>
            <a:r>
              <a:rPr lang="en-GB" sz="2400" dirty="0"/>
              <a:t>Wounding</a:t>
            </a:r>
          </a:p>
          <a:p>
            <a:pPr lvl="1">
              <a:lnSpc>
                <a:spcPct val="110000"/>
              </a:lnSpc>
              <a:spcBef>
                <a:spcPts val="0"/>
              </a:spcBef>
            </a:pPr>
            <a:r>
              <a:rPr lang="en-GB" sz="2400" i="1" dirty="0"/>
              <a:t>C v Eisenhower (skin must be broken)</a:t>
            </a:r>
          </a:p>
          <a:p>
            <a:pPr>
              <a:lnSpc>
                <a:spcPct val="110000"/>
              </a:lnSpc>
              <a:spcBef>
                <a:spcPts val="0"/>
              </a:spcBef>
            </a:pPr>
            <a:r>
              <a:rPr lang="en-GB" sz="2400" dirty="0"/>
              <a:t>Infliction of GBH – ‘serious bodily harm’</a:t>
            </a:r>
          </a:p>
          <a:p>
            <a:pPr lvl="1">
              <a:lnSpc>
                <a:spcPct val="110000"/>
              </a:lnSpc>
              <a:spcBef>
                <a:spcPts val="0"/>
              </a:spcBef>
            </a:pPr>
            <a:r>
              <a:rPr lang="en-GB" sz="2400" i="1" dirty="0"/>
              <a:t>DPP v Smith</a:t>
            </a:r>
          </a:p>
          <a:p>
            <a:pPr lvl="1">
              <a:lnSpc>
                <a:spcPct val="110000"/>
              </a:lnSpc>
              <a:spcBef>
                <a:spcPts val="0"/>
              </a:spcBef>
            </a:pPr>
            <a:r>
              <a:rPr lang="en-GB" sz="2400" i="1" dirty="0"/>
              <a:t>Ireland &amp; Burstow – psych harm if really serious</a:t>
            </a:r>
          </a:p>
          <a:p>
            <a:pPr lvl="1">
              <a:lnSpc>
                <a:spcPct val="110000"/>
              </a:lnSpc>
              <a:spcBef>
                <a:spcPts val="0"/>
              </a:spcBef>
            </a:pPr>
            <a:r>
              <a:rPr lang="en-GB" sz="2400" i="1" dirty="0" err="1"/>
              <a:t>Dica</a:t>
            </a:r>
            <a:r>
              <a:rPr lang="en-GB" sz="2400" i="1" dirty="0"/>
              <a:t> (HIV virus passed on)</a:t>
            </a:r>
          </a:p>
          <a:p>
            <a:pPr lvl="1">
              <a:lnSpc>
                <a:spcPct val="110000"/>
              </a:lnSpc>
              <a:spcBef>
                <a:spcPts val="0"/>
              </a:spcBef>
            </a:pPr>
            <a:r>
              <a:rPr lang="en-GB" sz="2400" i="1" dirty="0" err="1"/>
              <a:t>Bollom</a:t>
            </a:r>
            <a:r>
              <a:rPr lang="en-GB" sz="2400" i="1" dirty="0"/>
              <a:t> ( context is important </a:t>
            </a:r>
            <a:r>
              <a:rPr lang="en-GB" sz="2400" i="1" dirty="0" err="1"/>
              <a:t>i.e</a:t>
            </a:r>
            <a:r>
              <a:rPr lang="en-GB" sz="2400" i="1" dirty="0"/>
              <a:t> serious bruising on a child)</a:t>
            </a:r>
          </a:p>
          <a:p>
            <a:pPr lvl="1">
              <a:lnSpc>
                <a:spcPct val="110000"/>
              </a:lnSpc>
              <a:spcBef>
                <a:spcPts val="0"/>
              </a:spcBef>
            </a:pPr>
            <a:endParaRPr lang="en-GB" sz="2400" i="1" dirty="0"/>
          </a:p>
          <a:p>
            <a:pPr lvl="1">
              <a:lnSpc>
                <a:spcPct val="110000"/>
              </a:lnSpc>
              <a:spcBef>
                <a:spcPts val="0"/>
              </a:spcBef>
            </a:pPr>
            <a:r>
              <a:rPr lang="en-GB" sz="2400" dirty="0"/>
              <a:t>Inflict = to cause</a:t>
            </a:r>
          </a:p>
        </p:txBody>
      </p:sp>
    </p:spTree>
    <p:extLst>
      <p:ext uri="{BB962C8B-B14F-4D97-AF65-F5344CB8AC3E}">
        <p14:creationId xmlns:p14="http://schemas.microsoft.com/office/powerpoint/2010/main" val="1718075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32131">
                                            <p:txEl>
                                              <p:pRg st="0" end="0"/>
                                            </p:txEl>
                                          </p:spTgt>
                                        </p:tgtEl>
                                        <p:attrNameLst>
                                          <p:attrName>style.visibility</p:attrName>
                                        </p:attrNameLst>
                                      </p:cBhvr>
                                      <p:to>
                                        <p:strVal val="visible"/>
                                      </p:to>
                                    </p:set>
                                    <p:animEffect transition="in" filter="fade">
                                      <p:cBhvr>
                                        <p:cTn id="7" dur="500"/>
                                        <p:tgtEl>
                                          <p:spTgt spid="432131">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32131">
                                            <p:txEl>
                                              <p:pRg st="1" end="1"/>
                                            </p:txEl>
                                          </p:spTgt>
                                        </p:tgtEl>
                                        <p:attrNameLst>
                                          <p:attrName>style.visibility</p:attrName>
                                        </p:attrNameLst>
                                      </p:cBhvr>
                                      <p:to>
                                        <p:strVal val="visible"/>
                                      </p:to>
                                    </p:set>
                                    <p:animEffect transition="in" filter="fade">
                                      <p:cBhvr>
                                        <p:cTn id="10" dur="500"/>
                                        <p:tgtEl>
                                          <p:spTgt spid="432131">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32131">
                                            <p:txEl>
                                              <p:pRg st="2" end="2"/>
                                            </p:txEl>
                                          </p:spTgt>
                                        </p:tgtEl>
                                        <p:attrNameLst>
                                          <p:attrName>style.visibility</p:attrName>
                                        </p:attrNameLst>
                                      </p:cBhvr>
                                      <p:to>
                                        <p:strVal val="visible"/>
                                      </p:to>
                                    </p:set>
                                    <p:animEffect transition="in" filter="fade">
                                      <p:cBhvr>
                                        <p:cTn id="15" dur="500"/>
                                        <p:tgtEl>
                                          <p:spTgt spid="432131">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32131">
                                            <p:txEl>
                                              <p:pRg st="3" end="3"/>
                                            </p:txEl>
                                          </p:spTgt>
                                        </p:tgtEl>
                                        <p:attrNameLst>
                                          <p:attrName>style.visibility</p:attrName>
                                        </p:attrNameLst>
                                      </p:cBhvr>
                                      <p:to>
                                        <p:strVal val="visible"/>
                                      </p:to>
                                    </p:set>
                                    <p:animEffect transition="in" filter="fade">
                                      <p:cBhvr>
                                        <p:cTn id="18" dur="500"/>
                                        <p:tgtEl>
                                          <p:spTgt spid="432131">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32131">
                                            <p:txEl>
                                              <p:pRg st="4" end="4"/>
                                            </p:txEl>
                                          </p:spTgt>
                                        </p:tgtEl>
                                        <p:attrNameLst>
                                          <p:attrName>style.visibility</p:attrName>
                                        </p:attrNameLst>
                                      </p:cBhvr>
                                      <p:to>
                                        <p:strVal val="visible"/>
                                      </p:to>
                                    </p:set>
                                    <p:animEffect transition="in" filter="fade">
                                      <p:cBhvr>
                                        <p:cTn id="21" dur="500"/>
                                        <p:tgtEl>
                                          <p:spTgt spid="432131">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432131">
                                            <p:txEl>
                                              <p:pRg st="5" end="5"/>
                                            </p:txEl>
                                          </p:spTgt>
                                        </p:tgtEl>
                                        <p:attrNameLst>
                                          <p:attrName>style.visibility</p:attrName>
                                        </p:attrNameLst>
                                      </p:cBhvr>
                                      <p:to>
                                        <p:strVal val="visible"/>
                                      </p:to>
                                    </p:set>
                                    <p:animEffect transition="in" filter="fade">
                                      <p:cBhvr>
                                        <p:cTn id="24" dur="500"/>
                                        <p:tgtEl>
                                          <p:spTgt spid="432131">
                                            <p:txEl>
                                              <p:pRg st="5" end="5"/>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32131">
                                            <p:txEl>
                                              <p:pRg st="6" end="6"/>
                                            </p:txEl>
                                          </p:spTgt>
                                        </p:tgtEl>
                                        <p:attrNameLst>
                                          <p:attrName>style.visibility</p:attrName>
                                        </p:attrNameLst>
                                      </p:cBhvr>
                                      <p:to>
                                        <p:strVal val="visible"/>
                                      </p:to>
                                    </p:set>
                                    <p:animEffect transition="in" filter="fade">
                                      <p:cBhvr>
                                        <p:cTn id="27" dur="500"/>
                                        <p:tgtEl>
                                          <p:spTgt spid="432131">
                                            <p:txEl>
                                              <p:pRg st="6" end="6"/>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432131">
                                            <p:txEl>
                                              <p:pRg st="8" end="8"/>
                                            </p:txEl>
                                          </p:spTgt>
                                        </p:tgtEl>
                                        <p:attrNameLst>
                                          <p:attrName>style.visibility</p:attrName>
                                        </p:attrNameLst>
                                      </p:cBhvr>
                                      <p:to>
                                        <p:strVal val="visible"/>
                                      </p:to>
                                    </p:set>
                                    <p:animEffect transition="in" filter="fade">
                                      <p:cBhvr>
                                        <p:cTn id="30" dur="500"/>
                                        <p:tgtEl>
                                          <p:spTgt spid="43213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2131"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1524000" y="354360"/>
            <a:ext cx="9144000" cy="914400"/>
          </a:xfrm>
        </p:spPr>
        <p:txBody>
          <a:bodyPr>
            <a:normAutofit fontScale="90000"/>
          </a:bodyPr>
          <a:lstStyle/>
          <a:p>
            <a:pPr algn="ctr"/>
            <a:r>
              <a:rPr lang="en-GB" dirty="0"/>
              <a:t>Malicious wounding or infliction of grievous bodily harm (GBH)</a:t>
            </a:r>
            <a:endParaRPr lang="en-US" dirty="0"/>
          </a:p>
        </p:txBody>
      </p:sp>
      <p:sp>
        <p:nvSpPr>
          <p:cNvPr id="432131" name="Rectangle 3"/>
          <p:cNvSpPr>
            <a:spLocks noGrp="1" noChangeArrowheads="1"/>
          </p:cNvSpPr>
          <p:nvPr>
            <p:ph idx="4294967295"/>
          </p:nvPr>
        </p:nvSpPr>
        <p:spPr>
          <a:xfrm>
            <a:off x="1901788" y="1988840"/>
            <a:ext cx="8388424" cy="3456384"/>
          </a:xfrm>
        </p:spPr>
        <p:txBody>
          <a:bodyPr>
            <a:noAutofit/>
          </a:bodyPr>
          <a:lstStyle/>
          <a:p>
            <a:pPr marL="68580" indent="0">
              <a:lnSpc>
                <a:spcPct val="150000"/>
              </a:lnSpc>
              <a:spcBef>
                <a:spcPts val="648"/>
              </a:spcBef>
              <a:buNone/>
            </a:pPr>
            <a:r>
              <a:rPr lang="en-GB" sz="2800" dirty="0"/>
              <a:t>1. </a:t>
            </a:r>
            <a:r>
              <a:rPr lang="en-US" sz="2800" dirty="0"/>
              <a:t>The defendant must have </a:t>
            </a:r>
            <a:r>
              <a:rPr lang="en-GB" sz="2800" dirty="0"/>
              <a:t>either wounded the victim or inflicted GBH on her</a:t>
            </a:r>
          </a:p>
          <a:p>
            <a:pPr marL="68580" indent="0">
              <a:lnSpc>
                <a:spcPct val="150000"/>
              </a:lnSpc>
              <a:spcBef>
                <a:spcPts val="648"/>
              </a:spcBef>
              <a:buNone/>
            </a:pPr>
            <a:r>
              <a:rPr lang="en-GB" sz="2800" dirty="0">
                <a:solidFill>
                  <a:srgbClr val="FF0000"/>
                </a:solidFill>
              </a:rPr>
              <a:t>2. </a:t>
            </a:r>
            <a:r>
              <a:rPr lang="en-US" sz="2800" dirty="0">
                <a:solidFill>
                  <a:srgbClr val="FF0000"/>
                </a:solidFill>
              </a:rPr>
              <a:t>The </a:t>
            </a:r>
            <a:r>
              <a:rPr lang="en-GB" sz="2800" dirty="0">
                <a:solidFill>
                  <a:srgbClr val="FF0000"/>
                </a:solidFill>
              </a:rPr>
              <a:t>wounding or infliction of GBH must have been unlawful</a:t>
            </a:r>
          </a:p>
          <a:p>
            <a:pPr marL="68580" indent="0">
              <a:lnSpc>
                <a:spcPct val="150000"/>
              </a:lnSpc>
              <a:spcBef>
                <a:spcPts val="648"/>
              </a:spcBef>
              <a:buNone/>
            </a:pPr>
            <a:r>
              <a:rPr lang="en-GB" sz="2800" dirty="0"/>
              <a:t>3. </a:t>
            </a:r>
            <a:r>
              <a:rPr lang="en-US" sz="2800" dirty="0"/>
              <a:t>The defendant must have acted maliciously</a:t>
            </a:r>
            <a:endParaRPr lang="en-GB" sz="2800" dirty="0"/>
          </a:p>
        </p:txBody>
      </p:sp>
    </p:spTree>
    <p:extLst>
      <p:ext uri="{BB962C8B-B14F-4D97-AF65-F5344CB8AC3E}">
        <p14:creationId xmlns:p14="http://schemas.microsoft.com/office/powerpoint/2010/main" val="21009292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535827" y="354360"/>
            <a:ext cx="10132173" cy="914400"/>
          </a:xfrm>
        </p:spPr>
        <p:txBody>
          <a:bodyPr>
            <a:noAutofit/>
          </a:bodyPr>
          <a:lstStyle/>
          <a:p>
            <a:pPr algn="ctr"/>
            <a:r>
              <a:rPr lang="en-GB" sz="2800" dirty="0"/>
              <a:t>Malicious wounding or infliction of grievous bodily harm (GBH)</a:t>
            </a:r>
            <a:br>
              <a:rPr lang="en-GB" sz="2800" dirty="0"/>
            </a:br>
            <a:r>
              <a:rPr lang="en-GB" sz="2800" dirty="0">
                <a:solidFill>
                  <a:schemeClr val="accent3">
                    <a:lumMod val="75000"/>
                  </a:schemeClr>
                </a:solidFill>
              </a:rPr>
              <a:t>3. </a:t>
            </a:r>
            <a:r>
              <a:rPr lang="en-US" sz="2800" dirty="0">
                <a:solidFill>
                  <a:schemeClr val="accent3">
                    <a:lumMod val="75000"/>
                  </a:schemeClr>
                </a:solidFill>
              </a:rPr>
              <a:t>The defendant must have acted maliciously</a:t>
            </a:r>
            <a:endParaRPr lang="en-US" sz="2800" dirty="0"/>
          </a:p>
        </p:txBody>
      </p:sp>
      <p:sp>
        <p:nvSpPr>
          <p:cNvPr id="2" name="Rectangle 3">
            <a:extLst>
              <a:ext uri="{FF2B5EF4-FFF2-40B4-BE49-F238E27FC236}">
                <a16:creationId xmlns:a16="http://schemas.microsoft.com/office/drawing/2014/main" id="{67737D77-4285-670B-6328-B0BCF35E3814}"/>
              </a:ext>
            </a:extLst>
          </p:cNvPr>
          <p:cNvSpPr txBox="1">
            <a:spLocks noChangeArrowheads="1"/>
          </p:cNvSpPr>
          <p:nvPr/>
        </p:nvSpPr>
        <p:spPr>
          <a:xfrm>
            <a:off x="623189" y="1818233"/>
            <a:ext cx="8905208" cy="4460259"/>
          </a:xfrm>
          <a:prstGeom prst="rect">
            <a:avLst/>
          </a:prstGeom>
        </p:spPr>
        <p:txBody>
          <a:bodyPr vert="horz" lIns="91440" tIns="45720" rIns="91440" bIns="45720" rtlCol="0">
            <a:normAutofit fontScale="77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800" dirty="0"/>
              <a:t>Cunningham :  CA had to determine the meaning of the word “maliciously”</a:t>
            </a:r>
          </a:p>
          <a:p>
            <a:r>
              <a:rPr lang="en-GB" sz="2800" dirty="0"/>
              <a:t>It does not involve any ill-feeling</a:t>
            </a:r>
          </a:p>
          <a:p>
            <a:r>
              <a:rPr lang="en-GB" sz="2800" dirty="0"/>
              <a:t>It means D caused the harm intentionally or recklessly</a:t>
            </a:r>
          </a:p>
          <a:p>
            <a:r>
              <a:rPr lang="en-GB" sz="2800" dirty="0"/>
              <a:t>D acts recklessly if: (1) he foresaw the risk in question and chose to take it; and, (2) it was unjustifiable to choose to take the risk</a:t>
            </a:r>
          </a:p>
          <a:p>
            <a:r>
              <a:rPr lang="en-GB" sz="2800" dirty="0"/>
              <a:t>MR for s 20 : the D must foresee as a result of his conduct </a:t>
            </a:r>
            <a:r>
              <a:rPr lang="en-GB" sz="2800" b="1" dirty="0"/>
              <a:t>some harm </a:t>
            </a:r>
            <a:r>
              <a:rPr lang="en-GB" sz="2800" dirty="0"/>
              <a:t>to some person ( either intends some harm or is reckless as to whether </a:t>
            </a:r>
            <a:r>
              <a:rPr lang="en-GB" sz="2800" b="1" dirty="0"/>
              <a:t>some harm </a:t>
            </a:r>
            <a:r>
              <a:rPr lang="en-GB" sz="2800" dirty="0"/>
              <a:t>is caused)</a:t>
            </a:r>
          </a:p>
          <a:p>
            <a:endParaRPr lang="en-GB" sz="2800" dirty="0"/>
          </a:p>
          <a:p>
            <a:pPr marL="0" indent="0">
              <a:buNone/>
            </a:pPr>
            <a:r>
              <a:rPr lang="en-GB" sz="2800" dirty="0"/>
              <a:t>Note that it is not part of the MR that the D foresees serious harm</a:t>
            </a:r>
            <a:endParaRPr lang="en-US" sz="2800" dirty="0"/>
          </a:p>
        </p:txBody>
      </p:sp>
    </p:spTree>
    <p:extLst>
      <p:ext uri="{BB962C8B-B14F-4D97-AF65-F5344CB8AC3E}">
        <p14:creationId xmlns:p14="http://schemas.microsoft.com/office/powerpoint/2010/main" val="14956145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1524000" y="354360"/>
            <a:ext cx="9144000" cy="914400"/>
          </a:xfrm>
        </p:spPr>
        <p:txBody>
          <a:bodyPr>
            <a:normAutofit fontScale="90000"/>
          </a:bodyPr>
          <a:lstStyle/>
          <a:p>
            <a:pPr algn="ctr"/>
            <a:r>
              <a:rPr lang="en-GB" dirty="0"/>
              <a:t>Wounding or GBH with intent</a:t>
            </a:r>
            <a:br>
              <a:rPr lang="en-GB" dirty="0"/>
            </a:br>
            <a:r>
              <a:rPr lang="en-GB" dirty="0"/>
              <a:t>contrary to s18 OAPA 1861</a:t>
            </a:r>
            <a:endParaRPr lang="en-US" dirty="0"/>
          </a:p>
        </p:txBody>
      </p:sp>
      <p:sp>
        <p:nvSpPr>
          <p:cNvPr id="432131" name="Rectangle 3"/>
          <p:cNvSpPr>
            <a:spLocks noGrp="1" noChangeArrowheads="1"/>
          </p:cNvSpPr>
          <p:nvPr>
            <p:ph idx="4294967295"/>
          </p:nvPr>
        </p:nvSpPr>
        <p:spPr>
          <a:xfrm>
            <a:off x="1901788" y="1988840"/>
            <a:ext cx="8388424" cy="3456384"/>
          </a:xfrm>
        </p:spPr>
        <p:txBody>
          <a:bodyPr>
            <a:noAutofit/>
          </a:bodyPr>
          <a:lstStyle/>
          <a:p>
            <a:pPr marL="68580" indent="0">
              <a:lnSpc>
                <a:spcPct val="120000"/>
              </a:lnSpc>
              <a:spcBef>
                <a:spcPts val="0"/>
              </a:spcBef>
              <a:buNone/>
            </a:pPr>
            <a:r>
              <a:rPr lang="en-GB" sz="2800" dirty="0"/>
              <a:t>1. </a:t>
            </a:r>
            <a:r>
              <a:rPr lang="en-US" sz="2800" dirty="0"/>
              <a:t>The defendant must have </a:t>
            </a:r>
            <a:r>
              <a:rPr lang="en-GB" sz="2800" dirty="0"/>
              <a:t>either wounded the victim or caused her GBH</a:t>
            </a:r>
          </a:p>
          <a:p>
            <a:pPr marL="68580" indent="0">
              <a:lnSpc>
                <a:spcPct val="120000"/>
              </a:lnSpc>
              <a:spcBef>
                <a:spcPts val="0"/>
              </a:spcBef>
              <a:buNone/>
            </a:pPr>
            <a:r>
              <a:rPr lang="en-GB" sz="2800" dirty="0"/>
              <a:t>2. </a:t>
            </a:r>
            <a:r>
              <a:rPr lang="en-US" sz="2800" dirty="0"/>
              <a:t>The </a:t>
            </a:r>
            <a:r>
              <a:rPr lang="en-GB" sz="2800" dirty="0"/>
              <a:t>wounding or causing of GBH must have been unlawful</a:t>
            </a:r>
          </a:p>
          <a:p>
            <a:pPr marL="68580" indent="0">
              <a:lnSpc>
                <a:spcPct val="120000"/>
              </a:lnSpc>
              <a:spcBef>
                <a:spcPts val="0"/>
              </a:spcBef>
              <a:buNone/>
            </a:pPr>
            <a:r>
              <a:rPr lang="en-GB" sz="2800" dirty="0"/>
              <a:t>3. </a:t>
            </a:r>
            <a:r>
              <a:rPr lang="en-US" sz="2800" dirty="0"/>
              <a:t>The defendant must have acted maliciously</a:t>
            </a:r>
          </a:p>
          <a:p>
            <a:pPr marL="68580" indent="0">
              <a:lnSpc>
                <a:spcPct val="120000"/>
              </a:lnSpc>
              <a:spcBef>
                <a:spcPts val="0"/>
              </a:spcBef>
              <a:buNone/>
            </a:pPr>
            <a:r>
              <a:rPr lang="en-US" sz="2800" dirty="0"/>
              <a:t>4. The defendant must have either intended to cause the victim GBH or intended to resist or prevent a lawful arrest</a:t>
            </a:r>
            <a:endParaRPr lang="en-GB" sz="2800" dirty="0"/>
          </a:p>
        </p:txBody>
      </p:sp>
    </p:spTree>
    <p:extLst>
      <p:ext uri="{BB962C8B-B14F-4D97-AF65-F5344CB8AC3E}">
        <p14:creationId xmlns:p14="http://schemas.microsoft.com/office/powerpoint/2010/main" val="20992163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1524000" y="354360"/>
            <a:ext cx="9144000" cy="914400"/>
          </a:xfrm>
        </p:spPr>
        <p:txBody>
          <a:bodyPr/>
          <a:lstStyle/>
          <a:p>
            <a:pPr algn="ctr"/>
            <a:r>
              <a:rPr lang="en-GB" dirty="0"/>
              <a:t>Wounding or GBH with intent</a:t>
            </a:r>
            <a:endParaRPr lang="en-US" dirty="0"/>
          </a:p>
        </p:txBody>
      </p:sp>
      <p:sp>
        <p:nvSpPr>
          <p:cNvPr id="432131" name="Rectangle 3"/>
          <p:cNvSpPr>
            <a:spLocks noGrp="1" noChangeArrowheads="1"/>
          </p:cNvSpPr>
          <p:nvPr>
            <p:ph idx="4294967295"/>
          </p:nvPr>
        </p:nvSpPr>
        <p:spPr>
          <a:xfrm>
            <a:off x="617366" y="1388947"/>
            <a:ext cx="9295058" cy="3456384"/>
          </a:xfrm>
        </p:spPr>
        <p:txBody>
          <a:bodyPr>
            <a:noAutofit/>
          </a:bodyPr>
          <a:lstStyle/>
          <a:p>
            <a:pPr marL="68580" indent="0">
              <a:lnSpc>
                <a:spcPct val="120000"/>
              </a:lnSpc>
              <a:spcBef>
                <a:spcPts val="0"/>
              </a:spcBef>
              <a:buNone/>
            </a:pPr>
            <a:r>
              <a:rPr lang="en-GB" sz="2800" dirty="0">
                <a:solidFill>
                  <a:srgbClr val="FF0000"/>
                </a:solidFill>
              </a:rPr>
              <a:t>1. </a:t>
            </a:r>
            <a:r>
              <a:rPr lang="en-US" sz="2800" dirty="0">
                <a:solidFill>
                  <a:srgbClr val="FF0000"/>
                </a:solidFill>
              </a:rPr>
              <a:t>The defendant must have </a:t>
            </a:r>
            <a:r>
              <a:rPr lang="en-GB" sz="2800" dirty="0">
                <a:solidFill>
                  <a:srgbClr val="FF0000"/>
                </a:solidFill>
              </a:rPr>
              <a:t>either wounded the victim or caused her GBH</a:t>
            </a:r>
          </a:p>
          <a:p>
            <a:pPr marL="68580" indent="0">
              <a:lnSpc>
                <a:spcPct val="120000"/>
              </a:lnSpc>
              <a:spcBef>
                <a:spcPts val="0"/>
              </a:spcBef>
              <a:buNone/>
            </a:pPr>
            <a:r>
              <a:rPr lang="en-GB" sz="2800" dirty="0">
                <a:solidFill>
                  <a:srgbClr val="FF0000"/>
                </a:solidFill>
              </a:rPr>
              <a:t>2. </a:t>
            </a:r>
            <a:r>
              <a:rPr lang="en-US" sz="2800" dirty="0">
                <a:solidFill>
                  <a:srgbClr val="FF0000"/>
                </a:solidFill>
              </a:rPr>
              <a:t>The </a:t>
            </a:r>
            <a:r>
              <a:rPr lang="en-GB" sz="2800" dirty="0">
                <a:solidFill>
                  <a:srgbClr val="FF0000"/>
                </a:solidFill>
              </a:rPr>
              <a:t>wounding or causing of GBH must have been unlawful</a:t>
            </a:r>
          </a:p>
          <a:p>
            <a:pPr marL="68580" indent="0">
              <a:lnSpc>
                <a:spcPct val="120000"/>
              </a:lnSpc>
              <a:spcBef>
                <a:spcPts val="0"/>
              </a:spcBef>
              <a:buNone/>
            </a:pPr>
            <a:r>
              <a:rPr lang="en-GB" sz="2800" dirty="0">
                <a:solidFill>
                  <a:srgbClr val="FF0000"/>
                </a:solidFill>
              </a:rPr>
              <a:t>3. </a:t>
            </a:r>
            <a:r>
              <a:rPr lang="en-US" sz="2800" dirty="0">
                <a:solidFill>
                  <a:srgbClr val="FF0000"/>
                </a:solidFill>
              </a:rPr>
              <a:t>The defendant must have acted maliciously</a:t>
            </a:r>
          </a:p>
          <a:p>
            <a:pPr marL="68580" indent="0">
              <a:lnSpc>
                <a:spcPct val="120000"/>
              </a:lnSpc>
              <a:spcBef>
                <a:spcPts val="0"/>
              </a:spcBef>
              <a:buNone/>
            </a:pPr>
            <a:r>
              <a:rPr lang="en-US" sz="2800" dirty="0"/>
              <a:t>4. The defendant must have either intended to cause the victim GBH or intended to resist or prevent a lawful arrest</a:t>
            </a:r>
          </a:p>
          <a:p>
            <a:pPr marL="68580" indent="0">
              <a:lnSpc>
                <a:spcPct val="120000"/>
              </a:lnSpc>
              <a:spcBef>
                <a:spcPts val="0"/>
              </a:spcBef>
              <a:buNone/>
            </a:pPr>
            <a:endParaRPr lang="en-US" sz="2800" dirty="0"/>
          </a:p>
          <a:p>
            <a:pPr marL="68580" indent="0">
              <a:lnSpc>
                <a:spcPct val="120000"/>
              </a:lnSpc>
              <a:spcBef>
                <a:spcPts val="0"/>
              </a:spcBef>
              <a:buNone/>
            </a:pPr>
            <a:r>
              <a:rPr lang="en-US" sz="2800" dirty="0">
                <a:solidFill>
                  <a:srgbClr val="FF0000"/>
                </a:solidFill>
              </a:rPr>
              <a:t>The first 3 elements are the same as for s20 </a:t>
            </a:r>
            <a:r>
              <a:rPr lang="en-US" sz="2800" dirty="0" err="1">
                <a:solidFill>
                  <a:srgbClr val="FF0000"/>
                </a:solidFill>
              </a:rPr>
              <a:t>gbh</a:t>
            </a:r>
            <a:endParaRPr lang="en-US" sz="2800" dirty="0">
              <a:solidFill>
                <a:srgbClr val="FF0000"/>
              </a:solidFill>
            </a:endParaRPr>
          </a:p>
          <a:p>
            <a:pPr marL="68580" indent="0">
              <a:lnSpc>
                <a:spcPct val="120000"/>
              </a:lnSpc>
              <a:spcBef>
                <a:spcPts val="0"/>
              </a:spcBef>
              <a:buNone/>
            </a:pPr>
            <a:endParaRPr lang="en-GB" sz="2800" dirty="0"/>
          </a:p>
        </p:txBody>
      </p:sp>
    </p:spTree>
    <p:extLst>
      <p:ext uri="{BB962C8B-B14F-4D97-AF65-F5344CB8AC3E}">
        <p14:creationId xmlns:p14="http://schemas.microsoft.com/office/powerpoint/2010/main" val="17570927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343628" y="354360"/>
            <a:ext cx="10324372" cy="914400"/>
          </a:xfrm>
        </p:spPr>
        <p:txBody>
          <a:bodyPr>
            <a:noAutofit/>
          </a:bodyPr>
          <a:lstStyle/>
          <a:p>
            <a:pPr algn="ctr"/>
            <a:r>
              <a:rPr lang="en-GB" sz="2800" dirty="0"/>
              <a:t>Wounding or GBH with intent</a:t>
            </a:r>
            <a:br>
              <a:rPr lang="en-GB" sz="2800" dirty="0"/>
            </a:br>
            <a:r>
              <a:rPr lang="en-US" sz="2800" dirty="0">
                <a:solidFill>
                  <a:schemeClr val="accent3">
                    <a:lumMod val="75000"/>
                  </a:schemeClr>
                </a:solidFill>
              </a:rPr>
              <a:t>4. The defendant must have either intended to cause the victim GBH or intended to resist or prevent a lawful arrest</a:t>
            </a:r>
            <a:br>
              <a:rPr lang="en-GB" sz="2800" dirty="0">
                <a:solidFill>
                  <a:schemeClr val="accent3">
                    <a:lumMod val="75000"/>
                  </a:schemeClr>
                </a:solidFill>
              </a:rPr>
            </a:br>
            <a:endParaRPr lang="en-US" sz="2800" dirty="0">
              <a:solidFill>
                <a:schemeClr val="accent3">
                  <a:lumMod val="75000"/>
                </a:schemeClr>
              </a:solidFill>
            </a:endParaRPr>
          </a:p>
        </p:txBody>
      </p:sp>
      <p:sp>
        <p:nvSpPr>
          <p:cNvPr id="432131" name="Rectangle 3"/>
          <p:cNvSpPr>
            <a:spLocks noGrp="1" noChangeArrowheads="1"/>
          </p:cNvSpPr>
          <p:nvPr>
            <p:ph idx="4294967295"/>
          </p:nvPr>
        </p:nvSpPr>
        <p:spPr>
          <a:xfrm>
            <a:off x="898083" y="2082027"/>
            <a:ext cx="8735149" cy="4167343"/>
          </a:xfrm>
        </p:spPr>
        <p:txBody>
          <a:bodyPr>
            <a:noAutofit/>
          </a:bodyPr>
          <a:lstStyle/>
          <a:p>
            <a:pPr marL="525780" indent="-457200">
              <a:lnSpc>
                <a:spcPct val="120000"/>
              </a:lnSpc>
              <a:spcBef>
                <a:spcPts val="0"/>
              </a:spcBef>
            </a:pPr>
            <a:r>
              <a:rPr lang="en-GB" sz="2800" dirty="0"/>
              <a:t>Taylor ( 2009) D must intend GBH not a Wound specifically</a:t>
            </a:r>
          </a:p>
          <a:p>
            <a:pPr marL="525780" indent="-457200">
              <a:lnSpc>
                <a:spcPct val="120000"/>
              </a:lnSpc>
              <a:spcBef>
                <a:spcPts val="0"/>
              </a:spcBef>
            </a:pPr>
            <a:r>
              <a:rPr lang="en-GB" sz="2800" dirty="0" err="1"/>
              <a:t>Mowatt</a:t>
            </a:r>
            <a:r>
              <a:rPr lang="en-GB" sz="2800" dirty="0"/>
              <a:t> (1968) – only an INTENT to do </a:t>
            </a:r>
            <a:r>
              <a:rPr lang="en-GB" sz="2800" dirty="0" err="1"/>
              <a:t>gbh</a:t>
            </a:r>
            <a:r>
              <a:rPr lang="en-GB" sz="2800" dirty="0"/>
              <a:t> will suffice ( cannot be committed recklessly)</a:t>
            </a:r>
          </a:p>
          <a:p>
            <a:pPr marL="525780" indent="-457200">
              <a:lnSpc>
                <a:spcPct val="120000"/>
              </a:lnSpc>
              <a:spcBef>
                <a:spcPts val="0"/>
              </a:spcBef>
            </a:pPr>
            <a:r>
              <a:rPr lang="en-GB" sz="2800" dirty="0"/>
              <a:t>For ‘intending to resist arrest’- the intention relates to the resisting arrest and does not require an intention to do </a:t>
            </a:r>
            <a:r>
              <a:rPr lang="en-GB" sz="2800" dirty="0" err="1"/>
              <a:t>gbh</a:t>
            </a:r>
            <a:r>
              <a:rPr lang="en-GB" sz="2800" dirty="0"/>
              <a:t>.</a:t>
            </a:r>
          </a:p>
        </p:txBody>
      </p:sp>
    </p:spTree>
    <p:extLst>
      <p:ext uri="{BB962C8B-B14F-4D97-AF65-F5344CB8AC3E}">
        <p14:creationId xmlns:p14="http://schemas.microsoft.com/office/powerpoint/2010/main" val="19816173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55" name="Group 2054">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056"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057" name="Straight Connector 2056">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58" name="Straight Connector 2057">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059"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0"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Isosceles Triangle 2060">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2"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4"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Isosceles Triangle 2064">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050" name="Rectangle 2"/>
          <p:cNvSpPr>
            <a:spLocks noGrp="1" noChangeArrowheads="1"/>
          </p:cNvSpPr>
          <p:nvPr>
            <p:ph type="ctrTitle" idx="4294967295"/>
          </p:nvPr>
        </p:nvSpPr>
        <p:spPr>
          <a:xfrm>
            <a:off x="6266293" y="-174680"/>
            <a:ext cx="5289803" cy="3607665"/>
          </a:xfrm>
        </p:spPr>
        <p:txBody>
          <a:bodyPr vert="horz" lIns="91440" tIns="45720" rIns="91440" bIns="45720" rtlCol="0" anchor="b">
            <a:normAutofit/>
          </a:bodyPr>
          <a:lstStyle/>
          <a:p>
            <a:r>
              <a:rPr lang="en-US" sz="5400" dirty="0"/>
              <a:t>Consent to injury</a:t>
            </a:r>
          </a:p>
        </p:txBody>
      </p:sp>
      <p:sp>
        <p:nvSpPr>
          <p:cNvPr id="2067" name="Isosceles Triangle 2066">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 name="Picture 1">
            <a:extLst>
              <a:ext uri="{FF2B5EF4-FFF2-40B4-BE49-F238E27FC236}">
                <a16:creationId xmlns:a16="http://schemas.microsoft.com/office/drawing/2014/main" id="{242D7A37-68FA-007C-11DC-B1F1B7B2691D}"/>
              </a:ext>
            </a:extLst>
          </p:cNvPr>
          <p:cNvPicPr>
            <a:picLocks noChangeAspect="1"/>
          </p:cNvPicPr>
          <p:nvPr/>
        </p:nvPicPr>
        <p:blipFill>
          <a:blip r:embed="rId3"/>
          <a:stretch>
            <a:fillRect/>
          </a:stretch>
        </p:blipFill>
        <p:spPr>
          <a:xfrm>
            <a:off x="1937523" y="741103"/>
            <a:ext cx="3404272" cy="5697528"/>
          </a:xfrm>
          <a:prstGeom prst="rect">
            <a:avLst/>
          </a:prstGeom>
        </p:spPr>
      </p:pic>
    </p:spTree>
    <p:extLst>
      <p:ext uri="{BB962C8B-B14F-4D97-AF65-F5344CB8AC3E}">
        <p14:creationId xmlns:p14="http://schemas.microsoft.com/office/powerpoint/2010/main" val="16918769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1524000" y="2320280"/>
            <a:ext cx="9144000" cy="1828800"/>
          </a:xfrm>
        </p:spPr>
        <p:txBody>
          <a:bodyPr/>
          <a:lstStyle/>
          <a:p>
            <a:pPr algn="ctr"/>
            <a:r>
              <a:rPr lang="en-GB" sz="6600" dirty="0"/>
              <a:t>Consent </a:t>
            </a:r>
            <a:r>
              <a:rPr lang="en-GB" sz="6600"/>
              <a:t>to injury</a:t>
            </a:r>
            <a:endParaRPr lang="en-US" sz="6600" dirty="0"/>
          </a:p>
        </p:txBody>
      </p:sp>
      <p:sp>
        <p:nvSpPr>
          <p:cNvPr id="3" name="Rectangle 2"/>
          <p:cNvSpPr txBox="1">
            <a:spLocks noChangeArrowheads="1"/>
          </p:cNvSpPr>
          <p:nvPr/>
        </p:nvSpPr>
        <p:spPr>
          <a:xfrm>
            <a:off x="1560512" y="3544416"/>
            <a:ext cx="9144000" cy="1828800"/>
          </a:xfrm>
          <a:prstGeom prst="rect">
            <a:avLst/>
          </a:prstGeom>
        </p:spPr>
        <p:txBody>
          <a:bodyPr vert="horz" anchor="t">
            <a:noAutofit/>
          </a:bodyPr>
          <a:lst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a:lstStyle>
          <a:p>
            <a:pPr algn="ctr"/>
            <a:r>
              <a:rPr lang="en-GB" sz="4400" dirty="0">
                <a:solidFill>
                  <a:schemeClr val="tx1"/>
                </a:solidFill>
              </a:rPr>
              <a:t>Lawful activities</a:t>
            </a:r>
            <a:endParaRPr lang="en-US" sz="4400" dirty="0">
              <a:solidFill>
                <a:schemeClr val="tx1"/>
              </a:solidFill>
            </a:endParaRPr>
          </a:p>
        </p:txBody>
      </p:sp>
    </p:spTree>
    <p:extLst>
      <p:ext uri="{BB962C8B-B14F-4D97-AF65-F5344CB8AC3E}">
        <p14:creationId xmlns:p14="http://schemas.microsoft.com/office/powerpoint/2010/main" val="17815835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idx="4294967295"/>
          </p:nvPr>
        </p:nvSpPr>
        <p:spPr>
          <a:xfrm>
            <a:off x="1261911" y="192437"/>
            <a:ext cx="9144000" cy="914400"/>
          </a:xfrm>
        </p:spPr>
        <p:txBody>
          <a:bodyPr>
            <a:noAutofit/>
          </a:bodyPr>
          <a:lstStyle/>
          <a:p>
            <a:pPr algn="ctr"/>
            <a:r>
              <a:rPr lang="en-GB" sz="3200" i="1" dirty="0"/>
              <a:t>Attorney-General’s Reference</a:t>
            </a:r>
            <a:br>
              <a:rPr lang="en-GB" sz="3200" i="1" dirty="0"/>
            </a:br>
            <a:r>
              <a:rPr lang="en-GB" sz="3200" i="1" dirty="0"/>
              <a:t>(No 6 of 1980)</a:t>
            </a:r>
            <a:endParaRPr lang="en-US" sz="3200" i="1" dirty="0"/>
          </a:p>
        </p:txBody>
      </p:sp>
      <p:sp>
        <p:nvSpPr>
          <p:cNvPr id="63491" name="Rectangle 3"/>
          <p:cNvSpPr>
            <a:spLocks noGrp="1" noChangeArrowheads="1"/>
          </p:cNvSpPr>
          <p:nvPr>
            <p:ph idx="4294967295"/>
          </p:nvPr>
        </p:nvSpPr>
        <p:spPr>
          <a:xfrm>
            <a:off x="904207" y="1397663"/>
            <a:ext cx="8886279" cy="5224457"/>
          </a:xfrm>
        </p:spPr>
        <p:txBody>
          <a:bodyPr>
            <a:normAutofit/>
          </a:bodyPr>
          <a:lstStyle/>
          <a:p>
            <a:pPr marL="354330" indent="-285750"/>
            <a:r>
              <a:rPr lang="en-GB" dirty="0"/>
              <a:t>Lord Lane CJ- “Nothing which we have said is intended to cast doubt on the accepted legality of properly conducted games and sports, lawful chastisement or correction, reasonable surgical interference, dangerous exhibitions”</a:t>
            </a:r>
          </a:p>
          <a:p>
            <a:pPr marL="354330" indent="-285750"/>
            <a:r>
              <a:rPr lang="en-GB" dirty="0"/>
              <a:t>Lawful activities include:</a:t>
            </a:r>
          </a:p>
          <a:p>
            <a:pPr marL="754380" lvl="1"/>
            <a:r>
              <a:rPr lang="en-GB" sz="1800" dirty="0"/>
              <a:t>Force used during games ( within the rules ( Billingshurst ( 1978) – punching during rugby not within the rules)  (Coney (1882) prize fighting not legal)</a:t>
            </a:r>
          </a:p>
          <a:p>
            <a:pPr marL="754380" lvl="1"/>
            <a:r>
              <a:rPr lang="en-GB" sz="1800" dirty="0"/>
              <a:t>Examination or surgical procedure by doctor or medic as long as lawful procedure</a:t>
            </a:r>
          </a:p>
          <a:p>
            <a:pPr marL="754380" lvl="1"/>
            <a:r>
              <a:rPr lang="en-GB" sz="1800" dirty="0"/>
              <a:t>Therapeutic purposes ( Corbett v Corbett (1970) </a:t>
            </a:r>
            <a:r>
              <a:rPr lang="en-GB" sz="1800" dirty="0" err="1"/>
              <a:t>e.g</a:t>
            </a:r>
            <a:r>
              <a:rPr lang="en-GB" sz="1800" dirty="0"/>
              <a:t> acupuncture)</a:t>
            </a:r>
          </a:p>
          <a:p>
            <a:pPr marL="754380" lvl="1"/>
            <a:r>
              <a:rPr lang="en-GB" sz="1800" dirty="0"/>
              <a:t>Cosmetic surgery </a:t>
            </a:r>
            <a:r>
              <a:rPr lang="en-GB" sz="1800" dirty="0" err="1"/>
              <a:t>e.g</a:t>
            </a:r>
            <a:r>
              <a:rPr lang="en-GB" sz="1800" dirty="0"/>
              <a:t> Ear-piercing but see Wilson ( 1996) – D branded initials on wife’s bottom</a:t>
            </a:r>
          </a:p>
          <a:p>
            <a:pPr marL="754380" lvl="1"/>
            <a:r>
              <a:rPr lang="en-GB" sz="1800" dirty="0"/>
              <a:t>Horseplay: Jones ( 1986) defence of consent was accepted when boys tossed another into the air</a:t>
            </a:r>
          </a:p>
          <a:p>
            <a:pPr marL="754380" lvl="1"/>
            <a:r>
              <a:rPr lang="en-GB" sz="1800" dirty="0"/>
              <a:t>STD – only where V was aware of and consented to risk of disease</a:t>
            </a:r>
          </a:p>
        </p:txBody>
      </p:sp>
      <p:pic>
        <p:nvPicPr>
          <p:cNvPr id="63492" name="Picture 4" descr="MCj02324460000[1]"/>
          <p:cNvPicPr>
            <a:picLocks noChangeAspect="1" noChangeArrowheads="1"/>
          </p:cNvPicPr>
          <p:nvPr/>
        </p:nvPicPr>
        <p:blipFill>
          <a:blip r:embed="rId3" cstate="print"/>
          <a:srcRect/>
          <a:stretch>
            <a:fillRect/>
          </a:stretch>
        </p:blipFill>
        <p:spPr bwMode="auto">
          <a:xfrm>
            <a:off x="9435210" y="420553"/>
            <a:ext cx="1686270" cy="137256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3492"/>
                                        </p:tgtEl>
                                        <p:attrNameLst>
                                          <p:attrName>style.visibility</p:attrName>
                                        </p:attrNameLst>
                                      </p:cBhvr>
                                      <p:to>
                                        <p:strVal val="visible"/>
                                      </p:to>
                                    </p:set>
                                    <p:animEffect transition="in" filter="fade">
                                      <p:cBhvr>
                                        <p:cTn id="7" dur="500"/>
                                        <p:tgtEl>
                                          <p:spTgt spid="6349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3491">
                                            <p:txEl>
                                              <p:pRg st="0" end="0"/>
                                            </p:txEl>
                                          </p:spTgt>
                                        </p:tgtEl>
                                        <p:attrNameLst>
                                          <p:attrName>style.visibility</p:attrName>
                                        </p:attrNameLst>
                                      </p:cBhvr>
                                      <p:to>
                                        <p:strVal val="visible"/>
                                      </p:to>
                                    </p:set>
                                    <p:animEffect transition="in" filter="fade">
                                      <p:cBhvr>
                                        <p:cTn id="12" dur="500"/>
                                        <p:tgtEl>
                                          <p:spTgt spid="6349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3491">
                                            <p:txEl>
                                              <p:pRg st="1" end="1"/>
                                            </p:txEl>
                                          </p:spTgt>
                                        </p:tgtEl>
                                        <p:attrNameLst>
                                          <p:attrName>style.visibility</p:attrName>
                                        </p:attrNameLst>
                                      </p:cBhvr>
                                      <p:to>
                                        <p:strVal val="visible"/>
                                      </p:to>
                                    </p:set>
                                    <p:animEffect transition="in" filter="fade">
                                      <p:cBhvr>
                                        <p:cTn id="17" dur="500"/>
                                        <p:tgtEl>
                                          <p:spTgt spid="63491">
                                            <p:txEl>
                                              <p:pRg st="1" end="1"/>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3491">
                                            <p:txEl>
                                              <p:pRg st="2" end="2"/>
                                            </p:txEl>
                                          </p:spTgt>
                                        </p:tgtEl>
                                        <p:attrNameLst>
                                          <p:attrName>style.visibility</p:attrName>
                                        </p:attrNameLst>
                                      </p:cBhvr>
                                      <p:to>
                                        <p:strVal val="visible"/>
                                      </p:to>
                                    </p:set>
                                    <p:animEffect transition="in" filter="fade">
                                      <p:cBhvr>
                                        <p:cTn id="20" dur="500"/>
                                        <p:tgtEl>
                                          <p:spTgt spid="63491">
                                            <p:txEl>
                                              <p:pRg st="2" end="2"/>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3491">
                                            <p:txEl>
                                              <p:pRg st="3" end="3"/>
                                            </p:txEl>
                                          </p:spTgt>
                                        </p:tgtEl>
                                        <p:attrNameLst>
                                          <p:attrName>style.visibility</p:attrName>
                                        </p:attrNameLst>
                                      </p:cBhvr>
                                      <p:to>
                                        <p:strVal val="visible"/>
                                      </p:to>
                                    </p:set>
                                    <p:animEffect transition="in" filter="fade">
                                      <p:cBhvr>
                                        <p:cTn id="23" dur="500"/>
                                        <p:tgtEl>
                                          <p:spTgt spid="63491">
                                            <p:txEl>
                                              <p:pRg st="3" end="3"/>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3491">
                                            <p:txEl>
                                              <p:pRg st="4" end="4"/>
                                            </p:txEl>
                                          </p:spTgt>
                                        </p:tgtEl>
                                        <p:attrNameLst>
                                          <p:attrName>style.visibility</p:attrName>
                                        </p:attrNameLst>
                                      </p:cBhvr>
                                      <p:to>
                                        <p:strVal val="visible"/>
                                      </p:to>
                                    </p:set>
                                    <p:animEffect transition="in" filter="fade">
                                      <p:cBhvr>
                                        <p:cTn id="26" dur="500"/>
                                        <p:tgtEl>
                                          <p:spTgt spid="63491">
                                            <p:txEl>
                                              <p:pRg st="4" end="4"/>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63491">
                                            <p:txEl>
                                              <p:pRg st="5" end="5"/>
                                            </p:txEl>
                                          </p:spTgt>
                                        </p:tgtEl>
                                        <p:attrNameLst>
                                          <p:attrName>style.visibility</p:attrName>
                                        </p:attrNameLst>
                                      </p:cBhvr>
                                      <p:to>
                                        <p:strVal val="visible"/>
                                      </p:to>
                                    </p:set>
                                    <p:animEffect transition="in" filter="fade">
                                      <p:cBhvr>
                                        <p:cTn id="29" dur="500"/>
                                        <p:tgtEl>
                                          <p:spTgt spid="63491">
                                            <p:txEl>
                                              <p:pRg st="5" end="5"/>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63491">
                                            <p:txEl>
                                              <p:pRg st="6" end="6"/>
                                            </p:txEl>
                                          </p:spTgt>
                                        </p:tgtEl>
                                        <p:attrNameLst>
                                          <p:attrName>style.visibility</p:attrName>
                                        </p:attrNameLst>
                                      </p:cBhvr>
                                      <p:to>
                                        <p:strVal val="visible"/>
                                      </p:to>
                                    </p:set>
                                    <p:animEffect transition="in" filter="fade">
                                      <p:cBhvr>
                                        <p:cTn id="32" dur="500"/>
                                        <p:tgtEl>
                                          <p:spTgt spid="63491">
                                            <p:txEl>
                                              <p:pRg st="6" end="6"/>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63491">
                                            <p:txEl>
                                              <p:pRg st="7" end="7"/>
                                            </p:txEl>
                                          </p:spTgt>
                                        </p:tgtEl>
                                        <p:attrNameLst>
                                          <p:attrName>style.visibility</p:attrName>
                                        </p:attrNameLst>
                                      </p:cBhvr>
                                      <p:to>
                                        <p:strVal val="visible"/>
                                      </p:to>
                                    </p:set>
                                    <p:animEffect transition="in" filter="fade">
                                      <p:cBhvr>
                                        <p:cTn id="35" dur="500"/>
                                        <p:tgtEl>
                                          <p:spTgt spid="6349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idx="4294967295"/>
          </p:nvPr>
        </p:nvSpPr>
        <p:spPr>
          <a:xfrm>
            <a:off x="1524000" y="512763"/>
            <a:ext cx="9144000" cy="914400"/>
          </a:xfrm>
        </p:spPr>
        <p:txBody>
          <a:bodyPr>
            <a:normAutofit/>
          </a:bodyPr>
          <a:lstStyle/>
          <a:p>
            <a:pPr algn="ctr"/>
            <a:r>
              <a:rPr lang="en-GB" sz="4800" i="1" dirty="0"/>
              <a:t>Richardson &amp; Irwin (1998)</a:t>
            </a:r>
            <a:endParaRPr lang="en-US" sz="4800" i="1" dirty="0"/>
          </a:p>
        </p:txBody>
      </p:sp>
      <p:sp>
        <p:nvSpPr>
          <p:cNvPr id="74755" name="Rectangle 3"/>
          <p:cNvSpPr>
            <a:spLocks noGrp="1" noChangeArrowheads="1"/>
          </p:cNvSpPr>
          <p:nvPr>
            <p:ph idx="4294967295"/>
          </p:nvPr>
        </p:nvSpPr>
        <p:spPr>
          <a:xfrm>
            <a:off x="776469" y="1916833"/>
            <a:ext cx="5366650" cy="2929434"/>
          </a:xfrm>
        </p:spPr>
        <p:txBody>
          <a:bodyPr>
            <a:normAutofit/>
          </a:bodyPr>
          <a:lstStyle/>
          <a:p>
            <a:r>
              <a:rPr lang="en-GB" sz="2000" dirty="0"/>
              <a:t>The CA followed the decisions in </a:t>
            </a:r>
            <a:r>
              <a:rPr lang="en-GB" sz="2000" i="1" dirty="0"/>
              <a:t>Jones (Terence)</a:t>
            </a:r>
            <a:r>
              <a:rPr lang="en-GB" sz="2000" dirty="0"/>
              <a:t> and </a:t>
            </a:r>
            <a:r>
              <a:rPr lang="en-GB" sz="2000" i="1" dirty="0"/>
              <a:t>Aitken</a:t>
            </a:r>
            <a:r>
              <a:rPr lang="en-GB" sz="2000" dirty="0"/>
              <a:t>, and held that horseplay (with no intent to cause injury) is a lawful activity</a:t>
            </a:r>
          </a:p>
          <a:p>
            <a:r>
              <a:rPr lang="en-GB" sz="2000" dirty="0"/>
              <a:t>Plus, if V did not consent, D may rely on a genuine belief in consent as a defence</a:t>
            </a:r>
            <a:endParaRPr lang="en-US" sz="2000" dirty="0"/>
          </a:p>
        </p:txBody>
      </p:sp>
      <p:pic>
        <p:nvPicPr>
          <p:cNvPr id="3074" name="Picture 2" descr="mage result for man over balcon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63771" y="3103628"/>
            <a:ext cx="2022374" cy="2378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8619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5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4755">
                                            <p:txEl>
                                              <p:pRg st="0" end="0"/>
                                            </p:txEl>
                                          </p:spTgt>
                                        </p:tgtEl>
                                        <p:attrNameLst>
                                          <p:attrName>style.visibility</p:attrName>
                                        </p:attrNameLst>
                                      </p:cBhvr>
                                      <p:to>
                                        <p:strVal val="visible"/>
                                      </p:to>
                                    </p:set>
                                    <p:animEffect transition="in" filter="fade">
                                      <p:cBhvr>
                                        <p:cTn id="12" dur="1000"/>
                                        <p:tgtEl>
                                          <p:spTgt spid="7475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4755">
                                            <p:txEl>
                                              <p:pRg st="1" end="1"/>
                                            </p:txEl>
                                          </p:spTgt>
                                        </p:tgtEl>
                                        <p:attrNameLst>
                                          <p:attrName>style.visibility</p:attrName>
                                        </p:attrNameLst>
                                      </p:cBhvr>
                                      <p:to>
                                        <p:strVal val="visible"/>
                                      </p:to>
                                    </p:set>
                                    <p:animEffect transition="in" filter="fade">
                                      <p:cBhvr>
                                        <p:cTn id="17" dur="1000"/>
                                        <p:tgtEl>
                                          <p:spTgt spid="7475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1524000" y="2320280"/>
            <a:ext cx="9144000" cy="1828800"/>
          </a:xfrm>
        </p:spPr>
        <p:txBody>
          <a:bodyPr/>
          <a:lstStyle/>
          <a:p>
            <a:pPr algn="ctr"/>
            <a:r>
              <a:rPr lang="en-GB" sz="6600" dirty="0"/>
              <a:t>Consent </a:t>
            </a:r>
            <a:r>
              <a:rPr lang="en-GB" sz="6600"/>
              <a:t>to injury</a:t>
            </a:r>
            <a:endParaRPr lang="en-US" sz="6600" dirty="0"/>
          </a:p>
        </p:txBody>
      </p:sp>
      <p:sp>
        <p:nvSpPr>
          <p:cNvPr id="3" name="Rectangle 2"/>
          <p:cNvSpPr txBox="1">
            <a:spLocks noChangeArrowheads="1"/>
          </p:cNvSpPr>
          <p:nvPr/>
        </p:nvSpPr>
        <p:spPr>
          <a:xfrm>
            <a:off x="1560512" y="3544416"/>
            <a:ext cx="9144000" cy="1828800"/>
          </a:xfrm>
          <a:prstGeom prst="rect">
            <a:avLst/>
          </a:prstGeom>
        </p:spPr>
        <p:txBody>
          <a:bodyPr vert="horz" anchor="t">
            <a:noAutofit/>
          </a:bodyPr>
          <a:lst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a:lstStyle>
          <a:p>
            <a:pPr algn="ctr"/>
            <a:r>
              <a:rPr lang="en-GB" sz="4400" dirty="0">
                <a:solidFill>
                  <a:schemeClr val="tx1"/>
                </a:solidFill>
              </a:rPr>
              <a:t>Unlawful activities</a:t>
            </a:r>
          </a:p>
          <a:p>
            <a:pPr algn="ctr"/>
            <a:r>
              <a:rPr lang="en-GB" sz="2000" dirty="0"/>
              <a:t>Fights where ABH (or worse) was caused or intended are an unlawful activity</a:t>
            </a:r>
            <a:endParaRPr lang="en-US" sz="2000" dirty="0"/>
          </a:p>
          <a:p>
            <a:pPr algn="ctr"/>
            <a:endParaRPr lang="en-US" sz="4400" dirty="0">
              <a:solidFill>
                <a:schemeClr val="tx1"/>
              </a:solidFill>
            </a:endParaRPr>
          </a:p>
        </p:txBody>
      </p:sp>
    </p:spTree>
    <p:extLst>
      <p:ext uri="{BB962C8B-B14F-4D97-AF65-F5344CB8AC3E}">
        <p14:creationId xmlns:p14="http://schemas.microsoft.com/office/powerpoint/2010/main" val="1788951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idx="4294967295"/>
          </p:nvPr>
        </p:nvSpPr>
        <p:spPr>
          <a:xfrm>
            <a:off x="1524000" y="404813"/>
            <a:ext cx="9144000" cy="914400"/>
          </a:xfrm>
        </p:spPr>
        <p:txBody>
          <a:bodyPr/>
          <a:lstStyle/>
          <a:p>
            <a:pPr algn="ctr"/>
            <a:r>
              <a:rPr lang="en-GB" sz="4400" i="1" dirty="0"/>
              <a:t>Brown</a:t>
            </a:r>
            <a:endParaRPr lang="en-US" sz="4400" i="1" dirty="0"/>
          </a:p>
        </p:txBody>
      </p:sp>
      <p:sp>
        <p:nvSpPr>
          <p:cNvPr id="38916" name="Rectangle 4"/>
          <p:cNvSpPr>
            <a:spLocks noGrp="1" noChangeArrowheads="1"/>
          </p:cNvSpPr>
          <p:nvPr>
            <p:ph type="body" sz="half" idx="4294967295"/>
          </p:nvPr>
        </p:nvSpPr>
        <p:spPr>
          <a:xfrm>
            <a:off x="802327" y="1739394"/>
            <a:ext cx="4572000" cy="4394200"/>
          </a:xfrm>
        </p:spPr>
        <p:txBody>
          <a:bodyPr/>
          <a:lstStyle/>
          <a:p>
            <a:r>
              <a:rPr lang="en-GB" sz="2400" dirty="0"/>
              <a:t>By 3-2, the HL held that the men had been engaged in an unlawful activity</a:t>
            </a:r>
          </a:p>
          <a:p>
            <a:r>
              <a:rPr lang="en-GB" sz="2400" dirty="0"/>
              <a:t>The majority’s approach: the social utility test</a:t>
            </a:r>
          </a:p>
          <a:p>
            <a:r>
              <a:rPr lang="en-GB" sz="2400" dirty="0"/>
              <a:t>The minority’s approach: the social disutility test</a:t>
            </a:r>
          </a:p>
          <a:p>
            <a:endParaRPr lang="en-US" sz="2000" dirty="0"/>
          </a:p>
        </p:txBody>
      </p:sp>
      <p:pic>
        <p:nvPicPr>
          <p:cNvPr id="38921" name="Picture 9" descr="MPj04071970000[1]"/>
          <p:cNvPicPr>
            <a:picLocks noChangeAspect="1" noChangeArrowheads="1"/>
          </p:cNvPicPr>
          <p:nvPr/>
        </p:nvPicPr>
        <p:blipFill>
          <a:blip r:embed="rId3" cstate="print"/>
          <a:srcRect/>
          <a:stretch>
            <a:fillRect/>
          </a:stretch>
        </p:blipFill>
        <p:spPr bwMode="auto">
          <a:xfrm>
            <a:off x="8433874" y="4703092"/>
            <a:ext cx="2054615" cy="1368000"/>
          </a:xfrm>
          <a:prstGeom prst="rect">
            <a:avLst/>
          </a:prstGeom>
          <a:noFill/>
        </p:spPr>
      </p:pic>
      <p:pic>
        <p:nvPicPr>
          <p:cNvPr id="38922" name="Picture 10" descr="MPj03865060000[1]"/>
          <p:cNvPicPr>
            <a:picLocks noChangeAspect="1" noChangeArrowheads="1"/>
          </p:cNvPicPr>
          <p:nvPr/>
        </p:nvPicPr>
        <p:blipFill>
          <a:blip r:embed="rId4" cstate="print"/>
          <a:srcRect/>
          <a:stretch>
            <a:fillRect/>
          </a:stretch>
        </p:blipFill>
        <p:spPr bwMode="auto">
          <a:xfrm>
            <a:off x="6056110" y="1497594"/>
            <a:ext cx="1917802" cy="1368000"/>
          </a:xfrm>
          <a:prstGeom prst="rect">
            <a:avLst/>
          </a:prstGeom>
          <a:noFill/>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07708" y="3141120"/>
            <a:ext cx="1833402" cy="136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16350" y="1497593"/>
            <a:ext cx="2272138" cy="136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56111" y="4703092"/>
            <a:ext cx="1826349" cy="136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3587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animEffect transition="in" filter="fade">
                                      <p:cBhvr>
                                        <p:cTn id="7" dur="500"/>
                                        <p:tgtEl>
                                          <p:spTgt spid="3891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8916">
                                            <p:txEl>
                                              <p:pRg st="1" end="1"/>
                                            </p:txEl>
                                          </p:spTgt>
                                        </p:tgtEl>
                                        <p:attrNameLst>
                                          <p:attrName>style.visibility</p:attrName>
                                        </p:attrNameLst>
                                      </p:cBhvr>
                                      <p:to>
                                        <p:strVal val="visible"/>
                                      </p:to>
                                    </p:set>
                                    <p:animEffect transition="in" filter="fade">
                                      <p:cBhvr>
                                        <p:cTn id="12" dur="500"/>
                                        <p:tgtEl>
                                          <p:spTgt spid="3891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8916">
                                            <p:txEl>
                                              <p:pRg st="2" end="2"/>
                                            </p:txEl>
                                          </p:spTgt>
                                        </p:tgtEl>
                                        <p:attrNameLst>
                                          <p:attrName>style.visibility</p:attrName>
                                        </p:attrNameLst>
                                      </p:cBhvr>
                                      <p:to>
                                        <p:strVal val="visible"/>
                                      </p:to>
                                    </p:set>
                                    <p:animEffect transition="in" filter="fade">
                                      <p:cBhvr>
                                        <p:cTn id="17" dur="500"/>
                                        <p:tgtEl>
                                          <p:spTgt spid="3891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A632B-2D50-E3DE-BD48-D7360A41D6EF}"/>
              </a:ext>
            </a:extLst>
          </p:cNvPr>
          <p:cNvSpPr>
            <a:spLocks noGrp="1"/>
          </p:cNvSpPr>
          <p:nvPr>
            <p:ph type="title"/>
          </p:nvPr>
        </p:nvSpPr>
        <p:spPr/>
        <p:txBody>
          <a:bodyPr/>
          <a:lstStyle/>
          <a:p>
            <a:r>
              <a:rPr lang="en-GB" dirty="0"/>
              <a:t>R v Hobday [2025]</a:t>
            </a:r>
          </a:p>
        </p:txBody>
      </p:sp>
      <p:sp>
        <p:nvSpPr>
          <p:cNvPr id="3" name="Content Placeholder 2">
            <a:extLst>
              <a:ext uri="{FF2B5EF4-FFF2-40B4-BE49-F238E27FC236}">
                <a16:creationId xmlns:a16="http://schemas.microsoft.com/office/drawing/2014/main" id="{80C55303-0A82-1CE7-283D-3104778382A2}"/>
              </a:ext>
            </a:extLst>
          </p:cNvPr>
          <p:cNvSpPr>
            <a:spLocks noGrp="1"/>
          </p:cNvSpPr>
          <p:nvPr>
            <p:ph idx="1"/>
          </p:nvPr>
        </p:nvSpPr>
        <p:spPr/>
        <p:txBody>
          <a:bodyPr>
            <a:normAutofit fontScale="92500" lnSpcReduction="10000"/>
          </a:bodyPr>
          <a:lstStyle/>
          <a:p>
            <a:r>
              <a:rPr lang="en-GB" dirty="0"/>
              <a:t>The Court of Appeal held that new exceptions to Brown (Anthony) should not be created case by case. Cutting and self-harm is a significant issue for young people and consent is no defence to an assault involving the intentional occasioning of actual bodily harm. As a result, the court saw no good reason why cutting should be permitted outside medical intervention. Further, the Court of Appeal recognised that, whilst consent may not be a defence to a charge of assault, it may amount to a reason why a prosecution should not be brought in the public interest and is relevant to sentencing, particularly where the harm is not serious.</a:t>
            </a:r>
          </a:p>
          <a:p>
            <a:endParaRPr lang="en-GB" dirty="0"/>
          </a:p>
          <a:p>
            <a:r>
              <a:rPr lang="en-GB" dirty="0"/>
              <a:t>Whether conduct is deemed to be in the public interest is a controversial issue. One of the big issues in this area is whether the courts strike the right balance in allowing and disallowing the defence of consent. This is an issue that you should bear in mind when reading through the situations where consent can and cannot be a defence in 5.6.1 and 5.6.2.</a:t>
            </a:r>
          </a:p>
        </p:txBody>
      </p:sp>
    </p:spTree>
    <p:extLst>
      <p:ext uri="{BB962C8B-B14F-4D97-AF65-F5344CB8AC3E}">
        <p14:creationId xmlns:p14="http://schemas.microsoft.com/office/powerpoint/2010/main" val="37372899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idx="4294967295"/>
          </p:nvPr>
        </p:nvSpPr>
        <p:spPr>
          <a:xfrm>
            <a:off x="1524000" y="512763"/>
            <a:ext cx="9144000" cy="914400"/>
          </a:xfrm>
        </p:spPr>
        <p:txBody>
          <a:bodyPr/>
          <a:lstStyle/>
          <a:p>
            <a:pPr algn="ctr"/>
            <a:r>
              <a:rPr lang="en-GB" sz="4400" i="1" dirty="0"/>
              <a:t>Emmett (1999)</a:t>
            </a:r>
            <a:endParaRPr lang="en-US" sz="4400" i="1" dirty="0"/>
          </a:p>
        </p:txBody>
      </p:sp>
      <p:sp>
        <p:nvSpPr>
          <p:cNvPr id="72707" name="Rectangle 3"/>
          <p:cNvSpPr>
            <a:spLocks noGrp="1" noChangeArrowheads="1"/>
          </p:cNvSpPr>
          <p:nvPr>
            <p:ph idx="4294967295"/>
          </p:nvPr>
        </p:nvSpPr>
        <p:spPr>
          <a:xfrm>
            <a:off x="685800" y="1496892"/>
            <a:ext cx="5410200" cy="4997450"/>
          </a:xfrm>
        </p:spPr>
        <p:txBody>
          <a:bodyPr/>
          <a:lstStyle/>
          <a:p>
            <a:pPr>
              <a:lnSpc>
                <a:spcPct val="80000"/>
              </a:lnSpc>
              <a:spcBef>
                <a:spcPct val="50000"/>
              </a:spcBef>
            </a:pPr>
            <a:r>
              <a:rPr lang="en-GB" sz="2800" dirty="0"/>
              <a:t>No distinction could be drawn between homosexual and heterosexual </a:t>
            </a:r>
            <a:r>
              <a:rPr lang="en-GB" sz="2800" dirty="0" err="1"/>
              <a:t>sado</a:t>
            </a:r>
            <a:r>
              <a:rPr lang="en-GB" sz="2800" dirty="0"/>
              <a:t>-masochism, so it was an unlawful activity</a:t>
            </a:r>
          </a:p>
          <a:p>
            <a:pPr>
              <a:lnSpc>
                <a:spcPct val="80000"/>
              </a:lnSpc>
              <a:spcBef>
                <a:spcPct val="50000"/>
              </a:spcBef>
            </a:pPr>
            <a:r>
              <a:rPr lang="en-GB" sz="2800" dirty="0"/>
              <a:t>The CA emphasised the </a:t>
            </a:r>
            <a:r>
              <a:rPr lang="en-GB" sz="2800" b="1" dirty="0"/>
              <a:t>degree of harm V suffered</a:t>
            </a:r>
            <a:r>
              <a:rPr lang="en-GB" sz="2800" dirty="0"/>
              <a:t>, and the degree and unpredictability of the harm she might have suffered</a:t>
            </a:r>
            <a:endParaRPr lang="en-US" sz="2800" i="1" dirty="0"/>
          </a:p>
        </p:txBody>
      </p:sp>
      <p:pic>
        <p:nvPicPr>
          <p:cNvPr id="1026" name="Picture 2" descr="mage result for plastic bag on hea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64153" y="1600201"/>
            <a:ext cx="2758447" cy="206883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green gas pump in a car&#10;&#10;Description automatically generated">
            <a:extLst>
              <a:ext uri="{FF2B5EF4-FFF2-40B4-BE49-F238E27FC236}">
                <a16:creationId xmlns:a16="http://schemas.microsoft.com/office/drawing/2014/main" id="{B132B33E-91E4-A2D9-F1F2-69EB409D4B9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139940" y="4758300"/>
            <a:ext cx="1943100" cy="130055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2707">
                                            <p:txEl>
                                              <p:pRg st="0" end="0"/>
                                            </p:txEl>
                                          </p:spTgt>
                                        </p:tgtEl>
                                        <p:attrNameLst>
                                          <p:attrName>style.visibility</p:attrName>
                                        </p:attrNameLst>
                                      </p:cBhvr>
                                      <p:to>
                                        <p:strVal val="visible"/>
                                      </p:to>
                                    </p:set>
                                    <p:animEffect transition="in" filter="fade">
                                      <p:cBhvr>
                                        <p:cTn id="12" dur="500"/>
                                        <p:tgtEl>
                                          <p:spTgt spid="7270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2707">
                                            <p:txEl>
                                              <p:pRg st="1" end="1"/>
                                            </p:txEl>
                                          </p:spTgt>
                                        </p:tgtEl>
                                        <p:attrNameLst>
                                          <p:attrName>style.visibility</p:attrName>
                                        </p:attrNameLst>
                                      </p:cBhvr>
                                      <p:to>
                                        <p:strVal val="visible"/>
                                      </p:to>
                                    </p:set>
                                    <p:animEffect transition="in" filter="fade">
                                      <p:cBhvr>
                                        <p:cTn id="17" dur="500"/>
                                        <p:tgtEl>
                                          <p:spTgt spid="727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7"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idx="4294967295"/>
          </p:nvPr>
        </p:nvSpPr>
        <p:spPr>
          <a:xfrm>
            <a:off x="1524000" y="341784"/>
            <a:ext cx="9144000" cy="1143000"/>
          </a:xfrm>
        </p:spPr>
        <p:txBody>
          <a:bodyPr/>
          <a:lstStyle/>
          <a:p>
            <a:pPr algn="ctr"/>
            <a:r>
              <a:rPr lang="en-GB" sz="4400" i="1"/>
              <a:t>Wilson</a:t>
            </a:r>
            <a:endParaRPr lang="en-US" sz="4400" i="1" dirty="0"/>
          </a:p>
        </p:txBody>
      </p:sp>
      <p:sp>
        <p:nvSpPr>
          <p:cNvPr id="70659" name="Rectangle 3"/>
          <p:cNvSpPr>
            <a:spLocks noGrp="1" noChangeArrowheads="1"/>
          </p:cNvSpPr>
          <p:nvPr>
            <p:ph idx="4294967295"/>
          </p:nvPr>
        </p:nvSpPr>
        <p:spPr>
          <a:xfrm>
            <a:off x="1524000" y="2705210"/>
            <a:ext cx="8604250" cy="2780928"/>
          </a:xfrm>
        </p:spPr>
        <p:txBody>
          <a:bodyPr>
            <a:noAutofit/>
          </a:bodyPr>
          <a:lstStyle/>
          <a:p>
            <a:pPr>
              <a:lnSpc>
                <a:spcPct val="120000"/>
              </a:lnSpc>
              <a:spcBef>
                <a:spcPts val="0"/>
              </a:spcBef>
            </a:pPr>
            <a:r>
              <a:rPr lang="en-GB" sz="2800" dirty="0"/>
              <a:t>Russell LJ’s approach: the social disutility model</a:t>
            </a:r>
          </a:p>
          <a:p>
            <a:pPr>
              <a:lnSpc>
                <a:spcPct val="120000"/>
              </a:lnSpc>
              <a:spcBef>
                <a:spcPts val="0"/>
              </a:spcBef>
            </a:pPr>
            <a:r>
              <a:rPr lang="en-GB" sz="2800" dirty="0"/>
              <a:t>Russell LJ’s grounds for distinguishing </a:t>
            </a:r>
            <a:r>
              <a:rPr lang="en-GB" sz="2800" i="1" dirty="0"/>
              <a:t>Brown</a:t>
            </a:r>
            <a:endParaRPr lang="en-GB" sz="2800" dirty="0"/>
          </a:p>
          <a:p>
            <a:pPr lvl="1">
              <a:lnSpc>
                <a:spcPct val="120000"/>
              </a:lnSpc>
              <a:spcBef>
                <a:spcPts val="0"/>
              </a:spcBef>
            </a:pPr>
            <a:r>
              <a:rPr lang="en-GB" sz="2400" dirty="0"/>
              <a:t>Mrs Wilson instigated the act</a:t>
            </a:r>
          </a:p>
          <a:p>
            <a:pPr lvl="1">
              <a:lnSpc>
                <a:spcPct val="120000"/>
              </a:lnSpc>
              <a:spcBef>
                <a:spcPts val="0"/>
              </a:spcBef>
            </a:pPr>
            <a:r>
              <a:rPr lang="en-GB" sz="2400" dirty="0"/>
              <a:t>Mr Wilson had no aggressive intent</a:t>
            </a:r>
          </a:p>
          <a:p>
            <a:pPr lvl="1">
              <a:lnSpc>
                <a:spcPct val="120000"/>
              </a:lnSpc>
              <a:spcBef>
                <a:spcPts val="0"/>
              </a:spcBef>
            </a:pPr>
            <a:r>
              <a:rPr lang="en-GB" sz="2400" dirty="0"/>
              <a:t>Mr Wilson’s motive was not a sexual one</a:t>
            </a:r>
          </a:p>
          <a:p>
            <a:pPr lvl="1">
              <a:lnSpc>
                <a:spcPct val="120000"/>
              </a:lnSpc>
              <a:spcBef>
                <a:spcPts val="0"/>
              </a:spcBef>
            </a:pPr>
            <a:r>
              <a:rPr lang="en-GB" sz="2400" dirty="0"/>
              <a:t>Branding is analogous to tattooing</a:t>
            </a:r>
          </a:p>
          <a:p>
            <a:pPr lvl="1">
              <a:lnSpc>
                <a:spcPct val="120000"/>
              </a:lnSpc>
              <a:spcBef>
                <a:spcPts val="0"/>
              </a:spcBef>
            </a:pPr>
            <a:r>
              <a:rPr lang="en-GB" sz="2400" dirty="0"/>
              <a:t>Therefore Mrs Wilson could consent</a:t>
            </a:r>
          </a:p>
        </p:txBody>
      </p:sp>
      <p:pic>
        <p:nvPicPr>
          <p:cNvPr id="2050" name="Picture 2" descr="mage result for red hot knif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3429" y="1118860"/>
            <a:ext cx="2169292" cy="14100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0659">
                                            <p:txEl>
                                              <p:pRg st="0" end="0"/>
                                            </p:txEl>
                                          </p:spTgt>
                                        </p:tgtEl>
                                        <p:attrNameLst>
                                          <p:attrName>style.visibility</p:attrName>
                                        </p:attrNameLst>
                                      </p:cBhvr>
                                      <p:to>
                                        <p:strVal val="visible"/>
                                      </p:to>
                                    </p:set>
                                    <p:animEffect transition="in" filter="fade">
                                      <p:cBhvr>
                                        <p:cTn id="12" dur="500"/>
                                        <p:tgtEl>
                                          <p:spTgt spid="7065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0659">
                                            <p:txEl>
                                              <p:pRg st="1" end="1"/>
                                            </p:txEl>
                                          </p:spTgt>
                                        </p:tgtEl>
                                        <p:attrNameLst>
                                          <p:attrName>style.visibility</p:attrName>
                                        </p:attrNameLst>
                                      </p:cBhvr>
                                      <p:to>
                                        <p:strVal val="visible"/>
                                      </p:to>
                                    </p:set>
                                    <p:animEffect transition="in" filter="fade">
                                      <p:cBhvr>
                                        <p:cTn id="17" dur="500"/>
                                        <p:tgtEl>
                                          <p:spTgt spid="70659">
                                            <p:txEl>
                                              <p:pRg st="1" end="1"/>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0659">
                                            <p:txEl>
                                              <p:pRg st="2" end="2"/>
                                            </p:txEl>
                                          </p:spTgt>
                                        </p:tgtEl>
                                        <p:attrNameLst>
                                          <p:attrName>style.visibility</p:attrName>
                                        </p:attrNameLst>
                                      </p:cBhvr>
                                      <p:to>
                                        <p:strVal val="visible"/>
                                      </p:to>
                                    </p:set>
                                    <p:animEffect transition="in" filter="fade">
                                      <p:cBhvr>
                                        <p:cTn id="20" dur="500"/>
                                        <p:tgtEl>
                                          <p:spTgt spid="70659">
                                            <p:txEl>
                                              <p:pRg st="2" end="2"/>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0659">
                                            <p:txEl>
                                              <p:pRg st="3" end="3"/>
                                            </p:txEl>
                                          </p:spTgt>
                                        </p:tgtEl>
                                        <p:attrNameLst>
                                          <p:attrName>style.visibility</p:attrName>
                                        </p:attrNameLst>
                                      </p:cBhvr>
                                      <p:to>
                                        <p:strVal val="visible"/>
                                      </p:to>
                                    </p:set>
                                    <p:animEffect transition="in" filter="fade">
                                      <p:cBhvr>
                                        <p:cTn id="23" dur="500"/>
                                        <p:tgtEl>
                                          <p:spTgt spid="70659">
                                            <p:txEl>
                                              <p:pRg st="3" end="3"/>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0659">
                                            <p:txEl>
                                              <p:pRg st="4" end="4"/>
                                            </p:txEl>
                                          </p:spTgt>
                                        </p:tgtEl>
                                        <p:attrNameLst>
                                          <p:attrName>style.visibility</p:attrName>
                                        </p:attrNameLst>
                                      </p:cBhvr>
                                      <p:to>
                                        <p:strVal val="visible"/>
                                      </p:to>
                                    </p:set>
                                    <p:animEffect transition="in" filter="fade">
                                      <p:cBhvr>
                                        <p:cTn id="26" dur="500"/>
                                        <p:tgtEl>
                                          <p:spTgt spid="70659">
                                            <p:txEl>
                                              <p:pRg st="4" end="4"/>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70659">
                                            <p:txEl>
                                              <p:pRg st="5" end="5"/>
                                            </p:txEl>
                                          </p:spTgt>
                                        </p:tgtEl>
                                        <p:attrNameLst>
                                          <p:attrName>style.visibility</p:attrName>
                                        </p:attrNameLst>
                                      </p:cBhvr>
                                      <p:to>
                                        <p:strVal val="visible"/>
                                      </p:to>
                                    </p:set>
                                    <p:animEffect transition="in" filter="fade">
                                      <p:cBhvr>
                                        <p:cTn id="29" dur="500"/>
                                        <p:tgtEl>
                                          <p:spTgt spid="70659">
                                            <p:txEl>
                                              <p:pRg st="5" end="5"/>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70659">
                                            <p:txEl>
                                              <p:pRg st="6" end="6"/>
                                            </p:txEl>
                                          </p:spTgt>
                                        </p:tgtEl>
                                        <p:attrNameLst>
                                          <p:attrName>style.visibility</p:attrName>
                                        </p:attrNameLst>
                                      </p:cBhvr>
                                      <p:to>
                                        <p:strVal val="visible"/>
                                      </p:to>
                                    </p:set>
                                    <p:animEffect transition="in" filter="fade">
                                      <p:cBhvr>
                                        <p:cTn id="32" dur="500"/>
                                        <p:tgtEl>
                                          <p:spTgt spid="7065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idx="4294967295"/>
          </p:nvPr>
        </p:nvSpPr>
        <p:spPr>
          <a:xfrm>
            <a:off x="1524000" y="512763"/>
            <a:ext cx="9144000" cy="914400"/>
          </a:xfrm>
        </p:spPr>
        <p:txBody>
          <a:bodyPr/>
          <a:lstStyle/>
          <a:p>
            <a:pPr algn="ctr"/>
            <a:r>
              <a:rPr lang="en-GB" sz="4400" i="1" dirty="0" err="1"/>
              <a:t>Dica</a:t>
            </a:r>
            <a:endParaRPr lang="en-US" i="1" dirty="0"/>
          </a:p>
        </p:txBody>
      </p:sp>
      <p:sp>
        <p:nvSpPr>
          <p:cNvPr id="47107" name="Rectangle 3"/>
          <p:cNvSpPr>
            <a:spLocks noGrp="1" noChangeArrowheads="1"/>
          </p:cNvSpPr>
          <p:nvPr>
            <p:ph idx="4294967295"/>
          </p:nvPr>
        </p:nvSpPr>
        <p:spPr>
          <a:xfrm>
            <a:off x="2351584" y="4365104"/>
            <a:ext cx="7956376" cy="2132980"/>
          </a:xfrm>
        </p:spPr>
        <p:txBody>
          <a:bodyPr>
            <a:normAutofit fontScale="92500"/>
          </a:bodyPr>
          <a:lstStyle/>
          <a:p>
            <a:pPr>
              <a:lnSpc>
                <a:spcPct val="80000"/>
              </a:lnSpc>
            </a:pPr>
            <a:r>
              <a:rPr lang="en-GB" sz="2800" dirty="0"/>
              <a:t>The CA emphasised the difference between deliberate and non-deliberate infliction of injury</a:t>
            </a:r>
          </a:p>
          <a:p>
            <a:pPr>
              <a:lnSpc>
                <a:spcPct val="80000"/>
              </a:lnSpc>
            </a:pPr>
            <a:r>
              <a:rPr lang="en-GB" sz="2800" dirty="0"/>
              <a:t>If D and </a:t>
            </a:r>
            <a:r>
              <a:rPr lang="en-GB" sz="2800"/>
              <a:t>V have </a:t>
            </a:r>
            <a:r>
              <a:rPr lang="en-GB" sz="2800" dirty="0"/>
              <a:t>sex in order to transmit the disease, it is an unlawful activity</a:t>
            </a:r>
          </a:p>
          <a:p>
            <a:pPr>
              <a:lnSpc>
                <a:spcPct val="80000"/>
              </a:lnSpc>
            </a:pPr>
            <a:r>
              <a:rPr lang="en-GB" sz="2800" dirty="0"/>
              <a:t>Otherwise, it will be a lawful activity</a:t>
            </a:r>
            <a:endParaRPr lang="en-US" sz="2800" dirty="0"/>
          </a:p>
        </p:txBody>
      </p:sp>
      <p:pic>
        <p:nvPicPr>
          <p:cNvPr id="2050" name="Picture 2" descr="mage result for hiv viru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33826" y="1508210"/>
            <a:ext cx="4181549" cy="2352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8840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fade">
                                      <p:cBhvr>
                                        <p:cTn id="7" dur="500"/>
                                        <p:tgtEl>
                                          <p:spTgt spid="471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7107">
                                            <p:txEl>
                                              <p:pRg st="1" end="1"/>
                                            </p:txEl>
                                          </p:spTgt>
                                        </p:tgtEl>
                                        <p:attrNameLst>
                                          <p:attrName>style.visibility</p:attrName>
                                        </p:attrNameLst>
                                      </p:cBhvr>
                                      <p:to>
                                        <p:strVal val="visible"/>
                                      </p:to>
                                    </p:set>
                                    <p:animEffect transition="in" filter="fade">
                                      <p:cBhvr>
                                        <p:cTn id="12" dur="500"/>
                                        <p:tgtEl>
                                          <p:spTgt spid="4710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7107">
                                            <p:txEl>
                                              <p:pRg st="2" end="2"/>
                                            </p:txEl>
                                          </p:spTgt>
                                        </p:tgtEl>
                                        <p:attrNameLst>
                                          <p:attrName>style.visibility</p:attrName>
                                        </p:attrNameLst>
                                      </p:cBhvr>
                                      <p:to>
                                        <p:strVal val="visible"/>
                                      </p:to>
                                    </p:set>
                                    <p:animEffect transition="in" filter="fade">
                                      <p:cBhvr>
                                        <p:cTn id="17" dur="500"/>
                                        <p:tgtEl>
                                          <p:spTgt spid="4710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a:extLst>
              <a:ext uri="{FF2B5EF4-FFF2-40B4-BE49-F238E27FC236}">
                <a16:creationId xmlns:a16="http://schemas.microsoft.com/office/drawing/2014/main" id="{57C4ECE8-9A1F-2945-93C6-0A7B2DB166EB}"/>
              </a:ext>
            </a:extLst>
          </p:cNvPr>
          <p:cNvSpPr txBox="1">
            <a:spLocks noChangeArrowheads="1"/>
          </p:cNvSpPr>
          <p:nvPr/>
        </p:nvSpPr>
        <p:spPr>
          <a:xfrm>
            <a:off x="1524000" y="116632"/>
            <a:ext cx="9144000" cy="914400"/>
          </a:xfrm>
          <a:prstGeom prst="rect">
            <a:avLst/>
          </a:prstGeom>
        </p:spPr>
        <p:txBody>
          <a:bodyPr vert="horz" anchor="t">
            <a:noAutofit/>
          </a:bodyPr>
          <a:lst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a:lstStyle>
          <a:p>
            <a:pPr algn="ctr"/>
            <a:r>
              <a:rPr lang="en-GB" sz="4400" i="1" dirty="0"/>
              <a:t>BM (2018)</a:t>
            </a:r>
            <a:endParaRPr lang="en-US" sz="4400" i="1" dirty="0"/>
          </a:p>
        </p:txBody>
      </p:sp>
      <p:sp>
        <p:nvSpPr>
          <p:cNvPr id="6" name="Rectangle 3">
            <a:extLst>
              <a:ext uri="{FF2B5EF4-FFF2-40B4-BE49-F238E27FC236}">
                <a16:creationId xmlns:a16="http://schemas.microsoft.com/office/drawing/2014/main" id="{06726C22-3570-F14D-9A36-DFF2505E2157}"/>
              </a:ext>
            </a:extLst>
          </p:cNvPr>
          <p:cNvSpPr txBox="1">
            <a:spLocks noChangeArrowheads="1"/>
          </p:cNvSpPr>
          <p:nvPr/>
        </p:nvSpPr>
        <p:spPr>
          <a:xfrm>
            <a:off x="839940" y="1235404"/>
            <a:ext cx="4618832" cy="4997450"/>
          </a:xfrm>
          <a:prstGeom prst="rect">
            <a:avLst/>
          </a:prstGeom>
        </p:spPr>
        <p:txBody>
          <a:bodyPr vert="horz">
            <a:normAutofit/>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pPr>
              <a:lnSpc>
                <a:spcPct val="80000"/>
              </a:lnSpc>
              <a:spcBef>
                <a:spcPct val="50000"/>
              </a:spcBef>
            </a:pPr>
            <a:r>
              <a:rPr lang="en-GB" sz="2800" dirty="0"/>
              <a:t>The CA applied the social utility model and concluded there were no good reasons to make body modification a lawful activity</a:t>
            </a:r>
          </a:p>
          <a:p>
            <a:pPr>
              <a:lnSpc>
                <a:spcPct val="80000"/>
              </a:lnSpc>
              <a:spcBef>
                <a:spcPct val="50000"/>
              </a:spcBef>
            </a:pPr>
            <a:r>
              <a:rPr lang="en-GB" sz="2800" dirty="0"/>
              <a:t>It rejected arguments based on customers’ autonomy and similarities to tattooing</a:t>
            </a:r>
          </a:p>
          <a:p>
            <a:pPr>
              <a:lnSpc>
                <a:spcPct val="80000"/>
              </a:lnSpc>
              <a:spcBef>
                <a:spcPct val="50000"/>
              </a:spcBef>
            </a:pPr>
            <a:r>
              <a:rPr lang="en-US" sz="2800" dirty="0"/>
              <a:t>It </a:t>
            </a:r>
            <a:r>
              <a:rPr lang="en-US" sz="2800" dirty="0" err="1"/>
              <a:t>emphasised</a:t>
            </a:r>
            <a:r>
              <a:rPr lang="en-US" sz="2800" dirty="0"/>
              <a:t> the risk of infection and customers’ potential vulnerability</a:t>
            </a:r>
          </a:p>
        </p:txBody>
      </p:sp>
      <p:pic>
        <p:nvPicPr>
          <p:cNvPr id="3" name="Picture 2" descr="A couple of people walking into a tattoo shop&#10;&#10;Description automatically generated">
            <a:extLst>
              <a:ext uri="{FF2B5EF4-FFF2-40B4-BE49-F238E27FC236}">
                <a16:creationId xmlns:a16="http://schemas.microsoft.com/office/drawing/2014/main" id="{4CCDDA32-A5C5-52BC-FE01-94389E3DCF2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96148" y="1031032"/>
            <a:ext cx="2740432" cy="1827847"/>
          </a:xfrm>
          <a:prstGeom prst="rect">
            <a:avLst/>
          </a:prstGeom>
        </p:spPr>
      </p:pic>
      <p:sp>
        <p:nvSpPr>
          <p:cNvPr id="4" name="TextBox 3">
            <a:extLst>
              <a:ext uri="{FF2B5EF4-FFF2-40B4-BE49-F238E27FC236}">
                <a16:creationId xmlns:a16="http://schemas.microsoft.com/office/drawing/2014/main" id="{C87F6355-E9E8-3B1C-307D-B4CEAB449292}"/>
              </a:ext>
            </a:extLst>
          </p:cNvPr>
          <p:cNvSpPr txBox="1"/>
          <p:nvPr/>
        </p:nvSpPr>
        <p:spPr>
          <a:xfrm>
            <a:off x="8496300" y="3024855"/>
            <a:ext cx="2240280" cy="369332"/>
          </a:xfrm>
          <a:prstGeom prst="rect">
            <a:avLst/>
          </a:prstGeom>
          <a:noFill/>
        </p:spPr>
        <p:txBody>
          <a:bodyPr wrap="square" rtlCol="0">
            <a:spAutoFit/>
          </a:bodyPr>
          <a:lstStyle/>
          <a:p>
            <a:r>
              <a:rPr lang="en-GB" sz="900">
                <a:hlinkClick r:id="rId3" tooltip="https://www.flickr.com/photos/patrickdown/53380427595"/>
              </a:rPr>
              <a:t>This Photo</a:t>
            </a:r>
            <a:r>
              <a:rPr lang="en-GB" sz="900"/>
              <a:t> by Unknown Author is licensed under </a:t>
            </a:r>
            <a:r>
              <a:rPr lang="en-GB" sz="900">
                <a:hlinkClick r:id="rId4" tooltip="https://creativecommons.org/licenses/by-nc/3.0/"/>
              </a:rPr>
              <a:t>CC BY-NC</a:t>
            </a:r>
            <a:endParaRPr lang="en-GB" sz="900"/>
          </a:p>
        </p:txBody>
      </p:sp>
      <p:pic>
        <p:nvPicPr>
          <p:cNvPr id="1026" name="Picture 2" descr="I did it for me&quot;: Meet the man with 516 body modifications | Guinness World  Records">
            <a:extLst>
              <a:ext uri="{FF2B5EF4-FFF2-40B4-BE49-F238E27FC236}">
                <a16:creationId xmlns:a16="http://schemas.microsoft.com/office/drawing/2014/main" id="{EF1737D0-3B22-8DD2-640F-7E5A7230F11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1740" y="3544910"/>
            <a:ext cx="4866323" cy="2741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694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1524000" y="764704"/>
            <a:ext cx="9144000" cy="1828800"/>
          </a:xfrm>
        </p:spPr>
        <p:txBody>
          <a:bodyPr>
            <a:normAutofit fontScale="90000"/>
          </a:bodyPr>
          <a:lstStyle/>
          <a:p>
            <a:pPr algn="ctr"/>
            <a:r>
              <a:rPr lang="en-GB" sz="6600" dirty="0"/>
              <a:t>Consent obtained</a:t>
            </a:r>
            <a:br>
              <a:rPr lang="en-GB" sz="6600" dirty="0"/>
            </a:br>
            <a:r>
              <a:rPr lang="en-GB" sz="6600" dirty="0"/>
              <a:t>by fraud</a:t>
            </a:r>
            <a:endParaRPr lang="en-US" sz="6600" dirty="0"/>
          </a:p>
        </p:txBody>
      </p:sp>
      <p:sp>
        <p:nvSpPr>
          <p:cNvPr id="3" name="Rectangle 2"/>
          <p:cNvSpPr txBox="1">
            <a:spLocks noChangeArrowheads="1"/>
          </p:cNvSpPr>
          <p:nvPr/>
        </p:nvSpPr>
        <p:spPr>
          <a:xfrm>
            <a:off x="1560512" y="3544416"/>
            <a:ext cx="9144000" cy="1828800"/>
          </a:xfrm>
          <a:prstGeom prst="rect">
            <a:avLst/>
          </a:prstGeom>
        </p:spPr>
        <p:txBody>
          <a:bodyPr vert="horz" anchor="t">
            <a:noAutofit/>
          </a:bodyPr>
          <a:lst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a:lstStyle>
          <a:p>
            <a:pPr algn="ctr"/>
            <a:r>
              <a:rPr lang="en-GB" sz="4400" dirty="0">
                <a:solidFill>
                  <a:schemeClr val="tx1"/>
                </a:solidFill>
              </a:rPr>
              <a:t>The general rule: only fraud as to the nature of the act or the identity of the person vitiates consent</a:t>
            </a:r>
            <a:endParaRPr lang="en-US" sz="4400" dirty="0">
              <a:solidFill>
                <a:schemeClr val="tx1"/>
              </a:solidFill>
            </a:endParaRPr>
          </a:p>
        </p:txBody>
      </p:sp>
    </p:spTree>
    <p:extLst>
      <p:ext uri="{BB962C8B-B14F-4D97-AF65-F5344CB8AC3E}">
        <p14:creationId xmlns:p14="http://schemas.microsoft.com/office/powerpoint/2010/main" val="152838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idx="4294967295"/>
          </p:nvPr>
        </p:nvSpPr>
        <p:spPr>
          <a:xfrm>
            <a:off x="1524000" y="332656"/>
            <a:ext cx="9144000" cy="914400"/>
          </a:xfrm>
        </p:spPr>
        <p:txBody>
          <a:bodyPr/>
          <a:lstStyle/>
          <a:p>
            <a:pPr algn="ctr"/>
            <a:r>
              <a:rPr lang="en-GB" sz="4400" i="1" dirty="0"/>
              <a:t>Richardson (Diana) (1998)</a:t>
            </a:r>
            <a:endParaRPr lang="en-US" sz="4400" i="1" dirty="0"/>
          </a:p>
        </p:txBody>
      </p:sp>
      <p:sp>
        <p:nvSpPr>
          <p:cNvPr id="46083" name="Rectangle 3"/>
          <p:cNvSpPr>
            <a:spLocks noGrp="1" noChangeArrowheads="1"/>
          </p:cNvSpPr>
          <p:nvPr>
            <p:ph idx="4294967295"/>
          </p:nvPr>
        </p:nvSpPr>
        <p:spPr>
          <a:xfrm>
            <a:off x="1243344" y="1702926"/>
            <a:ext cx="4701620" cy="4349080"/>
          </a:xfrm>
        </p:spPr>
        <p:txBody>
          <a:bodyPr>
            <a:normAutofit/>
          </a:bodyPr>
          <a:lstStyle/>
          <a:p>
            <a:pPr>
              <a:lnSpc>
                <a:spcPct val="90000"/>
              </a:lnSpc>
            </a:pPr>
            <a:r>
              <a:rPr lang="en-GB" dirty="0"/>
              <a:t>There had been no fraud as to the nature of the act (the Vs knew they were receiving dental treatment)</a:t>
            </a:r>
          </a:p>
          <a:p>
            <a:pPr>
              <a:lnSpc>
                <a:spcPct val="90000"/>
              </a:lnSpc>
            </a:pPr>
            <a:r>
              <a:rPr lang="en-GB" dirty="0"/>
              <a:t>The CA drew a distinction between a person’s identity and their attributes/qualifications – R was a qualified dentist</a:t>
            </a:r>
          </a:p>
          <a:p>
            <a:pPr>
              <a:lnSpc>
                <a:spcPct val="90000"/>
              </a:lnSpc>
            </a:pPr>
            <a:r>
              <a:rPr lang="en-GB" dirty="0"/>
              <a:t>The Vs had been deceived as to D’s qualifications and her suspension, not her identity</a:t>
            </a:r>
            <a:endParaRPr lang="en-US" dirty="0"/>
          </a:p>
        </p:txBody>
      </p:sp>
      <p:pic>
        <p:nvPicPr>
          <p:cNvPr id="46084" name="Picture 4" descr="MCj01984850000[1]"/>
          <p:cNvPicPr>
            <a:picLocks noChangeAspect="1" noChangeArrowheads="1"/>
          </p:cNvPicPr>
          <p:nvPr/>
        </p:nvPicPr>
        <p:blipFill>
          <a:blip r:embed="rId3" cstate="print"/>
          <a:srcRect/>
          <a:stretch>
            <a:fillRect/>
          </a:stretch>
        </p:blipFill>
        <p:spPr bwMode="auto">
          <a:xfrm>
            <a:off x="6816081" y="2061908"/>
            <a:ext cx="3455863" cy="316729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6084"/>
                                        </p:tgtEl>
                                        <p:attrNameLst>
                                          <p:attrName>style.visibility</p:attrName>
                                        </p:attrNameLst>
                                      </p:cBhvr>
                                      <p:to>
                                        <p:strVal val="visible"/>
                                      </p:to>
                                    </p:set>
                                    <p:animEffect transition="in" filter="fade">
                                      <p:cBhvr>
                                        <p:cTn id="7" dur="500"/>
                                        <p:tgtEl>
                                          <p:spTgt spid="4608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6083">
                                            <p:txEl>
                                              <p:pRg st="0" end="0"/>
                                            </p:txEl>
                                          </p:spTgt>
                                        </p:tgtEl>
                                        <p:attrNameLst>
                                          <p:attrName>style.visibility</p:attrName>
                                        </p:attrNameLst>
                                      </p:cBhvr>
                                      <p:to>
                                        <p:strVal val="visible"/>
                                      </p:to>
                                    </p:set>
                                    <p:animEffect transition="in" filter="fade">
                                      <p:cBhvr>
                                        <p:cTn id="12" dur="500"/>
                                        <p:tgtEl>
                                          <p:spTgt spid="4608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3">
                                            <p:txEl>
                                              <p:pRg st="1" end="1"/>
                                            </p:txEl>
                                          </p:spTgt>
                                        </p:tgtEl>
                                        <p:attrNameLst>
                                          <p:attrName>style.visibility</p:attrName>
                                        </p:attrNameLst>
                                      </p:cBhvr>
                                      <p:to>
                                        <p:strVal val="visible"/>
                                      </p:to>
                                    </p:set>
                                    <p:animEffect transition="in" filter="fade">
                                      <p:cBhvr>
                                        <p:cTn id="17" dur="500"/>
                                        <p:tgtEl>
                                          <p:spTgt spid="4608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6083">
                                            <p:txEl>
                                              <p:pRg st="2" end="2"/>
                                            </p:txEl>
                                          </p:spTgt>
                                        </p:tgtEl>
                                        <p:attrNameLst>
                                          <p:attrName>style.visibility</p:attrName>
                                        </p:attrNameLst>
                                      </p:cBhvr>
                                      <p:to>
                                        <p:strVal val="visible"/>
                                      </p:to>
                                    </p:set>
                                    <p:animEffect transition="in" filter="fade">
                                      <p:cBhvr>
                                        <p:cTn id="22" dur="500"/>
                                        <p:tgtEl>
                                          <p:spTgt spid="4608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idx="4294967295"/>
          </p:nvPr>
        </p:nvSpPr>
        <p:spPr>
          <a:xfrm>
            <a:off x="1524000" y="332656"/>
            <a:ext cx="9144000" cy="914400"/>
          </a:xfrm>
        </p:spPr>
        <p:txBody>
          <a:bodyPr/>
          <a:lstStyle/>
          <a:p>
            <a:pPr algn="ctr"/>
            <a:r>
              <a:rPr lang="en-GB" sz="4400" i="1" dirty="0" err="1"/>
              <a:t>Melin</a:t>
            </a:r>
            <a:r>
              <a:rPr lang="en-GB" sz="4400" i="1" dirty="0"/>
              <a:t> (2019)</a:t>
            </a:r>
            <a:endParaRPr lang="en-US" sz="4400" i="1" dirty="0"/>
          </a:p>
        </p:txBody>
      </p:sp>
      <p:sp>
        <p:nvSpPr>
          <p:cNvPr id="46083" name="Rectangle 3"/>
          <p:cNvSpPr>
            <a:spLocks noGrp="1" noChangeArrowheads="1"/>
          </p:cNvSpPr>
          <p:nvPr>
            <p:ph idx="4294967295"/>
          </p:nvPr>
        </p:nvSpPr>
        <p:spPr>
          <a:xfrm>
            <a:off x="987078" y="1486979"/>
            <a:ext cx="6566913" cy="4349080"/>
          </a:xfrm>
        </p:spPr>
        <p:txBody>
          <a:bodyPr>
            <a:noAutofit/>
          </a:bodyPr>
          <a:lstStyle/>
          <a:p>
            <a:pPr>
              <a:lnSpc>
                <a:spcPct val="90000"/>
              </a:lnSpc>
            </a:pPr>
            <a:r>
              <a:rPr lang="en-US" sz="2400" dirty="0"/>
              <a:t>A person’s identity may sometimes be inextricably linked to his or her professional status</a:t>
            </a:r>
            <a:endParaRPr lang="en-GB" sz="2400" dirty="0"/>
          </a:p>
          <a:p>
            <a:pPr>
              <a:lnSpc>
                <a:spcPct val="90000"/>
              </a:lnSpc>
            </a:pPr>
            <a:r>
              <a:rPr lang="en-GB" sz="2400" i="1" dirty="0"/>
              <a:t>Richardson </a:t>
            </a:r>
            <a:r>
              <a:rPr lang="en-GB" sz="2400" dirty="0"/>
              <a:t>was distinguished. </a:t>
            </a:r>
            <a:r>
              <a:rPr lang="en-GB" sz="2400" dirty="0" err="1"/>
              <a:t>Melin</a:t>
            </a:r>
            <a:r>
              <a:rPr lang="en-GB" sz="2400" dirty="0"/>
              <a:t> deceived his patients as to whether he was medically qualified ...</a:t>
            </a:r>
          </a:p>
          <a:p>
            <a:pPr>
              <a:lnSpc>
                <a:spcPct val="90000"/>
              </a:lnSpc>
            </a:pPr>
            <a:r>
              <a:rPr lang="en-GB" sz="2400" dirty="0"/>
              <a:t>… whereas Richardson deceived her patients as to whether she was properly licensed</a:t>
            </a:r>
          </a:p>
          <a:p>
            <a:pPr>
              <a:lnSpc>
                <a:spcPct val="90000"/>
              </a:lnSpc>
            </a:pPr>
            <a:endParaRPr lang="en-GB" sz="2400" dirty="0"/>
          </a:p>
          <a:p>
            <a:pPr>
              <a:lnSpc>
                <a:spcPct val="90000"/>
              </a:lnSpc>
            </a:pPr>
            <a:r>
              <a:rPr lang="en-GB" sz="2400" dirty="0"/>
              <a:t>See also Tabassum (2000) – D has deceived Vs as to the nature of the act (collecting medical data vs sexual gratification)</a:t>
            </a:r>
          </a:p>
        </p:txBody>
      </p:sp>
      <p:pic>
        <p:nvPicPr>
          <p:cNvPr id="3" name="Picture 2">
            <a:extLst>
              <a:ext uri="{FF2B5EF4-FFF2-40B4-BE49-F238E27FC236}">
                <a16:creationId xmlns:a16="http://schemas.microsoft.com/office/drawing/2014/main" id="{BC28A539-91D7-9A44-80A3-91CED148D3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03338" y="1412149"/>
            <a:ext cx="1734380" cy="2620286"/>
          </a:xfrm>
          <a:prstGeom prst="rect">
            <a:avLst/>
          </a:prstGeom>
        </p:spPr>
      </p:pic>
    </p:spTree>
    <p:extLst>
      <p:ext uri="{BB962C8B-B14F-4D97-AF65-F5344CB8AC3E}">
        <p14:creationId xmlns:p14="http://schemas.microsoft.com/office/powerpoint/2010/main" val="120047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6083">
                                            <p:txEl>
                                              <p:pRg st="0" end="0"/>
                                            </p:txEl>
                                          </p:spTgt>
                                        </p:tgtEl>
                                        <p:attrNameLst>
                                          <p:attrName>style.visibility</p:attrName>
                                        </p:attrNameLst>
                                      </p:cBhvr>
                                      <p:to>
                                        <p:strVal val="visible"/>
                                      </p:to>
                                    </p:set>
                                    <p:animEffect transition="in" filter="fade">
                                      <p:cBhvr>
                                        <p:cTn id="12" dur="500"/>
                                        <p:tgtEl>
                                          <p:spTgt spid="4608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3">
                                            <p:txEl>
                                              <p:pRg st="1" end="1"/>
                                            </p:txEl>
                                          </p:spTgt>
                                        </p:tgtEl>
                                        <p:attrNameLst>
                                          <p:attrName>style.visibility</p:attrName>
                                        </p:attrNameLst>
                                      </p:cBhvr>
                                      <p:to>
                                        <p:strVal val="visible"/>
                                      </p:to>
                                    </p:set>
                                    <p:animEffect transition="in" filter="fade">
                                      <p:cBhvr>
                                        <p:cTn id="17" dur="500"/>
                                        <p:tgtEl>
                                          <p:spTgt spid="4608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6083">
                                            <p:txEl>
                                              <p:pRg st="2" end="2"/>
                                            </p:txEl>
                                          </p:spTgt>
                                        </p:tgtEl>
                                        <p:attrNameLst>
                                          <p:attrName>style.visibility</p:attrName>
                                        </p:attrNameLst>
                                      </p:cBhvr>
                                      <p:to>
                                        <p:strVal val="visible"/>
                                      </p:to>
                                    </p:set>
                                    <p:animEffect transition="in" filter="fade">
                                      <p:cBhvr>
                                        <p:cTn id="22" dur="500"/>
                                        <p:tgtEl>
                                          <p:spTgt spid="4608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6083">
                                            <p:txEl>
                                              <p:pRg st="4" end="4"/>
                                            </p:txEl>
                                          </p:spTgt>
                                        </p:tgtEl>
                                        <p:attrNameLst>
                                          <p:attrName>style.visibility</p:attrName>
                                        </p:attrNameLst>
                                      </p:cBhvr>
                                      <p:to>
                                        <p:strVal val="visible"/>
                                      </p:to>
                                    </p:set>
                                    <p:animEffect transition="in" filter="fade">
                                      <p:cBhvr>
                                        <p:cTn id="27" dur="500"/>
                                        <p:tgtEl>
                                          <p:spTgt spid="460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1524000" y="1124744"/>
            <a:ext cx="9144000" cy="1828800"/>
          </a:xfrm>
        </p:spPr>
        <p:txBody>
          <a:bodyPr>
            <a:normAutofit fontScale="90000"/>
          </a:bodyPr>
          <a:lstStyle/>
          <a:p>
            <a:pPr algn="ctr"/>
            <a:r>
              <a:rPr lang="en-GB" sz="6600" dirty="0"/>
              <a:t>Consent obtained</a:t>
            </a:r>
            <a:br>
              <a:rPr lang="en-GB" sz="6600" dirty="0"/>
            </a:br>
            <a:r>
              <a:rPr lang="en-GB" sz="6600" dirty="0"/>
              <a:t>by fraud</a:t>
            </a:r>
            <a:endParaRPr lang="en-US" sz="6600" dirty="0"/>
          </a:p>
        </p:txBody>
      </p:sp>
      <p:sp>
        <p:nvSpPr>
          <p:cNvPr id="3" name="Rectangle 2"/>
          <p:cNvSpPr txBox="1">
            <a:spLocks noChangeArrowheads="1"/>
          </p:cNvSpPr>
          <p:nvPr/>
        </p:nvSpPr>
        <p:spPr>
          <a:xfrm>
            <a:off x="1560512" y="3544416"/>
            <a:ext cx="9144000" cy="1828800"/>
          </a:xfrm>
          <a:prstGeom prst="rect">
            <a:avLst/>
          </a:prstGeom>
        </p:spPr>
        <p:txBody>
          <a:bodyPr vert="horz" anchor="t">
            <a:noAutofit/>
          </a:bodyPr>
          <a:lst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a:lstStyle>
          <a:p>
            <a:pPr algn="ctr"/>
            <a:r>
              <a:rPr lang="en-GB" sz="4400" dirty="0">
                <a:solidFill>
                  <a:schemeClr val="tx1"/>
                </a:solidFill>
              </a:rPr>
              <a:t>Tre transmission of HIV</a:t>
            </a:r>
          </a:p>
          <a:p>
            <a:pPr algn="ctr"/>
            <a:r>
              <a:rPr lang="en-GB" sz="4400" dirty="0">
                <a:solidFill>
                  <a:schemeClr val="tx1"/>
                </a:solidFill>
              </a:rPr>
              <a:t>(and other STDs)</a:t>
            </a:r>
            <a:endParaRPr lang="en-US" sz="4400" dirty="0">
              <a:solidFill>
                <a:schemeClr val="tx1"/>
              </a:solidFill>
            </a:endParaRPr>
          </a:p>
        </p:txBody>
      </p:sp>
    </p:spTree>
    <p:extLst>
      <p:ext uri="{BB962C8B-B14F-4D97-AF65-F5344CB8AC3E}">
        <p14:creationId xmlns:p14="http://schemas.microsoft.com/office/powerpoint/2010/main" val="13453991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idx="4294967295"/>
          </p:nvPr>
        </p:nvSpPr>
        <p:spPr>
          <a:xfrm>
            <a:off x="1524000" y="512763"/>
            <a:ext cx="9144000" cy="914400"/>
          </a:xfrm>
        </p:spPr>
        <p:txBody>
          <a:bodyPr/>
          <a:lstStyle/>
          <a:p>
            <a:pPr algn="ctr"/>
            <a:r>
              <a:rPr lang="en-GB" sz="4400" i="1" dirty="0" err="1"/>
              <a:t>Dica</a:t>
            </a:r>
            <a:endParaRPr lang="en-US" i="1" dirty="0"/>
          </a:p>
        </p:txBody>
      </p:sp>
      <p:sp>
        <p:nvSpPr>
          <p:cNvPr id="47107" name="Rectangle 3"/>
          <p:cNvSpPr>
            <a:spLocks noGrp="1" noChangeArrowheads="1"/>
          </p:cNvSpPr>
          <p:nvPr>
            <p:ph idx="4294967295"/>
          </p:nvPr>
        </p:nvSpPr>
        <p:spPr>
          <a:xfrm>
            <a:off x="2351584" y="4365104"/>
            <a:ext cx="7956376" cy="2132980"/>
          </a:xfrm>
        </p:spPr>
        <p:txBody>
          <a:bodyPr>
            <a:normAutofit/>
          </a:bodyPr>
          <a:lstStyle/>
          <a:p>
            <a:pPr>
              <a:lnSpc>
                <a:spcPct val="80000"/>
              </a:lnSpc>
            </a:pPr>
            <a:r>
              <a:rPr lang="en-GB" sz="2800" dirty="0"/>
              <a:t>It drew a distinction between consent to sexual intercourse and consent to the risk of infection where the defendant infected the victim with HIV knowingly. </a:t>
            </a:r>
            <a:endParaRPr lang="en-US" sz="2800" dirty="0"/>
          </a:p>
          <a:p>
            <a:pPr>
              <a:lnSpc>
                <a:spcPct val="80000"/>
              </a:lnSpc>
            </a:pPr>
            <a:endParaRPr lang="en-US" sz="2800" dirty="0"/>
          </a:p>
        </p:txBody>
      </p:sp>
      <p:pic>
        <p:nvPicPr>
          <p:cNvPr id="2050" name="Picture 2" descr="mage result for hiv viru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33826" y="1508210"/>
            <a:ext cx="4181549" cy="235283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7107">
                                            <p:txEl>
                                              <p:pRg st="0" end="0"/>
                                            </p:txEl>
                                          </p:spTgt>
                                        </p:tgtEl>
                                        <p:attrNameLst>
                                          <p:attrName>style.visibility</p:attrName>
                                        </p:attrNameLst>
                                      </p:cBhvr>
                                      <p:to>
                                        <p:strVal val="visible"/>
                                      </p:to>
                                    </p:set>
                                    <p:animEffect transition="in" filter="fade">
                                      <p:cBhvr>
                                        <p:cTn id="12" dur="500"/>
                                        <p:tgtEl>
                                          <p:spTgt spid="4710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B16FAFF-3471-5F9F-B4AB-E73F98BA1F75}"/>
              </a:ext>
            </a:extLst>
          </p:cNvPr>
          <p:cNvPicPr>
            <a:picLocks noChangeAspect="1"/>
          </p:cNvPicPr>
          <p:nvPr/>
        </p:nvPicPr>
        <p:blipFill>
          <a:blip r:embed="rId2"/>
          <a:stretch>
            <a:fillRect/>
          </a:stretch>
        </p:blipFill>
        <p:spPr>
          <a:xfrm>
            <a:off x="4579472" y="552813"/>
            <a:ext cx="3259666" cy="5743905"/>
          </a:xfrm>
          <a:prstGeom prst="rect">
            <a:avLst/>
          </a:prstGeom>
        </p:spPr>
      </p:pic>
    </p:spTree>
    <p:extLst>
      <p:ext uri="{BB962C8B-B14F-4D97-AF65-F5344CB8AC3E}">
        <p14:creationId xmlns:p14="http://schemas.microsoft.com/office/powerpoint/2010/main" val="27263049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009A2-982E-C195-D766-0C4D84A89EBD}"/>
              </a:ext>
            </a:extLst>
          </p:cNvPr>
          <p:cNvSpPr>
            <a:spLocks noGrp="1"/>
          </p:cNvSpPr>
          <p:nvPr>
            <p:ph type="title"/>
          </p:nvPr>
        </p:nvSpPr>
        <p:spPr/>
        <p:txBody>
          <a:bodyPr/>
          <a:lstStyle/>
          <a:p>
            <a:r>
              <a:rPr lang="en-GB" dirty="0"/>
              <a:t>End of Part 1 – see Part 2 for Knife Crime and Hate Crime</a:t>
            </a:r>
          </a:p>
        </p:txBody>
      </p:sp>
    </p:spTree>
    <p:extLst>
      <p:ext uri="{BB962C8B-B14F-4D97-AF65-F5344CB8AC3E}">
        <p14:creationId xmlns:p14="http://schemas.microsoft.com/office/powerpoint/2010/main" val="2616619301"/>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2517</Words>
  <Application>Microsoft Office PowerPoint</Application>
  <PresentationFormat>Widescreen</PresentationFormat>
  <Paragraphs>222</Paragraphs>
  <Slides>43</Slides>
  <Notes>34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Aptos</vt:lpstr>
      <vt:lpstr>Arial</vt:lpstr>
      <vt:lpstr>Trebuchet MS</vt:lpstr>
      <vt:lpstr>Wingdings 3</vt:lpstr>
      <vt:lpstr>Facet</vt:lpstr>
      <vt:lpstr>Introduction to Criminal Law and Litigation </vt:lpstr>
      <vt:lpstr>List of non-fatal offences</vt:lpstr>
      <vt:lpstr>Common assault and battery</vt:lpstr>
      <vt:lpstr>Assault</vt:lpstr>
      <vt:lpstr>Apprehension of immediate and unlawful force</vt:lpstr>
      <vt:lpstr>Apprehension of immediate and unlawful force</vt:lpstr>
      <vt:lpstr>The defendant’s actions must have been the cause of the victim’s apprehension</vt:lpstr>
      <vt:lpstr>Assault</vt:lpstr>
      <vt:lpstr>Battery</vt:lpstr>
      <vt:lpstr>Battery</vt:lpstr>
      <vt:lpstr>D must have inflicted force on V</vt:lpstr>
      <vt:lpstr>Haystead v Chief Constable of Derbyshire</vt:lpstr>
      <vt:lpstr>Battery</vt:lpstr>
      <vt:lpstr>Assault occasioning abh contrary to s47 OAPA 1861</vt:lpstr>
      <vt:lpstr>Assault occasioning actual bodily harm (ABH)</vt:lpstr>
      <vt:lpstr>Actual bodily harm (ABH) 2. The victim must have suffered ABH </vt:lpstr>
      <vt:lpstr>Actual bodily harm (ABH) 3. The assault must have occasioned the abh</vt:lpstr>
      <vt:lpstr>Assault occasioning actual bodily harm (ABH) - the MENS REA Requirement</vt:lpstr>
      <vt:lpstr>Malicious wounding or infliction of grievous bodily harm (GBH) -contrary to s 20 OAPA 1861</vt:lpstr>
      <vt:lpstr>Wounding or infliction of GBH – 1. The defendant must have either wounded the victim or inflicted GBH on them </vt:lpstr>
      <vt:lpstr>Malicious wounding or infliction of grievous bodily harm (GBH)</vt:lpstr>
      <vt:lpstr>Malicious wounding or infliction of grievous bodily harm (GBH) 3. The defendant must have acted maliciously</vt:lpstr>
      <vt:lpstr>Wounding or GBH with intent contrary to s18 OAPA 1861</vt:lpstr>
      <vt:lpstr>Wounding or GBH with intent</vt:lpstr>
      <vt:lpstr>Wounding or GBH with intent 4. The defendant must have either intended to cause the victim GBH or intended to resist or prevent a lawful arrest </vt:lpstr>
      <vt:lpstr>Consent to injury</vt:lpstr>
      <vt:lpstr>Consent to injury</vt:lpstr>
      <vt:lpstr>Attorney-General’s Reference (No 6 of 1980)</vt:lpstr>
      <vt:lpstr>Richardson &amp; Irwin (1998)</vt:lpstr>
      <vt:lpstr>Consent to injury</vt:lpstr>
      <vt:lpstr>Brown</vt:lpstr>
      <vt:lpstr>R v Hobday [2025]</vt:lpstr>
      <vt:lpstr>Emmett (1999)</vt:lpstr>
      <vt:lpstr>Wilson</vt:lpstr>
      <vt:lpstr>Dica</vt:lpstr>
      <vt:lpstr>PowerPoint Presentation</vt:lpstr>
      <vt:lpstr>Consent obtained by fraud</vt:lpstr>
      <vt:lpstr>Richardson (Diana) (1998)</vt:lpstr>
      <vt:lpstr>Melin (2019)</vt:lpstr>
      <vt:lpstr>Consent obtained by fraud</vt:lpstr>
      <vt:lpstr>Dica</vt:lpstr>
      <vt:lpstr>PowerPoint Presentation</vt:lpstr>
      <vt:lpstr>End of Part 1 – see Part 2 for Knife Crime and Hate Crime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9</cp:revision>
  <dcterms:created xsi:type="dcterms:W3CDTF">2024-02-03T18:13:02Z</dcterms:created>
  <dcterms:modified xsi:type="dcterms:W3CDTF">2026-09-28T15:25:56Z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