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3" r:id="rId1"/>
  </p:sldMasterIdLst>
  <p:sldIdLst>
    <p:sldId id="257" r:id="rId2"/>
    <p:sldId id="258" r:id="rId3"/>
    <p:sldId id="259" r:id="rId4"/>
    <p:sldId id="260" r:id="rId5"/>
    <p:sldId id="265" r:id="rId6"/>
    <p:sldId id="266" r:id="rId7"/>
    <p:sldId id="267" r:id="rId8"/>
    <p:sldId id="268" r:id="rId9"/>
    <p:sldId id="269" r:id="rId10"/>
    <p:sldId id="270" r:id="rId11"/>
    <p:sldId id="271" r:id="rId12"/>
    <p:sldId id="272" r:id="rId13"/>
    <p:sldId id="273" r:id="rId14"/>
    <p:sldId id="274" r:id="rId15"/>
    <p:sldId id="275" r:id="rId16"/>
    <p:sldId id="276" r:id="rId17"/>
    <p:sldId id="277" r:id="rId18"/>
    <p:sldId id="278" r:id="rId19"/>
    <p:sldId id="279" r:id="rId20"/>
    <p:sldId id="281" r:id="rId21"/>
    <p:sldId id="282" r:id="rId22"/>
    <p:sldId id="283" r:id="rId23"/>
    <p:sldId id="284" r:id="rId24"/>
    <p:sldId id="285" r:id="rId25"/>
    <p:sldId id="286" r:id="rId26"/>
    <p:sldId id="287" r:id="rId27"/>
    <p:sldId id="288" r:id="rId28"/>
    <p:sldId id="289" r:id="rId29"/>
    <p:sldId id="290" r:id="rId30"/>
    <p:sldId id="291"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03" d="100"/>
          <a:sy n="103" d="100"/>
        </p:scale>
        <p:origin x="138" y="3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2.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5.png"/></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626E4FF-03E0-4DE0-9EFB-634A5B02F9CC}" type="datetimeFigureOut">
              <a:rPr lang="en-GB" smtClean="0"/>
              <a:t>23/09/2019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686E08-A76D-4C2A-9DC6-7D8CD3F3F443}" type="slidenum">
              <a:rPr lang="en-GB" smtClean="0"/>
              <a:t>‹#›</a:t>
            </a:fld>
            <a:endParaRPr lang="en-GB"/>
          </a:p>
        </p:txBody>
      </p:sp>
    </p:spTree>
    <p:extLst>
      <p:ext uri="{BB962C8B-B14F-4D97-AF65-F5344CB8AC3E}">
        <p14:creationId xmlns:p14="http://schemas.microsoft.com/office/powerpoint/2010/main" val="5849457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626E4FF-03E0-4DE0-9EFB-634A5B02F9CC}" type="datetimeFigureOut">
              <a:rPr lang="en-GB" smtClean="0"/>
              <a:t>23/09/2019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686E08-A76D-4C2A-9DC6-7D8CD3F3F443}" type="slidenum">
              <a:rPr lang="en-GB" smtClean="0"/>
              <a:t>‹#›</a:t>
            </a:fld>
            <a:endParaRPr lang="en-GB"/>
          </a:p>
        </p:txBody>
      </p:sp>
    </p:spTree>
    <p:extLst>
      <p:ext uri="{BB962C8B-B14F-4D97-AF65-F5344CB8AC3E}">
        <p14:creationId xmlns:p14="http://schemas.microsoft.com/office/powerpoint/2010/main" val="41686391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626E4FF-03E0-4DE0-9EFB-634A5B02F9CC}" type="datetimeFigureOut">
              <a:rPr lang="en-GB" smtClean="0"/>
              <a:t>23/09/2019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686E08-A76D-4C2A-9DC6-7D8CD3F3F443}" type="slidenum">
              <a:rPr lang="en-GB" smtClean="0"/>
              <a:t>‹#›</a:t>
            </a:fld>
            <a:endParaRPr lang="en-GB"/>
          </a:p>
        </p:txBody>
      </p:sp>
    </p:spTree>
    <p:extLst>
      <p:ext uri="{BB962C8B-B14F-4D97-AF65-F5344CB8AC3E}">
        <p14:creationId xmlns:p14="http://schemas.microsoft.com/office/powerpoint/2010/main" val="30434291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626E4FF-03E0-4DE0-9EFB-634A5B02F9CC}" type="datetimeFigureOut">
              <a:rPr lang="en-GB" smtClean="0"/>
              <a:t>23/09/2019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686E08-A76D-4C2A-9DC6-7D8CD3F3F443}" type="slidenum">
              <a:rPr lang="en-GB" smtClean="0"/>
              <a:t>‹#›</a:t>
            </a:fld>
            <a:endParaRPr lang="en-GB"/>
          </a:p>
        </p:txBody>
      </p:sp>
    </p:spTree>
    <p:extLst>
      <p:ext uri="{BB962C8B-B14F-4D97-AF65-F5344CB8AC3E}">
        <p14:creationId xmlns:p14="http://schemas.microsoft.com/office/powerpoint/2010/main" val="25455332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626E4FF-03E0-4DE0-9EFB-634A5B02F9CC}" type="datetimeFigureOut">
              <a:rPr lang="en-GB" smtClean="0"/>
              <a:t>23/09/2019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1686E08-A76D-4C2A-9DC6-7D8CD3F3F443}" type="slidenum">
              <a:rPr lang="en-GB" smtClean="0"/>
              <a:t>‹#›</a:t>
            </a:fld>
            <a:endParaRPr lang="en-GB"/>
          </a:p>
        </p:txBody>
      </p:sp>
    </p:spTree>
    <p:extLst>
      <p:ext uri="{BB962C8B-B14F-4D97-AF65-F5344CB8AC3E}">
        <p14:creationId xmlns:p14="http://schemas.microsoft.com/office/powerpoint/2010/main" val="30784573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5626E4FF-03E0-4DE0-9EFB-634A5B02F9CC}" type="datetimeFigureOut">
              <a:rPr lang="en-GB" smtClean="0"/>
              <a:t>23/09/2019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1686E08-A76D-4C2A-9DC6-7D8CD3F3F443}" type="slidenum">
              <a:rPr lang="en-GB" smtClean="0"/>
              <a:t>‹#›</a:t>
            </a:fld>
            <a:endParaRPr lang="en-GB"/>
          </a:p>
        </p:txBody>
      </p:sp>
    </p:spTree>
    <p:extLst>
      <p:ext uri="{BB962C8B-B14F-4D97-AF65-F5344CB8AC3E}">
        <p14:creationId xmlns:p14="http://schemas.microsoft.com/office/powerpoint/2010/main" val="13376585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26E4FF-03E0-4DE0-9EFB-634A5B02F9CC}" type="datetimeFigureOut">
              <a:rPr lang="en-GB" smtClean="0"/>
              <a:t>23/09/2019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1686E08-A76D-4C2A-9DC6-7D8CD3F3F443}" type="slidenum">
              <a:rPr lang="en-GB" smtClean="0"/>
              <a:t>‹#›</a:t>
            </a:fld>
            <a:endParaRPr lang="en-GB"/>
          </a:p>
        </p:txBody>
      </p:sp>
    </p:spTree>
    <p:extLst>
      <p:ext uri="{BB962C8B-B14F-4D97-AF65-F5344CB8AC3E}">
        <p14:creationId xmlns:p14="http://schemas.microsoft.com/office/powerpoint/2010/main" val="5463216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5626E4FF-03E0-4DE0-9EFB-634A5B02F9CC}" type="datetimeFigureOut">
              <a:rPr lang="en-GB" smtClean="0"/>
              <a:t>23/09/2019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686E08-A76D-4C2A-9DC6-7D8CD3F3F443}" type="slidenum">
              <a:rPr lang="en-GB" smtClean="0"/>
              <a:t>‹#›</a:t>
            </a:fld>
            <a:endParaRPr lang="en-GB"/>
          </a:p>
        </p:txBody>
      </p:sp>
    </p:spTree>
    <p:extLst>
      <p:ext uri="{BB962C8B-B14F-4D97-AF65-F5344CB8AC3E}">
        <p14:creationId xmlns:p14="http://schemas.microsoft.com/office/powerpoint/2010/main" val="2839661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686E08-A76D-4C2A-9DC6-7D8CD3F3F443}" type="slidenum">
              <a:rPr lang="en-GB" smtClean="0"/>
              <a:t>‹#›</a:t>
            </a:fld>
            <a:endParaRPr lang="en-GB"/>
          </a:p>
        </p:txBody>
      </p:sp>
      <p:sp>
        <p:nvSpPr>
          <p:cNvPr id="5" name="Date Placeholder 4"/>
          <p:cNvSpPr>
            <a:spLocks noGrp="1"/>
          </p:cNvSpPr>
          <p:nvPr>
            <p:ph type="dt" sz="half" idx="10"/>
          </p:nvPr>
        </p:nvSpPr>
        <p:spPr/>
        <p:txBody>
          <a:bodyPr/>
          <a:lstStyle/>
          <a:p>
            <a:fld id="{5626E4FF-03E0-4DE0-9EFB-634A5B02F9CC}" type="datetimeFigureOut">
              <a:rPr lang="en-GB" smtClean="0"/>
              <a:t>23/09/2019</a:t>
            </a:fld>
            <a:endParaRPr lang="en-GB"/>
          </a:p>
        </p:txBody>
      </p:sp>
    </p:spTree>
    <p:extLst>
      <p:ext uri="{BB962C8B-B14F-4D97-AF65-F5344CB8AC3E}">
        <p14:creationId xmlns:p14="http://schemas.microsoft.com/office/powerpoint/2010/main" val="18116095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626E4FF-03E0-4DE0-9EFB-634A5B02F9CC}" type="datetimeFigureOut">
              <a:rPr lang="en-GB" smtClean="0"/>
              <a:t>23/09/2019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686E08-A76D-4C2A-9DC6-7D8CD3F3F443}" type="slidenum">
              <a:rPr lang="en-GB" smtClean="0"/>
              <a:t>‹#›</a:t>
            </a:fld>
            <a:endParaRPr lang="en-GB"/>
          </a:p>
        </p:txBody>
      </p:sp>
    </p:spTree>
    <p:extLst>
      <p:ext uri="{BB962C8B-B14F-4D97-AF65-F5344CB8AC3E}">
        <p14:creationId xmlns:p14="http://schemas.microsoft.com/office/powerpoint/2010/main" val="41552238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626E4FF-03E0-4DE0-9EFB-634A5B02F9CC}" type="datetimeFigureOut">
              <a:rPr lang="en-GB" smtClean="0"/>
              <a:t>23/09/2019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686E08-A76D-4C2A-9DC6-7D8CD3F3F44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957106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626E4FF-03E0-4DE0-9EFB-634A5B02F9CC}" type="datetimeFigureOut">
              <a:rPr lang="en-GB" smtClean="0"/>
              <a:t>23/09/2019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686E08-A76D-4C2A-9DC6-7D8CD3F3F443}" type="slidenum">
              <a:rPr lang="en-GB" smtClean="0"/>
              <a:t>‹#›</a:t>
            </a:fld>
            <a:endParaRPr lang="en-GB"/>
          </a:p>
        </p:txBody>
      </p:sp>
    </p:spTree>
    <p:extLst>
      <p:ext uri="{BB962C8B-B14F-4D97-AF65-F5344CB8AC3E}">
        <p14:creationId xmlns:p14="http://schemas.microsoft.com/office/powerpoint/2010/main" val="24324989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626E4FF-03E0-4DE0-9EFB-634A5B02F9CC}" type="datetimeFigureOut">
              <a:rPr lang="en-GB" smtClean="0"/>
              <a:t>23/09/2019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686E08-A76D-4C2A-9DC6-7D8CD3F3F44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057265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626E4FF-03E0-4DE0-9EFB-634A5B02F9CC}" type="datetimeFigureOut">
              <a:rPr lang="en-GB" smtClean="0"/>
              <a:t>23/09/2019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686E08-A76D-4C2A-9DC6-7D8CD3F3F443}" type="slidenum">
              <a:rPr lang="en-GB" smtClean="0"/>
              <a:t>‹#›</a:t>
            </a:fld>
            <a:endParaRPr lang="en-GB"/>
          </a:p>
        </p:txBody>
      </p:sp>
    </p:spTree>
    <p:extLst>
      <p:ext uri="{BB962C8B-B14F-4D97-AF65-F5344CB8AC3E}">
        <p14:creationId xmlns:p14="http://schemas.microsoft.com/office/powerpoint/2010/main" val="7236256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626E4FF-03E0-4DE0-9EFB-634A5B02F9CC}" type="datetimeFigureOut">
              <a:rPr lang="en-GB" smtClean="0"/>
              <a:t>23/09/2019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686E08-A76D-4C2A-9DC6-7D8CD3F3F443}" type="slidenum">
              <a:rPr lang="en-GB" smtClean="0"/>
              <a:t>‹#›</a:t>
            </a:fld>
            <a:endParaRPr lang="en-GB"/>
          </a:p>
        </p:txBody>
      </p:sp>
    </p:spTree>
    <p:extLst>
      <p:ext uri="{BB962C8B-B14F-4D97-AF65-F5344CB8AC3E}">
        <p14:creationId xmlns:p14="http://schemas.microsoft.com/office/powerpoint/2010/main" val="14710585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626E4FF-03E0-4DE0-9EFB-634A5B02F9CC}" type="datetimeFigureOut">
              <a:rPr lang="en-GB" smtClean="0"/>
              <a:t>23/09/2019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686E08-A76D-4C2A-9DC6-7D8CD3F3F443}" type="slidenum">
              <a:rPr lang="en-GB" smtClean="0"/>
              <a:t>‹#›</a:t>
            </a:fld>
            <a:endParaRPr lang="en-GB"/>
          </a:p>
        </p:txBody>
      </p:sp>
    </p:spTree>
    <p:extLst>
      <p:ext uri="{BB962C8B-B14F-4D97-AF65-F5344CB8AC3E}">
        <p14:creationId xmlns:p14="http://schemas.microsoft.com/office/powerpoint/2010/main" val="28977281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06400" y="0"/>
            <a:ext cx="9956800" cy="8382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914400" y="2209800"/>
            <a:ext cx="5080000" cy="4114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197600" y="2209800"/>
            <a:ext cx="5080000" cy="4114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4916659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06400" y="0"/>
            <a:ext cx="9956800" cy="8382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914400" y="2209800"/>
            <a:ext cx="5080000" cy="4114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2209800"/>
            <a:ext cx="5080000" cy="4114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9667179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06400" y="0"/>
            <a:ext cx="9956800" cy="8382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914400" y="2209800"/>
            <a:ext cx="5080000" cy="4114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6197600" y="2209800"/>
            <a:ext cx="5080000" cy="1981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6197600" y="4343400"/>
            <a:ext cx="5080000" cy="1981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5134826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626E4FF-03E0-4DE0-9EFB-634A5B02F9CC}" type="datetimeFigureOut">
              <a:rPr lang="en-GB" smtClean="0"/>
              <a:t>23/09/2019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1686E08-A76D-4C2A-9DC6-7D8CD3F3F443}" type="slidenum">
              <a:rPr lang="en-GB" smtClean="0"/>
              <a:t>‹#›</a:t>
            </a:fld>
            <a:endParaRPr lang="en-GB"/>
          </a:p>
        </p:txBody>
      </p:sp>
    </p:spTree>
    <p:extLst>
      <p:ext uri="{BB962C8B-B14F-4D97-AF65-F5344CB8AC3E}">
        <p14:creationId xmlns:p14="http://schemas.microsoft.com/office/powerpoint/2010/main" val="1866006976"/>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 id="2147483708" r:id="rId5"/>
    <p:sldLayoutId id="2147483709" r:id="rId6"/>
    <p:sldLayoutId id="2147483710" r:id="rId7"/>
    <p:sldLayoutId id="2147483711" r:id="rId8"/>
    <p:sldLayoutId id="2147483712" r:id="rId9"/>
    <p:sldLayoutId id="2147483713" r:id="rId10"/>
    <p:sldLayoutId id="2147483714" r:id="rId11"/>
    <p:sldLayoutId id="2147483715" r:id="rId12"/>
    <p:sldLayoutId id="2147483716" r:id="rId13"/>
    <p:sldLayoutId id="2147483717" r:id="rId14"/>
    <p:sldLayoutId id="2147483718" r:id="rId15"/>
    <p:sldLayoutId id="2147483719" r:id="rId16"/>
    <p:sldLayoutId id="2147483720" r:id="rId17"/>
    <p:sldLayoutId id="2147483721" r:id="rId18"/>
    <p:sldLayoutId id="2147483722" r:id="rId19"/>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7.xml"/><Relationship Id="rId1" Type="http://schemas.openxmlformats.org/officeDocument/2006/relationships/vmlDrawing" Target="../drawings/vmlDrawing1.vml"/><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18.xml"/><Relationship Id="rId1" Type="http://schemas.openxmlformats.org/officeDocument/2006/relationships/vmlDrawing" Target="../drawings/vmlDrawing2.v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image" Target="../media/image3.wmf"/><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18.xml"/><Relationship Id="rId1" Type="http://schemas.openxmlformats.org/officeDocument/2006/relationships/vmlDrawing" Target="../drawings/vmlDrawing3.vml"/><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8.wmf"/><Relationship Id="rId1" Type="http://schemas.openxmlformats.org/officeDocument/2006/relationships/slideLayout" Target="../slideLayouts/slideLayout1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24" name="Rectangle 4"/>
          <p:cNvSpPr>
            <a:spLocks noGrp="1" noChangeArrowheads="1"/>
          </p:cNvSpPr>
          <p:nvPr>
            <p:ph type="title"/>
          </p:nvPr>
        </p:nvSpPr>
        <p:spPr/>
        <p:txBody>
          <a:bodyPr/>
          <a:lstStyle/>
          <a:p>
            <a:r>
              <a:rPr lang="en-US" altLang="en-US"/>
              <a:t>Preventing Diabetes</a:t>
            </a:r>
          </a:p>
        </p:txBody>
      </p:sp>
      <p:graphicFrame>
        <p:nvGraphicFramePr>
          <p:cNvPr id="542729" name="Object 9"/>
          <p:cNvGraphicFramePr>
            <a:graphicFrameLocks noGrp="1" noChangeAspect="1"/>
          </p:cNvGraphicFramePr>
          <p:nvPr>
            <p:ph sz="half" idx="1"/>
          </p:nvPr>
        </p:nvGraphicFramePr>
        <p:xfrm>
          <a:off x="1981200" y="1785938"/>
          <a:ext cx="3352800" cy="3514725"/>
        </p:xfrm>
        <a:graphic>
          <a:graphicData uri="http://schemas.openxmlformats.org/presentationml/2006/ole">
            <mc:AlternateContent xmlns:mc="http://schemas.openxmlformats.org/markup-compatibility/2006">
              <mc:Choice xmlns:v="urn:schemas-microsoft-com:vml" Requires="v">
                <p:oleObj spid="_x0000_s1027" name="Bitmap Image" r:id="rId3" imgW="4715533" imgH="4944165" progId="Paint.Picture">
                  <p:embed/>
                </p:oleObj>
              </mc:Choice>
              <mc:Fallback>
                <p:oleObj name="Bitmap Image" r:id="rId3" imgW="4715533" imgH="4944165" progId="Paint.Picture">
                  <p:embed/>
                  <p:pic>
                    <p:nvPicPr>
                      <p:cNvPr id="542729" name="Object 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81200" y="1785938"/>
                        <a:ext cx="3352800" cy="3514725"/>
                      </a:xfrm>
                      <a:prstGeom prst="rect">
                        <a:avLst/>
                      </a:prstGeom>
                    </p:spPr>
                  </p:pic>
                </p:oleObj>
              </mc:Fallback>
            </mc:AlternateContent>
          </a:graphicData>
        </a:graphic>
      </p:graphicFrame>
      <p:sp>
        <p:nvSpPr>
          <p:cNvPr id="542726" name="Rectangle 6"/>
          <p:cNvSpPr>
            <a:spLocks noGrp="1" noChangeArrowheads="1"/>
          </p:cNvSpPr>
          <p:nvPr>
            <p:ph type="body" sz="half" idx="2"/>
          </p:nvPr>
        </p:nvSpPr>
        <p:spPr>
          <a:xfrm>
            <a:off x="5410200" y="1752600"/>
            <a:ext cx="5257800" cy="4572000"/>
          </a:xfrm>
        </p:spPr>
        <p:txBody>
          <a:bodyPr/>
          <a:lstStyle/>
          <a:p>
            <a:pPr marL="0" indent="0" algn="ctr"/>
            <a:r>
              <a:rPr lang="en-US" altLang="en-US" sz="6000" b="1"/>
              <a:t>What is</a:t>
            </a:r>
          </a:p>
          <a:p>
            <a:pPr marL="0" indent="0" algn="ctr"/>
            <a:r>
              <a:rPr lang="en-US" altLang="en-US" sz="6000" b="1"/>
              <a:t>Pre-diabetes?</a:t>
            </a:r>
          </a:p>
        </p:txBody>
      </p:sp>
    </p:spTree>
    <p:extLst>
      <p:ext uri="{BB962C8B-B14F-4D97-AF65-F5344CB8AC3E}">
        <p14:creationId xmlns:p14="http://schemas.microsoft.com/office/powerpoint/2010/main" val="18871220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3090" name="Rectangle 2"/>
          <p:cNvSpPr>
            <a:spLocks noGrp="1" noChangeArrowheads="1"/>
          </p:cNvSpPr>
          <p:nvPr>
            <p:ph type="title"/>
          </p:nvPr>
        </p:nvSpPr>
        <p:spPr>
          <a:xfrm>
            <a:off x="2057400" y="381000"/>
            <a:ext cx="7772400" cy="609600"/>
          </a:xfrm>
        </p:spPr>
        <p:txBody>
          <a:bodyPr>
            <a:normAutofit fontScale="90000"/>
          </a:bodyPr>
          <a:lstStyle/>
          <a:p>
            <a:r>
              <a:rPr lang="en-US" altLang="en-US"/>
              <a:t>Topics</a:t>
            </a:r>
            <a:r>
              <a:rPr lang="en-US" altLang="en-US" sz="4000"/>
              <a:t/>
            </a:r>
            <a:br>
              <a:rPr lang="en-US" altLang="en-US" sz="4000"/>
            </a:br>
            <a:endParaRPr lang="en-US" altLang="en-US" sz="4000"/>
          </a:p>
        </p:txBody>
      </p:sp>
      <p:sp>
        <p:nvSpPr>
          <p:cNvPr id="473091" name="Rectangle 3"/>
          <p:cNvSpPr>
            <a:spLocks noGrp="1" noChangeArrowheads="1"/>
          </p:cNvSpPr>
          <p:nvPr>
            <p:ph idx="1"/>
          </p:nvPr>
        </p:nvSpPr>
        <p:spPr>
          <a:xfrm>
            <a:off x="2209800" y="1371600"/>
            <a:ext cx="7772400" cy="4953000"/>
          </a:xfrm>
        </p:spPr>
        <p:txBody>
          <a:bodyPr/>
          <a:lstStyle/>
          <a:p>
            <a:pPr>
              <a:buFontTx/>
              <a:buChar char="•"/>
            </a:pPr>
            <a:r>
              <a:rPr lang="en-US" altLang="en-US" sz="4000" b="1"/>
              <a:t>What is diabetes and pre-diabetes?</a:t>
            </a:r>
          </a:p>
          <a:p>
            <a:pPr>
              <a:buFontTx/>
              <a:buChar char="•"/>
            </a:pPr>
            <a:endParaRPr lang="en-US" altLang="en-US" sz="1200" b="1"/>
          </a:p>
          <a:p>
            <a:pPr>
              <a:buFontTx/>
              <a:buChar char="•"/>
            </a:pPr>
            <a:r>
              <a:rPr lang="en-US" altLang="en-US" sz="4000" b="1"/>
              <a:t>What are the risk factors for diabetes?</a:t>
            </a:r>
          </a:p>
          <a:p>
            <a:pPr>
              <a:buFontTx/>
              <a:buChar char="•"/>
            </a:pPr>
            <a:endParaRPr lang="en-US" altLang="en-US" sz="1200" b="1"/>
          </a:p>
          <a:p>
            <a:pPr>
              <a:buFontTx/>
              <a:buChar char="•"/>
            </a:pPr>
            <a:r>
              <a:rPr lang="en-US" altLang="en-US" sz="4000" b="1"/>
              <a:t>How can you delay or prevent type 2 diabetes?</a:t>
            </a:r>
          </a:p>
        </p:txBody>
      </p:sp>
    </p:spTree>
    <p:extLst>
      <p:ext uri="{BB962C8B-B14F-4D97-AF65-F5344CB8AC3E}">
        <p14:creationId xmlns:p14="http://schemas.microsoft.com/office/powerpoint/2010/main" val="39460620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5682" name="Rectangle 2"/>
          <p:cNvSpPr>
            <a:spLocks noGrp="1" noChangeArrowheads="1"/>
          </p:cNvSpPr>
          <p:nvPr>
            <p:ph type="title"/>
          </p:nvPr>
        </p:nvSpPr>
        <p:spPr>
          <a:xfrm>
            <a:off x="2057400" y="381000"/>
            <a:ext cx="7772400" cy="609600"/>
          </a:xfrm>
        </p:spPr>
        <p:txBody>
          <a:bodyPr>
            <a:normAutofit fontScale="90000"/>
          </a:bodyPr>
          <a:lstStyle/>
          <a:p>
            <a:r>
              <a:rPr lang="en-US" altLang="en-US"/>
              <a:t>Diabetes</a:t>
            </a:r>
            <a:r>
              <a:rPr lang="en-US" altLang="en-US" sz="4000"/>
              <a:t/>
            </a:r>
            <a:br>
              <a:rPr lang="en-US" altLang="en-US" sz="4000"/>
            </a:br>
            <a:endParaRPr lang="en-US" altLang="en-US" sz="4000"/>
          </a:p>
        </p:txBody>
      </p:sp>
      <p:sp>
        <p:nvSpPr>
          <p:cNvPr id="455683" name="Rectangle 3"/>
          <p:cNvSpPr>
            <a:spLocks noGrp="1" noChangeArrowheads="1"/>
          </p:cNvSpPr>
          <p:nvPr>
            <p:ph idx="1"/>
          </p:nvPr>
        </p:nvSpPr>
        <p:spPr>
          <a:xfrm>
            <a:off x="2209800" y="1371600"/>
            <a:ext cx="7772400" cy="4953000"/>
          </a:xfrm>
        </p:spPr>
        <p:txBody>
          <a:bodyPr/>
          <a:lstStyle/>
          <a:p>
            <a:r>
              <a:rPr lang="en-US" altLang="en-US" sz="4000" b="1">
                <a:solidFill>
                  <a:schemeClr val="accent2"/>
                </a:solidFill>
              </a:rPr>
              <a:t>What is Diabetes?</a:t>
            </a:r>
          </a:p>
          <a:p>
            <a:endParaRPr lang="en-US" altLang="en-US" sz="2000" b="1">
              <a:solidFill>
                <a:schemeClr val="accent2"/>
              </a:solidFill>
            </a:endParaRPr>
          </a:p>
          <a:p>
            <a:pPr>
              <a:buFontTx/>
              <a:buChar char="•"/>
            </a:pPr>
            <a:r>
              <a:rPr lang="en-US" altLang="en-US" sz="3600"/>
              <a:t>Blood glucose (sugar) levels higher than normal </a:t>
            </a:r>
          </a:p>
          <a:p>
            <a:pPr>
              <a:buFontTx/>
              <a:buChar char="•"/>
            </a:pPr>
            <a:endParaRPr lang="en-US" altLang="en-US" sz="2400"/>
          </a:p>
          <a:p>
            <a:pPr>
              <a:buFontTx/>
              <a:buChar char="•"/>
            </a:pPr>
            <a:r>
              <a:rPr lang="en-US" altLang="en-US" sz="3600"/>
              <a:t>Not enough insulin to allow glucose to enter cells to be used for energy</a:t>
            </a:r>
            <a:r>
              <a:rPr lang="en-US" altLang="en-US" sz="4000"/>
              <a:t>  </a:t>
            </a:r>
          </a:p>
          <a:p>
            <a:endParaRPr lang="en-US" altLang="en-US" sz="4000"/>
          </a:p>
        </p:txBody>
      </p:sp>
    </p:spTree>
    <p:extLst>
      <p:ext uri="{BB962C8B-B14F-4D97-AF65-F5344CB8AC3E}">
        <p14:creationId xmlns:p14="http://schemas.microsoft.com/office/powerpoint/2010/main" val="99632483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8930" name="Rectangle 2"/>
          <p:cNvSpPr>
            <a:spLocks noGrp="1" noChangeArrowheads="1"/>
          </p:cNvSpPr>
          <p:nvPr>
            <p:ph type="title"/>
          </p:nvPr>
        </p:nvSpPr>
        <p:spPr>
          <a:xfrm>
            <a:off x="2057400" y="0"/>
            <a:ext cx="7772400" cy="914400"/>
          </a:xfrm>
        </p:spPr>
        <p:txBody>
          <a:bodyPr/>
          <a:lstStyle/>
          <a:p>
            <a:r>
              <a:rPr lang="en-US" altLang="en-US"/>
              <a:t>Types of Diabetes</a:t>
            </a:r>
            <a:r>
              <a:rPr lang="en-US" altLang="en-US" sz="3200"/>
              <a:t> </a:t>
            </a:r>
          </a:p>
        </p:txBody>
      </p:sp>
      <p:sp>
        <p:nvSpPr>
          <p:cNvPr id="508931" name="Rectangle 3"/>
          <p:cNvSpPr>
            <a:spLocks noGrp="1" noChangeArrowheads="1"/>
          </p:cNvSpPr>
          <p:nvPr>
            <p:ph idx="1"/>
          </p:nvPr>
        </p:nvSpPr>
        <p:spPr>
          <a:xfrm>
            <a:off x="2209800" y="1066800"/>
            <a:ext cx="7848600" cy="5105400"/>
          </a:xfrm>
        </p:spPr>
        <p:txBody>
          <a:bodyPr/>
          <a:lstStyle/>
          <a:p>
            <a:pPr>
              <a:spcBef>
                <a:spcPct val="0"/>
              </a:spcBef>
            </a:pPr>
            <a:r>
              <a:rPr lang="en-US" altLang="en-US" sz="3400" b="1"/>
              <a:t>Type 1 diabetes </a:t>
            </a:r>
            <a:endParaRPr lang="en-US" altLang="en-US" sz="3400"/>
          </a:p>
          <a:p>
            <a:pPr>
              <a:spcBef>
                <a:spcPct val="0"/>
              </a:spcBef>
              <a:buFontTx/>
              <a:buChar char="•"/>
            </a:pPr>
            <a:r>
              <a:rPr lang="en-US" altLang="en-US"/>
              <a:t>Usually diagnosed in children and young adults</a:t>
            </a:r>
          </a:p>
          <a:p>
            <a:r>
              <a:rPr lang="en-US" altLang="en-US" sz="3400" b="1"/>
              <a:t>Type 2 diabetes</a:t>
            </a:r>
            <a:endParaRPr lang="en-US" altLang="en-US" sz="3400"/>
          </a:p>
          <a:p>
            <a:pPr>
              <a:spcBef>
                <a:spcPct val="0"/>
              </a:spcBef>
              <a:buFontTx/>
              <a:buChar char="•"/>
            </a:pPr>
            <a:r>
              <a:rPr lang="en-US" altLang="en-US"/>
              <a:t>Most common form </a:t>
            </a:r>
          </a:p>
          <a:p>
            <a:pPr>
              <a:spcBef>
                <a:spcPct val="0"/>
              </a:spcBef>
              <a:buFontTx/>
              <a:buChar char="•"/>
            </a:pPr>
            <a:r>
              <a:rPr lang="en-US" altLang="en-US"/>
              <a:t>Most often diagnosed in adults</a:t>
            </a:r>
          </a:p>
          <a:p>
            <a:r>
              <a:rPr lang="en-US" altLang="en-US" sz="3400" b="1"/>
              <a:t>Gestational diabetes</a:t>
            </a:r>
            <a:endParaRPr lang="en-US" altLang="en-US" sz="3400"/>
          </a:p>
          <a:p>
            <a:pPr>
              <a:spcBef>
                <a:spcPct val="0"/>
              </a:spcBef>
              <a:buFontTx/>
              <a:buChar char="•"/>
            </a:pPr>
            <a:r>
              <a:rPr lang="en-US" altLang="en-US"/>
              <a:t>Can appear during pregnancy</a:t>
            </a:r>
          </a:p>
          <a:p>
            <a:pPr>
              <a:spcBef>
                <a:spcPct val="0"/>
              </a:spcBef>
              <a:buFontTx/>
              <a:buChar char="•"/>
            </a:pPr>
            <a:r>
              <a:rPr lang="en-US" altLang="en-US"/>
              <a:t>High risk for type 2 diabetes later in life</a:t>
            </a:r>
          </a:p>
        </p:txBody>
      </p:sp>
    </p:spTree>
    <p:extLst>
      <p:ext uri="{BB962C8B-B14F-4D97-AF65-F5344CB8AC3E}">
        <p14:creationId xmlns:p14="http://schemas.microsoft.com/office/powerpoint/2010/main" val="186033053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6642" name="Rectangle 2"/>
          <p:cNvSpPr>
            <a:spLocks noGrp="1" noChangeArrowheads="1"/>
          </p:cNvSpPr>
          <p:nvPr>
            <p:ph type="title"/>
          </p:nvPr>
        </p:nvSpPr>
        <p:spPr>
          <a:xfrm>
            <a:off x="2057400" y="381000"/>
            <a:ext cx="7772400" cy="609600"/>
          </a:xfrm>
        </p:spPr>
        <p:txBody>
          <a:bodyPr>
            <a:normAutofit fontScale="90000"/>
          </a:bodyPr>
          <a:lstStyle/>
          <a:p>
            <a:r>
              <a:rPr lang="en-US" altLang="en-US"/>
              <a:t>Pre-Diabetes</a:t>
            </a:r>
            <a:r>
              <a:rPr lang="en-US" altLang="en-US" sz="4000"/>
              <a:t/>
            </a:r>
            <a:br>
              <a:rPr lang="en-US" altLang="en-US" sz="4000"/>
            </a:br>
            <a:endParaRPr lang="en-US" altLang="en-US" sz="4000"/>
          </a:p>
        </p:txBody>
      </p:sp>
      <p:sp>
        <p:nvSpPr>
          <p:cNvPr id="496643" name="Rectangle 3"/>
          <p:cNvSpPr>
            <a:spLocks noGrp="1" noChangeArrowheads="1"/>
          </p:cNvSpPr>
          <p:nvPr>
            <p:ph idx="1"/>
          </p:nvPr>
        </p:nvSpPr>
        <p:spPr>
          <a:xfrm>
            <a:off x="2209800" y="1371600"/>
            <a:ext cx="7772400" cy="4953000"/>
          </a:xfrm>
        </p:spPr>
        <p:txBody>
          <a:bodyPr/>
          <a:lstStyle/>
          <a:p>
            <a:r>
              <a:rPr lang="en-US" altLang="en-US" sz="4000" b="1">
                <a:solidFill>
                  <a:schemeClr val="accent2"/>
                </a:solidFill>
              </a:rPr>
              <a:t>What is Pre-Diabetes?</a:t>
            </a:r>
          </a:p>
          <a:p>
            <a:endParaRPr lang="en-US" altLang="en-US" sz="1400" b="1">
              <a:solidFill>
                <a:schemeClr val="accent2"/>
              </a:solidFill>
            </a:endParaRPr>
          </a:p>
          <a:p>
            <a:pPr>
              <a:buFontTx/>
              <a:buChar char="•"/>
            </a:pPr>
            <a:r>
              <a:rPr lang="en-US" altLang="en-US" sz="3600"/>
              <a:t>Comes before type 2 diabetes</a:t>
            </a:r>
          </a:p>
          <a:p>
            <a:pPr>
              <a:buFontTx/>
              <a:buChar char="•"/>
            </a:pPr>
            <a:r>
              <a:rPr lang="en-US" altLang="en-US" sz="3600"/>
              <a:t>Blood glucose higher than normal, but not yet diabetes </a:t>
            </a:r>
            <a:endParaRPr lang="en-US" altLang="en-US" sz="2400"/>
          </a:p>
          <a:p>
            <a:pPr>
              <a:buFontTx/>
              <a:buChar char="•"/>
            </a:pPr>
            <a:r>
              <a:rPr lang="en-US" altLang="en-US" sz="3600"/>
              <a:t>You can have pre-diabetes and not know it</a:t>
            </a:r>
            <a:r>
              <a:rPr lang="en-US" altLang="en-US" sz="4000"/>
              <a:t> </a:t>
            </a:r>
          </a:p>
          <a:p>
            <a:endParaRPr lang="en-US" altLang="en-US" sz="4000"/>
          </a:p>
        </p:txBody>
      </p:sp>
    </p:spTree>
    <p:extLst>
      <p:ext uri="{BB962C8B-B14F-4D97-AF65-F5344CB8AC3E}">
        <p14:creationId xmlns:p14="http://schemas.microsoft.com/office/powerpoint/2010/main" val="77065048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5076" name="Rectangle 4"/>
          <p:cNvSpPr>
            <a:spLocks noGrp="1" noChangeArrowheads="1"/>
          </p:cNvSpPr>
          <p:nvPr>
            <p:ph type="title"/>
          </p:nvPr>
        </p:nvSpPr>
        <p:spPr/>
        <p:txBody>
          <a:bodyPr/>
          <a:lstStyle/>
          <a:p>
            <a:r>
              <a:rPr lang="en-US" altLang="en-US"/>
              <a:t>Diagnosing</a:t>
            </a:r>
          </a:p>
        </p:txBody>
      </p:sp>
      <p:sp>
        <p:nvSpPr>
          <p:cNvPr id="515077" name="Rectangle 5"/>
          <p:cNvSpPr>
            <a:spLocks noGrp="1" noChangeArrowheads="1"/>
          </p:cNvSpPr>
          <p:nvPr>
            <p:ph type="body" sz="half" idx="1"/>
          </p:nvPr>
        </p:nvSpPr>
        <p:spPr>
          <a:xfrm>
            <a:off x="2209800" y="1143000"/>
            <a:ext cx="5715000" cy="5181600"/>
          </a:xfrm>
        </p:spPr>
        <p:txBody>
          <a:bodyPr/>
          <a:lstStyle/>
          <a:p>
            <a:pPr marL="0" indent="0"/>
            <a:r>
              <a:rPr lang="en-US" altLang="en-US" sz="3600" b="1">
                <a:solidFill>
                  <a:schemeClr val="accent2"/>
                </a:solidFill>
              </a:rPr>
              <a:t>How are diabetes and pre-diabetes diagnosed?</a:t>
            </a:r>
          </a:p>
          <a:p>
            <a:pPr marL="0" indent="0"/>
            <a:endParaRPr lang="en-US" altLang="en-US" sz="1400" b="1">
              <a:solidFill>
                <a:schemeClr val="accent2"/>
              </a:solidFill>
            </a:endParaRPr>
          </a:p>
          <a:p>
            <a:pPr marL="0" indent="0"/>
            <a:r>
              <a:rPr lang="en-US" altLang="en-US" sz="3200" b="1"/>
              <a:t>Diabetes </a:t>
            </a:r>
          </a:p>
          <a:p>
            <a:pPr lvl="1"/>
            <a:r>
              <a:rPr lang="en-US" altLang="en-US" sz="2800"/>
              <a:t>Fasting blood glucose of 126 mg/dl or higher</a:t>
            </a:r>
          </a:p>
          <a:p>
            <a:pPr marL="0" indent="0"/>
            <a:r>
              <a:rPr lang="en-US" altLang="en-US" sz="3200" b="1"/>
              <a:t>Pre-diabetes</a:t>
            </a:r>
          </a:p>
          <a:p>
            <a:pPr lvl="1"/>
            <a:r>
              <a:rPr lang="en-US" altLang="en-US" sz="2800"/>
              <a:t>Fasting blood glucose of 100 - 125 mg/dl</a:t>
            </a:r>
          </a:p>
          <a:p>
            <a:pPr marL="0" indent="0"/>
            <a:endParaRPr lang="en-US" altLang="en-US"/>
          </a:p>
        </p:txBody>
      </p:sp>
      <p:graphicFrame>
        <p:nvGraphicFramePr>
          <p:cNvPr id="515079" name="Object 7"/>
          <p:cNvGraphicFramePr>
            <a:graphicFrameLocks noGrp="1" noChangeAspect="1"/>
          </p:cNvGraphicFramePr>
          <p:nvPr>
            <p:ph sz="half" idx="2"/>
          </p:nvPr>
        </p:nvGraphicFramePr>
        <p:xfrm>
          <a:off x="7840663" y="1371600"/>
          <a:ext cx="2827337" cy="4572000"/>
        </p:xfrm>
        <a:graphic>
          <a:graphicData uri="http://schemas.openxmlformats.org/presentationml/2006/ole">
            <mc:AlternateContent xmlns:mc="http://schemas.openxmlformats.org/markup-compatibility/2006">
              <mc:Choice xmlns:v="urn:schemas-microsoft-com:vml" Requires="v">
                <p:oleObj spid="_x0000_s2051" name="Bitmap Image" r:id="rId3" imgW="1371719" imgH="2217612" progId="Paint.Picture">
                  <p:embed/>
                </p:oleObj>
              </mc:Choice>
              <mc:Fallback>
                <p:oleObj name="Bitmap Image" r:id="rId3" imgW="1371719" imgH="2217612" progId="Paint.Picture">
                  <p:embed/>
                  <p:pic>
                    <p:nvPicPr>
                      <p:cNvPr id="515079" name="Object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40663" y="1371600"/>
                        <a:ext cx="2827337" cy="4572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426299094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7122" name="Rectangle 2"/>
          <p:cNvSpPr>
            <a:spLocks noGrp="1" noChangeArrowheads="1"/>
          </p:cNvSpPr>
          <p:nvPr>
            <p:ph type="title"/>
          </p:nvPr>
        </p:nvSpPr>
        <p:spPr/>
        <p:txBody>
          <a:bodyPr/>
          <a:lstStyle/>
          <a:p>
            <a:r>
              <a:rPr lang="en-US" altLang="en-US"/>
              <a:t>Preventing Diabetes</a:t>
            </a:r>
          </a:p>
        </p:txBody>
      </p:sp>
      <p:sp>
        <p:nvSpPr>
          <p:cNvPr id="517123" name="Rectangle 3"/>
          <p:cNvSpPr>
            <a:spLocks noGrp="1" noChangeArrowheads="1"/>
          </p:cNvSpPr>
          <p:nvPr>
            <p:ph idx="1"/>
          </p:nvPr>
        </p:nvSpPr>
        <p:spPr>
          <a:xfrm>
            <a:off x="2209800" y="1524000"/>
            <a:ext cx="7772400" cy="4800600"/>
          </a:xfrm>
        </p:spPr>
        <p:txBody>
          <a:bodyPr/>
          <a:lstStyle/>
          <a:p>
            <a:r>
              <a:rPr lang="en-US" altLang="en-US" sz="4000" b="1">
                <a:solidFill>
                  <a:schemeClr val="accent2"/>
                </a:solidFill>
              </a:rPr>
              <a:t>What is your fasting blood glucose?</a:t>
            </a:r>
          </a:p>
          <a:p>
            <a:endParaRPr lang="en-US" altLang="en-US" sz="4000" b="1">
              <a:solidFill>
                <a:schemeClr val="accent2"/>
              </a:solidFill>
            </a:endParaRPr>
          </a:p>
          <a:p>
            <a:r>
              <a:rPr lang="en-US" altLang="en-US" sz="4000" b="1">
                <a:solidFill>
                  <a:schemeClr val="accent2"/>
                </a:solidFill>
              </a:rPr>
              <a:t>When was your glucose last checked? </a:t>
            </a:r>
          </a:p>
        </p:txBody>
      </p:sp>
    </p:spTree>
    <p:extLst>
      <p:ext uri="{BB962C8B-B14F-4D97-AF65-F5344CB8AC3E}">
        <p14:creationId xmlns:p14="http://schemas.microsoft.com/office/powerpoint/2010/main" val="135238648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8146" name="Rectangle 2"/>
          <p:cNvSpPr>
            <a:spLocks noGrp="1" noChangeArrowheads="1"/>
          </p:cNvSpPr>
          <p:nvPr>
            <p:ph type="title"/>
          </p:nvPr>
        </p:nvSpPr>
        <p:spPr/>
        <p:txBody>
          <a:bodyPr/>
          <a:lstStyle/>
          <a:p>
            <a:r>
              <a:rPr lang="en-US" altLang="en-US"/>
              <a:t>Get Checked</a:t>
            </a:r>
          </a:p>
        </p:txBody>
      </p:sp>
      <p:sp>
        <p:nvSpPr>
          <p:cNvPr id="518147" name="Rectangle 3"/>
          <p:cNvSpPr>
            <a:spLocks noGrp="1" noChangeArrowheads="1"/>
          </p:cNvSpPr>
          <p:nvPr>
            <p:ph idx="1"/>
          </p:nvPr>
        </p:nvSpPr>
        <p:spPr>
          <a:xfrm>
            <a:off x="2133600" y="1066800"/>
            <a:ext cx="7772400" cy="5105400"/>
          </a:xfrm>
        </p:spPr>
        <p:txBody>
          <a:bodyPr>
            <a:normAutofit fontScale="92500" lnSpcReduction="10000"/>
          </a:bodyPr>
          <a:lstStyle/>
          <a:p>
            <a:endParaRPr lang="en-US" altLang="en-US" sz="3600" b="1" dirty="0" smtClean="0">
              <a:solidFill>
                <a:schemeClr val="accent2"/>
              </a:solidFill>
            </a:endParaRPr>
          </a:p>
          <a:p>
            <a:r>
              <a:rPr lang="en-US" altLang="en-US" sz="3600" b="1" dirty="0" smtClean="0">
                <a:solidFill>
                  <a:schemeClr val="accent2"/>
                </a:solidFill>
              </a:rPr>
              <a:t>Get </a:t>
            </a:r>
            <a:r>
              <a:rPr lang="en-US" altLang="en-US" sz="3600" b="1" dirty="0">
                <a:solidFill>
                  <a:schemeClr val="accent2"/>
                </a:solidFill>
              </a:rPr>
              <a:t>your blood glucose checked for pre-diabetes if you are</a:t>
            </a:r>
            <a:r>
              <a:rPr lang="en-US" altLang="en-US" sz="3600" dirty="0">
                <a:solidFill>
                  <a:schemeClr val="accent2"/>
                </a:solidFill>
              </a:rPr>
              <a:t> </a:t>
            </a:r>
          </a:p>
          <a:p>
            <a:endParaRPr lang="en-US" altLang="en-US" sz="1200" dirty="0">
              <a:solidFill>
                <a:schemeClr val="accent2"/>
              </a:solidFill>
            </a:endParaRPr>
          </a:p>
          <a:p>
            <a:pPr>
              <a:buFontTx/>
              <a:buChar char="•"/>
            </a:pPr>
            <a:r>
              <a:rPr lang="en-US" altLang="en-US" sz="3600" dirty="0"/>
              <a:t>Age 45 or older and overweight</a:t>
            </a:r>
          </a:p>
          <a:p>
            <a:pPr>
              <a:buFontTx/>
              <a:buChar char="•"/>
            </a:pPr>
            <a:r>
              <a:rPr lang="en-US" altLang="en-US" sz="3600" dirty="0"/>
              <a:t>Age 45 or older and not overweight – ask your doctor if you need to be tested</a:t>
            </a:r>
          </a:p>
          <a:p>
            <a:pPr>
              <a:buFontTx/>
              <a:buChar char="•"/>
            </a:pPr>
            <a:r>
              <a:rPr lang="en-US" altLang="en-US" sz="3600" dirty="0"/>
              <a:t>Under age 45, but overweight and at increased risk for diabetes</a:t>
            </a:r>
          </a:p>
          <a:p>
            <a:endParaRPr lang="en-US" altLang="en-US" sz="3600" dirty="0"/>
          </a:p>
        </p:txBody>
      </p:sp>
    </p:spTree>
    <p:extLst>
      <p:ext uri="{BB962C8B-B14F-4D97-AF65-F5344CB8AC3E}">
        <p14:creationId xmlns:p14="http://schemas.microsoft.com/office/powerpoint/2010/main" val="58356562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9170" name="Rectangle 2"/>
          <p:cNvSpPr>
            <a:spLocks noGrp="1" noChangeArrowheads="1"/>
          </p:cNvSpPr>
          <p:nvPr>
            <p:ph type="title"/>
          </p:nvPr>
        </p:nvSpPr>
        <p:spPr/>
        <p:txBody>
          <a:bodyPr/>
          <a:lstStyle/>
          <a:p>
            <a:r>
              <a:rPr lang="en-US" altLang="en-US"/>
              <a:t>Risk Factors</a:t>
            </a:r>
          </a:p>
        </p:txBody>
      </p:sp>
      <p:sp>
        <p:nvSpPr>
          <p:cNvPr id="519171" name="Rectangle 3"/>
          <p:cNvSpPr>
            <a:spLocks noGrp="1" noChangeArrowheads="1"/>
          </p:cNvSpPr>
          <p:nvPr>
            <p:ph idx="1"/>
          </p:nvPr>
        </p:nvSpPr>
        <p:spPr>
          <a:xfrm>
            <a:off x="1905000" y="1066800"/>
            <a:ext cx="8763000" cy="5105400"/>
          </a:xfrm>
        </p:spPr>
        <p:txBody>
          <a:bodyPr>
            <a:normAutofit/>
          </a:bodyPr>
          <a:lstStyle/>
          <a:p>
            <a:pPr>
              <a:buFontTx/>
              <a:buChar char="•"/>
            </a:pPr>
            <a:endParaRPr lang="en-US" altLang="en-US" dirty="0" smtClean="0"/>
          </a:p>
          <a:p>
            <a:pPr>
              <a:buFontTx/>
              <a:buChar char="•"/>
            </a:pPr>
            <a:r>
              <a:rPr lang="en-US" altLang="en-US" dirty="0" smtClean="0"/>
              <a:t>A </a:t>
            </a:r>
            <a:r>
              <a:rPr lang="en-US" altLang="en-US" dirty="0"/>
              <a:t>parent, brother or sister has diabetes </a:t>
            </a:r>
          </a:p>
          <a:p>
            <a:pPr>
              <a:buFontTx/>
              <a:buChar char="•"/>
            </a:pPr>
            <a:endParaRPr lang="en-US" altLang="en-US" sz="1200" dirty="0"/>
          </a:p>
          <a:p>
            <a:pPr>
              <a:buFontTx/>
              <a:buChar char="•"/>
            </a:pPr>
            <a:r>
              <a:rPr lang="en-US" altLang="en-US" dirty="0"/>
              <a:t>You are African American, Hispanic/Latino, Native American, Asian American or Pacific Islander</a:t>
            </a:r>
          </a:p>
          <a:p>
            <a:pPr>
              <a:buFontTx/>
              <a:buChar char="•"/>
            </a:pPr>
            <a:endParaRPr lang="en-US" altLang="en-US" sz="1200" dirty="0"/>
          </a:p>
          <a:p>
            <a:pPr>
              <a:buFontTx/>
              <a:buChar char="•"/>
            </a:pPr>
            <a:r>
              <a:rPr lang="en-US" altLang="en-US" dirty="0"/>
              <a:t>You had a baby weighing more than 9 pounds or had gestational diabetes</a:t>
            </a:r>
          </a:p>
          <a:p>
            <a:pPr>
              <a:buFontTx/>
              <a:buChar char="•"/>
            </a:pPr>
            <a:endParaRPr lang="en-US" altLang="en-US" sz="1200" dirty="0"/>
          </a:p>
          <a:p>
            <a:pPr>
              <a:buFontTx/>
              <a:buChar char="•"/>
            </a:pPr>
            <a:r>
              <a:rPr lang="en-US" altLang="en-US" dirty="0"/>
              <a:t>You have high blood pressure (over 140/90)</a:t>
            </a:r>
          </a:p>
          <a:p>
            <a:pPr>
              <a:buFontTx/>
              <a:buChar char="•"/>
            </a:pPr>
            <a:endParaRPr lang="en-US" altLang="en-US" sz="1200" dirty="0"/>
          </a:p>
          <a:p>
            <a:pPr>
              <a:buFontTx/>
              <a:buChar char="•"/>
            </a:pPr>
            <a:r>
              <a:rPr lang="en-US" altLang="en-US" dirty="0"/>
              <a:t>You have low HDL (good) cholesterol (40 or lower)</a:t>
            </a:r>
          </a:p>
          <a:p>
            <a:pPr>
              <a:buFontTx/>
              <a:buChar char="•"/>
            </a:pPr>
            <a:endParaRPr lang="en-US" altLang="en-US" sz="1200" dirty="0"/>
          </a:p>
          <a:p>
            <a:pPr>
              <a:buFontTx/>
              <a:buChar char="•"/>
            </a:pPr>
            <a:r>
              <a:rPr lang="en-US" altLang="en-US" dirty="0"/>
              <a:t>You have high triglycerides (150 or higher)</a:t>
            </a:r>
            <a:r>
              <a:rPr lang="en-US" altLang="en-US" sz="3200" dirty="0"/>
              <a:t> </a:t>
            </a:r>
          </a:p>
          <a:p>
            <a:pPr lvl="1"/>
            <a:endParaRPr lang="en-US" altLang="en-US" sz="2600" dirty="0"/>
          </a:p>
        </p:txBody>
      </p:sp>
    </p:spTree>
    <p:extLst>
      <p:ext uri="{BB962C8B-B14F-4D97-AF65-F5344CB8AC3E}">
        <p14:creationId xmlns:p14="http://schemas.microsoft.com/office/powerpoint/2010/main" val="111413453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8690" name="Rectangle 2"/>
          <p:cNvSpPr>
            <a:spLocks noGrp="1" noChangeArrowheads="1"/>
          </p:cNvSpPr>
          <p:nvPr>
            <p:ph type="title"/>
          </p:nvPr>
        </p:nvSpPr>
        <p:spPr/>
        <p:txBody>
          <a:bodyPr/>
          <a:lstStyle/>
          <a:p>
            <a:r>
              <a:rPr lang="en-US" altLang="en-US"/>
              <a:t>Pre-diabetes</a:t>
            </a:r>
          </a:p>
        </p:txBody>
      </p:sp>
      <p:sp>
        <p:nvSpPr>
          <p:cNvPr id="498691" name="Rectangle 3"/>
          <p:cNvSpPr>
            <a:spLocks noGrp="1" noChangeArrowheads="1"/>
          </p:cNvSpPr>
          <p:nvPr>
            <p:ph idx="1"/>
          </p:nvPr>
        </p:nvSpPr>
        <p:spPr>
          <a:xfrm>
            <a:off x="2209800" y="1295400"/>
            <a:ext cx="7772400" cy="5029200"/>
          </a:xfrm>
        </p:spPr>
        <p:txBody>
          <a:bodyPr/>
          <a:lstStyle/>
          <a:p>
            <a:r>
              <a:rPr lang="en-US" altLang="en-US" sz="4000" b="1" dirty="0">
                <a:solidFill>
                  <a:schemeClr val="accent2"/>
                </a:solidFill>
              </a:rPr>
              <a:t>If you have pre-diabetes, what does it mean?</a:t>
            </a:r>
          </a:p>
          <a:p>
            <a:endParaRPr lang="en-US" altLang="en-US" sz="1400" dirty="0">
              <a:solidFill>
                <a:schemeClr val="accent2"/>
              </a:solidFill>
            </a:endParaRPr>
          </a:p>
          <a:p>
            <a:pPr>
              <a:buFontTx/>
              <a:buChar char="•"/>
            </a:pPr>
            <a:r>
              <a:rPr lang="en-US" altLang="en-US" sz="3600" dirty="0"/>
              <a:t>You might get type 2 diabetes soon or sometime in the future</a:t>
            </a:r>
          </a:p>
          <a:p>
            <a:pPr>
              <a:buFontTx/>
              <a:buChar char="•"/>
            </a:pPr>
            <a:r>
              <a:rPr lang="en-US" altLang="en-US" sz="3600" dirty="0"/>
              <a:t>You are more likely to get heart disease or have a stroke </a:t>
            </a:r>
          </a:p>
          <a:p>
            <a:endParaRPr lang="en-US" altLang="en-US" dirty="0"/>
          </a:p>
        </p:txBody>
      </p:sp>
    </p:spTree>
    <p:extLst>
      <p:ext uri="{BB962C8B-B14F-4D97-AF65-F5344CB8AC3E}">
        <p14:creationId xmlns:p14="http://schemas.microsoft.com/office/powerpoint/2010/main" val="40599753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6338" name="Rectangle 2"/>
          <p:cNvSpPr>
            <a:spLocks noGrp="1" noChangeArrowheads="1"/>
          </p:cNvSpPr>
          <p:nvPr>
            <p:ph type="title"/>
          </p:nvPr>
        </p:nvSpPr>
        <p:spPr/>
        <p:txBody>
          <a:bodyPr/>
          <a:lstStyle/>
          <a:p>
            <a:r>
              <a:rPr lang="en-US" altLang="en-US"/>
              <a:t>Preventing Diabetes</a:t>
            </a:r>
          </a:p>
        </p:txBody>
      </p:sp>
      <p:sp>
        <p:nvSpPr>
          <p:cNvPr id="526339" name="Rectangle 3"/>
          <p:cNvSpPr>
            <a:spLocks noGrp="1" noChangeArrowheads="1"/>
          </p:cNvSpPr>
          <p:nvPr>
            <p:ph idx="1"/>
          </p:nvPr>
        </p:nvSpPr>
        <p:spPr>
          <a:xfrm>
            <a:off x="2209800" y="1295400"/>
            <a:ext cx="7239000" cy="5029200"/>
          </a:xfrm>
        </p:spPr>
        <p:txBody>
          <a:bodyPr/>
          <a:lstStyle/>
          <a:p>
            <a:r>
              <a:rPr lang="en-US" altLang="en-US" sz="4000" b="1" dirty="0">
                <a:solidFill>
                  <a:schemeClr val="accent2"/>
                </a:solidFill>
              </a:rPr>
              <a:t>Diabetes is serious</a:t>
            </a:r>
          </a:p>
          <a:p>
            <a:r>
              <a:rPr lang="en-US" altLang="en-US" sz="3200" dirty="0"/>
              <a:t>You will be healthier if you delay or prevent diabetes</a:t>
            </a:r>
          </a:p>
          <a:p>
            <a:pPr>
              <a:buFontTx/>
              <a:buChar char="•"/>
            </a:pPr>
            <a:endParaRPr lang="en-US" altLang="en-US" sz="3200" dirty="0"/>
          </a:p>
          <a:p>
            <a:r>
              <a:rPr lang="en-US" altLang="en-US" sz="4000" b="1" dirty="0">
                <a:solidFill>
                  <a:schemeClr val="accent2"/>
                </a:solidFill>
              </a:rPr>
              <a:t>Diabetes is common </a:t>
            </a:r>
          </a:p>
          <a:p>
            <a:r>
              <a:rPr lang="en-US" altLang="en-US" sz="3200" dirty="0"/>
              <a:t>But you can reduce your risk by losing weight</a:t>
            </a:r>
          </a:p>
          <a:p>
            <a:pPr marL="0" indent="0">
              <a:buNone/>
            </a:pPr>
            <a:r>
              <a:rPr lang="en-US" altLang="en-US" sz="3200" b="1" dirty="0"/>
              <a:t> </a:t>
            </a:r>
          </a:p>
        </p:txBody>
      </p:sp>
    </p:spTree>
    <p:extLst>
      <p:ext uri="{BB962C8B-B14F-4D97-AF65-F5344CB8AC3E}">
        <p14:creationId xmlns:p14="http://schemas.microsoft.com/office/powerpoint/2010/main" val="204282746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3810" name="Rectangle 2"/>
          <p:cNvSpPr>
            <a:spLocks noGrp="1" noChangeArrowheads="1"/>
          </p:cNvSpPr>
          <p:nvPr>
            <p:ph type="title"/>
          </p:nvPr>
        </p:nvSpPr>
        <p:spPr/>
        <p:txBody>
          <a:bodyPr/>
          <a:lstStyle/>
          <a:p>
            <a:r>
              <a:rPr lang="en-US" altLang="en-US"/>
              <a:t>Preventing Diabetes</a:t>
            </a:r>
          </a:p>
        </p:txBody>
      </p:sp>
      <p:sp>
        <p:nvSpPr>
          <p:cNvPr id="503811" name="Rectangle 3"/>
          <p:cNvSpPr>
            <a:spLocks noGrp="1" noChangeArrowheads="1"/>
          </p:cNvSpPr>
          <p:nvPr>
            <p:ph type="body" sz="half" idx="1"/>
          </p:nvPr>
        </p:nvSpPr>
        <p:spPr>
          <a:xfrm>
            <a:off x="3733800" y="1143000"/>
            <a:ext cx="6553200" cy="4648200"/>
          </a:xfrm>
        </p:spPr>
        <p:txBody>
          <a:bodyPr>
            <a:normAutofit fontScale="92500" lnSpcReduction="10000"/>
          </a:bodyPr>
          <a:lstStyle/>
          <a:p>
            <a:pPr marL="0" indent="0"/>
            <a:r>
              <a:rPr lang="en-US" altLang="en-US" sz="4300" b="1">
                <a:solidFill>
                  <a:schemeClr val="accent2"/>
                </a:solidFill>
              </a:rPr>
              <a:t>Delay or prevent type 2 diabetes with</a:t>
            </a:r>
          </a:p>
          <a:p>
            <a:pPr marL="0" indent="0"/>
            <a:endParaRPr lang="en-US" altLang="en-US" sz="1600" b="1">
              <a:solidFill>
                <a:schemeClr val="accent2"/>
              </a:solidFill>
            </a:endParaRPr>
          </a:p>
          <a:p>
            <a:pPr marL="0" indent="0">
              <a:buFontTx/>
              <a:buChar char="•"/>
            </a:pPr>
            <a:r>
              <a:rPr lang="en-US" altLang="en-US" sz="3600"/>
              <a:t>  Regular physical activity, </a:t>
            </a:r>
          </a:p>
          <a:p>
            <a:pPr marL="0" indent="0"/>
            <a:r>
              <a:rPr lang="en-US" altLang="en-US" sz="3600"/>
              <a:t>   such as walking almost </a:t>
            </a:r>
          </a:p>
          <a:p>
            <a:pPr marL="0" indent="0"/>
            <a:r>
              <a:rPr lang="en-US" altLang="en-US" sz="3600"/>
              <a:t>   every day</a:t>
            </a:r>
          </a:p>
          <a:p>
            <a:pPr marL="0" indent="0"/>
            <a:endParaRPr lang="en-US" altLang="en-US" sz="1600"/>
          </a:p>
          <a:p>
            <a:pPr marL="0" indent="0">
              <a:buFontTx/>
              <a:buChar char="•"/>
            </a:pPr>
            <a:r>
              <a:rPr lang="en-US" altLang="en-US" sz="3600"/>
              <a:t>  Weight loss</a:t>
            </a:r>
            <a:r>
              <a:rPr lang="en-US" altLang="en-US"/>
              <a:t> </a:t>
            </a:r>
          </a:p>
          <a:p>
            <a:pPr marL="0" indent="0"/>
            <a:r>
              <a:rPr lang="en-US" altLang="en-US" sz="2200"/>
              <a:t> </a:t>
            </a:r>
          </a:p>
        </p:txBody>
      </p:sp>
      <p:pic>
        <p:nvPicPr>
          <p:cNvPr id="503817" name="Picture 9" descr="MCj03966240000[1]"/>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1905000" y="2667000"/>
            <a:ext cx="1676400" cy="26431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03814" name="Picture 6" descr="MCBD05203_0000[1]"/>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7848601" y="4343401"/>
            <a:ext cx="2320925" cy="17684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405461441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5858" name="Rectangle 2"/>
          <p:cNvSpPr>
            <a:spLocks noGrp="1" noChangeArrowheads="1"/>
          </p:cNvSpPr>
          <p:nvPr>
            <p:ph type="title"/>
          </p:nvPr>
        </p:nvSpPr>
        <p:spPr/>
        <p:txBody>
          <a:bodyPr/>
          <a:lstStyle/>
          <a:p>
            <a:r>
              <a:rPr lang="en-US" altLang="en-US"/>
              <a:t>Preventing Diabetes</a:t>
            </a:r>
          </a:p>
        </p:txBody>
      </p:sp>
      <p:sp>
        <p:nvSpPr>
          <p:cNvPr id="505859" name="Rectangle 3"/>
          <p:cNvSpPr>
            <a:spLocks noGrp="1" noChangeArrowheads="1"/>
          </p:cNvSpPr>
          <p:nvPr>
            <p:ph idx="1"/>
          </p:nvPr>
        </p:nvSpPr>
        <p:spPr>
          <a:xfrm>
            <a:off x="2209800" y="1219200"/>
            <a:ext cx="7239000" cy="4419600"/>
          </a:xfrm>
        </p:spPr>
        <p:txBody>
          <a:bodyPr/>
          <a:lstStyle/>
          <a:p>
            <a:r>
              <a:rPr lang="en-US" altLang="en-US" sz="4000" b="1">
                <a:solidFill>
                  <a:schemeClr val="accent2"/>
                </a:solidFill>
              </a:rPr>
              <a:t>The Diabetes Prevention Program study showed</a:t>
            </a:r>
            <a:r>
              <a:rPr lang="en-US" altLang="en-US">
                <a:solidFill>
                  <a:schemeClr val="accent2"/>
                </a:solidFill>
              </a:rPr>
              <a:t> </a:t>
            </a:r>
          </a:p>
          <a:p>
            <a:endParaRPr lang="en-US" altLang="en-US" sz="1400">
              <a:solidFill>
                <a:schemeClr val="accent2"/>
              </a:solidFill>
            </a:endParaRPr>
          </a:p>
          <a:p>
            <a:r>
              <a:rPr lang="en-US" altLang="en-US" sz="3600" b="1" i="1">
                <a:solidFill>
                  <a:schemeClr val="accent1"/>
                </a:solidFill>
              </a:rPr>
              <a:t>  30 minutes</a:t>
            </a:r>
            <a:r>
              <a:rPr lang="en-US" altLang="en-US" sz="3600" i="1"/>
              <a:t> a day of moderate physical activity along with a       </a:t>
            </a:r>
            <a:r>
              <a:rPr lang="en-US" altLang="en-US" sz="3600" b="1" i="1">
                <a:solidFill>
                  <a:schemeClr val="accent1"/>
                </a:solidFill>
              </a:rPr>
              <a:t>5 to 10%</a:t>
            </a:r>
            <a:r>
              <a:rPr lang="en-US" altLang="en-US" sz="3600" i="1"/>
              <a:t> weight loss produced  a </a:t>
            </a:r>
            <a:r>
              <a:rPr lang="en-US" altLang="en-US" sz="3600" b="1" i="1">
                <a:solidFill>
                  <a:schemeClr val="accent1"/>
                </a:solidFill>
              </a:rPr>
              <a:t>58%</a:t>
            </a:r>
            <a:r>
              <a:rPr lang="en-US" altLang="en-US" sz="3600" i="1"/>
              <a:t> </a:t>
            </a:r>
            <a:r>
              <a:rPr lang="en-US" altLang="en-US" sz="3600" b="1" i="1">
                <a:solidFill>
                  <a:schemeClr val="accent1"/>
                </a:solidFill>
              </a:rPr>
              <a:t>reduction</a:t>
            </a:r>
            <a:r>
              <a:rPr lang="en-US" altLang="en-US" sz="3600" b="1" i="1"/>
              <a:t> </a:t>
            </a:r>
            <a:r>
              <a:rPr lang="en-US" altLang="en-US" sz="3600" i="1"/>
              <a:t>in diabetes</a:t>
            </a:r>
          </a:p>
        </p:txBody>
      </p:sp>
    </p:spTree>
    <p:extLst>
      <p:ext uri="{BB962C8B-B14F-4D97-AF65-F5344CB8AC3E}">
        <p14:creationId xmlns:p14="http://schemas.microsoft.com/office/powerpoint/2010/main" val="136456406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48" name="Rectangle 8"/>
          <p:cNvSpPr>
            <a:spLocks noGrp="1" noChangeArrowheads="1"/>
          </p:cNvSpPr>
          <p:nvPr>
            <p:ph type="title"/>
          </p:nvPr>
        </p:nvSpPr>
        <p:spPr/>
        <p:txBody>
          <a:bodyPr/>
          <a:lstStyle/>
          <a:p>
            <a:r>
              <a:rPr lang="en-US" altLang="en-US"/>
              <a:t>Losing 5 to 10%</a:t>
            </a:r>
          </a:p>
        </p:txBody>
      </p:sp>
      <p:sp>
        <p:nvSpPr>
          <p:cNvPr id="522243" name="Rectangle 3"/>
          <p:cNvSpPr>
            <a:spLocks noGrp="1" noChangeArrowheads="1"/>
          </p:cNvSpPr>
          <p:nvPr>
            <p:ph type="body" sz="half" idx="1"/>
          </p:nvPr>
        </p:nvSpPr>
        <p:spPr/>
        <p:txBody>
          <a:bodyPr/>
          <a:lstStyle/>
          <a:p>
            <a:pPr marL="0" indent="0"/>
            <a:endParaRPr lang="en-US" altLang="en-US" sz="2600"/>
          </a:p>
          <a:p>
            <a:pPr marL="0" indent="0"/>
            <a:r>
              <a:rPr lang="en-US" altLang="en-US" sz="2600"/>
              <a:t> </a:t>
            </a:r>
          </a:p>
        </p:txBody>
      </p:sp>
      <p:graphicFrame>
        <p:nvGraphicFramePr>
          <p:cNvPr id="522250" name="Object 10"/>
          <p:cNvGraphicFramePr>
            <a:graphicFrameLocks noGrp="1" noChangeAspect="1"/>
          </p:cNvGraphicFramePr>
          <p:nvPr>
            <p:ph sz="half" idx="2"/>
          </p:nvPr>
        </p:nvGraphicFramePr>
        <p:xfrm>
          <a:off x="2590800" y="1785938"/>
          <a:ext cx="7391400" cy="3819525"/>
        </p:xfrm>
        <a:graphic>
          <a:graphicData uri="http://schemas.openxmlformats.org/presentationml/2006/ole">
            <mc:AlternateContent xmlns:mc="http://schemas.openxmlformats.org/markup-compatibility/2006">
              <mc:Choice xmlns:v="urn:schemas-microsoft-com:vml" Requires="v">
                <p:oleObj spid="_x0000_s3075" name="Bitmap Image" r:id="rId3" imgW="6211167" imgH="3209524" progId="Paint.Picture">
                  <p:embed/>
                </p:oleObj>
              </mc:Choice>
              <mc:Fallback>
                <p:oleObj name="Bitmap Image" r:id="rId3" imgW="6211167" imgH="3209524" progId="Paint.Picture">
                  <p:embed/>
                  <p:pic>
                    <p:nvPicPr>
                      <p:cNvPr id="522250" name="Object 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90800" y="1785938"/>
                        <a:ext cx="7391400" cy="3819525"/>
                      </a:xfrm>
                      <a:prstGeom prst="rect">
                        <a:avLst/>
                      </a:prstGeom>
                    </p:spPr>
                  </p:pic>
                </p:oleObj>
              </mc:Fallback>
            </mc:AlternateContent>
          </a:graphicData>
        </a:graphic>
      </p:graphicFrame>
    </p:spTree>
    <p:extLst>
      <p:ext uri="{BB962C8B-B14F-4D97-AF65-F5344CB8AC3E}">
        <p14:creationId xmlns:p14="http://schemas.microsoft.com/office/powerpoint/2010/main" val="193243483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5314" name="Rectangle 2"/>
          <p:cNvSpPr>
            <a:spLocks noGrp="1" noChangeArrowheads="1"/>
          </p:cNvSpPr>
          <p:nvPr>
            <p:ph type="title"/>
          </p:nvPr>
        </p:nvSpPr>
        <p:spPr/>
        <p:txBody>
          <a:bodyPr/>
          <a:lstStyle/>
          <a:p>
            <a:r>
              <a:rPr lang="en-US" altLang="en-US"/>
              <a:t>Losing 5 to 10%</a:t>
            </a:r>
          </a:p>
        </p:txBody>
      </p:sp>
      <p:sp>
        <p:nvSpPr>
          <p:cNvPr id="525315" name="Rectangle 3"/>
          <p:cNvSpPr>
            <a:spLocks noGrp="1" noChangeArrowheads="1"/>
          </p:cNvSpPr>
          <p:nvPr>
            <p:ph idx="1"/>
          </p:nvPr>
        </p:nvSpPr>
        <p:spPr>
          <a:xfrm>
            <a:off x="2209800" y="1447800"/>
            <a:ext cx="7772400" cy="4876800"/>
          </a:xfrm>
        </p:spPr>
        <p:txBody>
          <a:bodyPr/>
          <a:lstStyle/>
          <a:p>
            <a:r>
              <a:rPr lang="en-US" altLang="en-US" sz="4000" b="1">
                <a:solidFill>
                  <a:schemeClr val="accent2"/>
                </a:solidFill>
              </a:rPr>
              <a:t>How much do you weigh?</a:t>
            </a:r>
          </a:p>
          <a:p>
            <a:endParaRPr lang="en-US" altLang="en-US" sz="4000" b="1">
              <a:solidFill>
                <a:schemeClr val="accent2"/>
              </a:solidFill>
            </a:endParaRPr>
          </a:p>
          <a:p>
            <a:r>
              <a:rPr lang="en-US" altLang="en-US" sz="4000" b="1">
                <a:solidFill>
                  <a:schemeClr val="accent2"/>
                </a:solidFill>
              </a:rPr>
              <a:t>How much is 5 to 10%? </a:t>
            </a:r>
          </a:p>
        </p:txBody>
      </p:sp>
      <p:pic>
        <p:nvPicPr>
          <p:cNvPr id="525318" name="Picture 6" descr="MCj0350463000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53401" y="3886200"/>
            <a:ext cx="1812925" cy="17668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563269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5554" name="Rectangle 2"/>
          <p:cNvSpPr>
            <a:spLocks noGrp="1" noChangeArrowheads="1"/>
          </p:cNvSpPr>
          <p:nvPr>
            <p:ph type="title"/>
          </p:nvPr>
        </p:nvSpPr>
        <p:spPr/>
        <p:txBody>
          <a:bodyPr/>
          <a:lstStyle/>
          <a:p>
            <a:r>
              <a:rPr lang="en-US" altLang="en-US"/>
              <a:t>Strategies for Losing Weight</a:t>
            </a:r>
          </a:p>
        </p:txBody>
      </p:sp>
      <p:sp>
        <p:nvSpPr>
          <p:cNvPr id="535555" name="Rectangle 3"/>
          <p:cNvSpPr>
            <a:spLocks noGrp="1" noChangeArrowheads="1"/>
          </p:cNvSpPr>
          <p:nvPr>
            <p:ph idx="1"/>
          </p:nvPr>
        </p:nvSpPr>
        <p:spPr>
          <a:xfrm>
            <a:off x="2514600" y="1143000"/>
            <a:ext cx="7391400" cy="4724400"/>
          </a:xfrm>
        </p:spPr>
        <p:txBody>
          <a:bodyPr>
            <a:normAutofit fontScale="92500" lnSpcReduction="10000"/>
          </a:bodyPr>
          <a:lstStyle/>
          <a:p>
            <a:pPr>
              <a:buFontTx/>
              <a:buChar char="•"/>
            </a:pPr>
            <a:endParaRPr lang="en-US" altLang="en-US" sz="3600" dirty="0" smtClean="0">
              <a:latin typeface="Arial" panose="020B0604020202020204" pitchFamily="34" charset="0"/>
            </a:endParaRPr>
          </a:p>
          <a:p>
            <a:pPr>
              <a:buFontTx/>
              <a:buChar char="•"/>
            </a:pPr>
            <a:r>
              <a:rPr lang="en-US" altLang="en-US" sz="3600" dirty="0" smtClean="0">
                <a:latin typeface="Arial" panose="020B0604020202020204" pitchFamily="34" charset="0"/>
              </a:rPr>
              <a:t>Cut </a:t>
            </a:r>
            <a:r>
              <a:rPr lang="en-US" altLang="en-US" sz="3600" dirty="0">
                <a:latin typeface="Arial" panose="020B0604020202020204" pitchFamily="34" charset="0"/>
              </a:rPr>
              <a:t>back on calories and fat</a:t>
            </a:r>
          </a:p>
          <a:p>
            <a:pPr>
              <a:buFontTx/>
              <a:buChar char="•"/>
            </a:pPr>
            <a:r>
              <a:rPr lang="en-US" altLang="en-US" sz="3600" dirty="0">
                <a:latin typeface="Arial" panose="020B0604020202020204" pitchFamily="34" charset="0"/>
              </a:rPr>
              <a:t>Be active most days of the week</a:t>
            </a:r>
          </a:p>
          <a:p>
            <a:pPr>
              <a:buFontTx/>
              <a:buChar char="•"/>
            </a:pPr>
            <a:r>
              <a:rPr lang="en-US" altLang="en-US" sz="3600" dirty="0">
                <a:latin typeface="Arial" panose="020B0604020202020204" pitchFamily="34" charset="0"/>
              </a:rPr>
              <a:t>Eat breakfast daily</a:t>
            </a:r>
          </a:p>
          <a:p>
            <a:pPr>
              <a:buFontTx/>
              <a:buChar char="•"/>
            </a:pPr>
            <a:r>
              <a:rPr lang="en-US" altLang="en-US" sz="3600" dirty="0">
                <a:latin typeface="Arial" panose="020B0604020202020204" pitchFamily="34" charset="0"/>
              </a:rPr>
              <a:t>Keep records of:</a:t>
            </a:r>
          </a:p>
          <a:p>
            <a:pPr lvl="1"/>
            <a:r>
              <a:rPr lang="en-US" altLang="en-US" sz="3200" dirty="0">
                <a:latin typeface="Arial" panose="020B0604020202020204" pitchFamily="34" charset="0"/>
              </a:rPr>
              <a:t>What you eat and drink</a:t>
            </a:r>
          </a:p>
          <a:p>
            <a:pPr lvl="1"/>
            <a:r>
              <a:rPr lang="en-US" altLang="en-US" sz="3200" dirty="0">
                <a:latin typeface="Arial" panose="020B0604020202020204" pitchFamily="34" charset="0"/>
              </a:rPr>
              <a:t>Daily physical activity</a:t>
            </a:r>
          </a:p>
          <a:p>
            <a:pPr lvl="1"/>
            <a:r>
              <a:rPr lang="en-US" altLang="en-US" sz="3200" dirty="0">
                <a:latin typeface="Arial" panose="020B0604020202020204" pitchFamily="34" charset="0"/>
              </a:rPr>
              <a:t>Your weight </a:t>
            </a:r>
          </a:p>
        </p:txBody>
      </p:sp>
      <p:pic>
        <p:nvPicPr>
          <p:cNvPr id="535556" name="Picture 4" descr="MCFD00931_000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48601" y="3048000"/>
            <a:ext cx="2316163" cy="2178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76268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6578" name="Rectangle 2"/>
          <p:cNvSpPr>
            <a:spLocks noGrp="1" noChangeArrowheads="1"/>
          </p:cNvSpPr>
          <p:nvPr>
            <p:ph type="title"/>
          </p:nvPr>
        </p:nvSpPr>
        <p:spPr/>
        <p:txBody>
          <a:bodyPr/>
          <a:lstStyle/>
          <a:p>
            <a:r>
              <a:rPr lang="en-US" altLang="en-US"/>
              <a:t>Strategies for Losing Weight</a:t>
            </a:r>
          </a:p>
        </p:txBody>
      </p:sp>
      <p:sp>
        <p:nvSpPr>
          <p:cNvPr id="536579" name="Rectangle 3"/>
          <p:cNvSpPr>
            <a:spLocks noGrp="1" noChangeArrowheads="1"/>
          </p:cNvSpPr>
          <p:nvPr>
            <p:ph idx="1"/>
          </p:nvPr>
        </p:nvSpPr>
        <p:spPr>
          <a:xfrm>
            <a:off x="2514600" y="1143000"/>
            <a:ext cx="7391400" cy="4724400"/>
          </a:xfrm>
        </p:spPr>
        <p:txBody>
          <a:bodyPr/>
          <a:lstStyle/>
          <a:p>
            <a:pPr>
              <a:buFontTx/>
              <a:buChar char="•"/>
            </a:pPr>
            <a:r>
              <a:rPr lang="en-US" altLang="en-US" sz="3600">
                <a:solidFill>
                  <a:schemeClr val="accent2"/>
                </a:solidFill>
                <a:latin typeface="Arial" panose="020B0604020202020204" pitchFamily="34" charset="0"/>
              </a:rPr>
              <a:t>Implementing a weight-loss program</a:t>
            </a:r>
          </a:p>
          <a:p>
            <a:pPr lvl="1"/>
            <a:r>
              <a:rPr lang="en-US" altLang="en-US" sz="3000">
                <a:latin typeface="Arial" panose="020B0604020202020204" pitchFamily="34" charset="0"/>
              </a:rPr>
              <a:t>On your own </a:t>
            </a:r>
            <a:r>
              <a:rPr lang="en-US" altLang="en-US" sz="3000" i="1">
                <a:latin typeface="Arial" panose="020B0604020202020204" pitchFamily="34" charset="0"/>
              </a:rPr>
              <a:t>or</a:t>
            </a:r>
          </a:p>
          <a:p>
            <a:pPr lvl="1"/>
            <a:r>
              <a:rPr lang="en-US" altLang="en-US" sz="3000">
                <a:latin typeface="Arial" panose="020B0604020202020204" pitchFamily="34" charset="0"/>
              </a:rPr>
              <a:t>Through an organized weight loss program (e.g., Weight Watchers)</a:t>
            </a:r>
          </a:p>
          <a:p>
            <a:pPr>
              <a:buFontTx/>
              <a:buChar char="•"/>
            </a:pPr>
            <a:r>
              <a:rPr lang="en-US" altLang="en-US" sz="3700">
                <a:solidFill>
                  <a:schemeClr val="accent2"/>
                </a:solidFill>
                <a:latin typeface="Arial" panose="020B0604020202020204" pitchFamily="34" charset="0"/>
              </a:rPr>
              <a:t>A combination of meal planning and physical activity is most successful</a:t>
            </a:r>
            <a:r>
              <a:rPr lang="en-US" altLang="en-US" sz="3700">
                <a:latin typeface="Arial" panose="020B0604020202020204" pitchFamily="34" charset="0"/>
              </a:rPr>
              <a:t> </a:t>
            </a:r>
          </a:p>
          <a:p>
            <a:pPr>
              <a:buFontTx/>
              <a:buChar char="•"/>
            </a:pPr>
            <a:endParaRPr lang="en-US" altLang="en-US" sz="3900">
              <a:latin typeface="Arial" panose="020B0604020202020204" pitchFamily="34" charset="0"/>
            </a:endParaRPr>
          </a:p>
        </p:txBody>
      </p:sp>
    </p:spTree>
    <p:extLst>
      <p:ext uri="{BB962C8B-B14F-4D97-AF65-F5344CB8AC3E}">
        <p14:creationId xmlns:p14="http://schemas.microsoft.com/office/powerpoint/2010/main" val="231153182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7602" name="Rectangle 2"/>
          <p:cNvSpPr>
            <a:spLocks noGrp="1" noChangeArrowheads="1"/>
          </p:cNvSpPr>
          <p:nvPr>
            <p:ph type="title"/>
          </p:nvPr>
        </p:nvSpPr>
        <p:spPr/>
        <p:txBody>
          <a:bodyPr/>
          <a:lstStyle/>
          <a:p>
            <a:r>
              <a:rPr lang="en-US" altLang="en-US"/>
              <a:t>Keeping a Record</a:t>
            </a:r>
          </a:p>
        </p:txBody>
      </p:sp>
      <p:sp>
        <p:nvSpPr>
          <p:cNvPr id="537603" name="Rectangle 3"/>
          <p:cNvSpPr>
            <a:spLocks noGrp="1" noChangeArrowheads="1"/>
          </p:cNvSpPr>
          <p:nvPr>
            <p:ph idx="1"/>
          </p:nvPr>
        </p:nvSpPr>
        <p:spPr>
          <a:xfrm>
            <a:off x="1905000" y="990600"/>
            <a:ext cx="8534400" cy="5334000"/>
          </a:xfrm>
        </p:spPr>
        <p:txBody>
          <a:bodyPr>
            <a:normAutofit lnSpcReduction="10000"/>
          </a:bodyPr>
          <a:lstStyle/>
          <a:p>
            <a:pPr algn="ctr">
              <a:lnSpc>
                <a:spcPct val="90000"/>
              </a:lnSpc>
            </a:pPr>
            <a:endParaRPr lang="en-US" altLang="en-US" sz="3600" b="1" dirty="0" smtClean="0">
              <a:solidFill>
                <a:schemeClr val="accent2"/>
              </a:solidFill>
              <a:latin typeface="Arial" panose="020B0604020202020204" pitchFamily="34" charset="0"/>
            </a:endParaRPr>
          </a:p>
          <a:p>
            <a:pPr algn="ctr">
              <a:lnSpc>
                <a:spcPct val="90000"/>
              </a:lnSpc>
            </a:pPr>
            <a:r>
              <a:rPr lang="en-US" altLang="en-US" sz="3600" b="1" dirty="0" smtClean="0">
                <a:solidFill>
                  <a:schemeClr val="accent2"/>
                </a:solidFill>
                <a:latin typeface="Arial" panose="020B0604020202020204" pitchFamily="34" charset="0"/>
              </a:rPr>
              <a:t>Records </a:t>
            </a:r>
            <a:r>
              <a:rPr lang="en-US" altLang="en-US" sz="3600" b="1" dirty="0">
                <a:solidFill>
                  <a:schemeClr val="accent2"/>
                </a:solidFill>
                <a:latin typeface="Arial" panose="020B0604020202020204" pitchFamily="34" charset="0"/>
              </a:rPr>
              <a:t>helps keep you on target</a:t>
            </a:r>
          </a:p>
          <a:p>
            <a:pPr algn="ctr">
              <a:lnSpc>
                <a:spcPct val="90000"/>
              </a:lnSpc>
            </a:pPr>
            <a:endParaRPr lang="en-US" altLang="en-US" sz="2400" dirty="0">
              <a:solidFill>
                <a:schemeClr val="accent2"/>
              </a:solidFill>
              <a:latin typeface="Arial" panose="020B0604020202020204" pitchFamily="34" charset="0"/>
            </a:endParaRPr>
          </a:p>
          <a:p>
            <a:pPr>
              <a:lnSpc>
                <a:spcPct val="90000"/>
              </a:lnSpc>
            </a:pPr>
            <a:r>
              <a:rPr lang="en-US" altLang="en-US" sz="3600" dirty="0">
                <a:latin typeface="Arial" panose="020B0604020202020204" pitchFamily="34" charset="0"/>
              </a:rPr>
              <a:t>Write down</a:t>
            </a:r>
          </a:p>
          <a:p>
            <a:pPr>
              <a:lnSpc>
                <a:spcPct val="90000"/>
              </a:lnSpc>
              <a:buFontTx/>
              <a:buChar char="•"/>
            </a:pPr>
            <a:r>
              <a:rPr lang="en-US" altLang="en-US" sz="3600" dirty="0">
                <a:latin typeface="Arial" panose="020B0604020202020204" pitchFamily="34" charset="0"/>
              </a:rPr>
              <a:t>Everything you eat and drink including serving sizes</a:t>
            </a:r>
          </a:p>
          <a:p>
            <a:pPr>
              <a:lnSpc>
                <a:spcPct val="90000"/>
              </a:lnSpc>
              <a:buFontTx/>
              <a:buChar char="•"/>
            </a:pPr>
            <a:r>
              <a:rPr lang="en-US" altLang="en-US" sz="3600" dirty="0">
                <a:latin typeface="Arial" panose="020B0604020202020204" pitchFamily="34" charset="0"/>
              </a:rPr>
              <a:t>Your physical activity – what kind and how long</a:t>
            </a:r>
          </a:p>
          <a:p>
            <a:pPr>
              <a:lnSpc>
                <a:spcPct val="90000"/>
              </a:lnSpc>
              <a:buFontTx/>
              <a:buChar char="•"/>
            </a:pPr>
            <a:r>
              <a:rPr lang="en-US" altLang="en-US" sz="3600" dirty="0">
                <a:latin typeface="Arial" panose="020B0604020202020204" pitchFamily="34" charset="0"/>
              </a:rPr>
              <a:t>Your weekly weight </a:t>
            </a:r>
          </a:p>
          <a:p>
            <a:pPr marL="0" indent="0">
              <a:lnSpc>
                <a:spcPct val="90000"/>
              </a:lnSpc>
              <a:buNone/>
            </a:pPr>
            <a:r>
              <a:rPr lang="en-US" altLang="en-US" sz="3600" dirty="0">
                <a:latin typeface="Arial" panose="020B0604020202020204" pitchFamily="34" charset="0"/>
              </a:rPr>
              <a:t>		</a:t>
            </a:r>
            <a:endParaRPr lang="en-US" altLang="en-US" dirty="0">
              <a:latin typeface="Arial" panose="020B0604020202020204" pitchFamily="34" charset="0"/>
            </a:endParaRPr>
          </a:p>
        </p:txBody>
      </p:sp>
    </p:spTree>
    <p:extLst>
      <p:ext uri="{BB962C8B-B14F-4D97-AF65-F5344CB8AC3E}">
        <p14:creationId xmlns:p14="http://schemas.microsoft.com/office/powerpoint/2010/main" val="52499503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8626" name="Rectangle 2"/>
          <p:cNvSpPr>
            <a:spLocks noGrp="1" noChangeArrowheads="1"/>
          </p:cNvSpPr>
          <p:nvPr>
            <p:ph type="title"/>
          </p:nvPr>
        </p:nvSpPr>
        <p:spPr/>
        <p:txBody>
          <a:bodyPr/>
          <a:lstStyle/>
          <a:p>
            <a:r>
              <a:rPr lang="en-US" altLang="en-US"/>
              <a:t>Keeping a Record</a:t>
            </a:r>
          </a:p>
        </p:txBody>
      </p:sp>
      <p:sp>
        <p:nvSpPr>
          <p:cNvPr id="538627" name="Rectangle 3"/>
          <p:cNvSpPr>
            <a:spLocks noGrp="1" noChangeArrowheads="1"/>
          </p:cNvSpPr>
          <p:nvPr>
            <p:ph idx="1"/>
          </p:nvPr>
        </p:nvSpPr>
        <p:spPr>
          <a:xfrm>
            <a:off x="2286000" y="1371600"/>
            <a:ext cx="7848600" cy="4953000"/>
          </a:xfrm>
        </p:spPr>
        <p:txBody>
          <a:bodyPr/>
          <a:lstStyle/>
          <a:p>
            <a:r>
              <a:rPr lang="en-US" altLang="en-US" sz="4000" b="1">
                <a:solidFill>
                  <a:schemeClr val="accent2"/>
                </a:solidFill>
                <a:latin typeface="Arial" panose="020B0604020202020204" pitchFamily="34" charset="0"/>
              </a:rPr>
              <a:t>Use</a:t>
            </a:r>
          </a:p>
          <a:p>
            <a:pPr>
              <a:buFontTx/>
              <a:buChar char="•"/>
            </a:pPr>
            <a:r>
              <a:rPr lang="en-US" altLang="en-US" sz="3600">
                <a:latin typeface="Arial" panose="020B0604020202020204" pitchFamily="34" charset="0"/>
              </a:rPr>
              <a:t>A small notebook </a:t>
            </a:r>
            <a:r>
              <a:rPr lang="en-US" altLang="en-US" sz="3600" i="1">
                <a:latin typeface="Arial" panose="020B0604020202020204" pitchFamily="34" charset="0"/>
              </a:rPr>
              <a:t>or</a:t>
            </a:r>
          </a:p>
          <a:p>
            <a:pPr>
              <a:buFontTx/>
              <a:buChar char="•"/>
            </a:pPr>
            <a:r>
              <a:rPr lang="en-US" altLang="en-US" sz="3600">
                <a:latin typeface="Arial" panose="020B0604020202020204" pitchFamily="34" charset="0"/>
              </a:rPr>
              <a:t>ADA’s “My Game Plan: Food and Activity Tracker” </a:t>
            </a:r>
            <a:r>
              <a:rPr lang="en-US" altLang="en-US" sz="3600" i="1">
                <a:latin typeface="Arial" panose="020B0604020202020204" pitchFamily="34" charset="0"/>
              </a:rPr>
              <a:t>or</a:t>
            </a:r>
          </a:p>
          <a:p>
            <a:pPr>
              <a:buFontTx/>
              <a:buChar char="•"/>
            </a:pPr>
            <a:r>
              <a:rPr lang="en-US" altLang="en-US" sz="3600">
                <a:latin typeface="Arial" panose="020B0604020202020204" pitchFamily="34" charset="0"/>
              </a:rPr>
              <a:t>Anything that works for you!		</a:t>
            </a:r>
            <a:endParaRPr lang="en-US" altLang="en-US">
              <a:latin typeface="Arial" panose="020B0604020202020204" pitchFamily="34" charset="0"/>
            </a:endParaRPr>
          </a:p>
        </p:txBody>
      </p:sp>
    </p:spTree>
    <p:extLst>
      <p:ext uri="{BB962C8B-B14F-4D97-AF65-F5344CB8AC3E}">
        <p14:creationId xmlns:p14="http://schemas.microsoft.com/office/powerpoint/2010/main" val="418366289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7362" name="Rectangle 2"/>
          <p:cNvSpPr>
            <a:spLocks noGrp="1" noChangeArrowheads="1"/>
          </p:cNvSpPr>
          <p:nvPr>
            <p:ph type="title"/>
          </p:nvPr>
        </p:nvSpPr>
        <p:spPr/>
        <p:txBody>
          <a:bodyPr/>
          <a:lstStyle/>
          <a:p>
            <a:r>
              <a:rPr lang="en-US" altLang="en-US"/>
              <a:t>Review</a:t>
            </a:r>
          </a:p>
        </p:txBody>
      </p:sp>
      <p:sp>
        <p:nvSpPr>
          <p:cNvPr id="527363" name="Rectangle 3"/>
          <p:cNvSpPr>
            <a:spLocks noGrp="1" noChangeArrowheads="1"/>
          </p:cNvSpPr>
          <p:nvPr>
            <p:ph idx="1"/>
          </p:nvPr>
        </p:nvSpPr>
        <p:spPr>
          <a:xfrm>
            <a:off x="2133600" y="1371600"/>
            <a:ext cx="7772400" cy="4267200"/>
          </a:xfrm>
        </p:spPr>
        <p:txBody>
          <a:bodyPr/>
          <a:lstStyle/>
          <a:p>
            <a:endParaRPr lang="en-US" altLang="en-US" sz="1600" b="1">
              <a:solidFill>
                <a:schemeClr val="accent2"/>
              </a:solidFill>
            </a:endParaRPr>
          </a:p>
          <a:p>
            <a:r>
              <a:rPr lang="en-US" altLang="en-US" sz="4000" b="1">
                <a:solidFill>
                  <a:schemeClr val="accent2"/>
                </a:solidFill>
              </a:rPr>
              <a:t>You can delay or prevent type 2 diabetes with regular physical activity, such as walking almost every day, and weight loss. </a:t>
            </a:r>
          </a:p>
          <a:p>
            <a:endParaRPr lang="en-US" altLang="en-US" sz="4000" b="1">
              <a:solidFill>
                <a:schemeClr val="accent2"/>
              </a:solidFill>
            </a:endParaRPr>
          </a:p>
          <a:p>
            <a:endParaRPr lang="en-US" altLang="en-US"/>
          </a:p>
          <a:p>
            <a:endParaRPr lang="en-US" altLang="en-US"/>
          </a:p>
          <a:p>
            <a:endParaRPr lang="en-US" altLang="en-US"/>
          </a:p>
          <a:p>
            <a:endParaRPr lang="en-US" altLang="en-US"/>
          </a:p>
          <a:p>
            <a:endParaRPr lang="en-US" altLang="en-US"/>
          </a:p>
          <a:p>
            <a:endParaRPr lang="en-US" altLang="en-US"/>
          </a:p>
        </p:txBody>
      </p:sp>
    </p:spTree>
    <p:extLst>
      <p:ext uri="{BB962C8B-B14F-4D97-AF65-F5344CB8AC3E}">
        <p14:creationId xmlns:p14="http://schemas.microsoft.com/office/powerpoint/2010/main" val="163449101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0434" name="Rectangle 2"/>
          <p:cNvSpPr>
            <a:spLocks noGrp="1" noChangeArrowheads="1"/>
          </p:cNvSpPr>
          <p:nvPr>
            <p:ph type="title"/>
          </p:nvPr>
        </p:nvSpPr>
        <p:spPr/>
        <p:txBody>
          <a:bodyPr/>
          <a:lstStyle/>
          <a:p>
            <a:r>
              <a:rPr lang="en-US" altLang="en-US"/>
              <a:t>Review</a:t>
            </a:r>
          </a:p>
        </p:txBody>
      </p:sp>
      <p:sp>
        <p:nvSpPr>
          <p:cNvPr id="530435" name="Rectangle 3"/>
          <p:cNvSpPr>
            <a:spLocks noGrp="1" noChangeArrowheads="1"/>
          </p:cNvSpPr>
          <p:nvPr>
            <p:ph type="body" sz="half" idx="1"/>
          </p:nvPr>
        </p:nvSpPr>
        <p:spPr>
          <a:xfrm>
            <a:off x="2819400" y="990600"/>
            <a:ext cx="7010400" cy="5181600"/>
          </a:xfrm>
        </p:spPr>
        <p:txBody>
          <a:bodyPr/>
          <a:lstStyle/>
          <a:p>
            <a:pPr marL="0" indent="0"/>
            <a:r>
              <a:rPr lang="en-US" altLang="en-US" sz="4000" b="1">
                <a:solidFill>
                  <a:schemeClr val="accent2"/>
                </a:solidFill>
              </a:rPr>
              <a:t>Learn all you can to help:</a:t>
            </a:r>
          </a:p>
          <a:p>
            <a:pPr lvl="1">
              <a:buFont typeface="Wingdings" panose="05000000000000000000" pitchFamily="2" charset="2"/>
              <a:buChar char="q"/>
            </a:pPr>
            <a:r>
              <a:rPr lang="en-US" altLang="en-US" sz="4000" b="1">
                <a:solidFill>
                  <a:schemeClr val="accent2"/>
                </a:solidFill>
              </a:rPr>
              <a:t>  lose weight </a:t>
            </a:r>
          </a:p>
          <a:p>
            <a:pPr lvl="1">
              <a:buFont typeface="Wingdings" panose="05000000000000000000" pitchFamily="2" charset="2"/>
              <a:buChar char="q"/>
            </a:pPr>
            <a:r>
              <a:rPr lang="en-US" altLang="en-US" sz="4000" b="1">
                <a:solidFill>
                  <a:schemeClr val="accent2"/>
                </a:solidFill>
              </a:rPr>
              <a:t>  be more active</a:t>
            </a:r>
          </a:p>
          <a:p>
            <a:pPr lvl="1">
              <a:buFont typeface="Wingdings" panose="05000000000000000000" pitchFamily="2" charset="2"/>
              <a:buChar char="q"/>
            </a:pPr>
            <a:r>
              <a:rPr lang="en-US" altLang="en-US" sz="4000" b="1">
                <a:solidFill>
                  <a:schemeClr val="accent2"/>
                </a:solidFill>
              </a:rPr>
              <a:t>  eat healthy </a:t>
            </a:r>
          </a:p>
          <a:p>
            <a:pPr lvl="1">
              <a:buFont typeface="Wingdings" panose="05000000000000000000" pitchFamily="2" charset="2"/>
              <a:buChar char="q"/>
            </a:pPr>
            <a:endParaRPr lang="en-US" altLang="en-US" sz="4000" b="1">
              <a:solidFill>
                <a:schemeClr val="accent2"/>
              </a:solidFill>
            </a:endParaRPr>
          </a:p>
          <a:p>
            <a:pPr marL="0" indent="0"/>
            <a:endParaRPr lang="en-US" altLang="en-US" sz="3600"/>
          </a:p>
          <a:p>
            <a:pPr marL="0" indent="0"/>
            <a:endParaRPr lang="en-US" altLang="en-US" sz="2600"/>
          </a:p>
          <a:p>
            <a:pPr marL="0" indent="0"/>
            <a:endParaRPr lang="en-US" altLang="en-US" sz="2600"/>
          </a:p>
          <a:p>
            <a:pPr marL="0" indent="0"/>
            <a:endParaRPr lang="en-US" altLang="en-US" sz="2600"/>
          </a:p>
          <a:p>
            <a:pPr marL="0" indent="0"/>
            <a:endParaRPr lang="en-US" altLang="en-US" sz="2600"/>
          </a:p>
          <a:p>
            <a:pPr marL="0" indent="0"/>
            <a:endParaRPr lang="en-US" altLang="en-US" sz="2600"/>
          </a:p>
        </p:txBody>
      </p:sp>
      <p:pic>
        <p:nvPicPr>
          <p:cNvPr id="530436" name="Picture 4" descr="MCj02376840000[1]"/>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tretch>
            <a:fillRect/>
          </a:stretch>
        </p:blipFill>
        <p:spPr>
          <a:xfrm>
            <a:off x="7876793" y="2209800"/>
            <a:ext cx="1721613" cy="1981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30438" name="Picture 6" descr="MCj02956500000[1]"/>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1981201" y="4038600"/>
            <a:ext cx="2193925" cy="2209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28599811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4530" name="Rectangle 2"/>
          <p:cNvSpPr>
            <a:spLocks noGrp="1" noChangeArrowheads="1"/>
          </p:cNvSpPr>
          <p:nvPr>
            <p:ph type="title"/>
          </p:nvPr>
        </p:nvSpPr>
        <p:spPr/>
        <p:txBody>
          <a:bodyPr/>
          <a:lstStyle/>
          <a:p>
            <a:r>
              <a:rPr lang="en-US" altLang="en-US"/>
              <a:t>Learn More</a:t>
            </a:r>
          </a:p>
        </p:txBody>
      </p:sp>
      <p:sp>
        <p:nvSpPr>
          <p:cNvPr id="534531" name="Rectangle 3"/>
          <p:cNvSpPr>
            <a:spLocks noGrp="1" noChangeArrowheads="1"/>
          </p:cNvSpPr>
          <p:nvPr>
            <p:ph idx="1"/>
          </p:nvPr>
        </p:nvSpPr>
        <p:spPr>
          <a:xfrm>
            <a:off x="2209800" y="1371600"/>
            <a:ext cx="8077200" cy="4953000"/>
          </a:xfrm>
        </p:spPr>
        <p:txBody>
          <a:bodyPr/>
          <a:lstStyle/>
          <a:p>
            <a:r>
              <a:rPr lang="en-US" altLang="en-US" sz="4000" b="1">
                <a:solidFill>
                  <a:schemeClr val="accent2"/>
                </a:solidFill>
              </a:rPr>
              <a:t>Other Preventing Diabetes Programs:</a:t>
            </a:r>
          </a:p>
          <a:p>
            <a:endParaRPr lang="en-US" altLang="en-US" sz="1400" b="1">
              <a:solidFill>
                <a:schemeClr val="accent2"/>
              </a:solidFill>
            </a:endParaRPr>
          </a:p>
          <a:p>
            <a:pPr>
              <a:buFont typeface="Wingdings" panose="05000000000000000000" pitchFamily="2" charset="2"/>
              <a:buChar char="q"/>
            </a:pPr>
            <a:r>
              <a:rPr lang="en-US" altLang="en-US" sz="3600"/>
              <a:t>  Cutting Calories and Fat</a:t>
            </a:r>
          </a:p>
          <a:p>
            <a:pPr>
              <a:buFont typeface="Wingdings" panose="05000000000000000000" pitchFamily="2" charset="2"/>
              <a:buChar char="q"/>
            </a:pPr>
            <a:r>
              <a:rPr lang="en-US" altLang="en-US" sz="3600"/>
              <a:t>  Being Active </a:t>
            </a:r>
          </a:p>
        </p:txBody>
      </p:sp>
    </p:spTree>
    <p:extLst>
      <p:ext uri="{BB962C8B-B14F-4D97-AF65-F5344CB8AC3E}">
        <p14:creationId xmlns:p14="http://schemas.microsoft.com/office/powerpoint/2010/main" val="271198906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Risk factors for type 1 diabetes</a:t>
            </a:r>
            <a:br>
              <a:rPr lang="en-GB" b="1" dirty="0" smtClean="0"/>
            </a:br>
            <a:endParaRPr lang="en-GB" dirty="0"/>
          </a:p>
        </p:txBody>
      </p:sp>
      <p:sp>
        <p:nvSpPr>
          <p:cNvPr id="3" name="Content Placeholder 2"/>
          <p:cNvSpPr>
            <a:spLocks noGrp="1"/>
          </p:cNvSpPr>
          <p:nvPr>
            <p:ph idx="1"/>
          </p:nvPr>
        </p:nvSpPr>
        <p:spPr/>
        <p:txBody>
          <a:bodyPr>
            <a:normAutofit lnSpcReduction="10000"/>
          </a:bodyPr>
          <a:lstStyle/>
          <a:p>
            <a:r>
              <a:rPr lang="en-GB" dirty="0" smtClean="0"/>
              <a:t>Although </a:t>
            </a:r>
            <a:r>
              <a:rPr lang="en-GB" dirty="0"/>
              <a:t>the exact cause of type 1 diabetes is unknown, factors that may signal an increased risk include:</a:t>
            </a:r>
          </a:p>
          <a:p>
            <a:r>
              <a:rPr lang="en-GB" b="1" dirty="0"/>
              <a:t>Family history.</a:t>
            </a:r>
            <a:r>
              <a:rPr lang="en-GB" dirty="0"/>
              <a:t> Your risk increases if a parent or sibling has type 1 diabetes.</a:t>
            </a:r>
          </a:p>
          <a:p>
            <a:r>
              <a:rPr lang="en-GB" b="1" dirty="0"/>
              <a:t>Environmental factors.</a:t>
            </a:r>
            <a:r>
              <a:rPr lang="en-GB" dirty="0"/>
              <a:t> Circumstances such as exposure to a viral illness likely play some role in type 1 diabetes.</a:t>
            </a:r>
          </a:p>
          <a:p>
            <a:r>
              <a:rPr lang="en-GB" b="1" dirty="0"/>
              <a:t>The presence of damaging immune system cells (autoantibodies).</a:t>
            </a:r>
            <a:r>
              <a:rPr lang="en-GB" dirty="0"/>
              <a:t> Sometimes family members of people with type 1 diabetes are tested for the presence of diabetes autoantibodies. If you have these autoantibodies, you have an increased risk of developing type 1 diabetes. But not everyone who has these autoantibodies develops diabetes.</a:t>
            </a:r>
          </a:p>
          <a:p>
            <a:r>
              <a:rPr lang="en-GB" b="1" dirty="0"/>
              <a:t>Geography.</a:t>
            </a:r>
            <a:r>
              <a:rPr lang="en-GB" dirty="0"/>
              <a:t> Certain countries, such as Finland and Sweden, have higher rates of type 1 diabetes.</a:t>
            </a:r>
          </a:p>
          <a:p>
            <a:endParaRPr lang="en-GB" dirty="0"/>
          </a:p>
        </p:txBody>
      </p:sp>
    </p:spTree>
    <p:extLst>
      <p:ext uri="{BB962C8B-B14F-4D97-AF65-F5344CB8AC3E}">
        <p14:creationId xmlns:p14="http://schemas.microsoft.com/office/powerpoint/2010/main" val="31050113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Risk factors for prediabetes and type 2 diabetes</a:t>
            </a:r>
            <a:br>
              <a:rPr lang="en-GB" b="1" dirty="0"/>
            </a:br>
            <a:endParaRPr lang="en-GB" dirty="0"/>
          </a:p>
        </p:txBody>
      </p:sp>
      <p:sp>
        <p:nvSpPr>
          <p:cNvPr id="3" name="Content Placeholder 2"/>
          <p:cNvSpPr>
            <a:spLocks noGrp="1"/>
          </p:cNvSpPr>
          <p:nvPr>
            <p:ph idx="1"/>
          </p:nvPr>
        </p:nvSpPr>
        <p:spPr/>
        <p:txBody>
          <a:bodyPr>
            <a:normAutofit fontScale="92500" lnSpcReduction="20000"/>
          </a:bodyPr>
          <a:lstStyle/>
          <a:p>
            <a:r>
              <a:rPr lang="en-GB" b="1" dirty="0"/>
              <a:t>Weight.</a:t>
            </a:r>
            <a:r>
              <a:rPr lang="en-GB" dirty="0"/>
              <a:t> The more fatty tissue you have, the more resistant your cells become to insulin.</a:t>
            </a:r>
          </a:p>
          <a:p>
            <a:r>
              <a:rPr lang="en-GB" b="1" dirty="0"/>
              <a:t>Inactivity.</a:t>
            </a:r>
            <a:r>
              <a:rPr lang="en-GB" dirty="0"/>
              <a:t> The less active you are, the greater your risk. Physical activity helps you control your weight, uses up glucose as energy and makes your cells more sensitive to insulin.</a:t>
            </a:r>
          </a:p>
          <a:p>
            <a:r>
              <a:rPr lang="en-GB" b="1" dirty="0"/>
              <a:t>Family history.</a:t>
            </a:r>
            <a:r>
              <a:rPr lang="en-GB" dirty="0"/>
              <a:t> Your risk increases if a parent or sibling has type 2 diabetes.</a:t>
            </a:r>
          </a:p>
          <a:p>
            <a:r>
              <a:rPr lang="en-GB" b="1" dirty="0"/>
              <a:t>Race.</a:t>
            </a:r>
            <a:r>
              <a:rPr lang="en-GB" dirty="0"/>
              <a:t> Although it's unclear why, people of certain races — including black people, Hispanics, American Indians and Asian-Americans — are at higher risk.</a:t>
            </a:r>
          </a:p>
          <a:p>
            <a:r>
              <a:rPr lang="en-GB" b="1" dirty="0"/>
              <a:t>Age.</a:t>
            </a:r>
            <a:r>
              <a:rPr lang="en-GB" dirty="0"/>
              <a:t> Your risk increases as you get older. This may be because you tend to exercise less, lose muscle mass and gain weight as you age. But type 2 diabetes is also increasing among children, adolescents and younger adults.</a:t>
            </a:r>
          </a:p>
          <a:p>
            <a:r>
              <a:rPr lang="en-GB" b="1" dirty="0"/>
              <a:t>Gestational diabetes.</a:t>
            </a:r>
            <a:r>
              <a:rPr lang="en-GB" dirty="0"/>
              <a:t> If you developed gestational diabetes when you were pregnant, your risk of developing prediabetes and type 2 diabetes later increases. If you gave birth to a baby weighing more than 9 pounds (4 kilograms), you're also at risk of type 2 diabetes.</a:t>
            </a:r>
          </a:p>
          <a:p>
            <a:endParaRPr lang="en-GB" dirty="0"/>
          </a:p>
        </p:txBody>
      </p:sp>
    </p:spTree>
    <p:extLst>
      <p:ext uri="{BB962C8B-B14F-4D97-AF65-F5344CB8AC3E}">
        <p14:creationId xmlns:p14="http://schemas.microsoft.com/office/powerpoint/2010/main" val="30428032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Risk factors for prediabetes and type 2 diabetes</a:t>
            </a:r>
            <a:br>
              <a:rPr lang="en-GB" b="1" dirty="0" smtClean="0"/>
            </a:br>
            <a:endParaRPr lang="en-GB" dirty="0"/>
          </a:p>
        </p:txBody>
      </p:sp>
      <p:sp>
        <p:nvSpPr>
          <p:cNvPr id="3" name="Content Placeholder 2"/>
          <p:cNvSpPr>
            <a:spLocks noGrp="1"/>
          </p:cNvSpPr>
          <p:nvPr>
            <p:ph idx="1"/>
          </p:nvPr>
        </p:nvSpPr>
        <p:spPr/>
        <p:txBody>
          <a:bodyPr>
            <a:normAutofit/>
          </a:bodyPr>
          <a:lstStyle/>
          <a:p>
            <a:r>
              <a:rPr lang="en-GB" b="1" dirty="0"/>
              <a:t>Polycystic ovary syndrome.</a:t>
            </a:r>
            <a:r>
              <a:rPr lang="en-GB" dirty="0"/>
              <a:t> For women, having polycystic ovary syndrome — a common condition characterized by irregular menstrual periods, excess hair growth and obesity — increases the risk of diabetes.</a:t>
            </a:r>
          </a:p>
          <a:p>
            <a:r>
              <a:rPr lang="en-GB" b="1" dirty="0"/>
              <a:t>High blood pressure.</a:t>
            </a:r>
            <a:r>
              <a:rPr lang="en-GB" dirty="0"/>
              <a:t> Having blood pressure over 140/90 </a:t>
            </a:r>
            <a:r>
              <a:rPr lang="en-GB" dirty="0" err="1"/>
              <a:t>millimeters</a:t>
            </a:r>
            <a:r>
              <a:rPr lang="en-GB" dirty="0"/>
              <a:t> of mercury (mm Hg) is linked to an increased risk of type 2 diabetes.</a:t>
            </a:r>
          </a:p>
          <a:p>
            <a:r>
              <a:rPr lang="en-GB" b="1" dirty="0"/>
              <a:t>Abnormal cholesterol and triglyceride levels.</a:t>
            </a:r>
            <a:r>
              <a:rPr lang="en-GB" dirty="0"/>
              <a:t> If you have low levels of high-density lipoprotein (HDL), or "good," cholesterol, your risk of type 2 diabetes is higher. Triglycerides are another type of fat carried in the blood. People with high levels of triglycerides have an increased risk of type 2 diabetes. Your doctor can let you know what your cholesterol and triglyceride levels are.</a:t>
            </a:r>
          </a:p>
          <a:p>
            <a:endParaRPr lang="en-GB" dirty="0"/>
          </a:p>
        </p:txBody>
      </p:sp>
    </p:spTree>
    <p:extLst>
      <p:ext uri="{BB962C8B-B14F-4D97-AF65-F5344CB8AC3E}">
        <p14:creationId xmlns:p14="http://schemas.microsoft.com/office/powerpoint/2010/main" val="29131542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Complications </a:t>
            </a:r>
            <a:endParaRPr lang="en-GB" dirty="0"/>
          </a:p>
        </p:txBody>
      </p:sp>
      <p:sp>
        <p:nvSpPr>
          <p:cNvPr id="3" name="Content Placeholder 2"/>
          <p:cNvSpPr>
            <a:spLocks noGrp="1"/>
          </p:cNvSpPr>
          <p:nvPr>
            <p:ph idx="1"/>
          </p:nvPr>
        </p:nvSpPr>
        <p:spPr/>
        <p:txBody>
          <a:bodyPr/>
          <a:lstStyle/>
          <a:p>
            <a:r>
              <a:rPr lang="en-GB" dirty="0"/>
              <a:t>Long-term complications of diabetes develop gradually. The longer you have diabetes — and the less controlled your blood sugar — the higher the risk of complications. Eventually, diabetes complications may be disabling or even life-threatening. Possible complications include:</a:t>
            </a:r>
          </a:p>
        </p:txBody>
      </p:sp>
    </p:spTree>
    <p:extLst>
      <p:ext uri="{BB962C8B-B14F-4D97-AF65-F5344CB8AC3E}">
        <p14:creationId xmlns:p14="http://schemas.microsoft.com/office/powerpoint/2010/main" val="7456469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Complications </a:t>
            </a:r>
            <a:endParaRPr lang="en-GB" dirty="0"/>
          </a:p>
        </p:txBody>
      </p:sp>
      <p:sp>
        <p:nvSpPr>
          <p:cNvPr id="3" name="Content Placeholder 2"/>
          <p:cNvSpPr>
            <a:spLocks noGrp="1"/>
          </p:cNvSpPr>
          <p:nvPr>
            <p:ph idx="1"/>
          </p:nvPr>
        </p:nvSpPr>
        <p:spPr/>
        <p:txBody>
          <a:bodyPr>
            <a:normAutofit fontScale="92500" lnSpcReduction="20000"/>
          </a:bodyPr>
          <a:lstStyle/>
          <a:p>
            <a:r>
              <a:rPr lang="en-GB" b="1" dirty="0"/>
              <a:t>Cardiovascular disease.</a:t>
            </a:r>
            <a:r>
              <a:rPr lang="en-GB" dirty="0"/>
              <a:t> Diabetes dramatically increases the risk of various cardiovascular problems, including coronary artery disease with chest pain (angina), heart attack, stroke and narrowing of arteries (atherosclerosis). If you have diabetes, you're more likely to have heart disease or stroke.</a:t>
            </a:r>
          </a:p>
          <a:p>
            <a:r>
              <a:rPr lang="en-GB" b="1" dirty="0"/>
              <a:t>Nerve damage (neuropathy).</a:t>
            </a:r>
            <a:r>
              <a:rPr lang="en-GB" dirty="0"/>
              <a:t> Excess sugar can injure the walls of the tiny blood vessels (capillaries) that nourish your nerves, especially in your legs. This can cause tingling, numbness, burning or pain that usually begins at the tips of the toes or fingers and gradually spreads upward.</a:t>
            </a:r>
          </a:p>
          <a:p>
            <a:r>
              <a:rPr lang="en-GB" dirty="0"/>
              <a:t>Left untreated, you could lose all sense of feeling in the affected limbs. Damage to the nerves related to digestion can cause problems with nausea, vomiting, </a:t>
            </a:r>
            <a:r>
              <a:rPr lang="en-GB" dirty="0" smtClean="0"/>
              <a:t>diarrhoea </a:t>
            </a:r>
            <a:r>
              <a:rPr lang="en-GB" dirty="0"/>
              <a:t>or constipation. For men, it may lead to erectile dysfunction.</a:t>
            </a:r>
          </a:p>
          <a:p>
            <a:r>
              <a:rPr lang="en-GB" b="1" dirty="0"/>
              <a:t>Kidney damage (nephropathy).</a:t>
            </a:r>
            <a:r>
              <a:rPr lang="en-GB" dirty="0"/>
              <a:t> The kidneys contain millions of tiny blood vessel clusters (glomeruli) that filter waste from your blood. Diabetes can damage this delicate filtering system. Severe damage can lead to kidney failure or irreversible end-stage kidney disease, which may require dialysis or a kidney transplant.</a:t>
            </a:r>
          </a:p>
          <a:p>
            <a:endParaRPr lang="en-GB" dirty="0"/>
          </a:p>
        </p:txBody>
      </p:sp>
    </p:spTree>
    <p:extLst>
      <p:ext uri="{BB962C8B-B14F-4D97-AF65-F5344CB8AC3E}">
        <p14:creationId xmlns:p14="http://schemas.microsoft.com/office/powerpoint/2010/main" val="42755848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Complications</a:t>
            </a:r>
            <a:endParaRPr lang="en-GB" dirty="0"/>
          </a:p>
        </p:txBody>
      </p:sp>
      <p:sp>
        <p:nvSpPr>
          <p:cNvPr id="3" name="Content Placeholder 2"/>
          <p:cNvSpPr>
            <a:spLocks noGrp="1"/>
          </p:cNvSpPr>
          <p:nvPr>
            <p:ph idx="1"/>
          </p:nvPr>
        </p:nvSpPr>
        <p:spPr/>
        <p:txBody>
          <a:bodyPr>
            <a:normAutofit/>
          </a:bodyPr>
          <a:lstStyle/>
          <a:p>
            <a:r>
              <a:rPr lang="en-GB" b="1" dirty="0"/>
              <a:t>Eye damage (retinopathy).</a:t>
            </a:r>
            <a:r>
              <a:rPr lang="en-GB" dirty="0"/>
              <a:t> Diabetes can damage the blood vessels of the retina (diabetic retinopathy), potentially leading to blindness. Diabetes also increases the risk of other serious vision conditions, such as cataracts and glaucoma.</a:t>
            </a:r>
          </a:p>
          <a:p>
            <a:r>
              <a:rPr lang="en-GB" b="1" dirty="0"/>
              <a:t>Foot damage.</a:t>
            </a:r>
            <a:r>
              <a:rPr lang="en-GB" dirty="0"/>
              <a:t> Nerve damage in the feet or poor blood flow to the feet increases the risk of various foot complications. Left untreated, cuts and blisters can develop serious infections, which often heal poorly. These infections may ultimately require toe, foot or leg amputation.</a:t>
            </a:r>
          </a:p>
          <a:p>
            <a:r>
              <a:rPr lang="en-GB" b="1" dirty="0"/>
              <a:t>Skin conditions.</a:t>
            </a:r>
            <a:r>
              <a:rPr lang="en-GB" dirty="0"/>
              <a:t> Diabetes may leave you more susceptible to skin problems, including bacterial and fungal infections.</a:t>
            </a:r>
          </a:p>
          <a:p>
            <a:endParaRPr lang="en-GB" dirty="0"/>
          </a:p>
        </p:txBody>
      </p:sp>
    </p:spTree>
    <p:extLst>
      <p:ext uri="{BB962C8B-B14F-4D97-AF65-F5344CB8AC3E}">
        <p14:creationId xmlns:p14="http://schemas.microsoft.com/office/powerpoint/2010/main" val="7792113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 complications</a:t>
            </a:r>
            <a:endParaRPr lang="en-GB" dirty="0"/>
          </a:p>
        </p:txBody>
      </p:sp>
      <p:sp>
        <p:nvSpPr>
          <p:cNvPr id="3" name="Content Placeholder 2"/>
          <p:cNvSpPr>
            <a:spLocks noGrp="1"/>
          </p:cNvSpPr>
          <p:nvPr>
            <p:ph idx="1"/>
          </p:nvPr>
        </p:nvSpPr>
        <p:spPr/>
        <p:txBody>
          <a:bodyPr/>
          <a:lstStyle/>
          <a:p>
            <a:r>
              <a:rPr lang="en-GB" b="1" dirty="0"/>
              <a:t>Hearing impairment.</a:t>
            </a:r>
            <a:r>
              <a:rPr lang="en-GB" dirty="0"/>
              <a:t> Hearing problems are more common in people with diabetes.</a:t>
            </a:r>
          </a:p>
          <a:p>
            <a:r>
              <a:rPr lang="en-GB" b="1" dirty="0"/>
              <a:t>Alzheimer's disease.</a:t>
            </a:r>
            <a:r>
              <a:rPr lang="en-GB" dirty="0"/>
              <a:t> Type 2 diabetes may increase the risk of dementia, such as Alzheimer's disease. The poorer your blood sugar control, the greater the risk appears to be. Although there are theories as to how these disorders might be connected, none has yet been proved.</a:t>
            </a:r>
          </a:p>
          <a:p>
            <a:r>
              <a:rPr lang="en-GB" b="1" dirty="0"/>
              <a:t>Depression.</a:t>
            </a:r>
            <a:r>
              <a:rPr lang="en-GB" dirty="0"/>
              <a:t> Depression symptoms are common in people with type 1 and type 2 diabetes. Depression can affect diabetes management.</a:t>
            </a:r>
          </a:p>
          <a:p>
            <a:endParaRPr lang="en-GB" dirty="0"/>
          </a:p>
        </p:txBody>
      </p:sp>
    </p:spTree>
    <p:extLst>
      <p:ext uri="{BB962C8B-B14F-4D97-AF65-F5344CB8AC3E}">
        <p14:creationId xmlns:p14="http://schemas.microsoft.com/office/powerpoint/2010/main" val="40533586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048000" y="-1714500"/>
            <a:ext cx="18288000" cy="10287000"/>
          </a:xfrm>
          <a:prstGeom prst="rect">
            <a:avLst/>
          </a:prstGeom>
        </p:spPr>
      </p:pic>
    </p:spTree>
    <p:extLst>
      <p:ext uri="{BB962C8B-B14F-4D97-AF65-F5344CB8AC3E}">
        <p14:creationId xmlns:p14="http://schemas.microsoft.com/office/powerpoint/2010/main" val="2814085072"/>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3</TotalTime>
  <Words>724</Words>
  <Application>Microsoft Office PowerPoint</Application>
  <PresentationFormat>Widescreen</PresentationFormat>
  <Paragraphs>176</Paragraphs>
  <Slides>30</Slides>
  <Notes>0</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30</vt:i4>
      </vt:variant>
    </vt:vector>
  </HeadingPairs>
  <TitlesOfParts>
    <vt:vector size="36" baseType="lpstr">
      <vt:lpstr>Arial</vt:lpstr>
      <vt:lpstr>Trebuchet MS</vt:lpstr>
      <vt:lpstr>Wingdings</vt:lpstr>
      <vt:lpstr>Wingdings 3</vt:lpstr>
      <vt:lpstr>Facet</vt:lpstr>
      <vt:lpstr>Bitmap Image</vt:lpstr>
      <vt:lpstr>Preventing Diabetes</vt:lpstr>
      <vt:lpstr>Topics </vt:lpstr>
      <vt:lpstr>Diabetes </vt:lpstr>
      <vt:lpstr>Types of Diabetes </vt:lpstr>
      <vt:lpstr>Pre-Diabetes </vt:lpstr>
      <vt:lpstr>Diagnosing</vt:lpstr>
      <vt:lpstr>Preventing Diabetes</vt:lpstr>
      <vt:lpstr>Get Checked</vt:lpstr>
      <vt:lpstr>Risk Factors</vt:lpstr>
      <vt:lpstr>Pre-diabetes</vt:lpstr>
      <vt:lpstr>Preventing Diabetes</vt:lpstr>
      <vt:lpstr>Preventing Diabetes</vt:lpstr>
      <vt:lpstr>Preventing Diabetes</vt:lpstr>
      <vt:lpstr>Losing 5 to 10%</vt:lpstr>
      <vt:lpstr>Losing 5 to 10%</vt:lpstr>
      <vt:lpstr>Strategies for Losing Weight</vt:lpstr>
      <vt:lpstr>Strategies for Losing Weight</vt:lpstr>
      <vt:lpstr>Keeping a Record</vt:lpstr>
      <vt:lpstr>Keeping a Record</vt:lpstr>
      <vt:lpstr>Review</vt:lpstr>
      <vt:lpstr>Review</vt:lpstr>
      <vt:lpstr>Learn More</vt:lpstr>
      <vt:lpstr>Risk factors for type 1 diabetes </vt:lpstr>
      <vt:lpstr>Risk factors for prediabetes and type 2 diabetes </vt:lpstr>
      <vt:lpstr>Risk factors for prediabetes and type 2 diabetes </vt:lpstr>
      <vt:lpstr>Complications </vt:lpstr>
      <vt:lpstr>Complications </vt:lpstr>
      <vt:lpstr>Complications</vt:lpstr>
      <vt:lpstr>Continued complications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Preventing Diabetes</dc:title>
  <dc:creator>Felicity Page</dc:creator>
  <cp:lastModifiedBy>Felicity Page</cp:lastModifiedBy>
  <cp:revision>2</cp:revision>
  <dcterms:created xsi:type="dcterms:W3CDTF">2019-09-23T10:26:53Z</dcterms:created>
  <dcterms:modified xsi:type="dcterms:W3CDTF">2019-09-23T10:30:39Z</dcterms:modified>
</cp:coreProperties>
</file>