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6"/>
  </p:notesMasterIdLst>
  <p:sldIdLst>
    <p:sldId id="256" r:id="rId2"/>
    <p:sldId id="283" r:id="rId3"/>
    <p:sldId id="281" r:id="rId4"/>
    <p:sldId id="296" r:id="rId5"/>
    <p:sldId id="291" r:id="rId6"/>
    <p:sldId id="279" r:id="rId7"/>
    <p:sldId id="292" r:id="rId8"/>
    <p:sldId id="293" r:id="rId9"/>
    <p:sldId id="294" r:id="rId10"/>
    <p:sldId id="295" r:id="rId11"/>
    <p:sldId id="297" r:id="rId12"/>
    <p:sldId id="268" r:id="rId13"/>
    <p:sldId id="271" r:id="rId14"/>
    <p:sldId id="277" r:id="rId15"/>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9446"/>
    <p:restoredTop sz="48186" autoAdjust="0"/>
  </p:normalViewPr>
  <p:slideViewPr>
    <p:cSldViewPr snapToGrid="0" snapToObjects="1">
      <p:cViewPr varScale="1">
        <p:scale>
          <a:sx n="105" d="100"/>
          <a:sy n="105" d="100"/>
        </p:scale>
        <p:origin x="1856" y="19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72" d="100"/>
          <a:sy n="72" d="100"/>
        </p:scale>
        <p:origin x="2608" y="208"/>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esProps" Target="presProps.xml"/><Relationship Id="rId18" Type="http://schemas.openxmlformats.org/officeDocument/2006/relationships/viewProps" Target="viewProps.xml"/><Relationship Id="rId19" Type="http://schemas.openxmlformats.org/officeDocument/2006/relationships/theme" Target="theme/theme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256E285A-1626-4BB0-A458-3E5589E2C09B}" type="datetimeFigureOut">
              <a:rPr lang="en-US" smtClean="0"/>
              <a:t>11/14/17</a:t>
            </a:fld>
            <a:endParaRPr lang="en-US"/>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Webinar 3:  07.11.17</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Webinar:</a:t>
            </a:r>
            <a:r>
              <a:rPr lang="en-GB" baseline="0" dirty="0" smtClean="0"/>
              <a:t>  a seminar conducted over the internet.</a:t>
            </a:r>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2</a:t>
            </a:fld>
            <a:endParaRPr lang="en-US"/>
          </a:p>
        </p:txBody>
      </p:sp>
    </p:spTree>
    <p:extLst>
      <p:ext uri="{BB962C8B-B14F-4D97-AF65-F5344CB8AC3E}">
        <p14:creationId xmlns:p14="http://schemas.microsoft.com/office/powerpoint/2010/main" val="1910173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i="0" dirty="0" smtClean="0"/>
              <a:t>Last </a:t>
            </a:r>
            <a:r>
              <a:rPr lang="en-GB" i="0" dirty="0" smtClean="0"/>
              <a:t>week:</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1" i="0" baseline="0" dirty="0" smtClean="0"/>
              <a:t>“How the world’s most improved school systems keep getting better” </a:t>
            </a:r>
            <a:endParaRPr lang="en-GB" b="1" i="0" dirty="0" smtClean="0"/>
          </a:p>
          <a:p>
            <a:endParaRPr lang="en-GB" dirty="0" smtClean="0"/>
          </a:p>
          <a:p>
            <a:r>
              <a:rPr lang="en-GB" dirty="0" smtClean="0"/>
              <a:t>20 school systems from across the globe </a:t>
            </a:r>
            <a:r>
              <a:rPr lang="mr-IN" dirty="0" smtClean="0"/>
              <a:t>–</a:t>
            </a:r>
            <a:r>
              <a:rPr lang="en-GB" dirty="0" smtClean="0"/>
              <a:t> a statistical model that enables accurate comparison of very different systems.</a:t>
            </a:r>
          </a:p>
          <a:p>
            <a:endParaRPr lang="en-GB" dirty="0" smtClean="0"/>
          </a:p>
          <a:p>
            <a:r>
              <a:rPr lang="en-GB" dirty="0" smtClean="0"/>
              <a:t>The Appendix</a:t>
            </a:r>
            <a:r>
              <a:rPr lang="en-GB" baseline="0" dirty="0" smtClean="0"/>
              <a:t> sets out the numbers:  </a:t>
            </a:r>
          </a:p>
          <a:p>
            <a:endParaRPr lang="en-GB" baseline="0" dirty="0" smtClean="0"/>
          </a:p>
          <a:p>
            <a:r>
              <a:rPr lang="en-GB" baseline="0" dirty="0" smtClean="0"/>
              <a:t>	Criteria for selecting systems: ‘promising starts’ and ‘sustained improvers’</a:t>
            </a:r>
          </a:p>
          <a:p>
            <a:r>
              <a:rPr lang="en-GB" baseline="0" dirty="0" smtClean="0"/>
              <a:t>	Metric based on 1995 TIMSS score</a:t>
            </a:r>
          </a:p>
          <a:p>
            <a:r>
              <a:rPr lang="en-GB" baseline="0" dirty="0" smtClean="0"/>
              <a:t>	Normalising assessment scales </a:t>
            </a:r>
            <a:r>
              <a:rPr lang="mr-IN" baseline="0" dirty="0" smtClean="0"/>
              <a:t>–</a:t>
            </a:r>
            <a:r>
              <a:rPr lang="en-GB" baseline="0" dirty="0" smtClean="0"/>
              <a:t> accounting for variance on assessment scales.</a:t>
            </a:r>
          </a:p>
          <a:p>
            <a:r>
              <a:rPr lang="en-GB" baseline="0" dirty="0" smtClean="0"/>
              <a:t>	Creating a Universal scale score and rating each country as poor, good, great or excellent.</a:t>
            </a:r>
          </a:p>
          <a:p>
            <a:r>
              <a:rPr lang="en-GB" baseline="0" dirty="0" smtClean="0"/>
              <a:t>	School systems interventions database.</a:t>
            </a:r>
          </a:p>
          <a:p>
            <a:endParaRPr lang="en-GB" baseline="0" dirty="0" smtClean="0"/>
          </a:p>
          <a:p>
            <a:r>
              <a:rPr lang="en-GB" baseline="0" dirty="0" smtClean="0"/>
              <a:t>This week:   </a:t>
            </a:r>
            <a:r>
              <a:rPr lang="en-GB" b="1" baseline="0" dirty="0" smtClean="0"/>
              <a:t>the enduring impact of poverty in Wales</a:t>
            </a:r>
            <a:endParaRPr lang="en-GB" b="1" baseline="0" dirty="0" smtClean="0"/>
          </a:p>
          <a:p>
            <a:endParaRPr lang="en-GB" baseline="0" dirty="0" smtClean="0"/>
          </a:p>
          <a:p>
            <a:endParaRPr lang="en-GB" baseline="0" dirty="0" smtClean="0"/>
          </a:p>
          <a:p>
            <a:endParaRPr lang="en-GB" baseline="0" dirty="0" smtClean="0"/>
          </a:p>
          <a:p>
            <a:endParaRPr lang="en-GB" baseline="0" dirty="0" smtClean="0"/>
          </a:p>
          <a:p>
            <a:endParaRPr lang="en-GB" baseline="0" dirty="0" smtClean="0"/>
          </a:p>
          <a:p>
            <a:endParaRPr lang="en-GB" baseline="0" dirty="0" smtClean="0"/>
          </a:p>
          <a:p>
            <a:r>
              <a:rPr lang="en-GB" baseline="0" dirty="0" smtClean="0"/>
              <a:t>	</a:t>
            </a:r>
          </a:p>
          <a:p>
            <a:endParaRPr lang="en-GB" dirty="0" smtClean="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3</a:t>
            </a:fld>
            <a:endParaRPr lang="en-US"/>
          </a:p>
        </p:txBody>
      </p:sp>
    </p:spTree>
    <p:extLst>
      <p:ext uri="{BB962C8B-B14F-4D97-AF65-F5344CB8AC3E}">
        <p14:creationId xmlns:p14="http://schemas.microsoft.com/office/powerpoint/2010/main" val="9791083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i="0" dirty="0" smtClean="0"/>
              <a:t>Last week </a:t>
            </a:r>
            <a:r>
              <a:rPr lang="mr-IN" i="0" dirty="0" smtClean="0"/>
              <a:t>–</a:t>
            </a:r>
            <a:r>
              <a:rPr lang="en-GB" i="0" dirty="0" smtClean="0"/>
              <a:t> a quick look at quantitative data and how it provides</a:t>
            </a:r>
            <a:r>
              <a:rPr lang="en-GB" i="0" baseline="0" dirty="0" smtClean="0"/>
              <a:t> a foundation for a line of enquiry:</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b="1" i="0" baseline="0" dirty="0" smtClean="0"/>
              <a:t>“How the world’s most improved school systems keep getting better” </a:t>
            </a:r>
            <a:endParaRPr lang="en-GB" b="1" i="0" dirty="0" smtClean="0"/>
          </a:p>
          <a:p>
            <a:endParaRPr lang="en-GB" dirty="0" smtClean="0"/>
          </a:p>
          <a:p>
            <a:r>
              <a:rPr lang="en-GB" dirty="0" smtClean="0"/>
              <a:t>20 school systems from across the globe </a:t>
            </a:r>
            <a:r>
              <a:rPr lang="mr-IN" dirty="0" smtClean="0"/>
              <a:t>–</a:t>
            </a:r>
            <a:r>
              <a:rPr lang="en-GB" dirty="0" smtClean="0"/>
              <a:t> a statistical model that enables accurate comparison of very different systems.</a:t>
            </a:r>
          </a:p>
          <a:p>
            <a:endParaRPr lang="en-GB" dirty="0" smtClean="0"/>
          </a:p>
          <a:p>
            <a:r>
              <a:rPr lang="en-GB" dirty="0" smtClean="0"/>
              <a:t>The Appendix</a:t>
            </a:r>
            <a:r>
              <a:rPr lang="en-GB" baseline="0" dirty="0" smtClean="0"/>
              <a:t> sets out the numbers:  </a:t>
            </a:r>
          </a:p>
          <a:p>
            <a:endParaRPr lang="en-GB" baseline="0" dirty="0" smtClean="0"/>
          </a:p>
          <a:p>
            <a:r>
              <a:rPr lang="en-GB" baseline="0" dirty="0" smtClean="0"/>
              <a:t>	Criteria for selecting systems: ‘promising starts’ and ‘sustained improvers’</a:t>
            </a:r>
          </a:p>
          <a:p>
            <a:r>
              <a:rPr lang="en-GB" baseline="0" dirty="0" smtClean="0"/>
              <a:t>	Metric based on 1995 TIMSS score</a:t>
            </a:r>
          </a:p>
          <a:p>
            <a:r>
              <a:rPr lang="en-GB" baseline="0" dirty="0" smtClean="0"/>
              <a:t>	Normalising assessment scales </a:t>
            </a:r>
            <a:r>
              <a:rPr lang="mr-IN" baseline="0" dirty="0" smtClean="0"/>
              <a:t>–</a:t>
            </a:r>
            <a:r>
              <a:rPr lang="en-GB" baseline="0" dirty="0" smtClean="0"/>
              <a:t> accounting for variance on assessment scales.</a:t>
            </a:r>
          </a:p>
          <a:p>
            <a:r>
              <a:rPr lang="en-GB" baseline="0" dirty="0" smtClean="0"/>
              <a:t>	Creating a Universal scale score and rating each country as poor, good, great or excellent.</a:t>
            </a:r>
          </a:p>
          <a:p>
            <a:r>
              <a:rPr lang="en-GB" baseline="0" dirty="0" smtClean="0"/>
              <a:t>	School systems interventions database.</a:t>
            </a:r>
          </a:p>
          <a:p>
            <a:endParaRPr lang="en-GB" baseline="0" dirty="0" smtClean="0"/>
          </a:p>
          <a:p>
            <a:r>
              <a:rPr lang="en-GB" baseline="0" dirty="0" smtClean="0"/>
              <a:t>The picture in Wales: Foundation Phase to Key Stage 3; Key stage 4 L2 inclusive and FSM.</a:t>
            </a:r>
          </a:p>
          <a:p>
            <a:endParaRPr lang="en-GB" baseline="0" dirty="0" smtClean="0"/>
          </a:p>
          <a:p>
            <a:r>
              <a:rPr lang="en-GB" baseline="0" dirty="0" smtClean="0"/>
              <a:t>School Categorisation</a:t>
            </a:r>
          </a:p>
          <a:p>
            <a:endParaRPr lang="en-GB" baseline="0" dirty="0" smtClean="0"/>
          </a:p>
          <a:p>
            <a:r>
              <a:rPr lang="en-GB" baseline="0" dirty="0" smtClean="0"/>
              <a:t>Estyn Inspection</a:t>
            </a:r>
          </a:p>
          <a:p>
            <a:endParaRPr lang="en-GB" baseline="0" dirty="0" smtClean="0"/>
          </a:p>
          <a:p>
            <a:r>
              <a:rPr lang="en-GB" baseline="0" dirty="0" smtClean="0"/>
              <a:t>Performance of pupils in England: Attainment 8 and Progress 8.</a:t>
            </a:r>
          </a:p>
          <a:p>
            <a:endParaRPr lang="en-GB" baseline="0" dirty="0" smtClean="0"/>
          </a:p>
          <a:p>
            <a:r>
              <a:rPr lang="en-GB" baseline="0" dirty="0" smtClean="0"/>
              <a:t>Key issues: </a:t>
            </a:r>
          </a:p>
          <a:p>
            <a:r>
              <a:rPr lang="en-GB" baseline="0" dirty="0" smtClean="0"/>
              <a:t>Accurate data essential but context and paradigm give the data meaning. Evidence that the use of data for school performance measures distorts behaviour </a:t>
            </a:r>
            <a:r>
              <a:rPr lang="mr-IN" baseline="0" dirty="0" smtClean="0"/>
              <a:t>–</a:t>
            </a:r>
            <a:r>
              <a:rPr lang="en-GB" baseline="0" dirty="0" smtClean="0"/>
              <a:t> regression to the benchmark; current debate over early entry for GCSE.</a:t>
            </a:r>
          </a:p>
          <a:p>
            <a:endParaRPr lang="en-GB" baseline="0" dirty="0" smtClean="0"/>
          </a:p>
          <a:p>
            <a:endParaRPr lang="en-GB" baseline="0" dirty="0" smtClean="0"/>
          </a:p>
          <a:p>
            <a:endParaRPr lang="en-GB" baseline="0" dirty="0" smtClean="0"/>
          </a:p>
          <a:p>
            <a:endParaRPr lang="en-GB" baseline="0" dirty="0" smtClean="0"/>
          </a:p>
          <a:p>
            <a:endParaRPr lang="en-GB" baseline="0" dirty="0" smtClean="0"/>
          </a:p>
          <a:p>
            <a:r>
              <a:rPr lang="en-GB" baseline="0" dirty="0" smtClean="0"/>
              <a:t>	</a:t>
            </a:r>
          </a:p>
          <a:p>
            <a:endParaRPr lang="en-GB" dirty="0" smtClean="0"/>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4</a:t>
            </a:fld>
            <a:endParaRPr lang="en-US"/>
          </a:p>
        </p:txBody>
      </p:sp>
    </p:spTree>
    <p:extLst>
      <p:ext uri="{BB962C8B-B14F-4D97-AF65-F5344CB8AC3E}">
        <p14:creationId xmlns:p14="http://schemas.microsoft.com/office/powerpoint/2010/main" val="1828409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B68C8073-CAD2-48BF-B8DB-FCAF7D6ED014}" type="slidenum">
              <a:rPr lang="en-US" smtClean="0"/>
              <a:t>5</a:t>
            </a:fld>
            <a:endParaRPr lang="en-US"/>
          </a:p>
        </p:txBody>
      </p:sp>
    </p:spTree>
    <p:extLst>
      <p:ext uri="{BB962C8B-B14F-4D97-AF65-F5344CB8AC3E}">
        <p14:creationId xmlns:p14="http://schemas.microsoft.com/office/powerpoint/2010/main" val="3406509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”Almost</a:t>
            </a:r>
            <a:r>
              <a:rPr lang="en-GB" sz="1200" b="1" kern="1200" baseline="0" dirty="0" smtClean="0">
                <a:solidFill>
                  <a:schemeClr val="tx1"/>
                </a:solidFill>
                <a:effectLst/>
                <a:latin typeface="+mn-lt"/>
                <a:ea typeface="+mn-ea"/>
                <a:cs typeface="+mn-cs"/>
              </a:rPr>
              <a:t> </a:t>
            </a:r>
            <a:r>
              <a:rPr lang="en-GB" sz="1200" b="1" kern="1200" dirty="0" smtClean="0">
                <a:solidFill>
                  <a:schemeClr val="tx1"/>
                </a:solidFill>
                <a:effectLst/>
                <a:latin typeface="+mn-lt"/>
                <a:ea typeface="+mn-ea"/>
                <a:cs typeface="+mn-cs"/>
              </a:rPr>
              <a:t>every country in the world</a:t>
            </a:r>
            <a:r>
              <a:rPr lang="en-GB" sz="1200" b="1" kern="1200" baseline="0" dirty="0" smtClean="0">
                <a:solidFill>
                  <a:schemeClr val="tx1"/>
                </a:solidFill>
                <a:effectLst/>
                <a:latin typeface="+mn-lt"/>
                <a:ea typeface="+mn-ea"/>
                <a:cs typeface="+mn-cs"/>
              </a:rPr>
              <a:t> has undertaken some form of school system reform in the past two decades</a:t>
            </a:r>
            <a:r>
              <a:rPr lang="mr-IN" sz="1200" b="1" kern="1200" baseline="0" dirty="0" smtClean="0">
                <a:solidFill>
                  <a:schemeClr val="tx1"/>
                </a:solidFill>
                <a:effectLst/>
                <a:latin typeface="+mn-lt"/>
                <a:ea typeface="+mn-ea"/>
                <a:cs typeface="+mn-cs"/>
              </a:rPr>
              <a:t>…</a:t>
            </a:r>
            <a:r>
              <a:rPr lang="en-GB" sz="1200" b="1" kern="1200" baseline="0" dirty="0" smtClean="0">
                <a:solidFill>
                  <a:schemeClr val="tx1"/>
                </a:solidFill>
                <a:effectLst/>
                <a:latin typeface="+mn-lt"/>
                <a:ea typeface="+mn-ea"/>
                <a:cs typeface="+mn-cs"/>
              </a:rPr>
              <a:t>”</a:t>
            </a:r>
          </a:p>
          <a:p>
            <a:endParaRPr lang="en-GB" sz="1200" b="1" kern="1200" baseline="0" dirty="0" smtClean="0">
              <a:solidFill>
                <a:schemeClr val="tx1"/>
              </a:solidFill>
              <a:effectLst/>
              <a:latin typeface="+mn-lt"/>
              <a:ea typeface="+mn-ea"/>
              <a:cs typeface="+mn-cs"/>
            </a:endParaRPr>
          </a:p>
          <a:p>
            <a:r>
              <a:rPr lang="en-GB" sz="1200" b="1" kern="1200" baseline="0" dirty="0" smtClean="0">
                <a:solidFill>
                  <a:schemeClr val="tx1"/>
                </a:solidFill>
                <a:effectLst/>
                <a:latin typeface="+mn-lt"/>
                <a:ea typeface="+mn-ea"/>
                <a:cs typeface="+mn-cs"/>
              </a:rPr>
              <a:t>Wales is in the midst of its own now.</a:t>
            </a:r>
          </a:p>
          <a:p>
            <a:endParaRPr lang="en-GB" sz="1200" b="1" kern="1200" dirty="0" smtClean="0">
              <a:solidFill>
                <a:schemeClr val="tx1"/>
              </a:solidFill>
              <a:effectLst/>
              <a:latin typeface="+mn-lt"/>
              <a:ea typeface="+mn-ea"/>
              <a:cs typeface="+mn-cs"/>
            </a:endParaRPr>
          </a:p>
          <a:p>
            <a:r>
              <a:rPr lang="en-GB" b="1" dirty="0" smtClean="0"/>
              <a:t>Four issues:</a:t>
            </a:r>
          </a:p>
          <a:p>
            <a:endParaRPr lang="en-GB" dirty="0" smtClean="0"/>
          </a:p>
          <a:p>
            <a:r>
              <a:rPr lang="en-GB" dirty="0" smtClean="0"/>
              <a:t>Intervention: A integrated</a:t>
            </a:r>
            <a:r>
              <a:rPr lang="en-GB" baseline="0" dirty="0" smtClean="0"/>
              <a:t> set of interventions to drive reform: 1. Stage specific: e.g. Poor: literacy and numeracy; and cross stage, improve low skill teachers; Good to excellent: Peer-based learning; cross system collaboration 2. Cross stage: curriculum and standards; rewards and remuneration for teachers; data systems; national policy.</a:t>
            </a:r>
            <a:endParaRPr lang="en-GB" dirty="0" smtClean="0"/>
          </a:p>
          <a:p>
            <a:endParaRPr lang="en-GB" dirty="0" smtClean="0"/>
          </a:p>
          <a:p>
            <a:r>
              <a:rPr lang="en-GB" dirty="0" smtClean="0"/>
              <a:t>Contextualising: Navigating the challenges of context; gaining stakeholder support; mandating vs persuasion.</a:t>
            </a:r>
            <a:r>
              <a:rPr lang="en-GB" baseline="0" dirty="0" smtClean="0"/>
              <a:t> Drivers: pace of change; degree of negotiation; degree of winners/losers; credibility of leaders</a:t>
            </a:r>
            <a:endParaRPr lang="en-GB" dirty="0" smtClean="0"/>
          </a:p>
          <a:p>
            <a:endParaRPr lang="en-GB" dirty="0" smtClean="0"/>
          </a:p>
          <a:p>
            <a:r>
              <a:rPr lang="en-GB" dirty="0" smtClean="0"/>
              <a:t>Sustaining: Changing how teachers think about teaching: collaborative</a:t>
            </a:r>
            <a:r>
              <a:rPr lang="en-GB" baseline="0" dirty="0" smtClean="0"/>
              <a:t> practices; mediating layer; architecting tomorrows leadership.</a:t>
            </a:r>
            <a:endParaRPr lang="en-GB" dirty="0" smtClean="0"/>
          </a:p>
          <a:p>
            <a:endParaRPr lang="en-GB" dirty="0" smtClean="0"/>
          </a:p>
          <a:p>
            <a:r>
              <a:rPr lang="en-GB" dirty="0" smtClean="0"/>
              <a:t>Ignition: How do we get started? 2010 PISA Make best use of a crisis; sustaining leadership </a:t>
            </a:r>
            <a:r>
              <a:rPr lang="mr-IN" dirty="0" smtClean="0"/>
              <a:t>–</a:t>
            </a:r>
            <a:r>
              <a:rPr lang="en-GB" dirty="0" smtClean="0"/>
              <a:t> 6 years +</a:t>
            </a:r>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6</a:t>
            </a:fld>
            <a:endParaRPr lang="en-US"/>
          </a:p>
        </p:txBody>
      </p:sp>
    </p:spTree>
    <p:extLst>
      <p:ext uri="{BB962C8B-B14F-4D97-AF65-F5344CB8AC3E}">
        <p14:creationId xmlns:p14="http://schemas.microsoft.com/office/powerpoint/2010/main" val="2820066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Case study schools were using sophisticated data systems to identify individual pupils to receive additional support via PDG-funded interventions. The PDG has helped to instigate improvements in the way some case study schools collect and use data.</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All schools monitored pupil-level data against individual targets. A few schools explained that they had not previously monitored </a:t>
            </a:r>
            <a:r>
              <a:rPr lang="en-US" sz="1200" b="0" i="0" kern="1200" dirty="0" err="1" smtClean="0">
                <a:solidFill>
                  <a:schemeClr val="tx1"/>
                </a:solidFill>
                <a:effectLst/>
                <a:latin typeface="+mn-lt"/>
                <a:ea typeface="+mn-ea"/>
                <a:cs typeface="+mn-cs"/>
              </a:rPr>
              <a:t>eFree</a:t>
            </a:r>
            <a:r>
              <a:rPr lang="en-US" sz="1200" b="0" i="0" kern="1200" dirty="0" smtClean="0">
                <a:solidFill>
                  <a:schemeClr val="tx1"/>
                </a:solidFill>
                <a:effectLst/>
                <a:latin typeface="+mn-lt"/>
                <a:ea typeface="+mn-ea"/>
                <a:cs typeface="+mn-cs"/>
              </a:rPr>
              <a:t> School Meal pupils separately, or that they had not previously monitored the impact of specific interventions.</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There are examples of schools making spending decisions, and changing the way in which interventions operate, on the basis of the data they have collected to improve effectiveness.</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 case studies suggest that the biggest impact of the PDG on staffing has been to increase the number and the skills of Teaching Assistants (TAs) employed by schools. TAs are often trained on implementing and evaluating the impact of the interventions they deliver and as a result are becoming highly skilled members of the school staff. The PDG has led to an increase in the size of the school staff in virtually all case study schools.</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The way the PDG is spent by schools appears to have evolved over the grant’s lifetime. Several case study schools explained they had initially invested in resources and establishing data monitoring systems to track pupils’ progress using the funds, but that funds are now concentrated on the delivery of interventions, and specifically on funding staff time to deliver them.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B68C8073-CAD2-48BF-B8DB-FCAF7D6ED014}" type="slidenum">
              <a:rPr lang="en-US" smtClean="0"/>
              <a:t>7</a:t>
            </a:fld>
            <a:endParaRPr lang="en-US"/>
          </a:p>
        </p:txBody>
      </p:sp>
    </p:spTree>
    <p:extLst>
      <p:ext uri="{BB962C8B-B14F-4D97-AF65-F5344CB8AC3E}">
        <p14:creationId xmlns:p14="http://schemas.microsoft.com/office/powerpoint/2010/main" val="15089113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8</a:t>
            </a:fld>
            <a:endParaRPr lang="en-US"/>
          </a:p>
        </p:txBody>
      </p:sp>
    </p:spTree>
    <p:extLst>
      <p:ext uri="{BB962C8B-B14F-4D97-AF65-F5344CB8AC3E}">
        <p14:creationId xmlns:p14="http://schemas.microsoft.com/office/powerpoint/2010/main" val="8706919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The two factors with the strongest evidence of improving pupil attainment are:</a:t>
            </a:r>
          </a:p>
          <a:p>
            <a:endParaRPr lang="en-US" sz="1200" b="0" i="0" kern="1200" dirty="0" smtClean="0">
              <a:solidFill>
                <a:schemeClr val="tx1"/>
              </a:solidFill>
              <a:effectLst/>
              <a:latin typeface="+mn-lt"/>
              <a:ea typeface="+mn-ea"/>
              <a:cs typeface="+mn-cs"/>
            </a:endParaRPr>
          </a:p>
          <a:p>
            <a:pPr marL="171450" indent="-171450">
              <a:buFont typeface="Arial" charset="0"/>
              <a:buChar char="•"/>
            </a:pPr>
            <a:r>
              <a:rPr lang="en-US" sz="1200" b="0" i="0" kern="1200" dirty="0" smtClean="0">
                <a:solidFill>
                  <a:schemeClr val="tx1"/>
                </a:solidFill>
                <a:effectLst/>
                <a:latin typeface="+mn-lt"/>
                <a:ea typeface="+mn-ea"/>
                <a:cs typeface="+mn-cs"/>
              </a:rPr>
              <a:t>teachers’ content knowledge, including their ability to understand how students think about a subject and identify common misconceptions</a:t>
            </a:r>
          </a:p>
          <a:p>
            <a:pPr marL="171450" indent="-171450">
              <a:buFont typeface="Arial" charset="0"/>
              <a:buChar char="•"/>
            </a:pPr>
            <a:r>
              <a:rPr lang="en-US" sz="1200" b="0" i="0" kern="1200" dirty="0" smtClean="0">
                <a:solidFill>
                  <a:schemeClr val="tx1"/>
                </a:solidFill>
                <a:effectLst/>
                <a:latin typeface="+mn-lt"/>
                <a:ea typeface="+mn-ea"/>
                <a:cs typeface="+mn-cs"/>
              </a:rPr>
              <a:t>quality of instruction, which includes using strategies like effective questioning and the use of assessment</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Specific practices which have good evidence of improving attainment include:</a:t>
            </a:r>
          </a:p>
          <a:p>
            <a:endParaRPr lang="en-US" sz="1200" b="0" i="0" kern="1200" dirty="0" smtClean="0">
              <a:solidFill>
                <a:schemeClr val="tx1"/>
              </a:solidFill>
              <a:effectLst/>
              <a:latin typeface="+mn-lt"/>
              <a:ea typeface="+mn-ea"/>
              <a:cs typeface="+mn-cs"/>
            </a:endParaRPr>
          </a:p>
          <a:p>
            <a:pPr marL="171450" indent="-171450">
              <a:buFont typeface="Arial" charset="0"/>
              <a:buChar char="•"/>
            </a:pPr>
            <a:r>
              <a:rPr lang="en-US" sz="1200" b="0" i="0" kern="1200" dirty="0" smtClean="0">
                <a:solidFill>
                  <a:schemeClr val="tx1"/>
                </a:solidFill>
                <a:effectLst/>
                <a:latin typeface="+mn-lt"/>
                <a:ea typeface="+mn-ea"/>
                <a:cs typeface="+mn-cs"/>
              </a:rPr>
              <a:t>challenging students to identify the reason why an activity is taking place in the lesson</a:t>
            </a:r>
          </a:p>
          <a:p>
            <a:pPr marL="171450" indent="-171450">
              <a:buFont typeface="Arial" charset="0"/>
              <a:buChar char="•"/>
            </a:pPr>
            <a:r>
              <a:rPr lang="en-US" sz="1200" b="0" i="0" kern="1200" dirty="0" smtClean="0">
                <a:solidFill>
                  <a:schemeClr val="tx1"/>
                </a:solidFill>
                <a:effectLst/>
                <a:latin typeface="+mn-lt"/>
                <a:ea typeface="+mn-ea"/>
                <a:cs typeface="+mn-cs"/>
              </a:rPr>
              <a:t>asking a large number of questions and checking the responses of all students</a:t>
            </a:r>
          </a:p>
          <a:p>
            <a:pPr marL="171450" indent="-171450">
              <a:buFont typeface="Arial" charset="0"/>
              <a:buChar char="•"/>
            </a:pPr>
            <a:r>
              <a:rPr lang="en-US" sz="1200" b="0" i="0" kern="1200" dirty="0" smtClean="0">
                <a:solidFill>
                  <a:schemeClr val="tx1"/>
                </a:solidFill>
                <a:effectLst/>
                <a:latin typeface="+mn-lt"/>
                <a:ea typeface="+mn-ea"/>
                <a:cs typeface="+mn-cs"/>
              </a:rPr>
              <a:t>spacing-out study or practice on a given topic, with gaps in between for forgetting</a:t>
            </a:r>
          </a:p>
          <a:p>
            <a:pPr marL="171450" indent="-171450">
              <a:buFont typeface="Arial" charset="0"/>
              <a:buChar char="•"/>
            </a:pPr>
            <a:r>
              <a:rPr lang="en-US" sz="1200" b="0" i="0" kern="1200" dirty="0" smtClean="0">
                <a:solidFill>
                  <a:schemeClr val="tx1"/>
                </a:solidFill>
                <a:effectLst/>
                <a:latin typeface="+mn-lt"/>
                <a:ea typeface="+mn-ea"/>
                <a:cs typeface="+mn-cs"/>
              </a:rPr>
              <a:t>making students take tests or generate answers, even before they have been taught the material</a:t>
            </a:r>
          </a:p>
          <a:p>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Common practices which are not supported by evidence include:</a:t>
            </a:r>
          </a:p>
          <a:p>
            <a:endParaRPr lang="en-US" sz="1200" b="0" i="0" kern="1200" dirty="0" smtClean="0">
              <a:solidFill>
                <a:schemeClr val="tx1"/>
              </a:solidFill>
              <a:effectLst/>
              <a:latin typeface="+mn-lt"/>
              <a:ea typeface="+mn-ea"/>
              <a:cs typeface="+mn-cs"/>
            </a:endParaRPr>
          </a:p>
          <a:p>
            <a:pPr marL="171450" indent="-171450">
              <a:buFont typeface="Arial" charset="0"/>
              <a:buChar char="•"/>
            </a:pPr>
            <a:r>
              <a:rPr lang="en-US" sz="1200" b="0" i="0" kern="1200" dirty="0" smtClean="0">
                <a:solidFill>
                  <a:schemeClr val="tx1"/>
                </a:solidFill>
                <a:effectLst/>
                <a:latin typeface="+mn-lt"/>
                <a:ea typeface="+mn-ea"/>
                <a:cs typeface="+mn-cs"/>
              </a:rPr>
              <a:t>using praise lavishly</a:t>
            </a:r>
          </a:p>
          <a:p>
            <a:pPr marL="171450" indent="-171450">
              <a:buFont typeface="Arial" charset="0"/>
              <a:buChar char="•"/>
            </a:pPr>
            <a:r>
              <a:rPr lang="en-US" sz="1200" b="0" i="0" kern="1200" dirty="0" smtClean="0">
                <a:solidFill>
                  <a:schemeClr val="tx1"/>
                </a:solidFill>
                <a:effectLst/>
                <a:latin typeface="+mn-lt"/>
                <a:ea typeface="+mn-ea"/>
                <a:cs typeface="+mn-cs"/>
              </a:rPr>
              <a:t>allowing learners to discover key ideas by themselves</a:t>
            </a:r>
          </a:p>
          <a:p>
            <a:pPr marL="171450" indent="-171450">
              <a:buFont typeface="Arial" charset="0"/>
              <a:buChar char="•"/>
            </a:pPr>
            <a:r>
              <a:rPr lang="en-US" sz="1200" b="0" i="0" kern="1200" dirty="0" smtClean="0">
                <a:solidFill>
                  <a:schemeClr val="tx1"/>
                </a:solidFill>
                <a:effectLst/>
                <a:latin typeface="+mn-lt"/>
                <a:ea typeface="+mn-ea"/>
                <a:cs typeface="+mn-cs"/>
              </a:rPr>
              <a:t>grouping students by ability</a:t>
            </a:r>
          </a:p>
          <a:p>
            <a:pPr marL="171450" indent="-171450">
              <a:buFont typeface="Arial" charset="0"/>
              <a:buChar char="•"/>
            </a:pPr>
            <a:r>
              <a:rPr lang="en-US" sz="1200" b="0" i="0" kern="1200" dirty="0" smtClean="0">
                <a:solidFill>
                  <a:schemeClr val="tx1"/>
                </a:solidFill>
                <a:effectLst/>
                <a:latin typeface="+mn-lt"/>
                <a:ea typeface="+mn-ea"/>
                <a:cs typeface="+mn-cs"/>
              </a:rPr>
              <a:t>presenting information to students based on their “preferred learning style”</a:t>
            </a:r>
          </a:p>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9</a:t>
            </a:fld>
            <a:endParaRPr lang="en-US"/>
          </a:p>
        </p:txBody>
      </p:sp>
    </p:spTree>
    <p:extLst>
      <p:ext uri="{BB962C8B-B14F-4D97-AF65-F5344CB8AC3E}">
        <p14:creationId xmlns:p14="http://schemas.microsoft.com/office/powerpoint/2010/main" val="11169832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TABLE 1: CHALLENGES IN STUDYING TEACHING AND TEACHER EFFECTIVENESS AND SOME RELATED QUESTIONS </a:t>
            </a:r>
            <a:endParaRPr lang="en-US" dirty="0" smtClean="0">
              <a:effectLst/>
            </a:endParaRPr>
          </a:p>
          <a:p>
            <a:r>
              <a:rPr lang="en-US" sz="1200" kern="1200" dirty="0" smtClean="0">
                <a:solidFill>
                  <a:schemeClr val="tx1"/>
                </a:solidFill>
                <a:effectLst/>
                <a:latin typeface="+mn-lt"/>
                <a:ea typeface="+mn-ea"/>
                <a:cs typeface="+mn-cs"/>
              </a:rPr>
              <a:t>Challenges </a:t>
            </a:r>
          </a:p>
          <a:p>
            <a:endParaRPr lang="en-US" dirty="0" smtClean="0">
              <a:effectLst/>
            </a:endParaRPr>
          </a:p>
          <a:p>
            <a:r>
              <a:rPr lang="en-US" sz="1200" b="1" kern="1200" dirty="0" smtClean="0">
                <a:solidFill>
                  <a:schemeClr val="tx1"/>
                </a:solidFill>
                <a:effectLst/>
                <a:latin typeface="+mn-lt"/>
                <a:ea typeface="+mn-ea"/>
                <a:cs typeface="+mn-cs"/>
              </a:rPr>
              <a:t>The Definition challenge </a:t>
            </a:r>
          </a:p>
          <a:p>
            <a:endParaRPr lang="en-US" sz="1200" kern="1200" dirty="0" smtClean="0">
              <a:solidFill>
                <a:schemeClr val="tx1"/>
              </a:solidFill>
              <a:effectLst/>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How are we going to define effective teaching?</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Should it be restricted to teaching in the classroom only?</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Is effectiveness best viewed in relation to the teacher’s influence on student academic outcomes?</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What other educational outcomes do we look at?</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When do we look at the outcomes? </a:t>
            </a:r>
            <a:endParaRPr lang="en-US" dirty="0" smtClean="0">
              <a:effectLst/>
            </a:endParaRPr>
          </a:p>
          <a:p>
            <a:endParaRPr lang="en-US" dirty="0" smtClean="0">
              <a:effectLst/>
            </a:endParaRPr>
          </a:p>
          <a:p>
            <a:r>
              <a:rPr lang="en-US" sz="1200" b="1" kern="1200" dirty="0" smtClean="0">
                <a:solidFill>
                  <a:schemeClr val="tx1"/>
                </a:solidFill>
                <a:effectLst/>
                <a:latin typeface="+mn-lt"/>
                <a:ea typeface="+mn-ea"/>
                <a:cs typeface="+mn-cs"/>
              </a:rPr>
              <a:t>The Perspective challenge</a:t>
            </a:r>
          </a:p>
          <a:p>
            <a:endParaRPr lang="en-US" sz="1200" kern="1200" dirty="0" smtClean="0">
              <a:solidFill>
                <a:schemeClr val="tx1"/>
              </a:solidFill>
              <a:effectLst/>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Who are best placed to judge teacher effectiveness? </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How do they define what constitutes effective teaching? </a:t>
            </a:r>
            <a:endParaRPr lang="en-US" dirty="0" smtClean="0">
              <a:effectLst/>
            </a:endParaRPr>
          </a:p>
          <a:p>
            <a:r>
              <a:rPr lang="en-US" sz="1200" kern="1200" dirty="0" smtClean="0">
                <a:solidFill>
                  <a:schemeClr val="tx1"/>
                </a:solidFill>
                <a:effectLst/>
                <a:latin typeface="+mn-lt"/>
                <a:ea typeface="+mn-ea"/>
                <a:cs typeface="+mn-cs"/>
              </a:rPr>
              <a:t/>
            </a:r>
            <a:br>
              <a:rPr lang="en-US" sz="1200" kern="1200" dirty="0" smtClean="0">
                <a:solidFill>
                  <a:schemeClr val="tx1"/>
                </a:solidFill>
                <a:effectLst/>
                <a:latin typeface="+mn-lt"/>
                <a:ea typeface="+mn-ea"/>
                <a:cs typeface="+mn-cs"/>
              </a:rPr>
            </a:br>
            <a:r>
              <a:rPr lang="en-US" sz="1200" b="1" kern="1200" dirty="0" smtClean="0">
                <a:solidFill>
                  <a:schemeClr val="tx1"/>
                </a:solidFill>
                <a:effectLst/>
                <a:latin typeface="+mn-lt"/>
                <a:ea typeface="+mn-ea"/>
                <a:cs typeface="+mn-cs"/>
              </a:rPr>
              <a:t>The </a:t>
            </a:r>
            <a:r>
              <a:rPr lang="en-US" sz="1200" b="1" kern="1200" dirty="0" err="1" smtClean="0">
                <a:solidFill>
                  <a:schemeClr val="tx1"/>
                </a:solidFill>
                <a:effectLst/>
                <a:latin typeface="+mn-lt"/>
                <a:ea typeface="+mn-ea"/>
                <a:cs typeface="+mn-cs"/>
              </a:rPr>
              <a:t>Characterisation</a:t>
            </a:r>
            <a:r>
              <a:rPr lang="en-US" sz="1200" b="1" kern="1200" dirty="0" smtClean="0">
                <a:solidFill>
                  <a:schemeClr val="tx1"/>
                </a:solidFill>
                <a:effectLst/>
                <a:latin typeface="+mn-lt"/>
                <a:ea typeface="+mn-ea"/>
                <a:cs typeface="+mn-cs"/>
              </a:rPr>
              <a:t> challenge </a:t>
            </a:r>
          </a:p>
          <a:p>
            <a:endParaRPr lang="en-US" sz="1200" b="1" kern="1200" dirty="0" smtClean="0">
              <a:solidFill>
                <a:schemeClr val="tx1"/>
              </a:solidFill>
              <a:effectLst/>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What makes a teacher highly effective?</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What do they do to make their teaching effective? </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What does their teaching look like?</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How can we </a:t>
            </a:r>
            <a:r>
              <a:rPr lang="en-US" sz="1200" kern="1200" dirty="0" err="1" smtClean="0">
                <a:solidFill>
                  <a:schemeClr val="tx1"/>
                </a:solidFill>
                <a:effectLst/>
                <a:latin typeface="+mn-lt"/>
                <a:ea typeface="+mn-ea"/>
                <a:cs typeface="+mn-cs"/>
              </a:rPr>
              <a:t>characterise</a:t>
            </a:r>
            <a:r>
              <a:rPr lang="en-US" sz="1200" kern="1200" dirty="0" smtClean="0">
                <a:solidFill>
                  <a:schemeClr val="tx1"/>
                </a:solidFill>
                <a:effectLst/>
                <a:latin typeface="+mn-lt"/>
                <a:ea typeface="+mn-ea"/>
                <a:cs typeface="+mn-cs"/>
              </a:rPr>
              <a:t> effective teaching? </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How can we measure its relative effects? </a:t>
            </a:r>
            <a:endParaRPr lang="en-US" dirty="0" smtClean="0">
              <a:effectLst/>
            </a:endParaRPr>
          </a:p>
          <a:p>
            <a:endParaRPr lang="en-US" b="1" dirty="0" smtClean="0">
              <a:effectLst/>
            </a:endParaRPr>
          </a:p>
          <a:p>
            <a:r>
              <a:rPr lang="en-US" sz="1200" b="1" kern="1200" dirty="0" smtClean="0">
                <a:solidFill>
                  <a:schemeClr val="tx1"/>
                </a:solidFill>
                <a:effectLst/>
                <a:latin typeface="+mn-lt"/>
                <a:ea typeface="+mn-ea"/>
                <a:cs typeface="+mn-cs"/>
              </a:rPr>
              <a:t>The Measurement challenge </a:t>
            </a:r>
          </a:p>
          <a:p>
            <a:endParaRPr lang="en-US" sz="1200" b="1" kern="1200" dirty="0" smtClean="0">
              <a:solidFill>
                <a:schemeClr val="tx1"/>
              </a:solidFill>
              <a:effectLst/>
              <a:latin typeface="+mn-lt"/>
              <a:ea typeface="+mn-ea"/>
              <a:cs typeface="+mn-cs"/>
            </a:endParaRP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How can we measure effective teaching?</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What instruments do we use?</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What sources of evidence should we look at? </a:t>
            </a:r>
          </a:p>
          <a:p>
            <a:pPr marL="457200" marR="0" lvl="1"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What evidence should we give more weight to? </a:t>
            </a:r>
            <a:endParaRPr lang="en-US" sz="1200" b="1" kern="1200" dirty="0" smtClean="0">
              <a:solidFill>
                <a:schemeClr val="tx1"/>
              </a:solidFill>
              <a:effectLst/>
              <a:latin typeface="+mn-lt"/>
              <a:ea typeface="+mn-ea"/>
              <a:cs typeface="+mn-cs"/>
            </a:endParaRPr>
          </a:p>
          <a:p>
            <a:endParaRPr lang="en-US" b="1" dirty="0" smtClean="0">
              <a:effectLst/>
            </a:endParaRPr>
          </a:p>
          <a:p>
            <a:r>
              <a:rPr lang="en-US" sz="1200" b="1" kern="1200" dirty="0" smtClean="0">
                <a:solidFill>
                  <a:schemeClr val="tx1"/>
                </a:solidFill>
                <a:effectLst/>
                <a:latin typeface="+mn-lt"/>
                <a:ea typeface="+mn-ea"/>
                <a:cs typeface="+mn-cs"/>
              </a:rPr>
              <a:t>The </a:t>
            </a:r>
            <a:r>
              <a:rPr lang="en-US" sz="1200" b="1" kern="1200" dirty="0" err="1" smtClean="0">
                <a:solidFill>
                  <a:schemeClr val="tx1"/>
                </a:solidFill>
                <a:effectLst/>
                <a:latin typeface="+mn-lt"/>
                <a:ea typeface="+mn-ea"/>
                <a:cs typeface="+mn-cs"/>
              </a:rPr>
              <a:t>Theorisation</a:t>
            </a:r>
            <a:r>
              <a:rPr lang="en-US" sz="1200" b="1" kern="1200" dirty="0" smtClean="0">
                <a:solidFill>
                  <a:schemeClr val="tx1"/>
                </a:solidFill>
                <a:effectLst/>
                <a:latin typeface="+mn-lt"/>
                <a:ea typeface="+mn-ea"/>
                <a:cs typeface="+mn-cs"/>
              </a:rPr>
              <a:t> challenge </a:t>
            </a:r>
          </a:p>
          <a:p>
            <a:endParaRPr lang="en-US" dirty="0" smtClean="0">
              <a:effectLst/>
            </a:endParaRPr>
          </a:p>
          <a:p>
            <a:pPr lvl="1"/>
            <a:r>
              <a:rPr lang="en-US" sz="1200" kern="1200" dirty="0" smtClean="0">
                <a:solidFill>
                  <a:schemeClr val="tx1"/>
                </a:solidFill>
                <a:effectLst/>
                <a:latin typeface="+mn-lt"/>
                <a:ea typeface="+mn-ea"/>
                <a:cs typeface="+mn-cs"/>
              </a:rPr>
              <a:t>How can we </a:t>
            </a:r>
            <a:r>
              <a:rPr lang="en-US" sz="1200" kern="1200" dirty="0" err="1" smtClean="0">
                <a:solidFill>
                  <a:schemeClr val="tx1"/>
                </a:solidFill>
                <a:effectLst/>
                <a:latin typeface="+mn-lt"/>
                <a:ea typeface="+mn-ea"/>
                <a:cs typeface="+mn-cs"/>
              </a:rPr>
              <a:t>organise</a:t>
            </a:r>
            <a:r>
              <a:rPr lang="en-US" sz="1200" kern="1200" dirty="0" smtClean="0">
                <a:solidFill>
                  <a:schemeClr val="tx1"/>
                </a:solidFill>
                <a:effectLst/>
                <a:latin typeface="+mn-lt"/>
                <a:ea typeface="+mn-ea"/>
                <a:cs typeface="+mn-cs"/>
              </a:rPr>
              <a:t> research evidence on effective teaching in a holistic fashion?</a:t>
            </a:r>
            <a:br>
              <a:rPr lang="en-US" sz="1200" kern="1200" dirty="0" smtClean="0">
                <a:solidFill>
                  <a:schemeClr val="tx1"/>
                </a:solidFill>
                <a:effectLst/>
                <a:latin typeface="+mn-lt"/>
                <a:ea typeface="+mn-ea"/>
                <a:cs typeface="+mn-cs"/>
              </a:rPr>
            </a:br>
            <a:r>
              <a:rPr lang="en-US" sz="1200" kern="1200" dirty="0" smtClean="0">
                <a:solidFill>
                  <a:schemeClr val="tx1"/>
                </a:solidFill>
                <a:effectLst/>
                <a:latin typeface="+mn-lt"/>
                <a:ea typeface="+mn-ea"/>
                <a:cs typeface="+mn-cs"/>
              </a:rPr>
              <a:t>How do the models explain the contingencies of effective teaching? </a:t>
            </a:r>
          </a:p>
          <a:p>
            <a:pPr lvl="1"/>
            <a:r>
              <a:rPr lang="en-US" sz="1200" kern="1200" dirty="0" smtClean="0">
                <a:solidFill>
                  <a:schemeClr val="tx1"/>
                </a:solidFill>
                <a:effectLst/>
                <a:latin typeface="+mn-lt"/>
                <a:ea typeface="+mn-ea"/>
                <a:cs typeface="+mn-cs"/>
              </a:rPr>
              <a:t>How do the models address the problem of differential teacher effectiveness and its consequences? </a:t>
            </a:r>
            <a:endParaRPr lang="en-US" dirty="0">
              <a:effectLst/>
            </a:endParaRPr>
          </a:p>
        </p:txBody>
      </p:sp>
      <p:sp>
        <p:nvSpPr>
          <p:cNvPr id="4" name="Slide Number Placeholder 3"/>
          <p:cNvSpPr>
            <a:spLocks noGrp="1"/>
          </p:cNvSpPr>
          <p:nvPr>
            <p:ph type="sldNum" sz="quarter" idx="10"/>
          </p:nvPr>
        </p:nvSpPr>
        <p:spPr/>
        <p:txBody>
          <a:bodyPr/>
          <a:lstStyle/>
          <a:p>
            <a:fld id="{B68C8073-CAD2-48BF-B8DB-FCAF7D6ED014}" type="slidenum">
              <a:rPr lang="en-US" smtClean="0"/>
              <a:t>10</a:t>
            </a:fld>
            <a:endParaRPr lang="en-US"/>
          </a:p>
        </p:txBody>
      </p:sp>
    </p:spTree>
    <p:extLst>
      <p:ext uri="{BB962C8B-B14F-4D97-AF65-F5344CB8AC3E}">
        <p14:creationId xmlns:p14="http://schemas.microsoft.com/office/powerpoint/2010/main" val="13947596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There is a need to: </a:t>
            </a:r>
          </a:p>
          <a:p>
            <a:endParaRPr lang="en-US" dirty="0" smtClean="0"/>
          </a:p>
          <a:p>
            <a:r>
              <a:rPr lang="en-US" sz="1200" b="1" kern="1200" dirty="0" smtClean="0">
                <a:solidFill>
                  <a:schemeClr val="tx1"/>
                </a:solidFill>
                <a:effectLst/>
                <a:latin typeface="+mn-lt"/>
                <a:ea typeface="+mn-ea"/>
                <a:cs typeface="+mn-cs"/>
              </a:rPr>
              <a:t>adopt a broader definition of teacher effectiveness that </a:t>
            </a:r>
            <a:r>
              <a:rPr lang="en-US" sz="1200" b="1" kern="1200" dirty="0" err="1" smtClean="0">
                <a:solidFill>
                  <a:schemeClr val="tx1"/>
                </a:solidFill>
                <a:effectLst/>
                <a:latin typeface="+mn-lt"/>
                <a:ea typeface="+mn-ea"/>
                <a:cs typeface="+mn-cs"/>
              </a:rPr>
              <a:t>emphasises</a:t>
            </a:r>
            <a:r>
              <a:rPr lang="en-US" sz="1200" b="1" kern="1200" dirty="0" smtClean="0">
                <a:solidFill>
                  <a:schemeClr val="tx1"/>
                </a:solidFill>
                <a:effectLst/>
                <a:latin typeface="+mn-lt"/>
                <a:ea typeface="+mn-ea"/>
                <a:cs typeface="+mn-cs"/>
              </a:rPr>
              <a:t> the promotion of students’ academic, and other kinds of educational, outcomes </a:t>
            </a: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understand that effective teaching is not automatically guaranteed through teacher training, professional development or long years of experience </a:t>
            </a:r>
          </a:p>
          <a:p>
            <a:endParaRPr lang="en-US" sz="1200" b="1" kern="1200" dirty="0" smtClean="0">
              <a:solidFill>
                <a:schemeClr val="tx1"/>
              </a:solidFill>
              <a:effectLst/>
              <a:latin typeface="+mn-lt"/>
              <a:ea typeface="+mn-ea"/>
              <a:cs typeface="+mn-cs"/>
            </a:endParaRPr>
          </a:p>
          <a:p>
            <a:r>
              <a:rPr lang="en-US" sz="1200" b="1" kern="1200" dirty="0" err="1" smtClean="0">
                <a:solidFill>
                  <a:schemeClr val="tx1"/>
                </a:solidFill>
                <a:effectLst/>
                <a:latin typeface="+mn-lt"/>
                <a:ea typeface="+mn-ea"/>
                <a:cs typeface="+mn-cs"/>
              </a:rPr>
              <a:t>recognise</a:t>
            </a:r>
            <a:r>
              <a:rPr lang="en-US" sz="1200" b="1" kern="1200" dirty="0" smtClean="0">
                <a:solidFill>
                  <a:schemeClr val="tx1"/>
                </a:solidFill>
                <a:effectLst/>
                <a:latin typeface="+mn-lt"/>
                <a:ea typeface="+mn-ea"/>
                <a:cs typeface="+mn-cs"/>
              </a:rPr>
              <a:t> that teachers may vary in their effectiveness over time (across years) and in achieving different kinds of student outcomes and in teaching different groups of students or in different school contexts </a:t>
            </a: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disseminate and study relevant research and, where available, inspection evidence on effective teaching practices and evaluate their applicability in different classes and school contexts</a:t>
            </a:r>
          </a:p>
          <a:p>
            <a:r>
              <a:rPr lang="en-US" sz="1200" b="1" kern="1200" dirty="0" smtClean="0">
                <a:solidFill>
                  <a:schemeClr val="tx1"/>
                </a:solidFill>
                <a:effectLst/>
                <a:latin typeface="+mn-lt"/>
                <a:ea typeface="+mn-ea"/>
                <a:cs typeface="+mn-cs"/>
              </a:rPr>
              <a:t> </a:t>
            </a:r>
          </a:p>
          <a:p>
            <a:r>
              <a:rPr lang="en-US" sz="1200" b="1" kern="1200" dirty="0" smtClean="0">
                <a:solidFill>
                  <a:schemeClr val="tx1"/>
                </a:solidFill>
                <a:effectLst/>
                <a:latin typeface="+mn-lt"/>
                <a:ea typeface="+mn-ea"/>
                <a:cs typeface="+mn-cs"/>
              </a:rPr>
              <a:t>identify and disseminate examples of successful practice from case studies of the work of effective teachers, effective departments and effective schools, through appropriate guidance and learning networks </a:t>
            </a: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pay attention to the influence of other factors in the school, the education system, the community and the culture that can support or that may hinder effective teaching </a:t>
            </a: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encourage evidence-informed teacher collaboration and self-reflection as strategies to enhance effectiveness and achieve consistency in improving effectiveness in all aspects of teaching </a:t>
            </a: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encourage monitoring and observation using appropriate research-based protocols to support professional learning and the development of effective practices among teachers and among subject departments </a:t>
            </a: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incorporate the students’ perspectives and experiences to promote positive school and classroom climates that engage and motivate learners. </a:t>
            </a:r>
          </a:p>
          <a:p>
            <a:endParaRPr lang="en-US" sz="1200" b="1" kern="1200" dirty="0" smtClean="0">
              <a:solidFill>
                <a:schemeClr val="tx1"/>
              </a:solidFill>
              <a:effectLst/>
              <a:latin typeface="+mn-lt"/>
              <a:ea typeface="+mn-ea"/>
              <a:cs typeface="+mn-cs"/>
            </a:endParaRPr>
          </a:p>
          <a:p>
            <a:endParaRPr lang="en-US" dirty="0">
              <a:effectLst/>
            </a:endParaRPr>
          </a:p>
        </p:txBody>
      </p:sp>
      <p:sp>
        <p:nvSpPr>
          <p:cNvPr id="4" name="Slide Number Placeholder 3"/>
          <p:cNvSpPr>
            <a:spLocks noGrp="1"/>
          </p:cNvSpPr>
          <p:nvPr>
            <p:ph type="sldNum" sz="quarter" idx="10"/>
          </p:nvPr>
        </p:nvSpPr>
        <p:spPr/>
        <p:txBody>
          <a:bodyPr/>
          <a:lstStyle/>
          <a:p>
            <a:fld id="{B68C8073-CAD2-48BF-B8DB-FCAF7D6ED014}" type="slidenum">
              <a:rPr lang="en-US" smtClean="0"/>
              <a:t>11</a:t>
            </a:fld>
            <a:endParaRPr lang="en-US"/>
          </a:p>
        </p:txBody>
      </p:sp>
    </p:spTree>
    <p:extLst>
      <p:ext uri="{BB962C8B-B14F-4D97-AF65-F5344CB8AC3E}">
        <p14:creationId xmlns:p14="http://schemas.microsoft.com/office/powerpoint/2010/main" val="517881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12</a:t>
            </a:fld>
            <a:endParaRPr lang="en-US"/>
          </a:p>
        </p:txBody>
      </p:sp>
    </p:spTree>
    <p:extLst>
      <p:ext uri="{BB962C8B-B14F-4D97-AF65-F5344CB8AC3E}">
        <p14:creationId xmlns:p14="http://schemas.microsoft.com/office/powerpoint/2010/main" val="1090318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Your issues???????</a:t>
            </a:r>
          </a:p>
          <a:p>
            <a:endParaRPr lang="en-GB" smtClean="0"/>
          </a:p>
          <a:p>
            <a:endParaRPr lang="en-GB" dirty="0"/>
          </a:p>
        </p:txBody>
      </p:sp>
      <p:sp>
        <p:nvSpPr>
          <p:cNvPr id="4" name="Slide Number Placeholder 3"/>
          <p:cNvSpPr>
            <a:spLocks noGrp="1"/>
          </p:cNvSpPr>
          <p:nvPr>
            <p:ph type="sldNum" sz="quarter" idx="10"/>
          </p:nvPr>
        </p:nvSpPr>
        <p:spPr/>
        <p:txBody>
          <a:bodyPr/>
          <a:lstStyle/>
          <a:p>
            <a:fld id="{B68C8073-CAD2-48BF-B8DB-FCAF7D6ED014}" type="slidenum">
              <a:rPr lang="en-US" smtClean="0"/>
              <a:t>13</a:t>
            </a:fld>
            <a:endParaRPr lang="en-US"/>
          </a:p>
        </p:txBody>
      </p:sp>
    </p:spTree>
    <p:extLst>
      <p:ext uri="{BB962C8B-B14F-4D97-AF65-F5344CB8AC3E}">
        <p14:creationId xmlns:p14="http://schemas.microsoft.com/office/powerpoint/2010/main" val="17009394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14</a:t>
            </a:fld>
            <a:endParaRPr lang="en-US"/>
          </a:p>
        </p:txBody>
      </p:sp>
    </p:spTree>
    <p:extLst>
      <p:ext uri="{BB962C8B-B14F-4D97-AF65-F5344CB8AC3E}">
        <p14:creationId xmlns:p14="http://schemas.microsoft.com/office/powerpoint/2010/main" val="1832198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981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01100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11/14/17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99889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11/14/17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48233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5C958B5D-2B71-F94E-8A2A-2F1F5E391DA3}" type="datetimeFigureOut">
              <a:rPr lang="en-US" smtClean="0"/>
              <a:t>11/14/17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61051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11/14/17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585990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11/14/17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74344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11/14/17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760313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11/14/17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4771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11/14/17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56426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11/14/17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9451172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C958B5D-2B71-F94E-8A2A-2F1F5E391DA3}" type="datetimeFigureOut">
              <a:rPr lang="en-US" smtClean="0"/>
              <a:t>11/14/17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6618282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11/14/17</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a:p>
        </p:txBody>
      </p:sp>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4353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jpeg"/><Relationship Id="rId5" Type="http://schemas.openxmlformats.org/officeDocument/2006/relationships/image" Target="../media/image6.jpeg"/><Relationship Id="rId6" Type="http://schemas.openxmlformats.org/officeDocument/2006/relationships/image" Target="../media/image7.jpeg"/><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 Id="rId3" Type="http://schemas.openxmlformats.org/officeDocument/2006/relationships/image" Target="../media/image8.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9.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10.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hyperlink" Target="https://educationendowmentfoundation.org.uk/evidence-summaries/teaching-learning-toolkit" TargetMode="External"/><Relationship Id="rId4" Type="http://schemas.openxmlformats.org/officeDocument/2006/relationships/image" Target="../media/image12.jpeg"/><Relationship Id="rId1" Type="http://schemas.openxmlformats.org/officeDocument/2006/relationships/slideLayout" Target="../slideLayouts/slideLayout4.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1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14.jpe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4" Type="http://schemas.openxmlformats.org/officeDocument/2006/relationships/image" Target="../media/image15.jpeg"/><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 Id="rId3" Type="http://schemas.openxmlformats.org/officeDocument/2006/relationships/image" Target="../media/image16.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1759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596128"/>
          </a:xfrm>
          <a:prstGeom prst="rect">
            <a:avLst/>
          </a:prstGeom>
        </p:spPr>
      </p:pic>
    </p:spTree>
    <p:extLst>
      <p:ext uri="{BB962C8B-B14F-4D97-AF65-F5344CB8AC3E}">
        <p14:creationId xmlns:p14="http://schemas.microsoft.com/office/powerpoint/2010/main" val="6570209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16939" y="1267968"/>
            <a:ext cx="6721968" cy="1200329"/>
          </a:xfrm>
          <a:prstGeom prst="rect">
            <a:avLst/>
          </a:prstGeom>
          <a:noFill/>
        </p:spPr>
        <p:txBody>
          <a:bodyPr wrap="none" rtlCol="0">
            <a:spAutoFit/>
          </a:bodyPr>
          <a:lstStyle/>
          <a:p>
            <a:r>
              <a:rPr lang="en-US" sz="3600" dirty="0" smtClean="0">
                <a:solidFill>
                  <a:schemeClr val="bg1"/>
                </a:solidFill>
              </a:rPr>
              <a:t>Looking abroad: what can we learn</a:t>
            </a:r>
          </a:p>
          <a:p>
            <a:r>
              <a:rPr lang="en-US" sz="3600" dirty="0" smtClean="0">
                <a:solidFill>
                  <a:schemeClr val="bg1"/>
                </a:solidFill>
              </a:rPr>
              <a:t>from the international community</a:t>
            </a:r>
            <a:endParaRPr lang="en-US" sz="2800" dirty="0">
              <a:solidFill>
                <a:schemeClr val="bg1"/>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550" y="306032"/>
            <a:ext cx="4359689" cy="2162265"/>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980" y="2468297"/>
            <a:ext cx="4683760" cy="319517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77740" y="204978"/>
            <a:ext cx="4356947" cy="2125980"/>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696239" y="2605636"/>
            <a:ext cx="4456473" cy="2605750"/>
          </a:xfrm>
          <a:prstGeom prst="rect">
            <a:avLst/>
          </a:prstGeom>
        </p:spPr>
      </p:pic>
    </p:spTree>
    <p:extLst>
      <p:ext uri="{BB962C8B-B14F-4D97-AF65-F5344CB8AC3E}">
        <p14:creationId xmlns:p14="http://schemas.microsoft.com/office/powerpoint/2010/main" val="148043818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16939" y="1267968"/>
            <a:ext cx="6721968" cy="1200329"/>
          </a:xfrm>
          <a:prstGeom prst="rect">
            <a:avLst/>
          </a:prstGeom>
          <a:noFill/>
        </p:spPr>
        <p:txBody>
          <a:bodyPr wrap="none" rtlCol="0">
            <a:spAutoFit/>
          </a:bodyPr>
          <a:lstStyle/>
          <a:p>
            <a:r>
              <a:rPr lang="en-US" sz="3600" dirty="0" smtClean="0">
                <a:solidFill>
                  <a:schemeClr val="bg1"/>
                </a:solidFill>
              </a:rPr>
              <a:t>Looking abroad: what can we learn</a:t>
            </a:r>
          </a:p>
          <a:p>
            <a:r>
              <a:rPr lang="en-US" sz="3600" dirty="0" smtClean="0">
                <a:solidFill>
                  <a:schemeClr val="bg1"/>
                </a:solidFill>
              </a:rPr>
              <a:t>from the international community</a:t>
            </a:r>
            <a:endParaRPr lang="en-US" sz="2800" dirty="0">
              <a:solidFill>
                <a:schemeClr val="bg1"/>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566410"/>
          </a:xfrm>
          <a:prstGeom prst="rect">
            <a:avLst/>
          </a:prstGeom>
        </p:spPr>
      </p:pic>
    </p:spTree>
    <p:extLst>
      <p:ext uri="{BB962C8B-B14F-4D97-AF65-F5344CB8AC3E}">
        <p14:creationId xmlns:p14="http://schemas.microsoft.com/office/powerpoint/2010/main" val="10855418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0"/>
            <a:ext cx="6540500" cy="4787900"/>
          </a:xfrm>
          <a:prstGeom prst="rect">
            <a:avLst/>
          </a:prstGeom>
        </p:spPr>
      </p:pic>
      <p:sp>
        <p:nvSpPr>
          <p:cNvPr id="3" name="TextBox 2"/>
          <p:cNvSpPr txBox="1"/>
          <p:nvPr/>
        </p:nvSpPr>
        <p:spPr>
          <a:xfrm>
            <a:off x="1143000" y="4614664"/>
            <a:ext cx="6988195" cy="523220"/>
          </a:xfrm>
          <a:prstGeom prst="rect">
            <a:avLst/>
          </a:prstGeom>
          <a:noFill/>
        </p:spPr>
        <p:txBody>
          <a:bodyPr wrap="none" rtlCol="0">
            <a:spAutoFit/>
          </a:bodyPr>
          <a:lstStyle/>
          <a:p>
            <a:r>
              <a:rPr lang="en-US" sz="2800" b="1" dirty="0" smtClean="0"/>
              <a:t>Gap between FSM and non FSM is 32.3 points</a:t>
            </a:r>
            <a:endParaRPr lang="en-US" sz="2800" b="1" dirty="0"/>
          </a:p>
        </p:txBody>
      </p:sp>
      <p:sp>
        <p:nvSpPr>
          <p:cNvPr id="4" name="TextBox 3"/>
          <p:cNvSpPr txBox="1"/>
          <p:nvPr/>
        </p:nvSpPr>
        <p:spPr>
          <a:xfrm>
            <a:off x="685182" y="2132340"/>
            <a:ext cx="915635" cy="523220"/>
          </a:xfrm>
          <a:prstGeom prst="rect">
            <a:avLst/>
          </a:prstGeom>
          <a:noFill/>
        </p:spPr>
        <p:txBody>
          <a:bodyPr wrap="none" rtlCol="0">
            <a:spAutoFit/>
          </a:bodyPr>
          <a:lstStyle/>
          <a:p>
            <a:r>
              <a:rPr lang="en-US" sz="2800" b="1" dirty="0" smtClean="0"/>
              <a:t>2017</a:t>
            </a:r>
            <a:endParaRPr lang="en-US" sz="2800" b="1" dirty="0"/>
          </a:p>
        </p:txBody>
      </p:sp>
    </p:spTree>
    <p:extLst>
      <p:ext uri="{BB962C8B-B14F-4D97-AF65-F5344CB8AC3E}">
        <p14:creationId xmlns:p14="http://schemas.microsoft.com/office/powerpoint/2010/main" val="188671887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1620" y="160020"/>
            <a:ext cx="8483600" cy="5394960"/>
          </a:xfrm>
          <a:prstGeom prst="rect">
            <a:avLst/>
          </a:prstGeom>
        </p:spPr>
      </p:pic>
    </p:spTree>
    <p:extLst>
      <p:ext uri="{BB962C8B-B14F-4D97-AF65-F5344CB8AC3E}">
        <p14:creationId xmlns:p14="http://schemas.microsoft.com/office/powerpoint/2010/main" val="5269533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931920" cy="5621780"/>
          </a:xfrm>
          <a:prstGeom prst="rect">
            <a:avLst/>
          </a:prstGeom>
        </p:spPr>
      </p:pic>
      <p:sp>
        <p:nvSpPr>
          <p:cNvPr id="3" name="Rectangle 2"/>
          <p:cNvSpPr/>
          <p:nvPr/>
        </p:nvSpPr>
        <p:spPr>
          <a:xfrm>
            <a:off x="4434840" y="2072226"/>
            <a:ext cx="4572000" cy="1477328"/>
          </a:xfrm>
          <a:prstGeom prst="rect">
            <a:avLst/>
          </a:prstGeom>
        </p:spPr>
        <p:txBody>
          <a:bodyPr>
            <a:spAutoFit/>
          </a:bodyPr>
          <a:lstStyle/>
          <a:p>
            <a:r>
              <a:rPr lang="en-US">
                <a:solidFill>
                  <a:srgbClr val="141414"/>
                </a:solidFill>
                <a:latin typeface="Open Sans" charset="0"/>
              </a:rPr>
              <a:t>A fund designed to support Wales’ poorest pupils is having a “positive impact” and “plays an important role” in helping to break the link between poverty and low attainment, a new report has found.</a:t>
            </a:r>
            <a:endParaRPr lang="en-US"/>
          </a:p>
        </p:txBody>
      </p:sp>
    </p:spTree>
    <p:extLst>
      <p:ext uri="{BB962C8B-B14F-4D97-AF65-F5344CB8AC3E}">
        <p14:creationId xmlns:p14="http://schemas.microsoft.com/office/powerpoint/2010/main" val="1290129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7180" y="4507706"/>
            <a:ext cx="8572500" cy="923330"/>
          </a:xfrm>
          <a:prstGeom prst="rect">
            <a:avLst/>
          </a:prstGeom>
        </p:spPr>
        <p:txBody>
          <a:bodyPr wrap="square">
            <a:spAutoFit/>
          </a:bodyPr>
          <a:lstStyle/>
          <a:p>
            <a:r>
              <a:rPr lang="en-US" dirty="0">
                <a:solidFill>
                  <a:srgbClr val="747474"/>
                </a:solidFill>
                <a:latin typeface="Sanchez" charset="0"/>
              </a:rPr>
              <a:t>Higgins, S., </a:t>
            </a:r>
            <a:r>
              <a:rPr lang="en-US" dirty="0" err="1">
                <a:solidFill>
                  <a:srgbClr val="747474"/>
                </a:solidFill>
                <a:latin typeface="Sanchez" charset="0"/>
              </a:rPr>
              <a:t>Katsipataki</a:t>
            </a:r>
            <a:r>
              <a:rPr lang="en-US" dirty="0">
                <a:solidFill>
                  <a:srgbClr val="747474"/>
                </a:solidFill>
                <a:latin typeface="Sanchez" charset="0"/>
              </a:rPr>
              <a:t>, M., </a:t>
            </a:r>
            <a:r>
              <a:rPr lang="en-US" dirty="0" err="1">
                <a:solidFill>
                  <a:srgbClr val="747474"/>
                </a:solidFill>
                <a:latin typeface="Sanchez" charset="0"/>
              </a:rPr>
              <a:t>Kokotsaki</a:t>
            </a:r>
            <a:r>
              <a:rPr lang="en-US" dirty="0">
                <a:solidFill>
                  <a:srgbClr val="747474"/>
                </a:solidFill>
                <a:latin typeface="Sanchez" charset="0"/>
              </a:rPr>
              <a:t>, D., Coleman, R., Major, L.E., &amp; Coe, R. (2014). The Sutton Trust-Education Endowment Foundation Teaching and Learning Toolkit. London: Education Endowment Foundation.</a:t>
            </a:r>
            <a:endParaRPr lang="en-US" dirty="0"/>
          </a:p>
        </p:txBody>
      </p:sp>
      <p:sp>
        <p:nvSpPr>
          <p:cNvPr id="3" name="Rectangle 2"/>
          <p:cNvSpPr/>
          <p:nvPr/>
        </p:nvSpPr>
        <p:spPr>
          <a:xfrm>
            <a:off x="297180" y="4126229"/>
            <a:ext cx="8298180" cy="246221"/>
          </a:xfrm>
          <a:prstGeom prst="rect">
            <a:avLst/>
          </a:prstGeom>
        </p:spPr>
        <p:txBody>
          <a:bodyPr wrap="square">
            <a:spAutoFit/>
          </a:bodyPr>
          <a:lstStyle/>
          <a:p>
            <a:r>
              <a:rPr lang="en-US" sz="1000" dirty="0">
                <a:hlinkClick r:id="rId3"/>
              </a:rPr>
              <a:t>https://</a:t>
            </a:r>
            <a:r>
              <a:rPr lang="en-US" sz="1000" dirty="0" smtClean="0">
                <a:hlinkClick r:id="rId3"/>
              </a:rPr>
              <a:t>educationendowmentfoundation.org.uk/evidence-summaries/teaching-learning-toolkit</a:t>
            </a:r>
            <a:endParaRPr lang="en-US" sz="1000" dirty="0" smtClean="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7180" y="102869"/>
            <a:ext cx="7091900" cy="3888103"/>
          </a:xfrm>
          <a:prstGeom prst="rect">
            <a:avLst/>
          </a:prstGeom>
        </p:spPr>
      </p:pic>
    </p:spTree>
    <p:extLst>
      <p:ext uri="{BB962C8B-B14F-4D97-AF65-F5344CB8AC3E}">
        <p14:creationId xmlns:p14="http://schemas.microsoft.com/office/powerpoint/2010/main" val="6381510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5703570"/>
          </a:xfrm>
          <a:prstGeom prst="rect">
            <a:avLst/>
          </a:prstGeom>
        </p:spPr>
      </p:pic>
    </p:spTree>
    <p:extLst>
      <p:ext uri="{BB962C8B-B14F-4D97-AF65-F5344CB8AC3E}">
        <p14:creationId xmlns:p14="http://schemas.microsoft.com/office/powerpoint/2010/main" val="7660666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968882" cy="5658338"/>
          </a:xfrm>
          <a:prstGeom prst="rect">
            <a:avLst/>
          </a:prstGeom>
        </p:spPr>
      </p:pic>
      <p:sp>
        <p:nvSpPr>
          <p:cNvPr id="3" name="TextBox 2"/>
          <p:cNvSpPr txBox="1"/>
          <p:nvPr/>
        </p:nvSpPr>
        <p:spPr>
          <a:xfrm>
            <a:off x="4337538" y="492369"/>
            <a:ext cx="4832541" cy="3970318"/>
          </a:xfrm>
          <a:prstGeom prst="rect">
            <a:avLst/>
          </a:prstGeom>
          <a:noFill/>
        </p:spPr>
        <p:txBody>
          <a:bodyPr wrap="none" rtlCol="0">
            <a:spAutoFit/>
          </a:bodyPr>
          <a:lstStyle/>
          <a:p>
            <a:r>
              <a:rPr lang="en-US" sz="2800" dirty="0" smtClean="0"/>
              <a:t>Challenges in studying teaching </a:t>
            </a:r>
          </a:p>
          <a:p>
            <a:r>
              <a:rPr lang="en-US" sz="2800" dirty="0" smtClean="0"/>
              <a:t>and teacher effectiveness:</a:t>
            </a:r>
          </a:p>
          <a:p>
            <a:endParaRPr lang="en-US" sz="2800" dirty="0" smtClean="0"/>
          </a:p>
          <a:p>
            <a:endParaRPr lang="en-US" sz="2800" dirty="0"/>
          </a:p>
          <a:p>
            <a:pPr lvl="2"/>
            <a:r>
              <a:rPr lang="en-US" sz="2800" dirty="0" smtClean="0"/>
              <a:t>Definition</a:t>
            </a:r>
          </a:p>
          <a:p>
            <a:pPr lvl="2"/>
            <a:r>
              <a:rPr lang="en-US" sz="2800" dirty="0" smtClean="0"/>
              <a:t>Perspective</a:t>
            </a:r>
          </a:p>
          <a:p>
            <a:pPr lvl="2"/>
            <a:r>
              <a:rPr lang="en-US" sz="2800" dirty="0" err="1" smtClean="0"/>
              <a:t>Characterisation</a:t>
            </a:r>
            <a:endParaRPr lang="en-US" sz="2800" dirty="0" smtClean="0"/>
          </a:p>
          <a:p>
            <a:pPr lvl="2"/>
            <a:r>
              <a:rPr lang="en-US" sz="2800" dirty="0" smtClean="0"/>
              <a:t>Measurement</a:t>
            </a:r>
          </a:p>
          <a:p>
            <a:pPr lvl="2"/>
            <a:r>
              <a:rPr lang="en-US" sz="2800" dirty="0" err="1" smtClean="0"/>
              <a:t>Theorisation</a:t>
            </a:r>
            <a:endParaRPr lang="en-US" sz="2800" dirty="0"/>
          </a:p>
        </p:txBody>
      </p:sp>
    </p:spTree>
    <p:extLst>
      <p:ext uri="{BB962C8B-B14F-4D97-AF65-F5344CB8AC3E}">
        <p14:creationId xmlns:p14="http://schemas.microsoft.com/office/powerpoint/2010/main" val="198337811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968882" cy="5658338"/>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51452" y="879211"/>
            <a:ext cx="4659450" cy="3899916"/>
          </a:xfrm>
          <a:prstGeom prst="rect">
            <a:avLst/>
          </a:prstGeom>
        </p:spPr>
      </p:pic>
    </p:spTree>
    <p:extLst>
      <p:ext uri="{BB962C8B-B14F-4D97-AF65-F5344CB8AC3E}">
        <p14:creationId xmlns:p14="http://schemas.microsoft.com/office/powerpoint/2010/main" val="20646897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666219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96896" y="1987296"/>
            <a:ext cx="1288686" cy="646331"/>
          </a:xfrm>
          <a:prstGeom prst="rect">
            <a:avLst/>
          </a:prstGeom>
          <a:noFill/>
        </p:spPr>
        <p:txBody>
          <a:bodyPr wrap="none" rtlCol="0">
            <a:spAutoFit/>
          </a:bodyPr>
          <a:lstStyle/>
          <a:p>
            <a:r>
              <a:rPr lang="en-US" dirty="0" smtClean="0"/>
              <a:t>Assessment</a:t>
            </a:r>
          </a:p>
          <a:p>
            <a:endParaRPr lang="en-US" dirty="0"/>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81000"/>
            <a:ext cx="9144000" cy="5349240"/>
          </a:xfrm>
          <a:prstGeom prst="rect">
            <a:avLst/>
          </a:prstGeom>
        </p:spPr>
      </p:pic>
      <p:sp>
        <p:nvSpPr>
          <p:cNvPr id="4" name="TextBox 3"/>
          <p:cNvSpPr txBox="1"/>
          <p:nvPr/>
        </p:nvSpPr>
        <p:spPr>
          <a:xfrm>
            <a:off x="475488" y="4559808"/>
            <a:ext cx="5884944" cy="646331"/>
          </a:xfrm>
          <a:prstGeom prst="rect">
            <a:avLst/>
          </a:prstGeom>
          <a:noFill/>
        </p:spPr>
        <p:txBody>
          <a:bodyPr wrap="none" rtlCol="0">
            <a:spAutoFit/>
          </a:bodyPr>
          <a:lstStyle/>
          <a:p>
            <a:r>
              <a:rPr lang="en-US" sz="3600" b="1" dirty="0" smtClean="0"/>
              <a:t>What matters for Leadership?</a:t>
            </a:r>
            <a:endParaRPr lang="en-US" sz="3600" b="1" dirty="0"/>
          </a:p>
        </p:txBody>
      </p:sp>
    </p:spTree>
    <p:extLst>
      <p:ext uri="{BB962C8B-B14F-4D97-AF65-F5344CB8AC3E}">
        <p14:creationId xmlns:p14="http://schemas.microsoft.com/office/powerpoint/2010/main" val="15787387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17223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906</TotalTime>
  <Words>1069</Words>
  <Application>Microsoft Macintosh PowerPoint</Application>
  <PresentationFormat>On-screen Show (4:3)</PresentationFormat>
  <Paragraphs>179</Paragraphs>
  <Slides>14</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Calibri</vt:lpstr>
      <vt:lpstr>Calibri Light</vt:lpstr>
      <vt:lpstr>Mangal</vt:lpstr>
      <vt:lpstr>Open Sans</vt:lpstr>
      <vt:lpstr>Sanchez</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15.0039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Peter Rabbett</cp:lastModifiedBy>
  <cp:revision>68</cp:revision>
  <cp:lastPrinted>2017-10-05T14:53:52Z</cp:lastPrinted>
  <dcterms:created xsi:type="dcterms:W3CDTF">2017-02-08T11:33:06Z</dcterms:created>
  <dcterms:modified xsi:type="dcterms:W3CDTF">2017-11-14T16:21:58Z</dcterms:modified>
</cp:coreProperties>
</file>