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Lato" panose="020F0502020204030203" pitchFamily="34" charset="0"/>
      <p:regular r:id="rId15"/>
      <p:bold r:id="rId16"/>
      <p:italic r:id="rId17"/>
      <p:boldItalic r:id="rId18"/>
    </p:embeddedFont>
    <p:embeddedFont>
      <p:font typeface="Urbanist" panose="02010600030101010101" charset="0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0818"/>
    <a:srgbClr val="0517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122EE69-ED91-45FF-ADA2-C603304199BF}">
  <a:tblStyle styleId="{3122EE69-ED91-45FF-ADA2-C603304199BF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288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3"/>
          <p:cNvSpPr txBox="1"/>
          <p:nvPr/>
        </p:nvSpPr>
        <p:spPr>
          <a:xfrm>
            <a:off x="295275" y="1602134"/>
            <a:ext cx="116014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MASTER'S PROJECT PRESENTATION</a:t>
            </a:r>
            <a:endParaRPr/>
          </a:p>
        </p:txBody>
      </p:sp>
      <p:sp>
        <p:nvSpPr>
          <p:cNvPr id="86" name="Google Shape;86;p13"/>
          <p:cNvSpPr txBox="1"/>
          <p:nvPr/>
        </p:nvSpPr>
        <p:spPr>
          <a:xfrm>
            <a:off x="295275" y="2011709"/>
            <a:ext cx="11601450" cy="1340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Addressing the Cold-Start Problem in Residential Load Forecasting</a:t>
            </a:r>
            <a:endParaRPr/>
          </a:p>
        </p:txBody>
      </p:sp>
      <p:sp>
        <p:nvSpPr>
          <p:cNvPr id="87" name="Google Shape;87;p13"/>
          <p:cNvSpPr txBox="1"/>
          <p:nvPr/>
        </p:nvSpPr>
        <p:spPr>
          <a:xfrm>
            <a:off x="571500" y="3619351"/>
            <a:ext cx="11049000" cy="426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An Optimized LSTM Transfer Learning Framework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571500" y="4427041"/>
            <a:ext cx="11049000" cy="828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Author:</a:t>
            </a:r>
            <a:r>
              <a:rPr lang="en-US" sz="180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 Rui Guan (2422400) 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Program:</a:t>
            </a:r>
            <a:r>
              <a:rPr lang="en-US" sz="180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 Data and Artificial Intelligence 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altLang="zh-CN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Supervisor</a:t>
            </a:r>
            <a:r>
              <a:rPr lang="en-US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:</a:t>
            </a:r>
            <a:r>
              <a:rPr lang="en-US" sz="180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 Dr. Nouh </a:t>
            </a:r>
            <a:r>
              <a:rPr lang="en-US" sz="1800" b="0" i="0" u="none" strike="noStrike" cap="none" dirty="0" err="1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Elmitwally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66912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4"/>
          <p:cNvSpPr txBox="1"/>
          <p:nvPr/>
        </p:nvSpPr>
        <p:spPr>
          <a:xfrm>
            <a:off x="571500" y="2366962"/>
            <a:ext cx="5286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The global energy landscape is shifting from centralized fossil fuels to </a:t>
            </a: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decentralized green energy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.</a:t>
            </a:r>
            <a:endParaRPr/>
          </a:p>
        </p:txBody>
      </p:sp>
      <p:pic>
        <p:nvPicPr>
          <p:cNvPr id="96" name="Google Shape;96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1976437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4"/>
          <p:cNvSpPr txBox="1"/>
          <p:nvPr/>
        </p:nvSpPr>
        <p:spPr>
          <a:xfrm>
            <a:off x="952500" y="31670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Smart Grids: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The sensory nervous system of modern power systems.</a:t>
            </a:r>
            <a:endParaRPr dirty="0"/>
          </a:p>
        </p:txBody>
      </p:sp>
      <p:sp>
        <p:nvSpPr>
          <p:cNvPr id="98" name="Google Shape;98;p14"/>
          <p:cNvSpPr txBox="1"/>
          <p:nvPr/>
        </p:nvSpPr>
        <p:spPr>
          <a:xfrm>
            <a:off x="952500" y="39671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STLF Criticality: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Accurate short-term load forecasting is vital for grid stability and integration of volatile renewables.</a:t>
            </a:r>
            <a:endParaRPr dirty="0"/>
          </a:p>
        </p:txBody>
      </p:sp>
      <p:sp>
        <p:nvSpPr>
          <p:cNvPr id="99" name="Google Shape;99;p14"/>
          <p:cNvSpPr txBox="1"/>
          <p:nvPr/>
        </p:nvSpPr>
        <p:spPr>
          <a:xfrm>
            <a:off x="952525" y="5053012"/>
            <a:ext cx="49053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Prosumers: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Individual behavior replaces aggregate smoothing.</a:t>
            </a:r>
            <a:endParaRPr dirty="0"/>
          </a:p>
        </p:txBody>
      </p:sp>
      <p:pic>
        <p:nvPicPr>
          <p:cNvPr id="100" name="Google Shape;100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205162"/>
            <a:ext cx="200025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005262"/>
            <a:ext cx="2286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42925" y="5053012"/>
            <a:ext cx="285750" cy="247650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4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CONTEXT: THE SMART GRID REVOLUTION</a:t>
            </a:r>
            <a:endParaRPr/>
          </a:p>
        </p:txBody>
      </p:sp>
      <p:sp>
        <p:nvSpPr>
          <p:cNvPr id="104" name="Google Shape;104;p14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257425"/>
            <a:ext cx="3492549" cy="322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9799" y="2257425"/>
            <a:ext cx="3492549" cy="322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28099" y="2257425"/>
            <a:ext cx="3492549" cy="3228975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15"/>
          <p:cNvSpPr txBox="1"/>
          <p:nvPr/>
        </p:nvSpPr>
        <p:spPr>
          <a:xfrm>
            <a:off x="794225" y="32861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Data Scarcity</a:t>
            </a:r>
            <a:endParaRPr/>
          </a:p>
        </p:txBody>
      </p:sp>
      <p:sp>
        <p:nvSpPr>
          <p:cNvPr id="114" name="Google Shape;114;p15"/>
          <p:cNvSpPr txBox="1"/>
          <p:nvPr/>
        </p:nvSpPr>
        <p:spPr>
          <a:xfrm>
            <a:off x="866775" y="3781425"/>
            <a:ext cx="2901999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New meters lack the </a:t>
            </a: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"burn-in"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period (typically &gt;3 months) required for high-capacity neural networks to converge.</a:t>
            </a:r>
            <a:endParaRPr/>
          </a:p>
        </p:txBody>
      </p:sp>
      <p:sp>
        <p:nvSpPr>
          <p:cNvPr id="115" name="Google Shape;115;p15"/>
          <p:cNvSpPr txBox="1"/>
          <p:nvPr/>
        </p:nvSpPr>
        <p:spPr>
          <a:xfrm>
            <a:off x="4572524" y="32861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Model Failure</a:t>
            </a:r>
            <a:endParaRPr/>
          </a:p>
        </p:txBody>
      </p:sp>
      <p:sp>
        <p:nvSpPr>
          <p:cNvPr id="116" name="Google Shape;116;p15"/>
          <p:cNvSpPr txBox="1"/>
          <p:nvPr/>
        </p:nvSpPr>
        <p:spPr>
          <a:xfrm>
            <a:off x="4645074" y="37814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Training from scratch on &lt;14 days results in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catastrophic overfitting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to idiosyncratic noise.</a:t>
            </a:r>
            <a:endParaRPr dirty="0"/>
          </a:p>
        </p:txBody>
      </p:sp>
      <p:sp>
        <p:nvSpPr>
          <p:cNvPr id="117" name="Google Shape;117;p15"/>
          <p:cNvSpPr txBox="1"/>
          <p:nvPr/>
        </p:nvSpPr>
        <p:spPr>
          <a:xfrm>
            <a:off x="8350824" y="32861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 dirty="0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Value Void</a:t>
            </a:r>
            <a:endParaRPr dirty="0"/>
          </a:p>
        </p:txBody>
      </p:sp>
      <p:sp>
        <p:nvSpPr>
          <p:cNvPr id="118" name="Google Shape;118;p15"/>
          <p:cNvSpPr txBox="1"/>
          <p:nvPr/>
        </p:nvSpPr>
        <p:spPr>
          <a:xfrm>
            <a:off x="8423374" y="3781425"/>
            <a:ext cx="2901999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Utilities cannot deliver personalized demand-response or dynamic pricing services on Day-10.</a:t>
            </a:r>
            <a:endParaRPr dirty="0"/>
          </a:p>
        </p:txBody>
      </p:sp>
      <p:pic>
        <p:nvPicPr>
          <p:cNvPr id="119" name="Google Shape;119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146250" y="2600325"/>
            <a:ext cx="3429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867400" y="2600325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5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THE "COLD-START" VALUE VOID</a:t>
            </a:r>
            <a:endParaRPr/>
          </a:p>
        </p:txBody>
      </p:sp>
      <p:sp>
        <p:nvSpPr>
          <p:cNvPr id="122" name="Google Shape;122;p15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Google Shape;127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77606" y="3485257"/>
            <a:ext cx="6242893" cy="77331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16"/>
          <p:cNvSpPr txBox="1"/>
          <p:nvPr/>
        </p:nvSpPr>
        <p:spPr>
          <a:xfrm>
            <a:off x="571500" y="2888902"/>
            <a:ext cx="4329856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31.5%</a:t>
            </a:r>
            <a:endParaRPr/>
          </a:p>
        </p:txBody>
      </p:sp>
      <p:sp>
        <p:nvSpPr>
          <p:cNvPr id="130" name="Google Shape;130;p16"/>
          <p:cNvSpPr txBox="1"/>
          <p:nvPr/>
        </p:nvSpPr>
        <p:spPr>
          <a:xfrm>
            <a:off x="571500" y="4260502"/>
            <a:ext cx="4329856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Error Reduction via TL</a:t>
            </a:r>
            <a:endParaRPr/>
          </a:p>
        </p:txBody>
      </p:sp>
      <p:sp>
        <p:nvSpPr>
          <p:cNvPr id="131" name="Google Shape;131;p16"/>
          <p:cNvSpPr txBox="1"/>
          <p:nvPr/>
        </p:nvSpPr>
        <p:spPr>
          <a:xfrm>
            <a:off x="5377606" y="2685157"/>
            <a:ext cx="6242893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In small-sample regimes, parameter-heavy models (LSTMs/Transformers) memorize noise instead of learning patterns.</a:t>
            </a:r>
            <a:endParaRPr dirty="0"/>
          </a:p>
        </p:txBody>
      </p:sp>
      <p:sp>
        <p:nvSpPr>
          <p:cNvPr id="132" name="Google Shape;132;p16"/>
          <p:cNvSpPr txBox="1"/>
          <p:nvPr/>
        </p:nvSpPr>
        <p:spPr>
          <a:xfrm>
            <a:off x="5377606" y="4449067"/>
            <a:ext cx="6242893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00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My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goal: Use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Transfer Learning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as a structural </a:t>
            </a:r>
            <a:r>
              <a:rPr lang="en-US" sz="1500" b="0" i="0" u="none" strike="noStrike" cap="none" dirty="0" err="1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regularizer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to suppress variance.</a:t>
            </a:r>
            <a:endParaRPr dirty="0"/>
          </a:p>
        </p:txBody>
      </p:sp>
      <p:pic>
        <p:nvPicPr>
          <p:cNvPr id="133" name="Google Shape;133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77631" y="3685282"/>
            <a:ext cx="5842843" cy="373260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16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GAP: BIAS-VARIANCE DILEMMA</a:t>
            </a:r>
            <a:endParaRPr/>
          </a:p>
        </p:txBody>
      </p:sp>
      <p:sp>
        <p:nvSpPr>
          <p:cNvPr id="135" name="Google Shape;135;p16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444180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16860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189541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720759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Pre-training</a:t>
            </a:r>
            <a:endParaRPr/>
          </a:p>
        </p:txBody>
      </p:sp>
      <p:sp>
        <p:nvSpPr>
          <p:cNvPr id="147" name="Google Shape;147;p17"/>
          <p:cNvSpPr txBox="1"/>
          <p:nvPr/>
        </p:nvSpPr>
        <p:spPr>
          <a:xfrm>
            <a:off x="771525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Learning "Universal Energy Fingerprints" from 100 households.</a:t>
            </a:r>
            <a:endParaRPr/>
          </a:p>
        </p:txBody>
      </p:sp>
      <p:sp>
        <p:nvSpPr>
          <p:cNvPr id="148" name="Google Shape;148;p17"/>
          <p:cNvSpPr txBox="1"/>
          <p:nvPr/>
        </p:nvSpPr>
        <p:spPr>
          <a:xfrm>
            <a:off x="3593440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Optimization</a:t>
            </a:r>
            <a:endParaRPr/>
          </a:p>
        </p:txBody>
      </p:sp>
      <p:sp>
        <p:nvSpPr>
          <p:cNvPr id="149" name="Google Shape;149;p17"/>
          <p:cNvSpPr txBox="1"/>
          <p:nvPr/>
        </p:nvSpPr>
        <p:spPr>
          <a:xfrm>
            <a:off x="3644205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Bayesian Search (Optuna) to ensure feature transferability.</a:t>
            </a:r>
            <a:endParaRPr/>
          </a:p>
        </p:txBody>
      </p:sp>
      <p:sp>
        <p:nvSpPr>
          <p:cNvPr id="150" name="Google Shape;150;p17"/>
          <p:cNvSpPr txBox="1"/>
          <p:nvPr/>
        </p:nvSpPr>
        <p:spPr>
          <a:xfrm>
            <a:off x="6466120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Freezing</a:t>
            </a:r>
            <a:endParaRPr/>
          </a:p>
        </p:txBody>
      </p:sp>
      <p:sp>
        <p:nvSpPr>
          <p:cNvPr id="151" name="Google Shape;151;p17"/>
          <p:cNvSpPr txBox="1"/>
          <p:nvPr/>
        </p:nvSpPr>
        <p:spPr>
          <a:xfrm>
            <a:off x="6516885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Locking early layers to retain macro-temporal knowledge.</a:t>
            </a:r>
            <a:endParaRPr/>
          </a:p>
        </p:txBody>
      </p:sp>
      <p:sp>
        <p:nvSpPr>
          <p:cNvPr id="152" name="Google Shape;152;p17"/>
          <p:cNvSpPr txBox="1"/>
          <p:nvPr/>
        </p:nvSpPr>
        <p:spPr>
          <a:xfrm>
            <a:off x="9338801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Fine-tuning</a:t>
            </a:r>
            <a:endParaRPr/>
          </a:p>
        </p:txBody>
      </p:sp>
      <p:sp>
        <p:nvSpPr>
          <p:cNvPr id="153" name="Google Shape;153;p17"/>
          <p:cNvSpPr txBox="1"/>
          <p:nvPr/>
        </p:nvSpPr>
        <p:spPr>
          <a:xfrm>
            <a:off x="9389566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Adapting final layers to 10-day local behavioral nuances.</a:t>
            </a:r>
            <a:endParaRPr/>
          </a:p>
        </p:txBody>
      </p:sp>
      <p:sp>
        <p:nvSpPr>
          <p:cNvPr id="154" name="Google Shape;154;p17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OPTIMIZED TRANSFER LEARNING</a:t>
            </a:r>
            <a:endParaRPr/>
          </a:p>
        </p:txBody>
      </p:sp>
      <p:sp>
        <p:nvSpPr>
          <p:cNvPr id="155" name="Google Shape;155;p17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Google Shape;160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66912"/>
            <a:ext cx="5286375" cy="38100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62" name="Google Shape;162;p18"/>
          <p:cNvGraphicFramePr/>
          <p:nvPr>
            <p:extLst>
              <p:ext uri="{D42A27DB-BD31-4B8C-83A1-F6EECF244321}">
                <p14:modId xmlns:p14="http://schemas.microsoft.com/office/powerpoint/2010/main" val="2764512930"/>
              </p:ext>
            </p:extLst>
          </p:nvPr>
        </p:nvGraphicFramePr>
        <p:xfrm>
          <a:off x="571500" y="2686050"/>
          <a:ext cx="5286375" cy="2371750"/>
        </p:xfrm>
        <a:graphic>
          <a:graphicData uri="http://schemas.openxmlformats.org/drawingml/2006/table">
            <a:tbl>
              <a:tblPr firstRow="1" bandRow="1">
                <a:noFill/>
                <a:tableStyleId>{3122EE69-ED91-45FF-ADA2-C603304199BF}</a:tableStyleId>
              </a:tblPr>
              <a:tblGrid>
                <a:gridCol w="16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9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22C55E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Phase</a:t>
                      </a:r>
                      <a:endParaRPr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2C55E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Operation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Cleaning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Linear Interpolation for AMI holes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Normalization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Z-score (Mean=0, Std=1) for stability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Framing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96-step sliding window (48 hours)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Expansion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Multivariate (Hour + Day of Week)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64" name="Google Shape;164;p18"/>
          <p:cNvSpPr/>
          <p:nvPr/>
        </p:nvSpPr>
        <p:spPr>
          <a:xfrm>
            <a:off x="571500" y="361473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18"/>
          <p:cNvSpPr/>
          <p:nvPr/>
        </p:nvSpPr>
        <p:spPr>
          <a:xfrm>
            <a:off x="2248197" y="361473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18"/>
          <p:cNvSpPr/>
          <p:nvPr/>
        </p:nvSpPr>
        <p:spPr>
          <a:xfrm>
            <a:off x="571500" y="409098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18"/>
          <p:cNvSpPr/>
          <p:nvPr/>
        </p:nvSpPr>
        <p:spPr>
          <a:xfrm>
            <a:off x="2248197" y="409098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18"/>
          <p:cNvSpPr/>
          <p:nvPr/>
        </p:nvSpPr>
        <p:spPr>
          <a:xfrm>
            <a:off x="571500" y="456723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18"/>
          <p:cNvSpPr/>
          <p:nvPr/>
        </p:nvSpPr>
        <p:spPr>
          <a:xfrm>
            <a:off x="2248197" y="456723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18"/>
          <p:cNvSpPr/>
          <p:nvPr/>
        </p:nvSpPr>
        <p:spPr>
          <a:xfrm>
            <a:off x="571500" y="504348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18"/>
          <p:cNvSpPr/>
          <p:nvPr/>
        </p:nvSpPr>
        <p:spPr>
          <a:xfrm>
            <a:off x="2248197" y="504348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18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DATA ENGINEERING PIPELINE</a:t>
            </a:r>
            <a:endParaRPr/>
          </a:p>
        </p:txBody>
      </p:sp>
      <p:sp>
        <p:nvSpPr>
          <p:cNvPr id="173" name="Google Shape;173;p18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41070452-9B3C-39E3-F31E-245E2C94C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0582" y="2040276"/>
            <a:ext cx="5170839" cy="359021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409825"/>
            <a:ext cx="3492549" cy="292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9799" y="2409825"/>
            <a:ext cx="3492549" cy="292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28099" y="2409825"/>
            <a:ext cx="3492549" cy="2924175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9"/>
          <p:cNvSpPr txBox="1"/>
          <p:nvPr/>
        </p:nvSpPr>
        <p:spPr>
          <a:xfrm>
            <a:off x="794225" y="34385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Avoid Negative Transfer</a:t>
            </a:r>
            <a:endParaRPr/>
          </a:p>
        </p:txBody>
      </p:sp>
      <p:sp>
        <p:nvSpPr>
          <p:cNvPr id="183" name="Google Shape;183;p19"/>
          <p:cNvSpPr txBox="1"/>
          <p:nvPr/>
        </p:nvSpPr>
        <p:spPr>
          <a:xfrm>
            <a:off x="866775" y="39338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Manual heuristics lead to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Model 1 failure (MSE: 0.81)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due to over-specialization on source noise.</a:t>
            </a:r>
            <a:endParaRPr dirty="0"/>
          </a:p>
        </p:txBody>
      </p:sp>
      <p:sp>
        <p:nvSpPr>
          <p:cNvPr id="184" name="Google Shape;184;p19"/>
          <p:cNvSpPr txBox="1"/>
          <p:nvPr/>
        </p:nvSpPr>
        <p:spPr>
          <a:xfrm>
            <a:off x="4572524" y="34385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Bayesian Search</a:t>
            </a:r>
            <a:endParaRPr/>
          </a:p>
        </p:txBody>
      </p:sp>
      <p:sp>
        <p:nvSpPr>
          <p:cNvPr id="185" name="Google Shape;185;p19"/>
          <p:cNvSpPr txBox="1"/>
          <p:nvPr/>
        </p:nvSpPr>
        <p:spPr>
          <a:xfrm>
            <a:off x="4645074" y="39338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Optuna TPE algorithm identifies optimal learning rates and dropout for maximum transferability.</a:t>
            </a:r>
            <a:endParaRPr/>
          </a:p>
        </p:txBody>
      </p:sp>
      <p:sp>
        <p:nvSpPr>
          <p:cNvPr id="186" name="Google Shape;186;p19"/>
          <p:cNvSpPr txBox="1"/>
          <p:nvPr/>
        </p:nvSpPr>
        <p:spPr>
          <a:xfrm>
            <a:off x="8350824" y="34385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SQLite Persistence</a:t>
            </a:r>
            <a:endParaRPr/>
          </a:p>
        </p:txBody>
      </p:sp>
      <p:sp>
        <p:nvSpPr>
          <p:cNvPr id="187" name="Google Shape;187;p19"/>
          <p:cNvSpPr txBox="1"/>
          <p:nvPr/>
        </p:nvSpPr>
        <p:spPr>
          <a:xfrm>
            <a:off x="8423374" y="39338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Automated hyperparameter search space allows reproducible global optimum identification.</a:t>
            </a:r>
            <a:endParaRPr dirty="0"/>
          </a:p>
        </p:txBody>
      </p:sp>
      <p:pic>
        <p:nvPicPr>
          <p:cNvPr id="188" name="Google Shape;188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089100" y="27527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867400" y="27527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19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645699" y="2752725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19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THE ENGINE: OPTUNA &amp; TPE</a:t>
            </a:r>
            <a:endParaRPr/>
          </a:p>
        </p:txBody>
      </p:sp>
      <p:sp>
        <p:nvSpPr>
          <p:cNvPr id="192" name="Google Shape;192;p19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Google Shape;197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605087"/>
            <a:ext cx="5286375" cy="2533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605087"/>
            <a:ext cx="5286375" cy="253365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20"/>
          <p:cNvSpPr txBox="1"/>
          <p:nvPr/>
        </p:nvSpPr>
        <p:spPr>
          <a:xfrm>
            <a:off x="749379" y="2900362"/>
            <a:ext cx="493061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LSTM Backbone</a:t>
            </a:r>
            <a:endParaRPr/>
          </a:p>
        </p:txBody>
      </p:sp>
      <p:sp>
        <p:nvSpPr>
          <p:cNvPr id="201" name="Google Shape;201;p20"/>
          <p:cNvSpPr txBox="1"/>
          <p:nvPr/>
        </p:nvSpPr>
        <p:spPr>
          <a:xfrm>
            <a:off x="6512004" y="2900362"/>
            <a:ext cx="493061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Urbanist"/>
                <a:ea typeface="Urbanist"/>
                <a:cs typeface="Urbanist"/>
                <a:sym typeface="Urbanist"/>
              </a:rPr>
              <a:t>Transformer Backbone</a:t>
            </a:r>
            <a:endParaRPr/>
          </a:p>
        </p:txBody>
      </p:sp>
      <p:sp>
        <p:nvSpPr>
          <p:cNvPr id="202" name="Google Shape;202;p20"/>
          <p:cNvSpPr txBox="1"/>
          <p:nvPr/>
        </p:nvSpPr>
        <p:spPr>
          <a:xfrm>
            <a:off x="1247775" y="33575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Sequential Inductive Bias</a:t>
            </a:r>
            <a:endParaRPr/>
          </a:p>
        </p:txBody>
      </p:sp>
      <p:sp>
        <p:nvSpPr>
          <p:cNvPr id="203" name="Google Shape;203;p20"/>
          <p:cNvSpPr txBox="1"/>
          <p:nvPr/>
        </p:nvSpPr>
        <p:spPr>
          <a:xfrm>
            <a:off x="1247775" y="38528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Gate-controlled memory cells</a:t>
            </a:r>
            <a:endParaRPr/>
          </a:p>
        </p:txBody>
      </p:sp>
      <p:sp>
        <p:nvSpPr>
          <p:cNvPr id="204" name="Google Shape;204;p20"/>
          <p:cNvSpPr txBox="1"/>
          <p:nvPr/>
        </p:nvSpPr>
        <p:spPr>
          <a:xfrm>
            <a:off x="1247775" y="43481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Strong regularizer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for sequences</a:t>
            </a:r>
            <a:endParaRPr/>
          </a:p>
        </p:txBody>
      </p:sp>
      <p:sp>
        <p:nvSpPr>
          <p:cNvPr id="205" name="Google Shape;205;p20"/>
          <p:cNvSpPr txBox="1"/>
          <p:nvPr/>
        </p:nvSpPr>
        <p:spPr>
          <a:xfrm>
            <a:off x="7010400" y="33575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Self-Attention Mechanism</a:t>
            </a:r>
            <a:endParaRPr/>
          </a:p>
        </p:txBody>
      </p:sp>
      <p:sp>
        <p:nvSpPr>
          <p:cNvPr id="206" name="Google Shape;206;p20"/>
          <p:cNvSpPr txBox="1"/>
          <p:nvPr/>
        </p:nvSpPr>
        <p:spPr>
          <a:xfrm>
            <a:off x="7010400" y="38528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Global dependency capture</a:t>
            </a:r>
            <a:endParaRPr/>
          </a:p>
        </p:txBody>
      </p:sp>
      <p:sp>
        <p:nvSpPr>
          <p:cNvPr id="207" name="Google Shape;207;p20"/>
          <p:cNvSpPr txBox="1"/>
          <p:nvPr/>
        </p:nvSpPr>
        <p:spPr>
          <a:xfrm>
            <a:off x="7010400" y="43481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Data-hungry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(struggles on N=480)</a:t>
            </a:r>
            <a:endParaRPr/>
          </a:p>
        </p:txBody>
      </p:sp>
      <p:sp>
        <p:nvSpPr>
          <p:cNvPr id="208" name="Google Shape;208;p20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DUEL: RECURRENCE VS. ATTENTION</a:t>
            </a:r>
            <a:endParaRPr/>
          </a:p>
        </p:txBody>
      </p:sp>
      <p:sp>
        <p:nvSpPr>
          <p:cNvPr id="209" name="Google Shape;209;p20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Google Shape;214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457325"/>
            <a:ext cx="11049000" cy="4829175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1"/>
          <p:cNvSpPr txBox="1"/>
          <p:nvPr/>
        </p:nvSpPr>
        <p:spPr>
          <a:xfrm>
            <a:off x="571500" y="5005387"/>
            <a:ext cx="11049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Fine-tuning provides a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31.5% improvement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over baseline scratch training.</a:t>
            </a:r>
            <a:endParaRPr dirty="0"/>
          </a:p>
        </p:txBody>
      </p:sp>
      <p:sp>
        <p:nvSpPr>
          <p:cNvPr id="217" name="Google Shape;217;p21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RESULTS: THE PERFORMANCE LADDER</a:t>
            </a:r>
            <a:endParaRPr/>
          </a:p>
        </p:txBody>
      </p:sp>
      <p:sp>
        <p:nvSpPr>
          <p:cNvPr id="218" name="Google Shape;218;p21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矩形: 圆角 1">
            <a:extLst>
              <a:ext uri="{FF2B5EF4-FFF2-40B4-BE49-F238E27FC236}">
                <a16:creationId xmlns:a16="http://schemas.microsoft.com/office/drawing/2014/main" id="{B426604F-B01B-9EEF-CEF1-3705DECACF0C}"/>
              </a:ext>
            </a:extLst>
          </p:cNvPr>
          <p:cNvSpPr/>
          <p:nvPr/>
        </p:nvSpPr>
        <p:spPr>
          <a:xfrm>
            <a:off x="2510443" y="4268324"/>
            <a:ext cx="515389" cy="237173"/>
          </a:xfrm>
          <a:prstGeom prst="roundRect">
            <a:avLst/>
          </a:prstGeom>
          <a:solidFill>
            <a:srgbClr val="030818"/>
          </a:solidFill>
          <a:ln>
            <a:solidFill>
              <a:srgbClr val="03081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" name="Google Shape;223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66912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22"/>
          <p:cNvSpPr txBox="1"/>
          <p:nvPr/>
        </p:nvSpPr>
        <p:spPr>
          <a:xfrm>
            <a:off x="571500" y="2519362"/>
            <a:ext cx="528637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Inductive Bias vs. Data Hunger:</a:t>
            </a:r>
            <a:endParaRPr/>
          </a:p>
        </p:txBody>
      </p:sp>
      <p:pic>
        <p:nvPicPr>
          <p:cNvPr id="226" name="Google Shape;226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1976437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2"/>
          <p:cNvSpPr txBox="1"/>
          <p:nvPr/>
        </p:nvSpPr>
        <p:spPr>
          <a:xfrm>
            <a:off x="952500" y="30146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The Transformer requires high "gradient density" to converge its attention matrix.</a:t>
            </a:r>
            <a:endParaRPr/>
          </a:p>
        </p:txBody>
      </p:sp>
      <p:sp>
        <p:nvSpPr>
          <p:cNvPr id="228" name="Google Shape;228;p22"/>
          <p:cNvSpPr txBox="1"/>
          <p:nvPr/>
        </p:nvSpPr>
        <p:spPr>
          <a:xfrm>
            <a:off x="952500" y="38147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LSTM's hidden state enforces chronological flow, acting as a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natural </a:t>
            </a:r>
            <a:r>
              <a:rPr lang="en-US" sz="1500" b="1" i="0" u="none" strike="noStrike" cap="none" dirty="0" err="1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regularizer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.</a:t>
            </a:r>
            <a:endParaRPr dirty="0"/>
          </a:p>
        </p:txBody>
      </p:sp>
      <p:sp>
        <p:nvSpPr>
          <p:cNvPr id="229" name="Google Shape;229;p22"/>
          <p:cNvSpPr txBox="1"/>
          <p:nvPr/>
        </p:nvSpPr>
        <p:spPr>
          <a:xfrm>
            <a:off x="952500" y="46148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In a 10-day window, recurrence-based modeling provides superior stability and lower generalization error.</a:t>
            </a:r>
            <a:endParaRPr dirty="0"/>
          </a:p>
        </p:txBody>
      </p:sp>
      <p:sp>
        <p:nvSpPr>
          <p:cNvPr id="230" name="Google Shape;230;p22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VERDICT: LSTM WINS COLD-START</a:t>
            </a:r>
            <a:endParaRPr/>
          </a:p>
        </p:txBody>
      </p:sp>
      <p:sp>
        <p:nvSpPr>
          <p:cNvPr id="231" name="Google Shape;231;p22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23"/>
          <p:cNvSpPr txBox="1"/>
          <p:nvPr/>
        </p:nvSpPr>
        <p:spPr>
          <a:xfrm>
            <a:off x="952500" y="2728912"/>
            <a:ext cx="10668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Risk Mitigation: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Optimized TL narrows the error distribution across heterogeneous households, reducing "tail risk" for utility operators.</a:t>
            </a:r>
            <a:endParaRPr/>
          </a:p>
        </p:txBody>
      </p:sp>
      <p:sp>
        <p:nvSpPr>
          <p:cNvPr id="238" name="Google Shape;238;p23"/>
          <p:cNvSpPr txBox="1"/>
          <p:nvPr/>
        </p:nvSpPr>
        <p:spPr>
          <a:xfrm>
            <a:off x="952500" y="3529012"/>
            <a:ext cx="10668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Day-1 Service: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Enables immediate deployment of dynamic pricing and demand-side management upon meter commissioning.</a:t>
            </a:r>
            <a:endParaRPr/>
          </a:p>
        </p:txBody>
      </p:sp>
      <p:sp>
        <p:nvSpPr>
          <p:cNvPr id="239" name="Google Shape;239;p23"/>
          <p:cNvSpPr txBox="1"/>
          <p:nvPr/>
        </p:nvSpPr>
        <p:spPr>
          <a:xfrm>
            <a:off x="952500" y="4024312"/>
            <a:ext cx="10668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Accelerated ROI: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Bypasses the 3–6-month data accumulation phase, maximizing investment in AMI infrastructure.</a:t>
            </a:r>
            <a:endParaRPr dirty="0"/>
          </a:p>
        </p:txBody>
      </p:sp>
      <p:sp>
        <p:nvSpPr>
          <p:cNvPr id="240" name="Google Shape;240;p23"/>
          <p:cNvSpPr txBox="1"/>
          <p:nvPr/>
        </p:nvSpPr>
        <p:spPr>
          <a:xfrm>
            <a:off x="952500" y="4519612"/>
            <a:ext cx="10668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MAPE Interpretability: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High MAPE (285%) is identified as a mathematical artifact of Z-score normalization, not model failure.</a:t>
            </a:r>
            <a:endParaRPr dirty="0"/>
          </a:p>
        </p:txBody>
      </p:sp>
      <p:pic>
        <p:nvPicPr>
          <p:cNvPr id="241" name="Google Shape;241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767012"/>
            <a:ext cx="200025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567112"/>
            <a:ext cx="2286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2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062412"/>
            <a:ext cx="2286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4" name="Google Shape;244;p2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557712"/>
            <a:ext cx="228600" cy="247650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23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THE "VARIANCE COMPRESSOR" EFFECT</a:t>
            </a:r>
            <a:endParaRPr/>
          </a:p>
        </p:txBody>
      </p:sp>
      <p:sp>
        <p:nvSpPr>
          <p:cNvPr id="246" name="Google Shape;246;p23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2" name="Google Shape;252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241202"/>
            <a:ext cx="5286375" cy="2695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3" name="Google Shape;253;p2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546002"/>
            <a:ext cx="5286375" cy="2085975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24"/>
          <p:cNvSpPr txBox="1"/>
          <p:nvPr/>
        </p:nvSpPr>
        <p:spPr>
          <a:xfrm>
            <a:off x="295275" y="850552"/>
            <a:ext cx="116016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Conclusion</a:t>
            </a:r>
            <a:endParaRPr/>
          </a:p>
        </p:txBody>
      </p:sp>
      <p:sp>
        <p:nvSpPr>
          <p:cNvPr id="255" name="Google Shape;255;p24"/>
          <p:cNvSpPr txBox="1"/>
          <p:nvPr/>
        </p:nvSpPr>
        <p:spPr>
          <a:xfrm>
            <a:off x="571500" y="5413027"/>
            <a:ext cx="11049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Thank you for your </a:t>
            </a:r>
            <a:r>
              <a:rPr lang="en-US" sz="1800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listening</a:t>
            </a:r>
            <a:r>
              <a:rPr lang="en-US" sz="18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!</a:t>
            </a:r>
            <a:endParaRPr dirty="0"/>
          </a:p>
        </p:txBody>
      </p:sp>
      <p:sp>
        <p:nvSpPr>
          <p:cNvPr id="256" name="Google Shape;256;p24"/>
          <p:cNvSpPr txBox="1"/>
          <p:nvPr/>
        </p:nvSpPr>
        <p:spPr>
          <a:xfrm>
            <a:off x="857250" y="2526952"/>
            <a:ext cx="4950618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Key Contributions</a:t>
            </a:r>
            <a:endParaRPr/>
          </a:p>
        </p:txBody>
      </p:sp>
      <p:sp>
        <p:nvSpPr>
          <p:cNvPr id="257" name="Google Shape;257;p24"/>
          <p:cNvSpPr txBox="1"/>
          <p:nvPr/>
        </p:nvSpPr>
        <p:spPr>
          <a:xfrm>
            <a:off x="857250" y="2936527"/>
            <a:ext cx="4714875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• Mitigated cold-start data scarcity using TL.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Proved LSTM superiority over Transformers in small-sample regimes.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Successfully eliminated negative transfer via Bayesian Optimization.</a:t>
            </a:r>
            <a:endParaRPr/>
          </a:p>
        </p:txBody>
      </p:sp>
      <p:sp>
        <p:nvSpPr>
          <p:cNvPr id="258" name="Google Shape;258;p24"/>
          <p:cNvSpPr txBox="1"/>
          <p:nvPr/>
        </p:nvSpPr>
        <p:spPr>
          <a:xfrm>
            <a:off x="6619875" y="2831752"/>
            <a:ext cx="4950618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3B82F6"/>
                </a:solidFill>
                <a:latin typeface="Urbanist"/>
                <a:ea typeface="Urbanist"/>
                <a:cs typeface="Urbanist"/>
                <a:sym typeface="Urbanist"/>
              </a:rPr>
              <a:t>Future Work</a:t>
            </a:r>
            <a:endParaRPr/>
          </a:p>
        </p:txBody>
      </p:sp>
      <p:sp>
        <p:nvSpPr>
          <p:cNvPr id="259" name="Google Shape;259;p24"/>
          <p:cNvSpPr txBox="1"/>
          <p:nvPr/>
        </p:nvSpPr>
        <p:spPr>
          <a:xfrm>
            <a:off x="6619875" y="3241327"/>
            <a:ext cx="471487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• Probabilistic forecasting for uncertainty.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Hybrid architecture-switching mechanisms.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Federated Learning for privacy-preserving pre-training.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589</Words>
  <Application>Microsoft Office PowerPoint</Application>
  <PresentationFormat>宽屏</PresentationFormat>
  <Paragraphs>75</Paragraphs>
  <Slides>12</Slides>
  <Notes>12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17" baseType="lpstr">
      <vt:lpstr>Lato</vt:lpstr>
      <vt:lpstr>Urbanist</vt:lpstr>
      <vt:lpstr>Arial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guan rui</cp:lastModifiedBy>
  <cp:revision>3</cp:revision>
  <dcterms:modified xsi:type="dcterms:W3CDTF">2026-05-05T18:57:55Z</dcterms:modified>
</cp:coreProperties>
</file>