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4"/>
  </p:sldMasterIdLst>
  <p:notesMasterIdLst>
    <p:notesMasterId r:id="rId18"/>
  </p:notesMasterIdLst>
  <p:sldIdLst>
    <p:sldId id="271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0" r:id="rId1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9AA343-29C7-7A97-DC34-E7726275CAB8}" v="14" dt="2026-04-16T11:16:13.204"/>
    <p1510:client id="{6B332792-8D65-4F1F-9BD6-2C87CA6B1DED}" v="2" dt="2026-04-15T22:10:40.315"/>
    <p1510:client id="{BDDC2786-D0DC-9F84-0F48-D68BFBFD3784}" v="171" dt="2026-04-16T11:33:51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50" d="100"/>
          <a:sy n="50" d="100"/>
        </p:scale>
        <p:origin x="1740" y="5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00000"/>
                </a:solidFill>
                <a:latin typeface="Arial"/>
              </a:rPr>
              <a:t>Lifetime Prevalence of Depression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Prevalence (%)</c:v>
                </c:pt>
              </c:strCache>
            </c:strRef>
          </c:tx>
          <c:spPr>
            <a:solidFill>
              <a:srgbClr val="1B3A6B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0AD5-43CB-93F1-C10D650A288B}"/>
              </c:ext>
            </c:extLst>
          </c:dPt>
          <c:dPt>
            <c:idx val="1"/>
            <c:invertIfNegative val="0"/>
            <c:bubble3D val="0"/>
            <c:spPr>
              <a:solidFill>
                <a:srgbClr val="2D508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0AD5-43CB-93F1-C10D650A288B}"/>
              </c:ext>
            </c:extLst>
          </c:dPt>
          <c:dPt>
            <c:idx val="2"/>
            <c:invertIfNegative val="0"/>
            <c:bubble3D val="0"/>
            <c:spPr>
              <a:solidFill>
                <a:srgbClr val="0D7377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0AD5-43CB-93F1-C10D650A288B}"/>
              </c:ext>
            </c:extLst>
          </c:dPt>
          <c:dPt>
            <c:idx val="3"/>
            <c:invertIfNegative val="0"/>
            <c:bubble3D val="0"/>
            <c:spPr>
              <a:solidFill>
                <a:srgbClr val="14BDA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0AD5-43CB-93F1-C10D650A288B}"/>
              </c:ext>
            </c:extLst>
          </c:dPt>
          <c:dPt>
            <c:idx val="4"/>
            <c:invertIfNegative val="0"/>
            <c:bubble3D val="0"/>
            <c:spPr>
              <a:solidFill>
                <a:srgbClr val="2563A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0AD5-43CB-93F1-C10D650A288B}"/>
              </c:ext>
            </c:extLst>
          </c:dPt>
          <c:dPt>
            <c:idx val="5"/>
            <c:invertIfNegative val="0"/>
            <c:bubble3D val="0"/>
            <c:spPr>
              <a:solidFill>
                <a:srgbClr val="6B728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B-0AD5-43CB-93F1-C10D650A288B}"/>
              </c:ext>
            </c:extLst>
          </c:dPt>
          <c:dPt>
            <c:idx val="6"/>
            <c:invertIfNegative val="0"/>
            <c:bubble3D val="0"/>
            <c:spPr>
              <a:solidFill>
                <a:srgbClr val="E8454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D-0AD5-43CB-93F1-C10D650A288B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A1A2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UK</c:v>
                </c:pt>
                <c:pt idx="1">
                  <c:v>England</c:v>
                </c:pt>
                <c:pt idx="2">
                  <c:v>Wales</c:v>
                </c:pt>
                <c:pt idx="3">
                  <c:v>Scotland</c:v>
                </c:pt>
                <c:pt idx="4">
                  <c:v>N. Ireland</c:v>
                </c:pt>
                <c:pt idx="5">
                  <c:v>EU Avg</c:v>
                </c:pt>
                <c:pt idx="6">
                  <c:v>Global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17</c:v>
                </c:pt>
                <c:pt idx="1">
                  <c:v>17.5</c:v>
                </c:pt>
                <c:pt idx="2">
                  <c:v>15.8</c:v>
                </c:pt>
                <c:pt idx="3">
                  <c:v>18.2</c:v>
                </c:pt>
                <c:pt idx="4">
                  <c:v>16.399999999999999</c:v>
                </c:pt>
                <c:pt idx="5">
                  <c:v>12</c:v>
                </c:pt>
                <c:pt idx="6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E-0AD5-43CB-93F1-C10D650A288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374151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374151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4306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3"/>
            <a:ext cx="6858000" cy="1657045"/>
          </a:xfrm>
        </p:spPr>
        <p:txBody>
          <a:bodyPr anchor="b">
            <a:normAutofit/>
          </a:bodyPr>
          <a:lstStyle>
            <a:lvl1pPr algn="ctr">
              <a:defRPr sz="6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260080"/>
            <a:ext cx="6858000" cy="800168"/>
          </a:xfrm>
        </p:spPr>
        <p:txBody>
          <a:bodyPr anchor="t">
            <a:normAutofit/>
          </a:bodyPr>
          <a:lstStyle>
            <a:lvl1pPr marL="0" indent="0" algn="ctr">
              <a:buNone/>
              <a:defRPr sz="2844" cap="all" spc="533" baseline="0"/>
            </a:lvl1pPr>
            <a:lvl2pPr marL="812810" indent="0" algn="ctr">
              <a:buNone/>
              <a:defRPr sz="2844"/>
            </a:lvl2pPr>
            <a:lvl3pPr marL="1625620" indent="0" algn="ctr">
              <a:buNone/>
              <a:defRPr sz="2844"/>
            </a:lvl3pPr>
            <a:lvl4pPr marL="2438430" indent="0" algn="ctr">
              <a:buNone/>
              <a:defRPr sz="2844"/>
            </a:lvl4pPr>
            <a:lvl5pPr marL="3251241" indent="0" algn="ctr">
              <a:buNone/>
              <a:defRPr sz="2844"/>
            </a:lvl5pPr>
            <a:lvl6pPr marL="4064051" indent="0" algn="ctr">
              <a:buNone/>
              <a:defRPr sz="2844"/>
            </a:lvl6pPr>
            <a:lvl7pPr marL="4876861" indent="0" algn="ctr">
              <a:buNone/>
              <a:defRPr sz="2844"/>
            </a:lvl7pPr>
            <a:lvl8pPr marL="5689671" indent="0" algn="ctr">
              <a:buNone/>
              <a:defRPr sz="2844"/>
            </a:lvl8pPr>
            <a:lvl9pPr marL="6502481" indent="0" algn="ctr">
              <a:buNone/>
              <a:defRPr sz="2844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4279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543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677" y="1136017"/>
            <a:ext cx="6438123" cy="2354156"/>
          </a:xfrm>
        </p:spPr>
        <p:txBody>
          <a:bodyPr anchor="b">
            <a:normAutofit/>
          </a:bodyPr>
          <a:lstStyle>
            <a:lvl1pPr>
              <a:defRPr sz="6400" cap="all" spc="533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5677" y="3722914"/>
            <a:ext cx="6438124" cy="844324"/>
          </a:xfrm>
        </p:spPr>
        <p:txBody>
          <a:bodyPr>
            <a:normAutofit/>
          </a:bodyPr>
          <a:lstStyle>
            <a:lvl1pPr marL="0" indent="0">
              <a:buNone/>
              <a:defRPr sz="2844" cap="all" spc="533" baseline="0">
                <a:solidFill>
                  <a:schemeClr val="tx2"/>
                </a:solidFill>
              </a:defRPr>
            </a:lvl1pPr>
            <a:lvl2pPr marL="812810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2pPr>
            <a:lvl3pPr marL="1625620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3pPr>
            <a:lvl4pPr marL="2438430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4pPr>
            <a:lvl5pPr marL="3251241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5pPr>
            <a:lvl6pPr marL="4064051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6pPr>
            <a:lvl7pPr marL="4876861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7pPr>
            <a:lvl8pPr marL="5689671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8pPr>
            <a:lvl9pPr marL="6502481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520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8368" y="1619382"/>
            <a:ext cx="3733090" cy="30133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46293" y="1619382"/>
            <a:ext cx="3739339" cy="30133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37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12" y="452003"/>
            <a:ext cx="7821977" cy="5766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012" y="1272244"/>
            <a:ext cx="3722654" cy="485775"/>
          </a:xfrm>
        </p:spPr>
        <p:txBody>
          <a:bodyPr anchor="b">
            <a:noAutofit/>
          </a:bodyPr>
          <a:lstStyle>
            <a:lvl1pPr marL="0" indent="0">
              <a:buNone/>
              <a:defRPr sz="2489" b="1" cap="all" spc="533" baseline="0"/>
            </a:lvl1pPr>
            <a:lvl2pPr marL="812810" indent="0">
              <a:buNone/>
              <a:defRPr sz="2489" b="1"/>
            </a:lvl2pPr>
            <a:lvl3pPr marL="1625620" indent="0">
              <a:buNone/>
              <a:defRPr sz="2489" b="1"/>
            </a:lvl3pPr>
            <a:lvl4pPr marL="2438430" indent="0">
              <a:buNone/>
              <a:defRPr sz="2489" b="1"/>
            </a:lvl4pPr>
            <a:lvl5pPr marL="3251241" indent="0">
              <a:buNone/>
              <a:defRPr sz="2489" b="1"/>
            </a:lvl5pPr>
            <a:lvl6pPr marL="4064051" indent="0">
              <a:buNone/>
              <a:defRPr sz="2489" b="1"/>
            </a:lvl6pPr>
            <a:lvl7pPr marL="4876861" indent="0">
              <a:buNone/>
              <a:defRPr sz="2489" b="1"/>
            </a:lvl7pPr>
            <a:lvl8pPr marL="5689671" indent="0">
              <a:buNone/>
              <a:defRPr sz="2489" b="1"/>
            </a:lvl8pPr>
            <a:lvl9pPr marL="6502481" indent="0">
              <a:buNone/>
              <a:defRPr sz="2489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012" y="1758019"/>
            <a:ext cx="3722654" cy="28750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42002" y="1272244"/>
            <a:ext cx="3740987" cy="485775"/>
          </a:xfrm>
        </p:spPr>
        <p:txBody>
          <a:bodyPr anchor="b">
            <a:noAutofit/>
          </a:bodyPr>
          <a:lstStyle>
            <a:lvl1pPr marL="0" indent="0">
              <a:buNone/>
              <a:defRPr sz="2489" b="1" cap="all" spc="533" baseline="0"/>
            </a:lvl1pPr>
            <a:lvl2pPr marL="812810" indent="0">
              <a:buNone/>
              <a:defRPr sz="2489" b="1"/>
            </a:lvl2pPr>
            <a:lvl3pPr marL="1625620" indent="0">
              <a:buNone/>
              <a:defRPr sz="2489" b="1"/>
            </a:lvl3pPr>
            <a:lvl4pPr marL="2438430" indent="0">
              <a:buNone/>
              <a:defRPr sz="2489" b="1"/>
            </a:lvl4pPr>
            <a:lvl5pPr marL="3251241" indent="0">
              <a:buNone/>
              <a:defRPr sz="2489" b="1"/>
            </a:lvl5pPr>
            <a:lvl6pPr marL="4064051" indent="0">
              <a:buNone/>
              <a:defRPr sz="2489" b="1"/>
            </a:lvl6pPr>
            <a:lvl7pPr marL="4876861" indent="0">
              <a:buNone/>
              <a:defRPr sz="2489" b="1"/>
            </a:lvl7pPr>
            <a:lvl8pPr marL="5689671" indent="0">
              <a:buNone/>
              <a:defRPr sz="2489" b="1"/>
            </a:lvl8pPr>
            <a:lvl9pPr marL="6502481" indent="0">
              <a:buNone/>
              <a:defRPr sz="2489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42002" y="1758019"/>
            <a:ext cx="3740987" cy="28750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22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685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721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605901"/>
            <a:ext cx="2730535" cy="1546946"/>
          </a:xfrm>
        </p:spPr>
        <p:txBody>
          <a:bodyPr anchor="t">
            <a:normAutofit/>
          </a:bodyPr>
          <a:lstStyle>
            <a:lvl1pPr>
              <a:defRPr sz="4978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674" y="605901"/>
            <a:ext cx="4441867" cy="3789887"/>
          </a:xfrm>
        </p:spPr>
        <p:txBody>
          <a:bodyPr>
            <a:normAutofit/>
          </a:bodyPr>
          <a:lstStyle>
            <a:lvl1pPr>
              <a:defRPr sz="4267"/>
            </a:lvl1pPr>
            <a:lvl2pPr>
              <a:defRPr sz="3556"/>
            </a:lvl2pPr>
            <a:lvl3pPr>
              <a:defRPr sz="3200"/>
            </a:lvl3pPr>
            <a:lvl4pPr>
              <a:defRPr sz="2844"/>
            </a:lvl4pPr>
            <a:lvl5pPr>
              <a:defRPr sz="2844"/>
            </a:lvl5pPr>
            <a:lvl6pPr>
              <a:defRPr sz="2844"/>
            </a:lvl6pPr>
            <a:lvl7pPr>
              <a:defRPr sz="2844"/>
            </a:lvl7pPr>
            <a:lvl8pPr>
              <a:defRPr sz="2844"/>
            </a:lvl8pPr>
            <a:lvl9pPr>
              <a:defRPr sz="2844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250489"/>
            <a:ext cx="2730535" cy="2151252"/>
          </a:xfrm>
        </p:spPr>
        <p:txBody>
          <a:bodyPr anchor="b"/>
          <a:lstStyle>
            <a:lvl1pPr marL="0" indent="0">
              <a:buNone/>
              <a:defRPr sz="2844"/>
            </a:lvl1pPr>
            <a:lvl2pPr marL="812810" indent="0">
              <a:buNone/>
              <a:defRPr sz="2489"/>
            </a:lvl2pPr>
            <a:lvl3pPr marL="1625620" indent="0">
              <a:buNone/>
              <a:defRPr sz="2133"/>
            </a:lvl3pPr>
            <a:lvl4pPr marL="2438430" indent="0">
              <a:buNone/>
              <a:defRPr sz="1778"/>
            </a:lvl4pPr>
            <a:lvl5pPr marL="3251241" indent="0">
              <a:buNone/>
              <a:defRPr sz="1778"/>
            </a:lvl5pPr>
            <a:lvl6pPr marL="4064051" indent="0">
              <a:buNone/>
              <a:defRPr sz="1778"/>
            </a:lvl6pPr>
            <a:lvl7pPr marL="4876861" indent="0">
              <a:buNone/>
              <a:defRPr sz="1778"/>
            </a:lvl7pPr>
            <a:lvl8pPr marL="5689671" indent="0">
              <a:buNone/>
              <a:defRPr sz="1778"/>
            </a:lvl8pPr>
            <a:lvl9pPr marL="6502481" indent="0">
              <a:buNone/>
              <a:defRPr sz="1778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568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615661"/>
            <a:ext cx="2729484" cy="1546946"/>
          </a:xfrm>
        </p:spPr>
        <p:txBody>
          <a:bodyPr anchor="t">
            <a:normAutofit/>
          </a:bodyPr>
          <a:lstStyle>
            <a:lvl1pPr>
              <a:defRPr sz="4978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935557" y="689696"/>
            <a:ext cx="4580984" cy="3760211"/>
          </a:xfrm>
        </p:spPr>
        <p:txBody>
          <a:bodyPr anchor="t"/>
          <a:lstStyle>
            <a:lvl1pPr marL="0" indent="0">
              <a:buNone/>
              <a:defRPr sz="5689"/>
            </a:lvl1pPr>
            <a:lvl2pPr marL="812810" indent="0">
              <a:buNone/>
              <a:defRPr sz="4978"/>
            </a:lvl2pPr>
            <a:lvl3pPr marL="1625620" indent="0">
              <a:buNone/>
              <a:defRPr sz="4267"/>
            </a:lvl3pPr>
            <a:lvl4pPr marL="2438430" indent="0">
              <a:buNone/>
              <a:defRPr sz="3556"/>
            </a:lvl4pPr>
            <a:lvl5pPr marL="3251241" indent="0">
              <a:buNone/>
              <a:defRPr sz="3556"/>
            </a:lvl5pPr>
            <a:lvl6pPr marL="4064051" indent="0">
              <a:buNone/>
              <a:defRPr sz="3556"/>
            </a:lvl6pPr>
            <a:lvl7pPr marL="4876861" indent="0">
              <a:buNone/>
              <a:defRPr sz="3556"/>
            </a:lvl7pPr>
            <a:lvl8pPr marL="5689671" indent="0">
              <a:buNone/>
              <a:defRPr sz="3556"/>
            </a:lvl8pPr>
            <a:lvl9pPr marL="6502481" indent="0">
              <a:buNone/>
              <a:defRPr sz="3556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250489"/>
            <a:ext cx="2732917" cy="2151252"/>
          </a:xfrm>
        </p:spPr>
        <p:txBody>
          <a:bodyPr anchor="b"/>
          <a:lstStyle>
            <a:lvl1pPr marL="0" indent="0">
              <a:buNone/>
              <a:defRPr sz="2844"/>
            </a:lvl1pPr>
            <a:lvl2pPr marL="812810" indent="0">
              <a:buNone/>
              <a:defRPr sz="2489"/>
            </a:lvl2pPr>
            <a:lvl3pPr marL="1625620" indent="0">
              <a:buNone/>
              <a:defRPr sz="2133"/>
            </a:lvl3pPr>
            <a:lvl4pPr marL="2438430" indent="0">
              <a:buNone/>
              <a:defRPr sz="1778"/>
            </a:lvl4pPr>
            <a:lvl5pPr marL="3251241" indent="0">
              <a:buNone/>
              <a:defRPr sz="1778"/>
            </a:lvl5pPr>
            <a:lvl6pPr marL="4064051" indent="0">
              <a:buNone/>
              <a:defRPr sz="1778"/>
            </a:lvl6pPr>
            <a:lvl7pPr marL="4876861" indent="0">
              <a:buNone/>
              <a:defRPr sz="1778"/>
            </a:lvl7pPr>
            <a:lvl8pPr marL="5689671" indent="0">
              <a:buNone/>
              <a:defRPr sz="1778"/>
            </a:lvl8pPr>
            <a:lvl9pPr marL="6502481" indent="0">
              <a:buNone/>
              <a:defRPr sz="1778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753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585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444211"/>
            <a:ext cx="1971675" cy="418851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444211"/>
            <a:ext cx="5800725" cy="418851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5278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60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9144000" cy="514512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331" y="441184"/>
            <a:ext cx="7837338" cy="9494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368" y="1618489"/>
            <a:ext cx="7831836" cy="2927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8368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22" cap="all" spc="533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49240" y="4767263"/>
            <a:ext cx="322326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22" cap="all" spc="533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72500" y="4767263"/>
            <a:ext cx="39090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89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0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620" userDrawn="1">
          <p15:clr>
            <a:srgbClr val="F26B43"/>
          </p15:clr>
        </p15:guide>
        <p15:guide id="4" pos="2880" userDrawn="1">
          <p15:clr>
            <a:srgbClr val="F26B43"/>
          </p15:clr>
        </p15:guide>
        <p15:guide id="5" orient="horz" pos="2862" userDrawn="1">
          <p15:clr>
            <a:srgbClr val="F26B43"/>
          </p15:clr>
        </p15:guide>
        <p15:guide id="6" orient="horz" pos="88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university-of-wales-trinity-saint-david ...">
            <a:extLst>
              <a:ext uri="{FF2B5EF4-FFF2-40B4-BE49-F238E27FC236}">
                <a16:creationId xmlns:a16="http://schemas.microsoft.com/office/drawing/2014/main" id="{82435195-7B57-EE9D-705A-23CCA0A3D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800" y="162416"/>
            <a:ext cx="4128876" cy="2062766"/>
          </a:xfrm>
          <a:prstGeom prst="rect">
            <a:avLst/>
          </a:prstGeom>
        </p:spPr>
      </p:pic>
      <p:pic>
        <p:nvPicPr>
          <p:cNvPr id="1030" name="Picture 6" descr="Study: US clergy favor medical treatment for depression">
            <a:extLst>
              <a:ext uri="{FF2B5EF4-FFF2-40B4-BE49-F238E27FC236}">
                <a16:creationId xmlns:a16="http://schemas.microsoft.com/office/drawing/2014/main" id="{97588A43-D60E-FA4F-3C0E-5D8772EDE0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581" y="161464"/>
            <a:ext cx="3404498" cy="223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A5159D-A2A1-D0C9-DC0A-07C97005066A}"/>
              </a:ext>
            </a:extLst>
          </p:cNvPr>
          <p:cNvSpPr txBox="1"/>
          <p:nvPr/>
        </p:nvSpPr>
        <p:spPr>
          <a:xfrm>
            <a:off x="2159825" y="2571750"/>
            <a:ext cx="5336472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>
                <a:latin typeface="Neue Haas Grotesk Text Pro"/>
                <a:ea typeface="Segoe UI"/>
                <a:cs typeface="Segoe UI"/>
              </a:rPr>
              <a:t> M.SC PUBLIC HEALTH AND SOCIAL CARE IN PRACTICE</a:t>
            </a:r>
            <a:endParaRPr lang="en-US"/>
          </a:p>
          <a:p>
            <a:pPr algn="ctr"/>
            <a:r>
              <a:rPr lang="en-US" sz="1400" b="1">
                <a:latin typeface="Neue Haas Grotesk Text Pro"/>
                <a:ea typeface="Segoe UI"/>
                <a:cs typeface="Segoe UI"/>
              </a:rPr>
              <a:t>STUDENT</a:t>
            </a:r>
            <a:r>
              <a:rPr lang="en-US" sz="1400" b="1" baseline="0">
                <a:latin typeface="Neue Haas Grotesk Text Pro"/>
                <a:ea typeface="Segoe UI"/>
                <a:cs typeface="Segoe UI"/>
              </a:rPr>
              <a:t> </a:t>
            </a:r>
            <a:r>
              <a:rPr lang="en-US" sz="1400" b="1" baseline="0" dirty="0">
                <a:latin typeface="Neue Haas Grotesk Text Pro"/>
                <a:ea typeface="Segoe UI"/>
                <a:cs typeface="Segoe UI"/>
              </a:rPr>
              <a:t>NAME: FATMA BHAIDU</a:t>
            </a:r>
            <a:r>
              <a:rPr lang="en-US" sz="1400" dirty="0">
                <a:latin typeface="Neue Haas Grotesk Text Pro"/>
                <a:ea typeface="Segoe UI"/>
                <a:cs typeface="Segoe UI"/>
              </a:rPr>
              <a:t>​</a:t>
            </a:r>
            <a:endParaRPr lang="en-US"/>
          </a:p>
          <a:p>
            <a:pPr algn="ctr" rtl="0"/>
            <a:r>
              <a:rPr lang="en-US" sz="1400" b="1" baseline="0">
                <a:latin typeface="Neue Haas Grotesk Text Pro"/>
                <a:ea typeface="Segoe UI"/>
                <a:cs typeface="Segoe UI"/>
              </a:rPr>
              <a:t>STUDENT ID: 2526930</a:t>
            </a:r>
            <a:r>
              <a:rPr lang="en-US" sz="14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1400" b="1" baseline="0">
                <a:latin typeface="Neue Haas Grotesk Text Pro"/>
                <a:ea typeface="Segoe UI"/>
                <a:cs typeface="Segoe UI"/>
              </a:rPr>
              <a:t> MODULE CODE: LCHS7003</a:t>
            </a:r>
            <a:r>
              <a:rPr lang="en-US" sz="1400"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US" sz="1400" b="1" baseline="0">
                <a:latin typeface="Neue Haas Grotesk Text Pro"/>
                <a:ea typeface="Segoe UI"/>
                <a:cs typeface="Segoe UI"/>
              </a:rPr>
              <a:t> MANAGEMENT OF LONGER-TERM CONDITION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97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17987" y="0"/>
            <a:ext cx="8660253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D</a:t>
            </a:r>
            <a:r>
              <a:rPr lang="en-US" sz="2600" b="1" dirty="0">
                <a:solidFill>
                  <a:schemeClr val="accent1">
                    <a:lumMod val="75000"/>
                  </a:schemeClr>
                </a:solidFill>
              </a:rPr>
              <a:t>DEFINITION &amp; AETIOLOGY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56616" y="1017639"/>
            <a:ext cx="8595360" cy="105156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987552"/>
            <a:ext cx="8321040" cy="9875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Depression (Major Depressive Disorder) is a common but serious mental health condition characterised by persistently low mood, loss of interest or pleasure (anhedonia), fatigue, and impaired daily functioning lasting ≥2 weeks (WHO, 2023; NICE, 2022a).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274320" y="2148840"/>
            <a:ext cx="4114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6B"/>
                </a:solidFill>
              </a:rPr>
              <a:t>Core Symptoms (ICD-11 / DSM-5)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274320" y="2633472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12064" y="2560320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Persistent low mood or sadness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274320" y="3017520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12064" y="2944368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Anhedonia (loss of pleasure/interest)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274320" y="3401568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12064" y="3328416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Fatigue and low energy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274320" y="3785616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12064" y="3712464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Sleep disturbances (insomnia/hypersomnia)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274320" y="4169664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12064" y="4096512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Appetite/weight changes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2331720" y="2633472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569464" y="2560320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Concentration difficulties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2331720" y="3017520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2569464" y="2944368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Feelings of worthlessness or guilt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2331720" y="3401568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569464" y="3328416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Psychomotor agitation or retardation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2331720" y="3785616"/>
            <a:ext cx="164592" cy="164592"/>
          </a:xfrm>
          <a:prstGeom prst="ellipse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2569464" y="3712464"/>
            <a:ext cx="1920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</a:rPr>
              <a:t>Suicidal ideation or self-harm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4846320" y="2148840"/>
            <a:ext cx="4023360" cy="2651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83480" y="224028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7377"/>
                </a:solidFill>
              </a:rPr>
              <a:t>Aetiology (Causes)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4983480" y="2633472"/>
            <a:ext cx="37490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Biological: neurotransmitter dysregulation (serotonin, norepinephrine, dopamine); HPA axis dysfunction (Malhi &amp; Mann, 2018)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983480" y="3063240"/>
            <a:ext cx="37490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Genetic: heritability ~40%; FH increases risk 2–3× (Sullivan et al., 2000)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4983480" y="3493008"/>
            <a:ext cx="37490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Psychological: negative cognitive schemas; adverse childhood experiences (Beck, 1979; Heim &amp; Nemeroff, 2001)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4983480" y="3922776"/>
            <a:ext cx="37490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Social: poverty, unemployment, social isolation, housing insecurity (Patel et al., 2018)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4983480" y="4352544"/>
            <a:ext cx="37490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health: chronic illness, pain, hormonal disorders, medication side-effects (WHO, 2023)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UK &amp; Global Prevalence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28600" y="960120"/>
            <a:ext cx="2011680" cy="137160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28600" y="1005840"/>
            <a:ext cx="20116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</a:rPr>
              <a:t>280M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228600" y="1627632"/>
            <a:ext cx="201168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affected globally (WHO, 2023)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423160" y="960120"/>
            <a:ext cx="2011680" cy="13716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423160" y="1005840"/>
            <a:ext cx="20116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</a:rPr>
              <a:t>17%</a:t>
            </a:r>
            <a:endParaRPr lang="en-US" sz="3600" dirty="0"/>
          </a:p>
        </p:txBody>
      </p:sp>
      <p:sp>
        <p:nvSpPr>
          <p:cNvPr id="9" name="Text 7"/>
          <p:cNvSpPr/>
          <p:nvPr/>
        </p:nvSpPr>
        <p:spPr>
          <a:xfrm>
            <a:off x="2423160" y="1627632"/>
            <a:ext cx="201168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Lifetime prevalence in UK adults (McManus et al., 2016)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617720" y="960120"/>
            <a:ext cx="2011680" cy="137160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617720" y="1005840"/>
            <a:ext cx="20116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</a:rPr>
              <a:t>3.8M</a:t>
            </a:r>
            <a:endParaRPr lang="en-US" sz="3600" dirty="0"/>
          </a:p>
        </p:txBody>
      </p:sp>
      <p:sp>
        <p:nvSpPr>
          <p:cNvPr id="12" name="Text 10"/>
          <p:cNvSpPr/>
          <p:nvPr/>
        </p:nvSpPr>
        <p:spPr>
          <a:xfrm>
            <a:off x="4617720" y="1627632"/>
            <a:ext cx="201168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in England with depression (NHS Digital, 2023)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6812280" y="960120"/>
            <a:ext cx="2011680" cy="1371600"/>
          </a:xfrm>
          <a:prstGeom prst="rect">
            <a:avLst/>
          </a:prstGeom>
          <a:solidFill>
            <a:srgbClr val="E84545"/>
          </a:solidFill>
          <a:ln w="12700">
            <a:solidFill>
              <a:srgbClr val="E84545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1005840"/>
            <a:ext cx="20116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</a:rPr>
              <a:t>#1</a:t>
            </a:r>
            <a:endParaRPr lang="en-US" sz="3600" dirty="0"/>
          </a:p>
        </p:txBody>
      </p:sp>
      <p:sp>
        <p:nvSpPr>
          <p:cNvPr id="15" name="Text 13"/>
          <p:cNvSpPr/>
          <p:nvPr/>
        </p:nvSpPr>
        <p:spPr>
          <a:xfrm>
            <a:off x="6812280" y="1627632"/>
            <a:ext cx="2011680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Leading cause of disability worldwide (GBD, 2019)</a:t>
            </a:r>
            <a:endParaRPr lang="en-US" sz="1000" dirty="0"/>
          </a:p>
        </p:txBody>
      </p:sp>
      <p:graphicFrame>
        <p:nvGraphicFramePr>
          <p:cNvPr id="16" name="Chart 0"/>
          <p:cNvGraphicFramePr/>
          <p:nvPr/>
        </p:nvGraphicFramePr>
        <p:xfrm>
          <a:off x="274320" y="2514600"/>
          <a:ext cx="5029200" cy="2331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7" name="Shape 14"/>
          <p:cNvSpPr/>
          <p:nvPr/>
        </p:nvSpPr>
        <p:spPr>
          <a:xfrm>
            <a:off x="5394960" y="2514600"/>
            <a:ext cx="3520440" cy="233172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5532120" y="2606040"/>
            <a:ext cx="3246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6B"/>
                </a:solidFill>
              </a:rPr>
              <a:t>Key UK Statistics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5532120" y="3017520"/>
            <a:ext cx="32918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Women are twice as likely to develop depression as men (ONS, 2023)</a:t>
            </a:r>
            <a:endParaRPr lang="en-US" sz="1100" dirty="0"/>
          </a:p>
        </p:txBody>
      </p:sp>
      <p:sp>
        <p:nvSpPr>
          <p:cNvPr id="20" name="Text 17"/>
          <p:cNvSpPr/>
          <p:nvPr/>
        </p:nvSpPr>
        <p:spPr>
          <a:xfrm>
            <a:off x="5532120" y="3438144"/>
            <a:ext cx="32918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Peak onset: 18–34 age group (APMS, 2014/2016 follow-up)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5532120" y="3858768"/>
            <a:ext cx="32918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1 in 3 people with depression seeks professional help (MIND, 2023)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5532120" y="4279392"/>
            <a:ext cx="32918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Depression affects 1 in 10 older adults in care settings (Age UK, 2022)</a:t>
            </a:r>
            <a:endParaRPr lang="en-US" sz="1100" dirty="0"/>
          </a:p>
        </p:txBody>
      </p:sp>
      <p:sp>
        <p:nvSpPr>
          <p:cNvPr id="23" name="Text 20"/>
          <p:cNvSpPr/>
          <p:nvPr/>
        </p:nvSpPr>
        <p:spPr>
          <a:xfrm>
            <a:off x="5532120" y="4700016"/>
            <a:ext cx="329184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Rates increased 25% during COVID-19 pandemic (ONS, 2021)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E84545"/>
          </a:solidFill>
          <a:ln w="12700">
            <a:solidFill>
              <a:srgbClr val="E845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Economic &amp; Social Burden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4114800" cy="384048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051560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4BDAC"/>
                </a:solidFill>
              </a:rPr>
              <a:t>💰 Economic Impact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57200" y="15544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£12.6bn annual cost to UK economy in lost productivity (Fineberg et al., 2013)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57200" y="20116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4th largest contributor to the global burden of disease (GBD Collaborative Network, 2019)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57200" y="24688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23 days sickness absence/year per affected employee (HSE, 2022)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57200" y="29260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Depression accounts for 12% of total days lost in the UK workforce (ONS, 2023)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33832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expenditure on antidepressants: £283M in 2022 (NHS Business Services Authority, 2023)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57200" y="38404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total annual UK cost (direct + indirect): £20.2 billion (McCrone et al., 2008)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57200" y="42976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Costs of untreated depression exceed treatment costs by 5:1 (Layard &amp; Clark, 2014)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663440" y="960120"/>
            <a:ext cx="4114800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46320" y="1051560"/>
            <a:ext cx="37490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3A6B"/>
                </a:solidFill>
              </a:rPr>
              <a:t>🤝 Social Impact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4846320" y="15544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risk of relationship breakdown, domestic conflict (ONS, 2021)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846320" y="20116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of depressed parents: 3× higher risk of mental health problems (Murray et al., 2010)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846320" y="24688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Suicide: 10–15× higher risk in those with severe depression (NCISH, 2022)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4846320" y="29260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isolation &amp; loneliness exacerbate and perpetuate depression (Victor &amp; Yang, 2012)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846320" y="33832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Employment difficulties: 60% report reduced work performance (MIND, 2023)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4846320" y="38404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Housing insecurity 2× more prevalent among those with depression (Crisis, 2022)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4846320" y="4297680"/>
            <a:ext cx="374904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 remains a major barrier to help-seeking in UK communities (Thornicroft et al., 2016)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Diagnosis &amp; Initial Assessment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3931920" cy="196596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024128"/>
            <a:ext cx="3566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BDAC"/>
                </a:solidFill>
              </a:rPr>
              <a:t>PHQ-9 Screening Tool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57200" y="1417320"/>
            <a:ext cx="3566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Patient Health Questionnaire-9 (PHQ-9) is the validated UK primary care screening tool recommended by NICE (2022a). Scores range from 0–27: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457200" y="2057400"/>
            <a:ext cx="676656" cy="548640"/>
          </a:xfrm>
          <a:prstGeom prst="rect">
            <a:avLst/>
          </a:prstGeom>
          <a:solidFill>
            <a:srgbClr val="14BDAC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57200" y="20756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1–4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57200" y="23042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Minimal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1207008" y="2057400"/>
            <a:ext cx="676656" cy="548640"/>
          </a:xfrm>
          <a:prstGeom prst="rect">
            <a:avLst/>
          </a:prstGeom>
          <a:solidFill>
            <a:srgbClr val="0D7377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207008" y="20756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5–9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207008" y="23042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Mild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1956816" y="2057400"/>
            <a:ext cx="676656" cy="548640"/>
          </a:xfrm>
          <a:prstGeom prst="rect">
            <a:avLst/>
          </a:prstGeom>
          <a:solidFill>
            <a:srgbClr val="2563A8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956816" y="20756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10–14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956816" y="23042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Moderate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2706624" y="2057400"/>
            <a:ext cx="676656" cy="54864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706624" y="20756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15–19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706624" y="23042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Mod-Severe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3456432" y="2057400"/>
            <a:ext cx="676656" cy="548640"/>
          </a:xfrm>
          <a:prstGeom prst="rect">
            <a:avLst/>
          </a:prstGeom>
          <a:solidFill>
            <a:srgbClr val="E84545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456432" y="20756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20–27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3456432" y="2304288"/>
            <a:ext cx="67665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Severe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274320" y="2999232"/>
            <a:ext cx="3931920" cy="8686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57200" y="306324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6B"/>
                </a:solidFill>
              </a:rPr>
              <a:t>GAD-7 (Comorbid Anxiety)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457200" y="3383280"/>
            <a:ext cx="35661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Co-administered with PHQ-9 in IAPT/Talking Therapies services to assess comorbid anxiety disorder (Spitzer et al., 2006; NHS England, 2023).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343400" y="960120"/>
            <a:ext cx="4526280" cy="290779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526280" y="1024128"/>
            <a:ext cx="41605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6B"/>
                </a:solidFill>
              </a:rPr>
              <a:t>NICE Stepped Care Assessment Model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4526280" y="1481328"/>
            <a:ext cx="822960" cy="475488"/>
          </a:xfrm>
          <a:prstGeom prst="rect">
            <a:avLst/>
          </a:prstGeom>
          <a:solidFill>
            <a:srgbClr val="E84545"/>
          </a:solidFill>
          <a:ln w="12700">
            <a:solidFill>
              <a:srgbClr val="E845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526280" y="1481328"/>
            <a:ext cx="822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4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5440680" y="1508760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Severe/complex depression — inpatient, crisis, specialist services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4526280" y="2048256"/>
            <a:ext cx="822960" cy="475488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526280" y="2048256"/>
            <a:ext cx="822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3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5440680" y="2075688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Mod-severe — high-intensity talking therapies, medication, combined treatment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4526280" y="2615184"/>
            <a:ext cx="822960" cy="47548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526280" y="2615184"/>
            <a:ext cx="822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2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5440680" y="2642616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Mild-moderate — guided self-help, low-intensity CBT, psychoeducation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4526280" y="3182112"/>
            <a:ext cx="822960" cy="475488"/>
          </a:xfrm>
          <a:prstGeom prst="rect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4526280" y="3182112"/>
            <a:ext cx="822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1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5440680" y="3209544"/>
            <a:ext cx="329184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Recognition, assessment, watchful waiting, active monitoring</a:t>
            </a:r>
            <a:endParaRPr lang="en-US" sz="1100" dirty="0"/>
          </a:p>
        </p:txBody>
      </p:sp>
      <p:sp>
        <p:nvSpPr>
          <p:cNvPr id="39" name="Text 37"/>
          <p:cNvSpPr/>
          <p:nvPr/>
        </p:nvSpPr>
        <p:spPr>
          <a:xfrm>
            <a:off x="4526280" y="3749040"/>
            <a:ext cx="4160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280"/>
                </a:solidFill>
              </a:rPr>
              <a:t>Source: NICE CG90 &amp; NG222 (2009; 2022)</a:t>
            </a:r>
            <a:endParaRPr lang="en-US" sz="1000" dirty="0"/>
          </a:p>
        </p:txBody>
      </p:sp>
      <p:sp>
        <p:nvSpPr>
          <p:cNvPr id="40" name="Shape 38"/>
          <p:cNvSpPr/>
          <p:nvPr/>
        </p:nvSpPr>
        <p:spPr>
          <a:xfrm>
            <a:off x="274320" y="3913632"/>
            <a:ext cx="8595360" cy="86868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457200" y="3950208"/>
            <a:ext cx="8321040" cy="7863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Assessment: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patients presenting with depression should undergo validated suicide risk assessment using the Columbia Suicide Severity Rating Scale (C-SSRS) or the Manchester Self-Harm Risk Assessment (MCSHARP). Clinicians must use clinical judgement alongside structured tools (NICE, 2022a; NCISH, 2022).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Management &amp; UK Guidance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932688"/>
            <a:ext cx="8595360" cy="530352"/>
          </a:xfrm>
          <a:prstGeom prst="rect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950976"/>
            <a:ext cx="822960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6B"/>
                </a:solidFill>
              </a:rPr>
              <a:t>Primary Guidance: NICE NG222 — Depression in Adults: Treatment and Management (2022)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274320" y="1572768"/>
            <a:ext cx="2834640" cy="331012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74320" y="1572768"/>
            <a:ext cx="2834640" cy="47548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572768"/>
            <a:ext cx="2651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IAPT / NHS Talking Therapies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84048" y="2103120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stepped care model embedded across England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384048" y="2624328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Offers CBT, IPT, EMDR and behavioural activation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384048" y="3145536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95% access within 6 weeks target (NHS England, 2023)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84048" y="3666744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Recovery rate: 52.6% nationally (NHS Digital, 2023)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84048" y="4187952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Referral: self-referral or via GP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218688" y="1572768"/>
            <a:ext cx="2834640" cy="331012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218688" y="1572768"/>
            <a:ext cx="2834640" cy="475488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310128" y="1572768"/>
            <a:ext cx="2651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Collaborative Care Model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328416" y="2103120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Integrates mental and physical health care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328416" y="2624328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Multi-professional: GP, CPN, social worker, psychiatrist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3328416" y="3145536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manager coordinates patient pathway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3328416" y="3666744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Evidence: CADET trial (Richards et al., 2013)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3328416" y="4187952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NICE-recommended for comorbid LTCs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163056" y="1572768"/>
            <a:ext cx="2834640" cy="331012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163056" y="1572768"/>
            <a:ext cx="2834640" cy="475488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254496" y="1572768"/>
            <a:ext cx="2651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Recovery-Oriented Model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6272784" y="2103120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Based on NHS Mental Health Strategy (NHSE, 2019)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6272784" y="2624328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 personal recovery goals, not just symptom reduction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6272784" y="3145536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WRAP (Wellness Recovery Action Plan) tools used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6272784" y="3666744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 support workers embedded in CMHT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6272784" y="4187952"/>
            <a:ext cx="2615184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Promotes citizenship, rights, and inclusion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0" y="4800600"/>
            <a:ext cx="9144000" cy="347472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274320" y="4828032"/>
            <a:ext cx="8595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</a:rPr>
              <a:t>Five Year Forward View for Mental Health (NHSE, 2016) | NHS Long Term Plan (NHSE, 2019) | NHS Mental Health Implementation Plan 2019/20–2023/24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Treatment Options in the United Kingdom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4160520" cy="192024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024128"/>
            <a:ext cx="37947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BDAC"/>
                </a:solidFill>
              </a:rPr>
              <a:t>🧠 Psychological Therapies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57200" y="1463040"/>
            <a:ext cx="3794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Cognitive Behavioural Therapy (CBT) — first-line, NICE-recommended (Clark, 2011)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457200" y="1737360"/>
            <a:ext cx="3794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Activation (BA) — effective for mild-moderate depression (Richards et al., 2016)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457200" y="2011680"/>
            <a:ext cx="3794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Interpersonal Therapy (IPT) — addresses relationship problems contributing to depression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457200" y="2286000"/>
            <a:ext cx="3794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Mindfulness-Based Cognitive Therapy (MBCT) — for recurrent depression ≥3 episodes (Segal et al., 2002)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457200" y="2560320"/>
            <a:ext cx="3794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Psychodynamic Therapy — longer-term option for complex presentations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17720" y="960120"/>
            <a:ext cx="4251960" cy="19202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00600" y="1024128"/>
            <a:ext cx="3886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6B"/>
                </a:solidFill>
              </a:rPr>
              <a:t>💊 Pharmacological Treatments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800600" y="1463040"/>
            <a:ext cx="3886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SSRIs — first-line; e.g. sertraline, fluoxetine (BNF, 2024; NICE NG222)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4800600" y="1737360"/>
            <a:ext cx="3886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SNRIs — e.g. venlafaxine for moderate-severe or refractory cases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4800600" y="2011680"/>
            <a:ext cx="3886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TCAs — used when SSRIs/SNRIs are inadequate or contraindicated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4800600" y="2286000"/>
            <a:ext cx="3886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Mirtazapine — especially where sedation/appetite benefit desired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4800600" y="2560320"/>
            <a:ext cx="3886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Lithium augmentation — for treatment-resistant depression (BAP, 2015)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274320" y="2971800"/>
            <a:ext cx="416052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57200" y="3035808"/>
            <a:ext cx="37947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6B"/>
                </a:solidFill>
              </a:rPr>
              <a:t>⚡ Combined &amp; Other Therapies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457200" y="3474720"/>
            <a:ext cx="379476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Combination therapy (medication + CBT): more effective for mod-severe depression (Cuijpers et al., 2019)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57200" y="3803904"/>
            <a:ext cx="379476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Electroconvulsive Therapy (ECT): for severe, life-threatening or treatment-resistant cases (NICE, 2009)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57200" y="4133088"/>
            <a:ext cx="379476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Repetitive Transcranial Magnetic Stimulation (rTMS): for treatment-resistant — NICE-approved 2015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457200" y="4462272"/>
            <a:ext cx="379476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CBT (cCBT): e.g. Silvercloud, Beating the Blues — NICE Digital Evidence Standard (NICE, 2022b)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4617720" y="2971800"/>
            <a:ext cx="4251960" cy="182880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800600" y="3035808"/>
            <a:ext cx="3886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BDAC"/>
                </a:solidFill>
              </a:rPr>
              <a:t>🌱 Social Prescribing &amp; Lifestyle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4800600" y="3474720"/>
            <a:ext cx="38862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prescribing: arts, volunteering, exercise referral via Link Workers (NHSE, 2019)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800600" y="3803904"/>
            <a:ext cx="38862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Exercise on Prescription: reduces depressive symptoms comparably to medication (Cooney et al., 2013)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4800600" y="4133088"/>
            <a:ext cx="38862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Sleep hygiene and dietary interventions as adjuncts (Jacka et al., 2017)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4800600" y="4462272"/>
            <a:ext cx="38862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support groups and peer support workers (Repper &amp; Carter, 2011)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E84545"/>
          </a:solidFill>
          <a:ln w="12700">
            <a:solidFill>
              <a:srgbClr val="E845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Comorbidities Associated with Depression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932688"/>
            <a:ext cx="8595360" cy="475488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969264"/>
            <a:ext cx="822960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FFFFFF"/>
                </a:solidFill>
              </a:rPr>
              <a:t>Depression rarely occurs in isolation — 50–75% of individuals present with at least one comorbid condition (NICE, 2022a; Kessler et al., 2003)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274320" y="1508760"/>
            <a:ext cx="2834640" cy="3364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74320" y="1508760"/>
            <a:ext cx="2834640" cy="45720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508760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Mental Health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38912" y="2185416"/>
            <a:ext cx="146304" cy="146304"/>
          </a:xfrm>
          <a:prstGeom prst="ellipse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8368" y="207568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Disorders (co-occurrence: 60–70%)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438912" y="2734056"/>
            <a:ext cx="146304" cy="146304"/>
          </a:xfrm>
          <a:prstGeom prst="ellipse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8368" y="262432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Post-Traumatic Stress Disorder (PTSD)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438912" y="3282696"/>
            <a:ext cx="146304" cy="146304"/>
          </a:xfrm>
          <a:prstGeom prst="ellipse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8368" y="317296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Bipolar Disorder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438912" y="3831336"/>
            <a:ext cx="146304" cy="146304"/>
          </a:xfrm>
          <a:prstGeom prst="ellipse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58368" y="372160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Substance Use Disorders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38912" y="4379976"/>
            <a:ext cx="146304" cy="146304"/>
          </a:xfrm>
          <a:prstGeom prst="ellipse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58368" y="427024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Personality Disorders (esp. BPD)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3218688" y="1508760"/>
            <a:ext cx="2834640" cy="3364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218688" y="1508760"/>
            <a:ext cx="2834640" cy="45720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310128" y="1508760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Physical Health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3383280" y="2185416"/>
            <a:ext cx="146304" cy="146304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602736" y="207568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Cardiovascular Disease (2× risk)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3383280" y="2734056"/>
            <a:ext cx="146304" cy="146304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602736" y="262432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 2 Diabetes (depression increases HbA1c)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3383280" y="3282696"/>
            <a:ext cx="146304" cy="146304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602736" y="317296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Chronic Pain &amp; Fibromyalgia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3383280" y="3831336"/>
            <a:ext cx="146304" cy="146304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3602736" y="372160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Obesity (bidirectional relationship)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3383280" y="4379976"/>
            <a:ext cx="146304" cy="146304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602736" y="427024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Cancer (clinical depression in 20–30%)</a:t>
            </a:r>
            <a:endParaRPr lang="en-US" sz="1150" dirty="0"/>
          </a:p>
        </p:txBody>
      </p:sp>
      <p:sp>
        <p:nvSpPr>
          <p:cNvPr id="32" name="Shape 30"/>
          <p:cNvSpPr/>
          <p:nvPr/>
        </p:nvSpPr>
        <p:spPr>
          <a:xfrm>
            <a:off x="6163056" y="1508760"/>
            <a:ext cx="2834640" cy="3364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163056" y="1508760"/>
            <a:ext cx="2834640" cy="45720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254496" y="1508760"/>
            <a:ext cx="2651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Neurological</a:t>
            </a:r>
            <a:endParaRPr lang="en-US" sz="1300" dirty="0"/>
          </a:p>
        </p:txBody>
      </p:sp>
      <p:sp>
        <p:nvSpPr>
          <p:cNvPr id="35" name="Shape 33"/>
          <p:cNvSpPr/>
          <p:nvPr/>
        </p:nvSpPr>
        <p:spPr>
          <a:xfrm>
            <a:off x="6327648" y="2185416"/>
            <a:ext cx="146304" cy="146304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547104" y="207568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Dementia (depression accelerates cognitive decline)</a:t>
            </a:r>
            <a:endParaRPr lang="en-US" sz="1150" dirty="0"/>
          </a:p>
        </p:txBody>
      </p:sp>
      <p:sp>
        <p:nvSpPr>
          <p:cNvPr id="37" name="Shape 35"/>
          <p:cNvSpPr/>
          <p:nvPr/>
        </p:nvSpPr>
        <p:spPr>
          <a:xfrm>
            <a:off x="6327648" y="2734056"/>
            <a:ext cx="146304" cy="146304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547104" y="262432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Parkinson's Disease (40% with depression)</a:t>
            </a:r>
            <a:endParaRPr lang="en-US" sz="1150" dirty="0"/>
          </a:p>
        </p:txBody>
      </p:sp>
      <p:sp>
        <p:nvSpPr>
          <p:cNvPr id="39" name="Shape 37"/>
          <p:cNvSpPr/>
          <p:nvPr/>
        </p:nvSpPr>
        <p:spPr>
          <a:xfrm>
            <a:off x="6327648" y="3282696"/>
            <a:ext cx="146304" cy="146304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6547104" y="317296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Stroke (post-stroke depression: 30%)</a:t>
            </a:r>
            <a:endParaRPr lang="en-US" sz="1150" dirty="0"/>
          </a:p>
        </p:txBody>
      </p:sp>
      <p:sp>
        <p:nvSpPr>
          <p:cNvPr id="41" name="Shape 39"/>
          <p:cNvSpPr/>
          <p:nvPr/>
        </p:nvSpPr>
        <p:spPr>
          <a:xfrm>
            <a:off x="6327648" y="3831336"/>
            <a:ext cx="146304" cy="146304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547104" y="372160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Sclerosis (50% lifetime prevalence)</a:t>
            </a:r>
            <a:endParaRPr lang="en-US" sz="1150" dirty="0"/>
          </a:p>
        </p:txBody>
      </p:sp>
      <p:sp>
        <p:nvSpPr>
          <p:cNvPr id="43" name="Shape 41"/>
          <p:cNvSpPr/>
          <p:nvPr/>
        </p:nvSpPr>
        <p:spPr>
          <a:xfrm>
            <a:off x="6327648" y="4379976"/>
            <a:ext cx="146304" cy="146304"/>
          </a:xfrm>
          <a:prstGeom prst="ellipse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547104" y="4270248"/>
            <a:ext cx="23408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Epilepsy (3× higher depression prevalence)</a:t>
            </a:r>
            <a:endParaRPr lang="en-US" sz="1150" dirty="0"/>
          </a:p>
        </p:txBody>
      </p:sp>
      <p:sp>
        <p:nvSpPr>
          <p:cNvPr id="45" name="Text 43"/>
          <p:cNvSpPr/>
          <p:nvPr/>
        </p:nvSpPr>
        <p:spPr>
          <a:xfrm>
            <a:off x="274320" y="4828032"/>
            <a:ext cx="85953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B7280"/>
                </a:solidFill>
              </a:rPr>
              <a:t>Clinical Implication: Holistic, whole-person assessment and management is essential. Treat depression AND comorbid conditions in parallel (Naylor et al., 2012).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Prevention of Depression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56032" y="960120"/>
            <a:ext cx="2834640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56032" y="960120"/>
            <a:ext cx="2834640" cy="65836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9184" y="987552"/>
            <a:ext cx="2688336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PRIMARY PREVENTION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329184" y="1298448"/>
            <a:ext cx="268833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</a:rPr>
              <a:t>(Universal)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365760" y="169164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mental health campaigns (e.g. Time to Change, Every Mind Matters — NHS England, 2019)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65760" y="228600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School-based mental health literacy programmes (PSHE Association, 2022)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365760" y="288036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prescribing and green/blue social activity referral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365760" y="347472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Addressing social determinants: housing, employment, poverty reduction (Marmot Review, 2010)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65760" y="406908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activity promotion — 150 mins/week reduces depression risk by 30% (Mammen &amp; Faulkner, 2013)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218688" y="960120"/>
            <a:ext cx="2834640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218688" y="960120"/>
            <a:ext cx="2834640" cy="658368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291840" y="987552"/>
            <a:ext cx="2688336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SECONDARY PREVENTION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291840" y="1298448"/>
            <a:ext cx="268833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</a:rPr>
              <a:t>(Selective)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3328416" y="169164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interventions for at-risk groups (e.g. postnatal, carers, bereaved)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328416" y="228600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identification via GP annual reviews for those with LTCs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3328416" y="288036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MBCT for individuals with 3+ previous depressive episodes (Segal et al., 2002)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3328416" y="347472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screening tools and e-mental health platforms (PHE, 2021)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3328416" y="406908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psychiatric nurse outreach to vulnerable populations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181344" y="960120"/>
            <a:ext cx="2834640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181344" y="960120"/>
            <a:ext cx="2834640" cy="658368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254496" y="987552"/>
            <a:ext cx="2688336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TERTIARY PREVENTION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6254496" y="1298448"/>
            <a:ext cx="2688336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FFFFF"/>
                </a:solidFill>
              </a:rPr>
              <a:t>(Indicated)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6291072" y="169164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Relapse prevention planning embedded in all treatment (NICE, 2022a)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6291072" y="228600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antidepressant maintenance therapy where indicated (BNF, 2024)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6291072" y="288036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Continuation CBT/MBCT post-recovery (Teasdale et al., 2000)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6291072" y="347472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Crisis prevention plans and advance directives for high-risk patients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6291072" y="4069080"/>
            <a:ext cx="2615184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monitoring and annual review via GP (Quality Outcomes Framework)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Co-productive Care: Skills, Values &amp; Behaviours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932688"/>
            <a:ext cx="8595360" cy="438912"/>
          </a:xfrm>
          <a:prstGeom prst="rect">
            <a:avLst/>
          </a:prstGeom>
          <a:solidFill>
            <a:srgbClr val="2D5086"/>
          </a:solidFill>
          <a:ln w="12700">
            <a:solidFill>
              <a:srgbClr val="2D50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969264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FFFFFF"/>
                </a:solidFill>
              </a:rPr>
              <a:t>Co-production: working with, not for, people — building on their assets, strengths and lived experience to redesign and deliver care (Bovaird, 2007; SCIE, 2015)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256032" y="1463040"/>
            <a:ext cx="2852928" cy="16642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56032" y="1463040"/>
            <a:ext cx="2852928" cy="41148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29184" y="1481328"/>
            <a:ext cx="270662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🤲 Compassionate Communication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347472" y="1920240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listening without judgement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47472" y="2221992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Trauma-informed language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347472" y="2523744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Motivational Interviewing techniques (Miller &amp; Rollnick, 2013)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347472" y="2825496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Plain language, avoiding stigmatising labels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218688" y="1463040"/>
            <a:ext cx="2852928" cy="16642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218688" y="1463040"/>
            <a:ext cx="2852928" cy="411480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291840" y="1481328"/>
            <a:ext cx="270662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⚖️ Ethical Practice &amp; Values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310128" y="1920240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Upholding dignity, respect, autonomy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3310128" y="2221992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Capacity Act (2005): supporting decision-making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3310128" y="2523744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boundaries and therapeutic alliance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3310128" y="2825496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256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Recognising unconscious bias (Thornicroft et al., 2016)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6181344" y="1463040"/>
            <a:ext cx="2852928" cy="16642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181344" y="1463040"/>
            <a:ext cx="2852928" cy="41148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254496" y="1481328"/>
            <a:ext cx="270662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🤝 Collaborative Partnership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6272784" y="1920240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 decision-making (Elwyn et al., 2012)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6272784" y="2221992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Co-designed care plans with service users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6272784" y="2523744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Involving carers with patient consent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6272784" y="2825496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3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 support workers as equal partners (Repper &amp; Carter, 2011)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256032" y="3200400"/>
            <a:ext cx="2852928" cy="16642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256032" y="3200400"/>
            <a:ext cx="2852928" cy="411480"/>
          </a:xfrm>
          <a:prstGeom prst="rect">
            <a:avLst/>
          </a:prstGeom>
          <a:solidFill>
            <a:srgbClr val="E84545"/>
          </a:solidFill>
          <a:ln w="12700">
            <a:solidFill>
              <a:srgbClr val="E845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329184" y="3218688"/>
            <a:ext cx="270662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🔬 Critical Reflection</a:t>
            </a:r>
            <a:endParaRPr lang="en-US" sz="1150" dirty="0"/>
          </a:p>
        </p:txBody>
      </p:sp>
      <p:sp>
        <p:nvSpPr>
          <p:cNvPr id="30" name="Text 28"/>
          <p:cNvSpPr/>
          <p:nvPr/>
        </p:nvSpPr>
        <p:spPr>
          <a:xfrm>
            <a:off x="347472" y="3657600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84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Reflective practice (Schön, 1983)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347472" y="3959352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84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clinical supervision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347472" y="4261104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84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Continuing Professional Development (CPD)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347472" y="4562856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84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from adverse events (CQC, 2022)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3218688" y="3200400"/>
            <a:ext cx="2852928" cy="16642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3218688" y="3200400"/>
            <a:ext cx="2852928" cy="41148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3291840" y="3218688"/>
            <a:ext cx="270662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🌍 Cultural Competence</a:t>
            </a:r>
            <a:endParaRPr lang="en-US" sz="1150" dirty="0"/>
          </a:p>
        </p:txBody>
      </p:sp>
      <p:sp>
        <p:nvSpPr>
          <p:cNvPr id="37" name="Text 35"/>
          <p:cNvSpPr/>
          <p:nvPr/>
        </p:nvSpPr>
        <p:spPr>
          <a:xfrm>
            <a:off x="3310128" y="3657600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Culturally adapted interventions</a:t>
            </a:r>
            <a:endParaRPr lang="en-US" sz="1050" dirty="0"/>
          </a:p>
        </p:txBody>
      </p:sp>
      <p:sp>
        <p:nvSpPr>
          <p:cNvPr id="38" name="Text 36"/>
          <p:cNvSpPr/>
          <p:nvPr/>
        </p:nvSpPr>
        <p:spPr>
          <a:xfrm>
            <a:off x="3310128" y="3959352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Addressing health inequalities (Marmot, 2010)</a:t>
            </a:r>
            <a:endParaRPr lang="en-US" sz="1050" dirty="0"/>
          </a:p>
        </p:txBody>
      </p:sp>
      <p:sp>
        <p:nvSpPr>
          <p:cNvPr id="39" name="Text 37"/>
          <p:cNvSpPr/>
          <p:nvPr/>
        </p:nvSpPr>
        <p:spPr>
          <a:xfrm>
            <a:off x="3310128" y="4261104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support &amp; interpreter services</a:t>
            </a:r>
            <a:endParaRPr lang="en-US" sz="1050" dirty="0"/>
          </a:p>
        </p:txBody>
      </p:sp>
      <p:sp>
        <p:nvSpPr>
          <p:cNvPr id="40" name="Text 38"/>
          <p:cNvSpPr/>
          <p:nvPr/>
        </p:nvSpPr>
        <p:spPr>
          <a:xfrm>
            <a:off x="3310128" y="4562856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LGBTQ+ inclusive practice (Stonewall, 2022)</a:t>
            </a:r>
            <a:endParaRPr lang="en-US" sz="1050" dirty="0"/>
          </a:p>
        </p:txBody>
      </p:sp>
      <p:sp>
        <p:nvSpPr>
          <p:cNvPr id="41" name="Shape 39"/>
          <p:cNvSpPr/>
          <p:nvPr/>
        </p:nvSpPr>
        <p:spPr>
          <a:xfrm>
            <a:off x="6181344" y="3200400"/>
            <a:ext cx="2852928" cy="16642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6181344" y="3200400"/>
            <a:ext cx="2852928" cy="411480"/>
          </a:xfrm>
          <a:prstGeom prst="rect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6254496" y="3218688"/>
            <a:ext cx="270662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</a:rPr>
              <a:t>📋 Person-Centred Skills</a:t>
            </a:r>
            <a:endParaRPr lang="en-US" sz="1150" dirty="0"/>
          </a:p>
        </p:txBody>
      </p:sp>
      <p:sp>
        <p:nvSpPr>
          <p:cNvPr id="44" name="Text 42"/>
          <p:cNvSpPr/>
          <p:nvPr/>
        </p:nvSpPr>
        <p:spPr>
          <a:xfrm>
            <a:off x="6272784" y="3657600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Holistic assessment beyond symptom checklist</a:t>
            </a:r>
            <a:endParaRPr lang="en-US" sz="1050" dirty="0"/>
          </a:p>
        </p:txBody>
      </p:sp>
      <p:sp>
        <p:nvSpPr>
          <p:cNvPr id="45" name="Text 43"/>
          <p:cNvSpPr/>
          <p:nvPr/>
        </p:nvSpPr>
        <p:spPr>
          <a:xfrm>
            <a:off x="6272784" y="3959352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Strengths-based approach (Saleebey, 2009)</a:t>
            </a:r>
            <a:endParaRPr lang="en-US" sz="1050" dirty="0"/>
          </a:p>
        </p:txBody>
      </p:sp>
      <p:sp>
        <p:nvSpPr>
          <p:cNvPr id="46" name="Text 44"/>
          <p:cNvSpPr/>
          <p:nvPr/>
        </p:nvSpPr>
        <p:spPr>
          <a:xfrm>
            <a:off x="6272784" y="4261104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Goal-setting aligned with personal values</a:t>
            </a:r>
            <a:endParaRPr lang="en-US" sz="1050" dirty="0"/>
          </a:p>
        </p:txBody>
      </p:sp>
      <p:sp>
        <p:nvSpPr>
          <p:cNvPr id="47" name="Text 45"/>
          <p:cNvSpPr/>
          <p:nvPr/>
        </p:nvSpPr>
        <p:spPr>
          <a:xfrm>
            <a:off x="6272784" y="4562856"/>
            <a:ext cx="267004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</a:t>
            </a: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review and flexible care adjustment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</a:rPr>
              <a:t>Personalised Care &amp; Self-Management Support</a:t>
            </a:r>
            <a:endParaRPr lang="en-US" sz="23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8595360" cy="38404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941832"/>
            <a:ext cx="82296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NHS England's Comprehensive Model of Personalised Care (2019) — 6 Evidence-Based Components Applied to Depression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256032" y="1389888"/>
            <a:ext cx="4315968" cy="116128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56032" y="1389888"/>
            <a:ext cx="365760" cy="1161288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56032" y="1389888"/>
            <a:ext cx="365760" cy="1161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94944" y="1444752"/>
            <a:ext cx="378561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D7377"/>
                </a:solidFill>
              </a:rPr>
              <a:t>Shared Decision-Making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694944" y="1773936"/>
            <a:ext cx="3785616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Option Grids and decision aids to collaboratively choose between CBT, medication or combination therapy based on patient preferences and clinical evidence (Elwyn et al., 2012; NHSE, 2019)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754880" y="1389888"/>
            <a:ext cx="4315968" cy="116128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754880" y="1389888"/>
            <a:ext cx="365760" cy="1161288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754880" y="1389888"/>
            <a:ext cx="365760" cy="1161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5193792" y="1444752"/>
            <a:ext cx="378561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563A8"/>
                </a:solidFill>
              </a:rPr>
              <a:t>Personalised Care &amp; Support Planning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5193792" y="1773936"/>
            <a:ext cx="3785616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Co-produced care plans addressing physical, mental, social and spiritual needs; annually reviewed with the patient and carer in line with NHS Standard Contract (NHSE, 2023)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256032" y="2624328"/>
            <a:ext cx="4315968" cy="116128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56032" y="2624328"/>
            <a:ext cx="365760" cy="1161288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56032" y="2624328"/>
            <a:ext cx="365760" cy="1161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694944" y="2679192"/>
            <a:ext cx="378561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3A6B"/>
                </a:solidFill>
              </a:rPr>
              <a:t>Enabling Choice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694944" y="3008376"/>
            <a:ext cx="3785616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Offering genuine choice of therapist, treatment modality, face-to-face or digital delivery (e.g. cCBT, telephone, video). NHS Constitution Right to Choice (NHSE, 2019)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754880" y="2624328"/>
            <a:ext cx="4315968" cy="116128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754880" y="2624328"/>
            <a:ext cx="365760" cy="1161288"/>
          </a:xfrm>
          <a:prstGeom prst="rect">
            <a:avLst/>
          </a:prstGeom>
          <a:solidFill>
            <a:srgbClr val="E84545"/>
          </a:solidFill>
          <a:ln w="12700">
            <a:solidFill>
              <a:srgbClr val="E845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754880" y="2624328"/>
            <a:ext cx="365760" cy="1161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5193792" y="2679192"/>
            <a:ext cx="378561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84545"/>
                </a:solidFill>
              </a:rPr>
              <a:t>Social Prescribing &amp; Community Referral</a:t>
            </a:r>
            <a:endParaRPr lang="en-US" sz="1250" dirty="0"/>
          </a:p>
        </p:txBody>
      </p:sp>
      <p:sp>
        <p:nvSpPr>
          <p:cNvPr id="25" name="Text 23"/>
          <p:cNvSpPr/>
          <p:nvPr/>
        </p:nvSpPr>
        <p:spPr>
          <a:xfrm>
            <a:off x="5193792" y="3008376"/>
            <a:ext cx="3785616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Workers connecting individuals to exercise groups, arts therapy, befriending and volunteering. Evidence: 28% reduction in depressive symptoms (Chatterjee et al., 2018; NHSE, 2019)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256032" y="3858768"/>
            <a:ext cx="4315968" cy="116128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256032" y="3858768"/>
            <a:ext cx="365760" cy="116128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256032" y="3858768"/>
            <a:ext cx="365760" cy="1161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5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694944" y="3913632"/>
            <a:ext cx="378561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59E0B"/>
                </a:solidFill>
              </a:rPr>
              <a:t>Supported Self-Management</a:t>
            </a:r>
            <a:endParaRPr lang="en-US" sz="1250" dirty="0"/>
          </a:p>
        </p:txBody>
      </p:sp>
      <p:sp>
        <p:nvSpPr>
          <p:cNvPr id="30" name="Text 28"/>
          <p:cNvSpPr/>
          <p:nvPr/>
        </p:nvSpPr>
        <p:spPr>
          <a:xfrm>
            <a:off x="694944" y="4242816"/>
            <a:ext cx="3785616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education via IAPT psychoeducation groups, Living Life to the Full, Mood Gym, and self-help workbooks. Builds long-term resilience and reduces relapse (Richardson et al., 2018)</a:t>
            </a:r>
            <a:endParaRPr lang="en-US" sz="1050" dirty="0"/>
          </a:p>
        </p:txBody>
      </p:sp>
      <p:sp>
        <p:nvSpPr>
          <p:cNvPr id="31" name="Shape 29"/>
          <p:cNvSpPr/>
          <p:nvPr/>
        </p:nvSpPr>
        <p:spPr>
          <a:xfrm>
            <a:off x="4754880" y="3858768"/>
            <a:ext cx="4315968" cy="116128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4754880" y="3858768"/>
            <a:ext cx="365760" cy="1161288"/>
          </a:xfrm>
          <a:prstGeom prst="rect">
            <a:avLst/>
          </a:prstGeom>
          <a:solidFill>
            <a:srgbClr val="14BDAC"/>
          </a:solidFill>
          <a:ln w="12700">
            <a:solidFill>
              <a:srgbClr val="14BDA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754880" y="3858768"/>
            <a:ext cx="365760" cy="1161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6</a:t>
            </a:r>
            <a:endParaRPr lang="en-US" sz="1800" dirty="0"/>
          </a:p>
        </p:txBody>
      </p:sp>
      <p:sp>
        <p:nvSpPr>
          <p:cNvPr id="34" name="Text 32"/>
          <p:cNvSpPr/>
          <p:nvPr/>
        </p:nvSpPr>
        <p:spPr>
          <a:xfrm>
            <a:off x="5193792" y="3913632"/>
            <a:ext cx="378561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4BDAC"/>
                </a:solidFill>
              </a:rPr>
              <a:t>Personal Health Budgets</a:t>
            </a:r>
            <a:endParaRPr lang="en-US" sz="1250" dirty="0"/>
          </a:p>
        </p:txBody>
      </p:sp>
      <p:sp>
        <p:nvSpPr>
          <p:cNvPr id="35" name="Text 33"/>
          <p:cNvSpPr/>
          <p:nvPr/>
        </p:nvSpPr>
        <p:spPr>
          <a:xfrm>
            <a:off x="5193792" y="4242816"/>
            <a:ext cx="3785616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Individuals can direct their own support funding toward activities proven to enhance wellbeing (e.g. gym membership, creative arts). Evidence: PHBs improve outcomes for mental health (NHSE, 2016)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References (1 of 2) — Harvard Format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731520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(2022) Depression and anxiety in later life. London: Age UK. Available at: https://www.ageuk.org.uk (Accessed: 10 March 2026).</a:t>
            </a:r>
            <a:endParaRPr lang="en-US" sz="880" dirty="0"/>
          </a:p>
        </p:txBody>
      </p:sp>
      <p:sp>
        <p:nvSpPr>
          <p:cNvPr id="5" name="Text 3"/>
          <p:cNvSpPr/>
          <p:nvPr/>
        </p:nvSpPr>
        <p:spPr>
          <a:xfrm>
            <a:off x="274320" y="1019556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Beck, A.T. (1979) Cognitive therapy of depression. New York: Guilford Press.</a:t>
            </a:r>
            <a:endParaRPr lang="en-US" sz="880" dirty="0"/>
          </a:p>
        </p:txBody>
      </p:sp>
      <p:sp>
        <p:nvSpPr>
          <p:cNvPr id="6" name="Text 4"/>
          <p:cNvSpPr/>
          <p:nvPr/>
        </p:nvSpPr>
        <p:spPr>
          <a:xfrm>
            <a:off x="274320" y="1307592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Bhui, K., Bhugra, D. and McKenzie, K. (2015) Expressed emotion and depression among Black African and White British patients, Journal of Affective Disorders, 174, pp. 487–493.</a:t>
            </a:r>
            <a:endParaRPr lang="en-US" sz="880" dirty="0"/>
          </a:p>
        </p:txBody>
      </p:sp>
      <p:sp>
        <p:nvSpPr>
          <p:cNvPr id="7" name="Text 5"/>
          <p:cNvSpPr/>
          <p:nvPr/>
        </p:nvSpPr>
        <p:spPr>
          <a:xfrm>
            <a:off x="274320" y="1595628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BNF (British National Formulary) (2024) Antidepressant drugs. London: BMJ Group &amp; Pharmaceutical Press.</a:t>
            </a:r>
            <a:endParaRPr lang="en-US" sz="880" dirty="0"/>
          </a:p>
        </p:txBody>
      </p:sp>
      <p:sp>
        <p:nvSpPr>
          <p:cNvPr id="8" name="Text 6"/>
          <p:cNvSpPr/>
          <p:nvPr/>
        </p:nvSpPr>
        <p:spPr>
          <a:xfrm>
            <a:off x="274320" y="1883664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Bovaird, T. (2007) 'Beyond engagement and participation: user and community co-production of public services', Public Administration Review, 67(5), pp. 846–860.</a:t>
            </a:r>
            <a:endParaRPr lang="en-US" sz="880" dirty="0"/>
          </a:p>
        </p:txBody>
      </p:sp>
      <p:sp>
        <p:nvSpPr>
          <p:cNvPr id="9" name="Text 7"/>
          <p:cNvSpPr/>
          <p:nvPr/>
        </p:nvSpPr>
        <p:spPr>
          <a:xfrm>
            <a:off x="274320" y="2171700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Association for Psychopharmacology (BAP) (2015) 'Evidence-based guidelines for treating depressive disorders with antidepressants', Journal of Psychopharmacology, 29(5), pp. 459–525.</a:t>
            </a:r>
            <a:endParaRPr lang="en-US" sz="880" dirty="0"/>
          </a:p>
        </p:txBody>
      </p:sp>
      <p:sp>
        <p:nvSpPr>
          <p:cNvPr id="10" name="Text 8"/>
          <p:cNvSpPr/>
          <p:nvPr/>
        </p:nvSpPr>
        <p:spPr>
          <a:xfrm>
            <a:off x="274320" y="2459736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Chatterjee, H.J., Camic, P.M., Lockyer, B. and Thomson, L.J.M. (2018) 'Non-clinical community interventions: a systematised review of social prescribing schemes', Arts in Health, 10(2), pp. 97–123.</a:t>
            </a:r>
            <a:endParaRPr lang="en-US" sz="880" dirty="0"/>
          </a:p>
        </p:txBody>
      </p:sp>
      <p:sp>
        <p:nvSpPr>
          <p:cNvPr id="11" name="Text 9"/>
          <p:cNvSpPr/>
          <p:nvPr/>
        </p:nvSpPr>
        <p:spPr>
          <a:xfrm>
            <a:off x="274320" y="2747772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Clark, D.M. (2011) 'Implementing NICE guidelines for the psychological treatment of depression and anxiety disorders', International Review of Psychiatry, 23(4), pp. 318–327.</a:t>
            </a:r>
            <a:endParaRPr lang="en-US" sz="880" dirty="0"/>
          </a:p>
        </p:txBody>
      </p:sp>
      <p:sp>
        <p:nvSpPr>
          <p:cNvPr id="12" name="Text 10"/>
          <p:cNvSpPr/>
          <p:nvPr/>
        </p:nvSpPr>
        <p:spPr>
          <a:xfrm>
            <a:off x="274320" y="3035808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Cooney, G.M., Dwan, K., Greig, C.A., Lawlor, D.A., Rimer, J., Waugh, F.R., McMurdo, M. and Mead, G.E. (2013) 'Exercise for depression', Cochrane Database of Systematic Reviews, (9), CD004366.</a:t>
            </a:r>
            <a:endParaRPr lang="en-US" sz="880" dirty="0"/>
          </a:p>
        </p:txBody>
      </p:sp>
      <p:sp>
        <p:nvSpPr>
          <p:cNvPr id="13" name="Text 11"/>
          <p:cNvSpPr/>
          <p:nvPr/>
        </p:nvSpPr>
        <p:spPr>
          <a:xfrm>
            <a:off x="274320" y="3323844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CQC (Care Quality Commission) (2022) State of care: mental health services 2021/22. London: CQC.</a:t>
            </a:r>
            <a:endParaRPr lang="en-US" sz="880" dirty="0"/>
          </a:p>
        </p:txBody>
      </p:sp>
      <p:sp>
        <p:nvSpPr>
          <p:cNvPr id="14" name="Text 12"/>
          <p:cNvSpPr/>
          <p:nvPr/>
        </p:nvSpPr>
        <p:spPr>
          <a:xfrm>
            <a:off x="274320" y="3611880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Crisis (2022) Homelessness and mental health: a review of evidence. London: Crisis.</a:t>
            </a:r>
            <a:endParaRPr lang="en-US" sz="880" dirty="0"/>
          </a:p>
        </p:txBody>
      </p:sp>
      <p:sp>
        <p:nvSpPr>
          <p:cNvPr id="15" name="Text 13"/>
          <p:cNvSpPr/>
          <p:nvPr/>
        </p:nvSpPr>
        <p:spPr>
          <a:xfrm>
            <a:off x="274320" y="3899916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Cuijpers, P., Noma, H., Karyotaki, E., Vinkers, C.H., Cipriani, A. and Furukawa, T.A. (2019) 'A network meta-analysis of the effects of psychotherapies, pharmacotherapies and their combination in the treatment of adult depression', World Psychiatry, 18(1), pp. 92–107.</a:t>
            </a:r>
            <a:endParaRPr lang="en-US" sz="880" dirty="0"/>
          </a:p>
        </p:txBody>
      </p:sp>
      <p:sp>
        <p:nvSpPr>
          <p:cNvPr id="16" name="Text 14"/>
          <p:cNvSpPr/>
          <p:nvPr/>
        </p:nvSpPr>
        <p:spPr>
          <a:xfrm>
            <a:off x="274320" y="4187952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Elwyn, G., Frosch, D., Thomson, R., Joseph-Williams, N., Lloyd, A., Kinnersley, P., Cording, E., Tomson, D., Dodd, C., Rollnick, S., Edwards, A. and Barry, M. (2012) 'Shared decision making: a model for clinical practice', Journal of General Internal Medicine, 27(10), pp. 1361–1367.</a:t>
            </a:r>
            <a:endParaRPr lang="en-US" sz="880" dirty="0"/>
          </a:p>
        </p:txBody>
      </p:sp>
      <p:sp>
        <p:nvSpPr>
          <p:cNvPr id="17" name="Text 15"/>
          <p:cNvSpPr/>
          <p:nvPr/>
        </p:nvSpPr>
        <p:spPr>
          <a:xfrm>
            <a:off x="274320" y="4475988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Fineberg, N.A., Haddad, P.M., Carpenter, L., Gannon, B., Sharpe, R., Young, A.H., Joyce, E., Rowe, J., Wellsted, D., Nutt, D.J. and Sahakian, B.J. (2013) 'The size, burden and cost of disorders of the brain in the UK', Journal of Psychopharmacology, 27(9), pp. 761–770.</a:t>
            </a:r>
            <a:endParaRPr lang="en-US" sz="880" dirty="0"/>
          </a:p>
        </p:txBody>
      </p:sp>
      <p:sp>
        <p:nvSpPr>
          <p:cNvPr id="18" name="Text 16"/>
          <p:cNvSpPr/>
          <p:nvPr/>
        </p:nvSpPr>
        <p:spPr>
          <a:xfrm>
            <a:off x="274320" y="4764024"/>
            <a:ext cx="8595360" cy="2788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GBD 2019 Mental Disorders Collaborators (2022) 'Global, regional, and national burden of 12 mental disorders in 204 countries and territories', The Lancet Psychiatry, 9(2), pp. 137–150.</a:t>
            </a:r>
            <a:endParaRPr lang="en-US" sz="8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B3A6B"/>
          </a:solidFill>
          <a:ln w="12700">
            <a:solidFill>
              <a:srgbClr val="1B3A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References (2 of 2) — Harvard Format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713232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 Executive (HSE) (2022) Work-related stress, anxiety or depression statistics in Great Britain 2022. Bootle: HSE.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274320" y="837590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Heim, C. and Nemeroff, C.B. (2001) 'The role of childhood trauma in the neurobiology of mood and anxiety disorders', Biological Psychiatry, 49(12), pp. 1023–1039.</a:t>
            </a:r>
            <a:endParaRPr lang="en-US" sz="750" dirty="0"/>
          </a:p>
        </p:txBody>
      </p:sp>
      <p:sp>
        <p:nvSpPr>
          <p:cNvPr id="6" name="Text 4"/>
          <p:cNvSpPr/>
          <p:nvPr/>
        </p:nvSpPr>
        <p:spPr>
          <a:xfrm>
            <a:off x="274320" y="961949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Jacka, F.N., O'Neil, A., Opie, R., Itsiopoulos, C., Cotton, S., Mohebbi, M., Castle, D., Dash, S., Mihalopoulos, C., Chatterton, M.L., Brazionis, L., Dean, O.M., Hodge, A.M. and Berk, M. (2017) 'A randomised controlled trial of dietary improvement for adults with major depression', BMC Medicine, 15(1), p. 23.</a:t>
            </a:r>
            <a:endParaRPr lang="en-US" sz="750" dirty="0"/>
          </a:p>
        </p:txBody>
      </p:sp>
      <p:sp>
        <p:nvSpPr>
          <p:cNvPr id="7" name="Text 5"/>
          <p:cNvSpPr/>
          <p:nvPr/>
        </p:nvSpPr>
        <p:spPr>
          <a:xfrm>
            <a:off x="274320" y="1086307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Kessler, R.C., Berglund, P., Demler, O., Jin, R., Koretz, D., Merikangas, K.R., Rush, A.J., Walters, E.E. and Wang, P.S. (2003) 'The epidemiology of major depressive disorder', JAMA, 289(23), pp. 3095–3105.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274320" y="1210666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Layard, R. and Clark, D.M. (2014) Thrive: the power of evidence-based psychological therapies. London: Allen Lane.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274320" y="1335024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Malhi, G.S. and Mann, J.J. (2018) 'Depression', The Lancet, 392(10161), pp. 2299–2312.</a:t>
            </a:r>
            <a:endParaRPr lang="en-US" sz="750" dirty="0"/>
          </a:p>
        </p:txBody>
      </p:sp>
      <p:sp>
        <p:nvSpPr>
          <p:cNvPr id="10" name="Text 8"/>
          <p:cNvSpPr/>
          <p:nvPr/>
        </p:nvSpPr>
        <p:spPr>
          <a:xfrm>
            <a:off x="274320" y="1459382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Mammen, G. and Faulkner, G. (2013) 'Physical activity and the prevention of depression', American Journal of Preventive Medicine, 45(5), pp. 649–657.</a:t>
            </a:r>
            <a:endParaRPr lang="en-US" sz="750" dirty="0"/>
          </a:p>
        </p:txBody>
      </p:sp>
      <p:sp>
        <p:nvSpPr>
          <p:cNvPr id="11" name="Text 9"/>
          <p:cNvSpPr/>
          <p:nvPr/>
        </p:nvSpPr>
        <p:spPr>
          <a:xfrm>
            <a:off x="274320" y="1583741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Marmot, M. (2010) Fair society, healthy lives: the Marmot review. London: UCL Institute of Health Equity.</a:t>
            </a:r>
            <a:endParaRPr lang="en-US" sz="750" dirty="0"/>
          </a:p>
        </p:txBody>
      </p:sp>
      <p:sp>
        <p:nvSpPr>
          <p:cNvPr id="12" name="Text 10"/>
          <p:cNvSpPr/>
          <p:nvPr/>
        </p:nvSpPr>
        <p:spPr>
          <a:xfrm>
            <a:off x="274320" y="1708099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McCrone, P., Dhanasiri, S., Patel, A., Knapp, M. and Lawton-Smith, S. (2008) Paying the price: the cost of mental health care in England to 2026. London: King's Fund.</a:t>
            </a:r>
            <a:endParaRPr lang="en-US" sz="750" dirty="0"/>
          </a:p>
        </p:txBody>
      </p:sp>
      <p:sp>
        <p:nvSpPr>
          <p:cNvPr id="13" name="Text 11"/>
          <p:cNvSpPr/>
          <p:nvPr/>
        </p:nvSpPr>
        <p:spPr>
          <a:xfrm>
            <a:off x="274320" y="1832458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McManus, S., Bebbington, P., Jenkins, R. and Brugha, T. (eds.) (2016) Mental health and wellbeing in England: Adult Psychiatric Morbidity Survey 2014. Leeds: NHS Digital.</a:t>
            </a:r>
            <a:endParaRPr lang="en-US" sz="750" dirty="0"/>
          </a:p>
        </p:txBody>
      </p:sp>
      <p:sp>
        <p:nvSpPr>
          <p:cNvPr id="14" name="Text 12"/>
          <p:cNvSpPr/>
          <p:nvPr/>
        </p:nvSpPr>
        <p:spPr>
          <a:xfrm>
            <a:off x="274320" y="1956816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Miller, W.R. and Rollnick, S. (2013) Motivational interviewing: helping people change. 3rd edn. New York: Guilford Press.</a:t>
            </a:r>
            <a:endParaRPr lang="en-US" sz="750" dirty="0"/>
          </a:p>
        </p:txBody>
      </p:sp>
      <p:sp>
        <p:nvSpPr>
          <p:cNvPr id="15" name="Text 13"/>
          <p:cNvSpPr/>
          <p:nvPr/>
        </p:nvSpPr>
        <p:spPr>
          <a:xfrm>
            <a:off x="274320" y="2081174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 (2023) Statistics: depression. London: MIND. Available at: https://www.mind.org.uk/information-support/types-of-mental-health-problems/statistics-and-facts-about-mental-health (Accessed: 5 March 2026).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274320" y="2205533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Murray, L., Arteche, A., Fearon, P., Halligan, S., Goodyer, I. and Cooper, P. (2010) 'Maternal postnatal depression and the development of depression in offspring up to 16 years of age', Journal of the American Academy of Child &amp; Adolescent Psychiatry, 50(5), pp. 460–470.</a:t>
            </a:r>
            <a:endParaRPr lang="en-US" sz="750" dirty="0"/>
          </a:p>
        </p:txBody>
      </p:sp>
      <p:sp>
        <p:nvSpPr>
          <p:cNvPr id="17" name="Text 15"/>
          <p:cNvSpPr/>
          <p:nvPr/>
        </p:nvSpPr>
        <p:spPr>
          <a:xfrm>
            <a:off x="274320" y="2329891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Confidential Inquiry into Suicide and Safety in Mental Health (NCISH) (2022) Annual report 2022: England, Northern Ireland, Scotland, Wales. Manchester: University of Manchester.</a:t>
            </a:r>
            <a:endParaRPr lang="en-US" sz="750" dirty="0"/>
          </a:p>
        </p:txBody>
      </p:sp>
      <p:sp>
        <p:nvSpPr>
          <p:cNvPr id="18" name="Text 16"/>
          <p:cNvSpPr/>
          <p:nvPr/>
        </p:nvSpPr>
        <p:spPr>
          <a:xfrm>
            <a:off x="274320" y="2454250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Naylor, C., Parsonage, M., McDaid, D., Knapp, M., Fossey, M. and Galea, A. (2012) Long-term conditions and mental health: the cost of co-morbidities. London: King's Fund/Centre for Mental Health.</a:t>
            </a:r>
            <a:endParaRPr lang="en-US" sz="750" dirty="0"/>
          </a:p>
        </p:txBody>
      </p:sp>
      <p:sp>
        <p:nvSpPr>
          <p:cNvPr id="19" name="Text 17"/>
          <p:cNvSpPr/>
          <p:nvPr/>
        </p:nvSpPr>
        <p:spPr>
          <a:xfrm>
            <a:off x="274320" y="2578608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Business Services Authority (2023) Prescription Cost Analysis — England 2022/23. Newcastle: NHSBSA.</a:t>
            </a:r>
            <a:endParaRPr lang="en-US" sz="750" dirty="0"/>
          </a:p>
        </p:txBody>
      </p:sp>
      <p:sp>
        <p:nvSpPr>
          <p:cNvPr id="20" name="Text 18"/>
          <p:cNvSpPr/>
          <p:nvPr/>
        </p:nvSpPr>
        <p:spPr>
          <a:xfrm>
            <a:off x="274320" y="2702966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Digital (2023) Mental health services monthly statistics. Leeds: NHS Digital.</a:t>
            </a:r>
            <a:endParaRPr lang="en-US" sz="750" dirty="0"/>
          </a:p>
        </p:txBody>
      </p:sp>
      <p:sp>
        <p:nvSpPr>
          <p:cNvPr id="21" name="Text 19"/>
          <p:cNvSpPr/>
          <p:nvPr/>
        </p:nvSpPr>
        <p:spPr>
          <a:xfrm>
            <a:off x="274320" y="2827325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</a:t>
            </a:r>
            <a:endParaRPr lang="en-US" sz="750" dirty="0"/>
          </a:p>
        </p:txBody>
      </p:sp>
      <p:sp>
        <p:nvSpPr>
          <p:cNvPr id="22" name="Text 20"/>
          <p:cNvSpPr/>
          <p:nvPr/>
        </p:nvSpPr>
        <p:spPr>
          <a:xfrm>
            <a:off x="274320" y="2951683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NHS Talking Therapies for anxiety and depression: manual. London: NHS England.</a:t>
            </a:r>
            <a:endParaRPr lang="en-US" sz="750" dirty="0"/>
          </a:p>
        </p:txBody>
      </p:sp>
      <p:sp>
        <p:nvSpPr>
          <p:cNvPr id="23" name="Text 21"/>
          <p:cNvSpPr/>
          <p:nvPr/>
        </p:nvSpPr>
        <p:spPr>
          <a:xfrm>
            <a:off x="274320" y="3076042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(National Institute for Health and Care Excellence) (2009) Depression: treatment and management (CG90). London: NICE.</a:t>
            </a:r>
            <a:endParaRPr lang="en-US" sz="750" dirty="0"/>
          </a:p>
        </p:txBody>
      </p:sp>
      <p:sp>
        <p:nvSpPr>
          <p:cNvPr id="24" name="Text 22"/>
          <p:cNvSpPr/>
          <p:nvPr/>
        </p:nvSpPr>
        <p:spPr>
          <a:xfrm>
            <a:off x="274320" y="3200400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(2022a) Depression in adults: treatment and management (NG222). London: NICE.</a:t>
            </a:r>
            <a:endParaRPr lang="en-US" sz="750" dirty="0"/>
          </a:p>
        </p:txBody>
      </p:sp>
      <p:sp>
        <p:nvSpPr>
          <p:cNvPr id="25" name="Text 23"/>
          <p:cNvSpPr/>
          <p:nvPr/>
        </p:nvSpPr>
        <p:spPr>
          <a:xfrm>
            <a:off x="274320" y="3324758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(2022b) Evidence standards framework for digital health technologies. London: NICE.</a:t>
            </a:r>
            <a:endParaRPr lang="en-US" sz="750" dirty="0"/>
          </a:p>
        </p:txBody>
      </p:sp>
      <p:sp>
        <p:nvSpPr>
          <p:cNvPr id="26" name="Text 24"/>
          <p:cNvSpPr/>
          <p:nvPr/>
        </p:nvSpPr>
        <p:spPr>
          <a:xfrm>
            <a:off x="274320" y="3449117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(ONS) (2021) Coronavirus and depression in adults, Great Britain. Newport: ONS.</a:t>
            </a:r>
            <a:endParaRPr lang="en-US" sz="750" dirty="0"/>
          </a:p>
        </p:txBody>
      </p:sp>
      <p:sp>
        <p:nvSpPr>
          <p:cNvPr id="27" name="Text 25"/>
          <p:cNvSpPr/>
          <p:nvPr/>
        </p:nvSpPr>
        <p:spPr>
          <a:xfrm>
            <a:off x="274320" y="3573475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(ONS) (2023) Personal well-being in the UK: April 2022 to March 2023. Newport: ONS.</a:t>
            </a:r>
            <a:endParaRPr lang="en-US" sz="750" dirty="0"/>
          </a:p>
        </p:txBody>
      </p:sp>
      <p:sp>
        <p:nvSpPr>
          <p:cNvPr id="28" name="Text 26"/>
          <p:cNvSpPr/>
          <p:nvPr/>
        </p:nvSpPr>
        <p:spPr>
          <a:xfrm>
            <a:off x="274320" y="3697834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Patel, V., Saxena, S., Lund, C., Thornicroft, G., Baingana, F., Bolton, P., Chisholm, D., Collins, P.Y., Cooper, J.L., Eaton, J., Hermann, H., Herzallah, M.M., Huang, Y., Jordans, M.J.D., Kleinman, A., Medina-Mora, M.E., Morgan, E., Niaz, U., Omigbodun, O., Prince, M., Rahman, A., Saraceno, B., Sarkar, B.K., De Silva, M., Singh, I., Stein, D.J., Sunkel, C. and Unützer, J. (2018) 'The Lancet Commission on global mental health and sustainable development', The Lancet, 392(10157), pp. 1553–1598.</a:t>
            </a:r>
            <a:endParaRPr lang="en-US" sz="750" dirty="0"/>
          </a:p>
        </p:txBody>
      </p:sp>
      <p:sp>
        <p:nvSpPr>
          <p:cNvPr id="29" name="Text 27"/>
          <p:cNvSpPr/>
          <p:nvPr/>
        </p:nvSpPr>
        <p:spPr>
          <a:xfrm>
            <a:off x="274320" y="3822192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Repper, J. and Carter, T. (2011) 'A review of the literature on peer support in mental health services', Journal of Mental Health, 20(4), pp. 392–411.</a:t>
            </a:r>
            <a:endParaRPr lang="en-US" sz="750" dirty="0"/>
          </a:p>
        </p:txBody>
      </p:sp>
      <p:sp>
        <p:nvSpPr>
          <p:cNvPr id="30" name="Text 28"/>
          <p:cNvSpPr/>
          <p:nvPr/>
        </p:nvSpPr>
        <p:spPr>
          <a:xfrm>
            <a:off x="274320" y="3946550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Richards, D.A., Hill, J.J., Gask, L., Lovell, K., Chew-Graham, C., Bower, P., Cape, J., Pilling, S., Araya, R., Kessler, D., Bland, J.M., Green, C., Gilbody, S., Lewis, G., Manning, C., Hughes-Morley, A. and Barkham, M. (2013) 'Clinical effectiveness of collaborative care for depression in UK primary care (CADET)', BMJ, 347, f4913.</a:t>
            </a:r>
            <a:endParaRPr lang="en-US" sz="750" dirty="0"/>
          </a:p>
        </p:txBody>
      </p:sp>
      <p:sp>
        <p:nvSpPr>
          <p:cNvPr id="31" name="Text 29"/>
          <p:cNvSpPr/>
          <p:nvPr/>
        </p:nvSpPr>
        <p:spPr>
          <a:xfrm>
            <a:off x="274320" y="4070909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Richardson, C.R., Faulkner, G., McDevitt, J., Skrinar, G.S., Hutchinson, D.S. and Piette, J.D. (2018) 'Integrating physical activity into mental health services for persons with serious mental illness', Psychiatric Services, 56(3), pp. 324–331.</a:t>
            </a:r>
            <a:endParaRPr lang="en-US" sz="750" dirty="0"/>
          </a:p>
        </p:txBody>
      </p:sp>
      <p:sp>
        <p:nvSpPr>
          <p:cNvPr id="32" name="Text 30"/>
          <p:cNvSpPr/>
          <p:nvPr/>
        </p:nvSpPr>
        <p:spPr>
          <a:xfrm>
            <a:off x="274320" y="4195267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SCIE (Social Care Institute for Excellence) (2015) Co-production in social care: what it is and how to do it. London: SCIE.</a:t>
            </a:r>
            <a:endParaRPr lang="en-US" sz="750" dirty="0"/>
          </a:p>
        </p:txBody>
      </p:sp>
      <p:sp>
        <p:nvSpPr>
          <p:cNvPr id="33" name="Text 31"/>
          <p:cNvSpPr/>
          <p:nvPr/>
        </p:nvSpPr>
        <p:spPr>
          <a:xfrm>
            <a:off x="274320" y="4319626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Segal, Z.V., Williams, J.M.G. and Teasdale, J.D. (2002) Mindfulness-based cognitive therapy for depression: a new approach to preventing relapse. New York: Guilford Press.</a:t>
            </a:r>
            <a:endParaRPr lang="en-US" sz="750" dirty="0"/>
          </a:p>
        </p:txBody>
      </p:sp>
      <p:sp>
        <p:nvSpPr>
          <p:cNvPr id="34" name="Text 32"/>
          <p:cNvSpPr/>
          <p:nvPr/>
        </p:nvSpPr>
        <p:spPr>
          <a:xfrm>
            <a:off x="274320" y="4443984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Spitzer, R.L., Kroenke, K., Williams, J.B.W. and Löwe, B. (2006) 'A brief measure for assessing generalised anxiety disorder', Archives of Internal Medicine, 166(10), pp. 1092–1097.</a:t>
            </a:r>
            <a:endParaRPr lang="en-US" sz="750" dirty="0"/>
          </a:p>
        </p:txBody>
      </p:sp>
      <p:sp>
        <p:nvSpPr>
          <p:cNvPr id="35" name="Text 33"/>
          <p:cNvSpPr/>
          <p:nvPr/>
        </p:nvSpPr>
        <p:spPr>
          <a:xfrm>
            <a:off x="274320" y="4568342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Stonewall (2022) LGBTQ+ people and mental health. London: Stonewall.</a:t>
            </a:r>
            <a:endParaRPr lang="en-US" sz="750" dirty="0"/>
          </a:p>
        </p:txBody>
      </p:sp>
      <p:sp>
        <p:nvSpPr>
          <p:cNvPr id="36" name="Text 34"/>
          <p:cNvSpPr/>
          <p:nvPr/>
        </p:nvSpPr>
        <p:spPr>
          <a:xfrm>
            <a:off x="274320" y="4692701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Sullivan, P.F., Neale, M.C. and Kendler, K.S. (2000) 'Genetic epidemiology of major depression', American Journal of Psychiatry, 157(10), pp. 1552–1562.</a:t>
            </a:r>
            <a:endParaRPr lang="en-US" sz="750" dirty="0"/>
          </a:p>
        </p:txBody>
      </p:sp>
      <p:sp>
        <p:nvSpPr>
          <p:cNvPr id="37" name="Text 35"/>
          <p:cNvSpPr/>
          <p:nvPr/>
        </p:nvSpPr>
        <p:spPr>
          <a:xfrm>
            <a:off x="274320" y="4817059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Teasdale, J.D., Segal, Z.V., Williams, J.M.G., Ridgeway, V.A., Soulsby, J.M. and Lau, M.A. (2000) 'Prevention of relapse/recurrence in major depression by mindfulness-based cognitive therapy', Journal of Consulting and Clinical Psychology, 68(4), pp. 615–623.</a:t>
            </a:r>
            <a:endParaRPr lang="en-US" sz="750" dirty="0"/>
          </a:p>
        </p:txBody>
      </p:sp>
      <p:sp>
        <p:nvSpPr>
          <p:cNvPr id="38" name="Text 36"/>
          <p:cNvSpPr/>
          <p:nvPr/>
        </p:nvSpPr>
        <p:spPr>
          <a:xfrm>
            <a:off x="274320" y="4941418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Thornicroft, G., Mehta, N., Clement, S., Evans-Lacko, S., Doherty, M., Rose, D., Koschorke, M., Shidhaye, R., O'Reilly, C. and Henderson, C. (2016) 'Evidence for effective interventions to reduce mental-health-related stigma and discrimination', The Lancet, 387(10023), pp. 1123–1132.</a:t>
            </a:r>
            <a:endParaRPr lang="en-US" sz="750" dirty="0"/>
          </a:p>
        </p:txBody>
      </p:sp>
      <p:sp>
        <p:nvSpPr>
          <p:cNvPr id="39" name="Text 37"/>
          <p:cNvSpPr/>
          <p:nvPr/>
        </p:nvSpPr>
        <p:spPr>
          <a:xfrm>
            <a:off x="274320" y="5065776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Victor, C. and Yang, K. (2012) 'The prevalence of loneliness among adults: a case study of the United Kingdom', Journal of Psychology, 146(1–2), pp. 85–104.</a:t>
            </a:r>
            <a:endParaRPr lang="en-US" sz="750" dirty="0"/>
          </a:p>
        </p:txBody>
      </p:sp>
      <p:sp>
        <p:nvSpPr>
          <p:cNvPr id="40" name="Text 38"/>
          <p:cNvSpPr/>
          <p:nvPr/>
        </p:nvSpPr>
        <p:spPr>
          <a:xfrm>
            <a:off x="274320" y="5190134"/>
            <a:ext cx="8595360" cy="1188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(World Health Organization) (2023) Depression. Geneva: WHO. Available at: https://www.who.int/news-room/fact-sheets/detail/depression (Accessed: 1 March 2026).</a:t>
            </a:r>
            <a:endParaRPr lang="en-US" sz="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5c9bb2-abcb-45ef-a70c-8db46bf9963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21010F4412842A7801E7AF9F0F67E" ma:contentTypeVersion="5" ma:contentTypeDescription="Create a new document." ma:contentTypeScope="" ma:versionID="3b9c1635744624606990c6a036717c48">
  <xsd:schema xmlns:xsd="http://www.w3.org/2001/XMLSchema" xmlns:xs="http://www.w3.org/2001/XMLSchema" xmlns:p="http://schemas.microsoft.com/office/2006/metadata/properties" xmlns:ns3="6f5c9bb2-abcb-45ef-a70c-8db46bf99631" targetNamespace="http://schemas.microsoft.com/office/2006/metadata/properties" ma:root="true" ma:fieldsID="fa1c0bf8c92048d928e6dc22a59ef068" ns3:_="">
    <xsd:import namespace="6f5c9bb2-abcb-45ef-a70c-8db46bf996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5c9bb2-abcb-45ef-a70c-8db46bf996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04C869-0C5A-4802-BB8A-4D1BBA271AB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6351407-D0F3-41C6-96A3-C26A27875A64}">
  <ds:schemaRefs>
    <ds:schemaRef ds:uri="http://purl.org/dc/terms/"/>
    <ds:schemaRef ds:uri="http://www.w3.org/XML/1998/namespace"/>
    <ds:schemaRef ds:uri="http://purl.org/dc/dcmitype/"/>
    <ds:schemaRef ds:uri="6f5c9bb2-abcb-45ef-a70c-8db46bf99631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77C35A1-2244-45C7-85BE-23F19F8E8C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5c9bb2-abcb-45ef-a70c-8db46bf996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4369</Words>
  <Application>Microsoft Office PowerPoint</Application>
  <PresentationFormat>On-screen Show (16:9)</PresentationFormat>
  <Paragraphs>287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BohoVogueVTI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Depression: Community Care and Management of Longer-term Conditions</dc:title>
  <dc:subject>PptxGenJS Presentation</dc:subject>
  <dc:creator>PptxGenJS</dc:creator>
  <cp:lastModifiedBy>Mantasha Kanamiya</cp:lastModifiedBy>
  <cp:revision>127</cp:revision>
  <dcterms:created xsi:type="dcterms:W3CDTF">2026-04-15T13:00:01Z</dcterms:created>
  <dcterms:modified xsi:type="dcterms:W3CDTF">2026-04-16T11:34:49Z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0x01010023E21010F4412842A7801E7AF9F0F67E</vt:lpwstr>
  </property>
</Properties>
</file>