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000" autoAdjust="0"/>
    <p:restoredTop sz="86022" autoAdjust="0"/>
  </p:normalViewPr>
  <p:slideViewPr>
    <p:cSldViewPr snapToGrid="0">
      <p:cViewPr varScale="1">
        <p:scale>
          <a:sx n="84" d="100"/>
          <a:sy n="84" d="100"/>
        </p:scale>
        <p:origin x="0" y="0"/>
      </p:cViewPr>
      <p:guideLst>
        <p:guide orient="horz" pos="2160"/>
        <p:guide pos="384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6201" cy="76201"/>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9"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10"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11/12/2023</a:t>
            </a:fld>
            <a:endParaRPr lang="zh-CN" altLang="en-US" sz="1200">
              <a:latin typeface="Calibri" pitchFamily="0" charset="0"/>
              <a:ea typeface="等线" pitchFamily="0" charset="0"/>
              <a:cs typeface="Calibri" pitchFamily="0" charset="0"/>
            </a:endParaRPr>
          </a:p>
        </p:txBody>
      </p:sp>
      <p:sp>
        <p:nvSpPr>
          <p:cNvPr id="11"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2"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3"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11148611"/>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
        <p:nvSpPr>
          <p:cNvPr id="2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78447539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37685408"/>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3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This report has prepared to develop an overall marketing, financial and operational business plan regarding a renewable energy business. The operational performance and marketing strategies have been incorporated in this report.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951167762"/>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4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Solar-powered energy supply is the main business objective of the company. Solar energy solutions are mainly associated with generating electricity by using solar panels (Ode and Wadin, 2019). This is the most effective, efficient, and sustainable electricity-generating method that helps companies to produce energy most effectively.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636559808"/>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4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Traditional energy sources such as natural gas, coal, and oil are costly and need to be reduced with renewable energy sources. In this case, solar energy is the most effective alternative that can generate sustainable energy sources in the business.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2083208742"/>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5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Solar energy solutions aim to provide “customised solar energy solutions” to residential and commercial buildings. “High-quality and low-cost” electricity solutions can be delivered with solar energy solutions (Egeland-Eriksen </a:t>
            </a:r>
            <a:r>
              <a:rPr lang="en-US" altLang="zh-CN" sz="1200" i="1" kern="1200">
                <a:solidFill>
                  <a:schemeClr val="tx1"/>
                </a:solidFill>
                <a:latin typeface="Calibri" pitchFamily="0" charset="0"/>
                <a:ea typeface="等线" pitchFamily="0" charset="0"/>
                <a:cs typeface="Calibri" pitchFamily="0" charset="0"/>
              </a:rPr>
              <a:t>et al.</a:t>
            </a:r>
            <a:r>
              <a:rPr lang="en-US" altLang="zh-CN" sz="1200" kern="1200">
                <a:solidFill>
                  <a:schemeClr val="tx1"/>
                </a:solidFill>
                <a:latin typeface="Calibri" pitchFamily="0" charset="0"/>
                <a:ea typeface="等线" pitchFamily="0" charset="0"/>
                <a:cs typeface="Calibri" pitchFamily="0" charset="0"/>
              </a:rPr>
              <a:t> 2021). High-end and generic customers will benefit from these solar energy solutions.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690698638"/>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5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London is the potential location where the company's headquarters will be established as it is the most convenient place to operate the business in the whole UK. LLC companies get tax reductions in the UK and it is the main reason for solar solution companies to register as LLC Companies in the UK (Ifs, 2023).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1937448234"/>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6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Experienced team and high-quality products are the main strengths of the company. Limited brand recognition can be counted as the main limitation. Demand for sustainable electricity has increased over the times. Fluctuating government policies and competitiveness are increasing in the market</a:t>
            </a:r>
            <a:endParaRPr lang="en-US" altLang="zh-CN" b="0"/>
          </a:p>
          <a:p>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963193976"/>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6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Utilising social media and online advertising can help solar energy solution companies to improve their brand visibility and customer awareness. Residential building owners and small companies can be attracted to the business by starting customer referral programs.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922364917"/>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7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£500,000 initial investment is required for the solar energy solution business and equipment cost needs to be reduced to increase the profitability margin. Solar Panel Installation, solar water heaters, and energy efficiency consultations are the main expenses streams of the business.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415237108"/>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80"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1"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Bank loans, angel inventors, and government grants are the potential external funding sources that solar energy company can consider for maintaining their operational activities.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1657898256"/>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
        <p:nvSpPr>
          <p:cNvPr id="8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just" eaLnBrk="1" fontAlgn="auto" latinLnBrk="0" hangingPunct="1">
              <a:lnSpc>
                <a:spcPct val="150000"/>
              </a:lnSpc>
              <a:spcBef>
                <a:spcPts val="0"/>
              </a:spcBef>
              <a:spcAft>
                <a:spcPts val="0"/>
              </a:spcAft>
              <a:buNone/>
            </a:pPr>
            <a:r>
              <a:rPr lang="en-US" altLang="zh-CN" sz="1200" kern="1200">
                <a:solidFill>
                  <a:schemeClr val="tx1"/>
                </a:solidFill>
                <a:latin typeface="Calibri" pitchFamily="0" charset="0"/>
                <a:ea typeface="等线" pitchFamily="0" charset="0"/>
                <a:cs typeface="Calibri" pitchFamily="0" charset="0"/>
              </a:rPr>
              <a:t>This business plan has contained a clear understanding of the market and strategic financial planning. In conclusion, solar energy solutions can develop sustainable electricity flow and develop renewable energy sources. </a:t>
            </a:r>
            <a:endParaRPr lang="en-US" altLang="zh-CN" sz="1200" kern="1200">
              <a:solidFill>
                <a:schemeClr val="tx1"/>
              </a:solidFill>
              <a:latin typeface="Calibri" pitchFamily="0" charset="0"/>
              <a:ea typeface="等线" pitchFamily="0" charset="0"/>
              <a:cs typeface="Calibri" pitchFamily="0" charset="0"/>
            </a:endParaRPr>
          </a:p>
          <a:p>
            <a:pPr algn="just">
              <a:lnSpc>
                <a:spcPct val="150000"/>
              </a:lnSpc>
            </a:pPr>
            <a:endParaRPr lang="zh-CN" altLang="en-US">
              <a:latin typeface="Times New Roman" pitchFamily="0" charset="0"/>
              <a:cs typeface="Times New Roman" pitchFamily="0" charset="0"/>
            </a:endParaRPr>
          </a:p>
        </p:txBody>
      </p:sp>
    </p:spTree>
    <p:extLst>
      <p:ext uri="{BB962C8B-B14F-4D97-AF65-F5344CB8AC3E}">
        <p14:creationId xmlns:p14="http://schemas.microsoft.com/office/powerpoint/2010/main" val="58721814"/>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
        <p:nvSpPr>
          <p:cNvPr id="89"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028580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blipFill>
          <a:blip r:embed="rId2">
            <a:duotone>
              <a:srgbClr val="FFFFFF"/>
              <a:srgbClr val="E7E7E7"/>
            </a:duotone>
          </a:blip>
          <a:tile/>
        </a:blipFill>
      </p:bgPr>
    </p:bg>
    <p:spTree>
      <p:nvGrpSpPr>
        <p:cNvPr id="1" name=""/>
        <p:cNvGrpSpPr/>
        <p:nvPr/>
      </p:nvGrpSpPr>
      <p:grpSpPr>
        <a:xfrm>
          <a:off x="0" y="0"/>
          <a:ext cx="0" cy="0"/>
          <a:chOff x="0" y="0"/>
          <a:chExt cx="0" cy="0"/>
        </a:xfrm>
      </p:grpSpPr>
      <p:sp>
        <p:nvSpPr>
          <p:cNvPr id="15" name="矩形"/>
          <p:cNvSpPr>
            <a:spLocks/>
          </p:cNvSpPr>
          <p:nvPr/>
        </p:nvSpPr>
        <p:spPr>
          <a:xfrm rot="0">
            <a:off x="0" y="0"/>
            <a:ext cx="12192000" cy="6858000"/>
          </a:xfrm>
          <a:prstGeom prst="rect"/>
          <a:solidFill>
            <a:srgbClr val="FFFFFF"/>
          </a:solidFill>
          <a:ln w="12700" cmpd="sng" cap="flat">
            <a:noFill/>
            <a:prstDash val="solid"/>
            <a:round/>
          </a:ln>
        </p:spPr>
      </p:sp>
      <p:sp useBgFill="1">
        <p:nvSpPr>
          <p:cNvPr id="16" name="圆角矩形"/>
          <p:cNvSpPr>
            <a:spLocks/>
          </p:cNvSpPr>
          <p:nvPr/>
        </p:nvSpPr>
        <p:spPr>
          <a:xfrm rot="0">
            <a:off x="87084" y="69756"/>
            <a:ext cx="12017829" cy="6692201"/>
          </a:xfrm>
          <a:prstGeom prst="roundRect">
            <a:avLst>
              <a:gd name="adj" fmla="val 4930"/>
            </a:avLst>
          </a:prstGeom>
          <a:ln w="6350" cmpd="sng" cap="sq">
            <a:solidFill>
              <a:srgbClr val="000000"/>
            </a:solidFill>
            <a:prstDash val="solid"/>
            <a:round/>
          </a:ln>
        </p:spPr>
      </p:sp>
      <p:sp>
        <p:nvSpPr>
          <p:cNvPr id="17" name="文本框"/>
          <p:cNvSpPr>
            <a:spLocks noGrp="1"/>
          </p:cNvSpPr>
          <p:nvPr>
            <p:ph type="subTitle" idx="1"/>
          </p:nvPr>
        </p:nvSpPr>
        <p:spPr>
          <a:xfrm rot="0">
            <a:off x="1727200" y="3200400"/>
            <a:ext cx="8534400" cy="160020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580"/>
              </a:spcBef>
              <a:spcAft>
                <a:spcPts val="0"/>
              </a:spcAft>
              <a:buNone/>
            </a:pPr>
            <a:r>
              <a:rPr lang="en-US" altLang="zh-CN" sz="2600" b="0" i="0" u="none" strike="noStrike" kern="1200" cap="none" spc="0" baseline="0">
                <a:solidFill>
                  <a:schemeClr val="tx2"/>
                </a:solidFill>
                <a:latin typeface="Perpetua" pitchFamily="0" charset="0"/>
                <a:ea typeface="宋体" pitchFamily="0" charset="0"/>
                <a:cs typeface="Lucida Sans"/>
              </a:rPr>
              <a:t>Click to edit Master subtitle style</a:t>
            </a:r>
            <a:endParaRPr lang="zh-CN" altLang="en-US" sz="2600" b="0" i="0" u="none" strike="noStrike" kern="1200" cap="none" spc="0" baseline="0">
              <a:solidFill>
                <a:schemeClr val="tx2"/>
              </a:solidFill>
              <a:latin typeface="Perpetua" pitchFamily="0" charset="0"/>
              <a:ea typeface="宋体" pitchFamily="0" charset="0"/>
              <a:cs typeface="Lucida Sans"/>
            </a:endParaRPr>
          </a:p>
        </p:txBody>
      </p:sp>
      <p:sp>
        <p:nvSpPr>
          <p:cNvPr id="18" name="文本框"/>
          <p:cNvSpPr>
            <a:spLocks noGrp="1"/>
          </p:cNvSpPr>
          <p:nvPr>
            <p:ph type="dt" idx="10"/>
          </p:nvPr>
        </p:nvSpPr>
        <p:spPr>
          <a:xfrm rot="0">
            <a:off x="8229600" y="6191250"/>
            <a:ext cx="3301999" cy="476249"/>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endParaRPr lang="zh-CN" altLang="en-US" sz="1400" b="0" i="0" u="none" strike="noStrike" kern="1200" cap="none" spc="0" baseline="0">
              <a:solidFill>
                <a:schemeClr val="tx2"/>
              </a:solidFill>
              <a:latin typeface="Perpetua" pitchFamily="0" charset="0"/>
              <a:ea typeface="宋体" pitchFamily="0" charset="0"/>
              <a:cs typeface="Perpetua" pitchFamily="0" charset="0"/>
            </a:endParaRPr>
          </a:p>
        </p:txBody>
      </p:sp>
      <p:sp>
        <p:nvSpPr>
          <p:cNvPr id="19" name="文本框"/>
          <p:cNvSpPr>
            <a:spLocks noGrp="1"/>
          </p:cNvSpPr>
          <p:nvPr>
            <p:ph type="ftr"/>
          </p:nvPr>
        </p:nvSpPr>
        <p:spPr>
          <a:xfrm rot="0">
            <a:off x="1219200" y="6172200"/>
            <a:ext cx="5283200" cy="457200"/>
          </a:xfrm>
          <a:prstGeom prst="rect"/>
          <a:noFill/>
          <a:ln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100000"/>
              </a:lnSpc>
              <a:spcBef>
                <a:spcPts val="0"/>
              </a:spcBef>
              <a:spcAft>
                <a:spcPts val="0"/>
              </a:spcAft>
              <a:buNone/>
            </a:pPr>
            <a:endParaRPr lang="zh-CN" altLang="en-US" sz="1400" b="0" i="0" u="none" strike="noStrike" kern="1200" cap="none" spc="0" baseline="0">
              <a:solidFill>
                <a:schemeClr val="tx2"/>
              </a:solidFill>
              <a:latin typeface="Perpetua" pitchFamily="0" charset="0"/>
              <a:ea typeface="宋体" pitchFamily="0" charset="0"/>
              <a:cs typeface="Perpetua" pitchFamily="0" charset="0"/>
            </a:endParaRPr>
          </a:p>
        </p:txBody>
      </p:sp>
      <p:sp>
        <p:nvSpPr>
          <p:cNvPr id="20" name="文本框"/>
          <p:cNvSpPr>
            <a:spLocks noGrp="1"/>
          </p:cNvSpPr>
          <p:nvPr>
            <p:ph type="sldNum"/>
          </p:nvPr>
        </p:nvSpPr>
        <p:spPr>
          <a:xfrm rot="0">
            <a:off x="195072" y="6210300"/>
            <a:ext cx="609600" cy="457200"/>
          </a:xfrm>
          <a:prstGeom prst="rect"/>
          <a:noFill/>
          <a:ln cmpd="sng" cap="flat">
            <a:noFill/>
            <a:prstDash val="solid"/>
            <a:miter/>
          </a:ln>
        </p:spPr>
        <p:txBody>
          <a:bodyPr vert="horz" wrap="square" lIns="0" tIns="0" rIns="0" bIns="0" anchor="ctr" anchorCtr="1">
            <a:prstTxWarp prst="textNoShape"/>
          </a:bodyPr>
          <a:lstStyle/>
          <a:p>
            <a:pPr marL="0" indent="0" algn="ctr" eaLnBrk="1" latinLnBrk="0" hangingPunct="1">
              <a:lnSpc>
                <a:spcPct val="100000"/>
              </a:lnSpc>
              <a:spcBef>
                <a:spcPts val="0"/>
              </a:spcBef>
              <a:spcAft>
                <a:spcPts val="0"/>
              </a:spcAft>
              <a:buNone/>
            </a:pPr>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b="0" i="0" u="none" strike="noStrike" kern="1200" cap="none" spc="0" baseline="0">
              <a:solidFill>
                <a:srgbClr val="FFFFFF"/>
              </a:solidFill>
              <a:latin typeface="Franklin Gothic Book" pitchFamily="0" charset="0"/>
              <a:ea typeface="幼圆" pitchFamily="0" charset="0"/>
              <a:cs typeface="Franklin Gothic Book" pitchFamily="0" charset="0"/>
            </a:endParaRPr>
          </a:p>
        </p:txBody>
      </p:sp>
      <p:sp>
        <p:nvSpPr>
          <p:cNvPr id="21" name="矩形"/>
          <p:cNvSpPr>
            <a:spLocks/>
          </p:cNvSpPr>
          <p:nvPr/>
        </p:nvSpPr>
        <p:spPr>
          <a:xfrm rot="0">
            <a:off x="83909" y="1449304"/>
            <a:ext cx="12028717" cy="1527349"/>
          </a:xfrm>
          <a:prstGeom prst="rect"/>
          <a:solidFill>
            <a:srgbClr val="D34817"/>
          </a:solidFill>
          <a:ln w="19050" cmpd="sng" cap="sq">
            <a:noFill/>
            <a:prstDash val="solid"/>
            <a:round/>
          </a:ln>
        </p:spPr>
      </p:sp>
      <p:sp>
        <p:nvSpPr>
          <p:cNvPr id="22" name="矩形"/>
          <p:cNvSpPr>
            <a:spLocks/>
          </p:cNvSpPr>
          <p:nvPr/>
        </p:nvSpPr>
        <p:spPr>
          <a:xfrm rot="0">
            <a:off x="83909" y="1396720"/>
            <a:ext cx="12028717" cy="120580"/>
          </a:xfrm>
          <a:prstGeom prst="rect"/>
          <a:solidFill>
            <a:srgbClr val="E6B0A9"/>
          </a:solidFill>
          <a:ln w="19050" cmpd="sng" cap="sq">
            <a:noFill/>
            <a:prstDash val="solid"/>
            <a:round/>
          </a:ln>
        </p:spPr>
      </p:sp>
      <p:sp>
        <p:nvSpPr>
          <p:cNvPr id="23" name="矩形"/>
          <p:cNvSpPr>
            <a:spLocks/>
          </p:cNvSpPr>
          <p:nvPr/>
        </p:nvSpPr>
        <p:spPr>
          <a:xfrm rot="0">
            <a:off x="83909" y="2976648"/>
            <a:ext cx="12028717" cy="110531"/>
          </a:xfrm>
          <a:prstGeom prst="rect"/>
          <a:solidFill>
            <a:schemeClr val="accent5"/>
          </a:solidFill>
          <a:ln w="19050" cmpd="sng" cap="sq">
            <a:noFill/>
            <a:prstDash val="solid"/>
            <a:round/>
          </a:ln>
        </p:spPr>
      </p:sp>
      <p:sp>
        <p:nvSpPr>
          <p:cNvPr id="24" name="文本框"/>
          <p:cNvSpPr>
            <a:spLocks noGrp="1"/>
          </p:cNvSpPr>
          <p:nvPr>
            <p:ph type="ctrTitle"/>
          </p:nvPr>
        </p:nvSpPr>
        <p:spPr>
          <a:xfrm rot="0">
            <a:off x="609600" y="1505931"/>
            <a:ext cx="10972800" cy="1470025"/>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000" b="0" i="0" u="none" strike="noStrike" kern="1200" cap="none" spc="0" baseline="0">
                <a:solidFill>
                  <a:srgbClr val="FFFFFF"/>
                </a:solidFill>
                <a:latin typeface="Franklin Gothic Book" pitchFamily="0" charset="0"/>
                <a:ea typeface="幼圆" pitchFamily="0" charset="0"/>
                <a:cs typeface="Lucida Sans"/>
              </a:rPr>
              <a:t>Click to edit Master title style</a:t>
            </a:r>
            <a:endParaRPr lang="zh-CN" altLang="en-US" sz="4000" b="0" i="0" u="none" strike="noStrike" kern="1200" cap="none" spc="0" baseline="0">
              <a:solidFill>
                <a:srgbClr val="FFFFFF"/>
              </a:solidFill>
              <a:latin typeface="Franklin Gothic Book" pitchFamily="0" charset="0"/>
              <a:ea typeface="幼圆" pitchFamily="0" charset="0"/>
              <a:cs typeface="Lucida Sans"/>
            </a:endParaRPr>
          </a:p>
        </p:txBody>
      </p:sp>
    </p:spTree>
    <p:extLst>
      <p:ext uri="{BB962C8B-B14F-4D97-AF65-F5344CB8AC3E}">
        <p14:creationId xmlns:p14="http://schemas.microsoft.com/office/powerpoint/2010/main" val="34142873"/>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75723116"/>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93595406"/>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07415619"/>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7816079"/>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2173596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59571013"/>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94903001"/>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52919964"/>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76650431"/>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71161213"/>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34" name="矩形"/>
          <p:cNvSpPr>
            <a:spLocks xmlns:a="http://schemas.openxmlformats.org/drawingml/2006/main"/>
          </p:cNvSpPr>
          <p:nvPr/>
        </p:nvSpPr>
        <p:spPr>
          <a:xfrm xmlns:a="http://schemas.openxmlformats.org/drawingml/2006/main" rot="0">
            <a:off x="0" y="0"/>
            <a:ext cx="12192000" cy="68580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round/>
          </a:ln>
        </p:spPr>
      </p:sp>
      <p:sp useBgFill="1">
        <p:nvSpPr>
          <p:cNvPr id="33" name="圆角矩形"/>
          <p:cNvSpPr>
            <a:spLocks xmlns:a="http://schemas.openxmlformats.org/drawingml/2006/main"/>
          </p:cNvSpPr>
          <p:nvPr/>
        </p:nvSpPr>
        <p:spPr>
          <a:xfrm xmlns:a="http://schemas.openxmlformats.org/drawingml/2006/main" rot="0">
            <a:off x="85344" y="69755"/>
            <a:ext cx="12017829" cy="6693408"/>
          </a:xfrm>
          <a:prstGeom xmlns:a="http://schemas.openxmlformats.org/drawingml/2006/main" prst="roundRect">
            <a:avLst>
              <a:gd name="adj" fmla="val 4930"/>
            </a:avLst>
          </a:prstGeom>
          <a:ln xmlns:a="http://schemas.openxmlformats.org/drawingml/2006/main" w="6350" cmpd="sng" cap="sq">
            <a:solidFill>
              <a:srgbClr val="000000"/>
            </a:solidFill>
            <a:prstDash val="solid"/>
            <a:round/>
          </a:ln>
        </p:spPr>
      </p:sp>
      <p:sp>
        <p:nvSpPr>
          <p:cNvPr id="28" name="文本框"/>
          <p:cNvSpPr>
            <a:spLocks xmlns:a="http://schemas.openxmlformats.org/drawingml/2006/main" noGrp="1"/>
          </p:cNvSpPr>
          <p:nvPr>
            <p:ph type="title"/>
          </p:nvPr>
        </p:nvSpPr>
        <p:spPr>
          <a:xfrm xmlns:a="http://schemas.openxmlformats.org/drawingml/2006/main" rot="0">
            <a:off x="1219200" y="274638"/>
            <a:ext cx="10363199" cy="1143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29" name="文本框"/>
          <p:cNvSpPr>
            <a:spLocks xmlns:a="http://schemas.openxmlformats.org/drawingml/2006/main" noGrp="1"/>
          </p:cNvSpPr>
          <p:nvPr>
            <p:ph type="dt" idx="10"/>
          </p:nvPr>
        </p:nvSpPr>
        <p:spPr>
          <a:xfrm xmlns:a="http://schemas.openxmlformats.org/drawingml/2006/main" rot="0">
            <a:off x="8229600" y="6191250"/>
            <a:ext cx="3301999" cy="476249"/>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30" name="文本框"/>
          <p:cNvSpPr>
            <a:spLocks xmlns:a="http://schemas.openxmlformats.org/drawingml/2006/main" noGrp="1"/>
          </p:cNvSpPr>
          <p:nvPr>
            <p:ph type="ftr"/>
          </p:nvPr>
        </p:nvSpPr>
        <p:spPr>
          <a:xfrm xmlns:a="http://schemas.openxmlformats.org/drawingml/2006/main" rot="0">
            <a:off x="1219200" y="6172200"/>
            <a:ext cx="5283200" cy="457200"/>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31" name="文本框"/>
          <p:cNvSpPr>
            <a:spLocks xmlns:a="http://schemas.openxmlformats.org/drawingml/2006/main" noGrp="1"/>
          </p:cNvSpPr>
          <p:nvPr>
            <p:ph type="sldNum"/>
          </p:nvPr>
        </p:nvSpPr>
        <p:spPr>
          <a:xfrm xmlns:a="http://schemas.openxmlformats.org/drawingml/2006/main" rot="0">
            <a:off x="195072" y="6210300"/>
            <a:ext cx="609600" cy="457200"/>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1">
            <a:prstTxWarp prst="textNoShape"/>
          </a:bodyPr>
          <a:lstStyle xmlns:a="http://schemas.openxmlformats.org/drawingml/2006/main"/>
          <a:p xmlns:a="http://schemas.openxmlformats.org/drawingml/2006/main">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
        <p:nvSpPr>
          <p:cNvPr id="32" name="文本框"/>
          <p:cNvSpPr>
            <a:spLocks xmlns:a="http://schemas.openxmlformats.org/drawingml/2006/main" noGrp="1"/>
          </p:cNvSpPr>
          <p:nvPr>
            <p:ph type="body" idx="1"/>
          </p:nvPr>
        </p:nvSpPr>
        <p:spPr>
          <a:xfrm xmlns:a="http://schemas.openxmlformats.org/drawingml/2006/main" rot="0">
            <a:off x="1219200" y="1447800"/>
            <a:ext cx="10363199" cy="4572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eaLnBrk="1" latinLnBrk="0" hangingPunct="1"/>
            <a:r>
              <a:rPr lang="en-US" altLang="zh-CN"/>
              <a:t>Click to edit Master text styles</a:t>
            </a:r>
            <a:endParaRPr lang="en-US" altLang="zh-CN"/>
          </a:p>
          <a:p xmlns:a="http://schemas.openxmlformats.org/drawingml/2006/main">
            <a:pPr lvl="1" eaLnBrk="1" latinLnBrk="0" hangingPunct="1"/>
            <a:r>
              <a:rPr lang="en-US" altLang="zh-CN"/>
              <a:t>Second level</a:t>
            </a:r>
            <a:endParaRPr lang="en-US" altLang="zh-CN"/>
          </a:p>
          <a:p xmlns:a="http://schemas.openxmlformats.org/drawingml/2006/main">
            <a:pPr lvl="2" eaLnBrk="1" latinLnBrk="0" hangingPunct="1"/>
            <a:r>
              <a:rPr lang="en-US" altLang="zh-CN"/>
              <a:t>Third level</a:t>
            </a:r>
            <a:endParaRPr lang="en-US" altLang="zh-CN"/>
          </a:p>
          <a:p xmlns:a="http://schemas.openxmlformats.org/drawingml/2006/main">
            <a:pPr lvl="3" eaLnBrk="1" latinLnBrk="0" hangingPunct="1"/>
            <a:r>
              <a:rPr lang="en-US" altLang="zh-CN"/>
              <a:t>Fourth level</a:t>
            </a:r>
            <a:endParaRPr lang="en-US" altLang="zh-CN"/>
          </a:p>
          <a:p xmlns:a="http://schemas.openxmlformats.org/drawingml/2006/main">
            <a:pPr lvl="4" eaLnBrk="1" latinLnBrk="0" hangingPunct="1"/>
            <a:r>
              <a:rPr lang="en-US" altLang="zh-CN"/>
              <a:t>Fifth level</a:t>
            </a:r>
            <a:endParaRPr lang="zh-CN" altLang="en-US"/>
          </a:p>
        </p:txBody>
      </p:sp>
    </p:spTree>
    <p:extLst>
      <p:ext uri="{BB962C8B-B14F-4D97-AF65-F5344CB8AC3E}">
        <p14:creationId xmlns:p14="http://schemas.microsoft.com/office/powerpoint/2010/main" val="1544041233"/>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矩形"/>
          <p:cNvSpPr>
            <a:spLocks/>
          </p:cNvSpPr>
          <p:nvPr/>
        </p:nvSpPr>
        <p:spPr>
          <a:xfrm rot="0">
            <a:off x="0" y="0"/>
            <a:ext cx="12192000" cy="6858000"/>
          </a:xfrm>
          <a:prstGeom prst="rect"/>
          <a:solidFill>
            <a:srgbClr val="FFFFFF"/>
          </a:solidFill>
          <a:ln w="12700" cmpd="sng" cap="flat">
            <a:noFill/>
            <a:prstDash val="solid"/>
            <a:round/>
          </a:ln>
        </p:spPr>
      </p:sp>
      <p:sp useBgFill="1">
        <p:nvSpPr>
          <p:cNvPr id="3" name="圆角矩形"/>
          <p:cNvSpPr>
            <a:spLocks/>
          </p:cNvSpPr>
          <p:nvPr/>
        </p:nvSpPr>
        <p:spPr>
          <a:xfrm rot="0">
            <a:off x="85344" y="69755"/>
            <a:ext cx="12017829" cy="6693408"/>
          </a:xfrm>
          <a:prstGeom prst="roundRect">
            <a:avLst>
              <a:gd name="adj" fmla="val 4930"/>
            </a:avLst>
          </a:prstGeom>
          <a:ln w="6350" cmpd="sng" cap="sq">
            <a:solidFill>
              <a:srgbClr val="000000"/>
            </a:solidFill>
            <a:prstDash val="solid"/>
            <a:round/>
          </a:ln>
        </p:spPr>
      </p:sp>
      <p:sp>
        <p:nvSpPr>
          <p:cNvPr id="4" name="文本框"/>
          <p:cNvSpPr>
            <a:spLocks noGrp="1"/>
          </p:cNvSpPr>
          <p:nvPr>
            <p:ph type="title"/>
          </p:nvPr>
        </p:nvSpPr>
        <p:spPr>
          <a:xfrm rot="0">
            <a:off x="1219200" y="274638"/>
            <a:ext cx="10363199" cy="1143000"/>
          </a:xfrm>
          <a:prstGeom prst="rect"/>
          <a:noFill/>
          <a:ln w="12700" cmpd="sng" cap="flat">
            <a:noFill/>
            <a:prstDash val="solid"/>
            <a:miter/>
          </a:ln>
        </p:spPr>
        <p:txBody>
          <a:bodyPr vert="horz" wrap="square" lIns="91440" tIns="45720" rIns="91440" bIns="91440" anchor="b" anchorCtr="0">
            <a:prstTxWarp prst="textNoShape"/>
          </a:bodyPr>
          <a:lstStyle/>
          <a:p>
            <a:r>
              <a:rPr lang="en-US" altLang="zh-CN"/>
              <a:t>Click to edit Master title style</a:t>
            </a:r>
            <a:endParaRPr lang="zh-CN" altLang="en-US"/>
          </a:p>
        </p:txBody>
      </p:sp>
      <p:sp>
        <p:nvSpPr>
          <p:cNvPr id="5" name="文本框"/>
          <p:cNvSpPr>
            <a:spLocks noGrp="1"/>
          </p:cNvSpPr>
          <p:nvPr>
            <p:ph type="body" idx="1"/>
          </p:nvPr>
        </p:nvSpPr>
        <p:spPr>
          <a:xfrm rot="0">
            <a:off x="1219200" y="1447800"/>
            <a:ext cx="10363199" cy="457200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r>
              <a:rPr lang="en-US" altLang="zh-CN"/>
              <a:t>Click to edit Master text styles</a:t>
            </a:r>
            <a:endParaRPr lang="en-US" altLang="zh-CN"/>
          </a:p>
          <a:p>
            <a:pPr lvl="1" eaLnBrk="1" latinLnBrk="0" hangingPunct="1"/>
            <a:r>
              <a:rPr lang="en-US" altLang="zh-CN"/>
              <a:t>Second level</a:t>
            </a:r>
            <a:endParaRPr lang="en-US" altLang="zh-CN"/>
          </a:p>
          <a:p>
            <a:pPr lvl="2" eaLnBrk="1" latinLnBrk="0" hangingPunct="1"/>
            <a:r>
              <a:rPr lang="en-US" altLang="zh-CN"/>
              <a:t>Third level</a:t>
            </a:r>
            <a:endParaRPr lang="en-US" altLang="zh-CN"/>
          </a:p>
          <a:p>
            <a:pPr lvl="3" eaLnBrk="1" latinLnBrk="0" hangingPunct="1"/>
            <a:r>
              <a:rPr lang="en-US" altLang="zh-CN"/>
              <a:t>Fourth level</a:t>
            </a:r>
            <a:endParaRPr lang="en-US" altLang="zh-CN"/>
          </a:p>
          <a:p>
            <a:pPr lvl="4" eaLnBrk="1" latinLnBrk="0" hangingPunct="1"/>
            <a:r>
              <a:rPr lang="en-US" altLang="zh-CN"/>
              <a:t>Fifth level</a:t>
            </a:r>
            <a:endParaRPr lang="zh-CN" altLang="en-US"/>
          </a:p>
        </p:txBody>
      </p:sp>
      <p:sp>
        <p:nvSpPr>
          <p:cNvPr id="6" name="文本框"/>
          <p:cNvSpPr>
            <a:spLocks noGrp="1"/>
          </p:cNvSpPr>
          <p:nvPr>
            <p:ph type="dt" idx="2"/>
          </p:nvPr>
        </p:nvSpPr>
        <p:spPr>
          <a:xfrm rot="0">
            <a:off x="8229600" y="6191250"/>
            <a:ext cx="3301999" cy="476249"/>
          </a:xfrm>
          <a:prstGeom prst="rect"/>
          <a:noFill/>
          <a:ln w="12700" cmpd="sng" cap="flat">
            <a:noFill/>
            <a:prstDash val="solid"/>
            <a:miter/>
          </a:ln>
        </p:spPr>
        <p:txBody>
          <a:bodyPr vert="horz" wrap="square" lIns="91440" tIns="45720" rIns="91440" bIns="45720" anchor="ctr" anchorCtr="0">
            <a:prstTxWarp prst="textNoShape"/>
          </a:bodyPr>
          <a:lstStyle/>
          <a:p>
            <a:pPr algn="r" eaLnBrk="1" latinLnBrk="0" hangingPunct="1"/>
            <a:fld id="{CAD2D6BD-DE1B-4B5F-8B41-2702339687B9}" type="datetime1">
              <a:rPr lang="en-US" altLang="zh-CN" sz="1400">
                <a:solidFill>
                  <a:schemeClr val="tx2"/>
                </a:solidFill>
                <a:latin typeface="Perpetua" pitchFamily="0" charset="0"/>
                <a:ea typeface="宋体" pitchFamily="0" charset="0"/>
                <a:cs typeface="Perpetua" pitchFamily="0" charset="0"/>
              </a:rPr>
              <a:t>11/12/2023</a:t>
            </a:fld>
            <a:endParaRPr lang="zh-CN" altLang="en-US" sz="1400">
              <a:solidFill>
                <a:schemeClr val="tx2"/>
              </a:solidFill>
              <a:latin typeface="Perpetua" pitchFamily="0" charset="0"/>
              <a:ea typeface="宋体" pitchFamily="0" charset="0"/>
              <a:cs typeface="Perpetua" pitchFamily="0" charset="0"/>
            </a:endParaRPr>
          </a:p>
        </p:txBody>
      </p:sp>
      <p:sp>
        <p:nvSpPr>
          <p:cNvPr id="7" name="文本框"/>
          <p:cNvSpPr>
            <a:spLocks noGrp="1"/>
          </p:cNvSpPr>
          <p:nvPr>
            <p:ph type="ftr" idx="3"/>
          </p:nvPr>
        </p:nvSpPr>
        <p:spPr>
          <a:xfrm rot="0">
            <a:off x="1219200" y="6172200"/>
            <a:ext cx="5283200" cy="457200"/>
          </a:xfrm>
          <a:prstGeom prst="rect"/>
          <a:noFill/>
          <a:ln w="12700" cmpd="sng" cap="flat">
            <a:noFill/>
            <a:prstDash val="solid"/>
            <a:miter/>
          </a:ln>
        </p:spPr>
        <p:txBody>
          <a:bodyPr vert="horz" wrap="square" lIns="91440" tIns="45720" rIns="91440" bIns="45720" anchor="ctr" anchorCtr="0">
            <a:prstTxWarp prst="textNoShape"/>
          </a:bodyPr>
          <a:lstStyle/>
          <a:p>
            <a:pPr eaLnBrk="1" latinLnBrk="0" hangingPunct="1"/>
            <a:endParaRPr lang="zh-CN" altLang="en-US" sz="1400">
              <a:solidFill>
                <a:schemeClr val="tx2"/>
              </a:solidFill>
              <a:latin typeface="Perpetua" pitchFamily="0" charset="0"/>
              <a:ea typeface="宋体" pitchFamily="0" charset="0"/>
              <a:cs typeface="Perpetua" pitchFamily="0" charset="0"/>
            </a:endParaRPr>
          </a:p>
        </p:txBody>
      </p:sp>
      <p:sp>
        <p:nvSpPr>
          <p:cNvPr id="8" name="文本框"/>
          <p:cNvSpPr>
            <a:spLocks noGrp="1"/>
          </p:cNvSpPr>
          <p:nvPr>
            <p:ph type="sldNum" idx="4"/>
          </p:nvPr>
        </p:nvSpPr>
        <p:spPr>
          <a:xfrm rot="0">
            <a:off x="195072" y="6210300"/>
            <a:ext cx="609600" cy="457200"/>
          </a:xfrm>
          <a:prstGeom prst="ellipse"/>
          <a:solidFill>
            <a:schemeClr val="accent1"/>
          </a:solidFill>
          <a:ln w="12700" cmpd="sng" cap="flat">
            <a:noFill/>
            <a:prstDash val="solid"/>
            <a:miter/>
          </a:ln>
        </p:spPr>
        <p:txBody>
          <a:bodyPr vert="horz" wrap="none" lIns="0" tIns="0" rIns="0" bIns="0" anchor="ctr" anchorCtr="1">
            <a:prstTxWarp prst="textNoShape"/>
          </a:bodyPr>
          <a:lstStyle/>
          <a:p>
            <a:pPr algn="ctr" eaLnBrk="1" latinLnBrk="0" hangingPunct="1"/>
            <a:fld id="{CAD2D6BD-DE1B-4B5F-8B41-2702339687B9}" type="slidenum">
              <a:rPr lang="en-US" altLang="zh-CN" sz="1400" b="0" i="0" u="none" strike="noStrike" kern="1200" cap="none" spc="0" baseline="0">
                <a:solidFill>
                  <a:srgbClr val="FFFFFF"/>
                </a:solidFill>
                <a:latin typeface="Franklin Gothic Book" pitchFamily="0" charset="0"/>
                <a:ea typeface="幼圆" pitchFamily="0" charset="0"/>
                <a:cs typeface="Franklin Gothic Book" pitchFamily="0" charset="0"/>
              </a:rPr>
              <a:t>&lt;#&gt;</a:t>
            </a:fld>
            <a:endParaRPr lang="zh-CN" altLang="en-US" sz="1400">
              <a:solidFill>
                <a:srgbClr val="FFFFFF"/>
              </a:solidFill>
              <a:latin typeface="Franklin Gothic Book" pitchFamily="0" charset="0"/>
              <a:ea typeface="幼圆" pitchFamily="0" charset="0"/>
              <a:cs typeface="Franklin Gothic Book" pitchFamily="0" charset="0"/>
            </a:endParaRPr>
          </a:p>
        </p:txBody>
      </p:sp>
    </p:spTree>
    <p:extLst>
      <p:ext uri="{BB962C8B-B14F-4D97-AF65-F5344CB8AC3E}">
        <p14:creationId xmlns:p14="http://schemas.microsoft.com/office/powerpoint/2010/main" val="1457883474"/>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l" defTabSz="914400" eaLnBrk="1" fontAlgn="auto" latinLnBrk="0" hangingPunct="1">
        <a:spcBef>
          <a:spcPts val="0"/>
        </a:spcBef>
        <a:buNone/>
        <a:defRPr sz="4000" kern="1200">
          <a:solidFill>
            <a:schemeClr val="tx2"/>
          </a:solidFill>
          <a:latin typeface="Franklin Gothic Book" pitchFamily="0" charset="0"/>
          <a:ea typeface="幼圆" pitchFamily="0" charset="0"/>
          <a:cs typeface="Franklin Gothic Book" pitchFamily="0" charset="0"/>
        </a:defRPr>
      </a:lvl1pPr>
    </p:titleStyle>
    <p:bodyStyle>
      <a:lvl1pPr marL="274320" indent="-274320" algn="l" defTabSz="914400" eaLnBrk="1" fontAlgn="auto" latinLnBrk="0" hangingPunct="1">
        <a:spcBef>
          <a:spcPts val="580"/>
        </a:spcBef>
        <a:buClr>
          <a:schemeClr val="accent1"/>
        </a:buClr>
        <a:buSzPct val="85000"/>
        <a:buFont typeface="Wingdings 2" pitchFamily="0" charset="0"/>
        <a:buChar char=""/>
        <a:defRPr sz="2600" kern="1200">
          <a:solidFill>
            <a:schemeClr val="tx1"/>
          </a:solidFill>
          <a:latin typeface="Perpetua" pitchFamily="0" charset="0"/>
          <a:ea typeface="宋体" pitchFamily="0" charset="0"/>
          <a:cs typeface="Perpetua" pitchFamily="0" charset="0"/>
        </a:defRPr>
      </a:lvl1pPr>
      <a:lvl2pPr marL="548640" indent="-228600" algn="l" defTabSz="914400" eaLnBrk="1" fontAlgn="auto" latinLnBrk="0" hangingPunct="1">
        <a:spcBef>
          <a:spcPts val="370"/>
        </a:spcBef>
        <a:buClr>
          <a:schemeClr val="accent2"/>
        </a:buClr>
        <a:buSzPct val="85000"/>
        <a:buFont typeface="Wingdings 2" pitchFamily="0" charset="0"/>
        <a:buChar char=""/>
        <a:defRPr sz="2400" kern="1200">
          <a:solidFill>
            <a:schemeClr val="tx1"/>
          </a:solidFill>
          <a:latin typeface="Perpetua" pitchFamily="0" charset="0"/>
          <a:ea typeface="宋体" pitchFamily="0" charset="0"/>
          <a:cs typeface="Perpetua" pitchFamily="0" charset="0"/>
        </a:defRPr>
      </a:lvl2pPr>
      <a:lvl3pPr marL="822960" indent="-228600" algn="l" defTabSz="914400" eaLnBrk="1" fontAlgn="auto" latinLnBrk="0" hangingPunct="1">
        <a:spcBef>
          <a:spcPts val="370"/>
        </a:spcBef>
        <a:buClr>
          <a:srgbClr val="E6B0A9"/>
        </a:buClr>
        <a:buSzPct val="85000"/>
        <a:buFont typeface="Wingdings 2" pitchFamily="0" charset="0"/>
        <a:buChar char=""/>
        <a:defRPr sz="2000" kern="1200">
          <a:solidFill>
            <a:schemeClr val="tx1"/>
          </a:solidFill>
          <a:latin typeface="Perpetua" pitchFamily="0" charset="0"/>
          <a:ea typeface="宋体" pitchFamily="0" charset="0"/>
          <a:cs typeface="Perpetua" pitchFamily="0" charset="0"/>
        </a:defRPr>
      </a:lvl3pPr>
      <a:lvl4pPr marL="1097280" indent="-228600" algn="l" defTabSz="914400" eaLnBrk="1" fontAlgn="auto" latinLnBrk="0" hangingPunct="1">
        <a:spcBef>
          <a:spcPts val="370"/>
        </a:spcBef>
        <a:buClr>
          <a:schemeClr val="accent3"/>
        </a:buClr>
        <a:buSzPct val="80000"/>
        <a:buFont typeface="Wingdings 2" pitchFamily="0" charset="0"/>
        <a:buChar char=""/>
        <a:defRPr sz="2000" kern="1200">
          <a:solidFill>
            <a:schemeClr val="tx1"/>
          </a:solidFill>
          <a:latin typeface="Perpetua" pitchFamily="0" charset="0"/>
          <a:ea typeface="宋体" pitchFamily="0" charset="0"/>
          <a:cs typeface="Perpetua" pitchFamily="0" charset="0"/>
        </a:defRPr>
      </a:lvl4pPr>
      <a:lvl5pPr marL="1371600" indent="-228600" algn="l" defTabSz="914400" eaLnBrk="1" fontAlgn="auto" latinLnBrk="0" hangingPunct="1">
        <a:spcBef>
          <a:spcPts val="370"/>
        </a:spcBef>
        <a:buClr>
          <a:schemeClr val="accent3"/>
        </a:buClr>
        <a:buFontTx/>
        <a:buChar char="o"/>
        <a:defRPr sz="2000" kern="1200">
          <a:solidFill>
            <a:schemeClr val="tx1"/>
          </a:solidFill>
          <a:latin typeface="Perpetua" pitchFamily="0" charset="0"/>
          <a:ea typeface="宋体" pitchFamily="0" charset="0"/>
          <a:cs typeface="Perpetua" pitchFamily="0" charset="0"/>
        </a:defRPr>
      </a:lvl5pPr>
      <a:lvl6pPr marL="1645920" indent="-228600" algn="l" defTabSz="914400" eaLnBrk="1" fontAlgn="auto" latinLnBrk="0" hangingPunct="1">
        <a:spcBef>
          <a:spcPts val="370"/>
        </a:spcBef>
        <a:buClr>
          <a:schemeClr val="accent3"/>
        </a:buClr>
        <a:buChar char="•"/>
        <a:defRPr sz="1800" kern="1200" baseline="0">
          <a:solidFill>
            <a:schemeClr val="tx1"/>
          </a:solidFill>
          <a:latin typeface="Perpetua" pitchFamily="0" charset="0"/>
          <a:ea typeface="宋体" pitchFamily="0" charset="0"/>
          <a:cs typeface="Perpetua" pitchFamily="0" charset="0"/>
        </a:defRPr>
      </a:lvl6pPr>
      <a:lvl7pPr marL="1920240" indent="-228600" algn="l" defTabSz="914400" eaLnBrk="1" fontAlgn="auto" latinLnBrk="0" hangingPunct="1">
        <a:spcBef>
          <a:spcPts val="370"/>
        </a:spcBef>
        <a:buClr>
          <a:schemeClr val="accent2"/>
        </a:buClr>
        <a:buChar char="•"/>
        <a:defRPr sz="1800" kern="1200">
          <a:solidFill>
            <a:schemeClr val="tx1"/>
          </a:solidFill>
          <a:latin typeface="Perpetua" pitchFamily="0" charset="0"/>
          <a:ea typeface="宋体" pitchFamily="0" charset="0"/>
          <a:cs typeface="Perpetua" pitchFamily="0" charset="0"/>
        </a:defRPr>
      </a:lvl7pPr>
      <a:lvl8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8pPr>
      <a:lvl9pPr marL="2194560" indent="-228600" algn="l" defTabSz="914400" eaLnBrk="1" fontAlgn="auto" latinLnBrk="0" hangingPunct="1">
        <a:spcBef>
          <a:spcPts val="370"/>
        </a:spcBef>
        <a:buClr>
          <a:srgbClr val="E6B0A9"/>
        </a:buClr>
        <a:buChar char="•"/>
        <a:defRPr sz="1800" kern="1200">
          <a:solidFill>
            <a:schemeClr val="tx1"/>
          </a:solidFill>
          <a:latin typeface="Perpetua" pitchFamily="0" charset="0"/>
          <a:ea typeface="宋体" pitchFamily="0" charset="0"/>
          <a:cs typeface="Perpetua"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slide1.xml><?xml version="1.0" encoding="utf-8"?>
<p:sld xmlns:p="http://schemas.openxmlformats.org/presentationml/2006/main" xmlns:r="http://schemas.openxmlformats.org/officeDocument/2006/relationships" xmlns:a="http://schemas.openxmlformats.org/drawingml/2006/main">
  <p:cSld>
    <p:bg>
      <p:bgPr>
        <a:blipFill>
          <a:blip r:embed="rId1">
            <a:duotone>
              <a:srgbClr val="FFFFFF"/>
              <a:srgbClr val="E7E7E7"/>
            </a:duotone>
          </a:blip>
          <a:tile/>
        </a:blipFill>
      </p:bgPr>
    </p:bg>
    <p:spTree>
      <p:nvGrpSpPr>
        <p:cNvPr id="1" name=""/>
        <p:cNvGrpSpPr/>
        <p:nvPr/>
      </p:nvGrpSpPr>
      <p:grpSpPr>
        <a:xfrm>
          <a:off x="0" y="0"/>
          <a:ext cx="0" cy="0"/>
          <a:chOff x="0" y="0"/>
          <a:chExt cx="0" cy="0"/>
        </a:xfrm>
      </p:grpSpPr>
      <p:sp>
        <p:nvSpPr>
          <p:cNvPr id="25" name="文本框"/>
          <p:cNvSpPr>
            <a:spLocks noGrp="1"/>
          </p:cNvSpPr>
          <p:nvPr>
            <p:ph type="ctrTitle"/>
          </p:nvPr>
        </p:nvSpPr>
        <p:spPr>
          <a:xfrm rot="0">
            <a:off x="609600" y="1505931"/>
            <a:ext cx="10972800" cy="1470025"/>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150000"/>
              </a:lnSpc>
              <a:spcBef>
                <a:spcPts val="0"/>
              </a:spcBef>
              <a:spcAft>
                <a:spcPts val="0"/>
              </a:spcAft>
              <a:buNone/>
            </a:pPr>
            <a:r>
              <a:rPr lang="en-US" altLang="zh-CN" sz="3600" b="0" i="0" u="none" strike="noStrike" kern="1200" cap="none" spc="0" baseline="0">
                <a:solidFill>
                  <a:srgbClr val="FFFFFF"/>
                </a:solidFill>
                <a:latin typeface="Times New Roman" pitchFamily="0" charset="0"/>
                <a:ea typeface="Times New Roman" pitchFamily="0" charset="0"/>
                <a:cs typeface="Lucida Sans"/>
              </a:rPr>
              <a:t>COMPONENT 1- ESSAY (SOLAR ENERGY SOLUTIONS) </a:t>
            </a:r>
            <a:endParaRPr lang="zh-CN" altLang="en-US" sz="3600" b="0" i="0" u="none" strike="noStrike" kern="1200" cap="none" spc="0" baseline="0">
              <a:solidFill>
                <a:srgbClr val="FFFFFF"/>
              </a:solidFill>
              <a:latin typeface="Times New Roman" pitchFamily="0" charset="0"/>
              <a:ea typeface="Times New Roman" pitchFamily="0" charset="0"/>
              <a:cs typeface="Lucida Sans"/>
            </a:endParaRPr>
          </a:p>
        </p:txBody>
      </p:sp>
    </p:spTree>
    <p:extLst>
      <p:ext uri="{BB962C8B-B14F-4D97-AF65-F5344CB8AC3E}">
        <p14:creationId xmlns:p14="http://schemas.microsoft.com/office/powerpoint/2010/main" val="1135587180"/>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1" name="文本框"/>
          <p:cNvSpPr>
            <a:spLocks noGrp="1"/>
          </p:cNvSpPr>
          <p:nvPr>
            <p:ph type="title"/>
          </p:nvPr>
        </p:nvSpPr>
        <p:spPr>
          <a:xfrm rot="0">
            <a:off x="2981298" y="18486160"/>
            <a:ext cx="10363199" cy="1143000"/>
          </a:xfrm>
          <a:prstGeom prst="rect"/>
          <a:noFill/>
          <a:ln w="12700" cmpd="sng" cap="flat">
            <a:noFill/>
            <a:prstDash val="solid"/>
            <a:miter/>
          </a:ln>
        </p:spPr>
        <p:txBody>
          <a:bodyPr vert="horz" wrap="square" lIns="91440" tIns="45720" rIns="91440" bIns="91440" anchor="b" anchorCtr="0">
            <a:prstTxWarp prst="textNoShape"/>
          </a:bodyPr>
          <a:lstStyle/>
          <a:p>
            <a:endParaRPr lang="zh-CN" altLang="en-US"/>
          </a:p>
        </p:txBody>
      </p:sp>
      <p:sp>
        <p:nvSpPr>
          <p:cNvPr id="92" name="文本框"/>
          <p:cNvSpPr>
            <a:spLocks noGrp="1"/>
          </p:cNvSpPr>
          <p:nvPr>
            <p:ph type="body" idx="1"/>
          </p:nvPr>
        </p:nvSpPr>
        <p:spPr>
          <a:xfrm rot="0">
            <a:off x="1219200" y="1447800"/>
            <a:ext cx="10363199" cy="45720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Name :- Shah Nihar </a:t>
            </a:r>
            <a:endParaRPr lang="en-US" altLang="zh-CN"/>
          </a:p>
          <a:p>
            <a:r>
              <a:rPr lang="en-US" altLang="zh-CN"/>
              <a:t> module name :- entrepreneurship </a:t>
            </a:r>
            <a:endParaRPr lang="en-US" altLang="zh-CN"/>
          </a:p>
          <a:p>
            <a:r>
              <a:rPr lang="en-US" altLang="zh-CN"/>
              <a:t>module code :- LCMB  7004</a:t>
            </a:r>
            <a:endParaRPr lang="en-US" altLang="zh-CN"/>
          </a:p>
          <a:p>
            <a:pPr indent="0">
              <a:buNone/>
            </a:pPr>
            <a:r>
              <a:rPr lang="en-US" altLang="zh-CN"/>
              <a:t>student ID :- 2237234</a:t>
            </a:r>
            <a:endParaRPr lang="zh-CN" altLang="en-US"/>
          </a:p>
        </p:txBody>
      </p:sp>
    </p:spTree>
    <p:extLst>
      <p:ext uri="{BB962C8B-B14F-4D97-AF65-F5344CB8AC3E}">
        <p14:creationId xmlns:p14="http://schemas.microsoft.com/office/powerpoint/2010/main" val="63053900"/>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 name="文本框"/>
          <p:cNvSpPr>
            <a:spLocks noGrp="1"/>
          </p:cNvSpPr>
          <p:nvPr>
            <p:ph type="title"/>
          </p:nvPr>
        </p:nvSpPr>
        <p:spPr>
          <a:xfrm rot="0">
            <a:off x="573975" y="464643"/>
            <a:ext cx="10972800" cy="877268"/>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Introduction</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36" name="文本框"/>
          <p:cNvSpPr>
            <a:spLocks noGrp="1"/>
          </p:cNvSpPr>
          <p:nvPr>
            <p:ph type="body" idx="1"/>
          </p:nvPr>
        </p:nvSpPr>
        <p:spPr>
          <a:xfrm rot="0">
            <a:off x="760022" y="1603170"/>
            <a:ext cx="5747657" cy="4298866"/>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This report has prepared to develop a renewable energy company to tackle devastating natural disasters. </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This report has incorporated the financial, marketing, and operational activities of the business. </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Providing solar energy solutions is the main business objective of the company. </a:t>
            </a:r>
            <a:endParaRPr lang="zh-CN" altLang="en-US" sz="1600" b="0" i="0" u="none" strike="noStrike" kern="1200" cap="none" spc="0" baseline="0">
              <a:solidFill>
                <a:schemeClr val="tx1"/>
              </a:solidFill>
              <a:latin typeface="Times New Roman" pitchFamily="0" charset="0"/>
              <a:ea typeface="Times New Roman" pitchFamily="0" charset="0"/>
              <a:cs typeface="Lucida Sans"/>
            </a:endParaRPr>
          </a:p>
        </p:txBody>
      </p:sp>
      <p:pic>
        <p:nvPicPr>
          <p:cNvPr id="37" name="图片" descr="Smart Solar Energy Solution Provider | Sunerisepv.com"/>
          <p:cNvPicPr>
            <a:picLocks noChangeAspect="1"/>
          </p:cNvPicPr>
          <p:nvPr/>
        </p:nvPicPr>
        <p:blipFill>
          <a:blip r:embed="rId1" cstate="print"/>
          <a:stretch>
            <a:fillRect/>
          </a:stretch>
        </p:blipFill>
        <p:spPr>
          <a:xfrm rot="0">
            <a:off x="7387647" y="1990582"/>
            <a:ext cx="3952876" cy="2952751"/>
          </a:xfrm>
          <a:prstGeom prst="rect"/>
          <a:noFill/>
          <a:ln w="12700" cmpd="sng" cap="flat">
            <a:noFill/>
            <a:prstDash val="solid"/>
            <a:miter/>
          </a:ln>
        </p:spPr>
      </p:pic>
    </p:spTree>
    <p:extLst>
      <p:ext uri="{BB962C8B-B14F-4D97-AF65-F5344CB8AC3E}">
        <p14:creationId xmlns:p14="http://schemas.microsoft.com/office/powerpoint/2010/main" val="1119798947"/>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 name="文本框"/>
          <p:cNvSpPr>
            <a:spLocks noGrp="1"/>
          </p:cNvSpPr>
          <p:nvPr>
            <p:ph type="title"/>
          </p:nvPr>
        </p:nvSpPr>
        <p:spPr>
          <a:xfrm rot="0">
            <a:off x="599308" y="542109"/>
            <a:ext cx="10911840" cy="105156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An overview of the proposed business idea</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41" name="文本框"/>
          <p:cNvSpPr>
            <a:spLocks noGrp="1"/>
          </p:cNvSpPr>
          <p:nvPr>
            <p:ph type="body" idx="1"/>
          </p:nvPr>
        </p:nvSpPr>
        <p:spPr>
          <a:xfrm rot="0">
            <a:off x="498764" y="1543792"/>
            <a:ext cx="6210795" cy="4833257"/>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The business is dedicated to providing comprehensive solar energy solutions to residential and commercial clients. </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The company offers a wide range of services which includes “solar water heaters”, “solar panel installation”, and “solar-powered lighting systems</a:t>
            </a:r>
            <a:r>
              <a:rPr lang="en-US" altLang="zh-CN" sz="1600" b="0" i="0" u="none" strike="noStrike" kern="1200" cap="none" spc="0" baseline="0">
                <a:solidFill>
                  <a:schemeClr val="tx1"/>
                </a:solidFill>
                <a:latin typeface="Times New Roman" pitchFamily="0" charset="0"/>
                <a:ea typeface="Times New Roman" pitchFamily="0" charset="0"/>
                <a:cs typeface="Lucida Sans"/>
              </a:rPr>
              <a:t>” </a:t>
            </a:r>
            <a:r>
              <a:rPr lang="en-US" altLang="zh-CN" sz="1600" b="0" i="0" u="none" strike="noStrike" kern="1200" cap="none" spc="0" baseline="0">
                <a:solidFill>
                  <a:schemeClr val="tx1"/>
                </a:solidFill>
                <a:latin typeface="Perpetua" pitchFamily="0" charset="0"/>
                <a:ea typeface="宋体" pitchFamily="0" charset="0"/>
                <a:cs typeface="Lucida Sans"/>
              </a:rPr>
              <a:t>(Ode and Wadin, 2019)</a:t>
            </a:r>
            <a:r>
              <a:rPr lang="en-US" altLang="zh-CN" sz="1600" b="0" i="0" u="none" strike="noStrike" kern="1200" cap="none" spc="0" baseline="0">
                <a:solidFill>
                  <a:schemeClr val="tx1"/>
                </a:solidFill>
                <a:latin typeface="Times New Roman" pitchFamily="0" charset="0"/>
                <a:ea typeface="Times New Roman" pitchFamily="0" charset="0"/>
                <a:cs typeface="Lucida Sans"/>
              </a:rPr>
              <a:t>.</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Developing a sustainable business environment is the main objective of the business. </a:t>
            </a:r>
            <a:endParaRPr lang="zh-CN" altLang="en-US" sz="1600" b="0" i="0" u="none" strike="noStrike" kern="1200" cap="none" spc="0" baseline="0">
              <a:solidFill>
                <a:schemeClr val="tx1"/>
              </a:solidFill>
              <a:latin typeface="Times New Roman" pitchFamily="0" charset="0"/>
              <a:ea typeface="Times New Roman" pitchFamily="0" charset="0"/>
              <a:cs typeface="Lucida Sans"/>
            </a:endParaRPr>
          </a:p>
        </p:txBody>
      </p:sp>
      <p:pic>
        <p:nvPicPr>
          <p:cNvPr id="42" name="图片" descr="Solar Renewable Energy System for Residential Building Lagos Nigeria"/>
          <p:cNvPicPr>
            <a:picLocks noChangeAspect="1"/>
          </p:cNvPicPr>
          <p:nvPr/>
        </p:nvPicPr>
        <p:blipFill>
          <a:blip r:embed="rId1" cstate="print"/>
          <a:stretch>
            <a:fillRect/>
          </a:stretch>
        </p:blipFill>
        <p:spPr>
          <a:xfrm rot="0">
            <a:off x="6824355" y="2212684"/>
            <a:ext cx="5213266" cy="2606633"/>
          </a:xfrm>
          <a:prstGeom prst="rect"/>
          <a:noFill/>
          <a:ln w="12700" cmpd="sng" cap="flat">
            <a:noFill/>
            <a:prstDash val="solid"/>
            <a:miter/>
          </a:ln>
        </p:spPr>
      </p:pic>
    </p:spTree>
    <p:extLst>
      <p:ext uri="{BB962C8B-B14F-4D97-AF65-F5344CB8AC3E}">
        <p14:creationId xmlns:p14="http://schemas.microsoft.com/office/powerpoint/2010/main" val="2052520304"/>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5" name="文本框"/>
          <p:cNvSpPr>
            <a:spLocks noGrp="1"/>
          </p:cNvSpPr>
          <p:nvPr>
            <p:ph type="title"/>
          </p:nvPr>
        </p:nvSpPr>
        <p:spPr>
          <a:xfrm rot="0">
            <a:off x="718061" y="665017"/>
            <a:ext cx="10911840" cy="833648"/>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Identification of a gap in the market </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46" name="文本框"/>
          <p:cNvSpPr>
            <a:spLocks noGrp="1"/>
          </p:cNvSpPr>
          <p:nvPr>
            <p:ph type="body" idx="1"/>
          </p:nvPr>
        </p:nvSpPr>
        <p:spPr>
          <a:xfrm rot="0">
            <a:off x="5486400" y="1715984"/>
            <a:ext cx="5818910" cy="434043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Environmental sustainability is a growing concern that can be mitigated by increasing solar-powered electricity generation. </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The annual CO2 emissions increased to 37.49 bn metric tons in 2022 from 35.26 bn metric tons in 2020 (Statista, 2023). </a:t>
            </a:r>
            <a:endParaRPr lang="en-US" altLang="zh-CN" sz="1600" b="0" i="0" u="none" strike="noStrike" kern="1200" cap="none" spc="0" baseline="0">
              <a:solidFill>
                <a:schemeClr val="tx1"/>
              </a:solidFill>
              <a:latin typeface="Times New Roman" pitchFamily="0" charset="0"/>
              <a:ea typeface="Times New Roman" pitchFamily="0" charset="0"/>
              <a:cs typeface="Lucida Sans"/>
            </a:endParaRPr>
          </a:p>
          <a:p>
            <a:pPr marL="342900" indent="-342900" algn="just">
              <a:lnSpc>
                <a:spcPct val="200000"/>
              </a:lnSpc>
              <a:spcBef>
                <a:spcPts val="580"/>
              </a:spcBef>
              <a:spcAft>
                <a:spcPts val="0"/>
              </a:spcAft>
              <a:buClr>
                <a:schemeClr val="accent1"/>
              </a:buClr>
              <a:buSzPct val="85000"/>
              <a:buFont typeface="Arial" pitchFamily="0" charset="0"/>
              <a:buChar char="●"/>
            </a:pPr>
            <a:r>
              <a:rPr lang="en-US" altLang="zh-CN" sz="1600" b="0" i="0" u="none" strike="noStrike" kern="1200" cap="none" spc="0" baseline="0">
                <a:solidFill>
                  <a:schemeClr val="tx1"/>
                </a:solidFill>
                <a:latin typeface="Times New Roman" pitchFamily="0" charset="0"/>
                <a:ea typeface="Times New Roman" pitchFamily="0" charset="0"/>
                <a:cs typeface="Lucida Sans"/>
              </a:rPr>
              <a:t>The cost of traditional energy sources is also increasing worldwide which can be fulfilled with solar-powered energy solutions. </a:t>
            </a:r>
            <a:endParaRPr lang="zh-CN" altLang="en-US" sz="1600" b="0" i="0" u="none" strike="noStrike" kern="1200" cap="none" spc="0" baseline="0">
              <a:solidFill>
                <a:schemeClr val="tx1"/>
              </a:solidFill>
              <a:latin typeface="Times New Roman" pitchFamily="0" charset="0"/>
              <a:ea typeface="Times New Roman" pitchFamily="0" charset="0"/>
              <a:cs typeface="Lucida Sans"/>
            </a:endParaRPr>
          </a:p>
        </p:txBody>
      </p:sp>
      <p:pic>
        <p:nvPicPr>
          <p:cNvPr id="47" name="图片"/>
          <p:cNvPicPr>
            <a:picLocks/>
          </p:cNvPicPr>
          <p:nvPr/>
        </p:nvPicPr>
        <p:blipFill>
          <a:blip r:embed="rId1" cstate="print"/>
          <a:stretch>
            <a:fillRect/>
          </a:stretch>
        </p:blipFill>
        <p:spPr>
          <a:xfrm rot="0">
            <a:off x="213757" y="1917216"/>
            <a:ext cx="4871139" cy="3142320"/>
          </a:xfrm>
          <a:prstGeom prst="rect"/>
          <a:noFill/>
          <a:ln w="12700" cmpd="sng" cap="flat">
            <a:noFill/>
            <a:prstDash val="solid"/>
            <a:round/>
          </a:ln>
        </p:spPr>
      </p:pic>
    </p:spTree>
    <p:extLst>
      <p:ext uri="{BB962C8B-B14F-4D97-AF65-F5344CB8AC3E}">
        <p14:creationId xmlns:p14="http://schemas.microsoft.com/office/powerpoint/2010/main" val="1793382317"/>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0" name="文本框"/>
          <p:cNvSpPr>
            <a:spLocks noGrp="1"/>
          </p:cNvSpPr>
          <p:nvPr>
            <p:ph type="title"/>
          </p:nvPr>
        </p:nvSpPr>
        <p:spPr>
          <a:xfrm rot="0">
            <a:off x="609601" y="286514"/>
            <a:ext cx="10972800"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Brief discussion on how the business idea/plan aims to address it </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51" name="文本框"/>
          <p:cNvSpPr>
            <a:spLocks noGrp="1"/>
          </p:cNvSpPr>
          <p:nvPr>
            <p:ph type="body" idx="1"/>
          </p:nvPr>
        </p:nvSpPr>
        <p:spPr>
          <a:xfrm rot="0">
            <a:off x="463136" y="1401288"/>
            <a:ext cx="6056417" cy="5213268"/>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Solar energy Solution Company aims to fulfil traditional energy sourcing gaps such as high CO2 production and high-cost margin.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Solar-powered electricity can be supplied to residential buildings and commercial companies to reduce their carbon footprint.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CO2 emissions can be reduced by using solar-generated electricity and it can also develop a sustainable energy source (Vo </a:t>
            </a:r>
            <a:r>
              <a:rPr lang="en-US" altLang="zh-CN" sz="1600" b="0" i="1" u="none" strike="noStrike" kern="1200" cap="none" spc="0" baseline="0">
                <a:solidFill>
                  <a:schemeClr val="tx1"/>
                </a:solidFill>
                <a:latin typeface="Times New Roman" pitchFamily="0" charset="0"/>
                <a:ea typeface="宋体" pitchFamily="0" charset="0"/>
                <a:cs typeface="Times New Roman" pitchFamily="0" charset="0"/>
              </a:rPr>
              <a:t>et al</a:t>
            </a: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 2021). </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pic>
        <p:nvPicPr>
          <p:cNvPr id="52" name="图片" descr="Global Greenhouse Gas Emissions by the Transportation Sector | The  Geography of Transport Systems"/>
          <p:cNvPicPr>
            <a:picLocks noChangeAspect="1"/>
          </p:cNvPicPr>
          <p:nvPr/>
        </p:nvPicPr>
        <p:blipFill>
          <a:blip r:embed="rId1" cstate="print"/>
          <a:stretch>
            <a:fillRect/>
          </a:stretch>
        </p:blipFill>
        <p:spPr>
          <a:xfrm rot="0">
            <a:off x="7160821" y="1876300"/>
            <a:ext cx="4464155" cy="2624448"/>
          </a:xfrm>
          <a:prstGeom prst="rect"/>
          <a:noFill/>
          <a:ln w="12700" cmpd="sng" cap="flat">
            <a:noFill/>
            <a:prstDash val="solid"/>
            <a:miter/>
          </a:ln>
        </p:spPr>
      </p:pic>
    </p:spTree>
    <p:extLst>
      <p:ext uri="{BB962C8B-B14F-4D97-AF65-F5344CB8AC3E}">
        <p14:creationId xmlns:p14="http://schemas.microsoft.com/office/powerpoint/2010/main" val="1557210851"/>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5" name="文本框"/>
          <p:cNvSpPr>
            <a:spLocks noGrp="1"/>
          </p:cNvSpPr>
          <p:nvPr>
            <p:ph type="title"/>
          </p:nvPr>
        </p:nvSpPr>
        <p:spPr>
          <a:xfrm rot="0">
            <a:off x="1219200" y="274638"/>
            <a:ext cx="10363199"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latin typeface="Times New Roman" pitchFamily="0" charset="0"/>
                <a:ea typeface="幼圆" pitchFamily="0" charset="0"/>
                <a:cs typeface="Times New Roman" pitchFamily="0" charset="0"/>
              </a:rPr>
              <a:t>The proposed location of the business and its legal entity</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56" name="文本框"/>
          <p:cNvSpPr>
            <a:spLocks noGrp="1"/>
          </p:cNvSpPr>
          <p:nvPr>
            <p:ph type="body" idx="1"/>
          </p:nvPr>
        </p:nvSpPr>
        <p:spPr>
          <a:xfrm rot="0">
            <a:off x="5403272" y="1662545"/>
            <a:ext cx="6056416" cy="4132614"/>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The solar energy business headquarters is located in London, UK and its overall solar panels have been situated in the countryside.</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The location has been chosen in high solar potential areas with the supportive local government encouragement.</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Solar Energy Company will operate as a “limited liability company (LLC)” to limit personal liabilities and provide flexibility in taxation and </a:t>
            </a: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management </a:t>
            </a:r>
            <a:r>
              <a:rPr lang="en-US" altLang="zh-CN" sz="1600" b="0" i="0" u="none" strike="noStrike" kern="1200" cap="none" spc="0" baseline="0">
                <a:solidFill>
                  <a:schemeClr val="tx1"/>
                </a:solidFill>
                <a:latin typeface="Perpetua" pitchFamily="0" charset="0"/>
                <a:ea typeface="宋体" pitchFamily="0" charset="0"/>
                <a:cs typeface="Lucida Sans"/>
              </a:rPr>
              <a:t> (Ifs, 2023)</a:t>
            </a: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  </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pic>
        <p:nvPicPr>
          <p:cNvPr id="57" name="图片"/>
          <p:cNvPicPr>
            <a:picLocks noChangeAspect="1"/>
          </p:cNvPicPr>
          <p:nvPr/>
        </p:nvPicPr>
        <p:blipFill>
          <a:blip r:embed="rId1" cstate="print"/>
          <a:stretch>
            <a:fillRect/>
          </a:stretch>
        </p:blipFill>
        <p:spPr>
          <a:xfrm rot="0">
            <a:off x="341479" y="1900054"/>
            <a:ext cx="5001662" cy="3217285"/>
          </a:xfrm>
          <a:prstGeom prst="rect"/>
          <a:noFill/>
          <a:ln w="9525" cmpd="sng" cap="flat">
            <a:noFill/>
            <a:prstDash val="solid"/>
            <a:miter/>
          </a:ln>
        </p:spPr>
      </p:pic>
    </p:spTree>
    <p:extLst>
      <p:ext uri="{BB962C8B-B14F-4D97-AF65-F5344CB8AC3E}">
        <p14:creationId xmlns:p14="http://schemas.microsoft.com/office/powerpoint/2010/main" val="808710969"/>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0" name="文本框"/>
          <p:cNvSpPr>
            <a:spLocks noGrp="1"/>
          </p:cNvSpPr>
          <p:nvPr>
            <p:ph type="title"/>
          </p:nvPr>
        </p:nvSpPr>
        <p:spPr>
          <a:xfrm rot="0">
            <a:off x="597725" y="464643"/>
            <a:ext cx="10972800"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latin typeface="Times New Roman" pitchFamily="0" charset="0"/>
                <a:ea typeface="幼圆" pitchFamily="0" charset="0"/>
                <a:cs typeface="Times New Roman" pitchFamily="0" charset="0"/>
              </a:rPr>
              <a:t>SWOT analysis</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61" name="文本框"/>
          <p:cNvSpPr>
            <a:spLocks noGrp="1"/>
          </p:cNvSpPr>
          <p:nvPr>
            <p:ph type="body" idx="1"/>
          </p:nvPr>
        </p:nvSpPr>
        <p:spPr>
          <a:xfrm rot="0">
            <a:off x="676892" y="1763484"/>
            <a:ext cx="6341425" cy="4886697"/>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fontAlgn="t">
              <a:lnSpc>
                <a:spcPct val="160000"/>
              </a:lnSpc>
              <a:spcBef>
                <a:spcPts val="580"/>
              </a:spcBef>
              <a:spcAft>
                <a:spcPts val="0"/>
              </a:spcAft>
              <a:buClr>
                <a:schemeClr val="accent1"/>
              </a:buClr>
              <a:buSzPct val="85000"/>
              <a:buFont typeface="Wingdings 2" pitchFamily="0" charset="0"/>
              <a:buChar char=""/>
            </a:pPr>
            <a:r>
              <a:rPr lang="en-US" altLang="zh-CN" sz="1500" b="1" i="0" u="none" strike="noStrike" kern="1200" cap="none" spc="0" baseline="0">
                <a:solidFill>
                  <a:schemeClr val="tx1"/>
                </a:solidFill>
                <a:latin typeface="Times New Roman" pitchFamily="0" charset="0"/>
                <a:ea typeface="宋体" pitchFamily="0" charset="0"/>
                <a:cs typeface="Times New Roman" pitchFamily="0" charset="0"/>
              </a:rPr>
              <a:t>Strengths</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base">
              <a:lnSpc>
                <a:spcPct val="160000"/>
              </a:lnSpc>
              <a:spcBef>
                <a:spcPts val="580"/>
              </a:spcBef>
              <a:spcAft>
                <a:spcPts val="0"/>
              </a:spcAft>
              <a:buClr>
                <a:schemeClr val="accent1"/>
              </a:buClr>
              <a:buSzPct val="85000"/>
              <a:buFont typeface="Wingdings 2" pitchFamily="0" charset="0"/>
              <a:buChar char=""/>
            </a:pP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High-quality </a:t>
            </a: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products and an experienced team can help the company to provide innovative energy solutions. </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base">
              <a:lnSpc>
                <a:spcPct val="160000"/>
              </a:lnSpc>
              <a:spcBef>
                <a:spcPts val="580"/>
              </a:spcBef>
              <a:spcAft>
                <a:spcPts val="0"/>
              </a:spcAft>
              <a:buClr>
                <a:schemeClr val="accent1"/>
              </a:buClr>
              <a:buSzPct val="85000"/>
              <a:buFont typeface="Wingdings 2" pitchFamily="0" charset="0"/>
              <a:buChar char=""/>
            </a:pPr>
            <a:r>
              <a:rPr lang="en-US" altLang="zh-CN" sz="1500" b="1" i="0" u="none" strike="noStrike" kern="1200" cap="none" spc="0" baseline="0">
                <a:solidFill>
                  <a:schemeClr val="tx1"/>
                </a:solidFill>
                <a:latin typeface="Times New Roman" pitchFamily="0" charset="0"/>
                <a:ea typeface="宋体" pitchFamily="0" charset="0"/>
                <a:cs typeface="Times New Roman" pitchFamily="0" charset="0"/>
              </a:rPr>
              <a:t>Weaknesses</a:t>
            </a:r>
            <a:endParaRPr lang="en-US" altLang="zh-CN" sz="1500" b="1"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base">
              <a:lnSpc>
                <a:spcPct val="160000"/>
              </a:lnSpc>
              <a:spcBef>
                <a:spcPts val="580"/>
              </a:spcBef>
              <a:spcAft>
                <a:spcPts val="0"/>
              </a:spcAft>
              <a:buClr>
                <a:schemeClr val="accent1"/>
              </a:buClr>
              <a:buSzPct val="85000"/>
              <a:buFont typeface="Wingdings 2" pitchFamily="0" charset="0"/>
              <a:buChar char=""/>
            </a:pP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The </a:t>
            </a: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brand is new in the market, which can cause limited brand visibility.</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t">
              <a:lnSpc>
                <a:spcPct val="160000"/>
              </a:lnSpc>
              <a:spcBef>
                <a:spcPts val="580"/>
              </a:spcBef>
              <a:spcAft>
                <a:spcPts val="0"/>
              </a:spcAft>
              <a:buClr>
                <a:schemeClr val="accent1"/>
              </a:buClr>
              <a:buSzPct val="85000"/>
              <a:buFont typeface="Wingdings 2" pitchFamily="0" charset="0"/>
              <a:buChar char=""/>
            </a:pPr>
            <a:r>
              <a:rPr lang="en-US" altLang="zh-CN" sz="1500" b="1" i="0" u="none" strike="noStrike" kern="1200" cap="none" spc="0" baseline="0">
                <a:solidFill>
                  <a:schemeClr val="tx1"/>
                </a:solidFill>
                <a:latin typeface="Times New Roman" pitchFamily="0" charset="0"/>
                <a:ea typeface="宋体" pitchFamily="0" charset="0"/>
                <a:cs typeface="Times New Roman" pitchFamily="0" charset="0"/>
              </a:rPr>
              <a:t>Opportunities</a:t>
            </a:r>
            <a:r>
              <a:rPr lang="en-US" altLang="zh-CN" sz="1500" b="1" i="0" u="none" strike="noStrike" kern="1200" cap="none" spc="0" baseline="0">
                <a:solidFill>
                  <a:schemeClr val="tx1"/>
                </a:solidFill>
                <a:latin typeface="Times New Roman" pitchFamily="0" charset="0"/>
                <a:ea typeface="宋体" pitchFamily="0" charset="0"/>
                <a:cs typeface="Times New Roman" pitchFamily="0" charset="0"/>
              </a:rPr>
              <a:t> </a:t>
            </a:r>
            <a:endParaRPr lang="en-US" altLang="zh-CN" sz="1500" b="1"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t">
              <a:lnSpc>
                <a:spcPct val="160000"/>
              </a:lnSpc>
              <a:spcBef>
                <a:spcPts val="580"/>
              </a:spcBef>
              <a:spcAft>
                <a:spcPts val="0"/>
              </a:spcAft>
              <a:buClr>
                <a:schemeClr val="accent1"/>
              </a:buClr>
              <a:buSzPct val="85000"/>
              <a:buFont typeface="Wingdings 2" pitchFamily="0" charset="0"/>
              <a:buChar char=""/>
            </a:pP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The government is providing incentives and reducing tax margins to renewable energy companies.</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t">
              <a:lnSpc>
                <a:spcPct val="160000"/>
              </a:lnSpc>
              <a:spcBef>
                <a:spcPts val="580"/>
              </a:spcBef>
              <a:spcAft>
                <a:spcPts val="0"/>
              </a:spcAft>
              <a:buClr>
                <a:schemeClr val="accent1"/>
              </a:buClr>
              <a:buSzPct val="85000"/>
              <a:buFont typeface="Wingdings 2" pitchFamily="0" charset="0"/>
              <a:buChar char=""/>
            </a:pPr>
            <a:r>
              <a:rPr lang="en-US" altLang="zh-CN" sz="1500" b="1" i="0" u="none" strike="noStrike" kern="1200" cap="none" spc="0" baseline="0">
                <a:solidFill>
                  <a:schemeClr val="tx1"/>
                </a:solidFill>
                <a:latin typeface="Times New Roman" pitchFamily="0" charset="0"/>
                <a:ea typeface="宋体" pitchFamily="0" charset="0"/>
                <a:cs typeface="Times New Roman" pitchFamily="0" charset="0"/>
              </a:rPr>
              <a:t>Threats </a:t>
            </a: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 </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fontAlgn="base">
              <a:lnSpc>
                <a:spcPct val="160000"/>
              </a:lnSpc>
              <a:spcBef>
                <a:spcPts val="580"/>
              </a:spcBef>
              <a:spcAft>
                <a:spcPts val="0"/>
              </a:spcAft>
              <a:buClr>
                <a:schemeClr val="accent1"/>
              </a:buClr>
              <a:buSzPct val="85000"/>
              <a:buFont typeface="Wingdings 2" pitchFamily="0" charset="0"/>
              <a:buChar char=""/>
            </a:pPr>
            <a:r>
              <a:rPr lang="en-US" altLang="zh-CN" sz="1500" b="0" i="0" u="none" strike="noStrike" kern="1200" cap="none" spc="0" baseline="0">
                <a:solidFill>
                  <a:schemeClr val="tx1"/>
                </a:solidFill>
                <a:latin typeface="Times New Roman" pitchFamily="0" charset="0"/>
                <a:ea typeface="宋体" pitchFamily="0" charset="0"/>
                <a:cs typeface="Times New Roman" pitchFamily="0" charset="0"/>
              </a:rPr>
              <a:t>Competitiveness in the market increasing and it can help a company during economic downturns. </a:t>
            </a:r>
            <a:endParaRPr lang="en-US" altLang="zh-CN" sz="15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190000"/>
              </a:lnSpc>
              <a:spcBef>
                <a:spcPts val="580"/>
              </a:spcBef>
              <a:spcAft>
                <a:spcPts val="0"/>
              </a:spcAft>
              <a:buNone/>
            </a:pPr>
            <a:endParaRPr lang="zh-CN" altLang="en-US" sz="1500" b="0" i="0" u="none" strike="noStrike" kern="1200" cap="none" spc="0" baseline="0">
              <a:solidFill>
                <a:schemeClr val="tx1"/>
              </a:solidFill>
              <a:latin typeface="Times New Roman" pitchFamily="0" charset="0"/>
              <a:ea typeface="宋体" pitchFamily="0" charset="0"/>
              <a:cs typeface="Times New Roman" pitchFamily="0" charset="0"/>
            </a:endParaRPr>
          </a:p>
        </p:txBody>
      </p:sp>
      <p:pic>
        <p:nvPicPr>
          <p:cNvPr id="62" name="图片" descr="SWOT analysis - Wikipedia"/>
          <p:cNvPicPr>
            <a:picLocks noChangeAspect="1"/>
          </p:cNvPicPr>
          <p:nvPr/>
        </p:nvPicPr>
        <p:blipFill>
          <a:blip r:embed="rId1" cstate="print"/>
          <a:stretch>
            <a:fillRect/>
          </a:stretch>
        </p:blipFill>
        <p:spPr>
          <a:xfrm rot="0">
            <a:off x="7447024" y="1567543"/>
            <a:ext cx="4250170" cy="4781441"/>
          </a:xfrm>
          <a:prstGeom prst="rect"/>
          <a:noFill/>
          <a:ln w="12700" cmpd="sng" cap="flat">
            <a:noFill/>
            <a:prstDash val="solid"/>
            <a:miter/>
          </a:ln>
        </p:spPr>
      </p:pic>
    </p:spTree>
    <p:extLst>
      <p:ext uri="{BB962C8B-B14F-4D97-AF65-F5344CB8AC3E}">
        <p14:creationId xmlns:p14="http://schemas.microsoft.com/office/powerpoint/2010/main" val="165342583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5" name="文本框"/>
          <p:cNvSpPr>
            <a:spLocks noGrp="1"/>
          </p:cNvSpPr>
          <p:nvPr>
            <p:ph type="title"/>
          </p:nvPr>
        </p:nvSpPr>
        <p:spPr>
          <a:xfrm rot="0">
            <a:off x="597725" y="464643"/>
            <a:ext cx="10972800"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latin typeface="Times New Roman" pitchFamily="0" charset="0"/>
                <a:ea typeface="幼圆" pitchFamily="0" charset="0"/>
                <a:cs typeface="Times New Roman" pitchFamily="0" charset="0"/>
              </a:rPr>
              <a:t>Explanation of target market and strategies</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66" name="文本框"/>
          <p:cNvSpPr>
            <a:spLocks noGrp="1"/>
          </p:cNvSpPr>
          <p:nvPr>
            <p:ph type="body" idx="1"/>
          </p:nvPr>
        </p:nvSpPr>
        <p:spPr>
          <a:xfrm rot="0">
            <a:off x="676892" y="1763485"/>
            <a:ext cx="6056417" cy="4304805"/>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Residential and commercial building owners are the target customers of the business.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Small industries can reduce their electricity costs and generate sustainable energy sources with solar energy solutions (Sinsel</a:t>
            </a:r>
            <a:r>
              <a:rPr lang="en-US" altLang="zh-CN" sz="1600" b="0" i="1" u="none" strike="noStrike" kern="1200" cap="none" spc="0" baseline="0">
                <a:solidFill>
                  <a:schemeClr val="tx1"/>
                </a:solidFill>
                <a:latin typeface="Times New Roman" pitchFamily="0" charset="0"/>
                <a:ea typeface="宋体" pitchFamily="0" charset="0"/>
                <a:cs typeface="Times New Roman" pitchFamily="0" charset="0"/>
              </a:rPr>
              <a:t> et al.</a:t>
            </a: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 2020).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Digital marketing and customer referral programs will be incorporated into this business as primary marketing strategies. </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pic>
        <p:nvPicPr>
          <p:cNvPr id="67" name="图片"/>
          <p:cNvPicPr>
            <a:picLocks noChangeAspect="1"/>
          </p:cNvPicPr>
          <p:nvPr/>
        </p:nvPicPr>
        <p:blipFill>
          <a:blip r:embed="rId1" cstate="print"/>
          <a:stretch>
            <a:fillRect/>
          </a:stretch>
        </p:blipFill>
        <p:spPr>
          <a:xfrm rot="0">
            <a:off x="7314459" y="1947553"/>
            <a:ext cx="4307380" cy="3448915"/>
          </a:xfrm>
          <a:prstGeom prst="rect"/>
          <a:noFill/>
          <a:ln w="9525" cmpd="sng" cap="flat">
            <a:noFill/>
            <a:prstDash val="solid"/>
            <a:miter/>
          </a:ln>
        </p:spPr>
      </p:pic>
    </p:spTree>
    <p:extLst>
      <p:ext uri="{BB962C8B-B14F-4D97-AF65-F5344CB8AC3E}">
        <p14:creationId xmlns:p14="http://schemas.microsoft.com/office/powerpoint/2010/main" val="865238912"/>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0" name="文本框"/>
          <p:cNvSpPr>
            <a:spLocks noGrp="1"/>
          </p:cNvSpPr>
          <p:nvPr>
            <p:ph type="title"/>
          </p:nvPr>
        </p:nvSpPr>
        <p:spPr>
          <a:xfrm rot="0">
            <a:off x="597725" y="464643"/>
            <a:ext cx="10972800"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latin typeface="Times New Roman" pitchFamily="0" charset="0"/>
                <a:ea typeface="幼圆" pitchFamily="0" charset="0"/>
                <a:cs typeface="Times New Roman" pitchFamily="0" charset="0"/>
              </a:rPr>
              <a:t>Budgeting or financial plan and funding requirements</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71" name="文本框"/>
          <p:cNvSpPr>
            <a:spLocks noGrp="1"/>
          </p:cNvSpPr>
          <p:nvPr>
            <p:ph type="body" idx="1"/>
          </p:nvPr>
        </p:nvSpPr>
        <p:spPr>
          <a:xfrm rot="0">
            <a:off x="676892" y="1763485"/>
            <a:ext cx="6056417" cy="4304805"/>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The solar equipment cost is higher than other expenses, which is £250,000</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Total £500,000 initial funding is required for starting the business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Total business expenses are recorded as £180,000 in the first financial year</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graphicFrame>
        <p:nvGraphicFramePr>
          <p:cNvPr id="72" name="Table"/>
          <p:cNvGraphicFramePr>
            <a:graphicFrameLocks noGrp="1"/>
          </p:cNvGraphicFramePr>
          <p:nvPr>
            <p:ph type="tbl"/>
            <p:extLst>
              <p:ext uri="{D42A27DB-BD31-4B8C-83A1-F6EECF244321}"/>
            </p:extLst>
          </p:nvPr>
        </p:nvGraphicFramePr>
        <p:xfrm>
          <a:off x="7612084" y="1820107"/>
          <a:ext cx="3966358" cy="4042222"/>
        </p:xfrm>
        <a:graphic>
          <a:graphicData uri="http://schemas.openxmlformats.org/drawingml/2006/table">
            <a:tbl>
              <a:tblPr bandRow="1">
                <a:noFill/>
              </a:tblPr>
              <a:tblGrid>
                <a:gridCol w="2306015"/>
                <a:gridCol w="1660334"/>
              </a:tblGrid>
              <a:tr h="200002">
                <a:tc gridSpan="2">
                  <a:txBody>
                    <a:bodyPr/>
                    <a:lstStyle/>
                    <a:p>
                      <a:pPr marL="0" indent="0" algn="ctr" eaLnBrk="1" fontAlgn="b" latinLnBrk="0" hangingPunct="1">
                        <a:lnSpc>
                          <a:spcPct val="100000"/>
                        </a:lnSpc>
                        <a:spcBef>
                          <a:spcPts val="0"/>
                        </a:spcBef>
                        <a:spcAft>
                          <a:spcPts val="0"/>
                        </a:spcAft>
                        <a:buNone/>
                      </a:pPr>
                      <a:r>
                        <a:rPr lang="en-US" altLang="zh-CN" sz="1200" b="1" i="0" u="none" strike="noStrike" kern="1200" cap="none" spc="0" baseline="0">
                          <a:solidFill>
                            <a:srgbClr val="000000"/>
                          </a:solidFill>
                          <a:latin typeface="Times New Roman" pitchFamily="0" charset="0"/>
                          <a:ea typeface="宋体" pitchFamily="0" charset="0"/>
                          <a:cs typeface="Perpetua" pitchFamily="0" charset="0"/>
                        </a:rPr>
                        <a:t>Fund required for business</a:t>
                      </a:r>
                      <a:endParaRPr lang="zh-CN" altLang="en-US" sz="1200" b="1"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hMerge="1">
                  <a:txBody>
                    <a:bodyPr/>
                    <a:lstStyle/>
                    <a:p>
                      <a:endParaRPr lang="zh-CN" altLang="en-US"/>
                    </a:p>
                  </a:txBody>
                  <a:tcPr marL="68580" marT="0" marR="68580"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ctr"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Particulars</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ctr"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Amount</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Solar Equipment</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2,50,000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Licenses</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1,00,000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41740">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Marketing</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50,000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Initial inventory</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1,00,000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Funidng required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 £       5,00,000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a:noFill/>
                    </a:lnL>
                    <a:lnR>
                      <a:noFill/>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a:noFill/>
                    </a:lnL>
                    <a:lnR>
                      <a:noFill/>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gridSpan="2">
                  <a:txBody>
                    <a:bodyPr/>
                    <a:lstStyle/>
                    <a:p>
                      <a:pPr marL="0" indent="0" algn="ctr" eaLnBrk="1" fontAlgn="b" latinLnBrk="0" hangingPunct="1">
                        <a:lnSpc>
                          <a:spcPct val="100000"/>
                        </a:lnSpc>
                        <a:spcBef>
                          <a:spcPts val="0"/>
                        </a:spcBef>
                        <a:spcAft>
                          <a:spcPts val="0"/>
                        </a:spcAft>
                        <a:buNone/>
                      </a:pPr>
                      <a:r>
                        <a:rPr lang="en-US" altLang="zh-CN" sz="1200" b="1" i="0" u="none" strike="noStrike" kern="1200" cap="none" spc="0" baseline="0">
                          <a:solidFill>
                            <a:srgbClr val="000000"/>
                          </a:solidFill>
                          <a:latin typeface="Times New Roman" pitchFamily="0" charset="0"/>
                          <a:ea typeface="宋体" pitchFamily="0" charset="0"/>
                          <a:cs typeface="Perpetua" pitchFamily="0" charset="0"/>
                        </a:rPr>
                        <a:t>Budget of the bsuiness </a:t>
                      </a:r>
                      <a:endParaRPr lang="zh-CN" altLang="en-US" sz="1200" b="1"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hMerge="1">
                  <a:txBody>
                    <a:bodyPr/>
                    <a:lstStyle/>
                    <a:p>
                      <a:endParaRPr lang="zh-CN" altLang="en-US"/>
                    </a:p>
                  </a:txBody>
                  <a:tcPr marL="68580" marT="0" marR="68580"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ctr"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Particulars</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ctr"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Amount</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Revenue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 £       2,50,000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Expenses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Salaries</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50,000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Rents</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20,000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Utilities</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25,000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Marketing</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50,000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Maintenance</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20,000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Insurance</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0" charset="0"/>
                          <a:ea typeface="宋体" pitchFamily="0" charset="0"/>
                          <a:cs typeface="Perpetua" pitchFamily="0" charset="0"/>
                        </a:rPr>
                        <a:t> £          15,000 </a:t>
                      </a:r>
                      <a:endParaRPr lang="zh-CN" altLang="en-US" sz="1200" b="0" i="0"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Total Expenses</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 £       1,80,000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r h="200002">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Profit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c>
                  <a:txBody>
                    <a:bodyPr/>
                    <a:lstStyle/>
                    <a:p>
                      <a:pPr marL="0" indent="0" algn="l" eaLnBrk="1" fontAlgn="b" latinLnBrk="0" hangingPunct="1">
                        <a:lnSpc>
                          <a:spcPct val="100000"/>
                        </a:lnSpc>
                        <a:spcBef>
                          <a:spcPts val="0"/>
                        </a:spcBef>
                        <a:spcAft>
                          <a:spcPts val="0"/>
                        </a:spcAft>
                        <a:buNone/>
                      </a:pPr>
                      <a:r>
                        <a:rPr lang="en-US" altLang="zh-CN" sz="1200" b="1" i="1" u="none" strike="noStrike" kern="1200" cap="none" spc="0" baseline="0">
                          <a:solidFill>
                            <a:srgbClr val="000000"/>
                          </a:solidFill>
                          <a:latin typeface="Times New Roman" pitchFamily="0" charset="0"/>
                          <a:ea typeface="宋体" pitchFamily="0" charset="0"/>
                          <a:cs typeface="Perpetua" pitchFamily="0" charset="0"/>
                        </a:rPr>
                        <a:t> £          70,000 </a:t>
                      </a:r>
                      <a:endParaRPr lang="zh-CN" altLang="en-US" sz="1200" b="1" i="1" u="none" strike="noStrike" kern="1200" cap="none" spc="0" baseline="0">
                        <a:solidFill>
                          <a:srgbClr val="000000"/>
                        </a:solidFill>
                        <a:latin typeface="Times New Roman" pitchFamily="0" charset="0"/>
                        <a:ea typeface="宋体" pitchFamily="0" charset="0"/>
                        <a:cs typeface="Perpetua" pitchFamily="0" charset="0"/>
                      </a:endParaRPr>
                    </a:p>
                  </a:txBody>
                  <a:tcPr marL="9525" marT="9525" marR="9525" marB="0" vert="horz" anchor="b">
                    <a:lnL w="6350">
                      <a:solidFill>
                        <a:srgbClr val="000000"/>
                      </a:solidFill>
                      <a:prstDash val="solid"/>
                      <a:headEnd type="none" w="med" len="med"/>
                      <a:tailEnd type="none" w="med" len="med"/>
                    </a:lnL>
                    <a:lnR w="6350">
                      <a:solidFill>
                        <a:srgbClr val="000000"/>
                      </a:solidFill>
                      <a:prstDash val="solid"/>
                      <a:headEnd type="none" w="med" len="med"/>
                      <a:tailEnd type="none" w="med" len="med"/>
                    </a:lnR>
                    <a:lnT w="6350">
                      <a:solidFill>
                        <a:srgbClr val="000000"/>
                      </a:solidFill>
                      <a:prstDash val="solid"/>
                      <a:headEnd type="none" w="med" len="med"/>
                      <a:tailEnd type="none" w="med" len="med"/>
                    </a:lnT>
                    <a:lnB w="6350">
                      <a:solidFill>
                        <a:srgbClr val="000000"/>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1673099624"/>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5" name="文本框"/>
          <p:cNvSpPr>
            <a:spLocks noGrp="1"/>
          </p:cNvSpPr>
          <p:nvPr>
            <p:ph type="title"/>
          </p:nvPr>
        </p:nvSpPr>
        <p:spPr>
          <a:xfrm rot="0">
            <a:off x="597725" y="464643"/>
            <a:ext cx="10972800"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latin typeface="Times New Roman" pitchFamily="0" charset="0"/>
                <a:ea typeface="幼圆" pitchFamily="0" charset="0"/>
                <a:cs typeface="Times New Roman" pitchFamily="0" charset="0"/>
              </a:rPr>
              <a:t>External funding sources</a:t>
            </a:r>
            <a:endParaRPr lang="zh-CN" altLang="en-US" sz="3600" b="0" i="0" u="none" strike="noStrike" kern="1200" cap="none" spc="0" baseline="0">
              <a:solidFill>
                <a:schemeClr val="tx2"/>
              </a:solidFill>
              <a:latin typeface="Times New Roman" pitchFamily="0" charset="0"/>
              <a:ea typeface="幼圆" pitchFamily="0" charset="0"/>
              <a:cs typeface="Times New Roman" pitchFamily="0" charset="0"/>
            </a:endParaRPr>
          </a:p>
        </p:txBody>
      </p:sp>
      <p:sp>
        <p:nvSpPr>
          <p:cNvPr id="76" name="文本框"/>
          <p:cNvSpPr>
            <a:spLocks noGrp="1"/>
          </p:cNvSpPr>
          <p:nvPr>
            <p:ph type="body" idx="1"/>
          </p:nvPr>
        </p:nvSpPr>
        <p:spPr>
          <a:xfrm rot="0">
            <a:off x="676892" y="1763485"/>
            <a:ext cx="6056417" cy="4304805"/>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Bank loans are the potential external funding sources that are reliable and companies can use to fund their business (Zubair</a:t>
            </a:r>
            <a:r>
              <a:rPr lang="en-US" altLang="zh-CN" sz="1600" b="0" i="1" u="none" strike="noStrike" kern="1200" cap="none" spc="0" baseline="0">
                <a:solidFill>
                  <a:schemeClr val="tx1"/>
                </a:solidFill>
                <a:latin typeface="Times New Roman" pitchFamily="0" charset="0"/>
                <a:ea typeface="宋体" pitchFamily="0" charset="0"/>
                <a:cs typeface="Times New Roman" pitchFamily="0" charset="0"/>
              </a:rPr>
              <a:t> et al.</a:t>
            </a: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 2020).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Angel investors can provide financial resources and valuable advice for improving investment connections. </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Government grants can help solar energy company to reduce the burden of initial capital investment.</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sp>
        <p:nvSpPr>
          <p:cNvPr id="77" name="矩形" descr="Sources of funding: View as single page"/>
          <p:cNvSpPr>
            <a:spLocks noChangeAspect="1"/>
          </p:cNvSpPr>
          <p:nvPr/>
        </p:nvSpPr>
        <p:spPr>
          <a:xfrm rot="0">
            <a:off x="155575" y="-144463"/>
            <a:ext cx="304800" cy="304800"/>
          </a:xfrm>
          <a:prstGeom prst="rect"/>
          <a:noFill/>
          <a:ln w="12700" cmpd="sng" cap="flat">
            <a:noFill/>
            <a:prstDash val="solid"/>
            <a:miter/>
          </a:ln>
        </p:spPr>
      </p:sp>
      <p:sp>
        <p:nvSpPr>
          <p:cNvPr id="78" name="矩形" descr="Sources of funding: View as single page"/>
          <p:cNvSpPr>
            <a:spLocks noChangeAspect="1"/>
          </p:cNvSpPr>
          <p:nvPr/>
        </p:nvSpPr>
        <p:spPr>
          <a:xfrm rot="0">
            <a:off x="155575" y="-144463"/>
            <a:ext cx="304800" cy="304800"/>
          </a:xfrm>
          <a:prstGeom prst="rect"/>
          <a:noFill/>
          <a:ln w="12700" cmpd="sng" cap="flat">
            <a:noFill/>
            <a:prstDash val="solid"/>
            <a:miter/>
          </a:ln>
        </p:spPr>
      </p:sp>
      <p:pic>
        <p:nvPicPr>
          <p:cNvPr id="79" name="图片"/>
          <p:cNvPicPr>
            <a:picLocks noChangeAspect="1"/>
          </p:cNvPicPr>
          <p:nvPr/>
        </p:nvPicPr>
        <p:blipFill>
          <a:blip r:embed="rId1" cstate="print"/>
          <a:stretch>
            <a:fillRect/>
          </a:stretch>
        </p:blipFill>
        <p:spPr>
          <a:xfrm rot="0">
            <a:off x="7605263" y="1976191"/>
            <a:ext cx="4212170" cy="3640838"/>
          </a:xfrm>
          <a:prstGeom prst="rect"/>
          <a:noFill/>
          <a:ln w="9525" cmpd="sng" cap="flat">
            <a:noFill/>
            <a:prstDash val="solid"/>
            <a:miter/>
          </a:ln>
        </p:spPr>
      </p:pic>
    </p:spTree>
    <p:extLst>
      <p:ext uri="{BB962C8B-B14F-4D97-AF65-F5344CB8AC3E}">
        <p14:creationId xmlns:p14="http://schemas.microsoft.com/office/powerpoint/2010/main" val="1187779337"/>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2" name="文本框"/>
          <p:cNvSpPr>
            <a:spLocks noGrp="1"/>
          </p:cNvSpPr>
          <p:nvPr>
            <p:ph type="title"/>
          </p:nvPr>
        </p:nvSpPr>
        <p:spPr>
          <a:xfrm rot="0">
            <a:off x="1219200" y="274638"/>
            <a:ext cx="10363199"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Conclusion </a:t>
            </a:r>
            <a:endParaRPr lang="zh-CN" altLang="en-US" sz="36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83" name="文本框"/>
          <p:cNvSpPr>
            <a:spLocks noGrp="1"/>
          </p:cNvSpPr>
          <p:nvPr>
            <p:ph type="body" idx="1"/>
          </p:nvPr>
        </p:nvSpPr>
        <p:spPr>
          <a:xfrm rot="0">
            <a:off x="641265" y="1644732"/>
            <a:ext cx="6056417" cy="5213268"/>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Solar energy company aims to capitalize on the growing demand for solar energy solutions</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High-quality product and service delivery is the main objective of the business</a:t>
            </a:r>
            <a:endParaRPr lang="en-US" altLang="zh-CN" sz="16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just">
              <a:lnSpc>
                <a:spcPct val="200000"/>
              </a:lnSpc>
              <a:spcBef>
                <a:spcPts val="580"/>
              </a:spcBef>
              <a:spcAft>
                <a:spcPts val="0"/>
              </a:spcAft>
              <a:buClr>
                <a:schemeClr val="accent1"/>
              </a:buClr>
              <a:buSzPct val="85000"/>
              <a:buFont typeface="Wingdings 2" pitchFamily="0" charset="0"/>
              <a:buChar char=""/>
            </a:pPr>
            <a:r>
              <a:rPr lang="en-US" altLang="zh-CN" sz="1600" b="0" i="0" u="none" strike="noStrike" kern="1200" cap="none" spc="0" baseline="0">
                <a:solidFill>
                  <a:schemeClr val="tx1"/>
                </a:solidFill>
                <a:latin typeface="Times New Roman" pitchFamily="0" charset="0"/>
                <a:ea typeface="宋体" pitchFamily="0" charset="0"/>
                <a:cs typeface="Times New Roman" pitchFamily="0" charset="0"/>
              </a:rPr>
              <a:t>Comprehensive business plan has been developed to manage the renewable energy production company. </a:t>
            </a:r>
            <a:endParaRPr lang="zh-CN" altLang="en-US" sz="1600" b="0" i="0" u="none" strike="noStrike" kern="1200" cap="none" spc="0" baseline="0">
              <a:solidFill>
                <a:schemeClr val="tx1"/>
              </a:solidFill>
              <a:latin typeface="Times New Roman" pitchFamily="0" charset="0"/>
              <a:ea typeface="宋体" pitchFamily="0" charset="0"/>
              <a:cs typeface="Times New Roman" pitchFamily="0" charset="0"/>
            </a:endParaRPr>
          </a:p>
        </p:txBody>
      </p:sp>
      <p:pic>
        <p:nvPicPr>
          <p:cNvPr id="84" name="图片"/>
          <p:cNvPicPr>
            <a:picLocks noChangeAspect="1"/>
          </p:cNvPicPr>
          <p:nvPr/>
        </p:nvPicPr>
        <p:blipFill>
          <a:blip r:embed="rId1" cstate="print"/>
          <a:stretch>
            <a:fillRect/>
          </a:stretch>
        </p:blipFill>
        <p:spPr>
          <a:xfrm rot="0">
            <a:off x="6901896" y="2149435"/>
            <a:ext cx="4830926" cy="2760085"/>
          </a:xfrm>
          <a:prstGeom prst="rect"/>
          <a:noFill/>
          <a:ln w="9525" cmpd="sng" cap="flat">
            <a:noFill/>
            <a:prstDash val="solid"/>
            <a:miter/>
          </a:ln>
        </p:spPr>
      </p:pic>
    </p:spTree>
    <p:extLst>
      <p:ext uri="{BB962C8B-B14F-4D97-AF65-F5344CB8AC3E}">
        <p14:creationId xmlns:p14="http://schemas.microsoft.com/office/powerpoint/2010/main" val="1715326984"/>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7" name="文本框"/>
          <p:cNvSpPr>
            <a:spLocks noGrp="1"/>
          </p:cNvSpPr>
          <p:nvPr>
            <p:ph type="title"/>
          </p:nvPr>
        </p:nvSpPr>
        <p:spPr>
          <a:xfrm rot="0">
            <a:off x="1219200" y="274638"/>
            <a:ext cx="10363199" cy="11430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50000"/>
              </a:lnSpc>
              <a:spcBef>
                <a:spcPts val="0"/>
              </a:spcBef>
              <a:spcAft>
                <a:spcPts val="0"/>
              </a:spcAft>
              <a:buNone/>
            </a:pPr>
            <a:r>
              <a:rPr lang="en-US" altLang="zh-CN" sz="40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rPr>
              <a:t>References</a:t>
            </a:r>
            <a:endParaRPr lang="zh-CN" altLang="en-US" sz="4000" b="0" i="0" u="none" strike="noStrike" kern="1200" cap="none" spc="0" baseline="0">
              <a:solidFill>
                <a:schemeClr val="tx2"/>
              </a:solidFill>
              <a:effectLst>
                <a:outerShdw sx="100000" sy="100000" blurRad="38100" dir="2700000" dist="38100" algn="tl">
                  <a:srgbClr val="000000">
                    <a:alpha val="43000"/>
                  </a:srgbClr>
                </a:outerShdw>
              </a:effectLst>
              <a:latin typeface="Times New Roman" pitchFamily="0" charset="0"/>
              <a:ea typeface="幼圆" pitchFamily="0" charset="0"/>
              <a:cs typeface="Times New Roman" pitchFamily="0" charset="0"/>
            </a:endParaRPr>
          </a:p>
        </p:txBody>
      </p:sp>
      <p:sp>
        <p:nvSpPr>
          <p:cNvPr id="88" name="文本框"/>
          <p:cNvSpPr>
            <a:spLocks noGrp="1"/>
          </p:cNvSpPr>
          <p:nvPr>
            <p:ph type="body" idx="1"/>
          </p:nvPr>
        </p:nvSpPr>
        <p:spPr>
          <a:xfrm rot="0">
            <a:off x="475013" y="1353787"/>
            <a:ext cx="11412187" cy="5213267"/>
          </a:xfrm>
          <a:prstGeom prst="rect"/>
          <a:noFill/>
          <a:ln w="12700" cmpd="sng" cap="flat">
            <a:noFill/>
            <a:prstDash val="solid"/>
            <a:miter/>
          </a:ln>
        </p:spPr>
        <p:txBody>
          <a:bodyPr vert="horz" wrap="square" lIns="91440" tIns="45720" rIns="91440" bIns="45720" anchor="t" anchorCtr="0">
            <a:prstTxWarp prst="textNoShape"/>
          </a:bodyPr>
          <a:lstStyle/>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Åström, J., Reim, W., &amp; Parida, V. (2022). Value creation and value capture for AI business model innovation: a three-phase process framework.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Review of Managerial Science, 16</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(7), 2111-2133. Retrieved on: 28/09/2023 from: https://link.springer.com/article/10.1007/s11846-022-00521-z</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Di Vaio, A., Hasan, S., Palladino, R., &amp; Hassan, R. (2023). The transition towards circular economy and waste within accounting and accountability models: A systematic literature review and conceptual framework.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Environment, development and sustainability, 25</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(1), 734-810. Retrieved on: 28/09/2023 from: https://link.springer.com/article/10.1007/s10668-021-02078-5</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Febrianto, R., Widiastuty, E., &amp; Kresnawati, E. (2023). Earnings Management, Bank’s Managers Compensation, and Factors That Influence The Compensation: An Indonesian Case.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SRIWIJAYA INTERNATIONAL JOURNAL OF DYNAMIC ECONOMICS AND BUSINESS, 6(</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4), 385-396. Retrieved on: 28/09/2023 from: https://www.sciencedirect.com/science/article/pii/S0964569122000473</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Hanlon, M., Yeung, K., &amp; Zuo, L. (2022). Behavioral economics of accounting: A review of archival research on individual decision makers.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Contemporary Accounting Research, 39</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(2), 1150-1214. Retrieved on: 28/09/2023 from: https://onlinelibrary.wiley.com/doi/pdf/10.1111/1911-3846.12739</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Huang, D. Z. X. (2022). An integrated theory of the firm approach to environmental, social and governance performance.</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 Accounting &amp; Finance, 62</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 1567-1598. Retrieved on: 28/09/2023 from: https://espace.library.uq.edu.au/view/UQ:d013e98/UQd013e98_OA.pdf</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Mukira, A. R., Kariuki, P., &amp; Muturi, W. (2022). Cost Reduction Strategies and Performance of Commercial Banks in Kenya.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Journal of Strategic Management</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7</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(1), 52-63. Retrieved on: 28/09/2023 from: https://ajpojournals.org/journals/index.php/JSM/article/download/1048/1159</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Naz, M. A., Ali, R., Rehman, R. U., &amp; Ntim, C. G. (2022). Corporate governance, working capital management, and firm performance: Some new insights from agency theory.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Managerial and Decision Economics, 43</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(5), 1448-1461. Retrieved on: 28/09/2023 from: https://www.researchgate.net/profile/Rizwan-Ali-22/publication/354652433_Corporate_governance_working_capital_management_and_firm_performance_Some_new_insights_from_agency_theory/links/6202305c4d89183b338b45f4/Corporate-governance-working-capital-management-and-firm-performance-Some-new-insights-from-agency-theory.pdf</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Sari, I. R., &amp; Kurniato, C. A. (2022). PENGARUH PROFITABILITAS, DEBT COVENANT DAN TRANSFER PRICING TERHADAP TAX AVOIDANCE PADA PERUSAHAAN SEKTOR ENERGI YANG TERDAFTAR DI BURSA EFEK INDONESIA TAHUN 2016-2021. SCIENTIFIC JOURNAL OF REFLECTION: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Economic, Accounting, Management and Business, 5</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(4), 944-950. Retrieved on: 28/09/2023 from: http://ojspustek.org/index.php/SJR/article/download/569/412</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Tseng, T. H., Wang, Y. M., Lin, H. H., Lin, S. J., Wang, Y. S., &amp; Tsai, T. H. (2022). Relationships between locus of control, theory of planned behavior, and cyber entrepreneurial intention: The moderating role of cyber entrepreneurship education.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The International Journal of Management Education, 20</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(3), 100682. Retrieved on: 28/09/2023 from: https://www.sciencedirect.com/science/article/pii/S1472811722000842</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274320" indent="-274320" algn="l">
              <a:lnSpc>
                <a:spcPct val="80000"/>
              </a:lnSpc>
              <a:spcBef>
                <a:spcPts val="580"/>
              </a:spcBef>
              <a:spcAft>
                <a:spcPts val="0"/>
              </a:spcAft>
              <a:buClr>
                <a:schemeClr val="accent1"/>
              </a:buClr>
              <a:buSzPct val="85000"/>
              <a:buFont typeface="Wingdings 2" pitchFamily="0" charset="0"/>
              <a:buChar char=""/>
            </a:pP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Tsoraya, N. D., Asbari, M., &amp; Novitasari, D. (2023). The Role of Accounting Information Systems in the Industrial Revolution 4.0. </a:t>
            </a:r>
            <a:r>
              <a:rPr lang="en-US" altLang="zh-CN" sz="1200" b="0" i="1" u="none" strike="noStrike" kern="1200" cap="none" spc="0" baseline="0">
                <a:solidFill>
                  <a:schemeClr val="tx1"/>
                </a:solidFill>
                <a:latin typeface="Times New Roman" pitchFamily="0" charset="0"/>
                <a:ea typeface="宋体" pitchFamily="0" charset="0"/>
                <a:cs typeface="Times New Roman" pitchFamily="0" charset="0"/>
              </a:rPr>
              <a:t>Journal of Information Systems and Management (JISMA), 2</a:t>
            </a:r>
            <a:r>
              <a:rPr lang="en-US" altLang="zh-CN" sz="1200" b="0" i="0" u="none" strike="noStrike" kern="1200" cap="none" spc="0" baseline="0">
                <a:solidFill>
                  <a:schemeClr val="tx1"/>
                </a:solidFill>
                <a:latin typeface="Times New Roman" pitchFamily="0" charset="0"/>
                <a:ea typeface="宋体" pitchFamily="0" charset="0"/>
                <a:cs typeface="Times New Roman" pitchFamily="0" charset="0"/>
              </a:rPr>
              <a:t>(1), 44-47. Retrieved on: 28/09/2023 from: https://jisma.org/index.php/jisma/article/download/265/60</a:t>
            </a:r>
            <a:endParaRPr lang="en-US" altLang="zh-CN" sz="1200" b="0" i="0" u="none" strike="noStrike" kern="1200" cap="none" spc="0" baseline="0">
              <a:solidFill>
                <a:schemeClr val="tx1"/>
              </a:solidFill>
              <a:latin typeface="Times New Roman" pitchFamily="0" charset="0"/>
              <a:ea typeface="宋体" pitchFamily="0" charset="0"/>
              <a:cs typeface="Times New Roman" pitchFamily="0" charset="0"/>
            </a:endParaRPr>
          </a:p>
          <a:p>
            <a:pPr marL="0" indent="0" algn="l">
              <a:lnSpc>
                <a:spcPct val="80000"/>
              </a:lnSpc>
              <a:spcBef>
                <a:spcPts val="580"/>
              </a:spcBef>
              <a:spcAft>
                <a:spcPts val="0"/>
              </a:spcAft>
              <a:buNone/>
            </a:pPr>
            <a:endParaRPr lang="zh-CN" altLang="en-US" sz="1200" b="0" i="0" u="none" strike="noStrike" kern="1200" cap="none" spc="0" baseline="0">
              <a:solidFill>
                <a:schemeClr val="tx1"/>
              </a:solidFill>
              <a:latin typeface="Perpetua" pitchFamily="0" charset="0"/>
              <a:ea typeface="宋体" pitchFamily="0" charset="0"/>
              <a:cs typeface="Lucida Sans"/>
            </a:endParaRPr>
          </a:p>
        </p:txBody>
      </p:sp>
    </p:spTree>
    <p:extLst>
      <p:ext uri="{BB962C8B-B14F-4D97-AF65-F5344CB8AC3E}">
        <p14:creationId xmlns:p14="http://schemas.microsoft.com/office/powerpoint/2010/main" val="739933153"/>
      </p:ext>
    </p:extLst>
  </p:cSld>
  <p:clrMapOvr>
    <a:masterClrMapping/>
  </p:clrMapOvr>
</p:sld>
</file>

<file path=ppt/theme/theme1.xml><?xml version="1.0" encoding="utf-8"?>
<a:theme xmlns:a="http://schemas.openxmlformats.org/drawingml/2006/main" name="Equity">
  <a:themeElements>
    <a:clrScheme name="Equity">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
        <a:ea typeface=""/>
        <a:cs typeface=""/>
      </a:majorFont>
      <a:minorFont>
        <a:latin typeface=""/>
        <a:ea typeface=""/>
        <a:cs typeface=""/>
      </a:minorFont>
    </a:fontScheme>
    <a:fmtScheme name="Equity">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202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dc:creator>Neharika Gupta</dc:creator>
  <cp:lastModifiedBy>root</cp:lastModifiedBy>
  <cp:revision>164</cp:revision>
  <dcterms:created xsi:type="dcterms:W3CDTF">2023-04-13T06:47:57Z</dcterms:created>
  <dcterms:modified xsi:type="dcterms:W3CDTF">2023-11-12T04:03:19Z</dcterms:modified>
</cp:coreProperties>
</file>